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5143500" cx="9144000"/>
  <p:notesSz cx="6858000" cy="9144000"/>
  <p:embeddedFontLst>
    <p:embeddedFont>
      <p:font typeface="Montserrat"/>
      <p:regular r:id="rId8"/>
      <p:bold r:id="rId9"/>
      <p:italic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Montserrat-boldItalic.fntdata"/><Relationship Id="rId10" Type="http://schemas.openxmlformats.org/officeDocument/2006/relationships/font" Target="fonts/Montserrat-italic.fntdata"/><Relationship Id="rId9" Type="http://schemas.openxmlformats.org/officeDocument/2006/relationships/font" Target="fonts/Montserrat-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Montserrat-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4cf3a3b9f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4cf3a3b9f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457200" lvl="0" marL="0" rtl="0" algn="ctr">
              <a:lnSpc>
                <a:spcPct val="200000"/>
              </a:lnSpc>
              <a:spcBef>
                <a:spcPts val="900"/>
              </a:spcBef>
              <a:spcAft>
                <a:spcPts val="900"/>
              </a:spcAft>
              <a:buClr>
                <a:schemeClr val="dk1"/>
              </a:buClr>
              <a:buSzPts val="1100"/>
              <a:buFont typeface="Arial"/>
              <a:buNone/>
            </a:pPr>
            <a:r>
              <a:rPr lang="en" sz="7200">
                <a:solidFill>
                  <a:srgbClr val="2A2B2E"/>
                </a:solidFill>
                <a:latin typeface="Montserrat"/>
                <a:ea typeface="Montserrat"/>
                <a:cs typeface="Montserrat"/>
                <a:sym typeface="Montserrat"/>
              </a:rPr>
              <a:t>Brighter Goals</a:t>
            </a:r>
            <a:endParaRPr sz="7200">
              <a:latin typeface="Montserrat"/>
              <a:ea typeface="Montserrat"/>
              <a:cs typeface="Montserrat"/>
              <a:sym typeface="Montserrat"/>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lnSpc>
                <a:spcPct val="200000"/>
              </a:lnSpc>
              <a:spcBef>
                <a:spcPts val="900"/>
              </a:spcBef>
              <a:spcAft>
                <a:spcPts val="900"/>
              </a:spcAft>
              <a:buClr>
                <a:schemeClr val="dk1"/>
              </a:buClr>
              <a:buSzPts val="1100"/>
              <a:buFont typeface="Arial"/>
              <a:buNone/>
            </a:pPr>
            <a:r>
              <a:rPr lang="en" sz="3100">
                <a:solidFill>
                  <a:srgbClr val="2A2B2E"/>
                </a:solidFill>
                <a:latin typeface="Montserrat"/>
                <a:ea typeface="Montserrat"/>
                <a:cs typeface="Montserrat"/>
                <a:sym typeface="Montserrat"/>
              </a:rPr>
              <a:t>A Brighter Side to ASD Living Skills Group</a:t>
            </a:r>
            <a:endParaRPr sz="3100">
              <a:latin typeface="Montserrat"/>
              <a:ea typeface="Montserrat"/>
              <a:cs typeface="Montserrat"/>
              <a:sym typeface="Montserra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Montserrat"/>
                <a:ea typeface="Montserrat"/>
                <a:cs typeface="Montserrat"/>
                <a:sym typeface="Montserrat"/>
              </a:rPr>
              <a:t>A Brighter Side to Independence</a:t>
            </a:r>
            <a:endParaRPr>
              <a:latin typeface="Montserrat"/>
              <a:ea typeface="Montserrat"/>
              <a:cs typeface="Montserrat"/>
              <a:sym typeface="Montserrat"/>
            </a:endParaRPr>
          </a:p>
        </p:txBody>
      </p:sp>
      <p:sp>
        <p:nvSpPr>
          <p:cNvPr id="61" name="Google Shape;61;p14"/>
          <p:cNvSpPr txBox="1"/>
          <p:nvPr>
            <p:ph idx="1" type="body"/>
          </p:nvPr>
        </p:nvSpPr>
        <p:spPr>
          <a:xfrm>
            <a:off x="311700" y="1017725"/>
            <a:ext cx="8574600" cy="3934500"/>
          </a:xfrm>
          <a:prstGeom prst="rect">
            <a:avLst/>
          </a:prstGeom>
        </p:spPr>
        <p:txBody>
          <a:bodyPr anchorCtr="0" anchor="t" bIns="91425" lIns="91425" spcFirstLastPara="1" rIns="91425" wrap="square" tIns="91425">
            <a:noAutofit/>
          </a:bodyPr>
          <a:lstStyle/>
          <a:p>
            <a:pPr indent="457200" lvl="0" marL="0" rtl="0" algn="l">
              <a:lnSpc>
                <a:spcPct val="200000"/>
              </a:lnSpc>
              <a:spcBef>
                <a:spcPts val="900"/>
              </a:spcBef>
              <a:spcAft>
                <a:spcPts val="900"/>
              </a:spcAft>
              <a:buNone/>
            </a:pPr>
            <a:r>
              <a:rPr lang="en" sz="1200">
                <a:solidFill>
                  <a:srgbClr val="2A2B2E"/>
                </a:solidFill>
                <a:latin typeface="Montserrat"/>
                <a:ea typeface="Montserrat"/>
                <a:cs typeface="Montserrat"/>
                <a:sym typeface="Montserrat"/>
              </a:rPr>
              <a:t>My name is Meghan Osborn and I entered the program as an education trainee, but I transitioned into a self advocate and family role for my disciplines. My presentation is titled Brighter Goals: A Brighter Side to ASD Living Skills Group. I created a companion manual filled with lesson plans and activities for an instructor to pick up and have provided everything they need to compose a six week independent living skills course. I volunteer as program manager for a nonprofit that helps families in my community that have been affected by autism (and other neurodivergencies) and these living skills lesson plans were some of my tasks for the nonprofit. I thought that completing this companion manual for my leadership project would be perfect, as it is going to be implemented in real life over the summer and into the autumn. My courses are designed for anybody experiencing a transitional period in their life, but specifically those who are anticipating transitioning to adulthood. I hope to be able to share some life skills with those who need it.</a:t>
            </a:r>
            <a:endParaRPr>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