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6" r:id="rId6"/>
    <p:sldId id="265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61" r:id="rId16"/>
    <p:sldId id="271" r:id="rId17"/>
    <p:sldId id="262" r:id="rId18"/>
    <p:sldId id="276" r:id="rId19"/>
    <p:sldId id="278" r:id="rId20"/>
    <p:sldId id="279" r:id="rId21"/>
    <p:sldId id="263" r:id="rId22"/>
    <p:sldId id="277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0"/>
    <p:restoredTop sz="80915"/>
  </p:normalViewPr>
  <p:slideViewPr>
    <p:cSldViewPr snapToGrid="0" showGuides="1">
      <p:cViewPr varScale="1">
        <p:scale>
          <a:sx n="94" d="100"/>
          <a:sy n="94" d="100"/>
        </p:scale>
        <p:origin x="52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0681F-4AF6-444A-9C34-71142DCF599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2FF34-DBA8-C74B-9123-35A22363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8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improvement sort of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issue/see what formal study has been done</a:t>
            </a:r>
          </a:p>
          <a:p>
            <a:r>
              <a:rPr lang="en-US" dirty="0"/>
              <a:t>Short answer – very little, particularly concerning individuals with NDD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very little data on this specific question</a:t>
            </a:r>
          </a:p>
          <a:p>
            <a:r>
              <a:rPr lang="en-US" dirty="0"/>
              <a:t>But some related publications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5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2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of individuals with cerebral palsy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5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6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Likely will be changes/clarification to wording per ODU IRB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2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more complete understanding</a:t>
            </a:r>
          </a:p>
          <a:p>
            <a:r>
              <a:rPr lang="en-US" dirty="0"/>
              <a:t>Anticipate barriers/themes identified may be more complex and challenging to address</a:t>
            </a:r>
          </a:p>
          <a:p>
            <a:r>
              <a:rPr lang="en-US" dirty="0"/>
              <a:t>Obviously don’t expect this to solve the larger problem, but self-identified barriers and goals may help guide larger hospital systems in the area (</a:t>
            </a:r>
            <a:r>
              <a:rPr lang="en-US" dirty="0" err="1"/>
              <a:t>ie</a:t>
            </a:r>
            <a:r>
              <a:rPr lang="en-US" dirty="0"/>
              <a:t> Sentara, CHKD) work toward more appropriate interventions </a:t>
            </a:r>
          </a:p>
          <a:p>
            <a:r>
              <a:rPr lang="en-US" dirty="0"/>
              <a:t>Would obviously hope for fuller community engagement/panels/representation in related discussions</a:t>
            </a:r>
          </a:p>
          <a:p>
            <a:r>
              <a:rPr lang="en-US" dirty="0"/>
              <a:t>Depending on data/themes, may design similar infographic for display in clinics or advocate for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2FF34-DBA8-C74B-9123-35A223637B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8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8BFD-EB79-F6DC-0B86-9B578C08D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4FFED-E8D2-584A-697D-47D84E59F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07D20-0FE6-B063-256B-84792017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DEAA6-2ADC-1C58-E16E-CF48E7C8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84931-9246-F6FF-2C9C-AF772373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8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63A2-4F1D-8643-CD78-8075E4D6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F8DEC-FC3A-F577-77DA-E2D525572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36A49-66BB-BD1C-C748-904D1D1C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87C9B-9B80-B8F1-DBE6-38718D38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17F2E-7ACB-1DED-B1DB-5BAA4E57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4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B3AB5-AC40-2B04-7A13-6A5CEA4E1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CD620-DB29-D3D2-FB4C-E4CBEFD25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2272-98AC-636A-FC6D-1E3BAB00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FFE2-376C-9055-30E3-2D45260A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9D4B-944B-77D1-DC6B-10CE44E0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9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396B7-FDD4-1271-AEC7-0D5363B6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9ADEA-35A6-05E1-7CC9-5364F8968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004FC-2344-2FFF-43EA-5A8AD571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7960D-6CD1-3B10-6C9A-9290BEA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070E-843F-172B-C5CD-91D19C31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4790-947E-B43D-EE7D-27D2E0CD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8C0C9-B012-2DBE-10F4-498D4D88B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E29C-0629-63B0-4659-AB37EF2D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8E04C-BE03-7079-2F0A-A347796C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B2A5B-A03E-D8DC-A1D5-37147A93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5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EC1D-5FE6-37B3-4F29-5A26F6BB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C3C9-C98B-CAB3-9771-D25852014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2A7D4-B60E-08F1-442C-495013C89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C3866-7FB0-B05B-7CCF-5599A3B6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D4D14-3ACB-A3CF-080C-BFFCD103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28743-CD69-7B5C-DDEA-09DBB43C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BD72B-6A1D-9106-C682-99EDFBBF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8D078-06DB-CF53-9F2A-4D81A07E6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8CD71-07F1-7DED-1BCE-785FCCE3C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B334D-8DCB-F67B-CBD9-4E811C157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A47F21-BD44-15E2-FAD0-7A8C2EB80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4C7F8F-79A1-039F-DD07-91C30D91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0CC103-018C-B357-258B-C290176E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C6749-C79A-90F4-EB9F-59941A9D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1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E5A8-772D-462F-3E61-C1C04B6F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2DF1C-66A8-A22A-4D8F-D4FF7822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65D15-C57A-D07D-0B90-C64DF941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E2178-67A5-EECC-DAA8-A4EC52CD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3BB41-2198-4E0C-F0A3-DA620A24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521C7-646A-EA17-BBD3-E7D2718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A496-26C5-3905-2456-C76B620E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4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9BCF-26E6-5AC4-F18C-F4C46A35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66866-E1A1-D546-18C6-D854FFAF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4F33C-98BE-DC1E-DBB6-FD77D5D82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23D19-22AE-6EE1-A9F9-562D9DC0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AAAA4-4568-C684-40EC-03AEAABB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1B483-E9CD-8E4D-3982-A2FBE0D2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F748-4938-43DC-4B64-72186D97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67AFE-2A59-FBD3-72C9-C67FE7BA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A418F-9750-8428-8640-D1AE23890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C929C-4332-9347-4552-E3250D0A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14AFF-8E28-C5C5-5638-65F0AD96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99F6E-3848-5303-68A9-A0608EAB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4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7A79E-00FD-EC0B-E13B-FFD3F6AA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C2AF0-1236-C661-E472-64F8B6137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0189E-6125-C4DC-ED14-EF215F719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8C3F8D-FD6B-BD40-8C77-48D3610DCFE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BA1B2-6071-D5B8-AC16-B008EFB0E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8980E-6FBD-193A-535E-A93C7BE27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0F17B6-9A95-FD42-A9AD-3C20B943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https://www.who.int/news/item/16-05-2022-almost-one-billion-children-and-adults-with-disabilities-and-older-persons-in-need-of-assistive-technology-denied-access--according-to-new-repor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EC6AE-B866-2644-0D6B-3175EC53B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 qualitative analysis of mobility-related durable medical equipment needs in Hampton Roads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429DA-43BD-E8D7-AFEC-BA7DD1190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3508"/>
            <a:ext cx="9144000" cy="1655762"/>
          </a:xfrm>
        </p:spPr>
        <p:txBody>
          <a:bodyPr/>
          <a:lstStyle/>
          <a:p>
            <a:r>
              <a:rPr lang="en-US" dirty="0"/>
              <a:t>Kimberly Rosenthal, MD</a:t>
            </a:r>
          </a:p>
          <a:p>
            <a:r>
              <a:rPr lang="en-US" dirty="0"/>
              <a:t>Physical medicine &amp; rehabilitation</a:t>
            </a: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2C5DE065-7A3E-2BDB-82B4-C87BA30A5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7"/>
    </mc:Choice>
    <mc:Fallback>
      <p:transition spd="slow" advTm="2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15C5-E245-D215-0CCA-3C44FE75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BD9DC-B7AE-591F-922E-5F90016C3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survey of over 40,000 caregivers of children with complex medical needs found that, in general, these children have higher rates of unmet healthcare needs </a:t>
            </a:r>
          </a:p>
          <a:p>
            <a:pPr lvl="1"/>
            <a:r>
              <a:rPr lang="en-US" dirty="0"/>
              <a:t>Low rates of need for home health, DME and mobility aids (Graff et al. 2022)</a:t>
            </a:r>
          </a:p>
          <a:p>
            <a:r>
              <a:rPr lang="en-US" dirty="0"/>
              <a:t>Henry et al. 2011 survey of adults with disabilities showed greater need for physical health services including DME vs. behavioral health or medication-related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001FE-97D6-8B92-F206-C19D640EA107}"/>
              </a:ext>
            </a:extLst>
          </p:cNvPr>
          <p:cNvSpPr txBox="1"/>
          <p:nvPr/>
        </p:nvSpPr>
        <p:spPr>
          <a:xfrm>
            <a:off x="10248181" y="6492875"/>
            <a:ext cx="175836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Graff et al. 2022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1BE35EAF-0153-CBA5-18C0-4FC6300A6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"/>
    </mc:Choice>
    <mc:Fallback>
      <p:transition spd="slow" advTm="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2631F-109C-C410-01A9-29456128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66001-9D04-09F8-1446-29B241163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Race, education level, age, sex were factors in increased likelihood of increased DME rentals (Casey et al. 2021)</a:t>
            </a:r>
          </a:p>
          <a:p>
            <a:pPr lvl="1"/>
            <a:r>
              <a:rPr lang="en-US" dirty="0"/>
              <a:t>Adults </a:t>
            </a:r>
          </a:p>
          <a:p>
            <a:r>
              <a:rPr lang="en-US" dirty="0"/>
              <a:t>Individuals with disability who are uninsured or underinsured demonstrated lack of adequate DME coverage to maintain mobility and independence (Martinez et al. 2021)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185A5154-DFCB-9AD8-D001-2A2E627C1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"/>
    </mc:Choice>
    <mc:Fallback>
      <p:transition spd="slow" advTm="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2BF1-3CEC-2D83-92DF-71D0801D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2EDB9-90E9-DC0C-45A7-C1FFA0307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Acknowledge that delays in DME delivery and coverage likely related to documentation and face-to-face burden with 30-day timeline, supplier processing delays</a:t>
            </a:r>
          </a:p>
          <a:p>
            <a:r>
              <a:rPr lang="en-US" dirty="0"/>
              <a:t>Note that process requires individuals and families to be knowledgeable of the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79AC2-9CF5-7B7D-168B-EBE97904D6AC}"/>
              </a:ext>
            </a:extLst>
          </p:cNvPr>
          <p:cNvSpPr txBox="1"/>
          <p:nvPr/>
        </p:nvSpPr>
        <p:spPr>
          <a:xfrm>
            <a:off x="10541480" y="6556075"/>
            <a:ext cx="1199367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CMS 2005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23C71758-3CE2-139C-2790-E1383D9AF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4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"/>
    </mc:Choice>
    <mc:Fallback>
      <p:transition spd="slow" advTm="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5658-6758-820F-6F77-C1CF7459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3009-E23E-CAE8-8B66-C083DCAAA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Factors affecting wheelchair delivery</a:t>
            </a:r>
          </a:p>
          <a:p>
            <a:pPr lvl="1"/>
            <a:r>
              <a:rPr lang="en-US" dirty="0"/>
              <a:t>Delivery location (supplier facility, PCP office, rehab center)</a:t>
            </a:r>
          </a:p>
          <a:p>
            <a:pPr lvl="1"/>
            <a:r>
              <a:rPr lang="en-US" dirty="0"/>
              <a:t>Facility’s decision-making structure (</a:t>
            </a:r>
            <a:r>
              <a:rPr lang="en-US" dirty="0" err="1"/>
              <a:t>ie</a:t>
            </a:r>
            <a:r>
              <a:rPr lang="en-US" dirty="0"/>
              <a:t>, use of interdisciplinary teams, etc.)</a:t>
            </a:r>
          </a:p>
          <a:p>
            <a:pPr lvl="1"/>
            <a:r>
              <a:rPr lang="en-US" dirty="0"/>
              <a:t>Expertise of prescribing clinician</a:t>
            </a:r>
          </a:p>
          <a:p>
            <a:pPr lvl="1"/>
            <a:r>
              <a:rPr lang="en-US" dirty="0"/>
              <a:t>Client familiarity with wheelchair process, prior experiences</a:t>
            </a:r>
          </a:p>
          <a:p>
            <a:pPr lvl="1"/>
            <a:r>
              <a:rPr lang="en-US" dirty="0"/>
              <a:t>Clinician-client relationship and previous interactions</a:t>
            </a:r>
          </a:p>
          <a:p>
            <a:pPr lvl="1"/>
            <a:r>
              <a:rPr lang="en-US" dirty="0"/>
              <a:t>Payor requirements, complexity of payment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6" lvl="1" indent="0">
              <a:buNone/>
            </a:pPr>
            <a:r>
              <a:rPr lang="en-US" dirty="0"/>
              <a:t>*survey of individuals with spinal cord injury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553CC-A16C-C530-9688-C4BCD6E753B3}"/>
              </a:ext>
            </a:extLst>
          </p:cNvPr>
          <p:cNvSpPr txBox="1"/>
          <p:nvPr/>
        </p:nvSpPr>
        <p:spPr>
          <a:xfrm>
            <a:off x="10268781" y="6492875"/>
            <a:ext cx="192321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/>
              <a:t>Eggers et al. 2009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EC17ED77-B1CE-0B90-D7A9-A4195F1E2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4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"/>
    </mc:Choice>
    <mc:Fallback>
      <p:transition spd="slow" advTm="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4026-3164-02B4-D53C-4A2449EB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06056-1B80-C328-3657-F99EA8372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DME experience </a:t>
            </a:r>
          </a:p>
          <a:p>
            <a:pPr lvl="1"/>
            <a:r>
              <a:rPr lang="en-US" dirty="0"/>
              <a:t>Patient/client perception: system is broken/flawed regarding procurement, maintenance, payment/insurance; lack of trial equipment, adaptation across the lifespan not accounted for, devices designed for transport rather than living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93B4FF6B-856B-B161-FCCE-492523A35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"/>
    </mc:Choice>
    <mc:Fallback>
      <p:transition spd="slow" advTm="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AE09-C259-0832-7760-FF1490D0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3AB2-05F6-DD8E-F742-BF21637B1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survey</a:t>
            </a:r>
          </a:p>
          <a:p>
            <a:r>
              <a:rPr lang="en-US" dirty="0"/>
              <a:t>Questions:</a:t>
            </a:r>
          </a:p>
          <a:p>
            <a:pPr marL="914411" lvl="1" indent="-457206">
              <a:buFont typeface="+mj-lt"/>
              <a:buAutoNum type="arabicPeriod"/>
            </a:pPr>
            <a:r>
              <a:rPr lang="en-US" dirty="0"/>
              <a:t>In what capacity do you care for individuals with intellectual and/or neurodevelopmental disabilities/differences? Please describe as appropriate.</a:t>
            </a:r>
          </a:p>
          <a:p>
            <a:pPr marL="914411" lvl="1" indent="-457206">
              <a:buFont typeface="+mj-lt"/>
              <a:buAutoNum type="arabicPeriod"/>
            </a:pPr>
            <a:r>
              <a:rPr lang="en-US" dirty="0"/>
              <a:t>What DME/wheelchair/mobility equipment access barriers have you observed?</a:t>
            </a:r>
          </a:p>
          <a:p>
            <a:pPr marL="914411" lvl="1" indent="-457206">
              <a:buFont typeface="+mj-lt"/>
              <a:buAutoNum type="arabicPeriod"/>
            </a:pPr>
            <a:r>
              <a:rPr lang="en-US" dirty="0"/>
              <a:t>How does your institution address these needs (e.g., complex care program, device donation program, etc.)?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223C0A1A-5498-035F-DB2B-0F01CC838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01"/>
    </mc:Choice>
    <mc:Fallback>
      <p:transition spd="slow" advTm="3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A313-E859-FBBB-2056-A719105F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717D0-AF4D-99DF-BD14-840E9A717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&gt;250 surveys sent</a:t>
            </a:r>
          </a:p>
          <a:p>
            <a:pPr lvl="1"/>
            <a:r>
              <a:rPr lang="en-US" dirty="0"/>
              <a:t>All pediatricians at Children’s Hospital of the King’s Daughters system</a:t>
            </a:r>
          </a:p>
          <a:p>
            <a:pPr lvl="1"/>
            <a:r>
              <a:rPr lang="en-US" dirty="0"/>
              <a:t>Select/random pediatricians from Midwest and West Coast hospital systems</a:t>
            </a:r>
          </a:p>
          <a:p>
            <a:pPr lvl="1"/>
            <a:r>
              <a:rPr lang="en-US" dirty="0"/>
              <a:t>~10% response rate</a:t>
            </a:r>
          </a:p>
          <a:p>
            <a:pPr lvl="2"/>
            <a:r>
              <a:rPr lang="en-US" dirty="0"/>
              <a:t>Midwest underrepresented/few responses</a:t>
            </a:r>
          </a:p>
          <a:p>
            <a:pPr lvl="1"/>
            <a:r>
              <a:rPr lang="en-US" dirty="0"/>
              <a:t>For all survey responses: </a:t>
            </a:r>
          </a:p>
          <a:p>
            <a:pPr lvl="2"/>
            <a:r>
              <a:rPr lang="en-US" dirty="0"/>
              <a:t>72.4% general pediatricians, did not work specifically with children with NDD</a:t>
            </a:r>
          </a:p>
          <a:p>
            <a:pPr lvl="2"/>
            <a:r>
              <a:rPr lang="en-US" dirty="0"/>
              <a:t>27.6% work in Complex Care or specifically in the care of individuals with NDD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C40D65F1-651B-6730-2EBC-2C751FF84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0"/>
    </mc:Choice>
    <mc:Fallback>
      <p:transition spd="slow" advTm="1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E8CF-2B18-7903-9E2C-0B4ECA29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Thematic analysis – provider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E8A0D-4AB6-B5BE-57AB-4F25DFA51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What DME/wheelchair/mobility equipment access barriers have you observed?</a:t>
            </a:r>
          </a:p>
          <a:p>
            <a:pPr lvl="1"/>
            <a:r>
              <a:rPr lang="en-US" dirty="0"/>
              <a:t>	Issues with </a:t>
            </a:r>
            <a:r>
              <a:rPr lang="en-US" u="sng" dirty="0"/>
              <a:t>process</a:t>
            </a:r>
            <a:r>
              <a:rPr lang="en-US" dirty="0"/>
              <a:t> and </a:t>
            </a:r>
            <a:r>
              <a:rPr lang="en-US" u="sng" dirty="0"/>
              <a:t>resources</a:t>
            </a:r>
            <a:r>
              <a:rPr lang="en-US" dirty="0"/>
              <a:t> across all regions</a:t>
            </a:r>
          </a:p>
          <a:p>
            <a:pPr lvl="2"/>
            <a:r>
              <a:rPr lang="en-US" dirty="0"/>
              <a:t>Insurance approval/prior authorization, claim denials – complicated and lengthy process</a:t>
            </a:r>
          </a:p>
          <a:p>
            <a:pPr lvl="3"/>
            <a:r>
              <a:rPr lang="en-US" dirty="0"/>
              <a:t>Lack of clarity on insurance documentation requirements/not standardized, communication issues</a:t>
            </a:r>
          </a:p>
          <a:p>
            <a:pPr lvl="3"/>
            <a:r>
              <a:rPr lang="en-US" dirty="0"/>
              <a:t>Wait times for in-home and face-to-face evaluations</a:t>
            </a:r>
          </a:p>
          <a:p>
            <a:pPr lvl="3"/>
            <a:r>
              <a:rPr lang="en-US" dirty="0"/>
              <a:t>Unclear which vendors accept which insurance/payor source</a:t>
            </a:r>
          </a:p>
          <a:p>
            <a:pPr lvl="3"/>
            <a:r>
              <a:rPr lang="en-US" dirty="0"/>
              <a:t>Lack of dedicated personnel  for these tasks</a:t>
            </a:r>
          </a:p>
          <a:p>
            <a:pPr lvl="2"/>
            <a:r>
              <a:rPr lang="en-US" dirty="0"/>
              <a:t>Out of pocket costs</a:t>
            </a:r>
          </a:p>
          <a:p>
            <a:pPr lvl="2"/>
            <a:r>
              <a:rPr lang="en-US" dirty="0"/>
              <a:t>Appropriate home set-up, equipment availability</a:t>
            </a:r>
          </a:p>
          <a:p>
            <a:pPr lvl="2"/>
            <a:endParaRPr lang="en-US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5BC65A00-99A4-A19F-01C5-1934901DB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3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80"/>
    </mc:Choice>
    <mc:Fallback>
      <p:transition spd="slow" advTm="7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3F34-16E5-85B6-20A8-C520B241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Thematic analysis – provider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C4F2-9DB9-32A1-6853-266F25E80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How does your institution address these needs (e.g., complex care program, device donation program, etc.)?</a:t>
            </a:r>
          </a:p>
          <a:p>
            <a:pPr lvl="1"/>
            <a:r>
              <a:rPr lang="en-US" dirty="0"/>
              <a:t>Regional differences observed!</a:t>
            </a:r>
          </a:p>
          <a:p>
            <a:pPr lvl="1"/>
            <a:r>
              <a:rPr lang="en-US" dirty="0"/>
              <a:t>West and Midwest – increased utilization of patient-centered medical home and care coordination programs, PM&amp;R, DME coordinator, donation programs (though limited access)</a:t>
            </a:r>
          </a:p>
          <a:p>
            <a:pPr lvl="1"/>
            <a:r>
              <a:rPr lang="en-US" dirty="0"/>
              <a:t>Hampton Roads</a:t>
            </a:r>
          </a:p>
          <a:p>
            <a:pPr lvl="2"/>
            <a:r>
              <a:rPr lang="en-US" dirty="0"/>
              <a:t>Multiple providers reporting “unsure” or “none”</a:t>
            </a:r>
          </a:p>
          <a:p>
            <a:pPr lvl="2"/>
            <a:r>
              <a:rPr lang="en-US" dirty="0"/>
              <a:t>Some dedicated staff, Care Connections program, PM&amp;R, care coordinator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0BA2FB65-33C4-1314-C5E8-855320AE1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9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25"/>
    </mc:Choice>
    <mc:Fallback>
      <p:transition spd="slow" advTm="6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B537-04BB-FA0D-537F-90ABCADE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08C10-6B7E-6E55-8F3B-A7EE0380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Infographic detailing initial steps when prescribing DME:</a:t>
            </a:r>
          </a:p>
          <a:p>
            <a:pPr lvl="1"/>
            <a:r>
              <a:rPr lang="en-US" dirty="0"/>
              <a:t>CHKD and EVMS PM&amp;R department referral, if needed</a:t>
            </a:r>
          </a:p>
          <a:p>
            <a:pPr lvl="1"/>
            <a:r>
              <a:rPr lang="en-US" dirty="0"/>
              <a:t>Care Connections program details</a:t>
            </a:r>
          </a:p>
          <a:p>
            <a:pPr lvl="1"/>
            <a:r>
              <a:rPr lang="en-US" dirty="0"/>
              <a:t>Equipment donation program</a:t>
            </a:r>
          </a:p>
          <a:p>
            <a:pPr lvl="1"/>
            <a:r>
              <a:rPr lang="en-US" dirty="0"/>
              <a:t>Example of DME prescription/face-to-face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15D926AE-28BE-E5C1-D7B4-C8E2C3FF1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4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70"/>
    </mc:Choice>
    <mc:Fallback>
      <p:transition spd="slow" advTm="4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5C88-8E7E-FDE3-E469-AFDE553C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B853-67D1-D5AC-F958-158C7E8F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Literature review  - assess what formal study/data exist</a:t>
            </a:r>
          </a:p>
          <a:p>
            <a:r>
              <a:rPr lang="en-US" dirty="0"/>
              <a:t>Provider surveys</a:t>
            </a:r>
          </a:p>
          <a:p>
            <a:r>
              <a:rPr lang="en-US" dirty="0"/>
              <a:t>Family and individual surveys</a:t>
            </a:r>
          </a:p>
          <a:p>
            <a:r>
              <a:rPr lang="en-US" dirty="0"/>
              <a:t>Data review &amp; themes</a:t>
            </a:r>
          </a:p>
          <a:p>
            <a:r>
              <a:rPr lang="en-US" dirty="0"/>
              <a:t>Intervention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3CB7D9B9-04EC-6F8D-11B8-305FA35EC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4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69"/>
    </mc:Choice>
    <mc:Fallback>
      <p:transition spd="slow" advTm="6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yer with a child in a wheelchair&#10;&#10;Description automatically generated">
            <a:extLst>
              <a:ext uri="{FF2B5EF4-FFF2-40B4-BE49-F238E27FC236}">
                <a16:creationId xmlns:a16="http://schemas.microsoft.com/office/drawing/2014/main" id="{A62FD8FF-E2CB-7B67-5133-F5A1CF2CF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303" y="-125503"/>
            <a:ext cx="5297393" cy="6858000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84317417-11E1-5EC1-0082-F4879DF94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08"/>
    </mc:Choice>
    <mc:Fallback>
      <p:transition spd="slow" advTm="2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06D7-4114-D325-0049-86B1F66D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and individual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3B48F-5FCA-C227-209D-EE470A32D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questions</a:t>
            </a:r>
          </a:p>
          <a:p>
            <a:r>
              <a:rPr lang="en-US" dirty="0"/>
              <a:t>Flyers to be displayed in clinics of providers surveyed at CHKD</a:t>
            </a:r>
          </a:p>
          <a:p>
            <a:r>
              <a:rPr lang="en-US" dirty="0"/>
              <a:t>IRB approval pending protocol edits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DD30375C-4C7A-7A31-C0E9-1F1979A00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3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4"/>
    </mc:Choice>
    <mc:Fallback>
      <p:transition spd="slow" advTm="1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B64F-230C-548A-EFB2-597BA2A3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423D1-C2B5-F746-51FF-1A8AFB429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38324" y="1"/>
            <a:ext cx="5315353" cy="6878692"/>
          </a:xfr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5A3CAE92-ED8B-E1E2-2BE6-C34988BCF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0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4"/>
    </mc:Choice>
    <mc:Fallback>
      <p:transition spd="slow" advTm="1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2552-1B8D-BC80-D5C1-C8524F20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868A7-6E90-BD26-C96D-B551C6CBA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important: family and individual surveys!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7B34E4BC-DCB4-8AA8-F2E2-2C9A0C73C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8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80"/>
    </mc:Choice>
    <mc:Fallback>
      <p:transition spd="slow" advTm="4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A9B64-48E1-8E54-B4D4-2A0DCB1C8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4F7F7-8505-7C1A-FAC0-90BADDF5D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understanding of mobility durable medical equipment (DME) access and existing barriers in Hampton Roads for families of and children with neurodevelopmental differences</a:t>
            </a:r>
          </a:p>
          <a:p>
            <a:pPr lvl="1"/>
            <a:r>
              <a:rPr lang="en-US" dirty="0"/>
              <a:t>Including multiple stakeholder perspectives</a:t>
            </a:r>
          </a:p>
          <a:p>
            <a:pPr lvl="1"/>
            <a:r>
              <a:rPr lang="en-US" dirty="0"/>
              <a:t>Comparison to other regions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E947434D-9964-A90D-8BBA-623748A83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7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4"/>
    </mc:Choice>
    <mc:Fallback>
      <p:transition spd="slow" advTm="3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99BA-B37B-54AA-5D5A-448D4C30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55766-EEF2-A82B-79E5-A5D8922D0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current trends and barriers relating to wheelchair/DME/adaptive equipment access </a:t>
            </a:r>
          </a:p>
          <a:p>
            <a:r>
              <a:rPr lang="en-US" dirty="0"/>
              <a:t>Database(s): PubMed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A31E9012-FBFA-3636-2587-5768BD120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3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0"/>
    </mc:Choice>
    <mc:Fallback>
      <p:transition spd="slow" advTm="2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218E-3606-06A1-D30C-9E907B31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0ADDF-996B-C942-247F-101C46B53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Inclusion criteria: DME, adaptive equipment, access, barriers, adults and/or children with disability affecting mobility, wheelchairs, standers, mobility aid, neurodevelopmental disorders, intellectual disability, 2000-present (potentially expand depending on # articles), any study type, English, United States</a:t>
            </a:r>
          </a:p>
          <a:p>
            <a:r>
              <a:rPr lang="en-US" dirty="0"/>
              <a:t>Exclusion criteria: before 2000, non-mobility related DME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3B7B9E9-1781-129A-1180-45687DBBB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4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3"/>
    </mc:Choice>
    <mc:Fallback>
      <p:transition spd="slow" advTm="1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75C0-171C-8BDA-4FDC-D927CFFF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– search terms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937743-7CEE-35BB-96EE-2B2C846C3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377443"/>
              </p:ext>
            </p:extLst>
          </p:nvPr>
        </p:nvGraphicFramePr>
        <p:xfrm>
          <a:off x="960122" y="1522434"/>
          <a:ext cx="8423909" cy="5935398"/>
        </p:xfrm>
        <a:graphic>
          <a:graphicData uri="http://schemas.openxmlformats.org/drawingml/2006/table">
            <a:tbl>
              <a:tblPr/>
              <a:tblGrid>
                <a:gridCol w="8423909">
                  <a:extLst>
                    <a:ext uri="{9D8B030D-6E8A-4147-A177-3AD203B41FA5}">
                      <a16:colId xmlns:a16="http://schemas.microsoft.com/office/drawing/2014/main" val="1020576655"/>
                    </a:ext>
                  </a:extLst>
                </a:gridCol>
              </a:tblGrid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(wheelchair) AND (insurance)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75835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(wheelchair) AND (barrier)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810792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(durable medical equipment) AND (barrier)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46002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(adaptive equipment) AND (barrier)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858406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(adaptive equipment) AND (access)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34021"/>
                  </a:ext>
                </a:extLst>
              </a:tr>
              <a:tr h="308510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((((disabilit*) AND (barrier*)) AND (access)) OR (adaptive equipment)) OR   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(wheelchair)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818384"/>
                  </a:ext>
                </a:extLst>
              </a:tr>
              <a:tr h="308510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((((disabilit*) AND (barrier*)) AND (durable medical equipment)) OR 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(adaptive equipment)) OR (wheelchair)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59466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(access) AND (wheelchair)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987954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(access) AND (durable medical equipment)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196648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(intellectual disabilit*) AND (durable medical equipment)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770713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(developmental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disabilit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*) AND (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assitive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technology)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326814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(developmental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disabilit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*) AND (equipment)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628691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(((care transition) AND (pediatric)) AND (barrier*)) AND (disabilit*)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12897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((care transition) AND (pediatric*)) AND (barrier*)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378948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(care transition) AND (adaptive equipment)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302865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((intellectual disability) AND (barrier*)) AND (adaptive equipment)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380955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((intellectual disability) AND (barrier*)) AND (wheelchair)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822886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((intellectual disability) AND (barrier*)) AND (mobility)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033229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((cerebral palsy) AND (wheelchair)) AND (barrier*)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894133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((cerebral palsy) AND (mobility)) AND (barrier*)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864940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((cerebral palsy) AND (wheelchair)) AND (access*)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597102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(cerebral palsy) AND (adaptive equipment)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295764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((accessibility) AND (pediatric*)) AND (neurodevelopmental)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472474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((adaptive equipment) AND (access)) AND (pediatric*)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195386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(neurodevelopmental disability) AND (wheelchair)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596135"/>
                  </a:ext>
                </a:extLst>
              </a:tr>
              <a:tr h="173044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(((disability) AND (pediatric)) AND (adaptive equipment)) AND (access)</a:t>
                      </a:r>
                      <a:endParaRPr lang="en-US" sz="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569190"/>
                  </a:ext>
                </a:extLst>
              </a:tr>
              <a:tr h="443977">
                <a:tc>
                  <a:txBody>
                    <a:bodyPr/>
                    <a:lstStyle/>
                    <a:p>
                      <a:pPr marL="457200" indent="457200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(((intellectual disability) AND (adaptive equipment)) AND (access)) AND 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457200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(inequity)</a:t>
                      </a:r>
                    </a:p>
                    <a:p>
                      <a:pPr marL="457200" indent="457200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(development*) AND (adaptive equipment)) AND (access)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57239"/>
                  </a:ext>
                </a:extLst>
              </a:tr>
              <a:tr h="668859">
                <a:tc>
                  <a:txBody>
                    <a:bodyPr/>
                    <a:lstStyle/>
                    <a:p>
                      <a:pPr marL="457200" indent="457200" rtl="0" fontAlgn="b"/>
                      <a:br>
                        <a:rPr lang="en-U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63" marR="6263" marT="6263" marB="313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992051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4"/>
            <a:extLst>
              <a:ext uri="{FF2B5EF4-FFF2-40B4-BE49-F238E27FC236}">
                <a16:creationId xmlns:a16="http://schemas.microsoft.com/office/drawing/2014/main" id="{233B1DE3-1156-7308-651F-B5ADE0AB7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871"/>
            <a:ext cx="184731" cy="36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1" rIns="91440" bIns="4572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B2141BF6-B990-D30C-F03C-A4DC64656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"/>
    </mc:Choice>
    <mc:Fallback>
      <p:transition spd="slow" advTm="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2E9A-DA7F-CFAA-C65E-7F98D9FA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– abstract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7A99-D686-3A2C-0769-4EBD2CAB6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39 articles of interest screened using Rayyan</a:t>
            </a:r>
          </a:p>
          <a:p>
            <a:r>
              <a:rPr lang="en-US" dirty="0"/>
              <a:t>15 excluded, 14 included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8B27093F-9E9C-8BD8-4C43-C60D07D8F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"/>
    </mc:Choice>
    <mc:Fallback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559D-0FD3-99DB-EC13-530520CC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table</a:t>
            </a:r>
          </a:p>
        </p:txBody>
      </p:sp>
      <p:pic>
        <p:nvPicPr>
          <p:cNvPr id="7" name="Picture 6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6B706091-F5A4-6494-CF9B-C042C3FD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2"/>
          <a:stretch/>
        </p:blipFill>
        <p:spPr>
          <a:xfrm>
            <a:off x="5146385" y="3086766"/>
            <a:ext cx="4670274" cy="219826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6702C42-3A7B-5ED8-D6D3-DFF2A02F6A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27"/>
          <a:stretch/>
        </p:blipFill>
        <p:spPr>
          <a:xfrm>
            <a:off x="407892" y="4562715"/>
            <a:ext cx="4670274" cy="1292329"/>
          </a:xfrm>
          <a:prstGeom prst="rect">
            <a:avLst/>
          </a:prstGeom>
        </p:spPr>
      </p:pic>
      <p:pic>
        <p:nvPicPr>
          <p:cNvPr id="11" name="Picture 10" descr="A close-up of a newspaper&#10;&#10;Description automatically generated">
            <a:extLst>
              <a:ext uri="{FF2B5EF4-FFF2-40B4-BE49-F238E27FC236}">
                <a16:creationId xmlns:a16="http://schemas.microsoft.com/office/drawing/2014/main" id="{9CA95F46-A8DC-12BD-F63A-BAE44E105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385" y="1359242"/>
            <a:ext cx="4670274" cy="1727524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C36E8C7A-41E6-208E-3F18-7D2556D174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84"/>
          <a:stretch/>
        </p:blipFill>
        <p:spPr>
          <a:xfrm>
            <a:off x="407894" y="2386940"/>
            <a:ext cx="4670274" cy="2175776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E5E18451-878F-7029-1C38-16C2F48A2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94" y="1359242"/>
            <a:ext cx="4670274" cy="1027698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558A76A-628D-2886-E895-9277F67A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Audio 20">
            <a:extLst>
              <a:ext uri="{FF2B5EF4-FFF2-40B4-BE49-F238E27FC236}">
                <a16:creationId xmlns:a16="http://schemas.microsoft.com/office/drawing/2014/main" id="{46182277-7CED-B170-3745-AB0FD7BE4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4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"/>
    </mc:Choice>
    <mc:Fallback>
      <p:transition spd="slow" advTm="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905D-F57E-3EC1-99FE-F6188DD9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 -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F5D3D-A24F-7DB4-249E-C6417E287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screenshot of a document&#10;&#10;Description automatically generated">
            <a:extLst>
              <a:ext uri="{FF2B5EF4-FFF2-40B4-BE49-F238E27FC236}">
                <a16:creationId xmlns:a16="http://schemas.microsoft.com/office/drawing/2014/main" id="{F463A92E-EC14-FA4F-A092-82D063129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2" y="1690689"/>
            <a:ext cx="5947394" cy="261462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36723AF-A1CE-AB08-9C44-85F258144D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01"/>
          <a:stretch/>
        </p:blipFill>
        <p:spPr>
          <a:xfrm>
            <a:off x="838202" y="4248150"/>
            <a:ext cx="5947394" cy="2018009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1E57178D-947F-8BE8-C774-E1E2CDCEA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6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"/>
    </mc:Choice>
    <mc:Fallback>
      <p:transition spd="slow" advTm="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2771</TotalTime>
  <Words>1330</Words>
  <Application>Microsoft Macintosh PowerPoint</Application>
  <PresentationFormat>Widescreen</PresentationFormat>
  <Paragraphs>149</Paragraphs>
  <Slides>23</Slides>
  <Notes>8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A qualitative analysis of mobility-related durable medical equipment needs in Hampton Roads</vt:lpstr>
      <vt:lpstr>Project design</vt:lpstr>
      <vt:lpstr>Desired outcomes</vt:lpstr>
      <vt:lpstr>Literature review</vt:lpstr>
      <vt:lpstr>Literature review</vt:lpstr>
      <vt:lpstr>Literature review – search terms</vt:lpstr>
      <vt:lpstr>Literature review – abstract screening</vt:lpstr>
      <vt:lpstr>Literature review - table</vt:lpstr>
      <vt:lpstr>Literature review - table</vt:lpstr>
      <vt:lpstr>Literature review - themes</vt:lpstr>
      <vt:lpstr>Literature review - themes</vt:lpstr>
      <vt:lpstr>Literature review - themes</vt:lpstr>
      <vt:lpstr>Literature review - themes</vt:lpstr>
      <vt:lpstr>Literature review - themes</vt:lpstr>
      <vt:lpstr>Provider surveys</vt:lpstr>
      <vt:lpstr>Provider surveys</vt:lpstr>
      <vt:lpstr>Thematic analysis – provider surveys</vt:lpstr>
      <vt:lpstr>Thematic analysis – provider surveys</vt:lpstr>
      <vt:lpstr>Action</vt:lpstr>
      <vt:lpstr>PowerPoint Presentation</vt:lpstr>
      <vt:lpstr>Family and individual surveys</vt:lpstr>
      <vt:lpstr>PowerPoint Presentation</vt:lpstr>
      <vt:lpstr>Future direction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KIMBERLY ROSENTHAL</dc:creator>
  <cp:lastModifiedBy>KIMBERLY ROSENTHAL</cp:lastModifiedBy>
  <cp:revision>18</cp:revision>
  <dcterms:created xsi:type="dcterms:W3CDTF">2025-04-28T21:09:23Z</dcterms:created>
  <dcterms:modified xsi:type="dcterms:W3CDTF">2025-04-30T19:21:17Z</dcterms:modified>
</cp:coreProperties>
</file>