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Barlow" panose="00000500000000000000" pitchFamily="2" charset="0"/>
      <p:regular r:id="rId40"/>
      <p:bold r:id="rId41"/>
      <p:italic r:id="rId42"/>
      <p:boldItalic r:id="rId43"/>
    </p:embeddedFont>
    <p:embeddedFont>
      <p:font typeface="Montserrat" panose="00000500000000000000" pitchFamily="2" charset="0"/>
      <p:regular r:id="rId44"/>
      <p:bold r:id="rId45"/>
      <p:italic r:id="rId46"/>
      <p:boldItalic r:id="rId47"/>
    </p:embeddedFont>
    <p:embeddedFont>
      <p:font typeface="Montserrat Medium" panose="00000600000000000000" pitchFamily="2" charset="0"/>
      <p:regular r:id="rId48"/>
      <p:bold r:id="rId49"/>
      <p:italic r:id="rId50"/>
      <p:boldItalic r:id="rId51"/>
    </p:embeddedFont>
    <p:embeddedFont>
      <p:font typeface="Montserrat SemiBold" panose="000007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78"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ositivepsychology.com/mental-health-in-teens/#10-risk-and-protective-facto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everyone. My name is Jaime and I am a 3rd year PT student at VCU and I am apart of the LEND program on the long term academic track. I am here to present on the topic of mental health in our youth. If you have any questions, please feel free to stop me at any point to ask and I will also try to monitor the chat.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07d0f576c2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07d0f576c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mental health conditions that kids with an intellectual disability are diagnosed with are</a:t>
            </a:r>
            <a:r>
              <a:rPr lang="en" b="1"/>
              <a:t> ADHD, anxiety, and conduct disorder (aggressive/disruptive behavior - higher risk if you have adhd).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07d0f576c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07d0f576c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07d0f576c2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07d0f576c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07d0f576c2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07d0f576c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07d0f576c2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07d0f576c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082ed52d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082ed52d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1258269c9b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1258269c9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examples can include substance abuse, mental health disorders, instability in the home due to parent separation/jail, homelessness, food insecurity, and others. </a:t>
            </a:r>
            <a:endParaRPr/>
          </a:p>
          <a:p>
            <a:pPr marL="0" lvl="0" indent="0" algn="l" rtl="0">
              <a:spcBef>
                <a:spcPts val="0"/>
              </a:spcBef>
              <a:spcAft>
                <a:spcPts val="0"/>
              </a:spcAft>
              <a:buNone/>
            </a:pPr>
            <a:endParaRPr/>
          </a:p>
          <a:p>
            <a:pPr marL="0" lvl="0" indent="0" algn="l" rtl="0">
              <a:spcBef>
                <a:spcPts val="0"/>
              </a:spcBef>
              <a:spcAft>
                <a:spcPts val="0"/>
              </a:spcAft>
              <a:buNone/>
            </a:pPr>
            <a:r>
              <a:rPr lang="en"/>
              <a:t>“Three in four high school students reported experiencing one or more ACEs, and one in five experienced four or more ACEs. ACEs that were most common among high school students were emotional abuse, physical abuse, and living in a household affected by poor mental health or substance abuse” </a:t>
            </a:r>
            <a:endParaRPr/>
          </a:p>
          <a:p>
            <a:pPr marL="0" lvl="0" indent="0" algn="l" rtl="0">
              <a:spcBef>
                <a:spcPts val="0"/>
              </a:spcBef>
              <a:spcAft>
                <a:spcPts val="0"/>
              </a:spcAft>
              <a:buNone/>
            </a:pPr>
            <a:endParaRPr/>
          </a:p>
          <a:p>
            <a:pPr marL="0" lvl="0" indent="0" algn="l" rtl="0">
              <a:spcBef>
                <a:spcPts val="0"/>
              </a:spcBef>
              <a:spcAft>
                <a:spcPts val="0"/>
              </a:spcAft>
              <a:buNone/>
            </a:pPr>
            <a:r>
              <a:rPr lang="en"/>
              <a:t>“Some people are at greater risk of experiencing one or more ACEs than others. While all children are at risk of ACEs, numerous studies show inequities in such experiences. These inequalities are linked to the historical, social, and economic environments in which some families live. ACEs were highest among females, non-Hispanic American Indian or Alaska Native adults, and adults who are unemployed or unable to work.”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af65a410f1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af65a410f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two examples are scratching the surface of protective factors; however, I felt like these two were the ones that we could impact the most. As a PT, we spend so much time with our patients. Acting as a safe space for children to learn and grow while as working to treat their impairments could make a difference for a child. </a:t>
            </a:r>
            <a:endParaRPr/>
          </a:p>
          <a:p>
            <a:pPr marL="0" lvl="0" indent="0" algn="l" rtl="0">
              <a:spcBef>
                <a:spcPts val="0"/>
              </a:spcBef>
              <a:spcAft>
                <a:spcPts val="0"/>
              </a:spcAft>
              <a:buNone/>
            </a:pPr>
            <a:endParaRPr/>
          </a:p>
          <a:p>
            <a:pPr marL="0" lvl="0" indent="0" algn="l" rtl="0">
              <a:spcBef>
                <a:spcPts val="0"/>
              </a:spcBef>
              <a:spcAft>
                <a:spcPts val="0"/>
              </a:spcAft>
              <a:buNone/>
            </a:pPr>
            <a:r>
              <a:rPr lang="en"/>
              <a:t>As health care professionals, it is our responsibility to advocate for our patients. Voting and speaking to legislators to ensure that children have access to healthcare is extremely important.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07d0f576c2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07d0f576c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af65a410f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af65a410f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 study by Colizzi, M., Lasalvia, A., &amp; Ruggeri, M. (2020)., found that meeting the child’s physical, psychological, and social needs is key to support brain development, emotional regulation, and other higher order cognitive function. However, adverse childhood experiences, also referred to as ACEs, have been shown to negatively impact academic achievement, psychosocial skills, and more.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Other risk factors for those without an IDD include use of alcohol/illicit drugs, early puberty, excessive social media, and others.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Beer, PhD, Jessica (2024). </a:t>
            </a:r>
            <a:r>
              <a:rPr lang="en" i="1">
                <a:solidFill>
                  <a:schemeClr val="dk1"/>
                </a:solidFill>
              </a:rPr>
              <a:t>Mental health in teens: Risk and protective factors</a:t>
            </a:r>
            <a:r>
              <a:rPr lang="en">
                <a:solidFill>
                  <a:schemeClr val="dk1"/>
                </a:solidFill>
              </a:rPr>
              <a:t>.</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https://positivepsychology.com/mental-health-in-teens/#10-risk-and-protective-factors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010ee7637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010ee763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going to be touching on some very sensitive topics throughout the presentation today. I want to make sure that we all are taking care of ourselves and each other. I want to point out that I am not discussing how to diagnosis mental health conditions. I am discussing surface level ways that we as providers can hopefully get a better understanding of youth mental health and some basic steps to take to help our youth on their road to getting professional help.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1258269c9b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of May 1st, 2024, 53.3% of black youth reported feeling moderate to severe depressive symptoms, 26.9% of multiracial youth reported self-harm, and 58.9% of Latino/e experienced mild to severe anxiety. A review by Colizzi, M., Lasalvia, A., &amp; Ruggeri, M. (2020)., revealed that male, socioeconomically disadvantaged, and ethnic minority, are less likely to seek mental health treatment, with stigma being a major barrier for finding help. When treatment is sought after, there is a limited number of available providers. </a:t>
            </a:r>
            <a:endParaRPr/>
          </a:p>
          <a:p>
            <a:pPr marL="0" lvl="0" indent="0" algn="l" rtl="0">
              <a:spcBef>
                <a:spcPts val="0"/>
              </a:spcBef>
              <a:spcAft>
                <a:spcPts val="0"/>
              </a:spcAft>
              <a:buNone/>
            </a:pPr>
            <a:endParaRPr/>
          </a:p>
          <a:p>
            <a:pPr marL="0" lvl="0" indent="0" algn="l" rtl="0">
              <a:spcBef>
                <a:spcPts val="0"/>
              </a:spcBef>
              <a:spcAft>
                <a:spcPts val="0"/>
              </a:spcAft>
              <a:buNone/>
            </a:pPr>
            <a:r>
              <a:rPr lang="en"/>
              <a:t>83.3% of latino/e nonbinary and transgender youth experienced moderate to severe anxiety. </a:t>
            </a:r>
            <a:endParaRPr/>
          </a:p>
          <a:p>
            <a:pPr marL="0" lvl="0" indent="0" algn="l" rtl="0">
              <a:spcBef>
                <a:spcPts val="0"/>
              </a:spcBef>
              <a:spcAft>
                <a:spcPts val="0"/>
              </a:spcAft>
              <a:buNone/>
            </a:pPr>
            <a:endParaRPr/>
          </a:p>
          <a:p>
            <a:pPr marL="0" lvl="0" indent="0" algn="l" rtl="0">
              <a:spcBef>
                <a:spcPts val="0"/>
              </a:spcBef>
              <a:spcAft>
                <a:spcPts val="0"/>
              </a:spcAft>
              <a:buNone/>
            </a:pPr>
            <a:r>
              <a:rPr lang="en"/>
              <a:t>Income: this impacts their ability to mitigate how their mental health struggles impact their adult life. These students are also 10x more likely to drop out of school, which perpetuates the cycle of poverty.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082ed52df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082ed52df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140bdeeea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140bdeee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extremely important to be able to recognize the signs and symptoms of youth who may be experiencing a mental health crisis. There is often a delay between when a child first displays symptoms and when they are able to seek treatment which on average takes about 6-8 years. This can result in lifelong mental health conditions and can impact how a child develops into adulthood. This is really important to keep in mind as healthcare professionals, family members, and self advocates.</a:t>
            </a:r>
            <a:endParaRPr/>
          </a:p>
          <a:p>
            <a:pPr marL="0" lvl="0" indent="0" algn="l" rtl="0">
              <a:spcBef>
                <a:spcPts val="0"/>
              </a:spcBef>
              <a:spcAft>
                <a:spcPts val="0"/>
              </a:spcAft>
              <a:buNone/>
            </a:pPr>
            <a:endParaRPr/>
          </a:p>
          <a:p>
            <a:pPr marL="0" lvl="0" indent="0" algn="l" rtl="0">
              <a:spcBef>
                <a:spcPts val="0"/>
              </a:spcBef>
              <a:spcAft>
                <a:spcPts val="0"/>
              </a:spcAft>
              <a:buNone/>
            </a:pPr>
            <a:r>
              <a:rPr lang="en"/>
              <a:t>Common signs a symptoms are going to very by age. The signs and symptoms listed above are specific to youth who are in mental health crisis and who likely need professional support/increased support.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082ed52df0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082ed52df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extremely important to be able to recognize the signs and symptoms of youth who may be experiencing a mental health crisis. There is often a delay between when a child first displays symptoms and when they are able to seek treatment which on average takes about 6-8 years. This can result in lifelong mental health conditions and can impact how a child develops into adulthood. This is really important to keep in mind as healthcare professionals, family members, and self advocates.</a:t>
            </a:r>
            <a:endParaRPr/>
          </a:p>
          <a:p>
            <a:pPr marL="0" lvl="0" indent="0" algn="l" rtl="0">
              <a:spcBef>
                <a:spcPts val="0"/>
              </a:spcBef>
              <a:spcAft>
                <a:spcPts val="0"/>
              </a:spcAft>
              <a:buNone/>
            </a:pPr>
            <a:endParaRPr/>
          </a:p>
          <a:p>
            <a:pPr marL="0" lvl="0" indent="0" algn="l" rtl="0">
              <a:spcBef>
                <a:spcPts val="0"/>
              </a:spcBef>
              <a:spcAft>
                <a:spcPts val="0"/>
              </a:spcAft>
              <a:buNone/>
            </a:pPr>
            <a:r>
              <a:rPr lang="en"/>
              <a:t>Common signs a symptoms are going to very by age. The signs and symptoms listed above are specific to youth who are in mental health crisis and who likely need professional support/increased support.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082ed52df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082ed52df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1cbd33eb9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1cbd33eb9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Action A: if necessary, call 911 if you are worried about the youth hurting themselves/others. Make sure everyone involved feels safe to have a conversation. </a:t>
            </a:r>
            <a:endParaRPr/>
          </a:p>
          <a:p>
            <a:pPr marL="0" lvl="0" indent="0" algn="l" rtl="0">
              <a:spcBef>
                <a:spcPts val="0"/>
              </a:spcBef>
              <a:spcAft>
                <a:spcPts val="0"/>
              </a:spcAft>
              <a:buNone/>
            </a:pPr>
            <a:endParaRPr/>
          </a:p>
          <a:p>
            <a:pPr marL="0" lvl="0" indent="0" algn="l" rtl="0">
              <a:spcBef>
                <a:spcPts val="0"/>
              </a:spcBef>
              <a:spcAft>
                <a:spcPts val="0"/>
              </a:spcAft>
              <a:buNone/>
            </a:pPr>
            <a:r>
              <a:rPr lang="en"/>
              <a:t>Action L: use of “I” statements can help you demonstrate understanding of what they are saying though active listening to demonstrate understanding. Make sure that you are present and do not compare their situation to one you had. </a:t>
            </a:r>
            <a:endParaRPr/>
          </a:p>
          <a:p>
            <a:pPr marL="0" lvl="0" indent="0" algn="l" rtl="0">
              <a:spcBef>
                <a:spcPts val="0"/>
              </a:spcBef>
              <a:spcAft>
                <a:spcPts val="0"/>
              </a:spcAft>
              <a:buNone/>
            </a:pPr>
            <a:endParaRPr/>
          </a:p>
          <a:p>
            <a:pPr marL="0" lvl="0" indent="0" algn="l" rtl="0">
              <a:spcBef>
                <a:spcPts val="0"/>
              </a:spcBef>
              <a:spcAft>
                <a:spcPts val="0"/>
              </a:spcAft>
              <a:buNone/>
            </a:pPr>
            <a:r>
              <a:rPr lang="en"/>
              <a:t>Action G: can help address current difficulties and address future one</a:t>
            </a:r>
            <a:endParaRPr/>
          </a:p>
          <a:p>
            <a:pPr marL="0" lvl="0" indent="0" algn="l" rtl="0">
              <a:spcBef>
                <a:spcPts val="0"/>
              </a:spcBef>
              <a:spcAft>
                <a:spcPts val="0"/>
              </a:spcAft>
              <a:buNone/>
            </a:pPr>
            <a:endParaRPr/>
          </a:p>
          <a:p>
            <a:pPr marL="0" lvl="0" indent="0" algn="l" rtl="0">
              <a:spcBef>
                <a:spcPts val="0"/>
              </a:spcBef>
              <a:spcAft>
                <a:spcPts val="0"/>
              </a:spcAft>
              <a:buNone/>
            </a:pPr>
            <a:r>
              <a:rPr lang="en"/>
              <a:t>Action E: encourage them to find someone to talk to and take care of themselves physically and emotionally by eating right and exercising.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082ed52df0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3082ed52df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the fact that your role can change based on the setting that you work in and what resources you have at your disposal. If you are in a setting where mental health professionals are around, such as in a school setting or in a hospital, then your role may be to get the child into the appropriate professional; whereas, if you are in a area where professionals are more scarce then you may be doing more while still remaining within your scope of practice. This will also change depending on your location. In more urban locations, you may be in a place where mental health professionals are more easily accessible compared to other locations.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076dd35d2c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076dd35d2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If you are noticing symptoms of distress from your child it is important to schedule an appointment with a psychiatrist/psychologist as soon as you can and contact their pediatrician as well. Be ready answer questions and have a good understanding of when you are noticing these symptoms. It can be helpful to think through when you started noticing these changes as well as this is very likely to come up in the conversation. It can be helpful to talk with your child’s school as well to keep them informed about what is going on with your child and how they can assist them in being successful. Keep in mind that you are there to support your child and to help them, but that you are also learning too. It is just as important to take care of yourself during this time as well. </a:t>
            </a:r>
            <a:endParaRPr/>
          </a:p>
          <a:p>
            <a:pPr marL="0" lvl="0" indent="0" algn="l" rtl="0">
              <a:spcBef>
                <a:spcPts val="0"/>
              </a:spcBef>
              <a:spcAft>
                <a:spcPts val="0"/>
              </a:spcAft>
              <a:buNone/>
            </a:pPr>
            <a:endParaRPr/>
          </a:p>
          <a:p>
            <a:pPr marL="0" lvl="0" indent="0" algn="l" rtl="0">
              <a:spcBef>
                <a:spcPts val="0"/>
              </a:spcBef>
              <a:spcAft>
                <a:spcPts val="0"/>
              </a:spcAft>
              <a:buNone/>
            </a:pPr>
            <a:r>
              <a:rPr lang="en"/>
              <a:t>Self advocacy: There is so much more to be said about self advocacy then what I can do today, but here are a few things to keep in mind. It is very important to know what you need/want before starting these conversations. It makes the process so much easier and can help you find your footing. Be assertive and express those needs. People cannot help you if they do not know what you need from them. Take care of yourself, educating people on your needs can be exhausting. Eating right, taking your medications, and getting enough sleep are all things that you can do to help yourself.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Occupational therapy: “Address health and wellness needs, recovery support, and social determinants such as housing and educational/vocational goals”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076dd35d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3076dd35d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study by Colizzi, M., Lasalvia, A., &amp; Ruggeri, M. (2020)., found that meeting the child’s physical, psychological, and social needs is key to support brain development, emotional regulation, and other higher order cognitive function. However, adverse childhood experiences, also referred to as ACEs, have been shown to negatively impact academic achievement, psychosocial skills, and more.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af60cb44e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af60cb44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Genetic counselors: they can also help clients understand their own role in their wellbeing, help normalize their feelings and provide an explanation of how etiology can impact one's mental health but that there are so many factors that can influence mental health.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f9e629ec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ec337132be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ec337132b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Physical therapy: This statement came from a document that the general assembly put together. “ This includes appropriate consultation, referral, or comanagement with licensed health services providers in the prevention and management of behavioral and mental health conditions.” </a:t>
            </a:r>
            <a:endParaRPr/>
          </a:p>
          <a:p>
            <a:pPr marL="0" lvl="0" indent="0" algn="l" rtl="0">
              <a:spcBef>
                <a:spcPts val="0"/>
              </a:spcBef>
              <a:spcAft>
                <a:spcPts val="0"/>
              </a:spcAft>
              <a:buNone/>
            </a:pPr>
            <a:endParaRPr/>
          </a:p>
          <a:p>
            <a:pPr marL="0" lvl="0" indent="0" algn="l" rtl="0">
              <a:spcBef>
                <a:spcPts val="0"/>
              </a:spcBef>
              <a:spcAft>
                <a:spcPts val="0"/>
              </a:spcAft>
              <a:buNone/>
            </a:pPr>
            <a:r>
              <a:rPr lang="en"/>
              <a:t>According to a scoping review performed in 2020, of the 22 studies that were reviewed it was determined that physical activity/exercise had a positive effect on affect, anxiety symptoms, body image, depression symptoms, fatigue, functioning, mood states, self perception, quality of life, resilience, self-concept, self esteem, social skills, stress, and substance use.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af65a410f1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af65a410f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Keep in mind that resources vary based on location and the type of services needed.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0706f9f642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30706f9f64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2020 State of the Commonwealth report, in 1993, Virginia passed the Children’s service Act (CSA) which introduced the use of state-funded mental health services for eligible children and families. The Virginia General Assembly passed several bills during the 2020 pandemic to address rising mental health concerns. As a result of these bill’s approval, students in K-12 are allowed excused absences for mental or behavioral health issues. </a:t>
            </a:r>
            <a:endParaRPr/>
          </a:p>
          <a:p>
            <a:pPr marL="0" lvl="0" indent="0" algn="l" rtl="0">
              <a:spcBef>
                <a:spcPts val="0"/>
              </a:spcBef>
              <a:spcAft>
                <a:spcPts val="0"/>
              </a:spcAft>
              <a:buNone/>
            </a:pPr>
            <a:endParaRPr/>
          </a:p>
          <a:p>
            <a:pPr marL="0" lvl="0" indent="0" algn="l" rtl="0">
              <a:spcBef>
                <a:spcPts val="0"/>
              </a:spcBef>
              <a:spcAft>
                <a:spcPts val="0"/>
              </a:spcAft>
              <a:buNone/>
            </a:pPr>
            <a:r>
              <a:rPr lang="en"/>
              <a:t>The commonwealth center for children's and adolescents is virginia's sole inpatient hospital that is dedicated to providing mental health services for children and is located in Staunton. The hospital has 12-bed living units and recreational/educational spaces. In 2018, this facility was so overrun that is experienced four consecutive months of 100+ admissions for a state psychiatric hospital with only 48 beds.</a:t>
            </a:r>
            <a:endParaRPr/>
          </a:p>
          <a:p>
            <a:pPr marL="0" lvl="0" indent="0" algn="l" rtl="0">
              <a:spcBef>
                <a:spcPts val="0"/>
              </a:spcBef>
              <a:spcAft>
                <a:spcPts val="0"/>
              </a:spcAft>
              <a:buNone/>
            </a:pPr>
            <a:endParaRPr/>
          </a:p>
          <a:p>
            <a:pPr marL="0" lvl="0" indent="0" algn="l" rtl="0">
              <a:spcBef>
                <a:spcPts val="0"/>
              </a:spcBef>
              <a:spcAft>
                <a:spcPts val="0"/>
              </a:spcAft>
              <a:buNone/>
            </a:pPr>
            <a:r>
              <a:rPr lang="en"/>
              <a:t>The other listed locations are options that I pulled from the reference as I thought these were other bigger areas. The site lists other sources as well and provide services such as short and long term rehab, inpatient and outpatient services, acute crisis stabilization and more.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1722c30371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1722c30371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0706f9f642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0706f9f64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076dd35d2c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3076dd35d2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af65a410f1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2af65a410f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07d0f576c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07d0f576c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0706f9f64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0706f9f64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0a3ae21fe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0a3ae21fe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07d0f576c2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07d0f576c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Go ahead and put your answers in the chat.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1258269c9b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According to Colizzi, M., Lasalvia, A., &amp; Ruggeri, M. (2020), most mental disorders peak in presentation in the transition between childhood to young adulthood. It stated that 1 in 5 people that experience a significant mental health issue develop this before the age of 25, 50% of whom have symptoms by the age of 14. </a:t>
            </a:r>
            <a:endParaRPr/>
          </a:p>
          <a:p>
            <a:pPr marL="0" lvl="0" indent="0" algn="l" rtl="0">
              <a:spcBef>
                <a:spcPts val="0"/>
              </a:spcBef>
              <a:spcAft>
                <a:spcPts val="0"/>
              </a:spcAft>
              <a:buNone/>
            </a:pPr>
            <a:endParaRPr/>
          </a:p>
          <a:p>
            <a:pPr marL="0" lvl="0" indent="0" algn="l" rtl="0">
              <a:spcBef>
                <a:spcPts val="0"/>
              </a:spcBef>
              <a:spcAft>
                <a:spcPts val="0"/>
              </a:spcAft>
              <a:buNone/>
            </a:pPr>
            <a:r>
              <a:rPr lang="en"/>
              <a:t>According to the national institute of mental health 2021, suicude is the second leading cause of death for ages 10-24. Up to slide</a:t>
            </a:r>
            <a:endParaRPr/>
          </a:p>
          <a:p>
            <a:pPr marL="0" lvl="0" indent="0" algn="l" rtl="0">
              <a:spcBef>
                <a:spcPts val="0"/>
              </a:spcBef>
              <a:spcAft>
                <a:spcPts val="0"/>
              </a:spcAft>
              <a:buNone/>
            </a:pPr>
            <a:endParaRPr/>
          </a:p>
          <a:p>
            <a:pPr marL="0" lvl="0" indent="0" algn="l" rtl="0">
              <a:spcBef>
                <a:spcPts val="0"/>
              </a:spcBef>
              <a:spcAft>
                <a:spcPts val="0"/>
              </a:spcAft>
              <a:buNone/>
            </a:pPr>
            <a:r>
              <a:rPr lang="en"/>
              <a:t>As of 2023:</a:t>
            </a:r>
            <a:endParaRPr/>
          </a:p>
          <a:p>
            <a:pPr marL="0" lvl="0" indent="0" algn="l" rtl="0">
              <a:spcBef>
                <a:spcPts val="0"/>
              </a:spcBef>
              <a:spcAft>
                <a:spcPts val="0"/>
              </a:spcAft>
              <a:buNone/>
            </a:pPr>
            <a:endParaRPr/>
          </a:p>
          <a:p>
            <a:pPr marL="0" lvl="0" indent="0" algn="l" rtl="0">
              <a:spcBef>
                <a:spcPts val="0"/>
              </a:spcBef>
              <a:spcAft>
                <a:spcPts val="0"/>
              </a:spcAft>
              <a:buNone/>
            </a:pPr>
            <a:r>
              <a:rPr lang="en"/>
              <a:t>Virginia is Ranked 48/50 when comparing the prevalence of mental health in our youth to access to mental health services that are available, meaning that the children in our state are more likely to have a mental health condition and are less likely to be able to receive services.  </a:t>
            </a:r>
            <a:endParaRPr/>
          </a:p>
          <a:p>
            <a:pPr marL="0" lvl="0" indent="0" algn="l" rtl="0">
              <a:spcBef>
                <a:spcPts val="0"/>
              </a:spcBef>
              <a:spcAft>
                <a:spcPts val="0"/>
              </a:spcAft>
              <a:buNone/>
            </a:pPr>
            <a:endParaRPr/>
          </a:p>
          <a:p>
            <a:pPr marL="0" lvl="0" indent="0" algn="l" rtl="0">
              <a:spcBef>
                <a:spcPts val="0"/>
              </a:spcBef>
              <a:spcAft>
                <a:spcPts val="0"/>
              </a:spcAft>
              <a:buNone/>
            </a:pPr>
            <a:r>
              <a:rPr lang="en"/>
              <a:t>Virginia ranks 39th lowest in the country for the number of mental health providers (social worker, counselors, psychologists, etc) that specialize in mental health care.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solidFill>
                  <a:schemeClr val="dk1"/>
                </a:solidFill>
              </a:rPr>
              <a:t>Geldmaker, B., HRSA VMAP Project Director, &amp; State Health Commissioner’s Advisory Council on Health Disparity and Health equity. (2023). Virginia Mental Health Access Program (VMAP) overview. https://www.vdh.virginia.gov/content/uploads/sites/76/2023/04/2023-VMAP-Overview-Presentation.April-11-2023-1.pdf</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07d0f576c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07d0f576c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07d0f576c2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07d0f576c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3265750" y="1433468"/>
            <a:ext cx="4992000" cy="1779300"/>
          </a:xfrm>
          <a:prstGeom prst="rect">
            <a:avLst/>
          </a:prstGeom>
          <a:ln>
            <a:noFill/>
          </a:ln>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3265750" y="3300532"/>
            <a:ext cx="4992000" cy="409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4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3" name="Google Shape;13;p2"/>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14" name="Google Shape;14;p2"/>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8"/>
        <p:cNvGrpSpPr/>
        <p:nvPr/>
      </p:nvGrpSpPr>
      <p:grpSpPr>
        <a:xfrm>
          <a:off x="0" y="0"/>
          <a:ext cx="0" cy="0"/>
          <a:chOff x="0" y="0"/>
          <a:chExt cx="0" cy="0"/>
        </a:xfrm>
      </p:grpSpPr>
      <p:pic>
        <p:nvPicPr>
          <p:cNvPr id="79" name="Google Shape;79;p11"/>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80" name="Google Shape;80;p11"/>
          <p:cNvSpPr txBox="1">
            <a:spLocks noGrp="1"/>
          </p:cNvSpPr>
          <p:nvPr>
            <p:ph type="title" hasCustomPrompt="1"/>
          </p:nvPr>
        </p:nvSpPr>
        <p:spPr>
          <a:xfrm>
            <a:off x="1857738" y="2587700"/>
            <a:ext cx="5428500" cy="101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1" name="Google Shape;81;p11"/>
          <p:cNvSpPr txBox="1">
            <a:spLocks noGrp="1"/>
          </p:cNvSpPr>
          <p:nvPr>
            <p:ph type="subTitle" idx="1"/>
          </p:nvPr>
        </p:nvSpPr>
        <p:spPr>
          <a:xfrm>
            <a:off x="1857763" y="3598100"/>
            <a:ext cx="54285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2" name="Google Shape;82;p11"/>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83" name="Google Shape;83;p11"/>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pic>
        <p:nvPicPr>
          <p:cNvPr id="84" name="Google Shape;84;p11"/>
          <p:cNvPicPr preferRelativeResize="0"/>
          <p:nvPr/>
        </p:nvPicPr>
        <p:blipFill>
          <a:blip r:embed="rId3">
            <a:alphaModFix amt="75000"/>
          </a:blip>
          <a:stretch>
            <a:fillRect/>
          </a:stretch>
        </p:blipFill>
        <p:spPr>
          <a:xfrm rot="4599290" flipH="1">
            <a:off x="-253809" y="-1348626"/>
            <a:ext cx="3552794" cy="344675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6"/>
        <p:cNvGrpSpPr/>
        <p:nvPr/>
      </p:nvGrpSpPr>
      <p:grpSpPr>
        <a:xfrm>
          <a:off x="0" y="0"/>
          <a:ext cx="0" cy="0"/>
          <a:chOff x="0" y="0"/>
          <a:chExt cx="0" cy="0"/>
        </a:xfrm>
      </p:grpSpPr>
      <p:pic>
        <p:nvPicPr>
          <p:cNvPr id="87" name="Google Shape;87;p13"/>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88" name="Google Shape;8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89" name="Google Shape;89;p13"/>
          <p:cNvSpPr txBox="1">
            <a:spLocks noGrp="1"/>
          </p:cNvSpPr>
          <p:nvPr>
            <p:ph type="title" idx="2" hasCustomPrompt="1"/>
          </p:nvPr>
        </p:nvSpPr>
        <p:spPr>
          <a:xfrm>
            <a:off x="1580375" y="1292772"/>
            <a:ext cx="734700" cy="635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title" idx="3" hasCustomPrompt="1"/>
          </p:nvPr>
        </p:nvSpPr>
        <p:spPr>
          <a:xfrm>
            <a:off x="1580375" y="3017903"/>
            <a:ext cx="734700" cy="635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a:spLocks noGrp="1"/>
          </p:cNvSpPr>
          <p:nvPr>
            <p:ph type="title" idx="4" hasCustomPrompt="1"/>
          </p:nvPr>
        </p:nvSpPr>
        <p:spPr>
          <a:xfrm>
            <a:off x="4204650" y="1292772"/>
            <a:ext cx="734700" cy="635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a:spLocks noGrp="1"/>
          </p:cNvSpPr>
          <p:nvPr>
            <p:ph type="title" idx="5" hasCustomPrompt="1"/>
          </p:nvPr>
        </p:nvSpPr>
        <p:spPr>
          <a:xfrm>
            <a:off x="4204650" y="3017903"/>
            <a:ext cx="734700" cy="635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a:spLocks noGrp="1"/>
          </p:cNvSpPr>
          <p:nvPr>
            <p:ph type="title" idx="6" hasCustomPrompt="1"/>
          </p:nvPr>
        </p:nvSpPr>
        <p:spPr>
          <a:xfrm>
            <a:off x="6828925" y="1292772"/>
            <a:ext cx="734700" cy="635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txBox="1">
            <a:spLocks noGrp="1"/>
          </p:cNvSpPr>
          <p:nvPr>
            <p:ph type="title" idx="7" hasCustomPrompt="1"/>
          </p:nvPr>
        </p:nvSpPr>
        <p:spPr>
          <a:xfrm>
            <a:off x="6828925" y="3017903"/>
            <a:ext cx="734700" cy="635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sz="30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5" name="Google Shape;95;p13"/>
          <p:cNvSpPr txBox="1">
            <a:spLocks noGrp="1"/>
          </p:cNvSpPr>
          <p:nvPr>
            <p:ph type="subTitle" idx="1"/>
          </p:nvPr>
        </p:nvSpPr>
        <p:spPr>
          <a:xfrm>
            <a:off x="719975" y="1980375"/>
            <a:ext cx="24555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96" name="Google Shape;96;p13"/>
          <p:cNvSpPr txBox="1">
            <a:spLocks noGrp="1"/>
          </p:cNvSpPr>
          <p:nvPr>
            <p:ph type="subTitle" idx="8"/>
          </p:nvPr>
        </p:nvSpPr>
        <p:spPr>
          <a:xfrm>
            <a:off x="3344250" y="1980375"/>
            <a:ext cx="24555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97" name="Google Shape;97;p13"/>
          <p:cNvSpPr txBox="1">
            <a:spLocks noGrp="1"/>
          </p:cNvSpPr>
          <p:nvPr>
            <p:ph type="subTitle" idx="9"/>
          </p:nvPr>
        </p:nvSpPr>
        <p:spPr>
          <a:xfrm>
            <a:off x="5968525" y="1980375"/>
            <a:ext cx="24555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98" name="Google Shape;98;p13"/>
          <p:cNvSpPr txBox="1">
            <a:spLocks noGrp="1"/>
          </p:cNvSpPr>
          <p:nvPr>
            <p:ph type="subTitle" idx="13"/>
          </p:nvPr>
        </p:nvSpPr>
        <p:spPr>
          <a:xfrm>
            <a:off x="719975" y="3705550"/>
            <a:ext cx="24555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99" name="Google Shape;99;p13"/>
          <p:cNvSpPr txBox="1">
            <a:spLocks noGrp="1"/>
          </p:cNvSpPr>
          <p:nvPr>
            <p:ph type="subTitle" idx="14"/>
          </p:nvPr>
        </p:nvSpPr>
        <p:spPr>
          <a:xfrm>
            <a:off x="3344250" y="3705550"/>
            <a:ext cx="24555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00" name="Google Shape;100;p13"/>
          <p:cNvSpPr txBox="1">
            <a:spLocks noGrp="1"/>
          </p:cNvSpPr>
          <p:nvPr>
            <p:ph type="subTitle" idx="15"/>
          </p:nvPr>
        </p:nvSpPr>
        <p:spPr>
          <a:xfrm>
            <a:off x="5968525" y="3705550"/>
            <a:ext cx="24555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01" name="Google Shape;101;p13"/>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102" name="Google Shape;102;p13"/>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pic>
        <p:nvPicPr>
          <p:cNvPr id="103" name="Google Shape;103;p13"/>
          <p:cNvPicPr preferRelativeResize="0"/>
          <p:nvPr/>
        </p:nvPicPr>
        <p:blipFill>
          <a:blip r:embed="rId3">
            <a:alphaModFix amt="75000"/>
          </a:blip>
          <a:stretch>
            <a:fillRect/>
          </a:stretch>
        </p:blipFill>
        <p:spPr>
          <a:xfrm rot="-3985390" flipH="1">
            <a:off x="-1217172" y="3047922"/>
            <a:ext cx="2803874" cy="34283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104"/>
        <p:cNvGrpSpPr/>
        <p:nvPr/>
      </p:nvGrpSpPr>
      <p:grpSpPr>
        <a:xfrm>
          <a:off x="0" y="0"/>
          <a:ext cx="0" cy="0"/>
          <a:chOff x="0" y="0"/>
          <a:chExt cx="0" cy="0"/>
        </a:xfrm>
      </p:grpSpPr>
      <p:pic>
        <p:nvPicPr>
          <p:cNvPr id="105" name="Google Shape;105;p14"/>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06" name="Google Shape;106;p14"/>
          <p:cNvSpPr txBox="1">
            <a:spLocks noGrp="1"/>
          </p:cNvSpPr>
          <p:nvPr>
            <p:ph type="title"/>
          </p:nvPr>
        </p:nvSpPr>
        <p:spPr>
          <a:xfrm>
            <a:off x="4572050" y="614825"/>
            <a:ext cx="3462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07" name="Google Shape;107;p14"/>
          <p:cNvSpPr txBox="1">
            <a:spLocks noGrp="1"/>
          </p:cNvSpPr>
          <p:nvPr>
            <p:ph type="subTitle" idx="1"/>
          </p:nvPr>
        </p:nvSpPr>
        <p:spPr>
          <a:xfrm>
            <a:off x="4572050" y="1187525"/>
            <a:ext cx="3462900" cy="74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8" name="Google Shape;108;p14"/>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109" name="Google Shape;109;p14"/>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sp>
        <p:nvSpPr>
          <p:cNvPr id="110" name="Google Shape;110;p14"/>
          <p:cNvSpPr>
            <a:spLocks noGrp="1"/>
          </p:cNvSpPr>
          <p:nvPr>
            <p:ph type="pic" idx="2"/>
          </p:nvPr>
        </p:nvSpPr>
        <p:spPr>
          <a:xfrm>
            <a:off x="715100" y="807450"/>
            <a:ext cx="3528600" cy="3528600"/>
          </a:xfrm>
          <a:prstGeom prst="ellipse">
            <a:avLst/>
          </a:prstGeom>
          <a:noFill/>
          <a:ln>
            <a:noFill/>
          </a:ln>
        </p:spPr>
      </p:sp>
      <p:sp>
        <p:nvSpPr>
          <p:cNvPr id="111" name="Google Shape;111;p14"/>
          <p:cNvSpPr>
            <a:spLocks noGrp="1"/>
          </p:cNvSpPr>
          <p:nvPr>
            <p:ph type="pic" idx="3"/>
          </p:nvPr>
        </p:nvSpPr>
        <p:spPr>
          <a:xfrm>
            <a:off x="4363900" y="2150300"/>
            <a:ext cx="2458200" cy="2458200"/>
          </a:xfrm>
          <a:prstGeom prst="ellipse">
            <a:avLst/>
          </a:prstGeom>
          <a:noFill/>
          <a:ln>
            <a:noFill/>
          </a:ln>
        </p:spPr>
      </p:sp>
      <p:pic>
        <p:nvPicPr>
          <p:cNvPr id="112" name="Google Shape;112;p14"/>
          <p:cNvPicPr preferRelativeResize="0"/>
          <p:nvPr/>
        </p:nvPicPr>
        <p:blipFill>
          <a:blip r:embed="rId3">
            <a:alphaModFix amt="75000"/>
          </a:blip>
          <a:stretch>
            <a:fillRect/>
          </a:stretch>
        </p:blipFill>
        <p:spPr>
          <a:xfrm rot="6008192" flipH="1">
            <a:off x="6624488" y="2718026"/>
            <a:ext cx="3190375" cy="30951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13"/>
        <p:cNvGrpSpPr/>
        <p:nvPr/>
      </p:nvGrpSpPr>
      <p:grpSpPr>
        <a:xfrm>
          <a:off x="0" y="0"/>
          <a:ext cx="0" cy="0"/>
          <a:chOff x="0" y="0"/>
          <a:chExt cx="0" cy="0"/>
        </a:xfrm>
      </p:grpSpPr>
      <p:pic>
        <p:nvPicPr>
          <p:cNvPr id="114" name="Google Shape;114;p15"/>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15" name="Google Shape;115;p15"/>
          <p:cNvSpPr txBox="1">
            <a:spLocks noGrp="1"/>
          </p:cNvSpPr>
          <p:nvPr>
            <p:ph type="title" hasCustomPrompt="1"/>
          </p:nvPr>
        </p:nvSpPr>
        <p:spPr>
          <a:xfrm>
            <a:off x="798375" y="2815705"/>
            <a:ext cx="3492600" cy="868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6" name="Google Shape;116;p15"/>
          <p:cNvSpPr txBox="1">
            <a:spLocks noGrp="1"/>
          </p:cNvSpPr>
          <p:nvPr>
            <p:ph type="subTitle" idx="1"/>
          </p:nvPr>
        </p:nvSpPr>
        <p:spPr>
          <a:xfrm>
            <a:off x="798394" y="3717947"/>
            <a:ext cx="3492600" cy="3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17" name="Google Shape;117;p15"/>
          <p:cNvSpPr txBox="1">
            <a:spLocks noGrp="1"/>
          </p:cNvSpPr>
          <p:nvPr>
            <p:ph type="title" idx="2" hasCustomPrompt="1"/>
          </p:nvPr>
        </p:nvSpPr>
        <p:spPr>
          <a:xfrm>
            <a:off x="2825700" y="1104853"/>
            <a:ext cx="3492600" cy="868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18" name="Google Shape;118;p15"/>
          <p:cNvSpPr txBox="1">
            <a:spLocks noGrp="1"/>
          </p:cNvSpPr>
          <p:nvPr>
            <p:ph type="subTitle" idx="3"/>
          </p:nvPr>
        </p:nvSpPr>
        <p:spPr>
          <a:xfrm>
            <a:off x="2825694" y="2006949"/>
            <a:ext cx="3492600" cy="3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19" name="Google Shape;119;p15"/>
          <p:cNvSpPr txBox="1">
            <a:spLocks noGrp="1"/>
          </p:cNvSpPr>
          <p:nvPr>
            <p:ph type="title" idx="4" hasCustomPrompt="1"/>
          </p:nvPr>
        </p:nvSpPr>
        <p:spPr>
          <a:xfrm>
            <a:off x="4853000" y="2815779"/>
            <a:ext cx="3492600" cy="868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0" name="Google Shape;120;p15"/>
          <p:cNvSpPr txBox="1">
            <a:spLocks noGrp="1"/>
          </p:cNvSpPr>
          <p:nvPr>
            <p:ph type="subTitle" idx="5"/>
          </p:nvPr>
        </p:nvSpPr>
        <p:spPr>
          <a:xfrm>
            <a:off x="4853019" y="3717947"/>
            <a:ext cx="3492600" cy="3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21" name="Google Shape;121;p15"/>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122" name="Google Shape;122;p15"/>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3"/>
        <p:cNvGrpSpPr/>
        <p:nvPr/>
      </p:nvGrpSpPr>
      <p:grpSpPr>
        <a:xfrm>
          <a:off x="0" y="0"/>
          <a:ext cx="0" cy="0"/>
          <a:chOff x="0" y="0"/>
          <a:chExt cx="0" cy="0"/>
        </a:xfrm>
      </p:grpSpPr>
      <p:pic>
        <p:nvPicPr>
          <p:cNvPr id="124" name="Google Shape;124;p16"/>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25" name="Google Shape;12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26" name="Google Shape;126;p16"/>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127" name="Google Shape;127;p16"/>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pic>
        <p:nvPicPr>
          <p:cNvPr id="128" name="Google Shape;128;p16"/>
          <p:cNvPicPr preferRelativeResize="0"/>
          <p:nvPr/>
        </p:nvPicPr>
        <p:blipFill>
          <a:blip r:embed="rId3">
            <a:alphaModFix amt="75000"/>
          </a:blip>
          <a:stretch>
            <a:fillRect/>
          </a:stretch>
        </p:blipFill>
        <p:spPr>
          <a:xfrm rot="-1022492">
            <a:off x="-1377263" y="2778307"/>
            <a:ext cx="2851900" cy="31914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29"/>
        <p:cNvGrpSpPr/>
        <p:nvPr/>
      </p:nvGrpSpPr>
      <p:grpSpPr>
        <a:xfrm>
          <a:off x="0" y="0"/>
          <a:ext cx="0" cy="0"/>
          <a:chOff x="0" y="0"/>
          <a:chExt cx="0" cy="0"/>
        </a:xfrm>
      </p:grpSpPr>
      <p:pic>
        <p:nvPicPr>
          <p:cNvPr id="130" name="Google Shape;130;p17"/>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31" name="Google Shape;13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32" name="Google Shape;132;p17"/>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133" name="Google Shape;133;p17"/>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pic>
        <p:nvPicPr>
          <p:cNvPr id="134" name="Google Shape;134;p17"/>
          <p:cNvPicPr preferRelativeResize="0"/>
          <p:nvPr/>
        </p:nvPicPr>
        <p:blipFill>
          <a:blip r:embed="rId3">
            <a:alphaModFix amt="75000"/>
          </a:blip>
          <a:stretch>
            <a:fillRect/>
          </a:stretch>
        </p:blipFill>
        <p:spPr>
          <a:xfrm rot="4372147" flipH="1">
            <a:off x="3232459" y="3913084"/>
            <a:ext cx="2500128" cy="348614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35"/>
        <p:cNvGrpSpPr/>
        <p:nvPr/>
      </p:nvGrpSpPr>
      <p:grpSpPr>
        <a:xfrm>
          <a:off x="0" y="0"/>
          <a:ext cx="0" cy="0"/>
          <a:chOff x="0" y="0"/>
          <a:chExt cx="0" cy="0"/>
        </a:xfrm>
      </p:grpSpPr>
      <p:pic>
        <p:nvPicPr>
          <p:cNvPr id="136" name="Google Shape;136;p18"/>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37" name="Google Shape;13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38" name="Google Shape;138;p18"/>
          <p:cNvSpPr txBox="1">
            <a:spLocks noGrp="1"/>
          </p:cNvSpPr>
          <p:nvPr>
            <p:ph type="subTitle" idx="1"/>
          </p:nvPr>
        </p:nvSpPr>
        <p:spPr>
          <a:xfrm>
            <a:off x="828825" y="2702019"/>
            <a:ext cx="2240400" cy="180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9" name="Google Shape;139;p18"/>
          <p:cNvSpPr txBox="1">
            <a:spLocks noGrp="1"/>
          </p:cNvSpPr>
          <p:nvPr>
            <p:ph type="subTitle" idx="2"/>
          </p:nvPr>
        </p:nvSpPr>
        <p:spPr>
          <a:xfrm>
            <a:off x="3451798" y="2702019"/>
            <a:ext cx="2240400" cy="180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0" name="Google Shape;140;p18"/>
          <p:cNvSpPr txBox="1">
            <a:spLocks noGrp="1"/>
          </p:cNvSpPr>
          <p:nvPr>
            <p:ph type="subTitle" idx="3"/>
          </p:nvPr>
        </p:nvSpPr>
        <p:spPr>
          <a:xfrm>
            <a:off x="6074775" y="2702019"/>
            <a:ext cx="2240400" cy="180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1" name="Google Shape;141;p18"/>
          <p:cNvSpPr txBox="1">
            <a:spLocks noGrp="1"/>
          </p:cNvSpPr>
          <p:nvPr>
            <p:ph type="subTitle" idx="4"/>
          </p:nvPr>
        </p:nvSpPr>
        <p:spPr>
          <a:xfrm>
            <a:off x="828825" y="2348950"/>
            <a:ext cx="2240400" cy="45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42" name="Google Shape;142;p18"/>
          <p:cNvSpPr txBox="1">
            <a:spLocks noGrp="1"/>
          </p:cNvSpPr>
          <p:nvPr>
            <p:ph type="subTitle" idx="5"/>
          </p:nvPr>
        </p:nvSpPr>
        <p:spPr>
          <a:xfrm>
            <a:off x="3451800" y="2348950"/>
            <a:ext cx="2240400" cy="45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43" name="Google Shape;143;p18"/>
          <p:cNvSpPr txBox="1">
            <a:spLocks noGrp="1"/>
          </p:cNvSpPr>
          <p:nvPr>
            <p:ph type="subTitle" idx="6"/>
          </p:nvPr>
        </p:nvSpPr>
        <p:spPr>
          <a:xfrm>
            <a:off x="6074775" y="2348950"/>
            <a:ext cx="2240400" cy="45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44" name="Google Shape;144;p18"/>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145" name="Google Shape;145;p18"/>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pic>
        <p:nvPicPr>
          <p:cNvPr id="146" name="Google Shape;146;p18"/>
          <p:cNvPicPr preferRelativeResize="0"/>
          <p:nvPr/>
        </p:nvPicPr>
        <p:blipFill>
          <a:blip r:embed="rId3">
            <a:alphaModFix amt="75000"/>
          </a:blip>
          <a:stretch>
            <a:fillRect/>
          </a:stretch>
        </p:blipFill>
        <p:spPr>
          <a:xfrm rot="-5767772" flipH="1">
            <a:off x="4591806" y="-2559697"/>
            <a:ext cx="3078088" cy="429197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47"/>
        <p:cNvGrpSpPr/>
        <p:nvPr/>
      </p:nvGrpSpPr>
      <p:grpSpPr>
        <a:xfrm>
          <a:off x="0" y="0"/>
          <a:ext cx="0" cy="0"/>
          <a:chOff x="0" y="0"/>
          <a:chExt cx="0" cy="0"/>
        </a:xfrm>
      </p:grpSpPr>
      <p:pic>
        <p:nvPicPr>
          <p:cNvPr id="148" name="Google Shape;148;p19"/>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49" name="Google Shape;149;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50" name="Google Shape;150;p19"/>
          <p:cNvSpPr txBox="1">
            <a:spLocks noGrp="1"/>
          </p:cNvSpPr>
          <p:nvPr>
            <p:ph type="subTitle" idx="1"/>
          </p:nvPr>
        </p:nvSpPr>
        <p:spPr>
          <a:xfrm>
            <a:off x="1163737" y="1382675"/>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a:endParaRPr/>
          </a:p>
        </p:txBody>
      </p:sp>
      <p:sp>
        <p:nvSpPr>
          <p:cNvPr id="151" name="Google Shape;151;p19"/>
          <p:cNvSpPr txBox="1">
            <a:spLocks noGrp="1"/>
          </p:cNvSpPr>
          <p:nvPr>
            <p:ph type="subTitle" idx="2"/>
          </p:nvPr>
        </p:nvSpPr>
        <p:spPr>
          <a:xfrm>
            <a:off x="1163737" y="1813977"/>
            <a:ext cx="2967000" cy="845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2" name="Google Shape;152;p19"/>
          <p:cNvSpPr txBox="1">
            <a:spLocks noGrp="1"/>
          </p:cNvSpPr>
          <p:nvPr>
            <p:ph type="subTitle" idx="3"/>
          </p:nvPr>
        </p:nvSpPr>
        <p:spPr>
          <a:xfrm>
            <a:off x="5013262" y="1813977"/>
            <a:ext cx="2967000" cy="845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3" name="Google Shape;153;p19"/>
          <p:cNvSpPr txBox="1">
            <a:spLocks noGrp="1"/>
          </p:cNvSpPr>
          <p:nvPr>
            <p:ph type="subTitle" idx="4"/>
          </p:nvPr>
        </p:nvSpPr>
        <p:spPr>
          <a:xfrm>
            <a:off x="1163737" y="3562302"/>
            <a:ext cx="2967000" cy="845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4" name="Google Shape;154;p19"/>
          <p:cNvSpPr txBox="1">
            <a:spLocks noGrp="1"/>
          </p:cNvSpPr>
          <p:nvPr>
            <p:ph type="subTitle" idx="5"/>
          </p:nvPr>
        </p:nvSpPr>
        <p:spPr>
          <a:xfrm>
            <a:off x="5013263" y="3562302"/>
            <a:ext cx="2967000" cy="845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5" name="Google Shape;155;p19"/>
          <p:cNvSpPr txBox="1">
            <a:spLocks noGrp="1"/>
          </p:cNvSpPr>
          <p:nvPr>
            <p:ph type="subTitle" idx="6"/>
          </p:nvPr>
        </p:nvSpPr>
        <p:spPr>
          <a:xfrm>
            <a:off x="1163737" y="3131000"/>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a:endParaRPr/>
          </a:p>
        </p:txBody>
      </p:sp>
      <p:sp>
        <p:nvSpPr>
          <p:cNvPr id="156" name="Google Shape;156;p19"/>
          <p:cNvSpPr txBox="1">
            <a:spLocks noGrp="1"/>
          </p:cNvSpPr>
          <p:nvPr>
            <p:ph type="subTitle" idx="7"/>
          </p:nvPr>
        </p:nvSpPr>
        <p:spPr>
          <a:xfrm>
            <a:off x="5013262" y="1382675"/>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a:endParaRPr/>
          </a:p>
        </p:txBody>
      </p:sp>
      <p:sp>
        <p:nvSpPr>
          <p:cNvPr id="157" name="Google Shape;157;p19"/>
          <p:cNvSpPr txBox="1">
            <a:spLocks noGrp="1"/>
          </p:cNvSpPr>
          <p:nvPr>
            <p:ph type="subTitle" idx="8"/>
          </p:nvPr>
        </p:nvSpPr>
        <p:spPr>
          <a:xfrm>
            <a:off x="5013262" y="3131000"/>
            <a:ext cx="2967000" cy="525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2400"/>
              <a:buFont typeface="Montserrat"/>
              <a:buNone/>
              <a:defRPr sz="2400">
                <a:solidFill>
                  <a:schemeClr val="dk1"/>
                </a:solidFill>
                <a:latin typeface="Montserrat"/>
                <a:ea typeface="Montserrat"/>
                <a:cs typeface="Montserrat"/>
                <a:sym typeface="Montserrat"/>
              </a:defRPr>
            </a:lvl9pPr>
          </a:lstStyle>
          <a:p>
            <a:endParaRPr/>
          </a:p>
        </p:txBody>
      </p:sp>
      <p:sp>
        <p:nvSpPr>
          <p:cNvPr id="158" name="Google Shape;158;p19"/>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59" name="Google Shape;159;p19"/>
          <p:cNvGrpSpPr/>
          <p:nvPr/>
        </p:nvGrpSpPr>
        <p:grpSpPr>
          <a:xfrm>
            <a:off x="-2157484" y="121566"/>
            <a:ext cx="13258757" cy="5361589"/>
            <a:chOff x="-2157484" y="121566"/>
            <a:chExt cx="13258757" cy="5361589"/>
          </a:xfrm>
        </p:grpSpPr>
        <p:pic>
          <p:nvPicPr>
            <p:cNvPr id="160" name="Google Shape;160;p19"/>
            <p:cNvPicPr preferRelativeResize="0"/>
            <p:nvPr/>
          </p:nvPicPr>
          <p:blipFill>
            <a:blip r:embed="rId3">
              <a:alphaModFix amt="75000"/>
            </a:blip>
            <a:stretch>
              <a:fillRect/>
            </a:stretch>
          </p:blipFill>
          <p:spPr>
            <a:xfrm rot="2907444">
              <a:off x="7690550" y="566862"/>
              <a:ext cx="2645675" cy="3234926"/>
            </a:xfrm>
            <a:prstGeom prst="rect">
              <a:avLst/>
            </a:prstGeom>
            <a:noFill/>
            <a:ln>
              <a:noFill/>
            </a:ln>
          </p:spPr>
        </p:pic>
        <p:pic>
          <p:nvPicPr>
            <p:cNvPr id="161" name="Google Shape;161;p19"/>
            <p:cNvPicPr preferRelativeResize="0"/>
            <p:nvPr/>
          </p:nvPicPr>
          <p:blipFill>
            <a:blip r:embed="rId4">
              <a:alphaModFix amt="75000"/>
            </a:blip>
            <a:stretch>
              <a:fillRect/>
            </a:stretch>
          </p:blipFill>
          <p:spPr>
            <a:xfrm rot="-3603926">
              <a:off x="-1665278" y="2120725"/>
              <a:ext cx="2897576" cy="2811076"/>
            </a:xfrm>
            <a:prstGeom prst="rect">
              <a:avLst/>
            </a:prstGeom>
            <a:noFill/>
            <a:ln>
              <a:noFill/>
            </a:ln>
          </p:spPr>
        </p:pic>
      </p:grpSp>
      <p:cxnSp>
        <p:nvCxnSpPr>
          <p:cNvPr id="162" name="Google Shape;162;p19"/>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65" name="Google Shape;165;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66" name="Google Shape;166;p20"/>
          <p:cNvSpPr txBox="1">
            <a:spLocks noGrp="1"/>
          </p:cNvSpPr>
          <p:nvPr>
            <p:ph type="subTitle" idx="1"/>
          </p:nvPr>
        </p:nvSpPr>
        <p:spPr>
          <a:xfrm>
            <a:off x="1197425" y="1450132"/>
            <a:ext cx="3167700" cy="69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7" name="Google Shape;167;p20"/>
          <p:cNvSpPr txBox="1">
            <a:spLocks noGrp="1"/>
          </p:cNvSpPr>
          <p:nvPr>
            <p:ph type="subTitle" idx="2"/>
          </p:nvPr>
        </p:nvSpPr>
        <p:spPr>
          <a:xfrm>
            <a:off x="1197425" y="2674581"/>
            <a:ext cx="3167700" cy="69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8" name="Google Shape;168;p20"/>
          <p:cNvSpPr txBox="1">
            <a:spLocks noGrp="1"/>
          </p:cNvSpPr>
          <p:nvPr>
            <p:ph type="subTitle" idx="3"/>
          </p:nvPr>
        </p:nvSpPr>
        <p:spPr>
          <a:xfrm>
            <a:off x="4778868" y="1450132"/>
            <a:ext cx="3167700" cy="69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9" name="Google Shape;169;p20"/>
          <p:cNvSpPr txBox="1">
            <a:spLocks noGrp="1"/>
          </p:cNvSpPr>
          <p:nvPr>
            <p:ph type="subTitle" idx="4"/>
          </p:nvPr>
        </p:nvSpPr>
        <p:spPr>
          <a:xfrm>
            <a:off x="4778868" y="2674581"/>
            <a:ext cx="3167700" cy="69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0" name="Google Shape;170;p20"/>
          <p:cNvSpPr txBox="1">
            <a:spLocks noGrp="1"/>
          </p:cNvSpPr>
          <p:nvPr>
            <p:ph type="subTitle" idx="5"/>
          </p:nvPr>
        </p:nvSpPr>
        <p:spPr>
          <a:xfrm>
            <a:off x="1197425" y="3899031"/>
            <a:ext cx="3167700" cy="6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1" name="Google Shape;171;p20"/>
          <p:cNvSpPr txBox="1">
            <a:spLocks noGrp="1"/>
          </p:cNvSpPr>
          <p:nvPr>
            <p:ph type="subTitle" idx="6"/>
          </p:nvPr>
        </p:nvSpPr>
        <p:spPr>
          <a:xfrm>
            <a:off x="4778871" y="3899031"/>
            <a:ext cx="3167700" cy="6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2" name="Google Shape;172;p20"/>
          <p:cNvSpPr txBox="1">
            <a:spLocks noGrp="1"/>
          </p:cNvSpPr>
          <p:nvPr>
            <p:ph type="subTitle" idx="7"/>
          </p:nvPr>
        </p:nvSpPr>
        <p:spPr>
          <a:xfrm>
            <a:off x="1197425" y="1164725"/>
            <a:ext cx="31677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73" name="Google Shape;173;p20"/>
          <p:cNvSpPr txBox="1">
            <a:spLocks noGrp="1"/>
          </p:cNvSpPr>
          <p:nvPr>
            <p:ph type="subTitle" idx="8"/>
          </p:nvPr>
        </p:nvSpPr>
        <p:spPr>
          <a:xfrm>
            <a:off x="1197425" y="2389174"/>
            <a:ext cx="31677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74" name="Google Shape;174;p20"/>
          <p:cNvSpPr txBox="1">
            <a:spLocks noGrp="1"/>
          </p:cNvSpPr>
          <p:nvPr>
            <p:ph type="subTitle" idx="9"/>
          </p:nvPr>
        </p:nvSpPr>
        <p:spPr>
          <a:xfrm>
            <a:off x="1197425" y="3613623"/>
            <a:ext cx="31677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75" name="Google Shape;175;p20"/>
          <p:cNvSpPr txBox="1">
            <a:spLocks noGrp="1"/>
          </p:cNvSpPr>
          <p:nvPr>
            <p:ph type="subTitle" idx="13"/>
          </p:nvPr>
        </p:nvSpPr>
        <p:spPr>
          <a:xfrm>
            <a:off x="4778875" y="1164725"/>
            <a:ext cx="31677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76" name="Google Shape;176;p20"/>
          <p:cNvSpPr txBox="1">
            <a:spLocks noGrp="1"/>
          </p:cNvSpPr>
          <p:nvPr>
            <p:ph type="subTitle" idx="14"/>
          </p:nvPr>
        </p:nvSpPr>
        <p:spPr>
          <a:xfrm>
            <a:off x="4778875" y="2389174"/>
            <a:ext cx="31677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77" name="Google Shape;177;p20"/>
          <p:cNvSpPr txBox="1">
            <a:spLocks noGrp="1"/>
          </p:cNvSpPr>
          <p:nvPr>
            <p:ph type="subTitle" idx="15"/>
          </p:nvPr>
        </p:nvSpPr>
        <p:spPr>
          <a:xfrm>
            <a:off x="4778875" y="3613623"/>
            <a:ext cx="31677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a:latin typeface="Montserrat"/>
                <a:ea typeface="Montserrat"/>
                <a:cs typeface="Montserrat"/>
                <a:sym typeface="Montserrat"/>
              </a:defRPr>
            </a:lvl9pPr>
          </a:lstStyle>
          <a:p>
            <a:endParaRPr/>
          </a:p>
        </p:txBody>
      </p:sp>
      <p:sp>
        <p:nvSpPr>
          <p:cNvPr id="178" name="Google Shape;178;p20"/>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179" name="Google Shape;179;p20"/>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pic>
        <p:nvPicPr>
          <p:cNvPr id="180" name="Google Shape;180;p20"/>
          <p:cNvPicPr preferRelativeResize="0"/>
          <p:nvPr/>
        </p:nvPicPr>
        <p:blipFill>
          <a:blip r:embed="rId3">
            <a:alphaModFix amt="75000"/>
          </a:blip>
          <a:stretch>
            <a:fillRect/>
          </a:stretch>
        </p:blipFill>
        <p:spPr>
          <a:xfrm rot="-6317162">
            <a:off x="6652149" y="3481449"/>
            <a:ext cx="2975926" cy="36387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7" name="Google Shape;17;p3"/>
          <p:cNvSpPr txBox="1">
            <a:spLocks noGrp="1"/>
          </p:cNvSpPr>
          <p:nvPr>
            <p:ph type="title"/>
          </p:nvPr>
        </p:nvSpPr>
        <p:spPr>
          <a:xfrm>
            <a:off x="3596500" y="2526894"/>
            <a:ext cx="4832400" cy="1374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3596500" y="1242606"/>
            <a:ext cx="1240200" cy="1117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latin typeface="Montserrat"/>
                <a:ea typeface="Montserrat"/>
                <a:cs typeface="Montserrat"/>
                <a:sym typeface="Montserra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a:spLocks noGrp="1"/>
          </p:cNvSpPr>
          <p:nvPr>
            <p:ph type="pic" idx="3"/>
          </p:nvPr>
        </p:nvSpPr>
        <p:spPr>
          <a:xfrm>
            <a:off x="715100" y="1242600"/>
            <a:ext cx="2592600" cy="2658300"/>
          </a:xfrm>
          <a:prstGeom prst="ellipse">
            <a:avLst/>
          </a:prstGeom>
          <a:noFill/>
          <a:ln>
            <a:noFill/>
          </a:ln>
        </p:spPr>
      </p:sp>
      <p:sp>
        <p:nvSpPr>
          <p:cNvPr id="20" name="Google Shape;20;p3"/>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21" name="Google Shape;21;p3"/>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81"/>
        <p:cNvGrpSpPr/>
        <p:nvPr/>
      </p:nvGrpSpPr>
      <p:grpSpPr>
        <a:xfrm>
          <a:off x="0" y="0"/>
          <a:ext cx="0" cy="0"/>
          <a:chOff x="0" y="0"/>
          <a:chExt cx="0" cy="0"/>
        </a:xfrm>
      </p:grpSpPr>
      <p:pic>
        <p:nvPicPr>
          <p:cNvPr id="182" name="Google Shape;182;p21"/>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83" name="Google Shape;183;p21"/>
          <p:cNvSpPr txBox="1">
            <a:spLocks noGrp="1"/>
          </p:cNvSpPr>
          <p:nvPr>
            <p:ph type="ctrTitle"/>
          </p:nvPr>
        </p:nvSpPr>
        <p:spPr>
          <a:xfrm>
            <a:off x="715100" y="1645150"/>
            <a:ext cx="3856800" cy="104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4" name="Google Shape;184;p21"/>
          <p:cNvSpPr txBox="1">
            <a:spLocks noGrp="1"/>
          </p:cNvSpPr>
          <p:nvPr>
            <p:ph type="subTitle" idx="1"/>
          </p:nvPr>
        </p:nvSpPr>
        <p:spPr>
          <a:xfrm>
            <a:off x="4572000" y="1645150"/>
            <a:ext cx="3856800" cy="104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85" name="Google Shape;185;p21"/>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186" name="Google Shape;186;p21"/>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sp>
        <p:nvSpPr>
          <p:cNvPr id="187" name="Google Shape;187;p21"/>
          <p:cNvSpPr txBox="1"/>
          <p:nvPr/>
        </p:nvSpPr>
        <p:spPr>
          <a:xfrm>
            <a:off x="4572000" y="2694250"/>
            <a:ext cx="3856800" cy="61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000" b="1">
                <a:solidFill>
                  <a:schemeClr val="dk1"/>
                </a:solidFill>
                <a:latin typeface="Barlow"/>
                <a:ea typeface="Barlow"/>
                <a:cs typeface="Barlow"/>
                <a:sym typeface="Barlow"/>
              </a:rPr>
              <a:t>CREDITS:</a:t>
            </a:r>
            <a:r>
              <a:rPr lang="en" sz="1000">
                <a:solidFill>
                  <a:schemeClr val="dk1"/>
                </a:solidFill>
                <a:latin typeface="Barlow"/>
                <a:ea typeface="Barlow"/>
                <a:cs typeface="Barlow"/>
                <a:sym typeface="Barlow"/>
              </a:rPr>
              <a:t> This presentation template was created by </a:t>
            </a:r>
            <a:r>
              <a:rPr lang="en" sz="1000" b="1" u="sng">
                <a:solidFill>
                  <a:schemeClr val="dk1"/>
                </a:solidFill>
                <a:latin typeface="Barlow"/>
                <a:ea typeface="Barlow"/>
                <a:cs typeface="Barlow"/>
                <a:sym typeface="Barlow"/>
                <a:hlinkClick r:id="rId3">
                  <a:extLst>
                    <a:ext uri="{A12FA001-AC4F-418D-AE19-62706E023703}">
                      <ahyp:hlinkClr xmlns:ahyp="http://schemas.microsoft.com/office/drawing/2018/hyperlinkcolor" val="tx"/>
                    </a:ext>
                  </a:extLst>
                </a:hlinkClick>
              </a:rPr>
              <a:t>Slidesgo</a:t>
            </a:r>
            <a:r>
              <a:rPr lang="en" sz="1000" b="1" u="sng">
                <a:solidFill>
                  <a:schemeClr val="dk1"/>
                </a:solidFill>
                <a:latin typeface="Barlow"/>
                <a:ea typeface="Barlow"/>
                <a:cs typeface="Barlow"/>
                <a:sym typeface="Barlow"/>
              </a:rPr>
              <a:t>,</a:t>
            </a:r>
            <a:r>
              <a:rPr lang="en" sz="1000" b="1">
                <a:solidFill>
                  <a:schemeClr val="dk1"/>
                </a:solidFill>
                <a:latin typeface="Barlow"/>
                <a:ea typeface="Barlow"/>
                <a:cs typeface="Barlow"/>
                <a:sym typeface="Barlow"/>
              </a:rPr>
              <a:t> </a:t>
            </a:r>
            <a:r>
              <a:rPr lang="en" sz="1000">
                <a:solidFill>
                  <a:schemeClr val="dk1"/>
                </a:solidFill>
                <a:latin typeface="Barlow"/>
                <a:ea typeface="Barlow"/>
                <a:cs typeface="Barlow"/>
                <a:sym typeface="Barlow"/>
              </a:rPr>
              <a:t>including icons by </a:t>
            </a:r>
            <a:r>
              <a:rPr lang="en" sz="1000" b="1" u="sng">
                <a:solidFill>
                  <a:schemeClr val="dk1"/>
                </a:solidFill>
                <a:latin typeface="Barlow"/>
                <a:ea typeface="Barlow"/>
                <a:cs typeface="Barlow"/>
                <a:sym typeface="Barlow"/>
                <a:hlinkClick r:id="rId4">
                  <a:extLst>
                    <a:ext uri="{A12FA001-AC4F-418D-AE19-62706E023703}">
                      <ahyp:hlinkClr xmlns:ahyp="http://schemas.microsoft.com/office/drawing/2018/hyperlinkcolor" val="tx"/>
                    </a:ext>
                  </a:extLst>
                </a:hlinkClick>
              </a:rPr>
              <a:t>Flaticon</a:t>
            </a:r>
            <a:r>
              <a:rPr lang="en" sz="1000" b="1">
                <a:solidFill>
                  <a:schemeClr val="dk1"/>
                </a:solidFill>
                <a:latin typeface="Barlow"/>
                <a:ea typeface="Barlow"/>
                <a:cs typeface="Barlow"/>
                <a:sym typeface="Barlow"/>
              </a:rPr>
              <a:t> </a:t>
            </a:r>
            <a:r>
              <a:rPr lang="en" sz="1000">
                <a:solidFill>
                  <a:schemeClr val="dk1"/>
                </a:solidFill>
                <a:latin typeface="Barlow"/>
                <a:ea typeface="Barlow"/>
                <a:cs typeface="Barlow"/>
                <a:sym typeface="Barlow"/>
              </a:rPr>
              <a:t>and infographics &amp; images by </a:t>
            </a:r>
            <a:r>
              <a:rPr lang="en" sz="1000" b="1" u="sng">
                <a:solidFill>
                  <a:schemeClr val="dk1"/>
                </a:solidFill>
                <a:latin typeface="Barlow"/>
                <a:ea typeface="Barlow"/>
                <a:cs typeface="Barlow"/>
                <a:sym typeface="Barlow"/>
                <a:hlinkClick r:id="rId5">
                  <a:extLst>
                    <a:ext uri="{A12FA001-AC4F-418D-AE19-62706E023703}">
                      <ahyp:hlinkClr xmlns:ahyp="http://schemas.microsoft.com/office/drawing/2018/hyperlinkcolor" val="tx"/>
                    </a:ext>
                  </a:extLst>
                </a:hlinkClick>
              </a:rPr>
              <a:t>Freepik</a:t>
            </a:r>
            <a:endParaRPr sz="1000" b="1" u="sng">
              <a:solidFill>
                <a:schemeClr val="dk1"/>
              </a:solidFill>
              <a:highlight>
                <a:srgbClr val="DFDEFC"/>
              </a:highlight>
              <a:latin typeface="Barlow"/>
              <a:ea typeface="Barlow"/>
              <a:cs typeface="Barlow"/>
              <a:sym typeface="Barlow"/>
            </a:endParaRPr>
          </a:p>
        </p:txBody>
      </p:sp>
      <p:pic>
        <p:nvPicPr>
          <p:cNvPr id="188" name="Google Shape;188;p21"/>
          <p:cNvPicPr preferRelativeResize="0"/>
          <p:nvPr/>
        </p:nvPicPr>
        <p:blipFill>
          <a:blip r:embed="rId6">
            <a:alphaModFix amt="75000"/>
          </a:blip>
          <a:stretch>
            <a:fillRect/>
          </a:stretch>
        </p:blipFill>
        <p:spPr>
          <a:xfrm rot="4284963" flipH="1">
            <a:off x="6555827" y="3166825"/>
            <a:ext cx="2864424" cy="3502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9"/>
        <p:cNvGrpSpPr/>
        <p:nvPr/>
      </p:nvGrpSpPr>
      <p:grpSpPr>
        <a:xfrm>
          <a:off x="0" y="0"/>
          <a:ext cx="0" cy="0"/>
          <a:chOff x="0" y="0"/>
          <a:chExt cx="0" cy="0"/>
        </a:xfrm>
      </p:grpSpPr>
      <p:pic>
        <p:nvPicPr>
          <p:cNvPr id="190" name="Google Shape;190;p22"/>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91" name="Google Shape;191;p22"/>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192" name="Google Shape;192;p22"/>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grpSp>
        <p:nvGrpSpPr>
          <p:cNvPr id="193" name="Google Shape;193;p22"/>
          <p:cNvGrpSpPr/>
          <p:nvPr/>
        </p:nvGrpSpPr>
        <p:grpSpPr>
          <a:xfrm>
            <a:off x="-185949" y="-1995083"/>
            <a:ext cx="8742721" cy="8515988"/>
            <a:chOff x="-185949" y="-1995083"/>
            <a:chExt cx="8742721" cy="8515988"/>
          </a:xfrm>
        </p:grpSpPr>
        <p:pic>
          <p:nvPicPr>
            <p:cNvPr id="194" name="Google Shape;194;p22"/>
            <p:cNvPicPr preferRelativeResize="0"/>
            <p:nvPr/>
          </p:nvPicPr>
          <p:blipFill>
            <a:blip r:embed="rId3">
              <a:alphaModFix amt="75000"/>
            </a:blip>
            <a:stretch>
              <a:fillRect/>
            </a:stretch>
          </p:blipFill>
          <p:spPr>
            <a:xfrm rot="4377631">
              <a:off x="5256199" y="-1872189"/>
              <a:ext cx="2681125" cy="3278276"/>
            </a:xfrm>
            <a:prstGeom prst="rect">
              <a:avLst/>
            </a:prstGeom>
            <a:noFill/>
            <a:ln>
              <a:noFill/>
            </a:ln>
          </p:spPr>
        </p:pic>
        <p:pic>
          <p:nvPicPr>
            <p:cNvPr id="195" name="Google Shape;195;p22"/>
            <p:cNvPicPr preferRelativeResize="0"/>
            <p:nvPr/>
          </p:nvPicPr>
          <p:blipFill>
            <a:blip r:embed="rId4">
              <a:alphaModFix amt="75000"/>
            </a:blip>
            <a:stretch>
              <a:fillRect/>
            </a:stretch>
          </p:blipFill>
          <p:spPr>
            <a:xfrm rot="5400000" flipH="1">
              <a:off x="-19624" y="3560330"/>
              <a:ext cx="2794250" cy="3126898"/>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6"/>
        <p:cNvGrpSpPr/>
        <p:nvPr/>
      </p:nvGrpSpPr>
      <p:grpSpPr>
        <a:xfrm>
          <a:off x="0" y="0"/>
          <a:ext cx="0" cy="0"/>
          <a:chOff x="0" y="0"/>
          <a:chExt cx="0" cy="0"/>
        </a:xfrm>
      </p:grpSpPr>
      <p:pic>
        <p:nvPicPr>
          <p:cNvPr id="197" name="Google Shape;197;p23"/>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198" name="Google Shape;198;p23"/>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199" name="Google Shape;199;p23"/>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grpSp>
        <p:nvGrpSpPr>
          <p:cNvPr id="200" name="Google Shape;200;p23"/>
          <p:cNvGrpSpPr/>
          <p:nvPr/>
        </p:nvGrpSpPr>
        <p:grpSpPr>
          <a:xfrm>
            <a:off x="-1460300" y="-1763150"/>
            <a:ext cx="11498949" cy="7597276"/>
            <a:chOff x="-1460300" y="-1763150"/>
            <a:chExt cx="11498949" cy="7597276"/>
          </a:xfrm>
        </p:grpSpPr>
        <p:pic>
          <p:nvPicPr>
            <p:cNvPr id="201" name="Google Shape;201;p23"/>
            <p:cNvPicPr preferRelativeResize="0"/>
            <p:nvPr/>
          </p:nvPicPr>
          <p:blipFill>
            <a:blip r:embed="rId3">
              <a:alphaModFix amt="75000"/>
            </a:blip>
            <a:stretch>
              <a:fillRect/>
            </a:stretch>
          </p:blipFill>
          <p:spPr>
            <a:xfrm>
              <a:off x="-1460300" y="-1763150"/>
              <a:ext cx="3015901" cy="3673076"/>
            </a:xfrm>
            <a:prstGeom prst="rect">
              <a:avLst/>
            </a:prstGeom>
            <a:noFill/>
            <a:ln>
              <a:noFill/>
            </a:ln>
          </p:spPr>
        </p:pic>
        <p:pic>
          <p:nvPicPr>
            <p:cNvPr id="202" name="Google Shape;202;p23"/>
            <p:cNvPicPr preferRelativeResize="0"/>
            <p:nvPr/>
          </p:nvPicPr>
          <p:blipFill>
            <a:blip r:embed="rId4">
              <a:alphaModFix amt="75000"/>
            </a:blip>
            <a:stretch>
              <a:fillRect/>
            </a:stretch>
          </p:blipFill>
          <p:spPr>
            <a:xfrm flipH="1">
              <a:off x="7807623" y="2723250"/>
              <a:ext cx="2231026" cy="3110876"/>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24" name="Google Shape;2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5" name="Google Shape;25;p4"/>
          <p:cNvSpPr txBox="1">
            <a:spLocks noGrp="1"/>
          </p:cNvSpPr>
          <p:nvPr>
            <p:ph type="body" idx="1"/>
          </p:nvPr>
        </p:nvSpPr>
        <p:spPr>
          <a:xfrm>
            <a:off x="922250" y="1152475"/>
            <a:ext cx="7299600" cy="320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26" name="Google Shape;26;p4"/>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27" name="Google Shape;27;p4"/>
          <p:cNvGrpSpPr/>
          <p:nvPr/>
        </p:nvGrpSpPr>
        <p:grpSpPr>
          <a:xfrm>
            <a:off x="-1150335" y="-988737"/>
            <a:ext cx="11603810" cy="7828762"/>
            <a:chOff x="-1150335" y="-988737"/>
            <a:chExt cx="11603810" cy="7828762"/>
          </a:xfrm>
        </p:grpSpPr>
        <p:pic>
          <p:nvPicPr>
            <p:cNvPr id="28" name="Google Shape;28;p4"/>
            <p:cNvPicPr preferRelativeResize="0"/>
            <p:nvPr/>
          </p:nvPicPr>
          <p:blipFill>
            <a:blip r:embed="rId3">
              <a:alphaModFix amt="75000"/>
            </a:blip>
            <a:stretch>
              <a:fillRect/>
            </a:stretch>
          </p:blipFill>
          <p:spPr>
            <a:xfrm rot="10800000">
              <a:off x="7661475" y="3439625"/>
              <a:ext cx="2792000" cy="3400399"/>
            </a:xfrm>
            <a:prstGeom prst="rect">
              <a:avLst/>
            </a:prstGeom>
            <a:noFill/>
            <a:ln>
              <a:noFill/>
            </a:ln>
          </p:spPr>
        </p:pic>
        <p:pic>
          <p:nvPicPr>
            <p:cNvPr id="29" name="Google Shape;29;p4"/>
            <p:cNvPicPr preferRelativeResize="0"/>
            <p:nvPr/>
          </p:nvPicPr>
          <p:blipFill>
            <a:blip r:embed="rId4">
              <a:alphaModFix amt="75000"/>
            </a:blip>
            <a:stretch>
              <a:fillRect/>
            </a:stretch>
          </p:blipFill>
          <p:spPr>
            <a:xfrm>
              <a:off x="-1150335" y="-988737"/>
              <a:ext cx="2590986" cy="2367475"/>
            </a:xfrm>
            <a:prstGeom prst="rect">
              <a:avLst/>
            </a:prstGeom>
            <a:noFill/>
            <a:ln>
              <a:noFill/>
            </a:ln>
          </p:spPr>
        </p:pic>
      </p:grpSp>
      <p:cxnSp>
        <p:nvCxnSpPr>
          <p:cNvPr id="30" name="Google Shape;30;p4"/>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33" name="Google Shape;3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4" name="Google Shape;34;p5"/>
          <p:cNvSpPr txBox="1">
            <a:spLocks noGrp="1"/>
          </p:cNvSpPr>
          <p:nvPr>
            <p:ph type="subTitle" idx="1"/>
          </p:nvPr>
        </p:nvSpPr>
        <p:spPr>
          <a:xfrm>
            <a:off x="4896425" y="2697480"/>
            <a:ext cx="2887500" cy="144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 name="Google Shape;35;p5"/>
          <p:cNvSpPr txBox="1">
            <a:spLocks noGrp="1"/>
          </p:cNvSpPr>
          <p:nvPr>
            <p:ph type="subTitle" idx="2"/>
          </p:nvPr>
        </p:nvSpPr>
        <p:spPr>
          <a:xfrm>
            <a:off x="1360076" y="2697480"/>
            <a:ext cx="2887500" cy="144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 name="Google Shape;36;p5"/>
          <p:cNvSpPr txBox="1">
            <a:spLocks noGrp="1"/>
          </p:cNvSpPr>
          <p:nvPr>
            <p:ph type="subTitle" idx="3"/>
          </p:nvPr>
        </p:nvSpPr>
        <p:spPr>
          <a:xfrm>
            <a:off x="1360075" y="2348950"/>
            <a:ext cx="2887500" cy="45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9pPr>
          </a:lstStyle>
          <a:p>
            <a:endParaRPr/>
          </a:p>
        </p:txBody>
      </p:sp>
      <p:sp>
        <p:nvSpPr>
          <p:cNvPr id="37" name="Google Shape;37;p5"/>
          <p:cNvSpPr txBox="1">
            <a:spLocks noGrp="1"/>
          </p:cNvSpPr>
          <p:nvPr>
            <p:ph type="subTitle" idx="4"/>
          </p:nvPr>
        </p:nvSpPr>
        <p:spPr>
          <a:xfrm>
            <a:off x="4896425" y="2348950"/>
            <a:ext cx="2887500" cy="453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Montserrat"/>
              <a:buNone/>
              <a:defRPr sz="1600">
                <a:solidFill>
                  <a:schemeClr val="dk1"/>
                </a:solidFill>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2pPr>
            <a:lvl3pPr lvl="2"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3pPr>
            <a:lvl4pPr lvl="3"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4pPr>
            <a:lvl5pPr lvl="4"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5pPr>
            <a:lvl6pPr lvl="5"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6pPr>
            <a:lvl7pPr lvl="6"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7pPr>
            <a:lvl8pPr lvl="7"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8pPr>
            <a:lvl9pPr lvl="8" algn="ctr" rtl="0">
              <a:lnSpc>
                <a:spcPct val="100000"/>
              </a:lnSpc>
              <a:spcBef>
                <a:spcPts val="0"/>
              </a:spcBef>
              <a:spcAft>
                <a:spcPts val="0"/>
              </a:spcAft>
              <a:buSzPts val="2400"/>
              <a:buFont typeface="Montserrat"/>
              <a:buNone/>
              <a:defRPr sz="2400" b="1">
                <a:latin typeface="Montserrat"/>
                <a:ea typeface="Montserrat"/>
                <a:cs typeface="Montserrat"/>
                <a:sym typeface="Montserrat"/>
              </a:defRPr>
            </a:lvl9pPr>
          </a:lstStyle>
          <a:p>
            <a:endParaRPr/>
          </a:p>
        </p:txBody>
      </p:sp>
      <p:sp>
        <p:nvSpPr>
          <p:cNvPr id="38" name="Google Shape;38;p5"/>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5"/>
          <p:cNvPicPr preferRelativeResize="0"/>
          <p:nvPr/>
        </p:nvPicPr>
        <p:blipFill>
          <a:blip r:embed="rId3">
            <a:alphaModFix amt="75000"/>
          </a:blip>
          <a:stretch>
            <a:fillRect/>
          </a:stretch>
        </p:blipFill>
        <p:spPr>
          <a:xfrm rot="-3725556">
            <a:off x="-725660" y="2829639"/>
            <a:ext cx="2590984" cy="2367473"/>
          </a:xfrm>
          <a:prstGeom prst="rect">
            <a:avLst/>
          </a:prstGeom>
          <a:noFill/>
          <a:ln>
            <a:noFill/>
          </a:ln>
        </p:spPr>
      </p:pic>
      <p:cxnSp>
        <p:nvCxnSpPr>
          <p:cNvPr id="40" name="Google Shape;40;p5"/>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43" name="Google Shape;4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4" name="Google Shape;44;p6"/>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45" name="Google Shape;45;p6"/>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grpSp>
        <p:nvGrpSpPr>
          <p:cNvPr id="46" name="Google Shape;46;p6"/>
          <p:cNvGrpSpPr/>
          <p:nvPr/>
        </p:nvGrpSpPr>
        <p:grpSpPr>
          <a:xfrm>
            <a:off x="-1651175" y="-258489"/>
            <a:ext cx="11732175" cy="6022439"/>
            <a:chOff x="-1651175" y="-258489"/>
            <a:chExt cx="11732175" cy="6022439"/>
          </a:xfrm>
        </p:grpSpPr>
        <p:pic>
          <p:nvPicPr>
            <p:cNvPr id="47" name="Google Shape;47;p6"/>
            <p:cNvPicPr preferRelativeResize="0"/>
            <p:nvPr/>
          </p:nvPicPr>
          <p:blipFill>
            <a:blip r:embed="rId3">
              <a:alphaModFix amt="75000"/>
            </a:blip>
            <a:stretch>
              <a:fillRect/>
            </a:stretch>
          </p:blipFill>
          <p:spPr>
            <a:xfrm rot="10800000">
              <a:off x="7612150" y="3508074"/>
              <a:ext cx="2468851" cy="2255876"/>
            </a:xfrm>
            <a:prstGeom prst="rect">
              <a:avLst/>
            </a:prstGeom>
            <a:noFill/>
            <a:ln>
              <a:noFill/>
            </a:ln>
          </p:spPr>
        </p:pic>
        <p:pic>
          <p:nvPicPr>
            <p:cNvPr id="48" name="Google Shape;48;p6"/>
            <p:cNvPicPr preferRelativeResize="0"/>
            <p:nvPr/>
          </p:nvPicPr>
          <p:blipFill>
            <a:blip r:embed="rId4">
              <a:alphaModFix amt="75000"/>
            </a:blip>
            <a:stretch>
              <a:fillRect/>
            </a:stretch>
          </p:blipFill>
          <p:spPr>
            <a:xfrm>
              <a:off x="-1651175" y="-258489"/>
              <a:ext cx="2335274" cy="285538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51" name="Google Shape;51;p7"/>
          <p:cNvSpPr txBox="1">
            <a:spLocks noGrp="1"/>
          </p:cNvSpPr>
          <p:nvPr>
            <p:ph type="title"/>
          </p:nvPr>
        </p:nvSpPr>
        <p:spPr>
          <a:xfrm>
            <a:off x="852488" y="1183113"/>
            <a:ext cx="3735900" cy="1102800"/>
          </a:xfrm>
          <a:prstGeom prst="rect">
            <a:avLst/>
          </a:prstGeom>
        </p:spPr>
        <p:txBody>
          <a:bodyPr spcFirstLastPara="1" wrap="square" lIns="91425" tIns="91425" rIns="91425" bIns="91425" anchor="b"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52" name="Google Shape;52;p7"/>
          <p:cNvSpPr txBox="1">
            <a:spLocks noGrp="1"/>
          </p:cNvSpPr>
          <p:nvPr>
            <p:ph type="body" idx="1"/>
          </p:nvPr>
        </p:nvSpPr>
        <p:spPr>
          <a:xfrm>
            <a:off x="852488" y="2397088"/>
            <a:ext cx="3735900" cy="1563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53" name="Google Shape;53;p7"/>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pic>
        <p:nvPicPr>
          <p:cNvPr id="54" name="Google Shape;54;p7"/>
          <p:cNvPicPr preferRelativeResize="0"/>
          <p:nvPr/>
        </p:nvPicPr>
        <p:blipFill>
          <a:blip r:embed="rId3">
            <a:alphaModFix amt="75000"/>
          </a:blip>
          <a:stretch>
            <a:fillRect/>
          </a:stretch>
        </p:blipFill>
        <p:spPr>
          <a:xfrm rot="-7786078" flipH="1">
            <a:off x="-169351" y="-1744261"/>
            <a:ext cx="2419352" cy="3373428"/>
          </a:xfrm>
          <a:prstGeom prst="rect">
            <a:avLst/>
          </a:prstGeom>
          <a:noFill/>
          <a:ln>
            <a:noFill/>
          </a:ln>
        </p:spPr>
      </p:pic>
      <p:cxnSp>
        <p:nvCxnSpPr>
          <p:cNvPr id="55" name="Google Shape;55;p7"/>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sp>
        <p:nvSpPr>
          <p:cNvPr id="56" name="Google Shape;56;p7"/>
          <p:cNvSpPr>
            <a:spLocks noGrp="1"/>
          </p:cNvSpPr>
          <p:nvPr>
            <p:ph type="pic" idx="2"/>
          </p:nvPr>
        </p:nvSpPr>
        <p:spPr>
          <a:xfrm>
            <a:off x="5211113" y="1031550"/>
            <a:ext cx="3080400" cy="30804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pic>
        <p:nvPicPr>
          <p:cNvPr id="58" name="Google Shape;58;p8"/>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59" name="Google Shape;59;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0" name="Google Shape;60;p8"/>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61" name="Google Shape;61;p8"/>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grpSp>
        <p:nvGrpSpPr>
          <p:cNvPr id="62" name="Google Shape;62;p8"/>
          <p:cNvGrpSpPr/>
          <p:nvPr/>
        </p:nvGrpSpPr>
        <p:grpSpPr>
          <a:xfrm rot="10800000" flipH="1">
            <a:off x="-1210300" y="2281511"/>
            <a:ext cx="11275850" cy="2964264"/>
            <a:chOff x="-1210300" y="31086"/>
            <a:chExt cx="11275850" cy="2964264"/>
          </a:xfrm>
        </p:grpSpPr>
        <p:pic>
          <p:nvPicPr>
            <p:cNvPr id="63" name="Google Shape;63;p8"/>
            <p:cNvPicPr preferRelativeResize="0"/>
            <p:nvPr/>
          </p:nvPicPr>
          <p:blipFill>
            <a:blip r:embed="rId3">
              <a:alphaModFix amt="75000"/>
            </a:blip>
            <a:stretch>
              <a:fillRect/>
            </a:stretch>
          </p:blipFill>
          <p:spPr>
            <a:xfrm rot="10800000">
              <a:off x="7596700" y="739474"/>
              <a:ext cx="2468851" cy="2255876"/>
            </a:xfrm>
            <a:prstGeom prst="rect">
              <a:avLst/>
            </a:prstGeom>
            <a:noFill/>
            <a:ln>
              <a:noFill/>
            </a:ln>
          </p:spPr>
        </p:pic>
        <p:pic>
          <p:nvPicPr>
            <p:cNvPr id="64" name="Google Shape;64;p8"/>
            <p:cNvPicPr preferRelativeResize="0"/>
            <p:nvPr/>
          </p:nvPicPr>
          <p:blipFill>
            <a:blip r:embed="rId4">
              <a:alphaModFix amt="75000"/>
            </a:blip>
            <a:stretch>
              <a:fillRect/>
            </a:stretch>
          </p:blipFill>
          <p:spPr>
            <a:xfrm>
              <a:off x="-1210300" y="31086"/>
              <a:ext cx="2335274" cy="2855389"/>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mt="73000"/>
          </a:blip>
          <a:srcRect/>
          <a:stretch/>
        </p:blipFill>
        <p:spPr>
          <a:xfrm>
            <a:off x="0" y="0"/>
            <a:ext cx="9144000" cy="5143500"/>
          </a:xfrm>
          <a:prstGeom prst="rect">
            <a:avLst/>
          </a:prstGeom>
          <a:noFill/>
          <a:ln>
            <a:noFill/>
          </a:ln>
        </p:spPr>
      </p:pic>
      <p:sp>
        <p:nvSpPr>
          <p:cNvPr id="67" name="Google Shape;67;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9" name="Google Shape;69;p9"/>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70" name="Google Shape;70;p9"/>
          <p:cNvCxnSpPr/>
          <p:nvPr/>
        </p:nvCxnSpPr>
        <p:spPr>
          <a:xfrm>
            <a:off x="8508050" y="214402"/>
            <a:ext cx="0" cy="1935000"/>
          </a:xfrm>
          <a:prstGeom prst="straightConnector1">
            <a:avLst/>
          </a:prstGeom>
          <a:noFill/>
          <a:ln w="9525" cap="flat" cmpd="sng">
            <a:solidFill>
              <a:schemeClr val="dk1"/>
            </a:solidFill>
            <a:prstDash val="solid"/>
            <a:round/>
            <a:headEnd type="none" w="med" len="med"/>
            <a:tailEnd type="none" w="med" len="med"/>
          </a:ln>
        </p:spPr>
      </p:cxnSp>
      <p:grpSp>
        <p:nvGrpSpPr>
          <p:cNvPr id="71" name="Google Shape;71;p9"/>
          <p:cNvGrpSpPr/>
          <p:nvPr/>
        </p:nvGrpSpPr>
        <p:grpSpPr>
          <a:xfrm>
            <a:off x="-1718533" y="-983937"/>
            <a:ext cx="12873123" cy="7721612"/>
            <a:chOff x="-1718533" y="-983937"/>
            <a:chExt cx="12873123" cy="7721612"/>
          </a:xfrm>
        </p:grpSpPr>
        <p:pic>
          <p:nvPicPr>
            <p:cNvPr id="72" name="Google Shape;72;p9"/>
            <p:cNvPicPr preferRelativeResize="0"/>
            <p:nvPr/>
          </p:nvPicPr>
          <p:blipFill>
            <a:blip r:embed="rId3">
              <a:alphaModFix amt="75000"/>
            </a:blip>
            <a:stretch>
              <a:fillRect/>
            </a:stretch>
          </p:blipFill>
          <p:spPr>
            <a:xfrm rot="1703672" flipH="1">
              <a:off x="7241155" y="1972003"/>
              <a:ext cx="3078088" cy="4291969"/>
            </a:xfrm>
            <a:prstGeom prst="rect">
              <a:avLst/>
            </a:prstGeom>
            <a:noFill/>
            <a:ln>
              <a:noFill/>
            </a:ln>
          </p:spPr>
        </p:pic>
        <p:pic>
          <p:nvPicPr>
            <p:cNvPr id="73" name="Google Shape;73;p9"/>
            <p:cNvPicPr preferRelativeResize="0"/>
            <p:nvPr/>
          </p:nvPicPr>
          <p:blipFill>
            <a:blip r:embed="rId3">
              <a:alphaModFix amt="75000"/>
            </a:blip>
            <a:stretch>
              <a:fillRect/>
            </a:stretch>
          </p:blipFill>
          <p:spPr>
            <a:xfrm rot="1893129">
              <a:off x="-1097357" y="-645326"/>
              <a:ext cx="2135396" cy="2977505"/>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a:spLocks noGrp="1"/>
          </p:cNvSpPr>
          <p:nvPr>
            <p:ph type="pic" idx="2"/>
          </p:nvPr>
        </p:nvSpPr>
        <p:spPr>
          <a:xfrm>
            <a:off x="-6875" y="0"/>
            <a:ext cx="9144000" cy="5157300"/>
          </a:xfrm>
          <a:prstGeom prst="rect">
            <a:avLst/>
          </a:prstGeom>
          <a:noFill/>
          <a:ln>
            <a:noFill/>
          </a:ln>
        </p:spPr>
      </p:sp>
      <p:sp>
        <p:nvSpPr>
          <p:cNvPr id="76" name="Google Shape;76;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2600"/>
              <a:buNone/>
              <a:defRPr>
                <a:solidFill>
                  <a:schemeClr val="lt1"/>
                </a:solidFill>
              </a:defRPr>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
        <p:nvSpPr>
          <p:cNvPr id="77" name="Google Shape;77;p10"/>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Montserrat SemiBold"/>
              <a:buNone/>
              <a:defRPr sz="2600">
                <a:solidFill>
                  <a:schemeClr val="dk1"/>
                </a:solidFill>
                <a:latin typeface="Montserrat SemiBold"/>
                <a:ea typeface="Montserrat SemiBold"/>
                <a:cs typeface="Montserrat SemiBold"/>
                <a:sym typeface="Montserrat SemiBold"/>
              </a:defRPr>
            </a:lvl1pPr>
            <a:lvl2pPr lvl="1" rtl="0">
              <a:spcBef>
                <a:spcPts val="0"/>
              </a:spcBef>
              <a:spcAft>
                <a:spcPts val="0"/>
              </a:spcAft>
              <a:buClr>
                <a:schemeClr val="dk1"/>
              </a:buClr>
              <a:buSzPts val="2600"/>
              <a:buFont typeface="Montserrat SemiBold"/>
              <a:buNone/>
              <a:defRPr sz="2600">
                <a:solidFill>
                  <a:schemeClr val="dk1"/>
                </a:solidFill>
                <a:latin typeface="Montserrat SemiBold"/>
                <a:ea typeface="Montserrat SemiBold"/>
                <a:cs typeface="Montserrat SemiBold"/>
                <a:sym typeface="Montserrat SemiBold"/>
              </a:defRPr>
            </a:lvl2pPr>
            <a:lvl3pPr lvl="2" rtl="0">
              <a:spcBef>
                <a:spcPts val="0"/>
              </a:spcBef>
              <a:spcAft>
                <a:spcPts val="0"/>
              </a:spcAft>
              <a:buClr>
                <a:schemeClr val="dk1"/>
              </a:buClr>
              <a:buSzPts val="2600"/>
              <a:buFont typeface="Montserrat SemiBold"/>
              <a:buNone/>
              <a:defRPr sz="2600">
                <a:solidFill>
                  <a:schemeClr val="dk1"/>
                </a:solidFill>
                <a:latin typeface="Montserrat SemiBold"/>
                <a:ea typeface="Montserrat SemiBold"/>
                <a:cs typeface="Montserrat SemiBold"/>
                <a:sym typeface="Montserrat SemiBold"/>
              </a:defRPr>
            </a:lvl3pPr>
            <a:lvl4pPr lvl="3" rtl="0">
              <a:spcBef>
                <a:spcPts val="0"/>
              </a:spcBef>
              <a:spcAft>
                <a:spcPts val="0"/>
              </a:spcAft>
              <a:buClr>
                <a:schemeClr val="dk1"/>
              </a:buClr>
              <a:buSzPts val="2600"/>
              <a:buFont typeface="Montserrat SemiBold"/>
              <a:buNone/>
              <a:defRPr sz="2600">
                <a:solidFill>
                  <a:schemeClr val="dk1"/>
                </a:solidFill>
                <a:latin typeface="Montserrat SemiBold"/>
                <a:ea typeface="Montserrat SemiBold"/>
                <a:cs typeface="Montserrat SemiBold"/>
                <a:sym typeface="Montserrat SemiBold"/>
              </a:defRPr>
            </a:lvl4pPr>
            <a:lvl5pPr lvl="4" rtl="0">
              <a:spcBef>
                <a:spcPts val="0"/>
              </a:spcBef>
              <a:spcAft>
                <a:spcPts val="0"/>
              </a:spcAft>
              <a:buClr>
                <a:schemeClr val="dk1"/>
              </a:buClr>
              <a:buSzPts val="2600"/>
              <a:buFont typeface="Montserrat SemiBold"/>
              <a:buNone/>
              <a:defRPr sz="2600">
                <a:solidFill>
                  <a:schemeClr val="dk1"/>
                </a:solidFill>
                <a:latin typeface="Montserrat SemiBold"/>
                <a:ea typeface="Montserrat SemiBold"/>
                <a:cs typeface="Montserrat SemiBold"/>
                <a:sym typeface="Montserrat SemiBold"/>
              </a:defRPr>
            </a:lvl5pPr>
            <a:lvl6pPr lvl="5" rtl="0">
              <a:spcBef>
                <a:spcPts val="0"/>
              </a:spcBef>
              <a:spcAft>
                <a:spcPts val="0"/>
              </a:spcAft>
              <a:buClr>
                <a:schemeClr val="dk1"/>
              </a:buClr>
              <a:buSzPts val="2600"/>
              <a:buFont typeface="Montserrat SemiBold"/>
              <a:buNone/>
              <a:defRPr sz="2600">
                <a:solidFill>
                  <a:schemeClr val="dk1"/>
                </a:solidFill>
                <a:latin typeface="Montserrat SemiBold"/>
                <a:ea typeface="Montserrat SemiBold"/>
                <a:cs typeface="Montserrat SemiBold"/>
                <a:sym typeface="Montserrat SemiBold"/>
              </a:defRPr>
            </a:lvl6pPr>
            <a:lvl7pPr lvl="6" rtl="0">
              <a:spcBef>
                <a:spcPts val="0"/>
              </a:spcBef>
              <a:spcAft>
                <a:spcPts val="0"/>
              </a:spcAft>
              <a:buClr>
                <a:schemeClr val="dk1"/>
              </a:buClr>
              <a:buSzPts val="2600"/>
              <a:buFont typeface="Montserrat SemiBold"/>
              <a:buNone/>
              <a:defRPr sz="2600">
                <a:solidFill>
                  <a:schemeClr val="dk1"/>
                </a:solidFill>
                <a:latin typeface="Montserrat SemiBold"/>
                <a:ea typeface="Montserrat SemiBold"/>
                <a:cs typeface="Montserrat SemiBold"/>
                <a:sym typeface="Montserrat SemiBold"/>
              </a:defRPr>
            </a:lvl7pPr>
            <a:lvl8pPr lvl="7" rtl="0">
              <a:spcBef>
                <a:spcPts val="0"/>
              </a:spcBef>
              <a:spcAft>
                <a:spcPts val="0"/>
              </a:spcAft>
              <a:buClr>
                <a:schemeClr val="dk1"/>
              </a:buClr>
              <a:buSzPts val="2600"/>
              <a:buFont typeface="Montserrat SemiBold"/>
              <a:buNone/>
              <a:defRPr sz="2600">
                <a:solidFill>
                  <a:schemeClr val="dk1"/>
                </a:solidFill>
                <a:latin typeface="Montserrat SemiBold"/>
                <a:ea typeface="Montserrat SemiBold"/>
                <a:cs typeface="Montserrat SemiBold"/>
                <a:sym typeface="Montserrat SemiBold"/>
              </a:defRPr>
            </a:lvl8pPr>
            <a:lvl9pPr lvl="8" rtl="0">
              <a:spcBef>
                <a:spcPts val="0"/>
              </a:spcBef>
              <a:spcAft>
                <a:spcPts val="0"/>
              </a:spcAft>
              <a:buClr>
                <a:schemeClr val="dk1"/>
              </a:buClr>
              <a:buSzPts val="2600"/>
              <a:buFont typeface="Montserrat SemiBold"/>
              <a:buNone/>
              <a:defRPr sz="2600">
                <a:solidFill>
                  <a:schemeClr val="dk1"/>
                </a:solidFill>
                <a:latin typeface="Montserrat SemiBold"/>
                <a:ea typeface="Montserrat SemiBold"/>
                <a:cs typeface="Montserrat SemiBold"/>
                <a:sym typeface="Montserrat SemiBol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556775" y="214400"/>
            <a:ext cx="548700" cy="320700"/>
          </a:xfrm>
          <a:prstGeom prst="rect">
            <a:avLst/>
          </a:prstGeom>
          <a:noFill/>
          <a:ln>
            <a:noFill/>
          </a:ln>
        </p:spPr>
        <p:txBody>
          <a:bodyPr spcFirstLastPara="1" wrap="square" lIns="91425" tIns="91425" rIns="91425" bIns="91425" anchor="t" anchorCtr="0">
            <a:noAutofit/>
          </a:bodyPr>
          <a:lstStyle>
            <a:lvl1pPr lvl="0">
              <a:buNone/>
              <a:defRPr sz="1200">
                <a:solidFill>
                  <a:schemeClr val="dk1"/>
                </a:solidFill>
                <a:latin typeface="Montserrat Medium"/>
                <a:ea typeface="Montserrat Medium"/>
                <a:cs typeface="Montserrat Medium"/>
                <a:sym typeface="Montserrat Medium"/>
              </a:defRPr>
            </a:lvl1pPr>
            <a:lvl2pPr lvl="1">
              <a:buNone/>
              <a:defRPr sz="1200">
                <a:solidFill>
                  <a:schemeClr val="dk1"/>
                </a:solidFill>
                <a:latin typeface="Montserrat Medium"/>
                <a:ea typeface="Montserrat Medium"/>
                <a:cs typeface="Montserrat Medium"/>
                <a:sym typeface="Montserrat Medium"/>
              </a:defRPr>
            </a:lvl2pPr>
            <a:lvl3pPr lvl="2">
              <a:buNone/>
              <a:defRPr sz="1200">
                <a:solidFill>
                  <a:schemeClr val="dk1"/>
                </a:solidFill>
                <a:latin typeface="Montserrat Medium"/>
                <a:ea typeface="Montserrat Medium"/>
                <a:cs typeface="Montserrat Medium"/>
                <a:sym typeface="Montserrat Medium"/>
              </a:defRPr>
            </a:lvl3pPr>
            <a:lvl4pPr lvl="3">
              <a:buNone/>
              <a:defRPr sz="1200">
                <a:solidFill>
                  <a:schemeClr val="dk1"/>
                </a:solidFill>
                <a:latin typeface="Montserrat Medium"/>
                <a:ea typeface="Montserrat Medium"/>
                <a:cs typeface="Montserrat Medium"/>
                <a:sym typeface="Montserrat Medium"/>
              </a:defRPr>
            </a:lvl4pPr>
            <a:lvl5pPr lvl="4">
              <a:buNone/>
              <a:defRPr sz="1200">
                <a:solidFill>
                  <a:schemeClr val="dk1"/>
                </a:solidFill>
                <a:latin typeface="Montserrat Medium"/>
                <a:ea typeface="Montserrat Medium"/>
                <a:cs typeface="Montserrat Medium"/>
                <a:sym typeface="Montserrat Medium"/>
              </a:defRPr>
            </a:lvl5pPr>
            <a:lvl6pPr lvl="5">
              <a:buNone/>
              <a:defRPr sz="1200">
                <a:solidFill>
                  <a:schemeClr val="dk1"/>
                </a:solidFill>
                <a:latin typeface="Montserrat Medium"/>
                <a:ea typeface="Montserrat Medium"/>
                <a:cs typeface="Montserrat Medium"/>
                <a:sym typeface="Montserrat Medium"/>
              </a:defRPr>
            </a:lvl6pPr>
            <a:lvl7pPr lvl="6">
              <a:buNone/>
              <a:defRPr sz="1200">
                <a:solidFill>
                  <a:schemeClr val="dk1"/>
                </a:solidFill>
                <a:latin typeface="Montserrat Medium"/>
                <a:ea typeface="Montserrat Medium"/>
                <a:cs typeface="Montserrat Medium"/>
                <a:sym typeface="Montserrat Medium"/>
              </a:defRPr>
            </a:lvl7pPr>
            <a:lvl8pPr lvl="7">
              <a:buNone/>
              <a:defRPr sz="1200">
                <a:solidFill>
                  <a:schemeClr val="dk1"/>
                </a:solidFill>
                <a:latin typeface="Montserrat Medium"/>
                <a:ea typeface="Montserrat Medium"/>
                <a:cs typeface="Montserrat Medium"/>
                <a:sym typeface="Montserrat Medium"/>
              </a:defRPr>
            </a:lvl8pPr>
            <a:lvl9pPr lvl="8">
              <a:buNone/>
              <a:defRPr sz="1200">
                <a:solidFill>
                  <a:schemeClr val="dk1"/>
                </a:solidFill>
                <a:latin typeface="Montserrat Medium"/>
                <a:ea typeface="Montserrat Medium"/>
                <a:cs typeface="Montserrat Medium"/>
                <a:sym typeface="Montserrat Mediu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hyperlink" Target="https://vakids.org/our-news/blog/toward-wellness-the-status-of-school-based-mental-health-initiatives-in-virginia-report#:~:text=In%202021%2C%20the%20Virginia%20Youth,attempting%20suicide%20and%20self%2Dharme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hyperlink" Target="https://www.vdh.virginia.gov/content/uploads/sites/76/2023/04/2023-VMAP-Overview-Presentatio" TargetMode="External"/><Relationship Id="rId4" Type="http://schemas.openxmlformats.org/officeDocument/2006/relationships/hyperlink" Target="https://www.catiescloset.org/blog/2024/05/02/how-poverty-impacts-childrens-mental-health-and-educational-o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hyperlink" Target="https://chat.openai.com/cha"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4"/>
          <p:cNvPicPr preferRelativeResize="0"/>
          <p:nvPr/>
        </p:nvPicPr>
        <p:blipFill>
          <a:blip r:embed="rId3">
            <a:alphaModFix amt="75000"/>
          </a:blip>
          <a:stretch>
            <a:fillRect/>
          </a:stretch>
        </p:blipFill>
        <p:spPr>
          <a:xfrm rot="7376181" flipH="1">
            <a:off x="-326473" y="518785"/>
            <a:ext cx="6914673" cy="7737871"/>
          </a:xfrm>
          <a:prstGeom prst="rect">
            <a:avLst/>
          </a:prstGeom>
          <a:noFill/>
          <a:ln>
            <a:noFill/>
          </a:ln>
        </p:spPr>
      </p:pic>
      <p:sp>
        <p:nvSpPr>
          <p:cNvPr id="208" name="Google Shape;208;p24"/>
          <p:cNvSpPr txBox="1">
            <a:spLocks noGrp="1"/>
          </p:cNvSpPr>
          <p:nvPr>
            <p:ph type="ctrTitle"/>
          </p:nvPr>
        </p:nvSpPr>
        <p:spPr>
          <a:xfrm>
            <a:off x="2739625" y="889175"/>
            <a:ext cx="5518200" cy="2323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200"/>
              <a:t>Stronger Together: Fostering Youth Mental Wellness</a:t>
            </a:r>
            <a:endParaRPr sz="4200"/>
          </a:p>
        </p:txBody>
      </p:sp>
      <p:sp>
        <p:nvSpPr>
          <p:cNvPr id="209" name="Google Shape;209;p24"/>
          <p:cNvSpPr txBox="1">
            <a:spLocks noGrp="1"/>
          </p:cNvSpPr>
          <p:nvPr>
            <p:ph type="subTitle" idx="1"/>
          </p:nvPr>
        </p:nvSpPr>
        <p:spPr>
          <a:xfrm>
            <a:off x="3265750" y="3300521"/>
            <a:ext cx="4992000" cy="65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600">
                <a:latin typeface="Montserrat"/>
                <a:ea typeface="Montserrat"/>
                <a:cs typeface="Montserrat"/>
                <a:sym typeface="Montserrat"/>
              </a:rPr>
              <a:t>Jaime Pirie (She/Her), SPT</a:t>
            </a:r>
            <a:endParaRPr sz="1600">
              <a:latin typeface="Montserrat"/>
              <a:ea typeface="Montserrat"/>
              <a:cs typeface="Montserrat"/>
              <a:sym typeface="Montserrat"/>
            </a:endParaRPr>
          </a:p>
          <a:p>
            <a:pPr marL="0" lvl="0" indent="0" algn="r" rtl="0">
              <a:spcBef>
                <a:spcPts val="0"/>
              </a:spcBef>
              <a:spcAft>
                <a:spcPts val="0"/>
              </a:spcAft>
              <a:buNone/>
            </a:pPr>
            <a:r>
              <a:rPr lang="en" sz="1600">
                <a:latin typeface="Montserrat"/>
                <a:ea typeface="Montserrat"/>
                <a:cs typeface="Montserrat"/>
                <a:sym typeface="Montserrat"/>
              </a:rPr>
              <a:t>02/5/25</a:t>
            </a:r>
            <a:r>
              <a:rPr lang="en"/>
              <a:t> </a:t>
            </a:r>
            <a:endParaRPr/>
          </a:p>
        </p:txBody>
      </p:sp>
      <p:sp>
        <p:nvSpPr>
          <p:cNvPr id="210" name="Google Shape;210;p24"/>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sz="1200"/>
              <a:t>1</a:t>
            </a:fld>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298" name="Google Shape;298;p33"/>
          <p:cNvSpPr txBox="1"/>
          <p:nvPr/>
        </p:nvSpPr>
        <p:spPr>
          <a:xfrm>
            <a:off x="737000" y="877900"/>
            <a:ext cx="7749300" cy="35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dk1"/>
                </a:solidFill>
                <a:latin typeface="Montserrat"/>
                <a:ea typeface="Montserrat"/>
                <a:cs typeface="Montserrat"/>
                <a:sym typeface="Montserrat"/>
              </a:rPr>
              <a:t>False: These are referred to as co-occuring diagnosis or a dual diagnosis. </a:t>
            </a:r>
            <a:endParaRPr sz="3800">
              <a:solidFill>
                <a:schemeClr val="dk1"/>
              </a:solidFill>
              <a:latin typeface="Montserrat"/>
              <a:ea typeface="Montserrat"/>
              <a:cs typeface="Montserrat"/>
              <a:sym typeface="Montserrat"/>
            </a:endParaRPr>
          </a:p>
          <a:p>
            <a:pPr marL="0" lvl="0" indent="0" algn="l" rtl="0">
              <a:spcBef>
                <a:spcPts val="0"/>
              </a:spcBef>
              <a:spcAft>
                <a:spcPts val="0"/>
              </a:spcAft>
              <a:buNone/>
            </a:pPr>
            <a:endParaRPr sz="38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3800">
                <a:solidFill>
                  <a:schemeClr val="dk1"/>
                </a:solidFill>
                <a:latin typeface="Montserrat"/>
                <a:ea typeface="Montserrat"/>
                <a:cs typeface="Montserrat"/>
                <a:sym typeface="Montserrat"/>
              </a:rPr>
              <a:t>Can you guess the top 3 diagnoses? </a:t>
            </a:r>
            <a:endParaRPr sz="3800">
              <a:solidFill>
                <a:schemeClr val="dk1"/>
              </a:solidFill>
              <a:latin typeface="Montserrat"/>
              <a:ea typeface="Montserrat"/>
              <a:cs typeface="Montserrat"/>
              <a:sym typeface="Montserrat"/>
            </a:endParaRPr>
          </a:p>
          <a:p>
            <a:pPr marL="0" lvl="0" indent="0" algn="l" rtl="0">
              <a:spcBef>
                <a:spcPts val="0"/>
              </a:spcBef>
              <a:spcAft>
                <a:spcPts val="0"/>
              </a:spcAft>
              <a:buNone/>
            </a:pPr>
            <a:endParaRPr sz="3000">
              <a:solidFill>
                <a:schemeClr val="dk1"/>
              </a:solidFill>
              <a:latin typeface="Barlow"/>
              <a:ea typeface="Barlow"/>
              <a:cs typeface="Barlow"/>
              <a:sym typeface="Barlow"/>
            </a:endParaRPr>
          </a:p>
          <a:p>
            <a:pPr marL="0" lvl="0" indent="0" algn="l" rtl="0">
              <a:spcBef>
                <a:spcPts val="0"/>
              </a:spcBef>
              <a:spcAft>
                <a:spcPts val="0"/>
              </a:spcAft>
              <a:buNone/>
            </a:pPr>
            <a:endParaRPr sz="3000">
              <a:solidFill>
                <a:schemeClr val="dk1"/>
              </a:solidFill>
              <a:latin typeface="Barlow"/>
              <a:ea typeface="Barlow"/>
              <a:cs typeface="Barlow"/>
              <a:sym typeface="Barlow"/>
            </a:endParaRPr>
          </a:p>
        </p:txBody>
      </p:sp>
      <p:sp>
        <p:nvSpPr>
          <p:cNvPr id="299" name="Google Shape;299;p33"/>
          <p:cNvSpPr txBox="1"/>
          <p:nvPr/>
        </p:nvSpPr>
        <p:spPr>
          <a:xfrm>
            <a:off x="5556775" y="42749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Navigating Life Texas. (n.d.)</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11</a:t>
            </a:fld>
            <a:endParaRPr/>
          </a:p>
        </p:txBody>
      </p:sp>
      <p:sp>
        <p:nvSpPr>
          <p:cNvPr id="305" name="Google Shape;305;p34"/>
          <p:cNvSpPr txBox="1"/>
          <p:nvPr/>
        </p:nvSpPr>
        <p:spPr>
          <a:xfrm>
            <a:off x="737000" y="877900"/>
            <a:ext cx="7749300" cy="35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dk1"/>
                </a:solidFill>
                <a:latin typeface="Montserrat"/>
                <a:ea typeface="Montserrat"/>
                <a:cs typeface="Montserrat"/>
                <a:sym typeface="Montserrat"/>
              </a:rPr>
              <a:t>True or False: </a:t>
            </a:r>
            <a:endParaRPr sz="38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3800">
                <a:solidFill>
                  <a:schemeClr val="dk1"/>
                </a:solidFill>
                <a:latin typeface="Montserrat"/>
                <a:ea typeface="Montserrat"/>
                <a:cs typeface="Montserrat"/>
                <a:sym typeface="Montserrat"/>
              </a:rPr>
              <a:t>People with an intellectual disability can take the same medications as their neurotypical  peers to address their mental health concerns?</a:t>
            </a:r>
            <a:r>
              <a:rPr lang="en" sz="3800">
                <a:solidFill>
                  <a:schemeClr val="dk1"/>
                </a:solidFill>
                <a:latin typeface="Barlow"/>
                <a:ea typeface="Barlow"/>
                <a:cs typeface="Barlow"/>
                <a:sym typeface="Barlow"/>
              </a:rPr>
              <a:t> </a:t>
            </a:r>
            <a:endParaRPr sz="3800">
              <a:solidFill>
                <a:schemeClr val="dk1"/>
              </a:solidFill>
              <a:latin typeface="Barlow"/>
              <a:ea typeface="Barlow"/>
              <a:cs typeface="Barlow"/>
              <a:sym typeface="Barlow"/>
            </a:endParaRPr>
          </a:p>
          <a:p>
            <a:pPr marL="0" lvl="0" indent="0" algn="l" rtl="0">
              <a:spcBef>
                <a:spcPts val="0"/>
              </a:spcBef>
              <a:spcAft>
                <a:spcPts val="0"/>
              </a:spcAft>
              <a:buNone/>
            </a:pPr>
            <a:endParaRPr sz="3000">
              <a:solidFill>
                <a:schemeClr val="dk1"/>
              </a:solidFill>
              <a:latin typeface="Barlow"/>
              <a:ea typeface="Barlow"/>
              <a:cs typeface="Barlow"/>
              <a:sym typeface="Barlow"/>
            </a:endParaRPr>
          </a:p>
          <a:p>
            <a:pPr marL="0" lvl="0" indent="0" algn="l" rtl="0">
              <a:spcBef>
                <a:spcPts val="0"/>
              </a:spcBef>
              <a:spcAft>
                <a:spcPts val="0"/>
              </a:spcAft>
              <a:buNone/>
            </a:pPr>
            <a:endParaRPr sz="3000">
              <a:solidFill>
                <a:schemeClr val="dk1"/>
              </a:solidFill>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5"/>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sp>
        <p:nvSpPr>
          <p:cNvPr id="311" name="Google Shape;311;p35"/>
          <p:cNvSpPr txBox="1"/>
          <p:nvPr/>
        </p:nvSpPr>
        <p:spPr>
          <a:xfrm>
            <a:off x="737000" y="877900"/>
            <a:ext cx="7749300" cy="35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dk1"/>
                </a:solidFill>
                <a:latin typeface="Montserrat"/>
                <a:ea typeface="Montserrat"/>
                <a:cs typeface="Montserrat"/>
                <a:sym typeface="Montserrat"/>
              </a:rPr>
              <a:t>True: As long as it is deemed safe by their doctors and does not conflict with other medications, they are safe to take these medications. </a:t>
            </a:r>
            <a:endParaRPr sz="3800">
              <a:solidFill>
                <a:schemeClr val="dk1"/>
              </a:solidFill>
              <a:latin typeface="Montserrat"/>
              <a:ea typeface="Montserrat"/>
              <a:cs typeface="Montserrat"/>
              <a:sym typeface="Montserrat"/>
            </a:endParaRPr>
          </a:p>
          <a:p>
            <a:pPr marL="0" lvl="0" indent="0" algn="l" rtl="0">
              <a:spcBef>
                <a:spcPts val="0"/>
              </a:spcBef>
              <a:spcAft>
                <a:spcPts val="0"/>
              </a:spcAft>
              <a:buNone/>
            </a:pPr>
            <a:endParaRPr sz="3000">
              <a:solidFill>
                <a:schemeClr val="dk1"/>
              </a:solidFill>
              <a:latin typeface="Barlow"/>
              <a:ea typeface="Barlow"/>
              <a:cs typeface="Barlow"/>
              <a:sym typeface="Barlow"/>
            </a:endParaRPr>
          </a:p>
          <a:p>
            <a:pPr marL="0" lvl="0" indent="0" algn="l" rtl="0">
              <a:spcBef>
                <a:spcPts val="0"/>
              </a:spcBef>
              <a:spcAft>
                <a:spcPts val="0"/>
              </a:spcAft>
              <a:buNone/>
            </a:pPr>
            <a:endParaRPr sz="3000">
              <a:solidFill>
                <a:schemeClr val="dk1"/>
              </a:solidFill>
              <a:latin typeface="Barlow"/>
              <a:ea typeface="Barlow"/>
              <a:cs typeface="Barlow"/>
              <a:sym typeface="Barlow"/>
            </a:endParaRPr>
          </a:p>
        </p:txBody>
      </p:sp>
      <p:sp>
        <p:nvSpPr>
          <p:cNvPr id="312" name="Google Shape;312;p35"/>
          <p:cNvSpPr txBox="1"/>
          <p:nvPr/>
        </p:nvSpPr>
        <p:spPr>
          <a:xfrm>
            <a:off x="5556775" y="42749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Navigating Life Texas. (n.d.)</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6"/>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a:p>
        </p:txBody>
      </p:sp>
      <p:sp>
        <p:nvSpPr>
          <p:cNvPr id="318" name="Google Shape;318;p36"/>
          <p:cNvSpPr txBox="1"/>
          <p:nvPr/>
        </p:nvSpPr>
        <p:spPr>
          <a:xfrm>
            <a:off x="737000" y="877900"/>
            <a:ext cx="7749300" cy="35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dk1"/>
                </a:solidFill>
                <a:latin typeface="Montserrat"/>
                <a:ea typeface="Montserrat"/>
                <a:cs typeface="Montserrat"/>
                <a:sym typeface="Montserrat"/>
              </a:rPr>
              <a:t>True or False: </a:t>
            </a:r>
            <a:endParaRPr sz="38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3800">
                <a:solidFill>
                  <a:schemeClr val="dk1"/>
                </a:solidFill>
                <a:latin typeface="Montserrat"/>
                <a:ea typeface="Montserrat"/>
                <a:cs typeface="Montserrat"/>
                <a:sym typeface="Montserrat"/>
              </a:rPr>
              <a:t>A child with an intellectual disability should not receive mental health services along with their other services, such as PT/OT/SLP?  </a:t>
            </a:r>
            <a:endParaRPr sz="3800">
              <a:solidFill>
                <a:schemeClr val="dk1"/>
              </a:solidFill>
              <a:latin typeface="Montserrat"/>
              <a:ea typeface="Montserrat"/>
              <a:cs typeface="Montserrat"/>
              <a:sym typeface="Montserrat"/>
            </a:endParaRPr>
          </a:p>
          <a:p>
            <a:pPr marL="0" lvl="0" indent="0" algn="l" rtl="0">
              <a:spcBef>
                <a:spcPts val="0"/>
              </a:spcBef>
              <a:spcAft>
                <a:spcPts val="0"/>
              </a:spcAft>
              <a:buNone/>
            </a:pPr>
            <a:endParaRPr sz="3000">
              <a:solidFill>
                <a:schemeClr val="dk1"/>
              </a:solidFill>
              <a:latin typeface="Barlow"/>
              <a:ea typeface="Barlow"/>
              <a:cs typeface="Barlow"/>
              <a:sym typeface="Barlow"/>
            </a:endParaRPr>
          </a:p>
          <a:p>
            <a:pPr marL="0" lvl="0" indent="0" algn="l" rtl="0">
              <a:spcBef>
                <a:spcPts val="0"/>
              </a:spcBef>
              <a:spcAft>
                <a:spcPts val="0"/>
              </a:spcAft>
              <a:buNone/>
            </a:pPr>
            <a:endParaRPr sz="3000">
              <a:solidFill>
                <a:schemeClr val="dk1"/>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7"/>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14</a:t>
            </a:fld>
            <a:endParaRPr/>
          </a:p>
        </p:txBody>
      </p:sp>
      <p:sp>
        <p:nvSpPr>
          <p:cNvPr id="324" name="Google Shape;324;p37"/>
          <p:cNvSpPr txBox="1"/>
          <p:nvPr/>
        </p:nvSpPr>
        <p:spPr>
          <a:xfrm>
            <a:off x="737000" y="877900"/>
            <a:ext cx="7749300" cy="35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dk1"/>
                </a:solidFill>
                <a:latin typeface="Montserrat"/>
                <a:ea typeface="Montserrat"/>
                <a:cs typeface="Montserrat"/>
                <a:sym typeface="Montserrat"/>
              </a:rPr>
              <a:t>False: as long as it is deemed appropriate for that child, there is no reason that a child should not receive services to address their mental health concerns. </a:t>
            </a:r>
            <a:endParaRPr sz="3800">
              <a:solidFill>
                <a:schemeClr val="dk1"/>
              </a:solidFill>
              <a:latin typeface="Montserrat"/>
              <a:ea typeface="Montserrat"/>
              <a:cs typeface="Montserrat"/>
              <a:sym typeface="Montserrat"/>
            </a:endParaRPr>
          </a:p>
          <a:p>
            <a:pPr marL="0" lvl="0" indent="0" algn="l" rtl="0">
              <a:spcBef>
                <a:spcPts val="0"/>
              </a:spcBef>
              <a:spcAft>
                <a:spcPts val="0"/>
              </a:spcAft>
              <a:buNone/>
            </a:pPr>
            <a:endParaRPr sz="3000">
              <a:solidFill>
                <a:schemeClr val="dk1"/>
              </a:solidFill>
              <a:latin typeface="Barlow"/>
              <a:ea typeface="Barlow"/>
              <a:cs typeface="Barlow"/>
              <a:sym typeface="Barlow"/>
            </a:endParaRPr>
          </a:p>
          <a:p>
            <a:pPr marL="0" lvl="0" indent="0" algn="l" rtl="0">
              <a:spcBef>
                <a:spcPts val="0"/>
              </a:spcBef>
              <a:spcAft>
                <a:spcPts val="0"/>
              </a:spcAft>
              <a:buNone/>
            </a:pPr>
            <a:endParaRPr sz="3000">
              <a:solidFill>
                <a:schemeClr val="dk1"/>
              </a:solidFill>
              <a:latin typeface="Barlow"/>
              <a:ea typeface="Barlow"/>
              <a:cs typeface="Barlow"/>
              <a:sym typeface="Barlow"/>
            </a:endParaRPr>
          </a:p>
        </p:txBody>
      </p:sp>
      <p:sp>
        <p:nvSpPr>
          <p:cNvPr id="325" name="Google Shape;325;p37"/>
          <p:cNvSpPr txBox="1"/>
          <p:nvPr/>
        </p:nvSpPr>
        <p:spPr>
          <a:xfrm>
            <a:off x="5556775" y="42749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Navigating Life Texas. (n.d.)</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38"/>
          <p:cNvPicPr preferRelativeResize="0"/>
          <p:nvPr/>
        </p:nvPicPr>
        <p:blipFill>
          <a:blip r:embed="rId3">
            <a:alphaModFix amt="75000"/>
          </a:blip>
          <a:stretch>
            <a:fillRect/>
          </a:stretch>
        </p:blipFill>
        <p:spPr>
          <a:xfrm rot="3600003">
            <a:off x="3478350" y="-1892327"/>
            <a:ext cx="4673674" cy="4534152"/>
          </a:xfrm>
          <a:prstGeom prst="rect">
            <a:avLst/>
          </a:prstGeom>
          <a:noFill/>
          <a:ln>
            <a:noFill/>
          </a:ln>
        </p:spPr>
      </p:pic>
      <p:sp>
        <p:nvSpPr>
          <p:cNvPr id="331" name="Google Shape;331;p38"/>
          <p:cNvSpPr txBox="1">
            <a:spLocks noGrp="1"/>
          </p:cNvSpPr>
          <p:nvPr>
            <p:ph type="title"/>
          </p:nvPr>
        </p:nvSpPr>
        <p:spPr>
          <a:xfrm>
            <a:off x="3815375" y="2526894"/>
            <a:ext cx="4832400" cy="13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major risk factors?</a:t>
            </a:r>
            <a:endParaRPr/>
          </a:p>
        </p:txBody>
      </p:sp>
      <p:sp>
        <p:nvSpPr>
          <p:cNvPr id="332" name="Google Shape;332;p38"/>
          <p:cNvSpPr txBox="1">
            <a:spLocks noGrp="1"/>
          </p:cNvSpPr>
          <p:nvPr>
            <p:ph type="title" idx="2"/>
          </p:nvPr>
        </p:nvSpPr>
        <p:spPr>
          <a:xfrm>
            <a:off x="3951900" y="1242606"/>
            <a:ext cx="1240200" cy="111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333" name="Google Shape;333;p38"/>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15</a:t>
            </a:fld>
            <a:endParaRPr/>
          </a:p>
        </p:txBody>
      </p:sp>
      <p:pic>
        <p:nvPicPr>
          <p:cNvPr id="334" name="Google Shape;334;p38"/>
          <p:cNvPicPr preferRelativeResize="0"/>
          <p:nvPr/>
        </p:nvPicPr>
        <p:blipFill>
          <a:blip r:embed="rId4">
            <a:alphaModFix/>
          </a:blip>
          <a:stretch>
            <a:fillRect/>
          </a:stretch>
        </p:blipFill>
        <p:spPr>
          <a:xfrm>
            <a:off x="496325" y="612050"/>
            <a:ext cx="3009374" cy="3009349"/>
          </a:xfrm>
          <a:prstGeom prst="rect">
            <a:avLst/>
          </a:prstGeom>
          <a:noFill/>
          <a:ln>
            <a:noFill/>
          </a:ln>
        </p:spPr>
      </p:pic>
      <p:pic>
        <p:nvPicPr>
          <p:cNvPr id="335" name="Google Shape;335;p38"/>
          <p:cNvPicPr preferRelativeResize="0"/>
          <p:nvPr/>
        </p:nvPicPr>
        <p:blipFill>
          <a:blip r:embed="rId5">
            <a:alphaModFix/>
          </a:blip>
          <a:stretch>
            <a:fillRect/>
          </a:stretch>
        </p:blipFill>
        <p:spPr>
          <a:xfrm rot="-5400000">
            <a:off x="-1089425" y="2832649"/>
            <a:ext cx="3245850" cy="3968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9"/>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16</a:t>
            </a:fld>
            <a:endParaRPr/>
          </a:p>
        </p:txBody>
      </p:sp>
      <p:sp>
        <p:nvSpPr>
          <p:cNvPr id="341" name="Google Shape;341;p39"/>
          <p:cNvSpPr txBox="1"/>
          <p:nvPr/>
        </p:nvSpPr>
        <p:spPr>
          <a:xfrm>
            <a:off x="328250" y="452100"/>
            <a:ext cx="8228400" cy="11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latin typeface="Montserrat"/>
                <a:ea typeface="Montserrat"/>
                <a:cs typeface="Montserrat"/>
                <a:sym typeface="Montserrat"/>
              </a:rPr>
              <a:t>Adverse childhood experiences (ACEs): what are they and why are they important to consider? </a:t>
            </a:r>
            <a:endParaRPr sz="2600">
              <a:solidFill>
                <a:schemeClr val="dk1"/>
              </a:solidFill>
              <a:latin typeface="Montserrat"/>
              <a:ea typeface="Montserrat"/>
              <a:cs typeface="Montserrat"/>
              <a:sym typeface="Montserrat"/>
            </a:endParaRPr>
          </a:p>
        </p:txBody>
      </p:sp>
      <p:sp>
        <p:nvSpPr>
          <p:cNvPr id="342" name="Google Shape;342;p39"/>
          <p:cNvSpPr txBox="1"/>
          <p:nvPr/>
        </p:nvSpPr>
        <p:spPr>
          <a:xfrm>
            <a:off x="532625" y="1746500"/>
            <a:ext cx="7902600" cy="27420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Montserrat"/>
              <a:buChar char="●"/>
            </a:pPr>
            <a:r>
              <a:rPr lang="en" sz="2300">
                <a:solidFill>
                  <a:schemeClr val="dk1"/>
                </a:solidFill>
                <a:latin typeface="Montserrat"/>
                <a:ea typeface="Montserrat"/>
                <a:cs typeface="Montserrat"/>
                <a:sym typeface="Montserrat"/>
              </a:rPr>
              <a:t>According to the CDC (2024), ACEs are potentially traumatic experiences that happen in childhood (0-17yo), examples can include</a:t>
            </a:r>
            <a:endParaRPr sz="2300">
              <a:solidFill>
                <a:schemeClr val="dk1"/>
              </a:solidFill>
              <a:latin typeface="Montserrat"/>
              <a:ea typeface="Montserrat"/>
              <a:cs typeface="Montserrat"/>
              <a:sym typeface="Montserrat"/>
            </a:endParaRPr>
          </a:p>
          <a:p>
            <a:pPr marL="914400" lvl="1" indent="-374650" algn="l" rtl="0">
              <a:spcBef>
                <a:spcPts val="0"/>
              </a:spcBef>
              <a:spcAft>
                <a:spcPts val="0"/>
              </a:spcAft>
              <a:buClr>
                <a:schemeClr val="dk1"/>
              </a:buClr>
              <a:buSzPts val="2300"/>
              <a:buFont typeface="Montserrat"/>
              <a:buChar char="○"/>
            </a:pPr>
            <a:r>
              <a:rPr lang="en" sz="2300">
                <a:solidFill>
                  <a:schemeClr val="dk1"/>
                </a:solidFill>
                <a:latin typeface="Montserrat"/>
                <a:ea typeface="Montserrat"/>
                <a:cs typeface="Montserrat"/>
                <a:sym typeface="Montserrat"/>
              </a:rPr>
              <a:t>Experiencing violence, abuse, neglect</a:t>
            </a:r>
            <a:endParaRPr sz="2300">
              <a:solidFill>
                <a:schemeClr val="dk1"/>
              </a:solidFill>
              <a:latin typeface="Montserrat"/>
              <a:ea typeface="Montserrat"/>
              <a:cs typeface="Montserrat"/>
              <a:sym typeface="Montserrat"/>
            </a:endParaRPr>
          </a:p>
          <a:p>
            <a:pPr marL="914400" lvl="1" indent="-374650" algn="l" rtl="0">
              <a:spcBef>
                <a:spcPts val="0"/>
              </a:spcBef>
              <a:spcAft>
                <a:spcPts val="0"/>
              </a:spcAft>
              <a:buClr>
                <a:schemeClr val="dk1"/>
              </a:buClr>
              <a:buSzPts val="2300"/>
              <a:buFont typeface="Montserrat"/>
              <a:buChar char="○"/>
            </a:pPr>
            <a:r>
              <a:rPr lang="en" sz="2300">
                <a:solidFill>
                  <a:schemeClr val="dk1"/>
                </a:solidFill>
                <a:latin typeface="Montserrat"/>
                <a:ea typeface="Montserrat"/>
                <a:cs typeface="Montserrat"/>
                <a:sym typeface="Montserrat"/>
              </a:rPr>
              <a:t>Witnessing violence in the home/community</a:t>
            </a:r>
            <a:endParaRPr sz="2300">
              <a:solidFill>
                <a:schemeClr val="dk1"/>
              </a:solidFill>
              <a:latin typeface="Montserrat"/>
              <a:ea typeface="Montserrat"/>
              <a:cs typeface="Montserrat"/>
              <a:sym typeface="Montserrat"/>
            </a:endParaRPr>
          </a:p>
          <a:p>
            <a:pPr marL="914400" lvl="1" indent="-374650" algn="l" rtl="0">
              <a:spcBef>
                <a:spcPts val="0"/>
              </a:spcBef>
              <a:spcAft>
                <a:spcPts val="0"/>
              </a:spcAft>
              <a:buClr>
                <a:schemeClr val="dk1"/>
              </a:buClr>
              <a:buSzPts val="2300"/>
              <a:buFont typeface="Montserrat"/>
              <a:buChar char="○"/>
            </a:pPr>
            <a:r>
              <a:rPr lang="en" sz="2300">
                <a:solidFill>
                  <a:schemeClr val="dk1"/>
                </a:solidFill>
                <a:latin typeface="Montserrat"/>
                <a:ea typeface="Montserrat"/>
                <a:cs typeface="Montserrat"/>
                <a:sym typeface="Montserrat"/>
              </a:rPr>
              <a:t>Having a family member attempt/die by suicide</a:t>
            </a:r>
            <a:endParaRPr sz="2300">
              <a:solidFill>
                <a:schemeClr val="dk1"/>
              </a:solidFill>
              <a:latin typeface="Montserrat"/>
              <a:ea typeface="Montserrat"/>
              <a:cs typeface="Montserrat"/>
              <a:sym typeface="Montserrat"/>
            </a:endParaRPr>
          </a:p>
        </p:txBody>
      </p:sp>
      <p:sp>
        <p:nvSpPr>
          <p:cNvPr id="343" name="Google Shape;343;p39"/>
          <p:cNvSpPr txBox="1"/>
          <p:nvPr/>
        </p:nvSpPr>
        <p:spPr>
          <a:xfrm>
            <a:off x="5166075" y="4284100"/>
            <a:ext cx="2997300"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Centers for Disease Control and Prevention (2024). </a:t>
            </a:r>
            <a:endParaRPr sz="1200">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0"/>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17</a:t>
            </a:fld>
            <a:endParaRPr/>
          </a:p>
        </p:txBody>
      </p:sp>
      <p:sp>
        <p:nvSpPr>
          <p:cNvPr id="349" name="Google Shape;349;p40"/>
          <p:cNvSpPr txBox="1"/>
          <p:nvPr/>
        </p:nvSpPr>
        <p:spPr>
          <a:xfrm>
            <a:off x="328250" y="452100"/>
            <a:ext cx="8228400" cy="11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latin typeface="Montserrat"/>
                <a:ea typeface="Montserrat"/>
                <a:cs typeface="Montserrat"/>
                <a:sym typeface="Montserrat"/>
              </a:rPr>
              <a:t>Adverse childhood experiences (ACEs): can we prevent them? </a:t>
            </a:r>
            <a:endParaRPr sz="2600">
              <a:solidFill>
                <a:schemeClr val="dk1"/>
              </a:solidFill>
              <a:latin typeface="Montserrat"/>
              <a:ea typeface="Montserrat"/>
              <a:cs typeface="Montserrat"/>
              <a:sym typeface="Montserrat"/>
            </a:endParaRPr>
          </a:p>
        </p:txBody>
      </p:sp>
      <p:sp>
        <p:nvSpPr>
          <p:cNvPr id="350" name="Google Shape;350;p40"/>
          <p:cNvSpPr txBox="1"/>
          <p:nvPr/>
        </p:nvSpPr>
        <p:spPr>
          <a:xfrm>
            <a:off x="491150" y="1444975"/>
            <a:ext cx="7902600" cy="29811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Montserrat"/>
              <a:buChar char="●"/>
            </a:pPr>
            <a:r>
              <a:rPr lang="en" sz="2300">
                <a:solidFill>
                  <a:schemeClr val="dk1"/>
                </a:solidFill>
                <a:latin typeface="Montserrat"/>
                <a:ea typeface="Montserrat"/>
                <a:cs typeface="Montserrat"/>
                <a:sym typeface="Montserrat"/>
              </a:rPr>
              <a:t>All children are at risk for experiencing an ACE, but there are ways that we can reduce the risk of long term impact on the child. </a:t>
            </a:r>
            <a:endParaRPr sz="2300">
              <a:solidFill>
                <a:schemeClr val="dk1"/>
              </a:solidFill>
              <a:latin typeface="Montserrat"/>
              <a:ea typeface="Montserrat"/>
              <a:cs typeface="Montserrat"/>
              <a:sym typeface="Montserrat"/>
            </a:endParaRPr>
          </a:p>
          <a:p>
            <a:pPr marL="457200" lvl="0" indent="-374650" algn="l" rtl="0">
              <a:spcBef>
                <a:spcPts val="0"/>
              </a:spcBef>
              <a:spcAft>
                <a:spcPts val="0"/>
              </a:spcAft>
              <a:buClr>
                <a:schemeClr val="dk1"/>
              </a:buClr>
              <a:buSzPts val="2300"/>
              <a:buFont typeface="Montserrat"/>
              <a:buChar char="●"/>
            </a:pPr>
            <a:r>
              <a:rPr lang="en" sz="2300">
                <a:solidFill>
                  <a:schemeClr val="dk1"/>
                </a:solidFill>
                <a:latin typeface="Montserrat"/>
                <a:ea typeface="Montserrat"/>
                <a:cs typeface="Montserrat"/>
                <a:sym typeface="Montserrat"/>
              </a:rPr>
              <a:t>This includes: </a:t>
            </a:r>
            <a:endParaRPr sz="2300">
              <a:solidFill>
                <a:schemeClr val="dk1"/>
              </a:solidFill>
              <a:latin typeface="Montserrat"/>
              <a:ea typeface="Montserrat"/>
              <a:cs typeface="Montserrat"/>
              <a:sym typeface="Montserrat"/>
            </a:endParaRPr>
          </a:p>
          <a:p>
            <a:pPr marL="914400" lvl="1" indent="-374650" algn="l" rtl="0">
              <a:spcBef>
                <a:spcPts val="0"/>
              </a:spcBef>
              <a:spcAft>
                <a:spcPts val="0"/>
              </a:spcAft>
              <a:buClr>
                <a:schemeClr val="dk1"/>
              </a:buClr>
              <a:buSzPts val="2300"/>
              <a:buFont typeface="Montserrat"/>
              <a:buChar char="○"/>
            </a:pPr>
            <a:r>
              <a:rPr lang="en" sz="2300">
                <a:solidFill>
                  <a:schemeClr val="dk1"/>
                </a:solidFill>
                <a:latin typeface="Montserrat"/>
                <a:ea typeface="Montserrat"/>
                <a:cs typeface="Montserrat"/>
                <a:sym typeface="Montserrat"/>
              </a:rPr>
              <a:t>Children who have caring adults outside of their family who can serve as a role model. </a:t>
            </a:r>
            <a:endParaRPr sz="2300">
              <a:solidFill>
                <a:schemeClr val="dk1"/>
              </a:solidFill>
              <a:latin typeface="Montserrat"/>
              <a:ea typeface="Montserrat"/>
              <a:cs typeface="Montserrat"/>
              <a:sym typeface="Montserrat"/>
            </a:endParaRPr>
          </a:p>
          <a:p>
            <a:pPr marL="914400" lvl="1" indent="-374650" algn="l" rtl="0">
              <a:spcBef>
                <a:spcPts val="0"/>
              </a:spcBef>
              <a:spcAft>
                <a:spcPts val="0"/>
              </a:spcAft>
              <a:buClr>
                <a:schemeClr val="dk1"/>
              </a:buClr>
              <a:buSzPts val="2300"/>
              <a:buFont typeface="Montserrat"/>
              <a:buChar char="○"/>
            </a:pPr>
            <a:r>
              <a:rPr lang="en" sz="2300">
                <a:solidFill>
                  <a:schemeClr val="dk1"/>
                </a:solidFill>
                <a:latin typeface="Montserrat"/>
                <a:ea typeface="Montserrat"/>
                <a:cs typeface="Montserrat"/>
                <a:sym typeface="Montserrat"/>
              </a:rPr>
              <a:t>Communities were families have access to medical care and mental health services. </a:t>
            </a:r>
            <a:endParaRPr sz="2300">
              <a:solidFill>
                <a:schemeClr val="dk1"/>
              </a:solidFill>
              <a:latin typeface="Montserrat"/>
              <a:ea typeface="Montserrat"/>
              <a:cs typeface="Montserrat"/>
              <a:sym typeface="Montserrat"/>
            </a:endParaRPr>
          </a:p>
        </p:txBody>
      </p:sp>
      <p:sp>
        <p:nvSpPr>
          <p:cNvPr id="351" name="Google Shape;351;p40"/>
          <p:cNvSpPr txBox="1"/>
          <p:nvPr/>
        </p:nvSpPr>
        <p:spPr>
          <a:xfrm>
            <a:off x="5183825" y="4426075"/>
            <a:ext cx="2997300"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Centers for Disease Control and Prevention (2024). </a:t>
            </a:r>
            <a:endParaRPr sz="1200">
              <a:solidFill>
                <a:schemeClr val="dk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1"/>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18</a:t>
            </a:fld>
            <a:endParaRPr/>
          </a:p>
        </p:txBody>
      </p:sp>
      <p:sp>
        <p:nvSpPr>
          <p:cNvPr id="357" name="Google Shape;357;p41"/>
          <p:cNvSpPr txBox="1"/>
          <p:nvPr/>
        </p:nvSpPr>
        <p:spPr>
          <a:xfrm>
            <a:off x="328250" y="452100"/>
            <a:ext cx="8004900" cy="11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dk1"/>
                </a:solidFill>
                <a:latin typeface="Montserrat"/>
                <a:ea typeface="Montserrat"/>
                <a:cs typeface="Montserrat"/>
                <a:sym typeface="Montserrat"/>
              </a:rPr>
              <a:t>The Big 5: Protective factors against developing a mental health condition </a:t>
            </a:r>
            <a:endParaRPr sz="3200">
              <a:solidFill>
                <a:schemeClr val="dk1"/>
              </a:solidFill>
              <a:latin typeface="Montserrat"/>
              <a:ea typeface="Montserrat"/>
              <a:cs typeface="Montserrat"/>
              <a:sym typeface="Montserrat"/>
            </a:endParaRPr>
          </a:p>
        </p:txBody>
      </p:sp>
      <p:sp>
        <p:nvSpPr>
          <p:cNvPr id="358" name="Google Shape;358;p41"/>
          <p:cNvSpPr txBox="1"/>
          <p:nvPr/>
        </p:nvSpPr>
        <p:spPr>
          <a:xfrm>
            <a:off x="532625" y="1746500"/>
            <a:ext cx="7902600" cy="27420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chemeClr val="dk1"/>
              </a:buClr>
              <a:buSzPts val="2500"/>
              <a:buFont typeface="Montserrat"/>
              <a:buChar char="●"/>
            </a:pPr>
            <a:r>
              <a:rPr lang="en" sz="2500">
                <a:solidFill>
                  <a:schemeClr val="dk1"/>
                </a:solidFill>
                <a:latin typeface="Montserrat"/>
                <a:ea typeface="Montserrat"/>
                <a:cs typeface="Montserrat"/>
                <a:sym typeface="Montserrat"/>
              </a:rPr>
              <a:t>Higher levels of friendship quality</a:t>
            </a:r>
            <a:endParaRPr sz="2500">
              <a:solidFill>
                <a:schemeClr val="dk1"/>
              </a:solidFill>
              <a:latin typeface="Montserra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a:solidFill>
                  <a:schemeClr val="dk1"/>
                </a:solidFill>
                <a:latin typeface="Montserrat"/>
                <a:ea typeface="Montserrat"/>
                <a:cs typeface="Montserrat"/>
                <a:sym typeface="Montserrat"/>
              </a:rPr>
              <a:t>High self-esteem</a:t>
            </a:r>
            <a:endParaRPr sz="2500">
              <a:solidFill>
                <a:schemeClr val="dk1"/>
              </a:solidFill>
              <a:latin typeface="Montserra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a:solidFill>
                  <a:schemeClr val="dk1"/>
                </a:solidFill>
                <a:latin typeface="Montserrat"/>
                <a:ea typeface="Montserrat"/>
                <a:cs typeface="Montserrat"/>
                <a:sym typeface="Montserrat"/>
              </a:rPr>
              <a:t>High levels of resilience </a:t>
            </a:r>
            <a:endParaRPr sz="2500">
              <a:solidFill>
                <a:schemeClr val="dk1"/>
              </a:solidFill>
              <a:latin typeface="Montserra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a:solidFill>
                  <a:schemeClr val="dk1"/>
                </a:solidFill>
                <a:latin typeface="Montserrat"/>
                <a:ea typeface="Montserrat"/>
                <a:cs typeface="Montserrat"/>
                <a:sym typeface="Montserrat"/>
              </a:rPr>
              <a:t>A supportive relationship with an adult at home, school, etc</a:t>
            </a:r>
            <a:endParaRPr sz="2500">
              <a:solidFill>
                <a:schemeClr val="dk1"/>
              </a:solidFill>
              <a:latin typeface="Montserra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a:solidFill>
                  <a:schemeClr val="dk1"/>
                </a:solidFill>
                <a:latin typeface="Montserrat"/>
                <a:ea typeface="Montserrat"/>
                <a:cs typeface="Montserrat"/>
                <a:sym typeface="Montserrat"/>
              </a:rPr>
              <a:t>Higher levels of self-compassion</a:t>
            </a:r>
            <a:endParaRPr sz="2500">
              <a:solidFill>
                <a:schemeClr val="dk1"/>
              </a:solidFill>
              <a:latin typeface="Montserrat"/>
              <a:ea typeface="Montserrat"/>
              <a:cs typeface="Montserrat"/>
              <a:sym typeface="Montserrat"/>
            </a:endParaRPr>
          </a:p>
        </p:txBody>
      </p:sp>
      <p:sp>
        <p:nvSpPr>
          <p:cNvPr id="359" name="Google Shape;359;p41"/>
          <p:cNvSpPr txBox="1"/>
          <p:nvPr/>
        </p:nvSpPr>
        <p:spPr>
          <a:xfrm>
            <a:off x="5556775" y="42749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Beer, PhD, Jessica (2024)</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2"/>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19</a:t>
            </a:fld>
            <a:endParaRPr/>
          </a:p>
        </p:txBody>
      </p:sp>
      <p:sp>
        <p:nvSpPr>
          <p:cNvPr id="365" name="Google Shape;365;p42"/>
          <p:cNvSpPr txBox="1"/>
          <p:nvPr/>
        </p:nvSpPr>
        <p:spPr>
          <a:xfrm>
            <a:off x="328250" y="452100"/>
            <a:ext cx="8004900" cy="11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1"/>
                </a:solidFill>
                <a:latin typeface="Montserrat"/>
                <a:ea typeface="Montserrat"/>
                <a:cs typeface="Montserrat"/>
                <a:sym typeface="Montserrat"/>
              </a:rPr>
              <a:t>The Big 4: Risk factors for developing a mental health condition in youth with an IDD</a:t>
            </a:r>
            <a:endParaRPr sz="2700">
              <a:solidFill>
                <a:schemeClr val="dk1"/>
              </a:solidFill>
              <a:latin typeface="Montserrat"/>
              <a:ea typeface="Montserrat"/>
              <a:cs typeface="Montserrat"/>
              <a:sym typeface="Montserrat"/>
            </a:endParaRPr>
          </a:p>
        </p:txBody>
      </p:sp>
      <p:sp>
        <p:nvSpPr>
          <p:cNvPr id="366" name="Google Shape;366;p42"/>
          <p:cNvSpPr txBox="1"/>
          <p:nvPr/>
        </p:nvSpPr>
        <p:spPr>
          <a:xfrm>
            <a:off x="532625" y="1746500"/>
            <a:ext cx="7902600" cy="27420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chemeClr val="dk1"/>
              </a:buClr>
              <a:buSzPts val="2500"/>
              <a:buFont typeface="Montserrat"/>
              <a:buChar char="●"/>
            </a:pPr>
            <a:r>
              <a:rPr lang="en" sz="2500">
                <a:solidFill>
                  <a:schemeClr val="dk1"/>
                </a:solidFill>
                <a:latin typeface="Montserrat"/>
                <a:ea typeface="Montserrat"/>
                <a:cs typeface="Montserrat"/>
                <a:sym typeface="Montserrat"/>
              </a:rPr>
              <a:t>Increased stress </a:t>
            </a:r>
            <a:endParaRPr sz="2500">
              <a:solidFill>
                <a:schemeClr val="dk1"/>
              </a:solidFill>
              <a:latin typeface="Montserra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a:solidFill>
                  <a:schemeClr val="dk1"/>
                </a:solidFill>
                <a:latin typeface="Montserrat"/>
                <a:ea typeface="Montserrat"/>
                <a:cs typeface="Montserrat"/>
                <a:sym typeface="Montserrat"/>
              </a:rPr>
              <a:t>Social challenges that can make coping difficult </a:t>
            </a:r>
            <a:endParaRPr sz="2500">
              <a:solidFill>
                <a:schemeClr val="dk1"/>
              </a:solidFill>
              <a:latin typeface="Montserra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a:solidFill>
                  <a:schemeClr val="dk1"/>
                </a:solidFill>
                <a:latin typeface="Montserrat"/>
                <a:ea typeface="Montserrat"/>
                <a:cs typeface="Montserrat"/>
                <a:sym typeface="Montserrat"/>
              </a:rPr>
              <a:t>Limited language or nervous system conditions that impact mental health </a:t>
            </a:r>
            <a:endParaRPr sz="2500">
              <a:solidFill>
                <a:schemeClr val="dk1"/>
              </a:solidFill>
              <a:latin typeface="Montserrat"/>
              <a:ea typeface="Montserrat"/>
              <a:cs typeface="Montserrat"/>
              <a:sym typeface="Montserrat"/>
            </a:endParaRPr>
          </a:p>
          <a:p>
            <a:pPr marL="457200" lvl="0" indent="-387350" algn="l" rtl="0">
              <a:spcBef>
                <a:spcPts val="0"/>
              </a:spcBef>
              <a:spcAft>
                <a:spcPts val="0"/>
              </a:spcAft>
              <a:buClr>
                <a:schemeClr val="dk1"/>
              </a:buClr>
              <a:buSzPts val="2500"/>
              <a:buFont typeface="Montserrat"/>
              <a:buChar char="●"/>
            </a:pPr>
            <a:r>
              <a:rPr lang="en" sz="2500">
                <a:solidFill>
                  <a:schemeClr val="dk1"/>
                </a:solidFill>
                <a:latin typeface="Montserrat"/>
                <a:ea typeface="Montserrat"/>
                <a:cs typeface="Montserrat"/>
                <a:sym typeface="Montserrat"/>
              </a:rPr>
              <a:t>Higher risk for experiencing trauma - such as abuse and bullying </a:t>
            </a:r>
            <a:endParaRPr sz="2500">
              <a:solidFill>
                <a:schemeClr val="dk1"/>
              </a:solidFill>
              <a:latin typeface="Montserrat"/>
              <a:ea typeface="Montserrat"/>
              <a:cs typeface="Montserrat"/>
              <a:sym typeface="Montserrat"/>
            </a:endParaRPr>
          </a:p>
        </p:txBody>
      </p:sp>
      <p:sp>
        <p:nvSpPr>
          <p:cNvPr id="367" name="Google Shape;367;p42"/>
          <p:cNvSpPr txBox="1"/>
          <p:nvPr/>
        </p:nvSpPr>
        <p:spPr>
          <a:xfrm>
            <a:off x="5556775" y="42749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Navigating Life Texas. (n.d.) &amp;</a:t>
            </a:r>
            <a:endParaRPr>
              <a:solidFill>
                <a:schemeClr val="dk1"/>
              </a:solidFill>
            </a:endParaRPr>
          </a:p>
          <a:p>
            <a:pPr marL="0" lvl="0" indent="0" algn="l" rtl="0">
              <a:spcBef>
                <a:spcPts val="0"/>
              </a:spcBef>
              <a:spcAft>
                <a:spcPts val="0"/>
              </a:spcAft>
              <a:buNone/>
            </a:pPr>
            <a:r>
              <a:rPr lang="en">
                <a:solidFill>
                  <a:schemeClr val="dk1"/>
                </a:solidFill>
              </a:rPr>
              <a:t>Beer, PhD, Jessica (2024)</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xfrm>
            <a:off x="720000" y="445025"/>
            <a:ext cx="7704000" cy="175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600"/>
              <a:t>DISCLAIMER!!!!</a:t>
            </a:r>
            <a:endParaRPr sz="7600"/>
          </a:p>
        </p:txBody>
      </p:sp>
      <p:sp>
        <p:nvSpPr>
          <p:cNvPr id="216" name="Google Shape;216;p25"/>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sp>
        <p:nvSpPr>
          <p:cNvPr id="217" name="Google Shape;217;p25"/>
          <p:cNvSpPr txBox="1"/>
          <p:nvPr/>
        </p:nvSpPr>
        <p:spPr>
          <a:xfrm>
            <a:off x="720000" y="2195825"/>
            <a:ext cx="7929900" cy="19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Barlow"/>
                <a:ea typeface="Barlow"/>
                <a:cs typeface="Barlow"/>
                <a:sym typeface="Barlow"/>
              </a:rPr>
              <a:t>Please take care of your own mental health throughout the presentation!</a:t>
            </a:r>
            <a:endParaRPr sz="3000">
              <a:solidFill>
                <a:schemeClr val="dk1"/>
              </a:solidFill>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Determinants of Health and Depression:</a:t>
            </a:r>
            <a:endParaRPr/>
          </a:p>
        </p:txBody>
      </p:sp>
      <p:sp>
        <p:nvSpPr>
          <p:cNvPr id="373" name="Google Shape;373;p43"/>
          <p:cNvSpPr txBox="1">
            <a:spLocks noGrp="1"/>
          </p:cNvSpPr>
          <p:nvPr>
            <p:ph type="subTitle" idx="4"/>
          </p:nvPr>
        </p:nvSpPr>
        <p:spPr>
          <a:xfrm>
            <a:off x="828825" y="2348950"/>
            <a:ext cx="2240400" cy="45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t>Race</a:t>
            </a:r>
            <a:endParaRPr sz="2400"/>
          </a:p>
        </p:txBody>
      </p:sp>
      <p:sp>
        <p:nvSpPr>
          <p:cNvPr id="374" name="Google Shape;374;p43"/>
          <p:cNvSpPr txBox="1">
            <a:spLocks noGrp="1"/>
          </p:cNvSpPr>
          <p:nvPr>
            <p:ph type="subTitle" idx="5"/>
          </p:nvPr>
        </p:nvSpPr>
        <p:spPr>
          <a:xfrm>
            <a:off x="3451800" y="2443550"/>
            <a:ext cx="22404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t>Gender/Sexual Orientation</a:t>
            </a:r>
            <a:endParaRPr sz="2000"/>
          </a:p>
        </p:txBody>
      </p:sp>
      <p:sp>
        <p:nvSpPr>
          <p:cNvPr id="375" name="Google Shape;375;p43"/>
          <p:cNvSpPr txBox="1">
            <a:spLocks noGrp="1"/>
          </p:cNvSpPr>
          <p:nvPr>
            <p:ph type="subTitle" idx="1"/>
          </p:nvPr>
        </p:nvSpPr>
        <p:spPr>
          <a:xfrm>
            <a:off x="828825" y="2702025"/>
            <a:ext cx="2484600" cy="180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Montserrat"/>
                <a:ea typeface="Montserrat"/>
                <a:cs typeface="Montserrat"/>
                <a:sym typeface="Montserrat"/>
              </a:rPr>
              <a:t>As of May 1, 2024,: </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Char char="●"/>
            </a:pPr>
            <a:r>
              <a:rPr lang="en" sz="1700">
                <a:latin typeface="Montserrat"/>
                <a:ea typeface="Montserrat"/>
                <a:cs typeface="Montserrat"/>
                <a:sym typeface="Montserrat"/>
              </a:rPr>
              <a:t>53.3% of Black youth</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Char char="●"/>
            </a:pPr>
            <a:r>
              <a:rPr lang="en" sz="1700">
                <a:latin typeface="Montserrat"/>
                <a:ea typeface="Montserrat"/>
                <a:cs typeface="Montserrat"/>
                <a:sym typeface="Montserrat"/>
              </a:rPr>
              <a:t>26.9% of multiracial youth</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Char char="●"/>
            </a:pPr>
            <a:r>
              <a:rPr lang="en" sz="1700">
                <a:latin typeface="Montserrat"/>
                <a:ea typeface="Montserrat"/>
                <a:cs typeface="Montserrat"/>
                <a:sym typeface="Montserrat"/>
              </a:rPr>
              <a:t>58.9% of Latino/e youth</a:t>
            </a:r>
            <a:endParaRPr sz="1700">
              <a:latin typeface="Montserrat"/>
              <a:ea typeface="Montserrat"/>
              <a:cs typeface="Montserrat"/>
              <a:sym typeface="Montserrat"/>
            </a:endParaRPr>
          </a:p>
          <a:p>
            <a:pPr marL="457200" lvl="0" indent="0" algn="l" rtl="0">
              <a:spcBef>
                <a:spcPts val="0"/>
              </a:spcBef>
              <a:spcAft>
                <a:spcPts val="0"/>
              </a:spcAft>
              <a:buNone/>
            </a:pPr>
            <a:endParaRPr/>
          </a:p>
        </p:txBody>
      </p:sp>
      <p:sp>
        <p:nvSpPr>
          <p:cNvPr id="376" name="Google Shape;376;p43"/>
          <p:cNvSpPr txBox="1">
            <a:spLocks noGrp="1"/>
          </p:cNvSpPr>
          <p:nvPr>
            <p:ph type="subTitle" idx="2"/>
          </p:nvPr>
        </p:nvSpPr>
        <p:spPr>
          <a:xfrm>
            <a:off x="3451798" y="3016244"/>
            <a:ext cx="2240400" cy="180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Montserrat"/>
                <a:ea typeface="Montserrat"/>
                <a:cs typeface="Montserrat"/>
                <a:sym typeface="Montserrat"/>
              </a:rPr>
              <a:t>As of May 1, 2024: </a:t>
            </a:r>
            <a:endParaRPr sz="1700">
              <a:latin typeface="Montserrat"/>
              <a:ea typeface="Montserrat"/>
              <a:cs typeface="Montserrat"/>
              <a:sym typeface="Montserrat"/>
            </a:endParaRPr>
          </a:p>
          <a:p>
            <a:pPr marL="457200" lvl="0" indent="-336550" algn="l" rtl="0">
              <a:spcBef>
                <a:spcPts val="0"/>
              </a:spcBef>
              <a:spcAft>
                <a:spcPts val="0"/>
              </a:spcAft>
              <a:buSzPts val="1700"/>
              <a:buFont typeface="Montserrat"/>
              <a:buChar char="●"/>
            </a:pPr>
            <a:r>
              <a:rPr lang="en" sz="1700">
                <a:latin typeface="Montserrat"/>
                <a:ea typeface="Montserrat"/>
                <a:cs typeface="Montserrat"/>
                <a:sym typeface="Montserrat"/>
              </a:rPr>
              <a:t>83.3% of Lation/e nonbinary and transgender youth</a:t>
            </a:r>
            <a:endParaRPr sz="1700">
              <a:latin typeface="Montserrat"/>
              <a:ea typeface="Montserrat"/>
              <a:cs typeface="Montserrat"/>
              <a:sym typeface="Montserrat"/>
            </a:endParaRPr>
          </a:p>
        </p:txBody>
      </p:sp>
      <p:sp>
        <p:nvSpPr>
          <p:cNvPr id="377" name="Google Shape;377;p43"/>
          <p:cNvSpPr txBox="1">
            <a:spLocks noGrp="1"/>
          </p:cNvSpPr>
          <p:nvPr>
            <p:ph type="subTitle" idx="3"/>
          </p:nvPr>
        </p:nvSpPr>
        <p:spPr>
          <a:xfrm>
            <a:off x="6074775" y="2702019"/>
            <a:ext cx="2240400" cy="180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Montserrat"/>
                <a:ea typeface="Montserrat"/>
                <a:cs typeface="Montserrat"/>
                <a:sym typeface="Montserrat"/>
              </a:rPr>
              <a:t>As of May 3rd, 2024: </a:t>
            </a:r>
            <a:endParaRPr sz="1600">
              <a:latin typeface="Montserrat"/>
              <a:ea typeface="Montserrat"/>
              <a:cs typeface="Montserrat"/>
              <a:sym typeface="Montserrat"/>
            </a:endParaRPr>
          </a:p>
          <a:p>
            <a:pPr marL="457200" lvl="0" indent="-330200" algn="l" rtl="0">
              <a:spcBef>
                <a:spcPts val="0"/>
              </a:spcBef>
              <a:spcAft>
                <a:spcPts val="0"/>
              </a:spcAft>
              <a:buSzPts val="1600"/>
              <a:buFont typeface="Montserrat"/>
              <a:buChar char="●"/>
            </a:pPr>
            <a:r>
              <a:rPr lang="en" sz="1600">
                <a:latin typeface="Montserrat"/>
                <a:ea typeface="Montserrat"/>
                <a:cs typeface="Montserrat"/>
                <a:sym typeface="Montserrat"/>
              </a:rPr>
              <a:t>Children living in poverty do not have access to the same resources.</a:t>
            </a:r>
            <a:endParaRPr sz="1600">
              <a:latin typeface="Montserrat"/>
              <a:ea typeface="Montserrat"/>
              <a:cs typeface="Montserrat"/>
              <a:sym typeface="Montserrat"/>
            </a:endParaRPr>
          </a:p>
        </p:txBody>
      </p:sp>
      <p:sp>
        <p:nvSpPr>
          <p:cNvPr id="378" name="Google Shape;378;p43"/>
          <p:cNvSpPr txBox="1">
            <a:spLocks noGrp="1"/>
          </p:cNvSpPr>
          <p:nvPr>
            <p:ph type="subTitle" idx="6"/>
          </p:nvPr>
        </p:nvSpPr>
        <p:spPr>
          <a:xfrm>
            <a:off x="6074775" y="2348950"/>
            <a:ext cx="2240400" cy="45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a:t>Income</a:t>
            </a:r>
            <a:r>
              <a:rPr lang="en"/>
              <a:t> </a:t>
            </a:r>
            <a:endParaRPr/>
          </a:p>
        </p:txBody>
      </p:sp>
      <p:sp>
        <p:nvSpPr>
          <p:cNvPr id="379" name="Google Shape;379;p43"/>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20</a:t>
            </a:fld>
            <a:endParaRPr/>
          </a:p>
        </p:txBody>
      </p:sp>
      <p:sp>
        <p:nvSpPr>
          <p:cNvPr id="380" name="Google Shape;380;p43"/>
          <p:cNvSpPr/>
          <p:nvPr/>
        </p:nvSpPr>
        <p:spPr>
          <a:xfrm>
            <a:off x="1647675" y="1593838"/>
            <a:ext cx="602700" cy="6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81" name="Google Shape;381;p43"/>
          <p:cNvSpPr/>
          <p:nvPr/>
        </p:nvSpPr>
        <p:spPr>
          <a:xfrm>
            <a:off x="4270648" y="1593838"/>
            <a:ext cx="602700" cy="6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82" name="Google Shape;382;p43"/>
          <p:cNvSpPr/>
          <p:nvPr/>
        </p:nvSpPr>
        <p:spPr>
          <a:xfrm>
            <a:off x="6893625" y="1593838"/>
            <a:ext cx="602700" cy="6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nvGrpSpPr>
          <p:cNvPr id="383" name="Google Shape;383;p43"/>
          <p:cNvGrpSpPr/>
          <p:nvPr/>
        </p:nvGrpSpPr>
        <p:grpSpPr>
          <a:xfrm>
            <a:off x="1771969" y="1717669"/>
            <a:ext cx="354107" cy="355063"/>
            <a:chOff x="-28467625" y="2331750"/>
            <a:chExt cx="296150" cy="296950"/>
          </a:xfrm>
        </p:grpSpPr>
        <p:sp>
          <p:nvSpPr>
            <p:cNvPr id="384" name="Google Shape;384;p43"/>
            <p:cNvSpPr/>
            <p:nvPr/>
          </p:nvSpPr>
          <p:spPr>
            <a:xfrm>
              <a:off x="-28467625" y="2331750"/>
              <a:ext cx="296150" cy="296950"/>
            </a:xfrm>
            <a:custGeom>
              <a:avLst/>
              <a:gdLst/>
              <a:ahLst/>
              <a:cxnLst/>
              <a:rect l="l" t="t" r="r" b="b"/>
              <a:pathLst>
                <a:path w="11846" h="11878" extrusionOk="0">
                  <a:moveTo>
                    <a:pt x="1733" y="3466"/>
                  </a:moveTo>
                  <a:cubicBezTo>
                    <a:pt x="1922" y="3466"/>
                    <a:pt x="2080" y="3624"/>
                    <a:pt x="2080" y="3813"/>
                  </a:cubicBezTo>
                  <a:cubicBezTo>
                    <a:pt x="2080" y="4002"/>
                    <a:pt x="1922" y="4159"/>
                    <a:pt x="1733" y="4159"/>
                  </a:cubicBezTo>
                  <a:lnTo>
                    <a:pt x="693" y="4159"/>
                  </a:lnTo>
                  <a:lnTo>
                    <a:pt x="693" y="3466"/>
                  </a:lnTo>
                  <a:close/>
                  <a:moveTo>
                    <a:pt x="1418" y="4821"/>
                  </a:moveTo>
                  <a:lnTo>
                    <a:pt x="1418" y="6963"/>
                  </a:lnTo>
                  <a:lnTo>
                    <a:pt x="693" y="6963"/>
                  </a:lnTo>
                  <a:lnTo>
                    <a:pt x="693" y="4821"/>
                  </a:lnTo>
                  <a:close/>
                  <a:moveTo>
                    <a:pt x="1733" y="7656"/>
                  </a:moveTo>
                  <a:cubicBezTo>
                    <a:pt x="1922" y="7656"/>
                    <a:pt x="2080" y="7814"/>
                    <a:pt x="2080" y="8034"/>
                  </a:cubicBezTo>
                  <a:cubicBezTo>
                    <a:pt x="2080" y="8223"/>
                    <a:pt x="1922" y="8381"/>
                    <a:pt x="1733" y="8381"/>
                  </a:cubicBezTo>
                  <a:lnTo>
                    <a:pt x="693" y="8381"/>
                  </a:lnTo>
                  <a:lnTo>
                    <a:pt x="693" y="7656"/>
                  </a:lnTo>
                  <a:close/>
                  <a:moveTo>
                    <a:pt x="9389" y="2080"/>
                  </a:moveTo>
                  <a:cubicBezTo>
                    <a:pt x="9609" y="2080"/>
                    <a:pt x="9767" y="2237"/>
                    <a:pt x="9767" y="2426"/>
                  </a:cubicBezTo>
                  <a:lnTo>
                    <a:pt x="9767" y="9389"/>
                  </a:lnTo>
                  <a:cubicBezTo>
                    <a:pt x="9767" y="9610"/>
                    <a:pt x="9609" y="9767"/>
                    <a:pt x="9389" y="9767"/>
                  </a:cubicBezTo>
                  <a:lnTo>
                    <a:pt x="2426" y="9767"/>
                  </a:lnTo>
                  <a:cubicBezTo>
                    <a:pt x="2237" y="9767"/>
                    <a:pt x="2080" y="9610"/>
                    <a:pt x="2080" y="9389"/>
                  </a:cubicBezTo>
                  <a:lnTo>
                    <a:pt x="2080" y="9011"/>
                  </a:lnTo>
                  <a:cubicBezTo>
                    <a:pt x="2458" y="8853"/>
                    <a:pt x="2773" y="8507"/>
                    <a:pt x="2773" y="8034"/>
                  </a:cubicBezTo>
                  <a:cubicBezTo>
                    <a:pt x="2773" y="7562"/>
                    <a:pt x="2521" y="7184"/>
                    <a:pt x="2080" y="7026"/>
                  </a:cubicBezTo>
                  <a:lnTo>
                    <a:pt x="2080" y="4789"/>
                  </a:lnTo>
                  <a:cubicBezTo>
                    <a:pt x="2458" y="4632"/>
                    <a:pt x="2773" y="4285"/>
                    <a:pt x="2773" y="3813"/>
                  </a:cubicBezTo>
                  <a:cubicBezTo>
                    <a:pt x="2773" y="3340"/>
                    <a:pt x="2521" y="2994"/>
                    <a:pt x="2080" y="2836"/>
                  </a:cubicBezTo>
                  <a:lnTo>
                    <a:pt x="2080" y="2426"/>
                  </a:lnTo>
                  <a:cubicBezTo>
                    <a:pt x="2080" y="2237"/>
                    <a:pt x="2237" y="2080"/>
                    <a:pt x="2426" y="2080"/>
                  </a:cubicBezTo>
                  <a:close/>
                  <a:moveTo>
                    <a:pt x="9389" y="694"/>
                  </a:moveTo>
                  <a:cubicBezTo>
                    <a:pt x="10334" y="694"/>
                    <a:pt x="11121" y="1481"/>
                    <a:pt x="11121" y="2426"/>
                  </a:cubicBezTo>
                  <a:lnTo>
                    <a:pt x="11121" y="9389"/>
                  </a:lnTo>
                  <a:cubicBezTo>
                    <a:pt x="11121" y="10334"/>
                    <a:pt x="10334" y="11122"/>
                    <a:pt x="9389" y="11122"/>
                  </a:cubicBezTo>
                  <a:lnTo>
                    <a:pt x="2426" y="11122"/>
                  </a:lnTo>
                  <a:cubicBezTo>
                    <a:pt x="1481" y="11122"/>
                    <a:pt x="693" y="10334"/>
                    <a:pt x="693" y="9389"/>
                  </a:cubicBezTo>
                  <a:lnTo>
                    <a:pt x="693" y="9042"/>
                  </a:lnTo>
                  <a:lnTo>
                    <a:pt x="1418" y="9042"/>
                  </a:lnTo>
                  <a:lnTo>
                    <a:pt x="1418" y="9389"/>
                  </a:lnTo>
                  <a:cubicBezTo>
                    <a:pt x="1418" y="9988"/>
                    <a:pt x="1891" y="10429"/>
                    <a:pt x="2426" y="10429"/>
                  </a:cubicBezTo>
                  <a:lnTo>
                    <a:pt x="9389" y="10429"/>
                  </a:lnTo>
                  <a:cubicBezTo>
                    <a:pt x="9987" y="10429"/>
                    <a:pt x="10428" y="9956"/>
                    <a:pt x="10428" y="9389"/>
                  </a:cubicBezTo>
                  <a:lnTo>
                    <a:pt x="10428" y="2426"/>
                  </a:lnTo>
                  <a:cubicBezTo>
                    <a:pt x="10428" y="1828"/>
                    <a:pt x="9956" y="1418"/>
                    <a:pt x="9389" y="1418"/>
                  </a:cubicBezTo>
                  <a:lnTo>
                    <a:pt x="2426" y="1418"/>
                  </a:lnTo>
                  <a:cubicBezTo>
                    <a:pt x="1828" y="1418"/>
                    <a:pt x="1418" y="1891"/>
                    <a:pt x="1418" y="2426"/>
                  </a:cubicBezTo>
                  <a:lnTo>
                    <a:pt x="1418" y="2773"/>
                  </a:lnTo>
                  <a:lnTo>
                    <a:pt x="693" y="2773"/>
                  </a:lnTo>
                  <a:lnTo>
                    <a:pt x="693" y="2426"/>
                  </a:lnTo>
                  <a:cubicBezTo>
                    <a:pt x="693" y="1481"/>
                    <a:pt x="1481" y="694"/>
                    <a:pt x="2426" y="694"/>
                  </a:cubicBezTo>
                  <a:close/>
                  <a:moveTo>
                    <a:pt x="2426" y="1"/>
                  </a:moveTo>
                  <a:cubicBezTo>
                    <a:pt x="1103" y="1"/>
                    <a:pt x="0" y="1103"/>
                    <a:pt x="0" y="2426"/>
                  </a:cubicBezTo>
                  <a:lnTo>
                    <a:pt x="0" y="3151"/>
                  </a:lnTo>
                  <a:lnTo>
                    <a:pt x="0" y="4506"/>
                  </a:lnTo>
                  <a:lnTo>
                    <a:pt x="0" y="7341"/>
                  </a:lnTo>
                  <a:lnTo>
                    <a:pt x="0" y="8727"/>
                  </a:lnTo>
                  <a:lnTo>
                    <a:pt x="0" y="9452"/>
                  </a:lnTo>
                  <a:cubicBezTo>
                    <a:pt x="0" y="10775"/>
                    <a:pt x="1103" y="11878"/>
                    <a:pt x="2426" y="11878"/>
                  </a:cubicBezTo>
                  <a:lnTo>
                    <a:pt x="9389" y="11878"/>
                  </a:lnTo>
                  <a:cubicBezTo>
                    <a:pt x="10743" y="11878"/>
                    <a:pt x="11846" y="10775"/>
                    <a:pt x="11846" y="9452"/>
                  </a:cubicBezTo>
                  <a:lnTo>
                    <a:pt x="11846" y="2458"/>
                  </a:lnTo>
                  <a:cubicBezTo>
                    <a:pt x="11846" y="1103"/>
                    <a:pt x="10743" y="1"/>
                    <a:pt x="9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3"/>
            <p:cNvSpPr/>
            <p:nvPr/>
          </p:nvSpPr>
          <p:spPr>
            <a:xfrm>
              <a:off x="-28371550" y="2419175"/>
              <a:ext cx="121325" cy="121325"/>
            </a:xfrm>
            <a:custGeom>
              <a:avLst/>
              <a:gdLst/>
              <a:ahLst/>
              <a:cxnLst/>
              <a:rect l="l" t="t" r="r" b="b"/>
              <a:pathLst>
                <a:path w="4853" h="4853" extrusionOk="0">
                  <a:moveTo>
                    <a:pt x="2773" y="662"/>
                  </a:moveTo>
                  <a:lnTo>
                    <a:pt x="2773" y="1670"/>
                  </a:lnTo>
                  <a:cubicBezTo>
                    <a:pt x="2773" y="1891"/>
                    <a:pt x="2931" y="2048"/>
                    <a:pt x="3120" y="2048"/>
                  </a:cubicBezTo>
                  <a:lnTo>
                    <a:pt x="4159" y="2048"/>
                  </a:lnTo>
                  <a:lnTo>
                    <a:pt x="4159" y="2741"/>
                  </a:lnTo>
                  <a:lnTo>
                    <a:pt x="3120" y="2741"/>
                  </a:lnTo>
                  <a:cubicBezTo>
                    <a:pt x="2931" y="2741"/>
                    <a:pt x="2773" y="2899"/>
                    <a:pt x="2773" y="3120"/>
                  </a:cubicBezTo>
                  <a:lnTo>
                    <a:pt x="2773" y="4128"/>
                  </a:lnTo>
                  <a:lnTo>
                    <a:pt x="2049" y="4128"/>
                  </a:lnTo>
                  <a:lnTo>
                    <a:pt x="2049" y="3120"/>
                  </a:lnTo>
                  <a:cubicBezTo>
                    <a:pt x="2049" y="2899"/>
                    <a:pt x="1891" y="2741"/>
                    <a:pt x="1702" y="2741"/>
                  </a:cubicBezTo>
                  <a:lnTo>
                    <a:pt x="662" y="2741"/>
                  </a:lnTo>
                  <a:lnTo>
                    <a:pt x="662" y="2048"/>
                  </a:lnTo>
                  <a:lnTo>
                    <a:pt x="1702" y="2048"/>
                  </a:lnTo>
                  <a:cubicBezTo>
                    <a:pt x="1891" y="2048"/>
                    <a:pt x="2049" y="1891"/>
                    <a:pt x="2049" y="1670"/>
                  </a:cubicBezTo>
                  <a:lnTo>
                    <a:pt x="2049" y="662"/>
                  </a:lnTo>
                  <a:close/>
                  <a:moveTo>
                    <a:pt x="1734" y="1"/>
                  </a:moveTo>
                  <a:cubicBezTo>
                    <a:pt x="1545" y="1"/>
                    <a:pt x="1387" y="158"/>
                    <a:pt x="1387" y="347"/>
                  </a:cubicBezTo>
                  <a:lnTo>
                    <a:pt x="1387" y="1387"/>
                  </a:lnTo>
                  <a:lnTo>
                    <a:pt x="347" y="1387"/>
                  </a:lnTo>
                  <a:cubicBezTo>
                    <a:pt x="158" y="1387"/>
                    <a:pt x="1" y="1544"/>
                    <a:pt x="1" y="1733"/>
                  </a:cubicBezTo>
                  <a:lnTo>
                    <a:pt x="1" y="3120"/>
                  </a:lnTo>
                  <a:cubicBezTo>
                    <a:pt x="1" y="3309"/>
                    <a:pt x="158" y="3466"/>
                    <a:pt x="347" y="3466"/>
                  </a:cubicBezTo>
                  <a:lnTo>
                    <a:pt x="1387" y="3466"/>
                  </a:lnTo>
                  <a:lnTo>
                    <a:pt x="1387" y="4474"/>
                  </a:lnTo>
                  <a:cubicBezTo>
                    <a:pt x="1387" y="4695"/>
                    <a:pt x="1545" y="4852"/>
                    <a:pt x="1734" y="4852"/>
                  </a:cubicBezTo>
                  <a:lnTo>
                    <a:pt x="3120" y="4852"/>
                  </a:lnTo>
                  <a:cubicBezTo>
                    <a:pt x="3309" y="4852"/>
                    <a:pt x="3466" y="4695"/>
                    <a:pt x="3466" y="4474"/>
                  </a:cubicBezTo>
                  <a:lnTo>
                    <a:pt x="3466" y="3466"/>
                  </a:lnTo>
                  <a:lnTo>
                    <a:pt x="4506" y="3466"/>
                  </a:lnTo>
                  <a:cubicBezTo>
                    <a:pt x="4695" y="3466"/>
                    <a:pt x="4853" y="3309"/>
                    <a:pt x="4853" y="3120"/>
                  </a:cubicBezTo>
                  <a:lnTo>
                    <a:pt x="4853" y="1733"/>
                  </a:lnTo>
                  <a:cubicBezTo>
                    <a:pt x="4853" y="1544"/>
                    <a:pt x="4695" y="1387"/>
                    <a:pt x="4506" y="1387"/>
                  </a:cubicBezTo>
                  <a:lnTo>
                    <a:pt x="3466" y="1387"/>
                  </a:lnTo>
                  <a:lnTo>
                    <a:pt x="3466" y="347"/>
                  </a:lnTo>
                  <a:cubicBezTo>
                    <a:pt x="3466" y="158"/>
                    <a:pt x="3309" y="1"/>
                    <a:pt x="3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43"/>
          <p:cNvGrpSpPr/>
          <p:nvPr/>
        </p:nvGrpSpPr>
        <p:grpSpPr>
          <a:xfrm>
            <a:off x="7024869" y="1725106"/>
            <a:ext cx="340221" cy="340168"/>
            <a:chOff x="3270475" y="1427025"/>
            <a:chExt cx="483200" cy="483125"/>
          </a:xfrm>
        </p:grpSpPr>
        <p:sp>
          <p:nvSpPr>
            <p:cNvPr id="387" name="Google Shape;387;p43"/>
            <p:cNvSpPr/>
            <p:nvPr/>
          </p:nvSpPr>
          <p:spPr>
            <a:xfrm>
              <a:off x="3270475" y="1427025"/>
              <a:ext cx="483200" cy="483125"/>
            </a:xfrm>
            <a:custGeom>
              <a:avLst/>
              <a:gdLst/>
              <a:ahLst/>
              <a:cxnLst/>
              <a:rect l="l" t="t" r="r" b="b"/>
              <a:pathLst>
                <a:path w="19328" h="19325" extrusionOk="0">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8" name="Google Shape;388;p43"/>
            <p:cNvSpPr/>
            <p:nvPr/>
          </p:nvSpPr>
          <p:spPr>
            <a:xfrm>
              <a:off x="3497550" y="1596875"/>
              <a:ext cx="87650" cy="141525"/>
            </a:xfrm>
            <a:custGeom>
              <a:avLst/>
              <a:gdLst/>
              <a:ahLst/>
              <a:cxnLst/>
              <a:rect l="l" t="t" r="r" b="b"/>
              <a:pathLst>
                <a:path w="3506" h="5661" extrusionOk="0">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9" name="Google Shape;389;p43"/>
            <p:cNvSpPr/>
            <p:nvPr/>
          </p:nvSpPr>
          <p:spPr>
            <a:xfrm>
              <a:off x="3327100" y="1483625"/>
              <a:ext cx="369975" cy="369925"/>
            </a:xfrm>
            <a:custGeom>
              <a:avLst/>
              <a:gdLst/>
              <a:ahLst/>
              <a:cxnLst/>
              <a:rect l="l" t="t" r="r" b="b"/>
              <a:pathLst>
                <a:path w="14799" h="14797" extrusionOk="0">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90" name="Google Shape;390;p43"/>
          <p:cNvGrpSpPr/>
          <p:nvPr/>
        </p:nvGrpSpPr>
        <p:grpSpPr>
          <a:xfrm>
            <a:off x="4394467" y="1719195"/>
            <a:ext cx="355063" cy="351984"/>
            <a:chOff x="-22859750" y="2335900"/>
            <a:chExt cx="296950" cy="294375"/>
          </a:xfrm>
        </p:grpSpPr>
        <p:sp>
          <p:nvSpPr>
            <p:cNvPr id="391" name="Google Shape;391;p43"/>
            <p:cNvSpPr/>
            <p:nvPr/>
          </p:nvSpPr>
          <p:spPr>
            <a:xfrm>
              <a:off x="-22859750" y="2335900"/>
              <a:ext cx="296950" cy="294375"/>
            </a:xfrm>
            <a:custGeom>
              <a:avLst/>
              <a:gdLst/>
              <a:ahLst/>
              <a:cxnLst/>
              <a:rect l="l" t="t" r="r" b="b"/>
              <a:pathLst>
                <a:path w="11878" h="11775" extrusionOk="0">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3"/>
            <p:cNvSpPr/>
            <p:nvPr/>
          </p:nvSpPr>
          <p:spPr>
            <a:xfrm>
              <a:off x="-22685675" y="2408150"/>
              <a:ext cx="27575" cy="66175"/>
            </a:xfrm>
            <a:custGeom>
              <a:avLst/>
              <a:gdLst/>
              <a:ahLst/>
              <a:cxnLst/>
              <a:rect l="l" t="t" r="r" b="b"/>
              <a:pathLst>
                <a:path w="1103" h="2647" extrusionOk="0">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3"/>
            <p:cNvSpPr/>
            <p:nvPr/>
          </p:nvSpPr>
          <p:spPr>
            <a:xfrm>
              <a:off x="-22766800" y="2408950"/>
              <a:ext cx="27575" cy="66175"/>
            </a:xfrm>
            <a:custGeom>
              <a:avLst/>
              <a:gdLst/>
              <a:ahLst/>
              <a:cxnLst/>
              <a:rect l="l" t="t" r="r" b="b"/>
              <a:pathLst>
                <a:path w="1103" h="2647" extrusionOk="0">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43"/>
          <p:cNvSpPr txBox="1"/>
          <p:nvPr/>
        </p:nvSpPr>
        <p:spPr>
          <a:xfrm>
            <a:off x="6207475" y="4579350"/>
            <a:ext cx="2349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Atkinson, C. (2024, May 2)</a:t>
            </a:r>
            <a:r>
              <a:rPr lang="en" sz="1200">
                <a:solidFill>
                  <a:schemeClr val="dk1"/>
                </a:solidFill>
                <a:latin typeface="Barlow"/>
                <a:ea typeface="Barlow"/>
                <a:cs typeface="Barlow"/>
                <a:sym typeface="Barlow"/>
              </a:rPr>
              <a:t>. </a:t>
            </a:r>
            <a:endParaRPr sz="1200">
              <a:solidFill>
                <a:schemeClr val="dk1"/>
              </a:solidFill>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44"/>
          <p:cNvPicPr preferRelativeResize="0"/>
          <p:nvPr/>
        </p:nvPicPr>
        <p:blipFill>
          <a:blip r:embed="rId3">
            <a:alphaModFix amt="75000"/>
          </a:blip>
          <a:stretch>
            <a:fillRect/>
          </a:stretch>
        </p:blipFill>
        <p:spPr>
          <a:xfrm rot="3600003">
            <a:off x="3478350" y="-1892327"/>
            <a:ext cx="4673674" cy="4534152"/>
          </a:xfrm>
          <a:prstGeom prst="rect">
            <a:avLst/>
          </a:prstGeom>
          <a:noFill/>
          <a:ln>
            <a:noFill/>
          </a:ln>
        </p:spPr>
      </p:pic>
      <p:sp>
        <p:nvSpPr>
          <p:cNvPr id="400" name="Google Shape;400;p44"/>
          <p:cNvSpPr txBox="1">
            <a:spLocks noGrp="1"/>
          </p:cNvSpPr>
          <p:nvPr>
            <p:ph type="title"/>
          </p:nvPr>
        </p:nvSpPr>
        <p:spPr>
          <a:xfrm>
            <a:off x="3815375" y="2526894"/>
            <a:ext cx="4832400" cy="13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Recognition of  signs &amp; symptoms</a:t>
            </a:r>
            <a:endParaRPr/>
          </a:p>
        </p:txBody>
      </p:sp>
      <p:sp>
        <p:nvSpPr>
          <p:cNvPr id="401" name="Google Shape;401;p44"/>
          <p:cNvSpPr txBox="1">
            <a:spLocks noGrp="1"/>
          </p:cNvSpPr>
          <p:nvPr>
            <p:ph type="title" idx="2"/>
          </p:nvPr>
        </p:nvSpPr>
        <p:spPr>
          <a:xfrm>
            <a:off x="3951900" y="1242606"/>
            <a:ext cx="1240200" cy="111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402" name="Google Shape;402;p44"/>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21</a:t>
            </a:fld>
            <a:endParaRPr/>
          </a:p>
        </p:txBody>
      </p:sp>
      <p:pic>
        <p:nvPicPr>
          <p:cNvPr id="403" name="Google Shape;403;p44"/>
          <p:cNvPicPr preferRelativeResize="0"/>
          <p:nvPr/>
        </p:nvPicPr>
        <p:blipFill>
          <a:blip r:embed="rId4">
            <a:alphaModFix/>
          </a:blip>
          <a:stretch>
            <a:fillRect/>
          </a:stretch>
        </p:blipFill>
        <p:spPr>
          <a:xfrm rot="-5400000">
            <a:off x="-1089425" y="2832649"/>
            <a:ext cx="3245850" cy="3968751"/>
          </a:xfrm>
          <a:prstGeom prst="rect">
            <a:avLst/>
          </a:prstGeom>
          <a:noFill/>
          <a:ln>
            <a:noFill/>
          </a:ln>
        </p:spPr>
      </p:pic>
      <p:sp>
        <p:nvSpPr>
          <p:cNvPr id="404" name="Google Shape;404;p44"/>
          <p:cNvSpPr txBox="1"/>
          <p:nvPr/>
        </p:nvSpPr>
        <p:spPr>
          <a:xfrm>
            <a:off x="434700" y="3326850"/>
            <a:ext cx="3069300" cy="92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Wyoming Department of Health. (2020). Signs and symptoms of COVID-19. https://health.wyo.gov/signs-and-symptoms-wording/</a:t>
            </a:r>
            <a:endParaRPr sz="1100">
              <a:solidFill>
                <a:schemeClr val="dk1"/>
              </a:solidFill>
              <a:latin typeface="Montserrat"/>
              <a:ea typeface="Montserrat"/>
              <a:cs typeface="Montserrat"/>
              <a:sym typeface="Montserrat"/>
            </a:endParaRPr>
          </a:p>
        </p:txBody>
      </p:sp>
      <p:pic>
        <p:nvPicPr>
          <p:cNvPr id="405" name="Google Shape;405;p44"/>
          <p:cNvPicPr preferRelativeResize="0"/>
          <p:nvPr/>
        </p:nvPicPr>
        <p:blipFill>
          <a:blip r:embed="rId5">
            <a:alphaModFix/>
          </a:blip>
          <a:stretch>
            <a:fillRect/>
          </a:stretch>
        </p:blipFill>
        <p:spPr>
          <a:xfrm>
            <a:off x="311300" y="905977"/>
            <a:ext cx="3316124" cy="2288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Recognize the Signs Early: Ages 5-10 years</a:t>
            </a:r>
            <a:endParaRPr sz="2400"/>
          </a:p>
        </p:txBody>
      </p:sp>
      <p:sp>
        <p:nvSpPr>
          <p:cNvPr id="411" name="Google Shape;411;p45"/>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22</a:t>
            </a:fld>
            <a:endParaRPr/>
          </a:p>
        </p:txBody>
      </p:sp>
      <p:cxnSp>
        <p:nvCxnSpPr>
          <p:cNvPr id="412" name="Google Shape;412;p45"/>
          <p:cNvCxnSpPr/>
          <p:nvPr/>
        </p:nvCxnSpPr>
        <p:spPr>
          <a:xfrm rot="10800000">
            <a:off x="4031287" y="1204820"/>
            <a:ext cx="18000" cy="1433400"/>
          </a:xfrm>
          <a:prstGeom prst="straightConnector1">
            <a:avLst/>
          </a:prstGeom>
          <a:noFill/>
          <a:ln w="38100" cap="flat" cmpd="sng">
            <a:solidFill>
              <a:srgbClr val="9E9E9E"/>
            </a:solidFill>
            <a:prstDash val="solid"/>
            <a:round/>
            <a:headEnd type="none" w="med" len="med"/>
            <a:tailEnd type="none" w="med" len="med"/>
          </a:ln>
        </p:spPr>
      </p:cxnSp>
      <p:cxnSp>
        <p:nvCxnSpPr>
          <p:cNvPr id="413" name="Google Shape;413;p45"/>
          <p:cNvCxnSpPr/>
          <p:nvPr/>
        </p:nvCxnSpPr>
        <p:spPr>
          <a:xfrm rot="10800000">
            <a:off x="906550" y="1215152"/>
            <a:ext cx="13500" cy="1428900"/>
          </a:xfrm>
          <a:prstGeom prst="straightConnector1">
            <a:avLst/>
          </a:prstGeom>
          <a:noFill/>
          <a:ln w="38100" cap="flat" cmpd="sng">
            <a:solidFill>
              <a:srgbClr val="9E9E9E"/>
            </a:solidFill>
            <a:prstDash val="solid"/>
            <a:round/>
            <a:headEnd type="none" w="med" len="med"/>
            <a:tailEnd type="none" w="med" len="med"/>
          </a:ln>
        </p:spPr>
      </p:cxnSp>
      <p:cxnSp>
        <p:nvCxnSpPr>
          <p:cNvPr id="414" name="Google Shape;414;p45"/>
          <p:cNvCxnSpPr/>
          <p:nvPr/>
        </p:nvCxnSpPr>
        <p:spPr>
          <a:xfrm>
            <a:off x="906571" y="1226408"/>
            <a:ext cx="3143100" cy="0"/>
          </a:xfrm>
          <a:prstGeom prst="straightConnector1">
            <a:avLst/>
          </a:prstGeom>
          <a:noFill/>
          <a:ln w="38100" cap="flat" cmpd="sng">
            <a:solidFill>
              <a:srgbClr val="9E9E9E"/>
            </a:solidFill>
            <a:prstDash val="solid"/>
            <a:round/>
            <a:headEnd type="none" w="med" len="med"/>
            <a:tailEnd type="none" w="med" len="med"/>
          </a:ln>
        </p:spPr>
      </p:cxnSp>
      <p:cxnSp>
        <p:nvCxnSpPr>
          <p:cNvPr id="415" name="Google Shape;415;p45"/>
          <p:cNvCxnSpPr/>
          <p:nvPr/>
        </p:nvCxnSpPr>
        <p:spPr>
          <a:xfrm rot="10800000" flipH="1">
            <a:off x="906571" y="2633083"/>
            <a:ext cx="3192300" cy="6000"/>
          </a:xfrm>
          <a:prstGeom prst="straightConnector1">
            <a:avLst/>
          </a:prstGeom>
          <a:noFill/>
          <a:ln w="38100" cap="flat" cmpd="sng">
            <a:solidFill>
              <a:srgbClr val="9E9E9E"/>
            </a:solidFill>
            <a:prstDash val="solid"/>
            <a:round/>
            <a:headEnd type="none" w="med" len="med"/>
            <a:tailEnd type="none" w="med" len="med"/>
          </a:ln>
        </p:spPr>
      </p:cxnSp>
      <p:sp>
        <p:nvSpPr>
          <p:cNvPr id="416" name="Google Shape;416;p45"/>
          <p:cNvSpPr txBox="1"/>
          <p:nvPr/>
        </p:nvSpPr>
        <p:spPr>
          <a:xfrm>
            <a:off x="5754350" y="1272898"/>
            <a:ext cx="1655700" cy="8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Barlow"/>
                <a:ea typeface="Barlow"/>
                <a:cs typeface="Barlow"/>
                <a:sym typeface="Barlow"/>
              </a:rPr>
              <a:t>Increased Support</a:t>
            </a:r>
            <a:endParaRPr sz="2400">
              <a:solidFill>
                <a:schemeClr val="dk1"/>
              </a:solidFill>
              <a:latin typeface="Barlow"/>
              <a:ea typeface="Barlow"/>
              <a:cs typeface="Barlow"/>
              <a:sym typeface="Barlow"/>
            </a:endParaRPr>
          </a:p>
        </p:txBody>
      </p:sp>
      <p:cxnSp>
        <p:nvCxnSpPr>
          <p:cNvPr id="417" name="Google Shape;417;p45"/>
          <p:cNvCxnSpPr/>
          <p:nvPr/>
        </p:nvCxnSpPr>
        <p:spPr>
          <a:xfrm rot="10800000">
            <a:off x="7456298" y="1242545"/>
            <a:ext cx="18600" cy="922500"/>
          </a:xfrm>
          <a:prstGeom prst="straightConnector1">
            <a:avLst/>
          </a:prstGeom>
          <a:noFill/>
          <a:ln w="38100" cap="flat" cmpd="sng">
            <a:solidFill>
              <a:srgbClr val="9E9E9E"/>
            </a:solidFill>
            <a:prstDash val="solid"/>
            <a:round/>
            <a:headEnd type="none" w="med" len="med"/>
            <a:tailEnd type="none" w="med" len="med"/>
          </a:ln>
        </p:spPr>
      </p:cxnSp>
      <p:cxnSp>
        <p:nvCxnSpPr>
          <p:cNvPr id="418" name="Google Shape;418;p45"/>
          <p:cNvCxnSpPr/>
          <p:nvPr/>
        </p:nvCxnSpPr>
        <p:spPr>
          <a:xfrm rot="10800000">
            <a:off x="5698744" y="1242425"/>
            <a:ext cx="18600" cy="926400"/>
          </a:xfrm>
          <a:prstGeom prst="straightConnector1">
            <a:avLst/>
          </a:prstGeom>
          <a:noFill/>
          <a:ln w="38100" cap="flat" cmpd="sng">
            <a:solidFill>
              <a:srgbClr val="9E9E9E"/>
            </a:solidFill>
            <a:prstDash val="solid"/>
            <a:round/>
            <a:headEnd type="none" w="med" len="med"/>
            <a:tailEnd type="none" w="med" len="med"/>
          </a:ln>
        </p:spPr>
      </p:cxnSp>
      <p:cxnSp>
        <p:nvCxnSpPr>
          <p:cNvPr id="419" name="Google Shape;419;p45"/>
          <p:cNvCxnSpPr/>
          <p:nvPr/>
        </p:nvCxnSpPr>
        <p:spPr>
          <a:xfrm>
            <a:off x="5694200" y="1244938"/>
            <a:ext cx="1776000" cy="0"/>
          </a:xfrm>
          <a:prstGeom prst="straightConnector1">
            <a:avLst/>
          </a:prstGeom>
          <a:noFill/>
          <a:ln w="38100" cap="flat" cmpd="sng">
            <a:solidFill>
              <a:srgbClr val="9E9E9E"/>
            </a:solidFill>
            <a:prstDash val="solid"/>
            <a:round/>
            <a:headEnd type="none" w="med" len="med"/>
            <a:tailEnd type="none" w="med" len="med"/>
          </a:ln>
        </p:spPr>
      </p:cxnSp>
      <p:cxnSp>
        <p:nvCxnSpPr>
          <p:cNvPr id="420" name="Google Shape;420;p45"/>
          <p:cNvCxnSpPr/>
          <p:nvPr/>
        </p:nvCxnSpPr>
        <p:spPr>
          <a:xfrm rot="10800000" flipH="1">
            <a:off x="5682600" y="2123605"/>
            <a:ext cx="1803900" cy="3900"/>
          </a:xfrm>
          <a:prstGeom prst="straightConnector1">
            <a:avLst/>
          </a:prstGeom>
          <a:noFill/>
          <a:ln w="38100" cap="flat" cmpd="sng">
            <a:solidFill>
              <a:srgbClr val="9E9E9E"/>
            </a:solidFill>
            <a:prstDash val="solid"/>
            <a:round/>
            <a:headEnd type="none" w="med" len="med"/>
            <a:tailEnd type="none" w="med" len="med"/>
          </a:ln>
        </p:spPr>
      </p:cxnSp>
      <p:sp>
        <p:nvSpPr>
          <p:cNvPr id="421" name="Google Shape;421;p45"/>
          <p:cNvSpPr txBox="1"/>
          <p:nvPr/>
        </p:nvSpPr>
        <p:spPr>
          <a:xfrm>
            <a:off x="5815544" y="3275983"/>
            <a:ext cx="1982100" cy="11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latin typeface="Barlow"/>
                <a:ea typeface="Barlow"/>
                <a:cs typeface="Barlow"/>
                <a:sym typeface="Barlow"/>
              </a:rPr>
              <a:t>Immediate intervention</a:t>
            </a:r>
            <a:endParaRPr sz="2600">
              <a:solidFill>
                <a:schemeClr val="dk1"/>
              </a:solidFill>
              <a:latin typeface="Barlow"/>
              <a:ea typeface="Barlow"/>
              <a:cs typeface="Barlow"/>
              <a:sym typeface="Barlow"/>
            </a:endParaRPr>
          </a:p>
        </p:txBody>
      </p:sp>
      <p:cxnSp>
        <p:nvCxnSpPr>
          <p:cNvPr id="422" name="Google Shape;422;p45"/>
          <p:cNvCxnSpPr/>
          <p:nvPr/>
        </p:nvCxnSpPr>
        <p:spPr>
          <a:xfrm rot="10800000">
            <a:off x="7853108" y="3235550"/>
            <a:ext cx="22200" cy="1226400"/>
          </a:xfrm>
          <a:prstGeom prst="straightConnector1">
            <a:avLst/>
          </a:prstGeom>
          <a:noFill/>
          <a:ln w="38100" cap="flat" cmpd="sng">
            <a:solidFill>
              <a:srgbClr val="9E9E9E"/>
            </a:solidFill>
            <a:prstDash val="solid"/>
            <a:round/>
            <a:headEnd type="none" w="med" len="med"/>
            <a:tailEnd type="none" w="med" len="med"/>
          </a:ln>
        </p:spPr>
      </p:cxnSp>
      <p:cxnSp>
        <p:nvCxnSpPr>
          <p:cNvPr id="423" name="Google Shape;423;p45"/>
          <p:cNvCxnSpPr/>
          <p:nvPr/>
        </p:nvCxnSpPr>
        <p:spPr>
          <a:xfrm rot="10800000">
            <a:off x="5749043" y="3235475"/>
            <a:ext cx="22200" cy="1231500"/>
          </a:xfrm>
          <a:prstGeom prst="straightConnector1">
            <a:avLst/>
          </a:prstGeom>
          <a:noFill/>
          <a:ln w="38100" cap="flat" cmpd="sng">
            <a:solidFill>
              <a:srgbClr val="9E9E9E"/>
            </a:solidFill>
            <a:prstDash val="solid"/>
            <a:round/>
            <a:headEnd type="none" w="med" len="med"/>
            <a:tailEnd type="none" w="med" len="med"/>
          </a:ln>
        </p:spPr>
      </p:cxnSp>
      <p:cxnSp>
        <p:nvCxnSpPr>
          <p:cNvPr id="424" name="Google Shape;424;p45"/>
          <p:cNvCxnSpPr/>
          <p:nvPr/>
        </p:nvCxnSpPr>
        <p:spPr>
          <a:xfrm>
            <a:off x="5749102" y="3245446"/>
            <a:ext cx="2126100" cy="0"/>
          </a:xfrm>
          <a:prstGeom prst="straightConnector1">
            <a:avLst/>
          </a:prstGeom>
          <a:noFill/>
          <a:ln w="38100" cap="flat" cmpd="sng">
            <a:solidFill>
              <a:srgbClr val="9E9E9E"/>
            </a:solidFill>
            <a:prstDash val="solid"/>
            <a:round/>
            <a:headEnd type="none" w="med" len="med"/>
            <a:tailEnd type="none" w="med" len="med"/>
          </a:ln>
        </p:spPr>
      </p:cxnSp>
      <p:cxnSp>
        <p:nvCxnSpPr>
          <p:cNvPr id="425" name="Google Shape;425;p45"/>
          <p:cNvCxnSpPr/>
          <p:nvPr/>
        </p:nvCxnSpPr>
        <p:spPr>
          <a:xfrm rot="10800000" flipH="1">
            <a:off x="5749102" y="4457594"/>
            <a:ext cx="2159400" cy="5100"/>
          </a:xfrm>
          <a:prstGeom prst="straightConnector1">
            <a:avLst/>
          </a:prstGeom>
          <a:noFill/>
          <a:ln w="38100" cap="flat" cmpd="sng">
            <a:solidFill>
              <a:srgbClr val="9E9E9E"/>
            </a:solidFill>
            <a:prstDash val="solid"/>
            <a:round/>
            <a:headEnd type="none" w="med" len="med"/>
            <a:tailEnd type="none" w="med" len="med"/>
          </a:ln>
        </p:spPr>
      </p:cxnSp>
      <p:cxnSp>
        <p:nvCxnSpPr>
          <p:cNvPr id="426" name="Google Shape;426;p45"/>
          <p:cNvCxnSpPr/>
          <p:nvPr/>
        </p:nvCxnSpPr>
        <p:spPr>
          <a:xfrm>
            <a:off x="4261588" y="1697500"/>
            <a:ext cx="1329600" cy="20100"/>
          </a:xfrm>
          <a:prstGeom prst="straightConnector1">
            <a:avLst/>
          </a:prstGeom>
          <a:noFill/>
          <a:ln w="38100" cap="flat" cmpd="sng">
            <a:solidFill>
              <a:srgbClr val="9E9E9E"/>
            </a:solidFill>
            <a:prstDash val="solid"/>
            <a:round/>
            <a:headEnd type="none" w="med" len="med"/>
            <a:tailEnd type="triangle" w="med" len="med"/>
          </a:ln>
        </p:spPr>
      </p:cxnSp>
      <p:cxnSp>
        <p:nvCxnSpPr>
          <p:cNvPr id="427" name="Google Shape;427;p45"/>
          <p:cNvCxnSpPr/>
          <p:nvPr/>
        </p:nvCxnSpPr>
        <p:spPr>
          <a:xfrm>
            <a:off x="4299000" y="3841325"/>
            <a:ext cx="1329600" cy="20100"/>
          </a:xfrm>
          <a:prstGeom prst="straightConnector1">
            <a:avLst/>
          </a:prstGeom>
          <a:noFill/>
          <a:ln w="38100" cap="flat" cmpd="sng">
            <a:solidFill>
              <a:srgbClr val="9E9E9E"/>
            </a:solidFill>
            <a:prstDash val="solid"/>
            <a:round/>
            <a:headEnd type="none" w="med" len="med"/>
            <a:tailEnd type="triangle" w="med" len="med"/>
          </a:ln>
        </p:spPr>
      </p:cxnSp>
      <p:cxnSp>
        <p:nvCxnSpPr>
          <p:cNvPr id="428" name="Google Shape;428;p45"/>
          <p:cNvCxnSpPr/>
          <p:nvPr/>
        </p:nvCxnSpPr>
        <p:spPr>
          <a:xfrm rot="10800000">
            <a:off x="4093666" y="2943831"/>
            <a:ext cx="18000" cy="1959000"/>
          </a:xfrm>
          <a:prstGeom prst="straightConnector1">
            <a:avLst/>
          </a:prstGeom>
          <a:noFill/>
          <a:ln w="38100" cap="flat" cmpd="sng">
            <a:solidFill>
              <a:srgbClr val="9E9E9E"/>
            </a:solidFill>
            <a:prstDash val="solid"/>
            <a:round/>
            <a:headEnd type="none" w="med" len="med"/>
            <a:tailEnd type="none" w="med" len="med"/>
          </a:ln>
        </p:spPr>
      </p:cxnSp>
      <p:cxnSp>
        <p:nvCxnSpPr>
          <p:cNvPr id="429" name="Google Shape;429;p45"/>
          <p:cNvCxnSpPr/>
          <p:nvPr/>
        </p:nvCxnSpPr>
        <p:spPr>
          <a:xfrm rot="10800000">
            <a:off x="968925" y="2958400"/>
            <a:ext cx="13500" cy="1952400"/>
          </a:xfrm>
          <a:prstGeom prst="straightConnector1">
            <a:avLst/>
          </a:prstGeom>
          <a:noFill/>
          <a:ln w="38100" cap="flat" cmpd="sng">
            <a:solidFill>
              <a:srgbClr val="9E9E9E"/>
            </a:solidFill>
            <a:prstDash val="solid"/>
            <a:round/>
            <a:headEnd type="none" w="med" len="med"/>
            <a:tailEnd type="none" w="med" len="med"/>
          </a:ln>
        </p:spPr>
      </p:cxnSp>
      <p:cxnSp>
        <p:nvCxnSpPr>
          <p:cNvPr id="430" name="Google Shape;430;p45"/>
          <p:cNvCxnSpPr/>
          <p:nvPr/>
        </p:nvCxnSpPr>
        <p:spPr>
          <a:xfrm>
            <a:off x="968946" y="2973654"/>
            <a:ext cx="3143100" cy="0"/>
          </a:xfrm>
          <a:prstGeom prst="straightConnector1">
            <a:avLst/>
          </a:prstGeom>
          <a:noFill/>
          <a:ln w="38100" cap="flat" cmpd="sng">
            <a:solidFill>
              <a:srgbClr val="9E9E9E"/>
            </a:solidFill>
            <a:prstDash val="solid"/>
            <a:round/>
            <a:headEnd type="none" w="med" len="med"/>
            <a:tailEnd type="none" w="med" len="med"/>
          </a:ln>
        </p:spPr>
      </p:cxnSp>
      <p:cxnSp>
        <p:nvCxnSpPr>
          <p:cNvPr id="431" name="Google Shape;431;p45"/>
          <p:cNvCxnSpPr/>
          <p:nvPr/>
        </p:nvCxnSpPr>
        <p:spPr>
          <a:xfrm rot="10800000" flipH="1">
            <a:off x="906571" y="4902814"/>
            <a:ext cx="3192300" cy="6900"/>
          </a:xfrm>
          <a:prstGeom prst="straightConnector1">
            <a:avLst/>
          </a:prstGeom>
          <a:noFill/>
          <a:ln w="38100" cap="flat" cmpd="sng">
            <a:solidFill>
              <a:srgbClr val="9E9E9E"/>
            </a:solidFill>
            <a:prstDash val="solid"/>
            <a:round/>
            <a:headEnd type="none" w="med" len="med"/>
            <a:tailEnd type="none" w="med" len="med"/>
          </a:ln>
        </p:spPr>
      </p:cxnSp>
      <p:sp>
        <p:nvSpPr>
          <p:cNvPr id="432" name="Google Shape;432;p45"/>
          <p:cNvSpPr txBox="1"/>
          <p:nvPr/>
        </p:nvSpPr>
        <p:spPr>
          <a:xfrm>
            <a:off x="5626025" y="4590100"/>
            <a:ext cx="3143100" cy="3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National Council for Wellbeing. (2023).</a:t>
            </a:r>
            <a:endParaRPr sz="1200">
              <a:solidFill>
                <a:schemeClr val="dk1"/>
              </a:solidFill>
              <a:latin typeface="Montserrat"/>
              <a:ea typeface="Montserrat"/>
              <a:cs typeface="Montserrat"/>
              <a:sym typeface="Montserrat"/>
            </a:endParaRPr>
          </a:p>
        </p:txBody>
      </p:sp>
      <p:sp>
        <p:nvSpPr>
          <p:cNvPr id="433" name="Google Shape;433;p45"/>
          <p:cNvSpPr txBox="1"/>
          <p:nvPr/>
        </p:nvSpPr>
        <p:spPr>
          <a:xfrm>
            <a:off x="987675" y="1226398"/>
            <a:ext cx="2976000" cy="13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High risk behaviors; Major change in eating habits; significant change in sleep; physical aggression; hurting themselves; talking about death</a:t>
            </a:r>
            <a:endParaRPr>
              <a:solidFill>
                <a:schemeClr val="dk1"/>
              </a:solidFill>
              <a:latin typeface="Montserrat"/>
              <a:ea typeface="Montserrat"/>
              <a:cs typeface="Montserrat"/>
              <a:sym typeface="Montserrat"/>
            </a:endParaRPr>
          </a:p>
        </p:txBody>
      </p:sp>
      <p:sp>
        <p:nvSpPr>
          <p:cNvPr id="434" name="Google Shape;434;p45"/>
          <p:cNvSpPr txBox="1"/>
          <p:nvPr/>
        </p:nvSpPr>
        <p:spPr>
          <a:xfrm>
            <a:off x="1038050" y="2973650"/>
            <a:ext cx="30000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Montserrat"/>
                <a:ea typeface="Montserrat"/>
                <a:cs typeface="Montserrat"/>
                <a:sym typeface="Montserrat"/>
              </a:rPr>
              <a:t>Having thoughts of suicide over the past few days; talking about taking their own life; threats or plans to harm others; hearing voices or experiencing other symptoms of psychosis; experiencing a drug or alcohol overdose; making a suicide attempt</a:t>
            </a:r>
            <a:endParaRPr sz="1300">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Recognize the Signs Early: Ages 11-21 years</a:t>
            </a:r>
            <a:endParaRPr sz="2400"/>
          </a:p>
        </p:txBody>
      </p:sp>
      <p:sp>
        <p:nvSpPr>
          <p:cNvPr id="440" name="Google Shape;440;p46"/>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23</a:t>
            </a:fld>
            <a:endParaRPr/>
          </a:p>
        </p:txBody>
      </p:sp>
      <p:cxnSp>
        <p:nvCxnSpPr>
          <p:cNvPr id="441" name="Google Shape;441;p46"/>
          <p:cNvCxnSpPr/>
          <p:nvPr/>
        </p:nvCxnSpPr>
        <p:spPr>
          <a:xfrm rot="10800000">
            <a:off x="4085502" y="1104139"/>
            <a:ext cx="18300" cy="1704900"/>
          </a:xfrm>
          <a:prstGeom prst="straightConnector1">
            <a:avLst/>
          </a:prstGeom>
          <a:noFill/>
          <a:ln w="38100" cap="flat" cmpd="sng">
            <a:solidFill>
              <a:srgbClr val="9E9E9E"/>
            </a:solidFill>
            <a:prstDash val="solid"/>
            <a:round/>
            <a:headEnd type="none" w="med" len="med"/>
            <a:tailEnd type="none" w="med" len="med"/>
          </a:ln>
        </p:spPr>
      </p:cxnSp>
      <p:cxnSp>
        <p:nvCxnSpPr>
          <p:cNvPr id="442" name="Google Shape;442;p46"/>
          <p:cNvCxnSpPr/>
          <p:nvPr/>
        </p:nvCxnSpPr>
        <p:spPr>
          <a:xfrm rot="10800000">
            <a:off x="911850" y="1116774"/>
            <a:ext cx="13800" cy="1699200"/>
          </a:xfrm>
          <a:prstGeom prst="straightConnector1">
            <a:avLst/>
          </a:prstGeom>
          <a:noFill/>
          <a:ln w="38100" cap="flat" cmpd="sng">
            <a:solidFill>
              <a:srgbClr val="9E9E9E"/>
            </a:solidFill>
            <a:prstDash val="solid"/>
            <a:round/>
            <a:headEnd type="none" w="med" len="med"/>
            <a:tailEnd type="none" w="med" len="med"/>
          </a:ln>
        </p:spPr>
      </p:cxnSp>
      <p:cxnSp>
        <p:nvCxnSpPr>
          <p:cNvPr id="443" name="Google Shape;443;p46"/>
          <p:cNvCxnSpPr/>
          <p:nvPr/>
        </p:nvCxnSpPr>
        <p:spPr>
          <a:xfrm>
            <a:off x="911960" y="1130319"/>
            <a:ext cx="3192300" cy="0"/>
          </a:xfrm>
          <a:prstGeom prst="straightConnector1">
            <a:avLst/>
          </a:prstGeom>
          <a:noFill/>
          <a:ln w="38100" cap="flat" cmpd="sng">
            <a:solidFill>
              <a:srgbClr val="9E9E9E"/>
            </a:solidFill>
            <a:prstDash val="solid"/>
            <a:round/>
            <a:headEnd type="none" w="med" len="med"/>
            <a:tailEnd type="none" w="med" len="med"/>
          </a:ln>
        </p:spPr>
      </p:cxnSp>
      <p:cxnSp>
        <p:nvCxnSpPr>
          <p:cNvPr id="444" name="Google Shape;444;p46"/>
          <p:cNvCxnSpPr/>
          <p:nvPr/>
        </p:nvCxnSpPr>
        <p:spPr>
          <a:xfrm rot="10800000" flipH="1">
            <a:off x="911960" y="2802866"/>
            <a:ext cx="3242100" cy="7200"/>
          </a:xfrm>
          <a:prstGeom prst="straightConnector1">
            <a:avLst/>
          </a:prstGeom>
          <a:noFill/>
          <a:ln w="38100" cap="flat" cmpd="sng">
            <a:solidFill>
              <a:srgbClr val="9E9E9E"/>
            </a:solidFill>
            <a:prstDash val="solid"/>
            <a:round/>
            <a:headEnd type="none" w="med" len="med"/>
            <a:tailEnd type="none" w="med" len="med"/>
          </a:ln>
        </p:spPr>
      </p:cxnSp>
      <p:sp>
        <p:nvSpPr>
          <p:cNvPr id="445" name="Google Shape;445;p46"/>
          <p:cNvSpPr txBox="1"/>
          <p:nvPr/>
        </p:nvSpPr>
        <p:spPr>
          <a:xfrm>
            <a:off x="5754350" y="1204550"/>
            <a:ext cx="1546500" cy="8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Barlow"/>
                <a:ea typeface="Barlow"/>
                <a:cs typeface="Barlow"/>
                <a:sym typeface="Barlow"/>
              </a:rPr>
              <a:t>Increased Support</a:t>
            </a:r>
            <a:endParaRPr sz="2400">
              <a:solidFill>
                <a:schemeClr val="dk1"/>
              </a:solidFill>
              <a:latin typeface="Barlow"/>
              <a:ea typeface="Barlow"/>
              <a:cs typeface="Barlow"/>
              <a:sym typeface="Barlow"/>
            </a:endParaRPr>
          </a:p>
        </p:txBody>
      </p:sp>
      <p:cxnSp>
        <p:nvCxnSpPr>
          <p:cNvPr id="446" name="Google Shape;446;p46"/>
          <p:cNvCxnSpPr/>
          <p:nvPr/>
        </p:nvCxnSpPr>
        <p:spPr>
          <a:xfrm rot="10800000">
            <a:off x="7456298" y="1242545"/>
            <a:ext cx="18600" cy="922500"/>
          </a:xfrm>
          <a:prstGeom prst="straightConnector1">
            <a:avLst/>
          </a:prstGeom>
          <a:noFill/>
          <a:ln w="38100" cap="flat" cmpd="sng">
            <a:solidFill>
              <a:srgbClr val="9E9E9E"/>
            </a:solidFill>
            <a:prstDash val="solid"/>
            <a:round/>
            <a:headEnd type="none" w="med" len="med"/>
            <a:tailEnd type="none" w="med" len="med"/>
          </a:ln>
        </p:spPr>
      </p:cxnSp>
      <p:cxnSp>
        <p:nvCxnSpPr>
          <p:cNvPr id="447" name="Google Shape;447;p46"/>
          <p:cNvCxnSpPr/>
          <p:nvPr/>
        </p:nvCxnSpPr>
        <p:spPr>
          <a:xfrm rot="10800000">
            <a:off x="5698744" y="1242425"/>
            <a:ext cx="18600" cy="926400"/>
          </a:xfrm>
          <a:prstGeom prst="straightConnector1">
            <a:avLst/>
          </a:prstGeom>
          <a:noFill/>
          <a:ln w="38100" cap="flat" cmpd="sng">
            <a:solidFill>
              <a:srgbClr val="9E9E9E"/>
            </a:solidFill>
            <a:prstDash val="solid"/>
            <a:round/>
            <a:headEnd type="none" w="med" len="med"/>
            <a:tailEnd type="none" w="med" len="med"/>
          </a:ln>
        </p:spPr>
      </p:cxnSp>
      <p:cxnSp>
        <p:nvCxnSpPr>
          <p:cNvPr id="448" name="Google Shape;448;p46"/>
          <p:cNvCxnSpPr/>
          <p:nvPr/>
        </p:nvCxnSpPr>
        <p:spPr>
          <a:xfrm>
            <a:off x="5696550" y="1239951"/>
            <a:ext cx="1776000" cy="0"/>
          </a:xfrm>
          <a:prstGeom prst="straightConnector1">
            <a:avLst/>
          </a:prstGeom>
          <a:noFill/>
          <a:ln w="38100" cap="flat" cmpd="sng">
            <a:solidFill>
              <a:srgbClr val="9E9E9E"/>
            </a:solidFill>
            <a:prstDash val="solid"/>
            <a:round/>
            <a:headEnd type="none" w="med" len="med"/>
            <a:tailEnd type="none" w="med" len="med"/>
          </a:ln>
        </p:spPr>
      </p:cxnSp>
      <p:cxnSp>
        <p:nvCxnSpPr>
          <p:cNvPr id="449" name="Google Shape;449;p46"/>
          <p:cNvCxnSpPr/>
          <p:nvPr/>
        </p:nvCxnSpPr>
        <p:spPr>
          <a:xfrm rot="10800000" flipH="1">
            <a:off x="5682600" y="2123605"/>
            <a:ext cx="1803900" cy="3900"/>
          </a:xfrm>
          <a:prstGeom prst="straightConnector1">
            <a:avLst/>
          </a:prstGeom>
          <a:noFill/>
          <a:ln w="38100" cap="flat" cmpd="sng">
            <a:solidFill>
              <a:srgbClr val="9E9E9E"/>
            </a:solidFill>
            <a:prstDash val="solid"/>
            <a:round/>
            <a:headEnd type="none" w="med" len="med"/>
            <a:tailEnd type="none" w="med" len="med"/>
          </a:ln>
        </p:spPr>
      </p:cxnSp>
      <p:sp>
        <p:nvSpPr>
          <p:cNvPr id="450" name="Google Shape;450;p46"/>
          <p:cNvSpPr txBox="1"/>
          <p:nvPr/>
        </p:nvSpPr>
        <p:spPr>
          <a:xfrm>
            <a:off x="5815544" y="3275983"/>
            <a:ext cx="1982100" cy="11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dk1"/>
                </a:solidFill>
                <a:latin typeface="Barlow"/>
                <a:ea typeface="Barlow"/>
                <a:cs typeface="Barlow"/>
                <a:sym typeface="Barlow"/>
              </a:rPr>
              <a:t>Immediate intervention</a:t>
            </a:r>
            <a:endParaRPr sz="2600">
              <a:solidFill>
                <a:schemeClr val="dk1"/>
              </a:solidFill>
              <a:latin typeface="Barlow"/>
              <a:ea typeface="Barlow"/>
              <a:cs typeface="Barlow"/>
              <a:sym typeface="Barlow"/>
            </a:endParaRPr>
          </a:p>
        </p:txBody>
      </p:sp>
      <p:cxnSp>
        <p:nvCxnSpPr>
          <p:cNvPr id="451" name="Google Shape;451;p46"/>
          <p:cNvCxnSpPr/>
          <p:nvPr/>
        </p:nvCxnSpPr>
        <p:spPr>
          <a:xfrm rot="10800000">
            <a:off x="7853108" y="3235550"/>
            <a:ext cx="22200" cy="1226400"/>
          </a:xfrm>
          <a:prstGeom prst="straightConnector1">
            <a:avLst/>
          </a:prstGeom>
          <a:noFill/>
          <a:ln w="38100" cap="flat" cmpd="sng">
            <a:solidFill>
              <a:srgbClr val="9E9E9E"/>
            </a:solidFill>
            <a:prstDash val="solid"/>
            <a:round/>
            <a:headEnd type="none" w="med" len="med"/>
            <a:tailEnd type="none" w="med" len="med"/>
          </a:ln>
        </p:spPr>
      </p:cxnSp>
      <p:cxnSp>
        <p:nvCxnSpPr>
          <p:cNvPr id="452" name="Google Shape;452;p46"/>
          <p:cNvCxnSpPr/>
          <p:nvPr/>
        </p:nvCxnSpPr>
        <p:spPr>
          <a:xfrm rot="10800000">
            <a:off x="5749043" y="3235475"/>
            <a:ext cx="22200" cy="1231500"/>
          </a:xfrm>
          <a:prstGeom prst="straightConnector1">
            <a:avLst/>
          </a:prstGeom>
          <a:noFill/>
          <a:ln w="38100" cap="flat" cmpd="sng">
            <a:solidFill>
              <a:srgbClr val="9E9E9E"/>
            </a:solidFill>
            <a:prstDash val="solid"/>
            <a:round/>
            <a:headEnd type="none" w="med" len="med"/>
            <a:tailEnd type="none" w="med" len="med"/>
          </a:ln>
        </p:spPr>
      </p:cxnSp>
      <p:cxnSp>
        <p:nvCxnSpPr>
          <p:cNvPr id="453" name="Google Shape;453;p46"/>
          <p:cNvCxnSpPr/>
          <p:nvPr/>
        </p:nvCxnSpPr>
        <p:spPr>
          <a:xfrm>
            <a:off x="5749102" y="3245446"/>
            <a:ext cx="2126100" cy="0"/>
          </a:xfrm>
          <a:prstGeom prst="straightConnector1">
            <a:avLst/>
          </a:prstGeom>
          <a:noFill/>
          <a:ln w="38100" cap="flat" cmpd="sng">
            <a:solidFill>
              <a:srgbClr val="9E9E9E"/>
            </a:solidFill>
            <a:prstDash val="solid"/>
            <a:round/>
            <a:headEnd type="none" w="med" len="med"/>
            <a:tailEnd type="none" w="med" len="med"/>
          </a:ln>
        </p:spPr>
      </p:cxnSp>
      <p:cxnSp>
        <p:nvCxnSpPr>
          <p:cNvPr id="454" name="Google Shape;454;p46"/>
          <p:cNvCxnSpPr/>
          <p:nvPr/>
        </p:nvCxnSpPr>
        <p:spPr>
          <a:xfrm rot="10800000" flipH="1">
            <a:off x="5749102" y="4457594"/>
            <a:ext cx="2159400" cy="5100"/>
          </a:xfrm>
          <a:prstGeom prst="straightConnector1">
            <a:avLst/>
          </a:prstGeom>
          <a:noFill/>
          <a:ln w="38100" cap="flat" cmpd="sng">
            <a:solidFill>
              <a:srgbClr val="9E9E9E"/>
            </a:solidFill>
            <a:prstDash val="solid"/>
            <a:round/>
            <a:headEnd type="none" w="med" len="med"/>
            <a:tailEnd type="none" w="med" len="med"/>
          </a:ln>
        </p:spPr>
      </p:cxnSp>
      <p:cxnSp>
        <p:nvCxnSpPr>
          <p:cNvPr id="455" name="Google Shape;455;p46"/>
          <p:cNvCxnSpPr/>
          <p:nvPr/>
        </p:nvCxnSpPr>
        <p:spPr>
          <a:xfrm>
            <a:off x="4261588" y="1697500"/>
            <a:ext cx="1329600" cy="20100"/>
          </a:xfrm>
          <a:prstGeom prst="straightConnector1">
            <a:avLst/>
          </a:prstGeom>
          <a:noFill/>
          <a:ln w="38100" cap="flat" cmpd="sng">
            <a:solidFill>
              <a:srgbClr val="9E9E9E"/>
            </a:solidFill>
            <a:prstDash val="solid"/>
            <a:round/>
            <a:headEnd type="none" w="med" len="med"/>
            <a:tailEnd type="triangle" w="med" len="med"/>
          </a:ln>
        </p:spPr>
      </p:cxnSp>
      <p:cxnSp>
        <p:nvCxnSpPr>
          <p:cNvPr id="456" name="Google Shape;456;p46"/>
          <p:cNvCxnSpPr/>
          <p:nvPr/>
        </p:nvCxnSpPr>
        <p:spPr>
          <a:xfrm>
            <a:off x="4299000" y="3841325"/>
            <a:ext cx="1329600" cy="20100"/>
          </a:xfrm>
          <a:prstGeom prst="straightConnector1">
            <a:avLst/>
          </a:prstGeom>
          <a:noFill/>
          <a:ln w="38100" cap="flat" cmpd="sng">
            <a:solidFill>
              <a:srgbClr val="9E9E9E"/>
            </a:solidFill>
            <a:prstDash val="solid"/>
            <a:round/>
            <a:headEnd type="none" w="med" len="med"/>
            <a:tailEnd type="triangle" w="med" len="med"/>
          </a:ln>
        </p:spPr>
      </p:cxnSp>
      <p:cxnSp>
        <p:nvCxnSpPr>
          <p:cNvPr id="457" name="Google Shape;457;p46"/>
          <p:cNvCxnSpPr/>
          <p:nvPr/>
        </p:nvCxnSpPr>
        <p:spPr>
          <a:xfrm rot="10800000">
            <a:off x="4044466" y="2973699"/>
            <a:ext cx="18000" cy="1868700"/>
          </a:xfrm>
          <a:prstGeom prst="straightConnector1">
            <a:avLst/>
          </a:prstGeom>
          <a:noFill/>
          <a:ln w="38100" cap="flat" cmpd="sng">
            <a:solidFill>
              <a:srgbClr val="9E9E9E"/>
            </a:solidFill>
            <a:prstDash val="solid"/>
            <a:round/>
            <a:headEnd type="none" w="med" len="med"/>
            <a:tailEnd type="none" w="med" len="med"/>
          </a:ln>
        </p:spPr>
      </p:cxnSp>
      <p:cxnSp>
        <p:nvCxnSpPr>
          <p:cNvPr id="458" name="Google Shape;458;p46"/>
          <p:cNvCxnSpPr/>
          <p:nvPr/>
        </p:nvCxnSpPr>
        <p:spPr>
          <a:xfrm rot="10800000">
            <a:off x="919725" y="2987302"/>
            <a:ext cx="13500" cy="1862700"/>
          </a:xfrm>
          <a:prstGeom prst="straightConnector1">
            <a:avLst/>
          </a:prstGeom>
          <a:noFill/>
          <a:ln w="38100" cap="flat" cmpd="sng">
            <a:solidFill>
              <a:srgbClr val="9E9E9E"/>
            </a:solidFill>
            <a:prstDash val="solid"/>
            <a:round/>
            <a:headEnd type="none" w="med" len="med"/>
            <a:tailEnd type="none" w="med" len="med"/>
          </a:ln>
        </p:spPr>
      </p:cxnSp>
      <p:cxnSp>
        <p:nvCxnSpPr>
          <p:cNvPr id="459" name="Google Shape;459;p46"/>
          <p:cNvCxnSpPr/>
          <p:nvPr/>
        </p:nvCxnSpPr>
        <p:spPr>
          <a:xfrm>
            <a:off x="919746" y="3001938"/>
            <a:ext cx="3143100" cy="0"/>
          </a:xfrm>
          <a:prstGeom prst="straightConnector1">
            <a:avLst/>
          </a:prstGeom>
          <a:noFill/>
          <a:ln w="38100" cap="flat" cmpd="sng">
            <a:solidFill>
              <a:srgbClr val="9E9E9E"/>
            </a:solidFill>
            <a:prstDash val="solid"/>
            <a:round/>
            <a:headEnd type="none" w="med" len="med"/>
            <a:tailEnd type="none" w="med" len="med"/>
          </a:ln>
        </p:spPr>
      </p:cxnSp>
      <p:cxnSp>
        <p:nvCxnSpPr>
          <p:cNvPr id="460" name="Google Shape;460;p46"/>
          <p:cNvCxnSpPr/>
          <p:nvPr/>
        </p:nvCxnSpPr>
        <p:spPr>
          <a:xfrm rot="10800000" flipH="1">
            <a:off x="919746" y="4835725"/>
            <a:ext cx="3192300" cy="7800"/>
          </a:xfrm>
          <a:prstGeom prst="straightConnector1">
            <a:avLst/>
          </a:prstGeom>
          <a:noFill/>
          <a:ln w="38100" cap="flat" cmpd="sng">
            <a:solidFill>
              <a:srgbClr val="9E9E9E"/>
            </a:solidFill>
            <a:prstDash val="solid"/>
            <a:round/>
            <a:headEnd type="none" w="med" len="med"/>
            <a:tailEnd type="none" w="med" len="med"/>
          </a:ln>
        </p:spPr>
      </p:cxnSp>
      <p:sp>
        <p:nvSpPr>
          <p:cNvPr id="461" name="Google Shape;461;p46"/>
          <p:cNvSpPr txBox="1"/>
          <p:nvPr/>
        </p:nvSpPr>
        <p:spPr>
          <a:xfrm>
            <a:off x="5591200" y="46327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Barlow"/>
                <a:ea typeface="Barlow"/>
                <a:cs typeface="Barlow"/>
                <a:sym typeface="Barlow"/>
              </a:rPr>
              <a:t>National Council for Wellbeing. (2023).</a:t>
            </a:r>
            <a:endParaRPr/>
          </a:p>
        </p:txBody>
      </p:sp>
      <p:sp>
        <p:nvSpPr>
          <p:cNvPr id="462" name="Google Shape;462;p46"/>
          <p:cNvSpPr txBox="1"/>
          <p:nvPr/>
        </p:nvSpPr>
        <p:spPr>
          <a:xfrm>
            <a:off x="1017575" y="1130325"/>
            <a:ext cx="2976000" cy="16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Inability to perform daily self-care; major changes to sleep; drinking alcohol or using drugs; rapid changes to their mood; sudden increase energy; increased agitation or aggression; putting themselves in danger; hurting themselves;</a:t>
            </a: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200">
                <a:solidFill>
                  <a:schemeClr val="dk1"/>
                </a:solidFill>
                <a:latin typeface="Montserrat"/>
                <a:ea typeface="Montserrat"/>
                <a:cs typeface="Montserrat"/>
                <a:sym typeface="Montserrat"/>
              </a:rPr>
              <a:t>Isolating Talking about death</a:t>
            </a:r>
            <a:endParaRPr sz="1200">
              <a:solidFill>
                <a:schemeClr val="dk1"/>
              </a:solidFill>
              <a:latin typeface="Montserrat"/>
              <a:ea typeface="Montserrat"/>
              <a:cs typeface="Montserrat"/>
              <a:sym typeface="Montserrat"/>
            </a:endParaRPr>
          </a:p>
        </p:txBody>
      </p:sp>
      <p:sp>
        <p:nvSpPr>
          <p:cNvPr id="463" name="Google Shape;463;p46"/>
          <p:cNvSpPr txBox="1"/>
          <p:nvPr/>
        </p:nvSpPr>
        <p:spPr>
          <a:xfrm>
            <a:off x="988850" y="3059100"/>
            <a:ext cx="3000000" cy="15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Having thoughts/talking  about/making plans about  suicide; severely hurting themselves; threats or plans to harm others; hearing voices, seeing things that aren’t there or experiencing other symptoms of psychosis ; experiencing a drug or alcohol overdose; making a suicide attempt</a:t>
            </a: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47"/>
          <p:cNvPicPr preferRelativeResize="0"/>
          <p:nvPr/>
        </p:nvPicPr>
        <p:blipFill>
          <a:blip r:embed="rId3">
            <a:alphaModFix amt="75000"/>
          </a:blip>
          <a:stretch>
            <a:fillRect/>
          </a:stretch>
        </p:blipFill>
        <p:spPr>
          <a:xfrm rot="3600003">
            <a:off x="3478350" y="-1892327"/>
            <a:ext cx="4673674" cy="4534152"/>
          </a:xfrm>
          <a:prstGeom prst="rect">
            <a:avLst/>
          </a:prstGeom>
          <a:noFill/>
          <a:ln>
            <a:noFill/>
          </a:ln>
        </p:spPr>
      </p:pic>
      <p:sp>
        <p:nvSpPr>
          <p:cNvPr id="469" name="Google Shape;469;p47"/>
          <p:cNvSpPr txBox="1">
            <a:spLocks noGrp="1"/>
          </p:cNvSpPr>
          <p:nvPr>
            <p:ph type="title"/>
          </p:nvPr>
        </p:nvSpPr>
        <p:spPr>
          <a:xfrm>
            <a:off x="3815375" y="2526894"/>
            <a:ext cx="4832400" cy="13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we do during a time of crisis?</a:t>
            </a:r>
            <a:endParaRPr/>
          </a:p>
        </p:txBody>
      </p:sp>
      <p:sp>
        <p:nvSpPr>
          <p:cNvPr id="470" name="Google Shape;470;p47"/>
          <p:cNvSpPr txBox="1">
            <a:spLocks noGrp="1"/>
          </p:cNvSpPr>
          <p:nvPr>
            <p:ph type="title" idx="2"/>
          </p:nvPr>
        </p:nvSpPr>
        <p:spPr>
          <a:xfrm>
            <a:off x="3951900" y="1242606"/>
            <a:ext cx="1240200" cy="111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471" name="Google Shape;471;p47"/>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24</a:t>
            </a:fld>
            <a:endParaRPr/>
          </a:p>
        </p:txBody>
      </p:sp>
      <p:pic>
        <p:nvPicPr>
          <p:cNvPr id="472" name="Google Shape;472;p47"/>
          <p:cNvPicPr preferRelativeResize="0"/>
          <p:nvPr/>
        </p:nvPicPr>
        <p:blipFill>
          <a:blip r:embed="rId4">
            <a:alphaModFix/>
          </a:blip>
          <a:stretch>
            <a:fillRect/>
          </a:stretch>
        </p:blipFill>
        <p:spPr>
          <a:xfrm>
            <a:off x="496325" y="612053"/>
            <a:ext cx="2920030" cy="2920000"/>
          </a:xfrm>
          <a:prstGeom prst="rect">
            <a:avLst/>
          </a:prstGeom>
          <a:noFill/>
          <a:ln>
            <a:noFill/>
          </a:ln>
        </p:spPr>
      </p:pic>
      <p:pic>
        <p:nvPicPr>
          <p:cNvPr id="473" name="Google Shape;473;p47"/>
          <p:cNvPicPr preferRelativeResize="0"/>
          <p:nvPr/>
        </p:nvPicPr>
        <p:blipFill>
          <a:blip r:embed="rId5">
            <a:alphaModFix/>
          </a:blip>
          <a:stretch>
            <a:fillRect/>
          </a:stretch>
        </p:blipFill>
        <p:spPr>
          <a:xfrm rot="-5400000">
            <a:off x="-1089425" y="2832649"/>
            <a:ext cx="3245850" cy="39687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can you do: ALGEE</a:t>
            </a:r>
            <a:endParaRPr sz="2600"/>
          </a:p>
        </p:txBody>
      </p:sp>
      <p:sp>
        <p:nvSpPr>
          <p:cNvPr id="479" name="Google Shape;479;p48"/>
          <p:cNvSpPr/>
          <p:nvPr/>
        </p:nvSpPr>
        <p:spPr>
          <a:xfrm>
            <a:off x="2827500" y="1130075"/>
            <a:ext cx="3489000" cy="35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Montserrat SemiBold"/>
                <a:ea typeface="Montserrat SemiBold"/>
                <a:cs typeface="Montserrat SemiBold"/>
                <a:sym typeface="Montserrat SemiBold"/>
              </a:rPr>
              <a:t>Start</a:t>
            </a:r>
            <a:endParaRPr sz="1800">
              <a:solidFill>
                <a:schemeClr val="dk1"/>
              </a:solidFill>
              <a:latin typeface="Montserrat SemiBold"/>
              <a:ea typeface="Montserrat SemiBold"/>
              <a:cs typeface="Montserrat SemiBold"/>
              <a:sym typeface="Montserrat SemiBold"/>
            </a:endParaRPr>
          </a:p>
        </p:txBody>
      </p:sp>
      <p:sp>
        <p:nvSpPr>
          <p:cNvPr id="480" name="Google Shape;480;p48"/>
          <p:cNvSpPr/>
          <p:nvPr/>
        </p:nvSpPr>
        <p:spPr>
          <a:xfrm>
            <a:off x="2827600" y="1829575"/>
            <a:ext cx="1609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Montserrat SemiBold"/>
                <a:ea typeface="Montserrat SemiBold"/>
                <a:cs typeface="Montserrat SemiBold"/>
                <a:sym typeface="Montserrat SemiBold"/>
              </a:rPr>
              <a:t>Action L: listen non-judgmentally</a:t>
            </a:r>
            <a:endParaRPr sz="1200">
              <a:solidFill>
                <a:schemeClr val="dk1"/>
              </a:solidFill>
              <a:latin typeface="Montserrat SemiBold"/>
              <a:ea typeface="Montserrat SemiBold"/>
              <a:cs typeface="Montserrat SemiBold"/>
              <a:sym typeface="Montserrat SemiBold"/>
            </a:endParaRPr>
          </a:p>
        </p:txBody>
      </p:sp>
      <p:sp>
        <p:nvSpPr>
          <p:cNvPr id="481" name="Google Shape;481;p48"/>
          <p:cNvSpPr/>
          <p:nvPr/>
        </p:nvSpPr>
        <p:spPr>
          <a:xfrm>
            <a:off x="948600" y="1829575"/>
            <a:ext cx="1609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1"/>
                </a:solidFill>
                <a:latin typeface="Montserrat SemiBold"/>
                <a:ea typeface="Montserrat SemiBold"/>
                <a:cs typeface="Montserrat SemiBold"/>
                <a:sym typeface="Montserrat SemiBold"/>
              </a:rPr>
              <a:t>Action A: approach</a:t>
            </a:r>
            <a:endParaRPr sz="1600">
              <a:solidFill>
                <a:schemeClr val="dk1"/>
              </a:solidFill>
              <a:latin typeface="Montserrat SemiBold"/>
              <a:ea typeface="Montserrat SemiBold"/>
              <a:cs typeface="Montserrat SemiBold"/>
              <a:sym typeface="Montserrat SemiBold"/>
            </a:endParaRPr>
          </a:p>
        </p:txBody>
      </p:sp>
      <p:sp>
        <p:nvSpPr>
          <p:cNvPr id="482" name="Google Shape;482;p48"/>
          <p:cNvSpPr/>
          <p:nvPr/>
        </p:nvSpPr>
        <p:spPr>
          <a:xfrm>
            <a:off x="4706601" y="1829575"/>
            <a:ext cx="1609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dk1"/>
                </a:solidFill>
                <a:latin typeface="Montserrat SemiBold"/>
                <a:ea typeface="Montserrat SemiBold"/>
                <a:cs typeface="Montserrat SemiBold"/>
                <a:sym typeface="Montserrat SemiBold"/>
              </a:rPr>
              <a:t>Action G: give reassurance</a:t>
            </a:r>
            <a:endParaRPr sz="1500">
              <a:solidFill>
                <a:schemeClr val="dk1"/>
              </a:solidFill>
              <a:latin typeface="Montserrat SemiBold"/>
              <a:ea typeface="Montserrat SemiBold"/>
              <a:cs typeface="Montserrat SemiBold"/>
              <a:sym typeface="Montserrat SemiBold"/>
            </a:endParaRPr>
          </a:p>
        </p:txBody>
      </p:sp>
      <p:sp>
        <p:nvSpPr>
          <p:cNvPr id="483" name="Google Shape;483;p48"/>
          <p:cNvSpPr/>
          <p:nvPr/>
        </p:nvSpPr>
        <p:spPr>
          <a:xfrm>
            <a:off x="948650" y="2402750"/>
            <a:ext cx="1609800" cy="15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Approach the youth while watching for signs of crisis. </a:t>
            </a: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200">
                <a:solidFill>
                  <a:schemeClr val="dk1"/>
                </a:solidFill>
                <a:latin typeface="Montserrat"/>
                <a:ea typeface="Montserrat"/>
                <a:cs typeface="Montserrat"/>
                <a:sym typeface="Montserrat"/>
              </a:rPr>
              <a:t>Initiate a conversation even if the youth does not</a:t>
            </a:r>
            <a:endParaRPr sz="1200">
              <a:solidFill>
                <a:schemeClr val="dk1"/>
              </a:solidFill>
              <a:latin typeface="Montserrat"/>
              <a:ea typeface="Montserrat"/>
              <a:cs typeface="Montserrat"/>
              <a:sym typeface="Montserrat"/>
            </a:endParaRPr>
          </a:p>
        </p:txBody>
      </p:sp>
      <p:sp>
        <p:nvSpPr>
          <p:cNvPr id="484" name="Google Shape;484;p48"/>
          <p:cNvSpPr/>
          <p:nvPr/>
        </p:nvSpPr>
        <p:spPr>
          <a:xfrm>
            <a:off x="2827650" y="2402750"/>
            <a:ext cx="1609800" cy="15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Set aside judgment about youth or their situation</a:t>
            </a: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200">
                <a:solidFill>
                  <a:schemeClr val="dk1"/>
                </a:solidFill>
                <a:latin typeface="Montserrat"/>
                <a:ea typeface="Montserrat"/>
                <a:cs typeface="Montserrat"/>
                <a:sym typeface="Montserrat"/>
              </a:rPr>
              <a:t>Goals are to get an understanding of what is going on </a:t>
            </a:r>
            <a:endParaRPr sz="1200">
              <a:solidFill>
                <a:schemeClr val="dk1"/>
              </a:solidFill>
              <a:latin typeface="Montserrat"/>
              <a:ea typeface="Montserrat"/>
              <a:cs typeface="Montserrat"/>
              <a:sym typeface="Montserrat"/>
            </a:endParaRPr>
          </a:p>
        </p:txBody>
      </p:sp>
      <p:sp>
        <p:nvSpPr>
          <p:cNvPr id="485" name="Google Shape;485;p48"/>
          <p:cNvSpPr/>
          <p:nvPr/>
        </p:nvSpPr>
        <p:spPr>
          <a:xfrm>
            <a:off x="6585601" y="1829575"/>
            <a:ext cx="1609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Montserrat SemiBold"/>
                <a:ea typeface="Montserrat SemiBold"/>
                <a:cs typeface="Montserrat SemiBold"/>
                <a:sym typeface="Montserrat SemiBold"/>
              </a:rPr>
              <a:t>Action E: Encourage help</a:t>
            </a:r>
            <a:endParaRPr sz="1300">
              <a:solidFill>
                <a:schemeClr val="dk1"/>
              </a:solidFill>
              <a:latin typeface="Montserrat SemiBold"/>
              <a:ea typeface="Montserrat SemiBold"/>
              <a:cs typeface="Montserrat SemiBold"/>
              <a:sym typeface="Montserrat SemiBold"/>
            </a:endParaRPr>
          </a:p>
        </p:txBody>
      </p:sp>
      <p:sp>
        <p:nvSpPr>
          <p:cNvPr id="486" name="Google Shape;486;p48"/>
          <p:cNvSpPr/>
          <p:nvPr/>
        </p:nvSpPr>
        <p:spPr>
          <a:xfrm>
            <a:off x="6585651" y="2402750"/>
            <a:ext cx="1609800" cy="15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Barlow"/>
                <a:ea typeface="Barlow"/>
                <a:cs typeface="Barlow"/>
                <a:sym typeface="Barlow"/>
              </a:rPr>
              <a:t>Youth mental health challenges are more likely to resolve when treated by the appropriate medical professional. </a:t>
            </a:r>
            <a:endParaRPr sz="1300">
              <a:solidFill>
                <a:schemeClr val="dk1"/>
              </a:solidFill>
              <a:latin typeface="Barlow"/>
              <a:ea typeface="Barlow"/>
              <a:cs typeface="Barlow"/>
              <a:sym typeface="Barlow"/>
            </a:endParaRPr>
          </a:p>
        </p:txBody>
      </p:sp>
      <p:sp>
        <p:nvSpPr>
          <p:cNvPr id="487" name="Google Shape;487;p48"/>
          <p:cNvSpPr/>
          <p:nvPr/>
        </p:nvSpPr>
        <p:spPr>
          <a:xfrm>
            <a:off x="2827500" y="4150250"/>
            <a:ext cx="34890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Montserrat SemiBold"/>
                <a:ea typeface="Montserrat SemiBold"/>
                <a:cs typeface="Montserrat SemiBold"/>
                <a:sym typeface="Montserrat SemiBold"/>
              </a:rPr>
              <a:t>Action E: encourage self help</a:t>
            </a:r>
            <a:endParaRPr sz="1800">
              <a:solidFill>
                <a:schemeClr val="dk1"/>
              </a:solidFill>
              <a:latin typeface="Montserrat SemiBold"/>
              <a:ea typeface="Montserrat SemiBold"/>
              <a:cs typeface="Montserrat SemiBold"/>
              <a:sym typeface="Montserrat SemiBold"/>
            </a:endParaRPr>
          </a:p>
        </p:txBody>
      </p:sp>
      <p:sp>
        <p:nvSpPr>
          <p:cNvPr id="488" name="Google Shape;488;p48"/>
          <p:cNvSpPr/>
          <p:nvPr/>
        </p:nvSpPr>
        <p:spPr>
          <a:xfrm>
            <a:off x="4706651" y="2402750"/>
            <a:ext cx="1609800" cy="15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Once youth feels heard, more likely to accept resources </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Can provide information about mental health and provide hope. </a:t>
            </a:r>
            <a:endParaRPr sz="1100">
              <a:solidFill>
                <a:schemeClr val="dk1"/>
              </a:solidFill>
              <a:latin typeface="Montserrat"/>
              <a:ea typeface="Montserrat"/>
              <a:cs typeface="Montserrat"/>
              <a:sym typeface="Montserrat"/>
            </a:endParaRPr>
          </a:p>
        </p:txBody>
      </p:sp>
      <p:sp>
        <p:nvSpPr>
          <p:cNvPr id="489" name="Google Shape;489;p48"/>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25</a:t>
            </a:fld>
            <a:endParaRPr/>
          </a:p>
        </p:txBody>
      </p:sp>
      <p:cxnSp>
        <p:nvCxnSpPr>
          <p:cNvPr id="490" name="Google Shape;490;p48"/>
          <p:cNvCxnSpPr>
            <a:stCxn id="479" idx="2"/>
            <a:endCxn id="481" idx="0"/>
          </p:cNvCxnSpPr>
          <p:nvPr/>
        </p:nvCxnSpPr>
        <p:spPr>
          <a:xfrm rot="5400000">
            <a:off x="2988900" y="246575"/>
            <a:ext cx="347700" cy="2818500"/>
          </a:xfrm>
          <a:prstGeom prst="bentConnector3">
            <a:avLst>
              <a:gd name="adj1" fmla="val 49986"/>
            </a:avLst>
          </a:prstGeom>
          <a:noFill/>
          <a:ln w="9525" cap="flat" cmpd="sng">
            <a:solidFill>
              <a:schemeClr val="dk1"/>
            </a:solidFill>
            <a:prstDash val="solid"/>
            <a:round/>
            <a:headEnd type="none" w="med" len="med"/>
            <a:tailEnd type="triangle" w="med" len="med"/>
          </a:ln>
        </p:spPr>
      </p:cxnSp>
      <p:cxnSp>
        <p:nvCxnSpPr>
          <p:cNvPr id="491" name="Google Shape;491;p48"/>
          <p:cNvCxnSpPr>
            <a:stCxn id="481" idx="3"/>
            <a:endCxn id="480" idx="1"/>
          </p:cNvCxnSpPr>
          <p:nvPr/>
        </p:nvCxnSpPr>
        <p:spPr>
          <a:xfrm>
            <a:off x="2558400" y="2115925"/>
            <a:ext cx="269100" cy="600"/>
          </a:xfrm>
          <a:prstGeom prst="curvedConnector3">
            <a:avLst>
              <a:gd name="adj1" fmla="val 50019"/>
            </a:avLst>
          </a:prstGeom>
          <a:noFill/>
          <a:ln w="9525" cap="flat" cmpd="sng">
            <a:solidFill>
              <a:schemeClr val="dk1"/>
            </a:solidFill>
            <a:prstDash val="solid"/>
            <a:round/>
            <a:headEnd type="none" w="med" len="med"/>
            <a:tailEnd type="triangle" w="med" len="med"/>
          </a:ln>
        </p:spPr>
      </p:cxnSp>
      <p:cxnSp>
        <p:nvCxnSpPr>
          <p:cNvPr id="492" name="Google Shape;492;p48"/>
          <p:cNvCxnSpPr>
            <a:stCxn id="480" idx="3"/>
            <a:endCxn id="482" idx="1"/>
          </p:cNvCxnSpPr>
          <p:nvPr/>
        </p:nvCxnSpPr>
        <p:spPr>
          <a:xfrm>
            <a:off x="4437400" y="2115925"/>
            <a:ext cx="269100" cy="600"/>
          </a:xfrm>
          <a:prstGeom prst="curvedConnector3">
            <a:avLst>
              <a:gd name="adj1" fmla="val 50019"/>
            </a:avLst>
          </a:prstGeom>
          <a:noFill/>
          <a:ln w="9525" cap="flat" cmpd="sng">
            <a:solidFill>
              <a:schemeClr val="dk1"/>
            </a:solidFill>
            <a:prstDash val="solid"/>
            <a:round/>
            <a:headEnd type="none" w="med" len="med"/>
            <a:tailEnd type="triangle" w="med" len="med"/>
          </a:ln>
        </p:spPr>
      </p:cxnSp>
      <p:cxnSp>
        <p:nvCxnSpPr>
          <p:cNvPr id="493" name="Google Shape;493;p48"/>
          <p:cNvCxnSpPr>
            <a:stCxn id="482" idx="3"/>
            <a:endCxn id="485" idx="1"/>
          </p:cNvCxnSpPr>
          <p:nvPr/>
        </p:nvCxnSpPr>
        <p:spPr>
          <a:xfrm>
            <a:off x="6316401" y="2115925"/>
            <a:ext cx="269100" cy="600"/>
          </a:xfrm>
          <a:prstGeom prst="curvedConnector3">
            <a:avLst>
              <a:gd name="adj1" fmla="val 50019"/>
            </a:avLst>
          </a:prstGeom>
          <a:noFill/>
          <a:ln w="9525" cap="flat" cmpd="sng">
            <a:solidFill>
              <a:schemeClr val="dk1"/>
            </a:solidFill>
            <a:prstDash val="solid"/>
            <a:round/>
            <a:headEnd type="none" w="med" len="med"/>
            <a:tailEnd type="triangle" w="med" len="med"/>
          </a:ln>
        </p:spPr>
      </p:cxnSp>
      <p:cxnSp>
        <p:nvCxnSpPr>
          <p:cNvPr id="494" name="Google Shape;494;p48"/>
          <p:cNvCxnSpPr>
            <a:stCxn id="485" idx="3"/>
            <a:endCxn id="487" idx="3"/>
          </p:cNvCxnSpPr>
          <p:nvPr/>
        </p:nvCxnSpPr>
        <p:spPr>
          <a:xfrm flipH="1">
            <a:off x="6316501" y="2115925"/>
            <a:ext cx="1878900" cy="2320800"/>
          </a:xfrm>
          <a:prstGeom prst="bentConnector3">
            <a:avLst>
              <a:gd name="adj1" fmla="val -12674"/>
            </a:avLst>
          </a:prstGeom>
          <a:noFill/>
          <a:ln w="9525" cap="flat" cmpd="sng">
            <a:solidFill>
              <a:schemeClr val="dk1"/>
            </a:solidFill>
            <a:prstDash val="solid"/>
            <a:round/>
            <a:headEnd type="none" w="med" len="med"/>
            <a:tailEnd type="triangle" w="med" len="med"/>
          </a:ln>
        </p:spPr>
      </p:cxnSp>
      <p:sp>
        <p:nvSpPr>
          <p:cNvPr id="495" name="Google Shape;495;p48"/>
          <p:cNvSpPr txBox="1"/>
          <p:nvPr/>
        </p:nvSpPr>
        <p:spPr>
          <a:xfrm>
            <a:off x="2061625" y="4765700"/>
            <a:ext cx="5075400" cy="3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Barlow"/>
                <a:ea typeface="Barlow"/>
                <a:cs typeface="Barlow"/>
                <a:sym typeface="Barlow"/>
              </a:rPr>
              <a:t>Encourage them to find someone to talk to and take care of themselves.</a:t>
            </a:r>
            <a:endParaRPr sz="1200">
              <a:solidFill>
                <a:schemeClr val="dk1"/>
              </a:solidFill>
              <a:latin typeface="Barlow"/>
              <a:ea typeface="Barlow"/>
              <a:cs typeface="Barlow"/>
              <a:sym typeface="Barlow"/>
            </a:endParaRPr>
          </a:p>
        </p:txBody>
      </p:sp>
      <p:sp>
        <p:nvSpPr>
          <p:cNvPr id="496" name="Google Shape;496;p48"/>
          <p:cNvSpPr txBox="1"/>
          <p:nvPr/>
        </p:nvSpPr>
        <p:spPr>
          <a:xfrm>
            <a:off x="7504400" y="4532300"/>
            <a:ext cx="1721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Barlow"/>
                <a:ea typeface="Barlow"/>
                <a:cs typeface="Barlow"/>
                <a:sym typeface="Barlow"/>
              </a:rPr>
              <a:t>National Council for Wellbeing. (2023)</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49"/>
          <p:cNvPicPr preferRelativeResize="0"/>
          <p:nvPr/>
        </p:nvPicPr>
        <p:blipFill>
          <a:blip r:embed="rId3">
            <a:alphaModFix amt="75000"/>
          </a:blip>
          <a:stretch>
            <a:fillRect/>
          </a:stretch>
        </p:blipFill>
        <p:spPr>
          <a:xfrm rot="3600003">
            <a:off x="3478350" y="-1892327"/>
            <a:ext cx="4673674" cy="4534152"/>
          </a:xfrm>
          <a:prstGeom prst="rect">
            <a:avLst/>
          </a:prstGeom>
          <a:noFill/>
          <a:ln>
            <a:noFill/>
          </a:ln>
        </p:spPr>
      </p:pic>
      <p:sp>
        <p:nvSpPr>
          <p:cNvPr id="502" name="Google Shape;502;p49"/>
          <p:cNvSpPr txBox="1">
            <a:spLocks noGrp="1"/>
          </p:cNvSpPr>
          <p:nvPr>
            <p:ph type="title"/>
          </p:nvPr>
        </p:nvSpPr>
        <p:spPr>
          <a:xfrm>
            <a:off x="3815375" y="2526894"/>
            <a:ext cx="4832400" cy="13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role?</a:t>
            </a:r>
            <a:endParaRPr/>
          </a:p>
        </p:txBody>
      </p:sp>
      <p:sp>
        <p:nvSpPr>
          <p:cNvPr id="503" name="Google Shape;503;p49"/>
          <p:cNvSpPr txBox="1">
            <a:spLocks noGrp="1"/>
          </p:cNvSpPr>
          <p:nvPr>
            <p:ph type="title" idx="2"/>
          </p:nvPr>
        </p:nvSpPr>
        <p:spPr>
          <a:xfrm>
            <a:off x="3951900" y="1242606"/>
            <a:ext cx="1240200" cy="111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504" name="Google Shape;504;p49"/>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26</a:t>
            </a:fld>
            <a:endParaRPr/>
          </a:p>
        </p:txBody>
      </p:sp>
      <p:pic>
        <p:nvPicPr>
          <p:cNvPr id="505" name="Google Shape;505;p49"/>
          <p:cNvPicPr preferRelativeResize="0"/>
          <p:nvPr/>
        </p:nvPicPr>
        <p:blipFill>
          <a:blip r:embed="rId4">
            <a:alphaModFix/>
          </a:blip>
          <a:stretch>
            <a:fillRect/>
          </a:stretch>
        </p:blipFill>
        <p:spPr>
          <a:xfrm>
            <a:off x="496325" y="612053"/>
            <a:ext cx="2920030" cy="2920000"/>
          </a:xfrm>
          <a:prstGeom prst="rect">
            <a:avLst/>
          </a:prstGeom>
          <a:noFill/>
          <a:ln>
            <a:noFill/>
          </a:ln>
        </p:spPr>
      </p:pic>
      <p:pic>
        <p:nvPicPr>
          <p:cNvPr id="506" name="Google Shape;506;p49"/>
          <p:cNvPicPr preferRelativeResize="0"/>
          <p:nvPr/>
        </p:nvPicPr>
        <p:blipFill>
          <a:blip r:embed="rId5">
            <a:alphaModFix/>
          </a:blip>
          <a:stretch>
            <a:fillRect/>
          </a:stretch>
        </p:blipFill>
        <p:spPr>
          <a:xfrm rot="-5400000">
            <a:off x="-1089425" y="2832649"/>
            <a:ext cx="3245850" cy="39687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Role?</a:t>
            </a:r>
            <a:endParaRPr/>
          </a:p>
        </p:txBody>
      </p:sp>
      <p:sp>
        <p:nvSpPr>
          <p:cNvPr id="512" name="Google Shape;512;p50"/>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27</a:t>
            </a:fld>
            <a:endParaRPr/>
          </a:p>
        </p:txBody>
      </p:sp>
      <p:sp>
        <p:nvSpPr>
          <p:cNvPr id="513" name="Google Shape;513;p50"/>
          <p:cNvSpPr/>
          <p:nvPr/>
        </p:nvSpPr>
        <p:spPr>
          <a:xfrm>
            <a:off x="3004638" y="1341200"/>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514" name="Google Shape;514;p50"/>
          <p:cNvSpPr/>
          <p:nvPr/>
        </p:nvSpPr>
        <p:spPr>
          <a:xfrm>
            <a:off x="4374163" y="1341200"/>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cxnSp>
        <p:nvCxnSpPr>
          <p:cNvPr id="515" name="Google Shape;515;p50"/>
          <p:cNvCxnSpPr>
            <a:stCxn id="513" idx="6"/>
            <a:endCxn id="514" idx="2"/>
          </p:cNvCxnSpPr>
          <p:nvPr/>
        </p:nvCxnSpPr>
        <p:spPr>
          <a:xfrm>
            <a:off x="3219438" y="1448600"/>
            <a:ext cx="1154700" cy="600"/>
          </a:xfrm>
          <a:prstGeom prst="bentConnector3">
            <a:avLst>
              <a:gd name="adj1" fmla="val 50001"/>
            </a:avLst>
          </a:prstGeom>
          <a:noFill/>
          <a:ln w="9525" cap="flat" cmpd="sng">
            <a:solidFill>
              <a:schemeClr val="dk1"/>
            </a:solidFill>
            <a:prstDash val="solid"/>
            <a:round/>
            <a:headEnd type="none" w="med" len="med"/>
            <a:tailEnd type="triangle" w="med" len="med"/>
          </a:ln>
        </p:spPr>
      </p:cxnSp>
      <p:sp>
        <p:nvSpPr>
          <p:cNvPr id="516" name="Google Shape;516;p50"/>
          <p:cNvSpPr/>
          <p:nvPr/>
        </p:nvSpPr>
        <p:spPr>
          <a:xfrm>
            <a:off x="2987663" y="2442075"/>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517" name="Google Shape;517;p50"/>
          <p:cNvSpPr/>
          <p:nvPr/>
        </p:nvSpPr>
        <p:spPr>
          <a:xfrm>
            <a:off x="4357188" y="2442075"/>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cxnSp>
        <p:nvCxnSpPr>
          <p:cNvPr id="518" name="Google Shape;518;p50"/>
          <p:cNvCxnSpPr>
            <a:stCxn id="516" idx="6"/>
            <a:endCxn id="517" idx="2"/>
          </p:cNvCxnSpPr>
          <p:nvPr/>
        </p:nvCxnSpPr>
        <p:spPr>
          <a:xfrm>
            <a:off x="3202463" y="2549475"/>
            <a:ext cx="1154700" cy="600"/>
          </a:xfrm>
          <a:prstGeom prst="bentConnector3">
            <a:avLst>
              <a:gd name="adj1" fmla="val 50001"/>
            </a:avLst>
          </a:prstGeom>
          <a:noFill/>
          <a:ln w="9525" cap="flat" cmpd="sng">
            <a:solidFill>
              <a:schemeClr val="dk1"/>
            </a:solidFill>
            <a:prstDash val="solid"/>
            <a:round/>
            <a:headEnd type="none" w="med" len="med"/>
            <a:tailEnd type="triangle" w="med" len="med"/>
          </a:ln>
        </p:spPr>
      </p:cxnSp>
      <p:sp>
        <p:nvSpPr>
          <p:cNvPr id="519" name="Google Shape;519;p50"/>
          <p:cNvSpPr txBox="1"/>
          <p:nvPr/>
        </p:nvSpPr>
        <p:spPr>
          <a:xfrm>
            <a:off x="1495400" y="1289225"/>
            <a:ext cx="1280700" cy="483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900">
                <a:solidFill>
                  <a:schemeClr val="dk1"/>
                </a:solidFill>
                <a:latin typeface="Montserrat"/>
                <a:ea typeface="Montserrat"/>
                <a:cs typeface="Montserrat"/>
                <a:sym typeface="Montserrat"/>
              </a:rPr>
              <a:t>Family</a:t>
            </a:r>
            <a:endParaRPr sz="1900">
              <a:solidFill>
                <a:schemeClr val="dk1"/>
              </a:solidFill>
              <a:latin typeface="Montserrat"/>
              <a:ea typeface="Montserrat"/>
              <a:cs typeface="Montserrat"/>
              <a:sym typeface="Montserrat"/>
            </a:endParaRPr>
          </a:p>
        </p:txBody>
      </p:sp>
      <p:sp>
        <p:nvSpPr>
          <p:cNvPr id="520" name="Google Shape;520;p50"/>
          <p:cNvSpPr txBox="1"/>
          <p:nvPr/>
        </p:nvSpPr>
        <p:spPr>
          <a:xfrm>
            <a:off x="603331" y="2366875"/>
            <a:ext cx="2155800" cy="41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latin typeface="Montserrat"/>
                <a:ea typeface="Montserrat"/>
                <a:cs typeface="Montserrat"/>
                <a:sym typeface="Montserrat"/>
              </a:rPr>
              <a:t>Self Advocates</a:t>
            </a:r>
            <a:endParaRPr sz="1800">
              <a:solidFill>
                <a:schemeClr val="dk1"/>
              </a:solidFill>
              <a:latin typeface="Montserrat"/>
              <a:ea typeface="Montserrat"/>
              <a:cs typeface="Montserrat"/>
              <a:sym typeface="Montserrat"/>
            </a:endParaRPr>
          </a:p>
        </p:txBody>
      </p:sp>
      <p:sp>
        <p:nvSpPr>
          <p:cNvPr id="521" name="Google Shape;521;p50"/>
          <p:cNvSpPr txBox="1"/>
          <p:nvPr/>
        </p:nvSpPr>
        <p:spPr>
          <a:xfrm>
            <a:off x="4817500" y="1031675"/>
            <a:ext cx="3462300" cy="9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Montserrat"/>
                <a:ea typeface="Montserrat"/>
                <a:cs typeface="Montserrat"/>
                <a:sym typeface="Montserrat"/>
              </a:rPr>
              <a:t>Support recovery, maintaining healthy relationships, taking care of yourself (NAMI, n.d.)</a:t>
            </a:r>
            <a:endParaRPr sz="1600">
              <a:solidFill>
                <a:schemeClr val="dk1"/>
              </a:solidFill>
              <a:latin typeface="Montserrat"/>
              <a:ea typeface="Montserrat"/>
              <a:cs typeface="Montserrat"/>
              <a:sym typeface="Montserrat"/>
            </a:endParaRPr>
          </a:p>
        </p:txBody>
      </p:sp>
      <p:sp>
        <p:nvSpPr>
          <p:cNvPr id="522" name="Google Shape;522;p50"/>
          <p:cNvSpPr txBox="1"/>
          <p:nvPr/>
        </p:nvSpPr>
        <p:spPr>
          <a:xfrm>
            <a:off x="4840638" y="2326350"/>
            <a:ext cx="2779500" cy="3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Barlow"/>
              <a:ea typeface="Barlow"/>
              <a:cs typeface="Barlow"/>
              <a:sym typeface="Barlow"/>
            </a:endParaRPr>
          </a:p>
        </p:txBody>
      </p:sp>
      <p:sp>
        <p:nvSpPr>
          <p:cNvPr id="523" name="Google Shape;523;p50"/>
          <p:cNvSpPr txBox="1"/>
          <p:nvPr/>
        </p:nvSpPr>
        <p:spPr>
          <a:xfrm>
            <a:off x="4851050" y="2043725"/>
            <a:ext cx="3573000" cy="109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Montserrat"/>
                <a:ea typeface="Montserrat"/>
                <a:cs typeface="Montserrat"/>
                <a:sym typeface="Montserrat"/>
              </a:rPr>
              <a:t>Be up to date with current understanding of your condition, take care of yourself, ask for help (NAMI n.d.).</a:t>
            </a:r>
            <a:endParaRPr sz="1600">
              <a:solidFill>
                <a:schemeClr val="dk1"/>
              </a:solidFill>
              <a:latin typeface="Montserrat"/>
              <a:ea typeface="Montserrat"/>
              <a:cs typeface="Montserrat"/>
              <a:sym typeface="Montserrat"/>
            </a:endParaRPr>
          </a:p>
        </p:txBody>
      </p:sp>
      <p:sp>
        <p:nvSpPr>
          <p:cNvPr id="524" name="Google Shape;524;p50"/>
          <p:cNvSpPr txBox="1"/>
          <p:nvPr/>
        </p:nvSpPr>
        <p:spPr>
          <a:xfrm flipH="1">
            <a:off x="822358" y="3294477"/>
            <a:ext cx="2040300" cy="60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900">
                <a:solidFill>
                  <a:schemeClr val="dk1"/>
                </a:solidFill>
                <a:latin typeface="Montserrat"/>
                <a:ea typeface="Montserrat"/>
                <a:cs typeface="Montserrat"/>
                <a:sym typeface="Montserrat"/>
              </a:rPr>
              <a:t>Occupational Therapy</a:t>
            </a:r>
            <a:endParaRPr sz="1900">
              <a:solidFill>
                <a:schemeClr val="dk1"/>
              </a:solidFill>
              <a:latin typeface="Montserrat"/>
              <a:ea typeface="Montserrat"/>
              <a:cs typeface="Montserrat"/>
              <a:sym typeface="Montserrat"/>
            </a:endParaRPr>
          </a:p>
        </p:txBody>
      </p:sp>
      <p:sp>
        <p:nvSpPr>
          <p:cNvPr id="525" name="Google Shape;525;p50"/>
          <p:cNvSpPr txBox="1"/>
          <p:nvPr/>
        </p:nvSpPr>
        <p:spPr>
          <a:xfrm flipH="1">
            <a:off x="4864800" y="3154175"/>
            <a:ext cx="3276000" cy="16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Montserrat"/>
                <a:ea typeface="Montserrat"/>
                <a:cs typeface="Montserrat"/>
                <a:sym typeface="Montserrat"/>
              </a:rPr>
              <a:t>Work to promote positive behavior while supporting those with disabilities and identifying those at risk for mental health concerns (AOTA, n.d.). </a:t>
            </a:r>
            <a:endParaRPr sz="1600">
              <a:solidFill>
                <a:schemeClr val="dk1"/>
              </a:solidFill>
              <a:latin typeface="Montserrat"/>
              <a:ea typeface="Montserrat"/>
              <a:cs typeface="Montserrat"/>
              <a:sym typeface="Montserrat"/>
            </a:endParaRPr>
          </a:p>
        </p:txBody>
      </p:sp>
      <p:sp>
        <p:nvSpPr>
          <p:cNvPr id="526" name="Google Shape;526;p50"/>
          <p:cNvSpPr/>
          <p:nvPr/>
        </p:nvSpPr>
        <p:spPr>
          <a:xfrm>
            <a:off x="3086857" y="3495295"/>
            <a:ext cx="210600" cy="200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527" name="Google Shape;527;p50"/>
          <p:cNvSpPr/>
          <p:nvPr/>
        </p:nvSpPr>
        <p:spPr>
          <a:xfrm>
            <a:off x="4429941" y="3495295"/>
            <a:ext cx="210600" cy="200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cxnSp>
        <p:nvCxnSpPr>
          <p:cNvPr id="528" name="Google Shape;528;p50"/>
          <p:cNvCxnSpPr>
            <a:stCxn id="526" idx="6"/>
            <a:endCxn id="527" idx="2"/>
          </p:cNvCxnSpPr>
          <p:nvPr/>
        </p:nvCxnSpPr>
        <p:spPr>
          <a:xfrm>
            <a:off x="3297457" y="3595645"/>
            <a:ext cx="1132500" cy="600"/>
          </a:xfrm>
          <a:prstGeom prst="bentConnector3">
            <a:avLst>
              <a:gd name="adj1" fmla="val 5000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Role?</a:t>
            </a:r>
            <a:endParaRPr/>
          </a:p>
        </p:txBody>
      </p:sp>
      <p:sp>
        <p:nvSpPr>
          <p:cNvPr id="534" name="Google Shape;534;p51"/>
          <p:cNvSpPr txBox="1"/>
          <p:nvPr/>
        </p:nvSpPr>
        <p:spPr>
          <a:xfrm flipH="1">
            <a:off x="1243225" y="1445705"/>
            <a:ext cx="1812300" cy="737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latin typeface="Barlow"/>
                <a:ea typeface="Barlow"/>
                <a:cs typeface="Barlow"/>
                <a:sym typeface="Barlow"/>
              </a:rPr>
              <a:t>Speech and language</a:t>
            </a:r>
            <a:r>
              <a:rPr lang="en" sz="1200">
                <a:solidFill>
                  <a:schemeClr val="dk1"/>
                </a:solidFill>
                <a:latin typeface="Barlow"/>
                <a:ea typeface="Barlow"/>
                <a:cs typeface="Barlow"/>
                <a:sym typeface="Barlow"/>
              </a:rPr>
              <a:t> </a:t>
            </a:r>
            <a:endParaRPr sz="1200">
              <a:solidFill>
                <a:schemeClr val="dk1"/>
              </a:solidFill>
              <a:latin typeface="Barlow"/>
              <a:ea typeface="Barlow"/>
              <a:cs typeface="Barlow"/>
              <a:sym typeface="Barlow"/>
            </a:endParaRPr>
          </a:p>
        </p:txBody>
      </p:sp>
      <p:sp>
        <p:nvSpPr>
          <p:cNvPr id="535" name="Google Shape;535;p51"/>
          <p:cNvSpPr txBox="1"/>
          <p:nvPr/>
        </p:nvSpPr>
        <p:spPr>
          <a:xfrm flipH="1">
            <a:off x="1243225" y="3721938"/>
            <a:ext cx="1812300" cy="419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1"/>
                </a:solidFill>
                <a:latin typeface="Barlow"/>
                <a:ea typeface="Barlow"/>
                <a:cs typeface="Barlow"/>
                <a:sym typeface="Barlow"/>
              </a:rPr>
              <a:t>Social Work</a:t>
            </a:r>
            <a:endParaRPr sz="1800">
              <a:solidFill>
                <a:schemeClr val="dk1"/>
              </a:solidFill>
              <a:latin typeface="Barlow"/>
              <a:ea typeface="Barlow"/>
              <a:cs typeface="Barlow"/>
              <a:sym typeface="Barlow"/>
            </a:endParaRPr>
          </a:p>
        </p:txBody>
      </p:sp>
      <p:sp>
        <p:nvSpPr>
          <p:cNvPr id="536" name="Google Shape;536;p51"/>
          <p:cNvSpPr txBox="1"/>
          <p:nvPr/>
        </p:nvSpPr>
        <p:spPr>
          <a:xfrm flipH="1">
            <a:off x="5083375" y="871650"/>
            <a:ext cx="3473400" cy="18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Play an important role in helping children put their emotions into words, which can help decrease other behavioral concerns. They can also help get modifications made in the classroom, which might allow the child to interact with their peers more easily. (Norkiewicz, M., n.d.)</a:t>
            </a:r>
            <a:endParaRPr>
              <a:solidFill>
                <a:schemeClr val="dk1"/>
              </a:solidFill>
              <a:latin typeface="Montserrat"/>
              <a:ea typeface="Montserrat"/>
              <a:cs typeface="Montserrat"/>
              <a:sym typeface="Montserrat"/>
            </a:endParaRPr>
          </a:p>
        </p:txBody>
      </p:sp>
      <p:sp>
        <p:nvSpPr>
          <p:cNvPr id="537" name="Google Shape;537;p51"/>
          <p:cNvSpPr txBox="1"/>
          <p:nvPr/>
        </p:nvSpPr>
        <p:spPr>
          <a:xfrm flipH="1">
            <a:off x="5041800" y="3026550"/>
            <a:ext cx="3382200" cy="180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Can provide one-on-one or group counseling sessions, they can assess students such as those with learning difficulties to determine what accommodations may be needed, they can also connect families to community resources (University of Central Florida. 2023). </a:t>
            </a:r>
            <a:endParaRPr>
              <a:solidFill>
                <a:schemeClr val="dk1"/>
              </a:solidFill>
              <a:latin typeface="Montserrat"/>
              <a:ea typeface="Montserrat"/>
              <a:cs typeface="Montserrat"/>
              <a:sym typeface="Montserrat"/>
            </a:endParaRPr>
          </a:p>
        </p:txBody>
      </p:sp>
      <p:sp>
        <p:nvSpPr>
          <p:cNvPr id="538" name="Google Shape;538;p51"/>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28</a:t>
            </a:fld>
            <a:endParaRPr/>
          </a:p>
        </p:txBody>
      </p:sp>
      <p:sp>
        <p:nvSpPr>
          <p:cNvPr id="539" name="Google Shape;539;p51"/>
          <p:cNvSpPr/>
          <p:nvPr/>
        </p:nvSpPr>
        <p:spPr>
          <a:xfrm>
            <a:off x="3284138" y="1706700"/>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540" name="Google Shape;540;p51"/>
          <p:cNvSpPr/>
          <p:nvPr/>
        </p:nvSpPr>
        <p:spPr>
          <a:xfrm>
            <a:off x="3284125" y="3823788"/>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541" name="Google Shape;541;p51"/>
          <p:cNvSpPr/>
          <p:nvPr/>
        </p:nvSpPr>
        <p:spPr>
          <a:xfrm>
            <a:off x="4653663" y="1706700"/>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542" name="Google Shape;542;p51"/>
          <p:cNvSpPr/>
          <p:nvPr/>
        </p:nvSpPr>
        <p:spPr>
          <a:xfrm>
            <a:off x="4653650" y="3823788"/>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cxnSp>
        <p:nvCxnSpPr>
          <p:cNvPr id="543" name="Google Shape;543;p51"/>
          <p:cNvCxnSpPr>
            <a:stCxn id="539" idx="6"/>
            <a:endCxn id="541" idx="2"/>
          </p:cNvCxnSpPr>
          <p:nvPr/>
        </p:nvCxnSpPr>
        <p:spPr>
          <a:xfrm>
            <a:off x="3498938" y="1814100"/>
            <a:ext cx="1154700" cy="600"/>
          </a:xfrm>
          <a:prstGeom prst="bentConnector3">
            <a:avLst>
              <a:gd name="adj1" fmla="val 50001"/>
            </a:avLst>
          </a:prstGeom>
          <a:noFill/>
          <a:ln w="9525" cap="flat" cmpd="sng">
            <a:solidFill>
              <a:schemeClr val="dk1"/>
            </a:solidFill>
            <a:prstDash val="solid"/>
            <a:round/>
            <a:headEnd type="none" w="med" len="med"/>
            <a:tailEnd type="triangle" w="med" len="med"/>
          </a:ln>
        </p:spPr>
      </p:cxnSp>
      <p:cxnSp>
        <p:nvCxnSpPr>
          <p:cNvPr id="544" name="Google Shape;544;p51"/>
          <p:cNvCxnSpPr>
            <a:stCxn id="540" idx="6"/>
            <a:endCxn id="542" idx="2"/>
          </p:cNvCxnSpPr>
          <p:nvPr/>
        </p:nvCxnSpPr>
        <p:spPr>
          <a:xfrm>
            <a:off x="3498925" y="3931188"/>
            <a:ext cx="1154700" cy="600"/>
          </a:xfrm>
          <a:prstGeom prst="bentConnector3">
            <a:avLst>
              <a:gd name="adj1" fmla="val 5000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role? </a:t>
            </a:r>
            <a:endParaRPr/>
          </a:p>
        </p:txBody>
      </p:sp>
      <p:sp>
        <p:nvSpPr>
          <p:cNvPr id="550" name="Google Shape;550;p52"/>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29</a:t>
            </a:fld>
            <a:endParaRPr/>
          </a:p>
        </p:txBody>
      </p:sp>
      <p:sp>
        <p:nvSpPr>
          <p:cNvPr id="551" name="Google Shape;551;p52"/>
          <p:cNvSpPr/>
          <p:nvPr/>
        </p:nvSpPr>
        <p:spPr>
          <a:xfrm>
            <a:off x="3004463" y="1761500"/>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552" name="Google Shape;552;p52"/>
          <p:cNvSpPr/>
          <p:nvPr/>
        </p:nvSpPr>
        <p:spPr>
          <a:xfrm>
            <a:off x="4373988" y="1761500"/>
            <a:ext cx="214800" cy="2148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cxnSp>
        <p:nvCxnSpPr>
          <p:cNvPr id="553" name="Google Shape;553;p52"/>
          <p:cNvCxnSpPr>
            <a:stCxn id="551" idx="6"/>
            <a:endCxn id="552" idx="2"/>
          </p:cNvCxnSpPr>
          <p:nvPr/>
        </p:nvCxnSpPr>
        <p:spPr>
          <a:xfrm>
            <a:off x="3219263" y="1868900"/>
            <a:ext cx="1154700" cy="600"/>
          </a:xfrm>
          <a:prstGeom prst="bentConnector3">
            <a:avLst>
              <a:gd name="adj1" fmla="val 50001"/>
            </a:avLst>
          </a:prstGeom>
          <a:noFill/>
          <a:ln w="9525" cap="flat" cmpd="sng">
            <a:solidFill>
              <a:schemeClr val="dk1"/>
            </a:solidFill>
            <a:prstDash val="solid"/>
            <a:round/>
            <a:headEnd type="none" w="med" len="med"/>
            <a:tailEnd type="triangle" w="med" len="med"/>
          </a:ln>
        </p:spPr>
      </p:cxnSp>
      <p:sp>
        <p:nvSpPr>
          <p:cNvPr id="554" name="Google Shape;554;p52"/>
          <p:cNvSpPr txBox="1"/>
          <p:nvPr/>
        </p:nvSpPr>
        <p:spPr>
          <a:xfrm>
            <a:off x="648475" y="1534350"/>
            <a:ext cx="2155800" cy="894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900">
                <a:solidFill>
                  <a:schemeClr val="dk1"/>
                </a:solidFill>
                <a:latin typeface="Montserrat"/>
                <a:ea typeface="Montserrat"/>
                <a:cs typeface="Montserrat"/>
                <a:sym typeface="Montserrat"/>
              </a:rPr>
              <a:t>Genetic counselors</a:t>
            </a:r>
            <a:endParaRPr sz="1900">
              <a:solidFill>
                <a:schemeClr val="dk1"/>
              </a:solidFill>
              <a:latin typeface="Montserrat"/>
              <a:ea typeface="Montserrat"/>
              <a:cs typeface="Montserrat"/>
              <a:sym typeface="Montserrat"/>
            </a:endParaRPr>
          </a:p>
        </p:txBody>
      </p:sp>
      <p:sp>
        <p:nvSpPr>
          <p:cNvPr id="555" name="Google Shape;555;p52"/>
          <p:cNvSpPr txBox="1"/>
          <p:nvPr/>
        </p:nvSpPr>
        <p:spPr>
          <a:xfrm>
            <a:off x="4840463" y="1269150"/>
            <a:ext cx="2779500" cy="3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latin typeface="Barlow"/>
              <a:ea typeface="Barlow"/>
              <a:cs typeface="Barlow"/>
              <a:sym typeface="Barlow"/>
            </a:endParaRPr>
          </a:p>
        </p:txBody>
      </p:sp>
      <p:sp>
        <p:nvSpPr>
          <p:cNvPr id="556" name="Google Shape;556;p52"/>
          <p:cNvSpPr txBox="1"/>
          <p:nvPr/>
        </p:nvSpPr>
        <p:spPr>
          <a:xfrm>
            <a:off x="4850875" y="1230150"/>
            <a:ext cx="3573000" cy="15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Discuss the role that genetics play in mental health conditions and to help families understand how environmental factors can influence a child’s mental health (Ryan, J., Virani, A., &amp; Austin, J. C., 2015).</a:t>
            </a:r>
            <a:endParaRPr>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223" name="Google Shape;223;p26"/>
          <p:cNvSpPr txBox="1">
            <a:spLocks noGrp="1"/>
          </p:cNvSpPr>
          <p:nvPr>
            <p:ph type="title" idx="2"/>
          </p:nvPr>
        </p:nvSpPr>
        <p:spPr>
          <a:xfrm>
            <a:off x="1580375" y="1292772"/>
            <a:ext cx="734700" cy="63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224" name="Google Shape;224;p26"/>
          <p:cNvSpPr txBox="1">
            <a:spLocks noGrp="1"/>
          </p:cNvSpPr>
          <p:nvPr>
            <p:ph type="title" idx="3"/>
          </p:nvPr>
        </p:nvSpPr>
        <p:spPr>
          <a:xfrm>
            <a:off x="1580375" y="3250453"/>
            <a:ext cx="734700" cy="63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225" name="Google Shape;225;p26"/>
          <p:cNvSpPr txBox="1">
            <a:spLocks noGrp="1"/>
          </p:cNvSpPr>
          <p:nvPr>
            <p:ph type="title" idx="4"/>
          </p:nvPr>
        </p:nvSpPr>
        <p:spPr>
          <a:xfrm>
            <a:off x="4204650" y="1292772"/>
            <a:ext cx="734700" cy="63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226" name="Google Shape;226;p26"/>
          <p:cNvSpPr txBox="1">
            <a:spLocks noGrp="1"/>
          </p:cNvSpPr>
          <p:nvPr>
            <p:ph type="title" idx="5"/>
          </p:nvPr>
        </p:nvSpPr>
        <p:spPr>
          <a:xfrm>
            <a:off x="4204650" y="3250453"/>
            <a:ext cx="734700" cy="63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227" name="Google Shape;227;p26"/>
          <p:cNvSpPr txBox="1">
            <a:spLocks noGrp="1"/>
          </p:cNvSpPr>
          <p:nvPr>
            <p:ph type="title" idx="6"/>
          </p:nvPr>
        </p:nvSpPr>
        <p:spPr>
          <a:xfrm>
            <a:off x="6828925" y="1292772"/>
            <a:ext cx="734700" cy="63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228" name="Google Shape;228;p26"/>
          <p:cNvSpPr txBox="1">
            <a:spLocks noGrp="1"/>
          </p:cNvSpPr>
          <p:nvPr>
            <p:ph type="title" idx="7"/>
          </p:nvPr>
        </p:nvSpPr>
        <p:spPr>
          <a:xfrm>
            <a:off x="6828925" y="3250453"/>
            <a:ext cx="734700" cy="63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06</a:t>
            </a:r>
            <a:endParaRPr/>
          </a:p>
        </p:txBody>
      </p:sp>
      <p:sp>
        <p:nvSpPr>
          <p:cNvPr id="229" name="Google Shape;229;p26"/>
          <p:cNvSpPr txBox="1">
            <a:spLocks noGrp="1"/>
          </p:cNvSpPr>
          <p:nvPr>
            <p:ph type="subTitle" idx="1"/>
          </p:nvPr>
        </p:nvSpPr>
        <p:spPr>
          <a:xfrm>
            <a:off x="719975" y="1980375"/>
            <a:ext cx="2455500" cy="63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Prevalence &amp; Mythbusting</a:t>
            </a:r>
            <a:endParaRPr sz="2000"/>
          </a:p>
        </p:txBody>
      </p:sp>
      <p:sp>
        <p:nvSpPr>
          <p:cNvPr id="230" name="Google Shape;230;p26"/>
          <p:cNvSpPr txBox="1">
            <a:spLocks noGrp="1"/>
          </p:cNvSpPr>
          <p:nvPr>
            <p:ph type="subTitle" idx="8"/>
          </p:nvPr>
        </p:nvSpPr>
        <p:spPr>
          <a:xfrm>
            <a:off x="3344250" y="1980375"/>
            <a:ext cx="2455500" cy="63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What are the major risk factors?</a:t>
            </a:r>
            <a:endParaRPr sz="2000"/>
          </a:p>
        </p:txBody>
      </p:sp>
      <p:sp>
        <p:nvSpPr>
          <p:cNvPr id="231" name="Google Shape;231;p26"/>
          <p:cNvSpPr txBox="1">
            <a:spLocks noGrp="1"/>
          </p:cNvSpPr>
          <p:nvPr>
            <p:ph type="subTitle" idx="9"/>
          </p:nvPr>
        </p:nvSpPr>
        <p:spPr>
          <a:xfrm>
            <a:off x="5968525" y="1980375"/>
            <a:ext cx="2455500" cy="63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Recognition of  signs &amp; symptoms</a:t>
            </a:r>
            <a:endParaRPr sz="2000"/>
          </a:p>
        </p:txBody>
      </p:sp>
      <p:sp>
        <p:nvSpPr>
          <p:cNvPr id="232" name="Google Shape;232;p26"/>
          <p:cNvSpPr txBox="1">
            <a:spLocks noGrp="1"/>
          </p:cNvSpPr>
          <p:nvPr>
            <p:ph type="subTitle" idx="13"/>
          </p:nvPr>
        </p:nvSpPr>
        <p:spPr>
          <a:xfrm>
            <a:off x="719975" y="3938100"/>
            <a:ext cx="2455500" cy="63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What can we do during a time of crisis?</a:t>
            </a:r>
            <a:endParaRPr sz="2000"/>
          </a:p>
        </p:txBody>
      </p:sp>
      <p:sp>
        <p:nvSpPr>
          <p:cNvPr id="233" name="Google Shape;233;p26"/>
          <p:cNvSpPr txBox="1">
            <a:spLocks noGrp="1"/>
          </p:cNvSpPr>
          <p:nvPr>
            <p:ph type="subTitle" idx="14"/>
          </p:nvPr>
        </p:nvSpPr>
        <p:spPr>
          <a:xfrm>
            <a:off x="3344250" y="3938100"/>
            <a:ext cx="2455500" cy="63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What is your role?</a:t>
            </a:r>
            <a:endParaRPr sz="2000"/>
          </a:p>
        </p:txBody>
      </p:sp>
      <p:sp>
        <p:nvSpPr>
          <p:cNvPr id="234" name="Google Shape;234;p26"/>
          <p:cNvSpPr txBox="1">
            <a:spLocks noGrp="1"/>
          </p:cNvSpPr>
          <p:nvPr>
            <p:ph type="subTitle" idx="15"/>
          </p:nvPr>
        </p:nvSpPr>
        <p:spPr>
          <a:xfrm>
            <a:off x="5968525" y="3938100"/>
            <a:ext cx="2455500" cy="63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a:t>What resources are available?</a:t>
            </a:r>
            <a:r>
              <a:rPr lang="en"/>
              <a:t> </a:t>
            </a:r>
            <a:endParaRPr/>
          </a:p>
        </p:txBody>
      </p:sp>
      <p:sp>
        <p:nvSpPr>
          <p:cNvPr id="235" name="Google Shape;235;p26"/>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Your Role as a Future Physical Therapist?</a:t>
            </a:r>
            <a:endParaRPr/>
          </a:p>
        </p:txBody>
      </p:sp>
      <p:sp>
        <p:nvSpPr>
          <p:cNvPr id="562" name="Google Shape;562;p53"/>
          <p:cNvSpPr txBox="1"/>
          <p:nvPr/>
        </p:nvSpPr>
        <p:spPr>
          <a:xfrm flipH="1">
            <a:off x="839390" y="1455100"/>
            <a:ext cx="7465200" cy="30039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It is within the scope of practice of physical therapists to address behavioral and mental health concerns of patients/clients (APTA, 2020).</a:t>
            </a:r>
            <a:endParaRPr sz="1700">
              <a:solidFill>
                <a:schemeClr val="dk1"/>
              </a:solidFill>
              <a:latin typeface="Montserrat"/>
              <a:ea typeface="Montserrat"/>
              <a:cs typeface="Montserrat"/>
              <a:sym typeface="Montserrat"/>
            </a:endParaRPr>
          </a:p>
          <a:p>
            <a:pPr marL="457200" lvl="0"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A scoping review performed in 2020 found that physical activity/exercise had a positive effect on: </a:t>
            </a:r>
            <a:endParaRPr sz="1700">
              <a:solidFill>
                <a:schemeClr val="dk1"/>
              </a:solidFill>
              <a:latin typeface="Montserrat"/>
              <a:ea typeface="Montserrat"/>
              <a:cs typeface="Montserrat"/>
              <a:sym typeface="Montserrat"/>
            </a:endParaRPr>
          </a:p>
          <a:p>
            <a:pPr marL="914400" lvl="1"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Anxiety</a:t>
            </a:r>
            <a:endParaRPr sz="1700">
              <a:solidFill>
                <a:schemeClr val="dk1"/>
              </a:solidFill>
              <a:latin typeface="Montserrat"/>
              <a:ea typeface="Montserrat"/>
              <a:cs typeface="Montserrat"/>
              <a:sym typeface="Montserrat"/>
            </a:endParaRPr>
          </a:p>
          <a:p>
            <a:pPr marL="914400" lvl="1"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Body image</a:t>
            </a:r>
            <a:endParaRPr sz="1700">
              <a:solidFill>
                <a:schemeClr val="dk1"/>
              </a:solidFill>
              <a:latin typeface="Montserrat"/>
              <a:ea typeface="Montserrat"/>
              <a:cs typeface="Montserrat"/>
              <a:sym typeface="Montserrat"/>
            </a:endParaRPr>
          </a:p>
          <a:p>
            <a:pPr marL="914400" lvl="1"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Depression/anxiety symptoms</a:t>
            </a:r>
            <a:endParaRPr sz="1700">
              <a:solidFill>
                <a:schemeClr val="dk1"/>
              </a:solidFill>
              <a:latin typeface="Montserrat"/>
              <a:ea typeface="Montserrat"/>
              <a:cs typeface="Montserrat"/>
              <a:sym typeface="Montserrat"/>
            </a:endParaRPr>
          </a:p>
          <a:p>
            <a:pPr marL="914400" lvl="1"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Fatigue </a:t>
            </a:r>
            <a:endParaRPr sz="1700">
              <a:solidFill>
                <a:schemeClr val="dk1"/>
              </a:solidFill>
              <a:latin typeface="Montserrat"/>
              <a:ea typeface="Montserrat"/>
              <a:cs typeface="Montserrat"/>
              <a:sym typeface="Montserrat"/>
            </a:endParaRPr>
          </a:p>
          <a:p>
            <a:pPr marL="914400" lvl="1"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Mood states</a:t>
            </a:r>
            <a:endParaRPr sz="1700">
              <a:solidFill>
                <a:schemeClr val="dk1"/>
              </a:solidFill>
              <a:latin typeface="Montserrat"/>
              <a:ea typeface="Montserrat"/>
              <a:cs typeface="Montserrat"/>
              <a:sym typeface="Montserrat"/>
            </a:endParaRPr>
          </a:p>
          <a:p>
            <a:pPr marL="914400" lvl="1"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Quality of life</a:t>
            </a:r>
            <a:endParaRPr sz="1700">
              <a:solidFill>
                <a:schemeClr val="dk1"/>
              </a:solidFill>
              <a:latin typeface="Montserrat"/>
              <a:ea typeface="Montserrat"/>
              <a:cs typeface="Montserrat"/>
              <a:sym typeface="Montserrat"/>
            </a:endParaRPr>
          </a:p>
          <a:p>
            <a:pPr marL="914400" lvl="1"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Self-concept/self-esteem</a:t>
            </a:r>
            <a:endParaRPr sz="1700">
              <a:solidFill>
                <a:schemeClr val="dk1"/>
              </a:solidFill>
              <a:latin typeface="Montserrat"/>
              <a:ea typeface="Montserrat"/>
              <a:cs typeface="Montserrat"/>
              <a:sym typeface="Montserrat"/>
            </a:endParaRPr>
          </a:p>
          <a:p>
            <a:pPr marL="914400" lvl="1"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Etc. </a:t>
            </a:r>
            <a:endParaRPr sz="1700">
              <a:solidFill>
                <a:schemeClr val="dk1"/>
              </a:solidFill>
              <a:latin typeface="Montserrat"/>
              <a:ea typeface="Montserrat"/>
              <a:cs typeface="Montserrat"/>
              <a:sym typeface="Montserrat"/>
            </a:endParaRPr>
          </a:p>
        </p:txBody>
      </p:sp>
      <p:sp>
        <p:nvSpPr>
          <p:cNvPr id="563" name="Google Shape;563;p53"/>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54"/>
          <p:cNvPicPr preferRelativeResize="0"/>
          <p:nvPr/>
        </p:nvPicPr>
        <p:blipFill>
          <a:blip r:embed="rId3">
            <a:alphaModFix amt="75000"/>
          </a:blip>
          <a:stretch>
            <a:fillRect/>
          </a:stretch>
        </p:blipFill>
        <p:spPr>
          <a:xfrm rot="3600003">
            <a:off x="3478350" y="-1892327"/>
            <a:ext cx="4673674" cy="4534152"/>
          </a:xfrm>
          <a:prstGeom prst="rect">
            <a:avLst/>
          </a:prstGeom>
          <a:noFill/>
          <a:ln>
            <a:noFill/>
          </a:ln>
        </p:spPr>
      </p:pic>
      <p:sp>
        <p:nvSpPr>
          <p:cNvPr id="569" name="Google Shape;569;p54"/>
          <p:cNvSpPr txBox="1">
            <a:spLocks noGrp="1"/>
          </p:cNvSpPr>
          <p:nvPr>
            <p:ph type="title"/>
          </p:nvPr>
        </p:nvSpPr>
        <p:spPr>
          <a:xfrm>
            <a:off x="3815375" y="2526894"/>
            <a:ext cx="4832400" cy="13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resources are available?</a:t>
            </a:r>
            <a:endParaRPr/>
          </a:p>
        </p:txBody>
      </p:sp>
      <p:sp>
        <p:nvSpPr>
          <p:cNvPr id="570" name="Google Shape;570;p54"/>
          <p:cNvSpPr txBox="1">
            <a:spLocks noGrp="1"/>
          </p:cNvSpPr>
          <p:nvPr>
            <p:ph type="title" idx="2"/>
          </p:nvPr>
        </p:nvSpPr>
        <p:spPr>
          <a:xfrm>
            <a:off x="3951900" y="1242606"/>
            <a:ext cx="1240200" cy="111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05</a:t>
            </a:r>
            <a:endParaRPr/>
          </a:p>
        </p:txBody>
      </p:sp>
      <p:sp>
        <p:nvSpPr>
          <p:cNvPr id="571" name="Google Shape;571;p54"/>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31</a:t>
            </a:fld>
            <a:endParaRPr/>
          </a:p>
        </p:txBody>
      </p:sp>
      <p:pic>
        <p:nvPicPr>
          <p:cNvPr id="572" name="Google Shape;572;p54"/>
          <p:cNvPicPr preferRelativeResize="0"/>
          <p:nvPr/>
        </p:nvPicPr>
        <p:blipFill>
          <a:blip r:embed="rId4">
            <a:alphaModFix/>
          </a:blip>
          <a:stretch>
            <a:fillRect/>
          </a:stretch>
        </p:blipFill>
        <p:spPr>
          <a:xfrm>
            <a:off x="496325" y="612053"/>
            <a:ext cx="2920030" cy="2920000"/>
          </a:xfrm>
          <a:prstGeom prst="rect">
            <a:avLst/>
          </a:prstGeom>
          <a:noFill/>
          <a:ln>
            <a:noFill/>
          </a:ln>
        </p:spPr>
      </p:pic>
      <p:pic>
        <p:nvPicPr>
          <p:cNvPr id="573" name="Google Shape;573;p54"/>
          <p:cNvPicPr preferRelativeResize="0"/>
          <p:nvPr/>
        </p:nvPicPr>
        <p:blipFill>
          <a:blip r:embed="rId5">
            <a:alphaModFix/>
          </a:blip>
          <a:stretch>
            <a:fillRect/>
          </a:stretch>
        </p:blipFill>
        <p:spPr>
          <a:xfrm rot="-5400000">
            <a:off x="-1089425" y="2832649"/>
            <a:ext cx="3245850" cy="39687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5"/>
          <p:cNvSpPr txBox="1">
            <a:spLocks noGrp="1"/>
          </p:cNvSpPr>
          <p:nvPr>
            <p:ph type="title"/>
          </p:nvPr>
        </p:nvSpPr>
        <p:spPr>
          <a:xfrm>
            <a:off x="720000" y="445025"/>
            <a:ext cx="7704000" cy="9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Resources: Places to receive support/services</a:t>
            </a:r>
            <a:endParaRPr/>
          </a:p>
        </p:txBody>
      </p:sp>
      <p:sp>
        <p:nvSpPr>
          <p:cNvPr id="579" name="Google Shape;579;p55"/>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32</a:t>
            </a:fld>
            <a:endParaRPr/>
          </a:p>
        </p:txBody>
      </p:sp>
      <p:sp>
        <p:nvSpPr>
          <p:cNvPr id="580" name="Google Shape;580;p55"/>
          <p:cNvSpPr txBox="1"/>
          <p:nvPr/>
        </p:nvSpPr>
        <p:spPr>
          <a:xfrm>
            <a:off x="641175" y="1447225"/>
            <a:ext cx="7537800" cy="3319200"/>
          </a:xfrm>
          <a:prstGeom prst="rect">
            <a:avLst/>
          </a:prstGeom>
          <a:noFill/>
          <a:ln>
            <a:noFill/>
          </a:ln>
        </p:spPr>
        <p:txBody>
          <a:bodyPr spcFirstLastPara="1" wrap="square" lIns="91425" tIns="91425" rIns="91425" bIns="91425" anchor="t" anchorCtr="0">
            <a:noAutofit/>
          </a:bodyPr>
          <a:lstStyle/>
          <a:p>
            <a:pPr marL="457200" lvl="0" indent="-365125" algn="l" rtl="0">
              <a:spcBef>
                <a:spcPts val="0"/>
              </a:spcBef>
              <a:spcAft>
                <a:spcPts val="0"/>
              </a:spcAft>
              <a:buClr>
                <a:schemeClr val="dk1"/>
              </a:buClr>
              <a:buSzPts val="2150"/>
              <a:buFont typeface="Montserrat"/>
              <a:buChar char="●"/>
            </a:pPr>
            <a:r>
              <a:rPr lang="en" sz="2150">
                <a:solidFill>
                  <a:schemeClr val="dk1"/>
                </a:solidFill>
                <a:latin typeface="Montserrat"/>
                <a:ea typeface="Montserrat"/>
                <a:cs typeface="Montserrat"/>
                <a:sym typeface="Montserrat"/>
              </a:rPr>
              <a:t>Staunton: The Commonwealth Center for Children and Adolescents - Virginia’s sole inpatient hospital</a:t>
            </a:r>
            <a:endParaRPr sz="2150">
              <a:solidFill>
                <a:schemeClr val="dk1"/>
              </a:solidFill>
              <a:latin typeface="Montserrat"/>
              <a:ea typeface="Montserrat"/>
              <a:cs typeface="Montserrat"/>
              <a:sym typeface="Montserrat"/>
            </a:endParaRPr>
          </a:p>
          <a:p>
            <a:pPr marL="457200" lvl="0" indent="-365125" algn="l" rtl="0">
              <a:spcBef>
                <a:spcPts val="0"/>
              </a:spcBef>
              <a:spcAft>
                <a:spcPts val="0"/>
              </a:spcAft>
              <a:buClr>
                <a:schemeClr val="dk1"/>
              </a:buClr>
              <a:buSzPts val="2150"/>
              <a:buFont typeface="Montserrat"/>
              <a:buChar char="●"/>
            </a:pPr>
            <a:r>
              <a:rPr lang="en" sz="2150">
                <a:solidFill>
                  <a:schemeClr val="dk1"/>
                </a:solidFill>
                <a:latin typeface="Montserrat"/>
                <a:ea typeface="Montserrat"/>
                <a:cs typeface="Montserrat"/>
                <a:sym typeface="Montserrat"/>
              </a:rPr>
              <a:t>Richmond: Child and Family Healing Center </a:t>
            </a:r>
            <a:endParaRPr sz="2150">
              <a:solidFill>
                <a:schemeClr val="dk1"/>
              </a:solidFill>
              <a:latin typeface="Montserrat"/>
              <a:ea typeface="Montserrat"/>
              <a:cs typeface="Montserrat"/>
              <a:sym typeface="Montserrat"/>
            </a:endParaRPr>
          </a:p>
          <a:p>
            <a:pPr marL="457200" lvl="0" indent="-365125" algn="l" rtl="0">
              <a:spcBef>
                <a:spcPts val="0"/>
              </a:spcBef>
              <a:spcAft>
                <a:spcPts val="0"/>
              </a:spcAft>
              <a:buClr>
                <a:schemeClr val="dk1"/>
              </a:buClr>
              <a:buSzPts val="2150"/>
              <a:buFont typeface="Montserrat"/>
              <a:buChar char="●"/>
            </a:pPr>
            <a:r>
              <a:rPr lang="en" sz="2150">
                <a:solidFill>
                  <a:schemeClr val="dk1"/>
                </a:solidFill>
                <a:latin typeface="Montserrat"/>
                <a:ea typeface="Montserrat"/>
                <a:cs typeface="Montserrat"/>
                <a:sym typeface="Montserrat"/>
              </a:rPr>
              <a:t>Richmond: Veritas Collaborative </a:t>
            </a:r>
            <a:endParaRPr sz="2150">
              <a:solidFill>
                <a:schemeClr val="dk1"/>
              </a:solidFill>
              <a:latin typeface="Montserrat"/>
              <a:ea typeface="Montserrat"/>
              <a:cs typeface="Montserrat"/>
              <a:sym typeface="Montserrat"/>
            </a:endParaRPr>
          </a:p>
          <a:p>
            <a:pPr marL="457200" lvl="0" indent="-365125" algn="l" rtl="0">
              <a:spcBef>
                <a:spcPts val="0"/>
              </a:spcBef>
              <a:spcAft>
                <a:spcPts val="0"/>
              </a:spcAft>
              <a:buClr>
                <a:schemeClr val="dk1"/>
              </a:buClr>
              <a:buSzPts val="2150"/>
              <a:buFont typeface="Montserrat"/>
              <a:buChar char="●"/>
            </a:pPr>
            <a:r>
              <a:rPr lang="en" sz="2150">
                <a:solidFill>
                  <a:schemeClr val="dk1"/>
                </a:solidFill>
                <a:latin typeface="Montserrat"/>
                <a:ea typeface="Montserrat"/>
                <a:cs typeface="Montserrat"/>
                <a:sym typeface="Montserrat"/>
              </a:rPr>
              <a:t>Richmond: Virginia Treatment Center for Children</a:t>
            </a:r>
            <a:endParaRPr sz="2150">
              <a:solidFill>
                <a:schemeClr val="dk1"/>
              </a:solidFill>
              <a:latin typeface="Montserrat"/>
              <a:ea typeface="Montserrat"/>
              <a:cs typeface="Montserrat"/>
              <a:sym typeface="Montserrat"/>
            </a:endParaRPr>
          </a:p>
          <a:p>
            <a:pPr marL="457200" lvl="0" indent="-365125" algn="l" rtl="0">
              <a:spcBef>
                <a:spcPts val="0"/>
              </a:spcBef>
              <a:spcAft>
                <a:spcPts val="0"/>
              </a:spcAft>
              <a:buClr>
                <a:schemeClr val="dk1"/>
              </a:buClr>
              <a:buSzPts val="2150"/>
              <a:buFont typeface="Montserrat"/>
              <a:buChar char="●"/>
            </a:pPr>
            <a:r>
              <a:rPr lang="en" sz="2150">
                <a:solidFill>
                  <a:schemeClr val="dk1"/>
                </a:solidFill>
                <a:latin typeface="Montserrat"/>
                <a:ea typeface="Montserrat"/>
                <a:cs typeface="Montserrat"/>
                <a:sym typeface="Montserrat"/>
              </a:rPr>
              <a:t>Norfolk: Kempsville Center for Behavioral Health</a:t>
            </a:r>
            <a:endParaRPr sz="2150">
              <a:solidFill>
                <a:schemeClr val="dk1"/>
              </a:solidFill>
              <a:latin typeface="Montserrat"/>
              <a:ea typeface="Montserrat"/>
              <a:cs typeface="Montserrat"/>
              <a:sym typeface="Montserrat"/>
            </a:endParaRPr>
          </a:p>
          <a:p>
            <a:pPr marL="457200" lvl="0" indent="-365125" algn="l" rtl="0">
              <a:spcBef>
                <a:spcPts val="0"/>
              </a:spcBef>
              <a:spcAft>
                <a:spcPts val="0"/>
              </a:spcAft>
              <a:buClr>
                <a:schemeClr val="dk1"/>
              </a:buClr>
              <a:buSzPts val="2150"/>
              <a:buFont typeface="Montserrat"/>
              <a:buChar char="●"/>
            </a:pPr>
            <a:r>
              <a:rPr lang="en" sz="2150">
                <a:solidFill>
                  <a:schemeClr val="dk1"/>
                </a:solidFill>
                <a:latin typeface="Montserrat"/>
                <a:ea typeface="Montserrat"/>
                <a:cs typeface="Montserrat"/>
                <a:sym typeface="Montserrat"/>
              </a:rPr>
              <a:t>Hampton: Riverside Behavioral Health Center</a:t>
            </a:r>
            <a:endParaRPr sz="2150">
              <a:solidFill>
                <a:schemeClr val="dk1"/>
              </a:solidFill>
              <a:latin typeface="Montserrat"/>
              <a:ea typeface="Montserrat"/>
              <a:cs typeface="Montserrat"/>
              <a:sym typeface="Montserrat"/>
            </a:endParaRPr>
          </a:p>
        </p:txBody>
      </p:sp>
      <p:sp>
        <p:nvSpPr>
          <p:cNvPr id="581" name="Google Shape;581;p55"/>
          <p:cNvSpPr txBox="1"/>
          <p:nvPr/>
        </p:nvSpPr>
        <p:spPr>
          <a:xfrm>
            <a:off x="5037800" y="4450075"/>
            <a:ext cx="38652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2020 State of the Commonwealth Report (2021).</a:t>
            </a:r>
            <a:endParaRPr sz="1500">
              <a:solidFill>
                <a:schemeClr val="dk1"/>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6"/>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33</a:t>
            </a:fld>
            <a:endParaRPr/>
          </a:p>
        </p:txBody>
      </p:sp>
      <p:pic>
        <p:nvPicPr>
          <p:cNvPr id="587" name="Google Shape;587;p56"/>
          <p:cNvPicPr preferRelativeResize="0"/>
          <p:nvPr/>
        </p:nvPicPr>
        <p:blipFill>
          <a:blip r:embed="rId3">
            <a:alphaModFix amt="75000"/>
          </a:blip>
          <a:stretch>
            <a:fillRect/>
          </a:stretch>
        </p:blipFill>
        <p:spPr>
          <a:xfrm rot="5400000">
            <a:off x="2680412" y="-2548734"/>
            <a:ext cx="4801676" cy="6695301"/>
          </a:xfrm>
          <a:prstGeom prst="rect">
            <a:avLst/>
          </a:prstGeom>
          <a:noFill/>
          <a:ln>
            <a:noFill/>
          </a:ln>
        </p:spPr>
      </p:pic>
      <p:sp>
        <p:nvSpPr>
          <p:cNvPr id="588" name="Google Shape;588;p56"/>
          <p:cNvSpPr txBox="1"/>
          <p:nvPr/>
        </p:nvSpPr>
        <p:spPr>
          <a:xfrm>
            <a:off x="373075" y="340750"/>
            <a:ext cx="70587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Barlow"/>
                <a:ea typeface="Barlow"/>
                <a:cs typeface="Barlow"/>
                <a:sym typeface="Barlow"/>
              </a:rPr>
              <a:t>Citations</a:t>
            </a:r>
            <a:endParaRPr sz="2800">
              <a:solidFill>
                <a:schemeClr val="dk1"/>
              </a:solidFill>
              <a:latin typeface="Barlow"/>
              <a:ea typeface="Barlow"/>
              <a:cs typeface="Barlow"/>
              <a:sym typeface="Barlow"/>
            </a:endParaRPr>
          </a:p>
        </p:txBody>
      </p:sp>
      <p:sp>
        <p:nvSpPr>
          <p:cNvPr id="589" name="Google Shape;589;p56"/>
          <p:cNvSpPr txBox="1"/>
          <p:nvPr/>
        </p:nvSpPr>
        <p:spPr>
          <a:xfrm>
            <a:off x="441475" y="1024725"/>
            <a:ext cx="7987500" cy="38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2020 State of the Commonwealth Report (2021). Youth Mental Health in Virginia.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https://digitalcommons.odu.edu/cgi/viewcontent.cgi?article=1046&amp;context=soc_reports</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American Occupational Therapy Association. (n.d.). OCCUPATIONAL THERAPY IN MENTAL AND BEHAVIORAL </a:t>
            </a:r>
            <a:endParaRPr sz="1100">
              <a:solidFill>
                <a:schemeClr val="dk1"/>
              </a:solidFill>
              <a:latin typeface="Montserrat"/>
              <a:ea typeface="Montserrat"/>
              <a:cs typeface="Montserrat"/>
              <a:sym typeface="Montserrat"/>
            </a:endParaRPr>
          </a:p>
          <a:p>
            <a:pPr marL="457200" lvl="0" indent="0" algn="l" rtl="0">
              <a:spcBef>
                <a:spcPts val="0"/>
              </a:spcBef>
              <a:spcAft>
                <a:spcPts val="0"/>
              </a:spcAft>
              <a:buNone/>
            </a:pPr>
            <a:r>
              <a:rPr lang="en" sz="1100">
                <a:solidFill>
                  <a:schemeClr val="dk1"/>
                </a:solidFill>
                <a:latin typeface="Montserrat"/>
                <a:ea typeface="Montserrat"/>
                <a:cs typeface="Montserrat"/>
                <a:sym typeface="Montserrat"/>
              </a:rPr>
              <a:t>HEALTH. https://www.aota.org/-/media/corporate/files/advocacy/federal/overview-of-ot-in-mental-health.pdf </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American Physical Therapy Association. (2020). The role of the Physical therapist and the American Physical Therapy </a:t>
            </a:r>
            <a:endParaRPr sz="1100">
              <a:solidFill>
                <a:schemeClr val="dk1"/>
              </a:solidFill>
              <a:latin typeface="Montserrat"/>
              <a:ea typeface="Montserrat"/>
              <a:cs typeface="Montserrat"/>
              <a:sym typeface="Montserrat"/>
            </a:endParaRPr>
          </a:p>
          <a:p>
            <a:pPr marL="457200" lvl="0" indent="0" algn="l" rtl="0">
              <a:spcBef>
                <a:spcPts val="0"/>
              </a:spcBef>
              <a:spcAft>
                <a:spcPts val="0"/>
              </a:spcAft>
              <a:buNone/>
            </a:pPr>
            <a:r>
              <a:rPr lang="en" sz="1100">
                <a:solidFill>
                  <a:schemeClr val="dk1"/>
                </a:solidFill>
                <a:latin typeface="Montserrat"/>
                <a:ea typeface="Montserrat"/>
                <a:cs typeface="Montserrat"/>
                <a:sym typeface="Montserrat"/>
              </a:rPr>
              <a:t>Association in Behavioral and Mental health. https://www.apta.org/siteassets/pdfs/policies/role-pt-apta-behavioral-mental-health.pdf</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Atkinson, C. (2024, May 2). Toward Wellness: The Status of School-Based Mental Health Initiatives in Virginia Report -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Voices for Virginia's Kids. Voices for Virginia’s Kids. </a:t>
            </a:r>
            <a:endParaRPr sz="1100">
              <a:solidFill>
                <a:schemeClr val="dk1"/>
              </a:solidFill>
              <a:latin typeface="Montserrat"/>
              <a:ea typeface="Montserrat"/>
              <a:cs typeface="Montserrat"/>
              <a:sym typeface="Montserrat"/>
            </a:endParaRPr>
          </a:p>
          <a:p>
            <a:pPr marL="457200" lvl="0" indent="0" algn="l" rtl="0">
              <a:spcBef>
                <a:spcPts val="0"/>
              </a:spcBef>
              <a:spcAft>
                <a:spcPts val="0"/>
              </a:spcAft>
              <a:buNone/>
            </a:pPr>
            <a:r>
              <a:rPr lang="en" sz="1100" u="sng">
                <a:solidFill>
                  <a:schemeClr val="hlink"/>
                </a:solidFill>
                <a:latin typeface="Montserrat"/>
                <a:ea typeface="Montserrat"/>
                <a:cs typeface="Montserrat"/>
                <a:sym typeface="Montserrat"/>
                <a:hlinkClick r:id="rId4"/>
              </a:rPr>
              <a:t>https://vakids.org/our-news/blog/toward-wellness-the-status-of-school-based-mental-health-initiatives-in-virginia-report#:~:text=In%202021%2C%20the%20Virginia%20Youth,attempting%20suicide%20and%20self%2Dharmed</a:t>
            </a:r>
            <a:endParaRPr sz="1100">
              <a:solidFill>
                <a:schemeClr val="dk1"/>
              </a:solidFill>
              <a:latin typeface="Montserrat"/>
              <a:ea typeface="Montserrat"/>
              <a:cs typeface="Montserrat"/>
              <a:sym typeface="Montserrat"/>
            </a:endParaRPr>
          </a:p>
          <a:p>
            <a:pPr marL="45720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Bahri, N., Sterrett, K., &amp; Lord, C. (2023). Marital status over 28 years of parents of individuals with autism and other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developmental disabilities. Journal of Family Psychology, 37(6), 920–931.https://doi.org/10.1037/fam0001093 </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7"/>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34</a:t>
            </a:fld>
            <a:endParaRPr/>
          </a:p>
        </p:txBody>
      </p:sp>
      <p:pic>
        <p:nvPicPr>
          <p:cNvPr id="595" name="Google Shape;595;p57"/>
          <p:cNvPicPr preferRelativeResize="0"/>
          <p:nvPr/>
        </p:nvPicPr>
        <p:blipFill>
          <a:blip r:embed="rId3">
            <a:alphaModFix amt="75000"/>
          </a:blip>
          <a:stretch>
            <a:fillRect/>
          </a:stretch>
        </p:blipFill>
        <p:spPr>
          <a:xfrm rot="5400000">
            <a:off x="2680412" y="-2548734"/>
            <a:ext cx="4801676" cy="6695301"/>
          </a:xfrm>
          <a:prstGeom prst="rect">
            <a:avLst/>
          </a:prstGeom>
          <a:noFill/>
          <a:ln>
            <a:noFill/>
          </a:ln>
        </p:spPr>
      </p:pic>
      <p:sp>
        <p:nvSpPr>
          <p:cNvPr id="596" name="Google Shape;596;p57"/>
          <p:cNvSpPr txBox="1"/>
          <p:nvPr/>
        </p:nvSpPr>
        <p:spPr>
          <a:xfrm>
            <a:off x="373075" y="340750"/>
            <a:ext cx="70587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Barlow"/>
                <a:ea typeface="Barlow"/>
                <a:cs typeface="Barlow"/>
                <a:sym typeface="Barlow"/>
              </a:rPr>
              <a:t>Citations</a:t>
            </a:r>
            <a:endParaRPr sz="2800">
              <a:solidFill>
                <a:schemeClr val="dk1"/>
              </a:solidFill>
              <a:latin typeface="Barlow"/>
              <a:ea typeface="Barlow"/>
              <a:cs typeface="Barlow"/>
              <a:sym typeface="Barlow"/>
            </a:endParaRPr>
          </a:p>
        </p:txBody>
      </p:sp>
      <p:sp>
        <p:nvSpPr>
          <p:cNvPr id="597" name="Google Shape;597;p57"/>
          <p:cNvSpPr txBox="1"/>
          <p:nvPr/>
        </p:nvSpPr>
        <p:spPr>
          <a:xfrm>
            <a:off x="441475" y="1024725"/>
            <a:ext cx="8115300" cy="38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chemeClr val="dk1"/>
                </a:solidFill>
                <a:latin typeface="Montserrat"/>
                <a:ea typeface="Montserrat"/>
                <a:cs typeface="Montserrat"/>
                <a:sym typeface="Montserrat"/>
              </a:rPr>
              <a:t>Beer, PhD, Jessica (2024). Mental health in teens: Risk and protective factors. </a:t>
            </a:r>
            <a:endParaRPr sz="105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050">
                <a:solidFill>
                  <a:schemeClr val="dk1"/>
                </a:solidFill>
                <a:latin typeface="Montserrat"/>
                <a:ea typeface="Montserrat"/>
                <a:cs typeface="Montserrat"/>
                <a:sym typeface="Montserrat"/>
              </a:rPr>
              <a:t>https://positivepsychology.com/mental-health-in-teens/#10-risk-and-protective-factors</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Catie's Closet. (2024, May 2). How poverty impacts children's mental health and educational outcomes.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u="sng">
                <a:solidFill>
                  <a:schemeClr val="hlink"/>
                </a:solidFill>
                <a:latin typeface="Montserrat"/>
                <a:ea typeface="Montserrat"/>
                <a:cs typeface="Montserrat"/>
                <a:sym typeface="Montserrat"/>
                <a:hlinkClick r:id="rId4"/>
              </a:rPr>
              <a:t>https://www.catiescloset.org/blog/2024/05/02/how-poverty-impacts-childrens-mental-health-and-educatio</a:t>
            </a:r>
            <a:endParaRPr/>
          </a:p>
          <a:p>
            <a:pPr marL="0" lvl="0" indent="457200" algn="l" rtl="0">
              <a:spcBef>
                <a:spcPts val="0"/>
              </a:spcBef>
              <a:spcAft>
                <a:spcPts val="0"/>
              </a:spcAft>
              <a:buNone/>
            </a:pPr>
            <a:r>
              <a:rPr lang="en" sz="1100" u="sng">
                <a:solidFill>
                  <a:schemeClr val="hlink"/>
                </a:solidFill>
                <a:latin typeface="Montserrat"/>
                <a:ea typeface="Montserrat"/>
                <a:cs typeface="Montserrat"/>
                <a:sym typeface="Montserrat"/>
                <a:hlinkClick r:id="rId4"/>
              </a:rPr>
              <a:t>nal-ou</a:t>
            </a:r>
            <a:r>
              <a:rPr lang="en" sz="1100">
                <a:solidFill>
                  <a:schemeClr val="dk1"/>
                </a:solidFill>
                <a:latin typeface="Montserrat"/>
                <a:ea typeface="Montserrat"/>
                <a:cs typeface="Montserrat"/>
                <a:sym typeface="Montserrat"/>
              </a:rPr>
              <a:t>tcomes/</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Centers for Disease Control and Prevention. (2024, October 8). About Adverse Childhood Experiences. U.S. Centers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for Disease Control and Prevention; CDC. https://www.cdc.gov/aces/about/index.html</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Colizzi, M., Lasalvia, A., &amp; Ruggeri, M. (2020). Prevention and early intervention in youth mental health: is it time for </a:t>
            </a:r>
            <a:endParaRPr sz="1100">
              <a:solidFill>
                <a:schemeClr val="dk1"/>
              </a:solidFill>
              <a:latin typeface="Montserrat"/>
              <a:ea typeface="Montserrat"/>
              <a:cs typeface="Montserrat"/>
              <a:sym typeface="Montserrat"/>
            </a:endParaRPr>
          </a:p>
          <a:p>
            <a:pPr marL="457200" lvl="0" indent="0" algn="l" rtl="0">
              <a:spcBef>
                <a:spcPts val="0"/>
              </a:spcBef>
              <a:spcAft>
                <a:spcPts val="0"/>
              </a:spcAft>
              <a:buNone/>
            </a:pPr>
            <a:r>
              <a:rPr lang="en" sz="1100">
                <a:solidFill>
                  <a:schemeClr val="dk1"/>
                </a:solidFill>
                <a:latin typeface="Montserrat"/>
                <a:ea typeface="Montserrat"/>
                <a:cs typeface="Montserrat"/>
                <a:sym typeface="Montserrat"/>
              </a:rPr>
              <a:t>a multidisciplinary and trans-diagnostic model for care? International Journal of Mental Health Systems, 14(1), 23–23. https://doi.org/10.1186/s13033-020-00356-9</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Geldmaker, B., HRSA VMAP Project Director, &amp; State Health Commissioner’s Advisory Council on Health Disparity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and Health equity. (2023). Virginia Mental Health Access Program (VMAP)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overview.</a:t>
            </a:r>
            <a:r>
              <a:rPr lang="en" sz="1100" u="sng">
                <a:solidFill>
                  <a:schemeClr val="hlink"/>
                </a:solidFill>
                <a:latin typeface="Montserrat"/>
                <a:ea typeface="Montserrat"/>
                <a:cs typeface="Montserrat"/>
                <a:sym typeface="Montserrat"/>
                <a:hlinkClick r:id="rId5"/>
              </a:rPr>
              <a:t>https://www.vdh.virginia.gov/content/uploads/sites/76/2023/04/2023-VMAP-Overview-Presentatio</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n.April-11-2023-1.pdf</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latin typeface="Barlow"/>
              <a:ea typeface="Barlow"/>
              <a:cs typeface="Barlow"/>
              <a:sym typeface="Barlo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8"/>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35</a:t>
            </a:fld>
            <a:endParaRPr/>
          </a:p>
        </p:txBody>
      </p:sp>
      <p:pic>
        <p:nvPicPr>
          <p:cNvPr id="603" name="Google Shape;603;p58"/>
          <p:cNvPicPr preferRelativeResize="0"/>
          <p:nvPr/>
        </p:nvPicPr>
        <p:blipFill>
          <a:blip r:embed="rId3">
            <a:alphaModFix amt="75000"/>
          </a:blip>
          <a:stretch>
            <a:fillRect/>
          </a:stretch>
        </p:blipFill>
        <p:spPr>
          <a:xfrm rot="5400000">
            <a:off x="2680412" y="-2548734"/>
            <a:ext cx="4801676" cy="6695301"/>
          </a:xfrm>
          <a:prstGeom prst="rect">
            <a:avLst/>
          </a:prstGeom>
          <a:noFill/>
          <a:ln>
            <a:noFill/>
          </a:ln>
        </p:spPr>
      </p:pic>
      <p:sp>
        <p:nvSpPr>
          <p:cNvPr id="604" name="Google Shape;604;p58"/>
          <p:cNvSpPr txBox="1"/>
          <p:nvPr/>
        </p:nvSpPr>
        <p:spPr>
          <a:xfrm>
            <a:off x="373075" y="340750"/>
            <a:ext cx="70587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Barlow"/>
                <a:ea typeface="Barlow"/>
                <a:cs typeface="Barlow"/>
                <a:sym typeface="Barlow"/>
              </a:rPr>
              <a:t>Citations</a:t>
            </a:r>
            <a:endParaRPr sz="2800">
              <a:solidFill>
                <a:schemeClr val="dk1"/>
              </a:solidFill>
              <a:latin typeface="Barlow"/>
              <a:ea typeface="Barlow"/>
              <a:cs typeface="Barlow"/>
              <a:sym typeface="Barlow"/>
            </a:endParaRPr>
          </a:p>
        </p:txBody>
      </p:sp>
      <p:sp>
        <p:nvSpPr>
          <p:cNvPr id="605" name="Google Shape;605;p58"/>
          <p:cNvSpPr txBox="1"/>
          <p:nvPr/>
        </p:nvSpPr>
        <p:spPr>
          <a:xfrm>
            <a:off x="441400" y="997450"/>
            <a:ext cx="7987500" cy="37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National Alliance on Mental Illness. (n.d.). Family members and caregivers.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https://www.nami.org/your-journey/family-members-and-caregivers/</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National Alliance on Mental Illness. (n.d.). Individuals with mental illness.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https://www.nami.org/your-journey/individuals-with-mental-illness/</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National Alliance on Mental Illness. (n.d.). Do you know the layers of self-advocacy?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https://www.nami.org/individual-rights-responsibilities/do-you-know-the-layers-of-self-advocacy/</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National Council for Wellbeing. (2023). Mental health first aid USA: Youth manual. Mental Health First Aid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USA.</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Navigating Life Texas. (n.d.). Mental health for children with intellectual and developmental disabilities. </a:t>
            </a:r>
            <a:endParaRPr sz="1100">
              <a:solidFill>
                <a:schemeClr val="dk1"/>
              </a:solidFill>
              <a:latin typeface="Montserrat"/>
              <a:ea typeface="Montserrat"/>
              <a:cs typeface="Montserrat"/>
              <a:sym typeface="Montserrat"/>
            </a:endParaRPr>
          </a:p>
          <a:p>
            <a:pPr marL="457200" lvl="0" indent="0" algn="l" rtl="0">
              <a:spcBef>
                <a:spcPts val="0"/>
              </a:spcBef>
              <a:spcAft>
                <a:spcPts val="0"/>
              </a:spcAft>
              <a:buNone/>
            </a:pPr>
            <a:r>
              <a:rPr lang="en" sz="1100">
                <a:solidFill>
                  <a:schemeClr val="dk1"/>
                </a:solidFill>
                <a:latin typeface="Montserrat"/>
                <a:ea typeface="Montserrat"/>
                <a:cs typeface="Montserrat"/>
                <a:sym typeface="Montserrat"/>
              </a:rPr>
              <a:t>https://www.navigatelifetexas.org/en/diagnosis-healthcare/mental-health-for-children-with-intellectual-and-developmental-disabilities</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latin typeface="Barlow"/>
              <a:ea typeface="Barlow"/>
              <a:cs typeface="Barlow"/>
              <a:sym typeface="Barlow"/>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9"/>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36</a:t>
            </a:fld>
            <a:endParaRPr/>
          </a:p>
        </p:txBody>
      </p:sp>
      <p:pic>
        <p:nvPicPr>
          <p:cNvPr id="611" name="Google Shape;611;p59"/>
          <p:cNvPicPr preferRelativeResize="0"/>
          <p:nvPr/>
        </p:nvPicPr>
        <p:blipFill>
          <a:blip r:embed="rId3">
            <a:alphaModFix amt="75000"/>
          </a:blip>
          <a:stretch>
            <a:fillRect/>
          </a:stretch>
        </p:blipFill>
        <p:spPr>
          <a:xfrm rot="5400000">
            <a:off x="2680412" y="-2548734"/>
            <a:ext cx="4801676" cy="6695301"/>
          </a:xfrm>
          <a:prstGeom prst="rect">
            <a:avLst/>
          </a:prstGeom>
          <a:noFill/>
          <a:ln>
            <a:noFill/>
          </a:ln>
        </p:spPr>
      </p:pic>
      <p:sp>
        <p:nvSpPr>
          <p:cNvPr id="612" name="Google Shape;612;p59"/>
          <p:cNvSpPr txBox="1"/>
          <p:nvPr/>
        </p:nvSpPr>
        <p:spPr>
          <a:xfrm>
            <a:off x="373075" y="340750"/>
            <a:ext cx="70587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Barlow"/>
                <a:ea typeface="Barlow"/>
                <a:cs typeface="Barlow"/>
                <a:sym typeface="Barlow"/>
              </a:rPr>
              <a:t>Citations</a:t>
            </a:r>
            <a:endParaRPr sz="2800">
              <a:solidFill>
                <a:schemeClr val="dk1"/>
              </a:solidFill>
              <a:latin typeface="Barlow"/>
              <a:ea typeface="Barlow"/>
              <a:cs typeface="Barlow"/>
              <a:sym typeface="Barlow"/>
            </a:endParaRPr>
          </a:p>
        </p:txBody>
      </p:sp>
      <p:sp>
        <p:nvSpPr>
          <p:cNvPr id="613" name="Google Shape;613;p59"/>
          <p:cNvSpPr txBox="1"/>
          <p:nvPr/>
        </p:nvSpPr>
        <p:spPr>
          <a:xfrm>
            <a:off x="441400" y="997450"/>
            <a:ext cx="7987500" cy="37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Montserrat"/>
                <a:ea typeface="Montserrat"/>
                <a:cs typeface="Montserrat"/>
                <a:sym typeface="Montserrat"/>
              </a:rPr>
              <a:t>Norkiewicz, M. (n.d.). Speech Therapy and Mental Health Advocacy: What is Our Role?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https://chatwithus.org/wp-content/uploads/2021/05/Friday-Team-Call.pdf </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OpenAI. (2023). ChatGPT (Mar 14 version) [Large language model]. </a:t>
            </a:r>
            <a:r>
              <a:rPr lang="en" sz="1100"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https://chat.openai.com/cha</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Pascoe, M., Bailey, A. P., Craike, M., Carter, T., Patten, R., Stepto, N., &amp; Parker, A. (2020). Physical activity and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exercise in youth mental health promotion: a scoping review. BMJ Open Sport &amp; Exercise Medicine,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6(1), e000677–e000677. https://doi.org/10.1136/bmjsem-2019-000677</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100">
                <a:solidFill>
                  <a:schemeClr val="dk1"/>
                </a:solidFill>
                <a:latin typeface="Montserrat"/>
                <a:ea typeface="Montserrat"/>
                <a:cs typeface="Montserrat"/>
                <a:sym typeface="Montserrat"/>
              </a:rPr>
              <a:t>Ryan, J., Virani, A., &amp; Austin, J. C. (2015). Ethical issues associated with genetic counseling in the context of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adolescent psychiatry. Applied &amp; translational genomics, 5, 23–29. </a:t>
            </a:r>
            <a:endParaRPr sz="1100">
              <a:solidFill>
                <a:schemeClr val="dk1"/>
              </a:solidFill>
              <a:latin typeface="Montserrat"/>
              <a:ea typeface="Montserrat"/>
              <a:cs typeface="Montserrat"/>
              <a:sym typeface="Montserrat"/>
            </a:endParaRPr>
          </a:p>
          <a:p>
            <a:pPr marL="0" lvl="0" indent="457200" algn="l" rtl="0">
              <a:spcBef>
                <a:spcPts val="0"/>
              </a:spcBef>
              <a:spcAft>
                <a:spcPts val="0"/>
              </a:spcAft>
              <a:buNone/>
            </a:pPr>
            <a:r>
              <a:rPr lang="en" sz="1100">
                <a:solidFill>
                  <a:schemeClr val="dk1"/>
                </a:solidFill>
                <a:latin typeface="Montserrat"/>
                <a:ea typeface="Montserrat"/>
                <a:cs typeface="Montserrat"/>
                <a:sym typeface="Montserrat"/>
              </a:rPr>
              <a:t>https://doi.org/10.1016/j.atg.2015.06.001</a:t>
            </a:r>
            <a:endParaRPr sz="1100">
              <a:solidFill>
                <a:schemeClr val="dk1"/>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0"/>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37</a:t>
            </a:fld>
            <a:endParaRPr/>
          </a:p>
        </p:txBody>
      </p:sp>
      <p:sp>
        <p:nvSpPr>
          <p:cNvPr id="619" name="Google Shape;619;p60"/>
          <p:cNvSpPr txBox="1"/>
          <p:nvPr/>
        </p:nvSpPr>
        <p:spPr>
          <a:xfrm>
            <a:off x="1234900" y="1000625"/>
            <a:ext cx="58002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dk1"/>
                </a:solidFill>
                <a:latin typeface="Montserrat"/>
                <a:ea typeface="Montserrat"/>
                <a:cs typeface="Montserrat"/>
                <a:sym typeface="Montserrat"/>
              </a:rPr>
              <a:t>Thank you for your time!! Please complete the short survey below! Any questions? </a:t>
            </a:r>
            <a:endParaRPr sz="3200">
              <a:solidFill>
                <a:schemeClr val="dk1"/>
              </a:solidFill>
              <a:latin typeface="Montserrat"/>
              <a:ea typeface="Montserrat"/>
              <a:cs typeface="Montserrat"/>
              <a:sym typeface="Montserrat"/>
            </a:endParaRPr>
          </a:p>
        </p:txBody>
      </p:sp>
      <p:pic>
        <p:nvPicPr>
          <p:cNvPr id="620" name="Google Shape;620;p60"/>
          <p:cNvPicPr preferRelativeResize="0"/>
          <p:nvPr/>
        </p:nvPicPr>
        <p:blipFill>
          <a:blip r:embed="rId3">
            <a:alphaModFix/>
          </a:blip>
          <a:stretch>
            <a:fillRect/>
          </a:stretch>
        </p:blipFill>
        <p:spPr>
          <a:xfrm>
            <a:off x="5510800" y="2125050"/>
            <a:ext cx="2802950" cy="283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7"/>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4</a:t>
            </a:fld>
            <a:endParaRPr/>
          </a:p>
        </p:txBody>
      </p:sp>
      <p:pic>
        <p:nvPicPr>
          <p:cNvPr id="241" name="Google Shape;241;p27"/>
          <p:cNvPicPr preferRelativeResize="0"/>
          <p:nvPr/>
        </p:nvPicPr>
        <p:blipFill>
          <a:blip r:embed="rId3">
            <a:alphaModFix amt="75000"/>
          </a:blip>
          <a:stretch>
            <a:fillRect/>
          </a:stretch>
        </p:blipFill>
        <p:spPr>
          <a:xfrm rot="5400000">
            <a:off x="2680412" y="-2548734"/>
            <a:ext cx="4801676" cy="6695301"/>
          </a:xfrm>
          <a:prstGeom prst="rect">
            <a:avLst/>
          </a:prstGeom>
          <a:noFill/>
          <a:ln>
            <a:noFill/>
          </a:ln>
        </p:spPr>
      </p:pic>
      <p:sp>
        <p:nvSpPr>
          <p:cNvPr id="242" name="Google Shape;242;p27"/>
          <p:cNvSpPr txBox="1"/>
          <p:nvPr/>
        </p:nvSpPr>
        <p:spPr>
          <a:xfrm>
            <a:off x="549400" y="1915050"/>
            <a:ext cx="7058700" cy="65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Montserrat"/>
                <a:ea typeface="Montserrat"/>
                <a:cs typeface="Montserrat"/>
                <a:sym typeface="Montserrat"/>
              </a:rPr>
              <a:t>Learning Objectives</a:t>
            </a:r>
            <a:endParaRPr sz="2800">
              <a:solidFill>
                <a:schemeClr val="dk1"/>
              </a:solidFill>
              <a:latin typeface="Montserrat"/>
              <a:ea typeface="Montserrat"/>
              <a:cs typeface="Montserrat"/>
              <a:sym typeface="Montserrat"/>
            </a:endParaRPr>
          </a:p>
        </p:txBody>
      </p:sp>
      <p:sp>
        <p:nvSpPr>
          <p:cNvPr id="243" name="Google Shape;243;p27"/>
          <p:cNvSpPr txBox="1"/>
          <p:nvPr/>
        </p:nvSpPr>
        <p:spPr>
          <a:xfrm>
            <a:off x="549400" y="2467300"/>
            <a:ext cx="7879500" cy="257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Montserrat"/>
                <a:ea typeface="Montserrat"/>
                <a:cs typeface="Montserrat"/>
                <a:sym typeface="Montserrat"/>
              </a:rPr>
              <a:t>The learner will:</a:t>
            </a:r>
            <a:endParaRPr sz="2000">
              <a:solidFill>
                <a:schemeClr val="dk1"/>
              </a:solidFill>
              <a:latin typeface="Montserrat"/>
              <a:ea typeface="Montserrat"/>
              <a:cs typeface="Montserrat"/>
              <a:sym typeface="Montserrat"/>
            </a:endParaRPr>
          </a:p>
          <a:p>
            <a:pPr marL="457200" lvl="0" indent="-355600" algn="l" rtl="0">
              <a:spcBef>
                <a:spcPts val="0"/>
              </a:spcBef>
              <a:spcAft>
                <a:spcPts val="0"/>
              </a:spcAft>
              <a:buClr>
                <a:schemeClr val="dk1"/>
              </a:buClr>
              <a:buSzPts val="2000"/>
              <a:buFont typeface="Montserrat"/>
              <a:buChar char="●"/>
            </a:pPr>
            <a:r>
              <a:rPr lang="en" sz="2000">
                <a:solidFill>
                  <a:schemeClr val="dk1"/>
                </a:solidFill>
                <a:latin typeface="Montserrat"/>
                <a:ea typeface="Montserrat"/>
                <a:cs typeface="Montserrat"/>
                <a:sym typeface="Montserrat"/>
              </a:rPr>
              <a:t>Understand the impact of mental health conditions on development of youth and the caretakers. </a:t>
            </a:r>
            <a:endParaRPr sz="2000">
              <a:solidFill>
                <a:schemeClr val="dk1"/>
              </a:solidFill>
              <a:latin typeface="Montserrat"/>
              <a:ea typeface="Montserrat"/>
              <a:cs typeface="Montserrat"/>
              <a:sym typeface="Montserrat"/>
            </a:endParaRPr>
          </a:p>
          <a:p>
            <a:pPr marL="457200" lvl="0" indent="-355600" algn="l" rtl="0">
              <a:spcBef>
                <a:spcPts val="0"/>
              </a:spcBef>
              <a:spcAft>
                <a:spcPts val="0"/>
              </a:spcAft>
              <a:buClr>
                <a:schemeClr val="dk1"/>
              </a:buClr>
              <a:buSzPts val="2000"/>
              <a:buFont typeface="Montserrat"/>
              <a:buChar char="●"/>
            </a:pPr>
            <a:r>
              <a:rPr lang="en" sz="2000">
                <a:solidFill>
                  <a:schemeClr val="dk1"/>
                </a:solidFill>
                <a:latin typeface="Montserrat"/>
                <a:ea typeface="Montserrat"/>
                <a:cs typeface="Montserrat"/>
                <a:sym typeface="Montserrat"/>
              </a:rPr>
              <a:t>Describe the prevalence, signs and symptoms of youth mental health distress. </a:t>
            </a:r>
            <a:endParaRPr sz="2000">
              <a:solidFill>
                <a:schemeClr val="dk1"/>
              </a:solidFill>
              <a:latin typeface="Montserrat"/>
              <a:ea typeface="Montserrat"/>
              <a:cs typeface="Montserrat"/>
              <a:sym typeface="Montserrat"/>
            </a:endParaRPr>
          </a:p>
          <a:p>
            <a:pPr marL="457200" lvl="0" indent="-355600" algn="l" rtl="0">
              <a:spcBef>
                <a:spcPts val="0"/>
              </a:spcBef>
              <a:spcAft>
                <a:spcPts val="0"/>
              </a:spcAft>
              <a:buClr>
                <a:schemeClr val="dk1"/>
              </a:buClr>
              <a:buSzPts val="2000"/>
              <a:buFont typeface="Montserrat"/>
              <a:buChar char="●"/>
            </a:pPr>
            <a:r>
              <a:rPr lang="en" sz="2000">
                <a:solidFill>
                  <a:schemeClr val="dk1"/>
                </a:solidFill>
                <a:latin typeface="Montserrat"/>
                <a:ea typeface="Montserrat"/>
                <a:cs typeface="Montserrat"/>
                <a:sym typeface="Montserrat"/>
              </a:rPr>
              <a:t>Identify the role you play in mental health as a future DPT and as a current SPT.  </a:t>
            </a:r>
            <a:endParaRPr sz="20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a:p>
            <a:pPr marL="0" lvl="0" indent="0" algn="l" rtl="0">
              <a:spcBef>
                <a:spcPts val="0"/>
              </a:spcBef>
              <a:spcAft>
                <a:spcPts val="0"/>
              </a:spcAft>
              <a:buNone/>
            </a:pPr>
            <a:endParaRPr sz="1200">
              <a:solidFill>
                <a:schemeClr val="dk1"/>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8"/>
          <p:cNvPicPr preferRelativeResize="0"/>
          <p:nvPr/>
        </p:nvPicPr>
        <p:blipFill>
          <a:blip r:embed="rId3">
            <a:alphaModFix amt="75000"/>
          </a:blip>
          <a:stretch>
            <a:fillRect/>
          </a:stretch>
        </p:blipFill>
        <p:spPr>
          <a:xfrm rot="3600003">
            <a:off x="3259475" y="-1892327"/>
            <a:ext cx="4673674" cy="4534152"/>
          </a:xfrm>
          <a:prstGeom prst="rect">
            <a:avLst/>
          </a:prstGeom>
          <a:noFill/>
          <a:ln>
            <a:noFill/>
          </a:ln>
        </p:spPr>
      </p:pic>
      <p:sp>
        <p:nvSpPr>
          <p:cNvPr id="249" name="Google Shape;249;p28"/>
          <p:cNvSpPr txBox="1">
            <a:spLocks noGrp="1"/>
          </p:cNvSpPr>
          <p:nvPr>
            <p:ph type="title"/>
          </p:nvPr>
        </p:nvSpPr>
        <p:spPr>
          <a:xfrm>
            <a:off x="3596500" y="2526894"/>
            <a:ext cx="4832400" cy="13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Prevalence &amp; Mythbusting</a:t>
            </a:r>
            <a:endParaRPr/>
          </a:p>
        </p:txBody>
      </p:sp>
      <p:sp>
        <p:nvSpPr>
          <p:cNvPr id="250" name="Google Shape;250;p28"/>
          <p:cNvSpPr txBox="1">
            <a:spLocks noGrp="1"/>
          </p:cNvSpPr>
          <p:nvPr>
            <p:ph type="title" idx="2"/>
          </p:nvPr>
        </p:nvSpPr>
        <p:spPr>
          <a:xfrm>
            <a:off x="3596500" y="1242606"/>
            <a:ext cx="1240200" cy="111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251" name="Google Shape;251;p28"/>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pic>
        <p:nvPicPr>
          <p:cNvPr id="252" name="Google Shape;252;p28"/>
          <p:cNvPicPr preferRelativeResize="0"/>
          <p:nvPr/>
        </p:nvPicPr>
        <p:blipFill>
          <a:blip r:embed="rId4">
            <a:alphaModFix/>
          </a:blip>
          <a:stretch>
            <a:fillRect/>
          </a:stretch>
        </p:blipFill>
        <p:spPr>
          <a:xfrm>
            <a:off x="158751" y="1491225"/>
            <a:ext cx="3331016" cy="1949401"/>
          </a:xfrm>
          <a:prstGeom prst="rect">
            <a:avLst/>
          </a:prstGeom>
          <a:noFill/>
          <a:ln>
            <a:noFill/>
          </a:ln>
        </p:spPr>
      </p:pic>
      <p:pic>
        <p:nvPicPr>
          <p:cNvPr id="253" name="Google Shape;253;p28"/>
          <p:cNvPicPr preferRelativeResize="0"/>
          <p:nvPr/>
        </p:nvPicPr>
        <p:blipFill>
          <a:blip r:embed="rId5">
            <a:alphaModFix/>
          </a:blip>
          <a:stretch>
            <a:fillRect/>
          </a:stretch>
        </p:blipFill>
        <p:spPr>
          <a:xfrm rot="-5400000">
            <a:off x="-1089425" y="2832649"/>
            <a:ext cx="3245850" cy="3968751"/>
          </a:xfrm>
          <a:prstGeom prst="rect">
            <a:avLst/>
          </a:prstGeom>
          <a:noFill/>
          <a:ln>
            <a:noFill/>
          </a:ln>
        </p:spPr>
      </p:pic>
      <p:sp>
        <p:nvSpPr>
          <p:cNvPr id="254" name="Google Shape;254;p28"/>
          <p:cNvSpPr txBox="1"/>
          <p:nvPr/>
        </p:nvSpPr>
        <p:spPr>
          <a:xfrm>
            <a:off x="158750" y="3532050"/>
            <a:ext cx="3069300" cy="6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"mental health charities", by Andy Zurichs, used under CC license/ resized and cropped</a:t>
            </a:r>
            <a:endParaRPr sz="1200">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sp>
        <p:nvSpPr>
          <p:cNvPr id="260" name="Google Shape;260;p29"/>
          <p:cNvSpPr txBox="1"/>
          <p:nvPr/>
        </p:nvSpPr>
        <p:spPr>
          <a:xfrm>
            <a:off x="1234875" y="636725"/>
            <a:ext cx="7058700" cy="22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dk1"/>
                </a:solidFill>
                <a:latin typeface="Montserrat"/>
                <a:ea typeface="Montserrat"/>
                <a:cs typeface="Montserrat"/>
                <a:sym typeface="Montserrat"/>
              </a:rPr>
              <a:t>What percentage of children with a chronic health condition do you think have significant mental health concerns before the age of 14?</a:t>
            </a:r>
            <a:endParaRPr sz="3200">
              <a:solidFill>
                <a:schemeClr val="dk1"/>
              </a:solidFill>
              <a:latin typeface="Montserrat"/>
              <a:ea typeface="Montserrat"/>
              <a:cs typeface="Montserrat"/>
              <a:sym typeface="Montserrat"/>
            </a:endParaRPr>
          </a:p>
        </p:txBody>
      </p:sp>
      <p:sp>
        <p:nvSpPr>
          <p:cNvPr id="261" name="Google Shape;261;p29"/>
          <p:cNvSpPr txBox="1"/>
          <p:nvPr/>
        </p:nvSpPr>
        <p:spPr>
          <a:xfrm>
            <a:off x="4435375" y="4199600"/>
            <a:ext cx="412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Colizzi, M., Lasalvia, A., &amp; Ruggeri, M. (2020),</a:t>
            </a:r>
            <a:endParaRPr>
              <a:solidFill>
                <a:schemeClr val="dk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subTitle" idx="4"/>
          </p:nvPr>
        </p:nvSpPr>
        <p:spPr>
          <a:xfrm>
            <a:off x="4896425" y="2348950"/>
            <a:ext cx="2887500" cy="73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t>Chronic Physical Condition</a:t>
            </a:r>
            <a:endParaRPr sz="2000"/>
          </a:p>
        </p:txBody>
      </p:sp>
      <p:sp>
        <p:nvSpPr>
          <p:cNvPr id="267" name="Google Shape;267;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prevalence of mental health disorders in youth?</a:t>
            </a:r>
            <a:endParaRPr/>
          </a:p>
        </p:txBody>
      </p:sp>
      <p:sp>
        <p:nvSpPr>
          <p:cNvPr id="268" name="Google Shape;268;p30"/>
          <p:cNvSpPr txBox="1">
            <a:spLocks noGrp="1"/>
          </p:cNvSpPr>
          <p:nvPr>
            <p:ph type="subTitle" idx="1"/>
          </p:nvPr>
        </p:nvSpPr>
        <p:spPr>
          <a:xfrm>
            <a:off x="4896425" y="3080005"/>
            <a:ext cx="2887500" cy="14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Montserrat"/>
                <a:ea typeface="Montserrat"/>
                <a:cs typeface="Montserrat"/>
                <a:sym typeface="Montserrat"/>
              </a:rPr>
              <a:t>Children with a chronic physical condition were 62% more likely to have a mental health disorder</a:t>
            </a:r>
            <a:endParaRPr sz="1600">
              <a:latin typeface="Montserrat"/>
              <a:ea typeface="Montserrat"/>
              <a:cs typeface="Montserrat"/>
              <a:sym typeface="Montserrat"/>
            </a:endParaRPr>
          </a:p>
        </p:txBody>
      </p:sp>
      <p:sp>
        <p:nvSpPr>
          <p:cNvPr id="269" name="Google Shape;269;p30"/>
          <p:cNvSpPr txBox="1">
            <a:spLocks noGrp="1"/>
          </p:cNvSpPr>
          <p:nvPr>
            <p:ph type="subTitle" idx="2"/>
          </p:nvPr>
        </p:nvSpPr>
        <p:spPr>
          <a:xfrm>
            <a:off x="1360075" y="3108699"/>
            <a:ext cx="2887500" cy="18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Montserrat"/>
                <a:ea typeface="Montserrat"/>
                <a:cs typeface="Montserrat"/>
                <a:sym typeface="Montserrat"/>
              </a:rPr>
              <a:t>As of May 1st, 2024, 38% of Virginia high school students reported feeling sad or depressed in the past two weeks and 21% reported thoughts of self harm.</a:t>
            </a:r>
            <a:r>
              <a:rPr lang="en" sz="1400"/>
              <a:t> </a:t>
            </a:r>
            <a:endParaRPr sz="1400"/>
          </a:p>
        </p:txBody>
      </p:sp>
      <p:sp>
        <p:nvSpPr>
          <p:cNvPr id="270" name="Google Shape;270;p30"/>
          <p:cNvSpPr txBox="1">
            <a:spLocks noGrp="1"/>
          </p:cNvSpPr>
          <p:nvPr>
            <p:ph type="subTitle" idx="3"/>
          </p:nvPr>
        </p:nvSpPr>
        <p:spPr>
          <a:xfrm>
            <a:off x="1360075" y="2348950"/>
            <a:ext cx="2887500" cy="89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a:t>38% reported feeling sad or depressed</a:t>
            </a:r>
            <a:endParaRPr sz="2000"/>
          </a:p>
        </p:txBody>
      </p:sp>
      <p:sp>
        <p:nvSpPr>
          <p:cNvPr id="271" name="Google Shape;271;p30"/>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a:p>
        </p:txBody>
      </p:sp>
      <p:sp>
        <p:nvSpPr>
          <p:cNvPr id="272" name="Google Shape;272;p30"/>
          <p:cNvSpPr/>
          <p:nvPr/>
        </p:nvSpPr>
        <p:spPr>
          <a:xfrm>
            <a:off x="2502475" y="1593838"/>
            <a:ext cx="602700" cy="6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arlow"/>
                <a:ea typeface="Barlow"/>
                <a:cs typeface="Barlow"/>
                <a:sym typeface="Barlow"/>
              </a:rPr>
              <a:t>46</a:t>
            </a:r>
            <a:endParaRPr>
              <a:latin typeface="Barlow"/>
              <a:ea typeface="Barlow"/>
              <a:cs typeface="Barlow"/>
              <a:sym typeface="Barlow"/>
            </a:endParaRPr>
          </a:p>
        </p:txBody>
      </p:sp>
      <p:sp>
        <p:nvSpPr>
          <p:cNvPr id="273" name="Google Shape;273;p30"/>
          <p:cNvSpPr/>
          <p:nvPr/>
        </p:nvSpPr>
        <p:spPr>
          <a:xfrm>
            <a:off x="6038825" y="1593838"/>
            <a:ext cx="602700" cy="60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nvGrpSpPr>
          <p:cNvPr id="274" name="Google Shape;274;p30"/>
          <p:cNvGrpSpPr/>
          <p:nvPr/>
        </p:nvGrpSpPr>
        <p:grpSpPr>
          <a:xfrm>
            <a:off x="2654326" y="1687496"/>
            <a:ext cx="298996" cy="340204"/>
            <a:chOff x="1516475" y="238075"/>
            <a:chExt cx="424650" cy="483175"/>
          </a:xfrm>
        </p:grpSpPr>
        <p:sp>
          <p:nvSpPr>
            <p:cNvPr id="275" name="Google Shape;275;p30"/>
            <p:cNvSpPr/>
            <p:nvPr/>
          </p:nvSpPr>
          <p:spPr>
            <a:xfrm>
              <a:off x="1516475" y="238075"/>
              <a:ext cx="424650" cy="483175"/>
            </a:xfrm>
            <a:custGeom>
              <a:avLst/>
              <a:gdLst/>
              <a:ahLst/>
              <a:cxnLst/>
              <a:rect l="l" t="t" r="r" b="b"/>
              <a:pathLst>
                <a:path w="16986" h="19327" extrusionOk="0">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6" name="Google Shape;276;p30"/>
            <p:cNvSpPr/>
            <p:nvPr/>
          </p:nvSpPr>
          <p:spPr>
            <a:xfrm>
              <a:off x="1652425" y="324000"/>
              <a:ext cx="147150" cy="141575"/>
            </a:xfrm>
            <a:custGeom>
              <a:avLst/>
              <a:gdLst/>
              <a:ahLst/>
              <a:cxnLst/>
              <a:rect l="l" t="t" r="r" b="b"/>
              <a:pathLst>
                <a:path w="5886" h="5663" extrusionOk="0">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77" name="Google Shape;277;p30"/>
          <p:cNvGrpSpPr/>
          <p:nvPr/>
        </p:nvGrpSpPr>
        <p:grpSpPr>
          <a:xfrm>
            <a:off x="6163583" y="1718612"/>
            <a:ext cx="353180" cy="353180"/>
            <a:chOff x="-24338900" y="2710600"/>
            <a:chExt cx="295375" cy="295375"/>
          </a:xfrm>
        </p:grpSpPr>
        <p:sp>
          <p:nvSpPr>
            <p:cNvPr id="278" name="Google Shape;278;p30"/>
            <p:cNvSpPr/>
            <p:nvPr/>
          </p:nvSpPr>
          <p:spPr>
            <a:xfrm>
              <a:off x="-24250700" y="2816925"/>
              <a:ext cx="123675" cy="103200"/>
            </a:xfrm>
            <a:custGeom>
              <a:avLst/>
              <a:gdLst/>
              <a:ahLst/>
              <a:cxnLst/>
              <a:rect l="l" t="t" r="r" b="b"/>
              <a:pathLst>
                <a:path w="4947" h="4128" extrusionOk="0">
                  <a:moveTo>
                    <a:pt x="3403" y="662"/>
                  </a:moveTo>
                  <a:cubicBezTo>
                    <a:pt x="3813" y="662"/>
                    <a:pt x="4128" y="977"/>
                    <a:pt x="4128" y="1387"/>
                  </a:cubicBezTo>
                  <a:cubicBezTo>
                    <a:pt x="4128" y="1922"/>
                    <a:pt x="3561" y="2363"/>
                    <a:pt x="2710" y="3025"/>
                  </a:cubicBezTo>
                  <a:cubicBezTo>
                    <a:pt x="2584" y="3119"/>
                    <a:pt x="2490" y="3182"/>
                    <a:pt x="2395" y="3309"/>
                  </a:cubicBezTo>
                  <a:cubicBezTo>
                    <a:pt x="2269" y="3214"/>
                    <a:pt x="2143" y="3151"/>
                    <a:pt x="2080" y="3025"/>
                  </a:cubicBezTo>
                  <a:cubicBezTo>
                    <a:pt x="1198" y="2363"/>
                    <a:pt x="662" y="1891"/>
                    <a:pt x="662" y="1387"/>
                  </a:cubicBezTo>
                  <a:cubicBezTo>
                    <a:pt x="662" y="946"/>
                    <a:pt x="977" y="662"/>
                    <a:pt x="1355" y="662"/>
                  </a:cubicBezTo>
                  <a:cubicBezTo>
                    <a:pt x="1860" y="662"/>
                    <a:pt x="2080" y="1229"/>
                    <a:pt x="2080" y="1261"/>
                  </a:cubicBezTo>
                  <a:cubicBezTo>
                    <a:pt x="2112" y="1418"/>
                    <a:pt x="2238" y="1481"/>
                    <a:pt x="2395" y="1481"/>
                  </a:cubicBezTo>
                  <a:cubicBezTo>
                    <a:pt x="2553" y="1481"/>
                    <a:pt x="2647" y="1355"/>
                    <a:pt x="2710" y="1261"/>
                  </a:cubicBezTo>
                  <a:cubicBezTo>
                    <a:pt x="2710" y="1229"/>
                    <a:pt x="2899" y="662"/>
                    <a:pt x="3403" y="662"/>
                  </a:cubicBezTo>
                  <a:close/>
                  <a:moveTo>
                    <a:pt x="1355" y="1"/>
                  </a:moveTo>
                  <a:cubicBezTo>
                    <a:pt x="568" y="1"/>
                    <a:pt x="1" y="631"/>
                    <a:pt x="1" y="1418"/>
                  </a:cubicBezTo>
                  <a:cubicBezTo>
                    <a:pt x="1" y="2269"/>
                    <a:pt x="694" y="2836"/>
                    <a:pt x="1671" y="3624"/>
                  </a:cubicBezTo>
                  <a:cubicBezTo>
                    <a:pt x="1828" y="3750"/>
                    <a:pt x="2049" y="3907"/>
                    <a:pt x="2238" y="4065"/>
                  </a:cubicBezTo>
                  <a:cubicBezTo>
                    <a:pt x="2301" y="4096"/>
                    <a:pt x="2395" y="4128"/>
                    <a:pt x="2458" y="4128"/>
                  </a:cubicBezTo>
                  <a:cubicBezTo>
                    <a:pt x="2553" y="4128"/>
                    <a:pt x="2616" y="4096"/>
                    <a:pt x="2710" y="4065"/>
                  </a:cubicBezTo>
                  <a:cubicBezTo>
                    <a:pt x="2899" y="3907"/>
                    <a:pt x="3057" y="3718"/>
                    <a:pt x="3246" y="3624"/>
                  </a:cubicBezTo>
                  <a:cubicBezTo>
                    <a:pt x="4254" y="2836"/>
                    <a:pt x="4947" y="2269"/>
                    <a:pt x="4947" y="1418"/>
                  </a:cubicBezTo>
                  <a:cubicBezTo>
                    <a:pt x="4821" y="599"/>
                    <a:pt x="4191" y="1"/>
                    <a:pt x="3403" y="1"/>
                  </a:cubicBezTo>
                  <a:cubicBezTo>
                    <a:pt x="3025" y="1"/>
                    <a:pt x="2616" y="158"/>
                    <a:pt x="2395" y="505"/>
                  </a:cubicBezTo>
                  <a:cubicBezTo>
                    <a:pt x="2112" y="190"/>
                    <a:pt x="1765"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a:off x="-24338900" y="2710600"/>
              <a:ext cx="295375" cy="295375"/>
            </a:xfrm>
            <a:custGeom>
              <a:avLst/>
              <a:gdLst/>
              <a:ahLst/>
              <a:cxnLst/>
              <a:rect l="l" t="t" r="r" b="b"/>
              <a:pathLst>
                <a:path w="11815" h="11815" extrusionOk="0">
                  <a:moveTo>
                    <a:pt x="7341" y="725"/>
                  </a:moveTo>
                  <a:cubicBezTo>
                    <a:pt x="7530" y="725"/>
                    <a:pt x="7687" y="882"/>
                    <a:pt x="7687" y="1103"/>
                  </a:cubicBezTo>
                  <a:lnTo>
                    <a:pt x="7687" y="3844"/>
                  </a:lnTo>
                  <a:cubicBezTo>
                    <a:pt x="7687" y="4033"/>
                    <a:pt x="7845" y="4222"/>
                    <a:pt x="8034" y="4222"/>
                  </a:cubicBezTo>
                  <a:lnTo>
                    <a:pt x="10806" y="4222"/>
                  </a:lnTo>
                  <a:cubicBezTo>
                    <a:pt x="10995" y="4222"/>
                    <a:pt x="11153" y="4380"/>
                    <a:pt x="11153" y="4569"/>
                  </a:cubicBezTo>
                  <a:lnTo>
                    <a:pt x="11153" y="7309"/>
                  </a:lnTo>
                  <a:cubicBezTo>
                    <a:pt x="11153" y="7530"/>
                    <a:pt x="10995" y="7688"/>
                    <a:pt x="10806" y="7688"/>
                  </a:cubicBezTo>
                  <a:lnTo>
                    <a:pt x="8034" y="7688"/>
                  </a:lnTo>
                  <a:cubicBezTo>
                    <a:pt x="7845" y="7688"/>
                    <a:pt x="7687" y="7845"/>
                    <a:pt x="7687" y="8034"/>
                  </a:cubicBezTo>
                  <a:lnTo>
                    <a:pt x="7687" y="10775"/>
                  </a:lnTo>
                  <a:cubicBezTo>
                    <a:pt x="7687" y="10996"/>
                    <a:pt x="7530" y="11153"/>
                    <a:pt x="7341" y="11153"/>
                  </a:cubicBezTo>
                  <a:lnTo>
                    <a:pt x="4568" y="11153"/>
                  </a:lnTo>
                  <a:cubicBezTo>
                    <a:pt x="4379" y="11153"/>
                    <a:pt x="4222" y="10996"/>
                    <a:pt x="4222" y="10775"/>
                  </a:cubicBezTo>
                  <a:lnTo>
                    <a:pt x="4222" y="8034"/>
                  </a:lnTo>
                  <a:cubicBezTo>
                    <a:pt x="4222" y="7845"/>
                    <a:pt x="4064" y="7688"/>
                    <a:pt x="3875" y="7688"/>
                  </a:cubicBezTo>
                  <a:lnTo>
                    <a:pt x="1103" y="7688"/>
                  </a:lnTo>
                  <a:cubicBezTo>
                    <a:pt x="914" y="7688"/>
                    <a:pt x="756" y="7530"/>
                    <a:pt x="756" y="7309"/>
                  </a:cubicBezTo>
                  <a:lnTo>
                    <a:pt x="756" y="4569"/>
                  </a:lnTo>
                  <a:cubicBezTo>
                    <a:pt x="756" y="4380"/>
                    <a:pt x="914" y="4222"/>
                    <a:pt x="1103" y="4222"/>
                  </a:cubicBezTo>
                  <a:lnTo>
                    <a:pt x="3875" y="4222"/>
                  </a:lnTo>
                  <a:cubicBezTo>
                    <a:pt x="4064" y="4222"/>
                    <a:pt x="4222" y="4033"/>
                    <a:pt x="4222" y="3844"/>
                  </a:cubicBezTo>
                  <a:lnTo>
                    <a:pt x="4222" y="1103"/>
                  </a:lnTo>
                  <a:cubicBezTo>
                    <a:pt x="4222" y="882"/>
                    <a:pt x="4379" y="725"/>
                    <a:pt x="4568" y="725"/>
                  </a:cubicBezTo>
                  <a:close/>
                  <a:moveTo>
                    <a:pt x="4537" y="0"/>
                  </a:moveTo>
                  <a:cubicBezTo>
                    <a:pt x="3938" y="0"/>
                    <a:pt x="3466" y="473"/>
                    <a:pt x="3466" y="1072"/>
                  </a:cubicBezTo>
                  <a:lnTo>
                    <a:pt x="3466" y="3466"/>
                  </a:lnTo>
                  <a:lnTo>
                    <a:pt x="1071" y="3466"/>
                  </a:lnTo>
                  <a:cubicBezTo>
                    <a:pt x="473" y="3466"/>
                    <a:pt x="0" y="3938"/>
                    <a:pt x="0" y="4537"/>
                  </a:cubicBezTo>
                  <a:lnTo>
                    <a:pt x="0" y="7278"/>
                  </a:lnTo>
                  <a:cubicBezTo>
                    <a:pt x="0" y="7877"/>
                    <a:pt x="473" y="8349"/>
                    <a:pt x="1071" y="8349"/>
                  </a:cubicBezTo>
                  <a:lnTo>
                    <a:pt x="3466" y="8349"/>
                  </a:lnTo>
                  <a:lnTo>
                    <a:pt x="3466" y="10743"/>
                  </a:lnTo>
                  <a:cubicBezTo>
                    <a:pt x="3466" y="11342"/>
                    <a:pt x="3938" y="11815"/>
                    <a:pt x="4537" y="11815"/>
                  </a:cubicBezTo>
                  <a:lnTo>
                    <a:pt x="7309" y="11815"/>
                  </a:lnTo>
                  <a:cubicBezTo>
                    <a:pt x="7876" y="11815"/>
                    <a:pt x="8349" y="11342"/>
                    <a:pt x="8349" y="10743"/>
                  </a:cubicBezTo>
                  <a:lnTo>
                    <a:pt x="8349" y="8349"/>
                  </a:lnTo>
                  <a:lnTo>
                    <a:pt x="10743" y="8349"/>
                  </a:lnTo>
                  <a:cubicBezTo>
                    <a:pt x="11342" y="8349"/>
                    <a:pt x="11815" y="7877"/>
                    <a:pt x="11815" y="7278"/>
                  </a:cubicBezTo>
                  <a:lnTo>
                    <a:pt x="11815" y="4537"/>
                  </a:lnTo>
                  <a:cubicBezTo>
                    <a:pt x="11815" y="3938"/>
                    <a:pt x="11342" y="3466"/>
                    <a:pt x="10743" y="3466"/>
                  </a:cubicBezTo>
                  <a:lnTo>
                    <a:pt x="8349" y="3466"/>
                  </a:lnTo>
                  <a:lnTo>
                    <a:pt x="8349" y="1072"/>
                  </a:lnTo>
                  <a:cubicBezTo>
                    <a:pt x="8349" y="473"/>
                    <a:pt x="7876" y="0"/>
                    <a:pt x="7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30"/>
          <p:cNvSpPr txBox="1"/>
          <p:nvPr/>
        </p:nvSpPr>
        <p:spPr>
          <a:xfrm>
            <a:off x="6641525" y="4478200"/>
            <a:ext cx="2029200" cy="4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Barlow"/>
                <a:ea typeface="Barlow"/>
                <a:cs typeface="Barlow"/>
                <a:sym typeface="Barlow"/>
              </a:rPr>
              <a:t>Atkinson, C. (2024, May 2). </a:t>
            </a:r>
            <a:endParaRPr sz="1200">
              <a:solidFill>
                <a:schemeClr val="dk1"/>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1"/>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286" name="Google Shape;286;p31"/>
          <p:cNvSpPr txBox="1"/>
          <p:nvPr/>
        </p:nvSpPr>
        <p:spPr>
          <a:xfrm>
            <a:off x="719975" y="929000"/>
            <a:ext cx="7715400" cy="313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800">
                <a:solidFill>
                  <a:schemeClr val="dk1"/>
                </a:solidFill>
                <a:latin typeface="Montserrat"/>
                <a:ea typeface="Montserrat"/>
                <a:cs typeface="Montserrat"/>
                <a:sym typeface="Montserrat"/>
              </a:rPr>
              <a:t>Test your knowledge!</a:t>
            </a:r>
            <a:endParaRPr sz="680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2"/>
          <p:cNvSpPr txBox="1">
            <a:spLocks noGrp="1"/>
          </p:cNvSpPr>
          <p:nvPr>
            <p:ph type="sldNum" idx="12"/>
          </p:nvPr>
        </p:nvSpPr>
        <p:spPr>
          <a:xfrm>
            <a:off x="8556775" y="214400"/>
            <a:ext cx="548700" cy="32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sp>
        <p:nvSpPr>
          <p:cNvPr id="292" name="Google Shape;292;p32"/>
          <p:cNvSpPr txBox="1"/>
          <p:nvPr/>
        </p:nvSpPr>
        <p:spPr>
          <a:xfrm>
            <a:off x="924350" y="724600"/>
            <a:ext cx="7289400" cy="39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900">
                <a:solidFill>
                  <a:schemeClr val="dk1"/>
                </a:solidFill>
                <a:latin typeface="Montserrat"/>
                <a:ea typeface="Montserrat"/>
                <a:cs typeface="Montserrat"/>
                <a:sym typeface="Montserrat"/>
              </a:rPr>
              <a:t>True or false: </a:t>
            </a:r>
            <a:endParaRPr sz="49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4900">
                <a:solidFill>
                  <a:schemeClr val="dk1"/>
                </a:solidFill>
                <a:latin typeface="Montserrat"/>
                <a:ea typeface="Montserrat"/>
                <a:cs typeface="Montserrat"/>
                <a:sym typeface="Montserrat"/>
              </a:rPr>
              <a:t>People with intellectual disability cannot have a mental health disorder </a:t>
            </a:r>
            <a:r>
              <a:rPr lang="en" sz="5000">
                <a:solidFill>
                  <a:schemeClr val="dk1"/>
                </a:solidFill>
                <a:latin typeface="Barlow"/>
                <a:ea typeface="Barlow"/>
                <a:cs typeface="Barlow"/>
                <a:sym typeface="Barlow"/>
              </a:rPr>
              <a:t> </a:t>
            </a:r>
            <a:endParaRPr sz="5000">
              <a:solidFill>
                <a:schemeClr val="dk1"/>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name="Bigorexia Disorder by Slidesgo">
  <a:themeElements>
    <a:clrScheme name="Simple Light">
      <a:dk1>
        <a:srgbClr val="FFFFFF"/>
      </a:dk1>
      <a:lt1>
        <a:srgbClr val="00122B"/>
      </a:lt1>
      <a:dk2>
        <a:srgbClr val="004C9B"/>
      </a:dk2>
      <a:lt2>
        <a:srgbClr val="3E88D5"/>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4615</Words>
  <Application>Microsoft Office PowerPoint</Application>
  <PresentationFormat>On-screen Show (16:9)</PresentationFormat>
  <Paragraphs>341</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Montserrat Medium</vt:lpstr>
      <vt:lpstr>Barlow</vt:lpstr>
      <vt:lpstr>Montserrat SemiBold</vt:lpstr>
      <vt:lpstr>Arial</vt:lpstr>
      <vt:lpstr>Montserrat</vt:lpstr>
      <vt:lpstr>Bigorexia Disorder by Slidesgo</vt:lpstr>
      <vt:lpstr>Stronger Together: Fostering Youth Mental Wellness</vt:lpstr>
      <vt:lpstr>DISCLAIMER!!!!</vt:lpstr>
      <vt:lpstr>TABLE OF CONTENTS</vt:lpstr>
      <vt:lpstr>PowerPoint Presentation</vt:lpstr>
      <vt:lpstr>Prevalence &amp; Mythbusting</vt:lpstr>
      <vt:lpstr>PowerPoint Presentation</vt:lpstr>
      <vt:lpstr>What is the prevalence of mental health disorders in youth?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major risk factors?</vt:lpstr>
      <vt:lpstr>PowerPoint Presentation</vt:lpstr>
      <vt:lpstr>PowerPoint Presentation</vt:lpstr>
      <vt:lpstr>PowerPoint Presentation</vt:lpstr>
      <vt:lpstr>PowerPoint Presentation</vt:lpstr>
      <vt:lpstr>Social Determinants of Health and Depression:</vt:lpstr>
      <vt:lpstr>Recognition of  signs &amp; symptoms</vt:lpstr>
      <vt:lpstr>Recognize the Signs Early: Ages 5-10 years</vt:lpstr>
      <vt:lpstr>Recognize the Signs Early: Ages 11-21 years</vt:lpstr>
      <vt:lpstr>What can we do during a time of crisis?</vt:lpstr>
      <vt:lpstr>What can you do: ALGEE</vt:lpstr>
      <vt:lpstr>What is your role?</vt:lpstr>
      <vt:lpstr>What is Your Role?</vt:lpstr>
      <vt:lpstr>What is Your Role?</vt:lpstr>
      <vt:lpstr>What is your role? </vt:lpstr>
      <vt:lpstr>What is Your Role as a Future Physical Therapist?</vt:lpstr>
      <vt:lpstr>What resources are available?</vt:lpstr>
      <vt:lpstr>Local Resources: Places to receive support/services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Fostering Youth Mental Wellness</dc:title>
  <cp:lastModifiedBy>St Clare Tomashek</cp:lastModifiedBy>
  <cp:revision>1</cp:revision>
  <dcterms:modified xsi:type="dcterms:W3CDTF">2025-04-10T13:36:42Z</dcterms:modified>
</cp:coreProperties>
</file>