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Default Extension="jpg" ContentType="image/jpg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Default Extension="png" ContentType="image/png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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</p:sldIdLst>
  <p:sldSz cx="9144000" cy="5143500"/>
  <p:notesSz cx="9144000" cy="51435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9" Type="http://schemas.openxmlformats.org/officeDocument/2006/relationships/slide" Target="slides/slide4.xml"/><Relationship Id="rId10" Type="http://schemas.openxmlformats.org/officeDocument/2006/relationships/slide" Target="slides/slide5.xml"/><Relationship Id="rId11" Type="http://schemas.openxmlformats.org/officeDocument/2006/relationships/slide" Target="slides/slide6.xml"/><Relationship Id="rId12" Type="http://schemas.openxmlformats.org/officeDocument/2006/relationships/slide" Target="slides/slide7.xml"/><Relationship Id="rId13" Type="http://schemas.openxmlformats.org/officeDocument/2006/relationships/slide" Target="slides/slide8.xml"/><Relationship Id="rId14" Type="http://schemas.openxmlformats.org/officeDocument/2006/relationships/slide" Target="slides/slide9.xml"/><Relationship Id="rId15" Type="http://schemas.openxmlformats.org/officeDocument/2006/relationships/slide" Target="slides/slide10.xml"/><Relationship Id="rId16" Type="http://schemas.openxmlformats.org/officeDocument/2006/relationships/slide" Target="slides/slide11.xml"/><Relationship Id="rId17" Type="http://schemas.openxmlformats.org/officeDocument/2006/relationships/slide" Target="slides/slide12.xml"/></Relationships>
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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384725" y="505248"/>
            <a:ext cx="3113404" cy="409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2880360"/>
            <a:ext cx="6400800" cy="12858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45720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4709160" y="1183005"/>
            <a:ext cx="3977640" cy="33947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/Relationships>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0" y="0"/>
            <a:ext cx="9144000" cy="5143500"/>
          </a:xfrm>
          <a:custGeom>
            <a:avLst/>
            <a:gdLst/>
            <a:ahLst/>
            <a:cxnLst/>
            <a:rect l="l" t="t" r="r" b="b"/>
            <a:pathLst>
              <a:path w="9144000" h="5143500">
                <a:moveTo>
                  <a:pt x="9143999" y="5143499"/>
                </a:moveTo>
                <a:lnTo>
                  <a:pt x="0" y="5143499"/>
                </a:lnTo>
                <a:lnTo>
                  <a:pt x="0" y="0"/>
                </a:lnTo>
                <a:lnTo>
                  <a:pt x="9143999" y="0"/>
                </a:lnTo>
                <a:lnTo>
                  <a:pt x="9143999" y="5143499"/>
                </a:lnTo>
                <a:close/>
              </a:path>
            </a:pathLst>
          </a:custGeom>
          <a:solidFill>
            <a:srgbClr val="CEE1F3"/>
          </a:solidFill>
        </p:spPr>
        <p:txBody>
          <a:bodyPr wrap="square" lIns="0" tIns="0" rIns="0" bIns="0" rtlCol="0"/>
          <a:lstStyle/>
          <a:p/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84725" y="505248"/>
            <a:ext cx="8094980" cy="4095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5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475249" y="1175208"/>
            <a:ext cx="8277225" cy="315658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800" b="0" i="0">
                <a:solidFill>
                  <a:schemeClr val="tx1"/>
                </a:solidFill>
                <a:latin typeface="Arial"/>
                <a:cs typeface="Arial"/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3108960" y="4783455"/>
            <a:ext cx="292608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45720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6583680" y="4783455"/>
            <a:ext cx="2103120" cy="2571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g"/></Relationships>
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g"/><Relationship Id="rId3" Type="http://schemas.openxmlformats.org/officeDocument/2006/relationships/hyperlink" Target="mailto:JzinskieOT@gmail.com" TargetMode="External"/></Relationships>
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image" Target="../media/image2.jpg"/></Relationships>
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
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rvagoestoschool.com/" TargetMode="External"/><Relationship Id="rId3" Type="http://schemas.openxmlformats.org/officeDocument/2006/relationships/image" Target="../media/image3.jpg"/></Relationships>
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Relationship Id="rId2" Type="http://schemas.openxmlformats.org/officeDocument/2006/relationships/image" Target="../media/image4.png"/></Relationships>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309262" y="1253206"/>
            <a:ext cx="3465829" cy="1534160"/>
          </a:xfrm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algn="ctr" marL="12065" marR="5080" indent="635">
              <a:lnSpc>
                <a:spcPct val="100000"/>
              </a:lnSpc>
              <a:spcBef>
                <a:spcPts val="100"/>
              </a:spcBef>
            </a:pPr>
            <a:r>
              <a:rPr dirty="0" sz="3300" spc="190" b="1">
                <a:latin typeface="Arial"/>
                <a:cs typeface="Arial"/>
              </a:rPr>
              <a:t>Preparing</a:t>
            </a:r>
            <a:r>
              <a:rPr dirty="0" sz="3300" spc="75" b="1">
                <a:latin typeface="Arial"/>
                <a:cs typeface="Arial"/>
              </a:rPr>
              <a:t> </a:t>
            </a:r>
            <a:r>
              <a:rPr dirty="0" sz="3300" spc="-25" b="1">
                <a:latin typeface="Arial"/>
                <a:cs typeface="Arial"/>
              </a:rPr>
              <a:t>RVA </a:t>
            </a:r>
            <a:r>
              <a:rPr dirty="0" sz="3300" b="1">
                <a:latin typeface="Arial"/>
                <a:cs typeface="Arial"/>
              </a:rPr>
              <a:t>Kids</a:t>
            </a:r>
            <a:r>
              <a:rPr dirty="0" sz="3300" spc="120" b="1">
                <a:latin typeface="Arial"/>
                <a:cs typeface="Arial"/>
              </a:rPr>
              <a:t> </a:t>
            </a:r>
            <a:r>
              <a:rPr dirty="0" sz="3300" spc="175" b="1">
                <a:latin typeface="Arial"/>
                <a:cs typeface="Arial"/>
              </a:rPr>
              <a:t>For</a:t>
            </a:r>
            <a:r>
              <a:rPr dirty="0" sz="3300" spc="125" b="1">
                <a:latin typeface="Arial"/>
                <a:cs typeface="Arial"/>
              </a:rPr>
              <a:t> </a:t>
            </a:r>
            <a:r>
              <a:rPr dirty="0" sz="3300" spc="135" b="1">
                <a:latin typeface="Arial"/>
                <a:cs typeface="Arial"/>
              </a:rPr>
              <a:t>School </a:t>
            </a:r>
            <a:r>
              <a:rPr dirty="0" sz="3300" spc="85" b="1">
                <a:latin typeface="Arial"/>
                <a:cs typeface="Arial"/>
              </a:rPr>
              <a:t>Success</a:t>
            </a:r>
            <a:endParaRPr sz="33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6009800" y="1430606"/>
            <a:ext cx="2706370" cy="139700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ctr">
              <a:lnSpc>
                <a:spcPct val="100000"/>
              </a:lnSpc>
              <a:spcBef>
                <a:spcPts val="100"/>
              </a:spcBef>
            </a:pPr>
            <a:r>
              <a:rPr dirty="0" sz="1800" spc="75">
                <a:solidFill>
                  <a:srgbClr val="FFFFFF"/>
                </a:solidFill>
                <a:latin typeface="Arial"/>
                <a:cs typeface="Arial"/>
              </a:rPr>
              <a:t>VCU</a:t>
            </a:r>
            <a:r>
              <a:rPr dirty="0" sz="18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>
                <a:solidFill>
                  <a:srgbClr val="FFFFFF"/>
                </a:solidFill>
                <a:latin typeface="Arial"/>
                <a:cs typeface="Arial"/>
              </a:rPr>
              <a:t>VA</a:t>
            </a:r>
            <a:r>
              <a:rPr dirty="0" sz="1800" spc="3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85">
                <a:solidFill>
                  <a:srgbClr val="FFFFFF"/>
                </a:solidFill>
                <a:latin typeface="Arial"/>
                <a:cs typeface="Arial"/>
              </a:rPr>
              <a:t>LEND</a:t>
            </a:r>
            <a:endParaRPr sz="1800">
              <a:latin typeface="Arial"/>
              <a:cs typeface="Arial"/>
            </a:endParaRPr>
          </a:p>
          <a:p>
            <a:pPr algn="ctr" marL="240029" marR="232410">
              <a:lnSpc>
                <a:spcPct val="100000"/>
              </a:lnSpc>
            </a:pPr>
            <a:r>
              <a:rPr dirty="0" sz="1800" spc="165">
                <a:solidFill>
                  <a:srgbClr val="FFFFFF"/>
                </a:solidFill>
                <a:latin typeface="Arial"/>
                <a:cs typeface="Arial"/>
              </a:rPr>
              <a:t>Leadership</a:t>
            </a:r>
            <a:r>
              <a:rPr dirty="0" sz="18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95">
                <a:solidFill>
                  <a:srgbClr val="FFFFFF"/>
                </a:solidFill>
                <a:latin typeface="Arial"/>
                <a:cs typeface="Arial"/>
              </a:rPr>
              <a:t>Project </a:t>
            </a:r>
            <a:r>
              <a:rPr dirty="0" sz="1800" spc="190">
                <a:solidFill>
                  <a:srgbClr val="FFFFFF"/>
                </a:solidFill>
                <a:latin typeface="Arial"/>
                <a:cs typeface="Arial"/>
              </a:rPr>
              <a:t>Long</a:t>
            </a:r>
            <a:r>
              <a:rPr dirty="0" sz="1800" spc="2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60">
                <a:solidFill>
                  <a:srgbClr val="FFFFFF"/>
                </a:solidFill>
                <a:latin typeface="Arial"/>
                <a:cs typeface="Arial"/>
              </a:rPr>
              <a:t>Term</a:t>
            </a:r>
            <a:endParaRPr sz="1800">
              <a:latin typeface="Arial"/>
              <a:cs typeface="Arial"/>
            </a:endParaRPr>
          </a:p>
          <a:p>
            <a:pPr algn="ctr" marL="12065" marR="5080">
              <a:lnSpc>
                <a:spcPct val="100000"/>
              </a:lnSpc>
            </a:pPr>
            <a:r>
              <a:rPr dirty="0" sz="1800" spc="160">
                <a:solidFill>
                  <a:srgbClr val="FFFFFF"/>
                </a:solidFill>
                <a:latin typeface="Arial"/>
                <a:cs typeface="Arial"/>
              </a:rPr>
              <a:t>Non-</a:t>
            </a:r>
            <a:r>
              <a:rPr dirty="0" sz="1800" spc="150">
                <a:solidFill>
                  <a:srgbClr val="FFFFFF"/>
                </a:solidFill>
                <a:latin typeface="Arial"/>
                <a:cs typeface="Arial"/>
              </a:rPr>
              <a:t>Academic</a:t>
            </a:r>
            <a:r>
              <a:rPr dirty="0" sz="1800" spc="6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85">
                <a:solidFill>
                  <a:srgbClr val="FFFFFF"/>
                </a:solidFill>
                <a:latin typeface="Arial"/>
                <a:cs typeface="Arial"/>
              </a:rPr>
              <a:t>Trainee </a:t>
            </a:r>
            <a:r>
              <a:rPr dirty="0" sz="1800" spc="40">
                <a:solidFill>
                  <a:srgbClr val="FFFFFF"/>
                </a:solidFill>
                <a:latin typeface="Arial"/>
                <a:cs typeface="Arial"/>
              </a:rPr>
              <a:t>2025</a:t>
            </a:r>
            <a:endParaRPr sz="18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5708900" y="3032430"/>
            <a:ext cx="3163570" cy="2997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 spc="160">
                <a:solidFill>
                  <a:srgbClr val="FFFFFF"/>
                </a:solidFill>
                <a:latin typeface="Arial"/>
                <a:cs typeface="Arial"/>
              </a:rPr>
              <a:t>Justine</a:t>
            </a:r>
            <a:r>
              <a:rPr dirty="0" sz="1800" spc="40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105">
                <a:solidFill>
                  <a:srgbClr val="FFFFFF"/>
                </a:solidFill>
                <a:latin typeface="Arial"/>
                <a:cs typeface="Arial"/>
              </a:rPr>
              <a:t>Zinskie,</a:t>
            </a:r>
            <a:r>
              <a:rPr dirty="0" sz="180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50">
                <a:solidFill>
                  <a:srgbClr val="FFFFFF"/>
                </a:solidFill>
                <a:latin typeface="Arial"/>
                <a:cs typeface="Arial"/>
              </a:rPr>
              <a:t>MS,</a:t>
            </a:r>
            <a:r>
              <a:rPr dirty="0" sz="1800" spc="45">
                <a:solidFill>
                  <a:srgbClr val="FFFFFF"/>
                </a:solidFill>
                <a:latin typeface="Arial"/>
                <a:cs typeface="Arial"/>
              </a:rPr>
              <a:t> </a:t>
            </a:r>
            <a:r>
              <a:rPr dirty="0" sz="1800" spc="85">
                <a:solidFill>
                  <a:srgbClr val="FFFFFF"/>
                </a:solidFill>
                <a:latin typeface="Arial"/>
                <a:cs typeface="Arial"/>
              </a:rPr>
              <a:t>OTR/L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Next</a:t>
            </a:r>
            <a:r>
              <a:rPr dirty="0" spc="-5"/>
              <a:t> </a:t>
            </a:r>
            <a:r>
              <a:rPr dirty="0"/>
              <a:t>Steps</a:t>
            </a:r>
            <a:r>
              <a:rPr dirty="0" spc="-5"/>
              <a:t> </a:t>
            </a:r>
            <a:r>
              <a:rPr dirty="0"/>
              <a:t>for</a:t>
            </a:r>
            <a:r>
              <a:rPr dirty="0" spc="-5"/>
              <a:t> </a:t>
            </a:r>
            <a:r>
              <a:rPr dirty="0"/>
              <a:t>this </a:t>
            </a:r>
            <a:r>
              <a:rPr dirty="0" spc="-10"/>
              <a:t>Project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5249" y="1175208"/>
            <a:ext cx="8049895" cy="286512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algn="just" marL="377825" marR="5080" indent="-365760">
              <a:lnSpc>
                <a:spcPct val="114999"/>
              </a:lnSpc>
              <a:spcBef>
                <a:spcPts val="100"/>
              </a:spcBef>
              <a:buChar char="●"/>
              <a:tabLst>
                <a:tab pos="379095" algn="l"/>
              </a:tabLst>
            </a:pPr>
            <a:r>
              <a:rPr dirty="0" sz="1800">
                <a:latin typeface="Arial"/>
                <a:cs typeface="Arial"/>
              </a:rPr>
              <a:t>In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addition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resource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guide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website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that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accessible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easy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follow, </a:t>
            </a:r>
            <a:r>
              <a:rPr dirty="0" sz="1800" spc="-10">
                <a:latin typeface="Arial"/>
                <a:cs typeface="Arial"/>
              </a:rPr>
              <a:t>	</a:t>
            </a:r>
            <a:r>
              <a:rPr dirty="0" sz="1800">
                <a:latin typeface="Arial"/>
                <a:cs typeface="Arial"/>
              </a:rPr>
              <a:t>feel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that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families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would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benefit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from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readiness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group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that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person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and </a:t>
            </a:r>
            <a:r>
              <a:rPr dirty="0" sz="1800" spc="-25">
                <a:latin typeface="Arial"/>
                <a:cs typeface="Arial"/>
              </a:rPr>
              <a:t>	</a:t>
            </a:r>
            <a:r>
              <a:rPr dirty="0" sz="1800">
                <a:latin typeface="Arial"/>
                <a:cs typeface="Arial"/>
              </a:rPr>
              <a:t>hands</a:t>
            </a:r>
            <a:r>
              <a:rPr dirty="0" sz="1800" spc="-5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on</a:t>
            </a:r>
            <a:endParaRPr sz="1800">
              <a:latin typeface="Arial"/>
              <a:cs typeface="Arial"/>
            </a:endParaRPr>
          </a:p>
          <a:p>
            <a:pPr marL="379095" marR="645160" indent="-367030">
              <a:lnSpc>
                <a:spcPct val="114999"/>
              </a:lnSpc>
              <a:buChar char="●"/>
              <a:tabLst>
                <a:tab pos="379095" algn="l"/>
              </a:tabLst>
            </a:pPr>
            <a:r>
              <a:rPr dirty="0" sz="1800">
                <a:latin typeface="Arial"/>
                <a:cs typeface="Arial"/>
              </a:rPr>
              <a:t>Collaborating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with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VCU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OT</a:t>
            </a:r>
            <a:r>
              <a:rPr dirty="0" sz="1800" spc="-6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department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capstone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students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create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50">
                <a:latin typeface="Arial"/>
                <a:cs typeface="Arial"/>
              </a:rPr>
              <a:t>a </a:t>
            </a:r>
            <a:r>
              <a:rPr dirty="0" sz="1800">
                <a:latin typeface="Arial"/>
                <a:cs typeface="Arial"/>
              </a:rPr>
              <a:t>community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program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that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focuses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kindergarten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readiness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skills</a:t>
            </a:r>
            <a:endParaRPr sz="1800">
              <a:latin typeface="Arial"/>
              <a:cs typeface="Arial"/>
            </a:endParaRPr>
          </a:p>
          <a:p>
            <a:pPr marL="379095" marR="657860" indent="-367030">
              <a:lnSpc>
                <a:spcPct val="114999"/>
              </a:lnSpc>
              <a:buChar char="●"/>
              <a:tabLst>
                <a:tab pos="379095" algn="l"/>
              </a:tabLst>
            </a:pPr>
            <a:r>
              <a:rPr dirty="0" sz="1800">
                <a:latin typeface="Arial"/>
                <a:cs typeface="Arial"/>
              </a:rPr>
              <a:t>Collaborating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with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VCU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OT</a:t>
            </a:r>
            <a:r>
              <a:rPr dirty="0" sz="1800" spc="-6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department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seeking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grants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fund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this </a:t>
            </a:r>
            <a:r>
              <a:rPr dirty="0" sz="1800">
                <a:latin typeface="Arial"/>
                <a:cs typeface="Arial"/>
              </a:rPr>
              <a:t>program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for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improved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accessibility</a:t>
            </a:r>
            <a:endParaRPr sz="1800">
              <a:latin typeface="Arial"/>
              <a:cs typeface="Arial"/>
            </a:endParaRPr>
          </a:p>
          <a:p>
            <a:pPr marL="379095" marR="619760" indent="-367030">
              <a:lnSpc>
                <a:spcPct val="114999"/>
              </a:lnSpc>
              <a:buChar char="●"/>
              <a:tabLst>
                <a:tab pos="379095" algn="l"/>
              </a:tabLst>
            </a:pPr>
            <a:r>
              <a:rPr dirty="0" sz="1800">
                <a:latin typeface="Arial"/>
                <a:cs typeface="Arial"/>
              </a:rPr>
              <a:t>Website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will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include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direct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link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with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information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for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this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group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including </a:t>
            </a:r>
            <a:r>
              <a:rPr dirty="0" sz="1800">
                <a:latin typeface="Arial"/>
                <a:cs typeface="Arial"/>
              </a:rPr>
              <a:t>location,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sign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up,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etc.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which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will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updated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when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available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 spc="-20"/>
              <a:t>Takeaways</a:t>
            </a:r>
            <a:r>
              <a:rPr dirty="0" spc="-35"/>
              <a:t> </a:t>
            </a:r>
            <a:r>
              <a:rPr dirty="0"/>
              <a:t>and</a:t>
            </a:r>
            <a:r>
              <a:rPr dirty="0" spc="-160"/>
              <a:t> </a:t>
            </a:r>
            <a:r>
              <a:rPr dirty="0" spc="-10"/>
              <a:t>Afterthoughts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379095" marR="5080" indent="-367030">
              <a:lnSpc>
                <a:spcPct val="114999"/>
              </a:lnSpc>
              <a:spcBef>
                <a:spcPts val="100"/>
              </a:spcBef>
              <a:buChar char="●"/>
              <a:tabLst>
                <a:tab pos="379095" algn="l"/>
              </a:tabLst>
            </a:pPr>
            <a:r>
              <a:rPr dirty="0"/>
              <a:t>Expect</a:t>
            </a:r>
            <a:r>
              <a:rPr dirty="0" spc="-20"/>
              <a:t> </a:t>
            </a:r>
            <a:r>
              <a:rPr dirty="0"/>
              <a:t>to</a:t>
            </a:r>
            <a:r>
              <a:rPr dirty="0" spc="-20"/>
              <a:t> </a:t>
            </a:r>
            <a:r>
              <a:rPr dirty="0"/>
              <a:t>alter</a:t>
            </a:r>
            <a:r>
              <a:rPr dirty="0" spc="-20"/>
              <a:t> </a:t>
            </a:r>
            <a:r>
              <a:rPr dirty="0"/>
              <a:t>and</a:t>
            </a:r>
            <a:r>
              <a:rPr dirty="0" spc="-20"/>
              <a:t> </a:t>
            </a:r>
            <a:r>
              <a:rPr dirty="0"/>
              <a:t>change</a:t>
            </a:r>
            <a:r>
              <a:rPr dirty="0" spc="-20"/>
              <a:t> </a:t>
            </a:r>
            <a:r>
              <a:rPr dirty="0"/>
              <a:t>over</a:t>
            </a:r>
            <a:r>
              <a:rPr dirty="0" spc="-20"/>
              <a:t> </a:t>
            </a:r>
            <a:r>
              <a:rPr dirty="0"/>
              <a:t>time</a:t>
            </a:r>
            <a:r>
              <a:rPr dirty="0" spc="-20"/>
              <a:t> </a:t>
            </a:r>
            <a:r>
              <a:rPr dirty="0"/>
              <a:t>with</a:t>
            </a:r>
            <a:r>
              <a:rPr dirty="0" spc="-20"/>
              <a:t> </a:t>
            </a:r>
            <a:r>
              <a:rPr dirty="0"/>
              <a:t>updated</a:t>
            </a:r>
            <a:r>
              <a:rPr dirty="0" spc="-20"/>
              <a:t> </a:t>
            </a:r>
            <a:r>
              <a:rPr dirty="0"/>
              <a:t>information</a:t>
            </a:r>
            <a:r>
              <a:rPr dirty="0" spc="-20"/>
              <a:t> </a:t>
            </a:r>
            <a:r>
              <a:rPr dirty="0"/>
              <a:t>to</a:t>
            </a:r>
            <a:r>
              <a:rPr dirty="0" spc="-20"/>
              <a:t> </a:t>
            </a:r>
            <a:r>
              <a:rPr dirty="0"/>
              <a:t>stay</a:t>
            </a:r>
            <a:r>
              <a:rPr dirty="0" spc="-20"/>
              <a:t> </a:t>
            </a:r>
            <a:r>
              <a:rPr dirty="0" spc="-10"/>
              <a:t>relevant </a:t>
            </a:r>
            <a:r>
              <a:rPr dirty="0"/>
              <a:t>and</a:t>
            </a:r>
            <a:r>
              <a:rPr dirty="0" spc="-15"/>
              <a:t> </a:t>
            </a:r>
            <a:r>
              <a:rPr dirty="0" spc="-10"/>
              <a:t>informed</a:t>
            </a:r>
          </a:p>
          <a:p>
            <a:pPr marL="379095" marR="823594" indent="-367030">
              <a:lnSpc>
                <a:spcPct val="114999"/>
              </a:lnSpc>
              <a:buChar char="●"/>
              <a:tabLst>
                <a:tab pos="379095" algn="l"/>
              </a:tabLst>
            </a:pPr>
            <a:r>
              <a:rPr dirty="0" spc="-10"/>
              <a:t>Yearly</a:t>
            </a:r>
            <a:r>
              <a:rPr dirty="0" spc="-35"/>
              <a:t> </a:t>
            </a:r>
            <a:r>
              <a:rPr dirty="0"/>
              <a:t>reviews</a:t>
            </a:r>
            <a:r>
              <a:rPr dirty="0" spc="-25"/>
              <a:t> </a:t>
            </a:r>
            <a:r>
              <a:rPr dirty="0"/>
              <a:t>from</a:t>
            </a:r>
            <a:r>
              <a:rPr dirty="0" spc="-20"/>
              <a:t> </a:t>
            </a:r>
            <a:r>
              <a:rPr dirty="0"/>
              <a:t>teachers</a:t>
            </a:r>
            <a:r>
              <a:rPr dirty="0" spc="-25"/>
              <a:t> </a:t>
            </a:r>
            <a:r>
              <a:rPr dirty="0"/>
              <a:t>to</a:t>
            </a:r>
            <a:r>
              <a:rPr dirty="0" spc="-20"/>
              <a:t> </a:t>
            </a:r>
            <a:r>
              <a:rPr dirty="0"/>
              <a:t>make</a:t>
            </a:r>
            <a:r>
              <a:rPr dirty="0" spc="-25"/>
              <a:t> </a:t>
            </a:r>
            <a:r>
              <a:rPr dirty="0"/>
              <a:t>sure</a:t>
            </a:r>
            <a:r>
              <a:rPr dirty="0" spc="-20"/>
              <a:t> </a:t>
            </a:r>
            <a:r>
              <a:rPr dirty="0"/>
              <a:t>needs</a:t>
            </a:r>
            <a:r>
              <a:rPr dirty="0" spc="-25"/>
              <a:t> </a:t>
            </a:r>
            <a:r>
              <a:rPr dirty="0"/>
              <a:t>are</a:t>
            </a:r>
            <a:r>
              <a:rPr dirty="0" spc="-20"/>
              <a:t> </a:t>
            </a:r>
            <a:r>
              <a:rPr dirty="0"/>
              <a:t>being</a:t>
            </a:r>
            <a:r>
              <a:rPr dirty="0" spc="-25"/>
              <a:t> </a:t>
            </a:r>
            <a:r>
              <a:rPr dirty="0"/>
              <a:t>taken</a:t>
            </a:r>
            <a:r>
              <a:rPr dirty="0" spc="-20"/>
              <a:t> into </a:t>
            </a:r>
            <a:r>
              <a:rPr dirty="0" spc="-10"/>
              <a:t>consideration</a:t>
            </a:r>
          </a:p>
          <a:p>
            <a:pPr marL="379095" indent="-366395">
              <a:lnSpc>
                <a:spcPct val="100000"/>
              </a:lnSpc>
              <a:spcBef>
                <a:spcPts val="320"/>
              </a:spcBef>
              <a:buChar char="●"/>
              <a:tabLst>
                <a:tab pos="379095" algn="l"/>
              </a:tabLst>
            </a:pPr>
            <a:r>
              <a:rPr dirty="0"/>
              <a:t>Website</a:t>
            </a:r>
            <a:r>
              <a:rPr dirty="0" spc="-25"/>
              <a:t> </a:t>
            </a:r>
            <a:r>
              <a:rPr dirty="0"/>
              <a:t>allowed</a:t>
            </a:r>
            <a:r>
              <a:rPr dirty="0" spc="-25"/>
              <a:t> </a:t>
            </a:r>
            <a:r>
              <a:rPr dirty="0"/>
              <a:t>for</a:t>
            </a:r>
            <a:r>
              <a:rPr dirty="0" spc="-25"/>
              <a:t> </a:t>
            </a:r>
            <a:r>
              <a:rPr dirty="0"/>
              <a:t>more</a:t>
            </a:r>
            <a:r>
              <a:rPr dirty="0" spc="-25"/>
              <a:t> </a:t>
            </a:r>
            <a:r>
              <a:rPr dirty="0"/>
              <a:t>accessibility</a:t>
            </a:r>
            <a:r>
              <a:rPr dirty="0" spc="-20"/>
              <a:t> </a:t>
            </a:r>
            <a:r>
              <a:rPr dirty="0"/>
              <a:t>with</a:t>
            </a:r>
            <a:r>
              <a:rPr dirty="0" spc="-25"/>
              <a:t> </a:t>
            </a:r>
            <a:r>
              <a:rPr dirty="0" spc="-10"/>
              <a:t>read-</a:t>
            </a:r>
            <a:r>
              <a:rPr dirty="0"/>
              <a:t>aloud</a:t>
            </a:r>
            <a:r>
              <a:rPr dirty="0" spc="-25"/>
              <a:t> </a:t>
            </a:r>
            <a:r>
              <a:rPr dirty="0" spc="-10"/>
              <a:t>options</a:t>
            </a:r>
          </a:p>
          <a:p>
            <a:pPr marL="379095" indent="-366395">
              <a:lnSpc>
                <a:spcPct val="100000"/>
              </a:lnSpc>
              <a:spcBef>
                <a:spcPts val="325"/>
              </a:spcBef>
              <a:buChar char="●"/>
              <a:tabLst>
                <a:tab pos="379095" algn="l"/>
              </a:tabLst>
            </a:pPr>
            <a:r>
              <a:rPr dirty="0"/>
              <a:t>What</a:t>
            </a:r>
            <a:r>
              <a:rPr dirty="0" spc="-15"/>
              <a:t> </a:t>
            </a:r>
            <a:r>
              <a:rPr dirty="0"/>
              <a:t>I</a:t>
            </a:r>
            <a:r>
              <a:rPr dirty="0" spc="-10"/>
              <a:t> learned</a:t>
            </a:r>
          </a:p>
          <a:p>
            <a:pPr lvl="1" marL="836294" marR="817880" indent="-336550">
              <a:lnSpc>
                <a:spcPct val="114999"/>
              </a:lnSpc>
              <a:spcBef>
                <a:spcPts val="90"/>
              </a:spcBef>
              <a:buChar char="○"/>
              <a:tabLst>
                <a:tab pos="836294" algn="l"/>
              </a:tabLst>
            </a:pPr>
            <a:r>
              <a:rPr dirty="0" sz="1400">
                <a:latin typeface="Arial"/>
                <a:cs typeface="Arial"/>
              </a:rPr>
              <a:t>Important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reach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out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stakeholders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know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what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is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truly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needed,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not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just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my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 spc="-25">
                <a:latin typeface="Arial"/>
                <a:cs typeface="Arial"/>
              </a:rPr>
              <a:t>own </a:t>
            </a:r>
            <a:r>
              <a:rPr dirty="0" sz="1400" spc="-10">
                <a:latin typeface="Arial"/>
                <a:cs typeface="Arial"/>
              </a:rPr>
              <a:t>perceptions</a:t>
            </a:r>
            <a:endParaRPr sz="1400">
              <a:latin typeface="Arial"/>
              <a:cs typeface="Arial"/>
            </a:endParaRPr>
          </a:p>
          <a:p>
            <a:pPr lvl="1" marL="836294" marR="393700" indent="-336550">
              <a:lnSpc>
                <a:spcPct val="114999"/>
              </a:lnSpc>
              <a:buChar char="○"/>
              <a:tabLst>
                <a:tab pos="836294" algn="l"/>
              </a:tabLst>
            </a:pPr>
            <a:r>
              <a:rPr dirty="0" sz="1400">
                <a:latin typeface="Arial"/>
                <a:cs typeface="Arial"/>
              </a:rPr>
              <a:t>A</a:t>
            </a:r>
            <a:r>
              <a:rPr dirty="0" sz="1400" spc="-9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lot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of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great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information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out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there!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No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need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recreate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wheel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-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but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rather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get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it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25">
                <a:latin typeface="Arial"/>
                <a:cs typeface="Arial"/>
              </a:rPr>
              <a:t>one </a:t>
            </a:r>
            <a:r>
              <a:rPr dirty="0" sz="1400">
                <a:latin typeface="Arial"/>
                <a:cs typeface="Arial"/>
              </a:rPr>
              <a:t>easy</a:t>
            </a:r>
            <a:r>
              <a:rPr dirty="0" sz="1400" spc="-1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access</a:t>
            </a:r>
            <a:r>
              <a:rPr dirty="0" sz="1400" spc="-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place.</a:t>
            </a:r>
            <a:endParaRPr sz="1400">
              <a:latin typeface="Arial"/>
              <a:cs typeface="Arial"/>
            </a:endParaRPr>
          </a:p>
          <a:p>
            <a:pPr lvl="1" marL="836294" indent="-335915">
              <a:lnSpc>
                <a:spcPct val="100000"/>
              </a:lnSpc>
              <a:spcBef>
                <a:spcPts val="250"/>
              </a:spcBef>
              <a:buChar char="○"/>
              <a:tabLst>
                <a:tab pos="836294" algn="l"/>
              </a:tabLst>
            </a:pPr>
            <a:r>
              <a:rPr dirty="0" sz="1400">
                <a:latin typeface="Arial"/>
                <a:cs typeface="Arial"/>
              </a:rPr>
              <a:t>Need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add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hands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component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reach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and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impact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as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many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children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as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possible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451264" y="530750"/>
            <a:ext cx="4241800" cy="414655"/>
          </a:xfrm>
          <a:prstGeom prst="rect"/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150"/>
              </a:lnSpc>
            </a:pPr>
            <a:r>
              <a:rPr dirty="0" sz="2700" b="1">
                <a:latin typeface="Arial"/>
                <a:cs typeface="Arial"/>
              </a:rPr>
              <a:t>Thank</a:t>
            </a:r>
            <a:r>
              <a:rPr dirty="0" sz="2700" spc="-15" b="1">
                <a:latin typeface="Arial"/>
                <a:cs typeface="Arial"/>
              </a:rPr>
              <a:t> </a:t>
            </a:r>
            <a:r>
              <a:rPr dirty="0" sz="2700" b="1">
                <a:latin typeface="Arial"/>
                <a:cs typeface="Arial"/>
              </a:rPr>
              <a:t>you</a:t>
            </a:r>
            <a:r>
              <a:rPr dirty="0" sz="2700" spc="-15" b="1">
                <a:latin typeface="Arial"/>
                <a:cs typeface="Arial"/>
              </a:rPr>
              <a:t> </a:t>
            </a:r>
            <a:r>
              <a:rPr dirty="0" sz="2700" b="1">
                <a:latin typeface="Arial"/>
                <a:cs typeface="Arial"/>
              </a:rPr>
              <a:t>for</a:t>
            </a:r>
            <a:r>
              <a:rPr dirty="0" sz="2700" spc="-15" b="1">
                <a:latin typeface="Arial"/>
                <a:cs typeface="Arial"/>
              </a:rPr>
              <a:t> </a:t>
            </a:r>
            <a:r>
              <a:rPr dirty="0" sz="2700" b="1">
                <a:latin typeface="Arial"/>
                <a:cs typeface="Arial"/>
              </a:rPr>
              <a:t>being</a:t>
            </a:r>
            <a:r>
              <a:rPr dirty="0" sz="2700" spc="-15" b="1">
                <a:latin typeface="Arial"/>
                <a:cs typeface="Arial"/>
              </a:rPr>
              <a:t> </a:t>
            </a:r>
            <a:r>
              <a:rPr dirty="0" sz="2700" spc="-10" b="1">
                <a:latin typeface="Arial"/>
                <a:cs typeface="Arial"/>
              </a:rPr>
              <a:t>here!</a:t>
            </a:r>
            <a:endParaRPr sz="2700">
              <a:latin typeface="Arial"/>
              <a:cs typeface="Arial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3393578" y="1238200"/>
            <a:ext cx="2814320" cy="41846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215"/>
              </a:lnSpc>
            </a:pPr>
            <a:r>
              <a:rPr dirty="0" sz="2900" b="1">
                <a:latin typeface="Arial"/>
                <a:cs typeface="Arial"/>
              </a:rPr>
              <a:t>Any</a:t>
            </a:r>
            <a:r>
              <a:rPr dirty="0" sz="2900" spc="-75" b="1">
                <a:latin typeface="Arial"/>
                <a:cs typeface="Arial"/>
              </a:rPr>
              <a:t> </a:t>
            </a:r>
            <a:r>
              <a:rPr dirty="0" sz="2900" spc="-10" b="1">
                <a:latin typeface="Arial"/>
                <a:cs typeface="Arial"/>
              </a:rPr>
              <a:t>Questions?</a:t>
            </a:r>
            <a:endParaRPr sz="2900">
              <a:latin typeface="Arial"/>
              <a:cs typeface="Arial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2996282" y="1809014"/>
            <a:ext cx="3608704" cy="41846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215"/>
              </a:lnSpc>
            </a:pPr>
            <a:r>
              <a:rPr dirty="0" sz="2900" b="1">
                <a:latin typeface="Arial"/>
                <a:cs typeface="Arial"/>
              </a:rPr>
              <a:t>Contact</a:t>
            </a:r>
            <a:r>
              <a:rPr dirty="0" sz="2900" spc="-120" b="1">
                <a:latin typeface="Arial"/>
                <a:cs typeface="Arial"/>
              </a:rPr>
              <a:t> </a:t>
            </a:r>
            <a:r>
              <a:rPr dirty="0" sz="2900" spc="-10" b="1">
                <a:latin typeface="Arial"/>
                <a:cs typeface="Arial"/>
              </a:rPr>
              <a:t>Information:</a:t>
            </a:r>
            <a:endParaRPr sz="290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2445230" y="2379828"/>
            <a:ext cx="4711065" cy="41846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215"/>
              </a:lnSpc>
            </a:pPr>
            <a:r>
              <a:rPr dirty="0" sz="2900" b="1">
                <a:latin typeface="Arial"/>
                <a:cs typeface="Arial"/>
              </a:rPr>
              <a:t>Justine</a:t>
            </a:r>
            <a:r>
              <a:rPr dirty="0" sz="2900" spc="-125" b="1">
                <a:latin typeface="Arial"/>
                <a:cs typeface="Arial"/>
              </a:rPr>
              <a:t> </a:t>
            </a:r>
            <a:r>
              <a:rPr dirty="0" sz="2900" b="1">
                <a:latin typeface="Arial"/>
                <a:cs typeface="Arial"/>
              </a:rPr>
              <a:t>Zinskie,</a:t>
            </a:r>
            <a:r>
              <a:rPr dirty="0" sz="2900" spc="-120" b="1">
                <a:latin typeface="Arial"/>
                <a:cs typeface="Arial"/>
              </a:rPr>
              <a:t> </a:t>
            </a:r>
            <a:r>
              <a:rPr dirty="0" sz="2900" b="1">
                <a:latin typeface="Arial"/>
                <a:cs typeface="Arial"/>
              </a:rPr>
              <a:t>MS,</a:t>
            </a:r>
            <a:r>
              <a:rPr dirty="0" sz="2900" spc="-125" b="1">
                <a:latin typeface="Arial"/>
                <a:cs typeface="Arial"/>
              </a:rPr>
              <a:t> </a:t>
            </a:r>
            <a:r>
              <a:rPr dirty="0" sz="2900" spc="-10" b="1">
                <a:latin typeface="Arial"/>
                <a:cs typeface="Arial"/>
              </a:rPr>
              <a:t>OTR/L</a:t>
            </a:r>
            <a:endParaRPr sz="2900">
              <a:latin typeface="Arial"/>
              <a:cs typeface="Arial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1303610" y="2950642"/>
            <a:ext cx="6994525" cy="41846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215"/>
              </a:lnSpc>
            </a:pPr>
            <a:r>
              <a:rPr dirty="0" sz="2900" b="1">
                <a:latin typeface="Arial"/>
                <a:cs typeface="Arial"/>
              </a:rPr>
              <a:t>VCU</a:t>
            </a:r>
            <a:r>
              <a:rPr dirty="0" sz="2900" spc="-80" b="1">
                <a:latin typeface="Arial"/>
                <a:cs typeface="Arial"/>
              </a:rPr>
              <a:t> </a:t>
            </a:r>
            <a:r>
              <a:rPr dirty="0" sz="2900" spc="-140" b="1">
                <a:latin typeface="Arial"/>
                <a:cs typeface="Arial"/>
              </a:rPr>
              <a:t>VA</a:t>
            </a:r>
            <a:r>
              <a:rPr dirty="0" sz="2900" spc="-114" b="1">
                <a:latin typeface="Arial"/>
                <a:cs typeface="Arial"/>
              </a:rPr>
              <a:t> </a:t>
            </a:r>
            <a:r>
              <a:rPr dirty="0" sz="2900" b="1">
                <a:latin typeface="Arial"/>
                <a:cs typeface="Arial"/>
              </a:rPr>
              <a:t>LEND</a:t>
            </a:r>
            <a:r>
              <a:rPr dirty="0" sz="2900" spc="-50" b="1">
                <a:latin typeface="Arial"/>
                <a:cs typeface="Arial"/>
              </a:rPr>
              <a:t> </a:t>
            </a:r>
            <a:r>
              <a:rPr dirty="0" sz="2900" spc="-30" b="1">
                <a:latin typeface="Arial"/>
                <a:cs typeface="Arial"/>
              </a:rPr>
              <a:t>Long-</a:t>
            </a:r>
            <a:r>
              <a:rPr dirty="0" sz="2900" b="1">
                <a:latin typeface="Arial"/>
                <a:cs typeface="Arial"/>
              </a:rPr>
              <a:t>term</a:t>
            </a:r>
            <a:r>
              <a:rPr dirty="0" sz="2900" spc="-45" b="1">
                <a:latin typeface="Arial"/>
                <a:cs typeface="Arial"/>
              </a:rPr>
              <a:t> </a:t>
            </a:r>
            <a:r>
              <a:rPr dirty="0" sz="2900" spc="-30" b="1">
                <a:latin typeface="Arial"/>
                <a:cs typeface="Arial"/>
              </a:rPr>
              <a:t>non-</a:t>
            </a:r>
            <a:r>
              <a:rPr dirty="0" sz="2900" spc="-10" b="1">
                <a:latin typeface="Arial"/>
                <a:cs typeface="Arial"/>
              </a:rPr>
              <a:t>Academic</a:t>
            </a:r>
            <a:endParaRPr sz="2900">
              <a:latin typeface="Arial"/>
              <a:cs typeface="Arial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2842167" y="3369056"/>
            <a:ext cx="3917315" cy="41846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215"/>
              </a:lnSpc>
            </a:pPr>
            <a:r>
              <a:rPr dirty="0" sz="2900" spc="-20" b="1">
                <a:latin typeface="Arial"/>
                <a:cs typeface="Arial"/>
              </a:rPr>
              <a:t>Trainee</a:t>
            </a:r>
            <a:r>
              <a:rPr dirty="0" sz="2900" spc="-170" b="1">
                <a:latin typeface="Arial"/>
                <a:cs typeface="Arial"/>
              </a:rPr>
              <a:t> </a:t>
            </a:r>
            <a:r>
              <a:rPr dirty="0" sz="2900" b="1">
                <a:latin typeface="Arial"/>
                <a:cs typeface="Arial"/>
              </a:rPr>
              <a:t>Graduate</a:t>
            </a:r>
            <a:r>
              <a:rPr dirty="0" sz="2900" spc="-170" b="1">
                <a:latin typeface="Arial"/>
                <a:cs typeface="Arial"/>
              </a:rPr>
              <a:t> </a:t>
            </a:r>
            <a:r>
              <a:rPr dirty="0" sz="2900" spc="-20" b="1">
                <a:latin typeface="Arial"/>
                <a:cs typeface="Arial"/>
              </a:rPr>
              <a:t>2025</a:t>
            </a:r>
            <a:endParaRPr sz="2900">
              <a:latin typeface="Arial"/>
              <a:cs typeface="Arial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2745218" y="3939871"/>
            <a:ext cx="4110990" cy="418465"/>
          </a:xfrm>
          <a:prstGeom prst="rect">
            <a:avLst/>
          </a:prstGeom>
          <a:solidFill>
            <a:srgbClr val="FFFFFF"/>
          </a:solidFill>
        </p:spPr>
        <p:txBody>
          <a:bodyPr wrap="square" lIns="0" tIns="0" rIns="0" bIns="0" rtlCol="0" vert="horz">
            <a:spAutoFit/>
          </a:bodyPr>
          <a:lstStyle/>
          <a:p>
            <a:pPr>
              <a:lnSpc>
                <a:spcPts val="3215"/>
              </a:lnSpc>
            </a:pPr>
            <a:r>
              <a:rPr dirty="0" sz="2900" spc="-10" b="1">
                <a:latin typeface="Arial"/>
                <a:cs typeface="Arial"/>
                <a:hlinkClick r:id="rId3"/>
              </a:rPr>
              <a:t>JzinskieOT@gmail.com</a:t>
            </a:r>
            <a:endParaRPr sz="29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How</a:t>
            </a:r>
            <a:r>
              <a:rPr dirty="0" spc="-10"/>
              <a:t> </a:t>
            </a:r>
            <a:r>
              <a:rPr dirty="0"/>
              <a:t>I</a:t>
            </a:r>
            <a:r>
              <a:rPr dirty="0" spc="-10"/>
              <a:t> </a:t>
            </a:r>
            <a:r>
              <a:rPr dirty="0"/>
              <a:t>Determined</a:t>
            </a:r>
            <a:r>
              <a:rPr dirty="0" spc="-15"/>
              <a:t> </a:t>
            </a:r>
            <a:r>
              <a:rPr dirty="0"/>
              <a:t>my</a:t>
            </a:r>
            <a:r>
              <a:rPr dirty="0" spc="-10"/>
              <a:t> </a:t>
            </a:r>
            <a:r>
              <a:rPr dirty="0"/>
              <a:t>Leadership</a:t>
            </a:r>
            <a:r>
              <a:rPr dirty="0" spc="-10"/>
              <a:t> Project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75249" y="1187783"/>
            <a:ext cx="8088630" cy="2549525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379095" indent="-366395">
              <a:lnSpc>
                <a:spcPct val="100000"/>
              </a:lnSpc>
              <a:spcBef>
                <a:spcPts val="420"/>
              </a:spcBef>
              <a:buChar char="●"/>
              <a:tabLst>
                <a:tab pos="379095" algn="l"/>
              </a:tabLst>
            </a:pPr>
            <a:r>
              <a:rPr dirty="0" sz="1800">
                <a:latin typeface="Arial"/>
                <a:cs typeface="Arial"/>
              </a:rPr>
              <a:t>Observations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my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own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20">
                <a:latin typeface="Arial"/>
                <a:cs typeface="Arial"/>
              </a:rPr>
              <a:t>work</a:t>
            </a:r>
            <a:endParaRPr sz="1800">
              <a:latin typeface="Arial"/>
              <a:cs typeface="Arial"/>
            </a:endParaRPr>
          </a:p>
          <a:p>
            <a:pPr marL="379095" indent="-366395">
              <a:lnSpc>
                <a:spcPct val="100000"/>
              </a:lnSpc>
              <a:spcBef>
                <a:spcPts val="325"/>
              </a:spcBef>
              <a:buChar char="●"/>
              <a:tabLst>
                <a:tab pos="379095" algn="l"/>
              </a:tabLst>
            </a:pPr>
            <a:r>
              <a:rPr dirty="0" sz="1800" spc="-20">
                <a:latin typeface="Arial"/>
                <a:cs typeface="Arial"/>
              </a:rPr>
              <a:t>Teachers</a:t>
            </a:r>
            <a:r>
              <a:rPr dirty="0" sz="1800" spc="-4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informally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reporting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concerns</a:t>
            </a:r>
            <a:endParaRPr sz="1800">
              <a:latin typeface="Arial"/>
              <a:cs typeface="Arial"/>
            </a:endParaRPr>
          </a:p>
          <a:p>
            <a:pPr marL="379095" indent="-366395">
              <a:lnSpc>
                <a:spcPct val="100000"/>
              </a:lnSpc>
              <a:spcBef>
                <a:spcPts val="325"/>
              </a:spcBef>
              <a:buChar char="●"/>
              <a:tabLst>
                <a:tab pos="379095" algn="l"/>
              </a:tabLst>
            </a:pPr>
            <a:r>
              <a:rPr dirty="0" sz="1800">
                <a:latin typeface="Arial"/>
                <a:cs typeface="Arial"/>
              </a:rPr>
              <a:t>Families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reporting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are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unfamiliar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with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resources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who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10">
                <a:latin typeface="Arial"/>
                <a:cs typeface="Arial"/>
              </a:rPr>
              <a:t> contact</a:t>
            </a:r>
            <a:endParaRPr sz="1800">
              <a:latin typeface="Arial"/>
              <a:cs typeface="Arial"/>
            </a:endParaRPr>
          </a:p>
          <a:p>
            <a:pPr marL="379095" marR="678815" indent="-367030">
              <a:lnSpc>
                <a:spcPct val="114999"/>
              </a:lnSpc>
              <a:buChar char="●"/>
              <a:tabLst>
                <a:tab pos="379095" algn="l"/>
              </a:tabLst>
            </a:pPr>
            <a:r>
              <a:rPr dirty="0" sz="1800">
                <a:latin typeface="Arial"/>
                <a:cs typeface="Arial"/>
              </a:rPr>
              <a:t>Noticing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that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resources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that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are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available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are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widespread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may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be </a:t>
            </a:r>
            <a:r>
              <a:rPr dirty="0" sz="1800" spc="-10">
                <a:latin typeface="Arial"/>
                <a:cs typeface="Arial"/>
              </a:rPr>
              <a:t>inaccessible</a:t>
            </a:r>
            <a:endParaRPr sz="1800">
              <a:latin typeface="Arial"/>
              <a:cs typeface="Arial"/>
            </a:endParaRPr>
          </a:p>
          <a:p>
            <a:pPr marL="379095" marR="5080" indent="-367030">
              <a:lnSpc>
                <a:spcPct val="114999"/>
              </a:lnSpc>
              <a:buChar char="●"/>
              <a:tabLst>
                <a:tab pos="379095" algn="l"/>
              </a:tabLst>
            </a:pPr>
            <a:r>
              <a:rPr dirty="0" sz="1800">
                <a:latin typeface="Arial"/>
                <a:cs typeface="Arial"/>
              </a:rPr>
              <a:t>Identifying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what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is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needed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for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success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kindergarten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can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also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potentially </a:t>
            </a:r>
            <a:r>
              <a:rPr dirty="0" sz="1800">
                <a:latin typeface="Arial"/>
                <a:cs typeface="Arial"/>
              </a:rPr>
              <a:t>help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families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know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if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their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child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with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disability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need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extra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supports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how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access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these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supports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and</a:t>
            </a:r>
            <a:r>
              <a:rPr dirty="0" sz="1800" spc="-10">
                <a:latin typeface="Arial"/>
                <a:cs typeface="Arial"/>
              </a:rPr>
              <a:t> services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384725" y="505248"/>
            <a:ext cx="7012305" cy="793750"/>
          </a:xfrm>
          <a:prstGeom prst="rect"/>
        </p:spPr>
        <p:txBody>
          <a:bodyPr wrap="square" lIns="0" tIns="12065" rIns="0" bIns="0" rtlCol="0" vert="horz">
            <a:spAutoFit/>
          </a:bodyPr>
          <a:lstStyle/>
          <a:p>
            <a:pPr marL="12700" marR="5080">
              <a:lnSpc>
                <a:spcPct val="100800"/>
              </a:lnSpc>
              <a:spcBef>
                <a:spcPts val="95"/>
              </a:spcBef>
            </a:pPr>
            <a:r>
              <a:rPr dirty="0"/>
              <a:t>Gathering</a:t>
            </a:r>
            <a:r>
              <a:rPr dirty="0" spc="-5"/>
              <a:t> </a:t>
            </a:r>
            <a:r>
              <a:rPr dirty="0"/>
              <a:t>my</a:t>
            </a:r>
            <a:r>
              <a:rPr dirty="0" spc="-5"/>
              <a:t> </a:t>
            </a:r>
            <a:r>
              <a:rPr dirty="0"/>
              <a:t>Data -</a:t>
            </a:r>
            <a:r>
              <a:rPr dirty="0" spc="-5"/>
              <a:t> </a:t>
            </a:r>
            <a:r>
              <a:rPr dirty="0"/>
              <a:t>Survey to</a:t>
            </a:r>
            <a:r>
              <a:rPr dirty="0" spc="-5"/>
              <a:t> </a:t>
            </a:r>
            <a:r>
              <a:rPr dirty="0"/>
              <a:t>RPS </a:t>
            </a:r>
            <a:r>
              <a:rPr dirty="0" spc="-10"/>
              <a:t>Kindergarten Teachers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59967" y="1325699"/>
            <a:ext cx="8281034" cy="3386454"/>
          </a:xfrm>
          <a:prstGeom prst="rect">
            <a:avLst/>
          </a:prstGeom>
        </p:spPr>
        <p:txBody>
          <a:bodyPr wrap="square" lIns="0" tIns="72390" rIns="0" bIns="0" rtlCol="0" vert="horz">
            <a:spAutoFit/>
          </a:bodyPr>
          <a:lstStyle/>
          <a:p>
            <a:pPr marL="394335" indent="-381635">
              <a:lnSpc>
                <a:spcPct val="100000"/>
              </a:lnSpc>
              <a:spcBef>
                <a:spcPts val="570"/>
              </a:spcBef>
              <a:buChar char="●"/>
              <a:tabLst>
                <a:tab pos="394335" algn="l"/>
              </a:tabLst>
            </a:pPr>
            <a:r>
              <a:rPr dirty="0" sz="2000">
                <a:latin typeface="Arial"/>
                <a:cs typeface="Arial"/>
              </a:rPr>
              <a:t>Sent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survey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to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all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RPS</a:t>
            </a:r>
            <a:r>
              <a:rPr dirty="0" sz="2000" spc="-30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teachers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with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the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>
                <a:latin typeface="Arial"/>
                <a:cs typeface="Arial"/>
              </a:rPr>
              <a:t>following</a:t>
            </a:r>
            <a:r>
              <a:rPr dirty="0" sz="2000" spc="-35">
                <a:latin typeface="Arial"/>
                <a:cs typeface="Arial"/>
              </a:rPr>
              <a:t> </a:t>
            </a:r>
            <a:r>
              <a:rPr dirty="0" sz="2000" spc="-10">
                <a:latin typeface="Arial"/>
                <a:cs typeface="Arial"/>
              </a:rPr>
              <a:t>questions:</a:t>
            </a:r>
            <a:endParaRPr sz="2000">
              <a:latin typeface="Arial"/>
              <a:cs typeface="Arial"/>
            </a:endParaRPr>
          </a:p>
          <a:p>
            <a:pPr lvl="1" marL="851535" marR="382270" indent="-351790">
              <a:lnSpc>
                <a:spcPct val="120000"/>
              </a:lnSpc>
              <a:spcBef>
                <a:spcPts val="240"/>
              </a:spcBef>
              <a:buSzPct val="114285"/>
              <a:buChar char="○"/>
              <a:tabLst>
                <a:tab pos="851535" algn="l"/>
              </a:tabLst>
            </a:pPr>
            <a:r>
              <a:rPr dirty="0" sz="1400">
                <a:latin typeface="Arial"/>
                <a:cs typeface="Arial"/>
              </a:rPr>
              <a:t>What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skills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are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most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important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student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incoming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kindergarten?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Please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write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all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that </a:t>
            </a:r>
            <a:r>
              <a:rPr dirty="0" sz="1400" spc="-10">
                <a:latin typeface="Arial"/>
                <a:cs typeface="Arial"/>
              </a:rPr>
              <a:t>apply.</a:t>
            </a:r>
            <a:endParaRPr sz="1400">
              <a:latin typeface="Arial"/>
              <a:cs typeface="Arial"/>
            </a:endParaRPr>
          </a:p>
          <a:p>
            <a:pPr lvl="1" marL="851535" marR="5080" indent="-336550">
              <a:lnSpc>
                <a:spcPct val="114999"/>
              </a:lnSpc>
              <a:buChar char="○"/>
              <a:tabLst>
                <a:tab pos="851535" algn="l"/>
              </a:tabLst>
            </a:pPr>
            <a:r>
              <a:rPr dirty="0" sz="1400">
                <a:latin typeface="Arial"/>
                <a:cs typeface="Arial"/>
              </a:rPr>
              <a:t>What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skills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do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you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feel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most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kindergarteners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are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lacking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when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they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start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kindergarten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that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they </a:t>
            </a:r>
            <a:r>
              <a:rPr dirty="0" sz="1400">
                <a:latin typeface="Arial"/>
                <a:cs typeface="Arial"/>
              </a:rPr>
              <a:t>should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have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begin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kindergarten?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Please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write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all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that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apply.</a:t>
            </a:r>
            <a:endParaRPr sz="1400">
              <a:latin typeface="Arial"/>
              <a:cs typeface="Arial"/>
            </a:endParaRPr>
          </a:p>
          <a:p>
            <a:pPr lvl="1" marL="851535" marR="683260" indent="-336550">
              <a:lnSpc>
                <a:spcPct val="114999"/>
              </a:lnSpc>
              <a:buChar char="○"/>
              <a:tabLst>
                <a:tab pos="851535" algn="l"/>
              </a:tabLst>
            </a:pPr>
            <a:r>
              <a:rPr dirty="0" sz="1400">
                <a:latin typeface="Arial"/>
                <a:cs typeface="Arial"/>
              </a:rPr>
              <a:t>What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is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most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efficient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and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effective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way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communicate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with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parents/guardians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 spc="-25">
                <a:latin typeface="Arial"/>
                <a:cs typeface="Arial"/>
              </a:rPr>
              <a:t>of </a:t>
            </a:r>
            <a:r>
              <a:rPr dirty="0" sz="1400" spc="-10">
                <a:latin typeface="Arial"/>
                <a:cs typeface="Arial"/>
              </a:rPr>
              <a:t>students?</a:t>
            </a:r>
            <a:endParaRPr sz="1400">
              <a:latin typeface="Arial"/>
              <a:cs typeface="Arial"/>
            </a:endParaRPr>
          </a:p>
          <a:p>
            <a:pPr lvl="1" marL="851535" marR="1021080" indent="-336550">
              <a:lnSpc>
                <a:spcPct val="114999"/>
              </a:lnSpc>
              <a:buChar char="○"/>
              <a:tabLst>
                <a:tab pos="851535" algn="l"/>
              </a:tabLst>
            </a:pPr>
            <a:r>
              <a:rPr dirty="0" sz="1400">
                <a:latin typeface="Arial"/>
                <a:cs typeface="Arial"/>
              </a:rPr>
              <a:t>In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your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opinion,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how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can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parents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support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their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students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journey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before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and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during kindergarten?</a:t>
            </a:r>
            <a:endParaRPr sz="1400">
              <a:latin typeface="Arial"/>
              <a:cs typeface="Arial"/>
            </a:endParaRPr>
          </a:p>
          <a:p>
            <a:pPr lvl="1" marL="851535" marR="198120" indent="-336550">
              <a:lnSpc>
                <a:spcPct val="114999"/>
              </a:lnSpc>
              <a:buChar char="○"/>
              <a:tabLst>
                <a:tab pos="851535" algn="l"/>
              </a:tabLst>
            </a:pPr>
            <a:r>
              <a:rPr dirty="0" sz="1400">
                <a:latin typeface="Arial"/>
                <a:cs typeface="Arial"/>
              </a:rPr>
              <a:t>If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you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had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an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OT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your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classroom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for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day,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which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skill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area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would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you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like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collaborate </a:t>
            </a:r>
            <a:r>
              <a:rPr dirty="0" sz="1400">
                <a:latin typeface="Arial"/>
                <a:cs typeface="Arial"/>
              </a:rPr>
              <a:t>on</a:t>
            </a:r>
            <a:r>
              <a:rPr dirty="0" sz="1400" spc="-1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most</a:t>
            </a:r>
            <a:r>
              <a:rPr dirty="0" sz="1400" spc="-1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for</a:t>
            </a:r>
            <a:r>
              <a:rPr dirty="0" sz="1400" spc="-1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your</a:t>
            </a:r>
            <a:r>
              <a:rPr dirty="0" sz="1400" spc="-10">
                <a:latin typeface="Arial"/>
                <a:cs typeface="Arial"/>
              </a:rPr>
              <a:t> students?</a:t>
            </a:r>
            <a:endParaRPr sz="1400">
              <a:latin typeface="Arial"/>
              <a:cs typeface="Arial"/>
            </a:endParaRPr>
          </a:p>
          <a:p>
            <a:pPr lvl="2" marL="1308735" marR="266700" indent="-336550">
              <a:lnSpc>
                <a:spcPct val="114999"/>
              </a:lnSpc>
              <a:buChar char="■"/>
              <a:tabLst>
                <a:tab pos="1308735" algn="l"/>
              </a:tabLst>
            </a:pPr>
            <a:r>
              <a:rPr dirty="0" sz="1400">
                <a:latin typeface="Arial"/>
                <a:cs typeface="Arial"/>
              </a:rPr>
              <a:t>This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last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question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was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help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guide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my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personal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advocacy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and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guidance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as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</a:t>
            </a:r>
            <a:r>
              <a:rPr dirty="0" sz="1400" spc="-1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school </a:t>
            </a:r>
            <a:r>
              <a:rPr dirty="0" sz="1400">
                <a:latin typeface="Arial"/>
                <a:cs typeface="Arial"/>
              </a:rPr>
              <a:t>based</a:t>
            </a:r>
            <a:r>
              <a:rPr dirty="0" sz="1400" spc="-4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occupational</a:t>
            </a:r>
            <a:r>
              <a:rPr dirty="0" sz="1400" spc="-40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therapist</a:t>
            </a:r>
            <a:endParaRPr sz="14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Survey </a:t>
            </a:r>
            <a:r>
              <a:rPr dirty="0" spc="-10"/>
              <a:t>Responses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947821" y="1224484"/>
            <a:ext cx="7793355" cy="340106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63855" marR="382270" indent="-351790">
              <a:lnSpc>
                <a:spcPct val="108600"/>
              </a:lnSpc>
              <a:spcBef>
                <a:spcPts val="100"/>
              </a:spcBef>
              <a:buSzPct val="114285"/>
              <a:buChar char="○"/>
              <a:tabLst>
                <a:tab pos="363855" algn="l"/>
              </a:tabLst>
            </a:pPr>
            <a:r>
              <a:rPr dirty="0" sz="1400">
                <a:latin typeface="Arial"/>
                <a:cs typeface="Arial"/>
              </a:rPr>
              <a:t>What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skills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are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most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important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student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incoming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kindergarten?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Please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write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all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that </a:t>
            </a:r>
            <a:r>
              <a:rPr dirty="0" sz="1400" spc="-10">
                <a:latin typeface="Arial"/>
                <a:cs typeface="Arial"/>
              </a:rPr>
              <a:t>apply.</a:t>
            </a:r>
            <a:endParaRPr sz="1400">
              <a:latin typeface="Arial"/>
              <a:cs typeface="Arial"/>
            </a:endParaRPr>
          </a:p>
          <a:p>
            <a:pPr marL="363855" marR="5080" indent="-336550">
              <a:lnSpc>
                <a:spcPct val="105000"/>
              </a:lnSpc>
              <a:buChar char="○"/>
              <a:tabLst>
                <a:tab pos="363855" algn="l"/>
              </a:tabLst>
            </a:pPr>
            <a:r>
              <a:rPr dirty="0" sz="1400">
                <a:latin typeface="Arial"/>
                <a:cs typeface="Arial"/>
              </a:rPr>
              <a:t>What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skills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do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you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feel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most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kindergarteners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are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lacking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when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they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start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kindergarten</a:t>
            </a:r>
            <a:r>
              <a:rPr dirty="0" sz="1400" spc="-2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that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 spc="-20">
                <a:latin typeface="Arial"/>
                <a:cs typeface="Arial"/>
              </a:rPr>
              <a:t>they </a:t>
            </a:r>
            <a:r>
              <a:rPr dirty="0" sz="1400">
                <a:latin typeface="Arial"/>
                <a:cs typeface="Arial"/>
              </a:rPr>
              <a:t>should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have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to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begin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kindergarten?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Please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write</a:t>
            </a:r>
            <a:r>
              <a:rPr dirty="0" sz="1400" spc="-30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all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>
                <a:latin typeface="Arial"/>
                <a:cs typeface="Arial"/>
              </a:rPr>
              <a:t>that</a:t>
            </a:r>
            <a:r>
              <a:rPr dirty="0" sz="1400" spc="-25">
                <a:latin typeface="Arial"/>
                <a:cs typeface="Arial"/>
              </a:rPr>
              <a:t> </a:t>
            </a:r>
            <a:r>
              <a:rPr dirty="0" sz="1400" spc="-10">
                <a:latin typeface="Arial"/>
                <a:cs typeface="Arial"/>
              </a:rPr>
              <a:t>apply.</a:t>
            </a:r>
            <a:endParaRPr sz="1400">
              <a:latin typeface="Arial"/>
              <a:cs typeface="Arial"/>
            </a:endParaRPr>
          </a:p>
          <a:p>
            <a:pPr lvl="1" marL="821055" indent="-335915">
              <a:lnSpc>
                <a:spcPct val="100000"/>
              </a:lnSpc>
              <a:spcBef>
                <a:spcPts val="380"/>
              </a:spcBef>
              <a:buSzPct val="127272"/>
              <a:buChar char="■"/>
              <a:tabLst>
                <a:tab pos="821055" algn="l"/>
              </a:tabLst>
            </a:pPr>
            <a:r>
              <a:rPr dirty="0" sz="1100">
                <a:latin typeface="Arial"/>
                <a:cs typeface="Arial"/>
              </a:rPr>
              <a:t>Self</a:t>
            </a:r>
            <a:r>
              <a:rPr dirty="0" sz="1100" spc="-4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regulation</a:t>
            </a:r>
            <a:endParaRPr sz="1100">
              <a:latin typeface="Arial"/>
              <a:cs typeface="Arial"/>
            </a:endParaRPr>
          </a:p>
          <a:p>
            <a:pPr lvl="1" marL="821055" indent="-335915">
              <a:lnSpc>
                <a:spcPct val="100000"/>
              </a:lnSpc>
              <a:spcBef>
                <a:spcPts val="445"/>
              </a:spcBef>
              <a:buSzPct val="127272"/>
              <a:buChar char="■"/>
              <a:tabLst>
                <a:tab pos="821055" algn="l"/>
              </a:tabLst>
            </a:pPr>
            <a:r>
              <a:rPr dirty="0" sz="1100">
                <a:latin typeface="Arial"/>
                <a:cs typeface="Arial"/>
              </a:rPr>
              <a:t>Activities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of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Daily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living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(toilet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training,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shoe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tying,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managing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personal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needs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and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hygiene)</a:t>
            </a:r>
            <a:endParaRPr sz="1100">
              <a:latin typeface="Arial"/>
              <a:cs typeface="Arial"/>
            </a:endParaRPr>
          </a:p>
          <a:p>
            <a:pPr lvl="1" marL="821055" indent="-335915">
              <a:lnSpc>
                <a:spcPct val="100000"/>
              </a:lnSpc>
              <a:spcBef>
                <a:spcPts val="445"/>
              </a:spcBef>
              <a:buSzPct val="127272"/>
              <a:buChar char="■"/>
              <a:tabLst>
                <a:tab pos="821055" algn="l"/>
              </a:tabLst>
            </a:pPr>
            <a:r>
              <a:rPr dirty="0" sz="1100">
                <a:latin typeface="Arial"/>
                <a:cs typeface="Arial"/>
              </a:rPr>
              <a:t>Sit</a:t>
            </a:r>
            <a:r>
              <a:rPr dirty="0" sz="1100" spc="-2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and</a:t>
            </a:r>
            <a:r>
              <a:rPr dirty="0" sz="1100" spc="-1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attend</a:t>
            </a:r>
            <a:r>
              <a:rPr dirty="0" sz="1100" spc="-2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to</a:t>
            </a:r>
            <a:r>
              <a:rPr dirty="0" sz="1100" spc="-1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a</a:t>
            </a:r>
            <a:r>
              <a:rPr dirty="0" sz="1100" spc="-2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story</a:t>
            </a:r>
            <a:r>
              <a:rPr dirty="0" sz="1100" spc="-1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or</a:t>
            </a:r>
            <a:r>
              <a:rPr dirty="0" sz="1100" spc="-2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activity</a:t>
            </a:r>
            <a:endParaRPr sz="1100">
              <a:latin typeface="Arial"/>
              <a:cs typeface="Arial"/>
            </a:endParaRPr>
          </a:p>
          <a:p>
            <a:pPr lvl="1" marL="821055" indent="-335915">
              <a:lnSpc>
                <a:spcPct val="100000"/>
              </a:lnSpc>
              <a:spcBef>
                <a:spcPts val="445"/>
              </a:spcBef>
              <a:buSzPct val="127272"/>
              <a:buChar char="■"/>
              <a:tabLst>
                <a:tab pos="821055" algn="l"/>
              </a:tabLst>
            </a:pPr>
            <a:r>
              <a:rPr dirty="0" sz="1100">
                <a:latin typeface="Arial"/>
                <a:cs typeface="Arial"/>
              </a:rPr>
              <a:t>Follow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1-</a:t>
            </a:r>
            <a:r>
              <a:rPr dirty="0" sz="1100">
                <a:latin typeface="Arial"/>
                <a:cs typeface="Arial"/>
              </a:rPr>
              <a:t>2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step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directions</a:t>
            </a:r>
            <a:endParaRPr sz="1100">
              <a:latin typeface="Arial"/>
              <a:cs typeface="Arial"/>
            </a:endParaRPr>
          </a:p>
          <a:p>
            <a:pPr lvl="1" marL="821055" indent="-335915">
              <a:lnSpc>
                <a:spcPct val="100000"/>
              </a:lnSpc>
              <a:spcBef>
                <a:spcPts val="445"/>
              </a:spcBef>
              <a:buSzPct val="127272"/>
              <a:buChar char="■"/>
              <a:tabLst>
                <a:tab pos="821055" algn="l"/>
              </a:tabLst>
            </a:pPr>
            <a:r>
              <a:rPr dirty="0" sz="1100">
                <a:latin typeface="Arial"/>
                <a:cs typeface="Arial"/>
              </a:rPr>
              <a:t>exposure/familiarity</a:t>
            </a:r>
            <a:r>
              <a:rPr dirty="0" sz="1100" spc="-1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to</a:t>
            </a:r>
            <a:r>
              <a:rPr dirty="0" sz="1100" spc="-5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pencils/scissors/crayons/markers</a:t>
            </a:r>
            <a:endParaRPr sz="1100">
              <a:latin typeface="Arial"/>
              <a:cs typeface="Arial"/>
            </a:endParaRPr>
          </a:p>
          <a:p>
            <a:pPr lvl="1" marL="821055" indent="-335915">
              <a:lnSpc>
                <a:spcPct val="100000"/>
              </a:lnSpc>
              <a:spcBef>
                <a:spcPts val="440"/>
              </a:spcBef>
              <a:buSzPct val="127272"/>
              <a:buChar char="■"/>
              <a:tabLst>
                <a:tab pos="821055" algn="l"/>
              </a:tabLst>
            </a:pPr>
            <a:r>
              <a:rPr dirty="0" sz="1100" spc="-10">
                <a:latin typeface="Arial"/>
                <a:cs typeface="Arial"/>
              </a:rPr>
              <a:t>Exposure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to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writing,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writing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their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 spc="-20">
                <a:latin typeface="Arial"/>
                <a:cs typeface="Arial"/>
              </a:rPr>
              <a:t>name</a:t>
            </a:r>
            <a:endParaRPr sz="1100">
              <a:latin typeface="Arial"/>
              <a:cs typeface="Arial"/>
            </a:endParaRPr>
          </a:p>
          <a:p>
            <a:pPr lvl="1" marL="821055" indent="-335915">
              <a:lnSpc>
                <a:spcPct val="100000"/>
              </a:lnSpc>
              <a:spcBef>
                <a:spcPts val="445"/>
              </a:spcBef>
              <a:buSzPct val="127272"/>
              <a:buChar char="■"/>
              <a:tabLst>
                <a:tab pos="821055" algn="l"/>
              </a:tabLst>
            </a:pPr>
            <a:r>
              <a:rPr dirty="0" sz="1100" spc="-10">
                <a:latin typeface="Arial"/>
                <a:cs typeface="Arial"/>
              </a:rPr>
              <a:t>Waiting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for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short</a:t>
            </a:r>
            <a:r>
              <a:rPr dirty="0" sz="1100" spc="-2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periods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of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time</a:t>
            </a:r>
            <a:r>
              <a:rPr dirty="0" sz="1100" spc="-2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before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getting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a</a:t>
            </a:r>
            <a:r>
              <a:rPr dirty="0" sz="1100" spc="-2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toy/playtime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or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for</a:t>
            </a:r>
            <a:r>
              <a:rPr dirty="0" sz="1100" spc="-2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attention</a:t>
            </a:r>
            <a:endParaRPr sz="1100">
              <a:latin typeface="Arial"/>
              <a:cs typeface="Arial"/>
            </a:endParaRPr>
          </a:p>
          <a:p>
            <a:pPr lvl="1" marL="821055" indent="-335915">
              <a:lnSpc>
                <a:spcPct val="100000"/>
              </a:lnSpc>
              <a:spcBef>
                <a:spcPts val="445"/>
              </a:spcBef>
              <a:buSzPct val="127272"/>
              <a:buChar char="■"/>
              <a:tabLst>
                <a:tab pos="821055" algn="l"/>
              </a:tabLst>
            </a:pPr>
            <a:r>
              <a:rPr dirty="0" sz="1100">
                <a:latin typeface="Arial"/>
                <a:cs typeface="Arial"/>
              </a:rPr>
              <a:t>Social</a:t>
            </a:r>
            <a:r>
              <a:rPr dirty="0" sz="1100" spc="-5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skills/play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with</a:t>
            </a:r>
            <a:r>
              <a:rPr dirty="0" sz="1100" spc="-5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others/turn</a:t>
            </a:r>
            <a:r>
              <a:rPr dirty="0" sz="1100" spc="-50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taking</a:t>
            </a:r>
            <a:endParaRPr sz="1100">
              <a:latin typeface="Arial"/>
              <a:cs typeface="Arial"/>
            </a:endParaRPr>
          </a:p>
          <a:p>
            <a:pPr lvl="1" marL="821055" indent="-335915">
              <a:lnSpc>
                <a:spcPct val="100000"/>
              </a:lnSpc>
              <a:spcBef>
                <a:spcPts val="445"/>
              </a:spcBef>
              <a:buSzPct val="127272"/>
              <a:buChar char="■"/>
              <a:tabLst>
                <a:tab pos="821055" algn="l"/>
              </a:tabLst>
            </a:pPr>
            <a:r>
              <a:rPr dirty="0" sz="1100" spc="-10">
                <a:latin typeface="Arial"/>
                <a:cs typeface="Arial"/>
              </a:rPr>
              <a:t>Knowing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first/last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 spc="-20">
                <a:latin typeface="Arial"/>
                <a:cs typeface="Arial"/>
              </a:rPr>
              <a:t>name</a:t>
            </a:r>
            <a:endParaRPr sz="1100">
              <a:latin typeface="Arial"/>
              <a:cs typeface="Arial"/>
            </a:endParaRPr>
          </a:p>
          <a:p>
            <a:pPr lvl="1" marL="821055" indent="-335915">
              <a:lnSpc>
                <a:spcPct val="100000"/>
              </a:lnSpc>
              <a:spcBef>
                <a:spcPts val="445"/>
              </a:spcBef>
              <a:buSzPct val="127272"/>
              <a:buChar char="■"/>
              <a:tabLst>
                <a:tab pos="821055" algn="l"/>
              </a:tabLst>
            </a:pPr>
            <a:r>
              <a:rPr dirty="0" sz="1100" spc="-10">
                <a:latin typeface="Arial"/>
                <a:cs typeface="Arial"/>
              </a:rPr>
              <a:t>Basic</a:t>
            </a:r>
            <a:r>
              <a:rPr dirty="0" sz="1100" spc="-6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Academic</a:t>
            </a:r>
            <a:r>
              <a:rPr dirty="0" sz="1100" spc="-5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skills: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ID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some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letters,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counting,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shapes</a:t>
            </a:r>
            <a:r>
              <a:rPr dirty="0" sz="1100" spc="-30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and</a:t>
            </a:r>
            <a:r>
              <a:rPr dirty="0" sz="1100" spc="-35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colors</a:t>
            </a:r>
            <a:endParaRPr sz="1100">
              <a:latin typeface="Arial"/>
              <a:cs typeface="Arial"/>
            </a:endParaRPr>
          </a:p>
          <a:p>
            <a:pPr lvl="1" marL="821055" indent="-335915">
              <a:lnSpc>
                <a:spcPct val="100000"/>
              </a:lnSpc>
              <a:spcBef>
                <a:spcPts val="440"/>
              </a:spcBef>
              <a:buSzPct val="127272"/>
              <a:buChar char="■"/>
              <a:tabLst>
                <a:tab pos="821055" algn="l"/>
              </a:tabLst>
            </a:pPr>
            <a:r>
              <a:rPr dirty="0" sz="1100">
                <a:latin typeface="Arial"/>
                <a:cs typeface="Arial"/>
              </a:rPr>
              <a:t>Fine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>
                <a:latin typeface="Arial"/>
                <a:cs typeface="Arial"/>
              </a:rPr>
              <a:t>motor</a:t>
            </a:r>
            <a:r>
              <a:rPr dirty="0" sz="1100" spc="-25">
                <a:latin typeface="Arial"/>
                <a:cs typeface="Arial"/>
              </a:rPr>
              <a:t> </a:t>
            </a:r>
            <a:r>
              <a:rPr dirty="0" sz="1100" spc="-10">
                <a:latin typeface="Arial"/>
                <a:cs typeface="Arial"/>
              </a:rPr>
              <a:t>skills</a:t>
            </a:r>
            <a:endParaRPr sz="11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/>
              <a:t>Survey</a:t>
            </a:r>
            <a:r>
              <a:rPr dirty="0" spc="-5"/>
              <a:t> </a:t>
            </a:r>
            <a:r>
              <a:rPr dirty="0" spc="-10"/>
              <a:t>Responses</a:t>
            </a:r>
          </a:p>
        </p:txBody>
      </p:sp>
      <p:pic>
        <p:nvPicPr>
          <p:cNvPr id="3" name="object 3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487547" y="1032001"/>
            <a:ext cx="6389348" cy="395074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Survey</a:t>
            </a:r>
            <a:r>
              <a:rPr dirty="0" spc="-10"/>
              <a:t> </a:t>
            </a:r>
            <a:r>
              <a:rPr dirty="0"/>
              <a:t>Responses:</a:t>
            </a:r>
            <a:r>
              <a:rPr dirty="0" spc="-5"/>
              <a:t> </a:t>
            </a:r>
            <a:r>
              <a:rPr dirty="0"/>
              <a:t>How</a:t>
            </a:r>
            <a:r>
              <a:rPr dirty="0" spc="-10"/>
              <a:t> </a:t>
            </a:r>
            <a:r>
              <a:rPr dirty="0"/>
              <a:t>can</a:t>
            </a:r>
            <a:r>
              <a:rPr dirty="0" spc="-10"/>
              <a:t> </a:t>
            </a:r>
            <a:r>
              <a:rPr dirty="0"/>
              <a:t>parents</a:t>
            </a:r>
            <a:r>
              <a:rPr dirty="0" spc="-5"/>
              <a:t> </a:t>
            </a:r>
            <a:r>
              <a:rPr dirty="0"/>
              <a:t>support</a:t>
            </a:r>
            <a:r>
              <a:rPr dirty="0" spc="-10"/>
              <a:t> readiness?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421583" y="1563218"/>
            <a:ext cx="7785100" cy="2439670"/>
          </a:xfrm>
          <a:prstGeom prst="rect">
            <a:avLst/>
          </a:prstGeom>
        </p:spPr>
        <p:txBody>
          <a:bodyPr wrap="square" lIns="0" tIns="66675" rIns="0" bIns="0" rtlCol="0" vert="horz">
            <a:spAutoFit/>
          </a:bodyPr>
          <a:lstStyle/>
          <a:p>
            <a:pPr marL="432434" indent="-419734">
              <a:lnSpc>
                <a:spcPct val="100000"/>
              </a:lnSpc>
              <a:spcBef>
                <a:spcPts val="525"/>
              </a:spcBef>
              <a:buSzPct val="138888"/>
              <a:buChar char="●"/>
              <a:tabLst>
                <a:tab pos="432434" algn="l"/>
              </a:tabLst>
            </a:pPr>
            <a:r>
              <a:rPr dirty="0" sz="1800">
                <a:latin typeface="Arial"/>
                <a:cs typeface="Arial"/>
              </a:rPr>
              <a:t>Enroll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preschool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if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possible</a:t>
            </a:r>
            <a:endParaRPr sz="1800">
              <a:latin typeface="Arial"/>
              <a:cs typeface="Arial"/>
            </a:endParaRPr>
          </a:p>
          <a:p>
            <a:pPr marL="432434" marR="5080" indent="-420370">
              <a:lnSpc>
                <a:spcPct val="128600"/>
              </a:lnSpc>
              <a:spcBef>
                <a:spcPts val="670"/>
              </a:spcBef>
              <a:buSzPct val="138888"/>
              <a:buChar char="●"/>
              <a:tabLst>
                <a:tab pos="432434" algn="l"/>
              </a:tabLst>
            </a:pPr>
            <a:r>
              <a:rPr dirty="0" sz="1800">
                <a:latin typeface="Arial"/>
                <a:cs typeface="Arial"/>
              </a:rPr>
              <a:t>Community</a:t>
            </a:r>
            <a:r>
              <a:rPr dirty="0" sz="1800" spc="-3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activities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where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sharing,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turn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taking,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being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around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others</a:t>
            </a:r>
            <a:r>
              <a:rPr dirty="0" sz="1800" spc="-20">
                <a:latin typeface="Arial"/>
                <a:cs typeface="Arial"/>
              </a:rPr>
              <a:t> </a:t>
            </a:r>
            <a:r>
              <a:rPr dirty="0" sz="1800" spc="-25">
                <a:latin typeface="Arial"/>
                <a:cs typeface="Arial"/>
              </a:rPr>
              <a:t>are </a:t>
            </a:r>
            <a:r>
              <a:rPr dirty="0" sz="1800" spc="-10">
                <a:latin typeface="Arial"/>
                <a:cs typeface="Arial"/>
              </a:rPr>
              <a:t>occurring</a:t>
            </a:r>
            <a:endParaRPr sz="1800">
              <a:latin typeface="Arial"/>
              <a:cs typeface="Arial"/>
            </a:endParaRPr>
          </a:p>
          <a:p>
            <a:pPr marL="432434" indent="-419734">
              <a:lnSpc>
                <a:spcPct val="100000"/>
              </a:lnSpc>
              <a:spcBef>
                <a:spcPts val="994"/>
              </a:spcBef>
              <a:buSzPct val="138888"/>
              <a:buChar char="●"/>
              <a:tabLst>
                <a:tab pos="432434" algn="l"/>
              </a:tabLst>
            </a:pPr>
            <a:r>
              <a:rPr dirty="0" sz="1800" spc="-10">
                <a:latin typeface="Arial"/>
                <a:cs typeface="Arial"/>
              </a:rPr>
              <a:t>routines/responsibilities</a:t>
            </a:r>
            <a:endParaRPr sz="1800">
              <a:latin typeface="Arial"/>
              <a:cs typeface="Arial"/>
            </a:endParaRPr>
          </a:p>
          <a:p>
            <a:pPr marL="432434" indent="-419734">
              <a:lnSpc>
                <a:spcPct val="100000"/>
              </a:lnSpc>
              <a:spcBef>
                <a:spcPts val="1290"/>
              </a:spcBef>
              <a:buSzPct val="138888"/>
              <a:buChar char="●"/>
              <a:tabLst>
                <a:tab pos="432434" algn="l"/>
              </a:tabLst>
            </a:pPr>
            <a:r>
              <a:rPr dirty="0" sz="1800">
                <a:latin typeface="Arial"/>
                <a:cs typeface="Arial"/>
              </a:rPr>
              <a:t>Use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materials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during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play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-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expose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variety</a:t>
            </a:r>
            <a:r>
              <a:rPr dirty="0" sz="1800" spc="-1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of</a:t>
            </a:r>
            <a:r>
              <a:rPr dirty="0" sz="1800" spc="-1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things</a:t>
            </a:r>
            <a:endParaRPr sz="1800">
              <a:latin typeface="Arial"/>
              <a:cs typeface="Arial"/>
            </a:endParaRPr>
          </a:p>
          <a:p>
            <a:pPr marL="432434" indent="-419734">
              <a:lnSpc>
                <a:spcPct val="100000"/>
              </a:lnSpc>
              <a:spcBef>
                <a:spcPts val="1290"/>
              </a:spcBef>
              <a:buSzPct val="138888"/>
              <a:buChar char="●"/>
              <a:tabLst>
                <a:tab pos="432434" algn="l"/>
              </a:tabLst>
            </a:pPr>
            <a:r>
              <a:rPr dirty="0" sz="1800">
                <a:latin typeface="Arial"/>
                <a:cs typeface="Arial"/>
              </a:rPr>
              <a:t>Reading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to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your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child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daily,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or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accessing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read</a:t>
            </a:r>
            <a:r>
              <a:rPr dirty="0" sz="1800" spc="-30">
                <a:latin typeface="Arial"/>
                <a:cs typeface="Arial"/>
              </a:rPr>
              <a:t> </a:t>
            </a:r>
            <a:r>
              <a:rPr dirty="0" sz="1800">
                <a:latin typeface="Arial"/>
                <a:cs typeface="Arial"/>
              </a:rPr>
              <a:t>aloud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sz="1800" spc="-10">
                <a:latin typeface="Arial"/>
                <a:cs typeface="Arial"/>
              </a:rPr>
              <a:t>materials</a:t>
            </a:r>
            <a:endParaRPr sz="180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Putting</a:t>
            </a:r>
            <a:r>
              <a:rPr dirty="0" spc="-10"/>
              <a:t> </a:t>
            </a:r>
            <a:r>
              <a:rPr dirty="0"/>
              <a:t>it</a:t>
            </a:r>
            <a:r>
              <a:rPr dirty="0" spc="-145"/>
              <a:t> </a:t>
            </a:r>
            <a:r>
              <a:rPr dirty="0"/>
              <a:t>All</a:t>
            </a:r>
            <a:r>
              <a:rPr dirty="0" spc="-50"/>
              <a:t> </a:t>
            </a:r>
            <a:r>
              <a:rPr dirty="0" spc="-10"/>
              <a:t>Together</a:t>
            </a:r>
          </a:p>
        </p:txBody>
      </p:sp>
      <p:sp>
        <p:nvSpPr>
          <p:cNvPr id="3" name="object 3" descr=""/>
          <p:cNvSpPr txBox="1">
            <a:spLocks noGrp="1"/>
          </p:cNvSpPr>
          <p:nvPr>
            <p:ph type="body" idx="1"/>
          </p:nvPr>
        </p:nvSpPr>
        <p:spPr>
          <a:prstGeom prst="rect"/>
        </p:spPr>
        <p:txBody>
          <a:bodyPr wrap="square" lIns="0" tIns="31114" rIns="0" bIns="0" rtlCol="0" vert="horz">
            <a:spAutoFit/>
          </a:bodyPr>
          <a:lstStyle/>
          <a:p>
            <a:pPr marL="379095" marR="58419" indent="-351790">
              <a:lnSpc>
                <a:spcPts val="1820"/>
              </a:lnSpc>
              <a:spcBef>
                <a:spcPts val="244"/>
              </a:spcBef>
              <a:buChar char="●"/>
              <a:tabLst>
                <a:tab pos="379095" algn="l"/>
              </a:tabLst>
            </a:pPr>
            <a:r>
              <a:rPr dirty="0" sz="1600"/>
              <a:t>Created</a:t>
            </a:r>
            <a:r>
              <a:rPr dirty="0" sz="1600" spc="-20"/>
              <a:t> </a:t>
            </a:r>
            <a:r>
              <a:rPr dirty="0" sz="1600"/>
              <a:t>a</a:t>
            </a:r>
            <a:r>
              <a:rPr dirty="0" sz="1600" spc="-20"/>
              <a:t> </a:t>
            </a:r>
            <a:r>
              <a:rPr dirty="0" sz="1600"/>
              <a:t>QR</a:t>
            </a:r>
            <a:r>
              <a:rPr dirty="0" sz="1600" spc="-20"/>
              <a:t> </a:t>
            </a:r>
            <a:r>
              <a:rPr dirty="0" sz="1600"/>
              <a:t>code</a:t>
            </a:r>
            <a:r>
              <a:rPr dirty="0" sz="1600" spc="-20"/>
              <a:t> </a:t>
            </a:r>
            <a:r>
              <a:rPr dirty="0" sz="1600"/>
              <a:t>accessible</a:t>
            </a:r>
            <a:r>
              <a:rPr dirty="0" sz="1600" spc="-20"/>
              <a:t> </a:t>
            </a:r>
            <a:r>
              <a:rPr dirty="0" sz="1600"/>
              <a:t>website</a:t>
            </a:r>
            <a:r>
              <a:rPr dirty="0" sz="1600" spc="-20"/>
              <a:t> </a:t>
            </a:r>
            <a:r>
              <a:rPr dirty="0" sz="1600"/>
              <a:t>parents</a:t>
            </a:r>
            <a:r>
              <a:rPr dirty="0" sz="1600" spc="-20"/>
              <a:t> </a:t>
            </a:r>
            <a:r>
              <a:rPr dirty="0" sz="1600"/>
              <a:t>can</a:t>
            </a:r>
            <a:r>
              <a:rPr dirty="0" sz="1600" spc="-20"/>
              <a:t> </a:t>
            </a:r>
            <a:r>
              <a:rPr dirty="0" sz="1600"/>
              <a:t>access</a:t>
            </a:r>
            <a:r>
              <a:rPr dirty="0" sz="1600" spc="-20"/>
              <a:t> </a:t>
            </a:r>
            <a:r>
              <a:rPr dirty="0" sz="1600"/>
              <a:t>by</a:t>
            </a:r>
            <a:r>
              <a:rPr dirty="0" sz="1600" spc="-20"/>
              <a:t> </a:t>
            </a:r>
            <a:r>
              <a:rPr dirty="0" sz="1600"/>
              <a:t>phone</a:t>
            </a:r>
            <a:r>
              <a:rPr dirty="0" sz="1600" spc="-20"/>
              <a:t> </a:t>
            </a:r>
            <a:r>
              <a:rPr dirty="0" sz="1600"/>
              <a:t>as</a:t>
            </a:r>
            <a:r>
              <a:rPr dirty="0" sz="1600" spc="-20"/>
              <a:t> </a:t>
            </a:r>
            <a:r>
              <a:rPr dirty="0" sz="1600"/>
              <a:t>this</a:t>
            </a:r>
            <a:r>
              <a:rPr dirty="0" sz="1600" spc="-20"/>
              <a:t> </a:t>
            </a:r>
            <a:r>
              <a:rPr dirty="0" sz="1600"/>
              <a:t>is</a:t>
            </a:r>
            <a:r>
              <a:rPr dirty="0" sz="1600" spc="-20"/>
              <a:t> </a:t>
            </a:r>
            <a:r>
              <a:rPr dirty="0" sz="1600" spc="-10"/>
              <a:t>appears </a:t>
            </a:r>
            <a:r>
              <a:rPr dirty="0" sz="1600"/>
              <a:t>to</a:t>
            </a:r>
            <a:r>
              <a:rPr dirty="0" sz="1600" spc="-35"/>
              <a:t> </a:t>
            </a:r>
            <a:r>
              <a:rPr dirty="0" sz="1600"/>
              <a:t>be</a:t>
            </a:r>
            <a:r>
              <a:rPr dirty="0" sz="1600" spc="-35"/>
              <a:t> </a:t>
            </a:r>
            <a:r>
              <a:rPr dirty="0" sz="1600"/>
              <a:t>the</a:t>
            </a:r>
            <a:r>
              <a:rPr dirty="0" sz="1600" spc="-35"/>
              <a:t> </a:t>
            </a:r>
            <a:r>
              <a:rPr dirty="0" sz="1600"/>
              <a:t>preferred</a:t>
            </a:r>
            <a:r>
              <a:rPr dirty="0" sz="1600" spc="-35"/>
              <a:t> </a:t>
            </a:r>
            <a:r>
              <a:rPr dirty="0" sz="1600"/>
              <a:t>way</a:t>
            </a:r>
            <a:r>
              <a:rPr dirty="0" sz="1600" spc="-35"/>
              <a:t> </a:t>
            </a:r>
            <a:r>
              <a:rPr dirty="0" sz="1600"/>
              <a:t>to</a:t>
            </a:r>
            <a:r>
              <a:rPr dirty="0" sz="1600" spc="-35"/>
              <a:t> </a:t>
            </a:r>
            <a:r>
              <a:rPr dirty="0" sz="1600" spc="-10"/>
              <a:t>communicate.</a:t>
            </a:r>
            <a:endParaRPr sz="1600"/>
          </a:p>
          <a:p>
            <a:pPr marL="379095" marR="5080" indent="-351790">
              <a:lnSpc>
                <a:spcPts val="1820"/>
              </a:lnSpc>
              <a:spcBef>
                <a:spcPts val="5"/>
              </a:spcBef>
              <a:buChar char="●"/>
              <a:tabLst>
                <a:tab pos="379095" algn="l"/>
              </a:tabLst>
            </a:pPr>
            <a:r>
              <a:rPr dirty="0" sz="1600"/>
              <a:t>Disseminate</a:t>
            </a:r>
            <a:r>
              <a:rPr dirty="0" sz="1600" spc="-30"/>
              <a:t> </a:t>
            </a:r>
            <a:r>
              <a:rPr dirty="0" sz="1600"/>
              <a:t>this</a:t>
            </a:r>
            <a:r>
              <a:rPr dirty="0" sz="1600" spc="-25"/>
              <a:t> </a:t>
            </a:r>
            <a:r>
              <a:rPr dirty="0" sz="1600"/>
              <a:t>QR</a:t>
            </a:r>
            <a:r>
              <a:rPr dirty="0" sz="1600" spc="-30"/>
              <a:t> </a:t>
            </a:r>
            <a:r>
              <a:rPr dirty="0" sz="1600"/>
              <a:t>code</a:t>
            </a:r>
            <a:r>
              <a:rPr dirty="0" sz="1600" spc="-25"/>
              <a:t> </a:t>
            </a:r>
            <a:r>
              <a:rPr dirty="0" sz="1600"/>
              <a:t>to</a:t>
            </a:r>
            <a:r>
              <a:rPr dirty="0" sz="1600" spc="-30"/>
              <a:t> </a:t>
            </a:r>
            <a:r>
              <a:rPr dirty="0" sz="1600"/>
              <a:t>RPS</a:t>
            </a:r>
            <a:r>
              <a:rPr dirty="0" sz="1600" spc="-25"/>
              <a:t> </a:t>
            </a:r>
            <a:r>
              <a:rPr dirty="0" sz="1600"/>
              <a:t>preschools,</a:t>
            </a:r>
            <a:r>
              <a:rPr dirty="0" sz="1600" spc="-25"/>
              <a:t> </a:t>
            </a:r>
            <a:r>
              <a:rPr dirty="0" sz="1600"/>
              <a:t>pediatrician</a:t>
            </a:r>
            <a:r>
              <a:rPr dirty="0" sz="1600" spc="-30"/>
              <a:t> </a:t>
            </a:r>
            <a:r>
              <a:rPr dirty="0" sz="1600" spc="-10"/>
              <a:t>offices,</a:t>
            </a:r>
            <a:r>
              <a:rPr dirty="0" sz="1600" spc="-25"/>
              <a:t> </a:t>
            </a:r>
            <a:r>
              <a:rPr dirty="0" sz="1600"/>
              <a:t>libraries</a:t>
            </a:r>
            <a:r>
              <a:rPr dirty="0" sz="1600" spc="-30"/>
              <a:t> </a:t>
            </a:r>
            <a:r>
              <a:rPr dirty="0" sz="1600"/>
              <a:t>in</a:t>
            </a:r>
            <a:r>
              <a:rPr dirty="0" sz="1600" spc="15"/>
              <a:t> </a:t>
            </a:r>
            <a:r>
              <a:rPr dirty="0" sz="1600" spc="-10"/>
              <a:t>Richmond city,</a:t>
            </a:r>
            <a:r>
              <a:rPr dirty="0" sz="1600" spc="-85"/>
              <a:t> </a:t>
            </a:r>
            <a:r>
              <a:rPr dirty="0" sz="1600" spc="-20"/>
              <a:t>etc.</a:t>
            </a:r>
            <a:endParaRPr sz="1600"/>
          </a:p>
          <a:p>
            <a:pPr marL="434975" indent="-407034">
              <a:lnSpc>
                <a:spcPts val="1760"/>
              </a:lnSpc>
              <a:buChar char="●"/>
              <a:tabLst>
                <a:tab pos="434975" algn="l"/>
              </a:tabLst>
            </a:pPr>
            <a:r>
              <a:rPr dirty="0" sz="1600"/>
              <a:t>It</a:t>
            </a:r>
            <a:r>
              <a:rPr dirty="0" sz="1600" spc="-25"/>
              <a:t> </a:t>
            </a:r>
            <a:r>
              <a:rPr dirty="0" sz="1600"/>
              <a:t>will</a:t>
            </a:r>
            <a:r>
              <a:rPr dirty="0" sz="1600" spc="-25"/>
              <a:t> </a:t>
            </a:r>
            <a:r>
              <a:rPr dirty="0" sz="1600" spc="-10"/>
              <a:t>include:</a:t>
            </a:r>
            <a:endParaRPr sz="1600"/>
          </a:p>
          <a:p>
            <a:pPr lvl="1" marL="836294" marR="106045" indent="-334645">
              <a:lnSpc>
                <a:spcPts val="1570"/>
              </a:lnSpc>
              <a:spcBef>
                <a:spcPts val="70"/>
              </a:spcBef>
              <a:buChar char="○"/>
              <a:tabLst>
                <a:tab pos="836294" algn="l"/>
              </a:tabLst>
            </a:pPr>
            <a:r>
              <a:rPr dirty="0" sz="1350">
                <a:latin typeface="Arial"/>
                <a:cs typeface="Arial"/>
              </a:rPr>
              <a:t>Access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to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links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which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include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easy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to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do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activity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suggestions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to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work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on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fine/visual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motor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 spc="-10">
                <a:latin typeface="Arial"/>
                <a:cs typeface="Arial"/>
              </a:rPr>
              <a:t>skills, </a:t>
            </a:r>
            <a:r>
              <a:rPr dirty="0" sz="1350">
                <a:latin typeface="Arial"/>
                <a:cs typeface="Arial"/>
              </a:rPr>
              <a:t>routines/schedules,</a:t>
            </a:r>
            <a:r>
              <a:rPr dirty="0" sz="1350" spc="7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and</a:t>
            </a:r>
            <a:r>
              <a:rPr dirty="0" sz="1350" spc="7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self</a:t>
            </a:r>
            <a:r>
              <a:rPr dirty="0" sz="1350" spc="70">
                <a:latin typeface="Arial"/>
                <a:cs typeface="Arial"/>
              </a:rPr>
              <a:t> </a:t>
            </a:r>
            <a:r>
              <a:rPr dirty="0" sz="1350" spc="-10">
                <a:latin typeface="Arial"/>
                <a:cs typeface="Arial"/>
              </a:rPr>
              <a:t>regulation</a:t>
            </a:r>
            <a:endParaRPr sz="1350">
              <a:latin typeface="Arial"/>
              <a:cs typeface="Arial"/>
            </a:endParaRPr>
          </a:p>
          <a:p>
            <a:pPr lvl="1" marL="836294" marR="26034" indent="-334645">
              <a:lnSpc>
                <a:spcPts val="1570"/>
              </a:lnSpc>
              <a:buChar char="○"/>
              <a:tabLst>
                <a:tab pos="836294" algn="l"/>
              </a:tabLst>
            </a:pPr>
            <a:r>
              <a:rPr dirty="0" sz="1350">
                <a:latin typeface="Arial"/>
                <a:cs typeface="Arial"/>
              </a:rPr>
              <a:t>Links</a:t>
            </a:r>
            <a:r>
              <a:rPr dirty="0" sz="1350" spc="4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for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contact</a:t>
            </a:r>
            <a:r>
              <a:rPr dirty="0" sz="1350" spc="4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Information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for</a:t>
            </a:r>
            <a:r>
              <a:rPr dirty="0" sz="1350" spc="4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RPS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and</a:t>
            </a:r>
            <a:r>
              <a:rPr dirty="0" sz="1350" spc="45">
                <a:latin typeface="Arial"/>
                <a:cs typeface="Arial"/>
              </a:rPr>
              <a:t> </a:t>
            </a:r>
            <a:r>
              <a:rPr dirty="0" sz="1350" spc="-10">
                <a:latin typeface="Arial"/>
                <a:cs typeface="Arial"/>
              </a:rPr>
              <a:t>ITCVA</a:t>
            </a:r>
            <a:r>
              <a:rPr dirty="0" sz="1350" spc="-4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for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those</a:t>
            </a:r>
            <a:r>
              <a:rPr dirty="0" sz="1350" spc="4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who’s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child</a:t>
            </a:r>
            <a:r>
              <a:rPr dirty="0" sz="1350" spc="4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has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an</a:t>
            </a:r>
            <a:r>
              <a:rPr dirty="0" sz="1350" spc="4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identified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 spc="-10">
                <a:latin typeface="Arial"/>
                <a:cs typeface="Arial"/>
              </a:rPr>
              <a:t>disability </a:t>
            </a:r>
            <a:r>
              <a:rPr dirty="0" sz="1350">
                <a:latin typeface="Arial"/>
                <a:cs typeface="Arial"/>
              </a:rPr>
              <a:t>or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a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suspected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disability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and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want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additional</a:t>
            </a:r>
            <a:r>
              <a:rPr dirty="0" sz="1350" spc="60">
                <a:latin typeface="Arial"/>
                <a:cs typeface="Arial"/>
              </a:rPr>
              <a:t> </a:t>
            </a:r>
            <a:r>
              <a:rPr dirty="0" sz="1350" spc="-20">
                <a:latin typeface="Arial"/>
                <a:cs typeface="Arial"/>
              </a:rPr>
              <a:t>help</a:t>
            </a:r>
            <a:endParaRPr sz="1350">
              <a:latin typeface="Arial"/>
              <a:cs typeface="Arial"/>
            </a:endParaRPr>
          </a:p>
          <a:p>
            <a:pPr lvl="1" marL="836294" marR="367665" indent="-334645">
              <a:lnSpc>
                <a:spcPts val="1570"/>
              </a:lnSpc>
              <a:spcBef>
                <a:spcPts val="5"/>
              </a:spcBef>
              <a:buChar char="○"/>
              <a:tabLst>
                <a:tab pos="836294" algn="l"/>
              </a:tabLst>
            </a:pPr>
            <a:r>
              <a:rPr dirty="0" sz="1350">
                <a:latin typeface="Arial"/>
                <a:cs typeface="Arial"/>
              </a:rPr>
              <a:t>A</a:t>
            </a:r>
            <a:r>
              <a:rPr dirty="0" sz="1350" spc="-4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link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to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access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sign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up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for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kindergarten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readiness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groups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in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the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community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-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this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is</a:t>
            </a:r>
            <a:r>
              <a:rPr dirty="0" sz="1350" spc="55">
                <a:latin typeface="Arial"/>
                <a:cs typeface="Arial"/>
              </a:rPr>
              <a:t> </a:t>
            </a:r>
            <a:r>
              <a:rPr dirty="0" sz="1350" spc="-10">
                <a:latin typeface="Arial"/>
                <a:cs typeface="Arial"/>
              </a:rPr>
              <a:t>coming </a:t>
            </a:r>
            <a:r>
              <a:rPr dirty="0" sz="1350">
                <a:latin typeface="Arial"/>
                <a:cs typeface="Arial"/>
              </a:rPr>
              <a:t>soon</a:t>
            </a:r>
            <a:r>
              <a:rPr dirty="0" sz="1350" spc="4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and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in</a:t>
            </a:r>
            <a:r>
              <a:rPr dirty="0" sz="1350" spc="4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the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works</a:t>
            </a:r>
            <a:r>
              <a:rPr dirty="0" sz="1350" spc="4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with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VCU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Department</a:t>
            </a:r>
            <a:r>
              <a:rPr dirty="0" sz="1350" spc="45">
                <a:latin typeface="Arial"/>
                <a:cs typeface="Arial"/>
              </a:rPr>
              <a:t> </a:t>
            </a:r>
            <a:r>
              <a:rPr dirty="0" sz="1350">
                <a:latin typeface="Arial"/>
                <a:cs typeface="Arial"/>
              </a:rPr>
              <a:t>of</a:t>
            </a:r>
            <a:r>
              <a:rPr dirty="0" sz="1350" spc="50">
                <a:latin typeface="Arial"/>
                <a:cs typeface="Arial"/>
              </a:rPr>
              <a:t> </a:t>
            </a:r>
            <a:r>
              <a:rPr dirty="0" sz="1350" spc="-25">
                <a:latin typeface="Arial"/>
                <a:cs typeface="Arial"/>
              </a:rPr>
              <a:t>OT</a:t>
            </a:r>
            <a:endParaRPr sz="1350">
              <a:latin typeface="Arial"/>
              <a:cs typeface="Aria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ctrTitle"/>
          </p:nvPr>
        </p:nvSpPr>
        <p:spPr>
          <a:prstGeom prst="rect"/>
        </p:spPr>
        <p:txBody>
          <a:bodyPr wrap="square" lIns="0" tIns="1524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20"/>
              </a:spcBef>
            </a:pPr>
            <a:r>
              <a:rPr dirty="0"/>
              <a:t>The</a:t>
            </a:r>
            <a:r>
              <a:rPr dirty="0" spc="-20"/>
              <a:t> </a:t>
            </a:r>
            <a:r>
              <a:rPr dirty="0"/>
              <a:t>Website</a:t>
            </a:r>
            <a:r>
              <a:rPr dirty="0" spc="-20"/>
              <a:t> </a:t>
            </a:r>
            <a:r>
              <a:rPr dirty="0"/>
              <a:t>and</a:t>
            </a:r>
            <a:r>
              <a:rPr dirty="0" spc="-15"/>
              <a:t> </a:t>
            </a:r>
            <a:r>
              <a:rPr dirty="0" spc="-20"/>
              <a:t>Link</a:t>
            </a:r>
          </a:p>
        </p:txBody>
      </p:sp>
      <p:sp>
        <p:nvSpPr>
          <p:cNvPr id="3" name="object 3" descr=""/>
          <p:cNvSpPr txBox="1"/>
          <p:nvPr/>
        </p:nvSpPr>
        <p:spPr>
          <a:xfrm>
            <a:off x="384725" y="1216355"/>
            <a:ext cx="3850004" cy="76771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800">
                <a:latin typeface="Arial"/>
                <a:cs typeface="Arial"/>
              </a:rPr>
              <a:t>Link:</a:t>
            </a:r>
            <a:r>
              <a:rPr dirty="0" sz="1800" spc="-25">
                <a:latin typeface="Arial"/>
                <a:cs typeface="Arial"/>
              </a:rPr>
              <a:t> </a:t>
            </a:r>
            <a:r>
              <a:rPr dirty="0" u="heavy" sz="1800" spc="-1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Arial"/>
                <a:cs typeface="Arial"/>
                <a:hlinkClick r:id="rId2"/>
              </a:rPr>
              <a:t>http://www.rvagoestoschool.com</a:t>
            </a:r>
            <a:endParaRPr sz="1800">
              <a:latin typeface="Arial"/>
              <a:cs typeface="Arial"/>
            </a:endParaRPr>
          </a:p>
          <a:p>
            <a:pPr marL="12700">
              <a:lnSpc>
                <a:spcPct val="100000"/>
              </a:lnSpc>
              <a:spcBef>
                <a:spcPts val="1525"/>
              </a:spcBef>
            </a:pPr>
            <a:r>
              <a:rPr dirty="0" u="heavy" sz="180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Arial"/>
                <a:cs typeface="Arial"/>
                <a:hlinkClick r:id="rId2"/>
              </a:rPr>
              <a:t>Rva</a:t>
            </a:r>
            <a:r>
              <a:rPr dirty="0" u="heavy" sz="1800" spc="-2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heavy" sz="180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Arial"/>
                <a:cs typeface="Arial"/>
                <a:hlinkClick r:id="rId2"/>
              </a:rPr>
              <a:t>Goes</a:t>
            </a:r>
            <a:r>
              <a:rPr dirty="0" u="heavy" sz="1800" spc="-15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heavy" sz="180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Arial"/>
                <a:cs typeface="Arial"/>
                <a:hlinkClick r:id="rId2"/>
              </a:rPr>
              <a:t>to</a:t>
            </a:r>
            <a:r>
              <a:rPr dirty="0" u="heavy" sz="1800" spc="-2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Arial"/>
                <a:cs typeface="Arial"/>
                <a:hlinkClick r:id="rId2"/>
              </a:rPr>
              <a:t> </a:t>
            </a:r>
            <a:r>
              <a:rPr dirty="0" u="heavy" sz="1800" spc="-10">
                <a:solidFill>
                  <a:srgbClr val="0097A7"/>
                </a:solidFill>
                <a:uFill>
                  <a:solidFill>
                    <a:srgbClr val="0097A7"/>
                  </a:solidFill>
                </a:uFill>
                <a:latin typeface="Arial"/>
                <a:cs typeface="Arial"/>
                <a:hlinkClick r:id="rId2"/>
              </a:rPr>
              <a:t>School</a:t>
            </a:r>
            <a:endParaRPr sz="1800">
              <a:latin typeface="Arial"/>
              <a:cs typeface="Arial"/>
            </a:endParaRPr>
          </a:p>
        </p:txBody>
      </p:sp>
      <p:pic>
        <p:nvPicPr>
          <p:cNvPr id="4" name="object 4" descr="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1654452"/>
            <a:ext cx="9144000" cy="331504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 descr="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2497350" y="428625"/>
            <a:ext cx="4286249" cy="4286249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School readiness Resources and Tips - VA LEND Project</dc:title>
  <dcterms:created xsi:type="dcterms:W3CDTF">2025-10-16T21:52:32Z</dcterms:created>
  <dcterms:modified xsi:type="dcterms:W3CDTF">2025-10-16T21:52:32Z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2025-10-16T00:00:00Z</vt:filetime>
  </property>
  <property fmtid="{D5CDD505-2E9C-101B-9397-08002B2CF9AE}" pid="3" name="Creator">
    <vt:lpwstr>Google</vt:lpwstr>
  </property>
  <property fmtid="{D5CDD505-2E9C-101B-9397-08002B2CF9AE}" pid="4" name="LastSaved">
    <vt:filetime>2025-10-16T00:00:00Z</vt:filetime>
  </property>
</Properties>
</file>