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76" r:id="rId6"/>
    <p:sldMasterId id="2147483705" r:id="rId7"/>
    <p:sldMasterId id="2147483730" r:id="rId8"/>
    <p:sldMasterId id="2147483758"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399" r:id="rId154"/>
    <p:sldId id="400" r:id="rId155"/>
    <p:sldId id="401" r:id="rId156"/>
    <p:sldId id="402" r:id="rId157"/>
    <p:sldId id="403" r:id="rId158"/>
    <p:sldId id="404" r:id="rId159"/>
    <p:sldId id="405" r:id="rId160"/>
    <p:sldId id="406" r:id="rId161"/>
    <p:sldId id="407" r:id="rId162"/>
    <p:sldId id="408" r:id="rId163"/>
    <p:sldId id="409" r:id="rId164"/>
    <p:sldId id="410" r:id="rId165"/>
    <p:sldId id="411" r:id="rId166"/>
    <p:sldId id="412" r:id="rId167"/>
    <p:sldId id="413" r:id="rId168"/>
    <p:sldId id="414" r:id="rId169"/>
    <p:sldId id="415" r:id="rId170"/>
    <p:sldId id="416" r:id="rId171"/>
    <p:sldId id="417" r:id="rId172"/>
    <p:sldId id="418" r:id="rId173"/>
    <p:sldId id="419" r:id="rId174"/>
    <p:sldId id="420" r:id="rId175"/>
    <p:sldId id="421" r:id="rId176"/>
    <p:sldId id="422" r:id="rId177"/>
    <p:sldId id="423" r:id="rId178"/>
    <p:sldId id="424" r:id="rId179"/>
    <p:sldId id="425" r:id="rId180"/>
    <p:sldId id="426" r:id="rId181"/>
    <p:sldId id="427" r:id="rId182"/>
  </p:sldIdLst>
  <p:sldSz cy="6858000" cx="9144000"/>
  <p:notesSz cx="6858000" cy="9144000"/>
  <p:embeddedFontLst>
    <p:embeddedFont>
      <p:font typeface="Belleza"/>
      <p:regular r:id="rId183"/>
    </p:embeddedFont>
    <p:embeddedFont>
      <p:font typeface="Lato"/>
      <p:regular r:id="rId184"/>
      <p:bold r:id="rId185"/>
      <p:italic r:id="rId186"/>
      <p:boldItalic r:id="rId1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188" roundtripDataSignature="AMtx7mhFjtn2lKErWzO2nCBNEm62q0AO9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6C92CD3-B041-4947-AE29-E063167B088C}">
  <a:tblStyle styleId="{56C92CD3-B041-4947-AE29-E063167B088C}" styleName="Table_0">
    <a:wholeTbl>
      <a:tcTxStyle b="off" i="off">
        <a:font>
          <a:latin typeface="Verdana"/>
          <a:ea typeface="Verdana"/>
          <a:cs typeface="Verdana"/>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EF8EF"/>
          </a:solidFill>
        </a:fill>
      </a:tcStyle>
    </a:wholeTbl>
    <a:band1H>
      <a:tcTxStyle b="off" i="off"/>
      <a:tcStyle>
        <a:fill>
          <a:solidFill>
            <a:srgbClr val="DCF1DF"/>
          </a:solidFill>
        </a:fill>
      </a:tcStyle>
    </a:band1H>
    <a:band2H>
      <a:tcTxStyle b="off" i="off"/>
    </a:band2H>
    <a:band1V>
      <a:tcTxStyle b="off" i="off"/>
      <a:tcStyle>
        <a:fill>
          <a:solidFill>
            <a:srgbClr val="DCF1DF"/>
          </a:solidFill>
        </a:fill>
      </a:tcStyle>
    </a:band1V>
    <a:band2V>
      <a:tcTxStyle b="off" i="off"/>
    </a:band2V>
    <a:lastCol>
      <a:tcTxStyle b="on" i="off">
        <a:font>
          <a:latin typeface="Verdana"/>
          <a:ea typeface="Verdana"/>
          <a:cs typeface="Verdana"/>
        </a:font>
        <a:schemeClr val="lt1"/>
      </a:tcTxStyle>
      <a:tcStyle>
        <a:fill>
          <a:solidFill>
            <a:schemeClr val="accent1"/>
          </a:solidFill>
        </a:fill>
      </a:tcStyle>
    </a:lastCol>
    <a:firstCol>
      <a:tcTxStyle b="on" i="off">
        <a:font>
          <a:latin typeface="Verdana"/>
          <a:ea typeface="Verdana"/>
          <a:cs typeface="Verdana"/>
        </a:font>
        <a:schemeClr val="lt1"/>
      </a:tcTxStyle>
      <a:tcStyle>
        <a:fill>
          <a:solidFill>
            <a:schemeClr val="accent1"/>
          </a:solidFill>
        </a:fill>
      </a:tcStyle>
    </a:firstCol>
    <a:lastRow>
      <a:tcTxStyle b="on" i="off">
        <a:font>
          <a:latin typeface="Verdana"/>
          <a:ea typeface="Verdana"/>
          <a:cs typeface="Verdana"/>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Verdana"/>
          <a:ea typeface="Verdana"/>
          <a:cs typeface="Verdana"/>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E55EAF6D-CC39-4DF6-B0CD-608C0CCC5EA7}"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54E5BA0-D625-4F09-8649-ACF5F731C3B6}"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78BABB73-479C-40A3-947D-9D556CE910EB}" styleName="Table_3">
    <a:wholeTbl>
      <a:tcTxStyle b="off" i="off">
        <a:font>
          <a:latin typeface="Verdana"/>
          <a:ea typeface="Verdana"/>
          <a:cs typeface="Verdana"/>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DCF1DF"/>
          </a:solidFill>
        </a:fill>
      </a:tcStyle>
    </a:wholeTbl>
    <a:band1H>
      <a:tcTxStyle b="off" i="off"/>
    </a:band1H>
    <a:band2H>
      <a:tcTxStyle b="off" i="off"/>
      <a:tcStyle>
        <a:fill>
          <a:solidFill>
            <a:srgbClr val="EEF8EF"/>
          </a:solidFill>
        </a:fill>
      </a:tcStyle>
    </a:band2H>
    <a:band1V>
      <a:tcTxStyle b="off" i="off"/>
    </a:band1V>
    <a:band2V>
      <a:tcTxStyle b="off" i="off"/>
    </a:band2V>
    <a:lastCol>
      <a:tcTxStyle b="off" i="off"/>
    </a:lastCol>
    <a:firstCol>
      <a:tcTxStyle b="on" i="off">
        <a:font>
          <a:latin typeface="Verdana"/>
          <a:ea typeface="Verdana"/>
          <a:cs typeface="Verdana"/>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firstCol>
    <a:lastRow>
      <a:tcTxStyle b="on" i="off">
        <a:font>
          <a:latin typeface="Verdana"/>
          <a:ea typeface="Verdana"/>
          <a:cs typeface="Verdana"/>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381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lastRow>
    <a:seCell>
      <a:tcTxStyle b="off" i="off"/>
    </a:seCell>
    <a:swCell>
      <a:tcTxStyle b="off" i="off"/>
    </a:swCell>
    <a:firstRow>
      <a:tcTxStyle b="on" i="off">
        <a:font>
          <a:latin typeface="Verdana"/>
          <a:ea typeface="Verdana"/>
          <a:cs typeface="Verdana"/>
        </a:font>
        <a:srgbClr val="FFFFFF"/>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381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slide" Target="slides/slide99.xml"/><Relationship Id="rId108" Type="http://schemas.openxmlformats.org/officeDocument/2006/relationships/slide" Target="slides/slide98.xml"/><Relationship Id="rId48" Type="http://schemas.openxmlformats.org/officeDocument/2006/relationships/slide" Target="slides/slide38.xml"/><Relationship Id="rId187" Type="http://schemas.openxmlformats.org/officeDocument/2006/relationships/font" Target="fonts/Lato-boldItalic.fntdata"/><Relationship Id="rId47" Type="http://schemas.openxmlformats.org/officeDocument/2006/relationships/slide" Target="slides/slide37.xml"/><Relationship Id="rId186" Type="http://schemas.openxmlformats.org/officeDocument/2006/relationships/font" Target="fonts/Lato-italic.fntdata"/><Relationship Id="rId185" Type="http://schemas.openxmlformats.org/officeDocument/2006/relationships/font" Target="fonts/Lato-bold.fntdata"/><Relationship Id="rId49" Type="http://schemas.openxmlformats.org/officeDocument/2006/relationships/slide" Target="slides/slide39.xml"/><Relationship Id="rId184" Type="http://schemas.openxmlformats.org/officeDocument/2006/relationships/font" Target="fonts/Lato-regular.fntdata"/><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188" Type="http://customschemas.google.com/relationships/presentationmetadata" Target="meta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183" Type="http://schemas.openxmlformats.org/officeDocument/2006/relationships/font" Target="fonts/Belleza-regular.fntdata"/><Relationship Id="rId32" Type="http://schemas.openxmlformats.org/officeDocument/2006/relationships/slide" Target="slides/slide22.xml"/><Relationship Id="rId182" Type="http://schemas.openxmlformats.org/officeDocument/2006/relationships/slide" Target="slides/slide172.xml"/><Relationship Id="rId35" Type="http://schemas.openxmlformats.org/officeDocument/2006/relationships/slide" Target="slides/slide25.xml"/><Relationship Id="rId181" Type="http://schemas.openxmlformats.org/officeDocument/2006/relationships/slide" Target="slides/slide171.xml"/><Relationship Id="rId34" Type="http://schemas.openxmlformats.org/officeDocument/2006/relationships/slide" Target="slides/slide24.xml"/><Relationship Id="rId180" Type="http://schemas.openxmlformats.org/officeDocument/2006/relationships/slide" Target="slides/slide170.xml"/><Relationship Id="rId37" Type="http://schemas.openxmlformats.org/officeDocument/2006/relationships/slide" Target="slides/slide27.xml"/><Relationship Id="rId176" Type="http://schemas.openxmlformats.org/officeDocument/2006/relationships/slide" Target="slides/slide166.xml"/><Relationship Id="rId36" Type="http://schemas.openxmlformats.org/officeDocument/2006/relationships/slide" Target="slides/slide26.xml"/><Relationship Id="rId175" Type="http://schemas.openxmlformats.org/officeDocument/2006/relationships/slide" Target="slides/slide165.xml"/><Relationship Id="rId39" Type="http://schemas.openxmlformats.org/officeDocument/2006/relationships/slide" Target="slides/slide29.xml"/><Relationship Id="rId174" Type="http://schemas.openxmlformats.org/officeDocument/2006/relationships/slide" Target="slides/slide164.xml"/><Relationship Id="rId38" Type="http://schemas.openxmlformats.org/officeDocument/2006/relationships/slide" Target="slides/slide28.xml"/><Relationship Id="rId173" Type="http://schemas.openxmlformats.org/officeDocument/2006/relationships/slide" Target="slides/slide163.xml"/><Relationship Id="rId179" Type="http://schemas.openxmlformats.org/officeDocument/2006/relationships/slide" Target="slides/slide169.xml"/><Relationship Id="rId178" Type="http://schemas.openxmlformats.org/officeDocument/2006/relationships/slide" Target="slides/slide168.xml"/><Relationship Id="rId177" Type="http://schemas.openxmlformats.org/officeDocument/2006/relationships/slide" Target="slides/slide167.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26" Type="http://schemas.openxmlformats.org/officeDocument/2006/relationships/slide" Target="slides/slide16.xml"/><Relationship Id="rId121" Type="http://schemas.openxmlformats.org/officeDocument/2006/relationships/slide" Target="slides/slide111.xml"/><Relationship Id="rId25" Type="http://schemas.openxmlformats.org/officeDocument/2006/relationships/slide" Target="slides/slide15.xml"/><Relationship Id="rId120" Type="http://schemas.openxmlformats.org/officeDocument/2006/relationships/slide" Target="slides/slide110.xml"/><Relationship Id="rId28" Type="http://schemas.openxmlformats.org/officeDocument/2006/relationships/slide" Target="slides/slide18.xml"/><Relationship Id="rId27" Type="http://schemas.openxmlformats.org/officeDocument/2006/relationships/slide" Target="slides/slide17.xml"/><Relationship Id="rId125" Type="http://schemas.openxmlformats.org/officeDocument/2006/relationships/slide" Target="slides/slide115.xml"/><Relationship Id="rId29" Type="http://schemas.openxmlformats.org/officeDocument/2006/relationships/slide" Target="slides/slide19.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slide" Target="slides/slide89.xml"/><Relationship Id="rId10" Type="http://schemas.openxmlformats.org/officeDocument/2006/relationships/notesMaster" Target="notesMasters/notesMaster1.xml"/><Relationship Id="rId98" Type="http://schemas.openxmlformats.org/officeDocument/2006/relationships/slide" Target="slides/slide88.xml"/><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9" Type="http://schemas.openxmlformats.org/officeDocument/2006/relationships/slide" Target="slides/slide109.xml"/><Relationship Id="rId15" Type="http://schemas.openxmlformats.org/officeDocument/2006/relationships/slide" Target="slides/slide5.xml"/><Relationship Id="rId110" Type="http://schemas.openxmlformats.org/officeDocument/2006/relationships/slide" Target="slides/slide100.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14" Type="http://schemas.openxmlformats.org/officeDocument/2006/relationships/slide" Target="slides/slide104.xml"/><Relationship Id="rId18" Type="http://schemas.openxmlformats.org/officeDocument/2006/relationships/slide" Target="slides/slide8.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150" Type="http://schemas.openxmlformats.org/officeDocument/2006/relationships/slide" Target="slides/slide140.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9.xml"/><Relationship Id="rId4" Type="http://schemas.openxmlformats.org/officeDocument/2006/relationships/tableStyles" Target="tableStyles.xml"/><Relationship Id="rId148" Type="http://schemas.openxmlformats.org/officeDocument/2006/relationships/slide" Target="slides/slide138.xml"/><Relationship Id="rId9" Type="http://schemas.openxmlformats.org/officeDocument/2006/relationships/slideMaster" Target="slideMasters/slideMaster5.xml"/><Relationship Id="rId143" Type="http://schemas.openxmlformats.org/officeDocument/2006/relationships/slide" Target="slides/slide133.xml"/><Relationship Id="rId142" Type="http://schemas.openxmlformats.org/officeDocument/2006/relationships/slide" Target="slides/slide132.xml"/><Relationship Id="rId141" Type="http://schemas.openxmlformats.org/officeDocument/2006/relationships/slide" Target="slides/slide131.xml"/><Relationship Id="rId140" Type="http://schemas.openxmlformats.org/officeDocument/2006/relationships/slide" Target="slides/slide130.xml"/><Relationship Id="rId5" Type="http://schemas.openxmlformats.org/officeDocument/2006/relationships/slideMaster" Target="slideMasters/slideMaster1.xml"/><Relationship Id="rId147" Type="http://schemas.openxmlformats.org/officeDocument/2006/relationships/slide" Target="slides/slide137.xml"/><Relationship Id="rId6" Type="http://schemas.openxmlformats.org/officeDocument/2006/relationships/slideMaster" Target="slideMasters/slideMaster2.xml"/><Relationship Id="rId146" Type="http://schemas.openxmlformats.org/officeDocument/2006/relationships/slide" Target="slides/slide136.xml"/><Relationship Id="rId7" Type="http://schemas.openxmlformats.org/officeDocument/2006/relationships/slideMaster" Target="slideMasters/slideMaster3.xml"/><Relationship Id="rId145" Type="http://schemas.openxmlformats.org/officeDocument/2006/relationships/slide" Target="slides/slide135.xml"/><Relationship Id="rId8" Type="http://schemas.openxmlformats.org/officeDocument/2006/relationships/slideMaster" Target="slideMasters/slideMaster4.xml"/><Relationship Id="rId144" Type="http://schemas.openxmlformats.org/officeDocument/2006/relationships/slide" Target="slides/slide13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9" Type="http://schemas.openxmlformats.org/officeDocument/2006/relationships/slide" Target="slides/slide129.xml"/><Relationship Id="rId138" Type="http://schemas.openxmlformats.org/officeDocument/2006/relationships/slide" Target="slides/slide128.xml"/><Relationship Id="rId137" Type="http://schemas.openxmlformats.org/officeDocument/2006/relationships/slide" Target="slides/slide127.xml"/><Relationship Id="rId132" Type="http://schemas.openxmlformats.org/officeDocument/2006/relationships/slide" Target="slides/slide122.xml"/><Relationship Id="rId131" Type="http://schemas.openxmlformats.org/officeDocument/2006/relationships/slide" Target="slides/slide121.xml"/><Relationship Id="rId130" Type="http://schemas.openxmlformats.org/officeDocument/2006/relationships/slide" Target="slides/slide120.xml"/><Relationship Id="rId136" Type="http://schemas.openxmlformats.org/officeDocument/2006/relationships/slide" Target="slides/slide126.xml"/><Relationship Id="rId135" Type="http://schemas.openxmlformats.org/officeDocument/2006/relationships/slide" Target="slides/slide125.xml"/><Relationship Id="rId134" Type="http://schemas.openxmlformats.org/officeDocument/2006/relationships/slide" Target="slides/slide124.xml"/><Relationship Id="rId133" Type="http://schemas.openxmlformats.org/officeDocument/2006/relationships/slide" Target="slides/slide123.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172" Type="http://schemas.openxmlformats.org/officeDocument/2006/relationships/slide" Target="slides/slide162.xml"/><Relationship Id="rId65" Type="http://schemas.openxmlformats.org/officeDocument/2006/relationships/slide" Target="slides/slide55.xml"/><Relationship Id="rId171" Type="http://schemas.openxmlformats.org/officeDocument/2006/relationships/slide" Target="slides/slide161.xml"/><Relationship Id="rId68" Type="http://schemas.openxmlformats.org/officeDocument/2006/relationships/slide" Target="slides/slide58.xml"/><Relationship Id="rId170" Type="http://schemas.openxmlformats.org/officeDocument/2006/relationships/slide" Target="slides/slide160.xml"/><Relationship Id="rId67" Type="http://schemas.openxmlformats.org/officeDocument/2006/relationships/slide" Target="slides/slide57.xml"/><Relationship Id="rId60" Type="http://schemas.openxmlformats.org/officeDocument/2006/relationships/slide" Target="slides/slide50.xml"/><Relationship Id="rId165" Type="http://schemas.openxmlformats.org/officeDocument/2006/relationships/slide" Target="slides/slide155.xml"/><Relationship Id="rId69" Type="http://schemas.openxmlformats.org/officeDocument/2006/relationships/slide" Target="slides/slide59.xml"/><Relationship Id="rId164" Type="http://schemas.openxmlformats.org/officeDocument/2006/relationships/slide" Target="slides/slide154.xml"/><Relationship Id="rId163" Type="http://schemas.openxmlformats.org/officeDocument/2006/relationships/slide" Target="slides/slide153.xml"/><Relationship Id="rId162" Type="http://schemas.openxmlformats.org/officeDocument/2006/relationships/slide" Target="slides/slide152.xml"/><Relationship Id="rId169" Type="http://schemas.openxmlformats.org/officeDocument/2006/relationships/slide" Target="slides/slide159.xml"/><Relationship Id="rId168" Type="http://schemas.openxmlformats.org/officeDocument/2006/relationships/slide" Target="slides/slide158.xml"/><Relationship Id="rId167" Type="http://schemas.openxmlformats.org/officeDocument/2006/relationships/slide" Target="slides/slide157.xml"/><Relationship Id="rId166" Type="http://schemas.openxmlformats.org/officeDocument/2006/relationships/slide" Target="slides/slide156.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161" Type="http://schemas.openxmlformats.org/officeDocument/2006/relationships/slide" Target="slides/slide151.xml"/><Relationship Id="rId54" Type="http://schemas.openxmlformats.org/officeDocument/2006/relationships/slide" Target="slides/slide44.xml"/><Relationship Id="rId160" Type="http://schemas.openxmlformats.org/officeDocument/2006/relationships/slide" Target="slides/slide150.xml"/><Relationship Id="rId57" Type="http://schemas.openxmlformats.org/officeDocument/2006/relationships/slide" Target="slides/slide47.xml"/><Relationship Id="rId56" Type="http://schemas.openxmlformats.org/officeDocument/2006/relationships/slide" Target="slides/slide46.xml"/><Relationship Id="rId159" Type="http://schemas.openxmlformats.org/officeDocument/2006/relationships/slide" Target="slides/slide149.xml"/><Relationship Id="rId59" Type="http://schemas.openxmlformats.org/officeDocument/2006/relationships/slide" Target="slides/slide49.xml"/><Relationship Id="rId154" Type="http://schemas.openxmlformats.org/officeDocument/2006/relationships/slide" Target="slides/slide144.xml"/><Relationship Id="rId58" Type="http://schemas.openxmlformats.org/officeDocument/2006/relationships/slide" Target="slides/slide48.xml"/><Relationship Id="rId153" Type="http://schemas.openxmlformats.org/officeDocument/2006/relationships/slide" Target="slides/slide143.xml"/><Relationship Id="rId152" Type="http://schemas.openxmlformats.org/officeDocument/2006/relationships/slide" Target="slides/slide142.xml"/><Relationship Id="rId151" Type="http://schemas.openxmlformats.org/officeDocument/2006/relationships/slide" Target="slides/slide141.xml"/><Relationship Id="rId158" Type="http://schemas.openxmlformats.org/officeDocument/2006/relationships/slide" Target="slides/slide148.xml"/><Relationship Id="rId157" Type="http://schemas.openxmlformats.org/officeDocument/2006/relationships/slide" Target="slides/slide147.xml"/><Relationship Id="rId156" Type="http://schemas.openxmlformats.org/officeDocument/2006/relationships/slide" Target="slides/slide146.xml"/><Relationship Id="rId155"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1400"/>
              <a:buNone/>
            </a:pPr>
            <a:r>
              <a:t/>
            </a:r>
            <a:endParaRPr/>
          </a:p>
        </p:txBody>
      </p:sp>
      <p:sp>
        <p:nvSpPr>
          <p:cNvPr id="1026" name="Google Shape;102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10:notes"/>
          <p:cNvSpPr txBox="1"/>
          <p:nvPr>
            <p:ph idx="12" type="sldNum"/>
          </p:nvPr>
        </p:nvSpPr>
        <p:spPr>
          <a:xfrm>
            <a:off x="3884612" y="8685211"/>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098" name="Google Shape;1098;p10:notes"/>
          <p:cNvSpPr txBox="1"/>
          <p:nvPr/>
        </p:nvSpPr>
        <p:spPr>
          <a:xfrm>
            <a:off x="3884027" y="8684926"/>
            <a:ext cx="2972400" cy="457500"/>
          </a:xfrm>
          <a:prstGeom prst="rect">
            <a:avLst/>
          </a:prstGeom>
          <a:noFill/>
          <a:ln>
            <a:noFill/>
          </a:ln>
        </p:spPr>
        <p:txBody>
          <a:bodyPr anchorCtr="0" anchor="b" bIns="45750" lIns="91525" spcFirstLastPara="1" rIns="91525" wrap="square" tIns="457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099" name="Google Shape;109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100" name="Google Shape;1100;p10: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4" name="Shape 1944"/>
        <p:cNvGrpSpPr/>
        <p:nvPr/>
      </p:nvGrpSpPr>
      <p:grpSpPr>
        <a:xfrm>
          <a:off x="0" y="0"/>
          <a:ext cx="0" cy="0"/>
          <a:chOff x="0" y="0"/>
          <a:chExt cx="0" cy="0"/>
        </a:xfrm>
      </p:grpSpPr>
      <p:sp>
        <p:nvSpPr>
          <p:cNvPr id="1945" name="Google Shape;1945;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6" name="Google Shape;1946;p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7" name="Google Shape;1947;p1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2" name="Shape 1952"/>
        <p:cNvGrpSpPr/>
        <p:nvPr/>
      </p:nvGrpSpPr>
      <p:grpSpPr>
        <a:xfrm>
          <a:off x="0" y="0"/>
          <a:ext cx="0" cy="0"/>
          <a:chOff x="0" y="0"/>
          <a:chExt cx="0" cy="0"/>
        </a:xfrm>
      </p:grpSpPr>
      <p:sp>
        <p:nvSpPr>
          <p:cNvPr id="1953" name="Google Shape;1953;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4" name="Google Shape;1954;p1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5" name="Google Shape;1955;p1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3" name="Shape 1963"/>
        <p:cNvGrpSpPr/>
        <p:nvPr/>
      </p:nvGrpSpPr>
      <p:grpSpPr>
        <a:xfrm>
          <a:off x="0" y="0"/>
          <a:ext cx="0" cy="0"/>
          <a:chOff x="0" y="0"/>
          <a:chExt cx="0" cy="0"/>
        </a:xfrm>
      </p:grpSpPr>
      <p:sp>
        <p:nvSpPr>
          <p:cNvPr id="1964" name="Google Shape;1964;p1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5" name="Google Shape;1965;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7" name="Shape 1977"/>
        <p:cNvGrpSpPr/>
        <p:nvPr/>
      </p:nvGrpSpPr>
      <p:grpSpPr>
        <a:xfrm>
          <a:off x="0" y="0"/>
          <a:ext cx="0" cy="0"/>
          <a:chOff x="0" y="0"/>
          <a:chExt cx="0" cy="0"/>
        </a:xfrm>
      </p:grpSpPr>
      <p:sp>
        <p:nvSpPr>
          <p:cNvPr id="1978" name="Google Shape;1978;p104:notes"/>
          <p:cNvSpPr txBox="1"/>
          <p:nvPr>
            <p:ph idx="12" type="sldNum"/>
          </p:nvPr>
        </p:nvSpPr>
        <p:spPr>
          <a:xfrm>
            <a:off x="3884612" y="8685211"/>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979" name="Google Shape;1979;p104:notes"/>
          <p:cNvSpPr txBox="1"/>
          <p:nvPr/>
        </p:nvSpPr>
        <p:spPr>
          <a:xfrm>
            <a:off x="3884027" y="8684926"/>
            <a:ext cx="2972400" cy="457500"/>
          </a:xfrm>
          <a:prstGeom prst="rect">
            <a:avLst/>
          </a:prstGeom>
          <a:noFill/>
          <a:ln>
            <a:noFill/>
          </a:ln>
        </p:spPr>
        <p:txBody>
          <a:bodyPr anchorCtr="0" anchor="b" bIns="45750" lIns="91525" spcFirstLastPara="1" rIns="91525" wrap="square" tIns="457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
        <p:nvSpPr>
          <p:cNvPr id="1980" name="Google Shape;1980;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1981" name="Google Shape;1981;p104:notes"/>
          <p:cNvSpPr txBox="1"/>
          <p:nvPr>
            <p:ph idx="1" type="body"/>
          </p:nvPr>
        </p:nvSpPr>
        <p:spPr>
          <a:xfrm>
            <a:off x="685800" y="4343400"/>
            <a:ext cx="5486400" cy="4114800"/>
          </a:xfrm>
          <a:prstGeom prst="rect">
            <a:avLst/>
          </a:prstGeom>
          <a:solidFill>
            <a:srgbClr val="FFFFFF"/>
          </a:solidFill>
          <a:ln cap="flat" cmpd="sng" w="9525">
            <a:solidFill>
              <a:srgbClr val="000000"/>
            </a:solidFill>
            <a:prstDash val="solid"/>
            <a:miter lim="800000"/>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8" name="Shape 1998"/>
        <p:cNvGrpSpPr/>
        <p:nvPr/>
      </p:nvGrpSpPr>
      <p:grpSpPr>
        <a:xfrm>
          <a:off x="0" y="0"/>
          <a:ext cx="0" cy="0"/>
          <a:chOff x="0" y="0"/>
          <a:chExt cx="0" cy="0"/>
        </a:xfrm>
      </p:grpSpPr>
      <p:sp>
        <p:nvSpPr>
          <p:cNvPr id="1999" name="Google Shape;1999;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0" name="Google Shape;2000;p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1" name="Google Shape;2001;p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5" name="Shape 2005"/>
        <p:cNvGrpSpPr/>
        <p:nvPr/>
      </p:nvGrpSpPr>
      <p:grpSpPr>
        <a:xfrm>
          <a:off x="0" y="0"/>
          <a:ext cx="0" cy="0"/>
          <a:chOff x="0" y="0"/>
          <a:chExt cx="0" cy="0"/>
        </a:xfrm>
      </p:grpSpPr>
      <p:sp>
        <p:nvSpPr>
          <p:cNvPr id="2006" name="Google Shape;2006;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7" name="Google Shape;2007;p1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8" name="Google Shape;2008;p1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4" name="Shape 2014"/>
        <p:cNvGrpSpPr/>
        <p:nvPr/>
      </p:nvGrpSpPr>
      <p:grpSpPr>
        <a:xfrm>
          <a:off x="0" y="0"/>
          <a:ext cx="0" cy="0"/>
          <a:chOff x="0" y="0"/>
          <a:chExt cx="0" cy="0"/>
        </a:xfrm>
      </p:grpSpPr>
      <p:sp>
        <p:nvSpPr>
          <p:cNvPr id="2015" name="Google Shape;2015;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6" name="Google Shape;2016;p1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5" name="Google Shape;2025;p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026" name="Google Shape;2026;p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0" name="Shape 2030"/>
        <p:cNvGrpSpPr/>
        <p:nvPr/>
      </p:nvGrpSpPr>
      <p:grpSpPr>
        <a:xfrm>
          <a:off x="0" y="0"/>
          <a:ext cx="0" cy="0"/>
          <a:chOff x="0" y="0"/>
          <a:chExt cx="0" cy="0"/>
        </a:xfrm>
      </p:grpSpPr>
      <p:sp>
        <p:nvSpPr>
          <p:cNvPr id="2031" name="Google Shape;2031;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2032" name="Google Shape;2032;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7" name="Shape 2037"/>
        <p:cNvGrpSpPr/>
        <p:nvPr/>
      </p:nvGrpSpPr>
      <p:grpSpPr>
        <a:xfrm>
          <a:off x="0" y="0"/>
          <a:ext cx="0" cy="0"/>
          <a:chOff x="0" y="0"/>
          <a:chExt cx="0" cy="0"/>
        </a:xfrm>
      </p:grpSpPr>
      <p:sp>
        <p:nvSpPr>
          <p:cNvPr id="2038" name="Google Shape;2038;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9" name="Google Shape;2039;p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0" name="Google Shape;2040;p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5" name="Shape 2045"/>
        <p:cNvGrpSpPr/>
        <p:nvPr/>
      </p:nvGrpSpPr>
      <p:grpSpPr>
        <a:xfrm>
          <a:off x="0" y="0"/>
          <a:ext cx="0" cy="0"/>
          <a:chOff x="0" y="0"/>
          <a:chExt cx="0" cy="0"/>
        </a:xfrm>
      </p:grpSpPr>
      <p:sp>
        <p:nvSpPr>
          <p:cNvPr id="2046" name="Google Shape;2046;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7" name="Google Shape;2047;p1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2048" name="Google Shape;2048;p1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2" name="Shape 2052"/>
        <p:cNvGrpSpPr/>
        <p:nvPr/>
      </p:nvGrpSpPr>
      <p:grpSpPr>
        <a:xfrm>
          <a:off x="0" y="0"/>
          <a:ext cx="0" cy="0"/>
          <a:chOff x="0" y="0"/>
          <a:chExt cx="0" cy="0"/>
        </a:xfrm>
      </p:grpSpPr>
      <p:sp>
        <p:nvSpPr>
          <p:cNvPr id="2053" name="Google Shape;2053;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4" name="Google Shape;2054;p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5" name="Google Shape;2055;p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1" name="Google Shape;2061;p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2" name="Google Shape;2062;p1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8" name="Shape 2068"/>
        <p:cNvGrpSpPr/>
        <p:nvPr/>
      </p:nvGrpSpPr>
      <p:grpSpPr>
        <a:xfrm>
          <a:off x="0" y="0"/>
          <a:ext cx="0" cy="0"/>
          <a:chOff x="0" y="0"/>
          <a:chExt cx="0" cy="0"/>
        </a:xfrm>
      </p:grpSpPr>
      <p:sp>
        <p:nvSpPr>
          <p:cNvPr id="2069" name="Google Shape;2069;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0" name="Google Shape;2070;p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1" name="Google Shape;2071;p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p1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8" name="Google Shape;2078;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0" name="Shape 2090"/>
        <p:cNvGrpSpPr/>
        <p:nvPr/>
      </p:nvGrpSpPr>
      <p:grpSpPr>
        <a:xfrm>
          <a:off x="0" y="0"/>
          <a:ext cx="0" cy="0"/>
          <a:chOff x="0" y="0"/>
          <a:chExt cx="0" cy="0"/>
        </a:xfrm>
      </p:grpSpPr>
      <p:sp>
        <p:nvSpPr>
          <p:cNvPr id="2091" name="Google Shape;2091;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2" name="Google Shape;2092;p1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latin typeface="Verdana"/>
              <a:ea typeface="Verdana"/>
              <a:cs typeface="Verdana"/>
              <a:sym typeface="Verdana"/>
            </a:endParaRPr>
          </a:p>
        </p:txBody>
      </p:sp>
      <p:sp>
        <p:nvSpPr>
          <p:cNvPr id="2093" name="Google Shape;2093;p1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7" name="Shape 2097"/>
        <p:cNvGrpSpPr/>
        <p:nvPr/>
      </p:nvGrpSpPr>
      <p:grpSpPr>
        <a:xfrm>
          <a:off x="0" y="0"/>
          <a:ext cx="0" cy="0"/>
          <a:chOff x="0" y="0"/>
          <a:chExt cx="0" cy="0"/>
        </a:xfrm>
      </p:grpSpPr>
      <p:sp>
        <p:nvSpPr>
          <p:cNvPr id="2098" name="Google Shape;2098;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2099" name="Google Shape;2099;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5" name="Shape 2105"/>
        <p:cNvGrpSpPr/>
        <p:nvPr/>
      </p:nvGrpSpPr>
      <p:grpSpPr>
        <a:xfrm>
          <a:off x="0" y="0"/>
          <a:ext cx="0" cy="0"/>
          <a:chOff x="0" y="0"/>
          <a:chExt cx="0" cy="0"/>
        </a:xfrm>
      </p:grpSpPr>
      <p:sp>
        <p:nvSpPr>
          <p:cNvPr id="2106" name="Google Shape;2106;p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7" name="Google Shape;2107;p1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8" name="Google Shape;2108;p1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3" name="Shape 2113"/>
        <p:cNvGrpSpPr/>
        <p:nvPr/>
      </p:nvGrpSpPr>
      <p:grpSpPr>
        <a:xfrm>
          <a:off x="0" y="0"/>
          <a:ext cx="0" cy="0"/>
          <a:chOff x="0" y="0"/>
          <a:chExt cx="0" cy="0"/>
        </a:xfrm>
      </p:grpSpPr>
      <p:sp>
        <p:nvSpPr>
          <p:cNvPr id="2114" name="Google Shape;2114;p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5" name="Google Shape;2115;p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16" name="Google Shape;2116;p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p1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2" name="Google Shape;2122;p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3" name="Google Shape;2123;p1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7" name="Google Shape;112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8" name="Google Shape;112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7" name="Shape 2127"/>
        <p:cNvGrpSpPr/>
        <p:nvPr/>
      </p:nvGrpSpPr>
      <p:grpSpPr>
        <a:xfrm>
          <a:off x="0" y="0"/>
          <a:ext cx="0" cy="0"/>
          <a:chOff x="0" y="0"/>
          <a:chExt cx="0" cy="0"/>
        </a:xfrm>
      </p:grpSpPr>
      <p:sp>
        <p:nvSpPr>
          <p:cNvPr id="2128" name="Google Shape;2128;p1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9" name="Google Shape;2129;p1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0" name="Google Shape;2130;p1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4" name="Shape 2134"/>
        <p:cNvGrpSpPr/>
        <p:nvPr/>
      </p:nvGrpSpPr>
      <p:grpSpPr>
        <a:xfrm>
          <a:off x="0" y="0"/>
          <a:ext cx="0" cy="0"/>
          <a:chOff x="0" y="0"/>
          <a:chExt cx="0" cy="0"/>
        </a:xfrm>
      </p:grpSpPr>
      <p:sp>
        <p:nvSpPr>
          <p:cNvPr id="2135" name="Google Shape;2135;p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6" name="Google Shape;2136;p1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7" name="Google Shape;2137;p1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2" name="Shape 2142"/>
        <p:cNvGrpSpPr/>
        <p:nvPr/>
      </p:nvGrpSpPr>
      <p:grpSpPr>
        <a:xfrm>
          <a:off x="0" y="0"/>
          <a:ext cx="0" cy="0"/>
          <a:chOff x="0" y="0"/>
          <a:chExt cx="0" cy="0"/>
        </a:xfrm>
      </p:grpSpPr>
      <p:sp>
        <p:nvSpPr>
          <p:cNvPr id="2143" name="Google Shape;2143;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2144" name="Google Shape;2144;p1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p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3" name="Google Shape;2153;p1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4" name="Google Shape;2154;p1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0" name="Shape 2160"/>
        <p:cNvGrpSpPr/>
        <p:nvPr/>
      </p:nvGrpSpPr>
      <p:grpSpPr>
        <a:xfrm>
          <a:off x="0" y="0"/>
          <a:ext cx="0" cy="0"/>
          <a:chOff x="0" y="0"/>
          <a:chExt cx="0" cy="0"/>
        </a:xfrm>
      </p:grpSpPr>
      <p:sp>
        <p:nvSpPr>
          <p:cNvPr id="2161" name="Google Shape;2161;p1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2" name="Google Shape;2162;p1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7" name="Shape 2167"/>
        <p:cNvGrpSpPr/>
        <p:nvPr/>
      </p:nvGrpSpPr>
      <p:grpSpPr>
        <a:xfrm>
          <a:off x="0" y="0"/>
          <a:ext cx="0" cy="0"/>
          <a:chOff x="0" y="0"/>
          <a:chExt cx="0" cy="0"/>
        </a:xfrm>
      </p:grpSpPr>
      <p:sp>
        <p:nvSpPr>
          <p:cNvPr id="2168" name="Google Shape;2168;p1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9" name="Google Shape;2169;p1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3" name="Shape 2173"/>
        <p:cNvGrpSpPr/>
        <p:nvPr/>
      </p:nvGrpSpPr>
      <p:grpSpPr>
        <a:xfrm>
          <a:off x="0" y="0"/>
          <a:ext cx="0" cy="0"/>
          <a:chOff x="0" y="0"/>
          <a:chExt cx="0" cy="0"/>
        </a:xfrm>
      </p:grpSpPr>
      <p:sp>
        <p:nvSpPr>
          <p:cNvPr id="2174" name="Google Shape;2174;p1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5" name="Google Shape;2175;p1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9" name="Shape 2179"/>
        <p:cNvGrpSpPr/>
        <p:nvPr/>
      </p:nvGrpSpPr>
      <p:grpSpPr>
        <a:xfrm>
          <a:off x="0" y="0"/>
          <a:ext cx="0" cy="0"/>
          <a:chOff x="0" y="0"/>
          <a:chExt cx="0" cy="0"/>
        </a:xfrm>
      </p:grpSpPr>
      <p:sp>
        <p:nvSpPr>
          <p:cNvPr id="2180" name="Google Shape;2180;p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1" name="Google Shape;2181;p1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2" name="Google Shape;2182;p1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6" name="Shape 2186"/>
        <p:cNvGrpSpPr/>
        <p:nvPr/>
      </p:nvGrpSpPr>
      <p:grpSpPr>
        <a:xfrm>
          <a:off x="0" y="0"/>
          <a:ext cx="0" cy="0"/>
          <a:chOff x="0" y="0"/>
          <a:chExt cx="0" cy="0"/>
        </a:xfrm>
      </p:grpSpPr>
      <p:sp>
        <p:nvSpPr>
          <p:cNvPr id="2187" name="Google Shape;2187;p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8" name="Google Shape;2188;p1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p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4" name="Google Shape;2194;p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4" name="Google Shape;1134;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5" name="Google Shape;1135;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p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4" name="Google Shape;2204;p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5" name="Google Shape;2205;p1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0" name="Shape 2210"/>
        <p:cNvGrpSpPr/>
        <p:nvPr/>
      </p:nvGrpSpPr>
      <p:grpSpPr>
        <a:xfrm>
          <a:off x="0" y="0"/>
          <a:ext cx="0" cy="0"/>
          <a:chOff x="0" y="0"/>
          <a:chExt cx="0" cy="0"/>
        </a:xfrm>
      </p:grpSpPr>
      <p:sp>
        <p:nvSpPr>
          <p:cNvPr id="2211" name="Google Shape;2211;p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2" name="Google Shape;2212;p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13" name="Google Shape;2213;p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7" name="Shape 2217"/>
        <p:cNvGrpSpPr/>
        <p:nvPr/>
      </p:nvGrpSpPr>
      <p:grpSpPr>
        <a:xfrm>
          <a:off x="0" y="0"/>
          <a:ext cx="0" cy="0"/>
          <a:chOff x="0" y="0"/>
          <a:chExt cx="0" cy="0"/>
        </a:xfrm>
      </p:grpSpPr>
      <p:sp>
        <p:nvSpPr>
          <p:cNvPr id="2218" name="Google Shape;2218;p1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9" name="Google Shape;2219;p1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0" name="Google Shape;2220;p1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4" name="Shape 2224"/>
        <p:cNvGrpSpPr/>
        <p:nvPr/>
      </p:nvGrpSpPr>
      <p:grpSpPr>
        <a:xfrm>
          <a:off x="0" y="0"/>
          <a:ext cx="0" cy="0"/>
          <a:chOff x="0" y="0"/>
          <a:chExt cx="0" cy="0"/>
        </a:xfrm>
      </p:grpSpPr>
      <p:sp>
        <p:nvSpPr>
          <p:cNvPr id="2225" name="Google Shape;2225;p1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6" name="Google Shape;2226;p1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p1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2" name="Google Shape;2232;p1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3" name="Google Shape;2233;p1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0" name="Shape 2240"/>
        <p:cNvGrpSpPr/>
        <p:nvPr/>
      </p:nvGrpSpPr>
      <p:grpSpPr>
        <a:xfrm>
          <a:off x="0" y="0"/>
          <a:ext cx="0" cy="0"/>
          <a:chOff x="0" y="0"/>
          <a:chExt cx="0" cy="0"/>
        </a:xfrm>
      </p:grpSpPr>
      <p:sp>
        <p:nvSpPr>
          <p:cNvPr id="2241" name="Google Shape;2241;p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2" name="Google Shape;2242;p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3" name="Google Shape;2243;p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p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9" name="Google Shape;2249;p1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0" name="Google Shape;2250;p1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4" name="Shape 2254"/>
        <p:cNvGrpSpPr/>
        <p:nvPr/>
      </p:nvGrpSpPr>
      <p:grpSpPr>
        <a:xfrm>
          <a:off x="0" y="0"/>
          <a:ext cx="0" cy="0"/>
          <a:chOff x="0" y="0"/>
          <a:chExt cx="0" cy="0"/>
        </a:xfrm>
      </p:grpSpPr>
      <p:sp>
        <p:nvSpPr>
          <p:cNvPr id="2255" name="Google Shape;2255;p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6" name="Google Shape;2256;p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7" name="Google Shape;2257;p1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2" name="Shape 2262"/>
        <p:cNvGrpSpPr/>
        <p:nvPr/>
      </p:nvGrpSpPr>
      <p:grpSpPr>
        <a:xfrm>
          <a:off x="0" y="0"/>
          <a:ext cx="0" cy="0"/>
          <a:chOff x="0" y="0"/>
          <a:chExt cx="0" cy="0"/>
        </a:xfrm>
      </p:grpSpPr>
      <p:sp>
        <p:nvSpPr>
          <p:cNvPr id="2263" name="Google Shape;2263;p1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4" name="Google Shape;2264;p1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5" name="Google Shape;2265;p1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9" name="Shape 2269"/>
        <p:cNvGrpSpPr/>
        <p:nvPr/>
      </p:nvGrpSpPr>
      <p:grpSpPr>
        <a:xfrm>
          <a:off x="0" y="0"/>
          <a:ext cx="0" cy="0"/>
          <a:chOff x="0" y="0"/>
          <a:chExt cx="0" cy="0"/>
        </a:xfrm>
      </p:grpSpPr>
      <p:sp>
        <p:nvSpPr>
          <p:cNvPr id="2270" name="Google Shape;2270;p1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1" name="Google Shape;2271;p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2" name="Google Shape;1142;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p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0" name="Google Shape;2280;p1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81" name="Google Shape;2281;p1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7" name="Shape 2287"/>
        <p:cNvGrpSpPr/>
        <p:nvPr/>
      </p:nvGrpSpPr>
      <p:grpSpPr>
        <a:xfrm>
          <a:off x="0" y="0"/>
          <a:ext cx="0" cy="0"/>
          <a:chOff x="0" y="0"/>
          <a:chExt cx="0" cy="0"/>
        </a:xfrm>
      </p:grpSpPr>
      <p:sp>
        <p:nvSpPr>
          <p:cNvPr id="2288" name="Google Shape;2288;p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9" name="Google Shape;2289;p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90" name="Google Shape;2290;p1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4" name="Shape 2294"/>
        <p:cNvGrpSpPr/>
        <p:nvPr/>
      </p:nvGrpSpPr>
      <p:grpSpPr>
        <a:xfrm>
          <a:off x="0" y="0"/>
          <a:ext cx="0" cy="0"/>
          <a:chOff x="0" y="0"/>
          <a:chExt cx="0" cy="0"/>
        </a:xfrm>
      </p:grpSpPr>
      <p:sp>
        <p:nvSpPr>
          <p:cNvPr id="2295" name="Google Shape;2295;p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2296" name="Google Shape;2296;p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p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3" name="Google Shape;2303;p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4" name="Google Shape;2304;p1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9" name="Shape 2309"/>
        <p:cNvGrpSpPr/>
        <p:nvPr/>
      </p:nvGrpSpPr>
      <p:grpSpPr>
        <a:xfrm>
          <a:off x="0" y="0"/>
          <a:ext cx="0" cy="0"/>
          <a:chOff x="0" y="0"/>
          <a:chExt cx="0" cy="0"/>
        </a:xfrm>
      </p:grpSpPr>
      <p:sp>
        <p:nvSpPr>
          <p:cNvPr id="2310" name="Google Shape;2310;p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1" name="Google Shape;2311;p1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2" name="Google Shape;2312;p1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p1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8" name="Google Shape;2318;p1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9" name="Google Shape;2319;p1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8" name="Shape 2328"/>
        <p:cNvGrpSpPr/>
        <p:nvPr/>
      </p:nvGrpSpPr>
      <p:grpSpPr>
        <a:xfrm>
          <a:off x="0" y="0"/>
          <a:ext cx="0" cy="0"/>
          <a:chOff x="0" y="0"/>
          <a:chExt cx="0" cy="0"/>
        </a:xfrm>
      </p:grpSpPr>
      <p:sp>
        <p:nvSpPr>
          <p:cNvPr id="2329" name="Google Shape;2329;p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0" name="Google Shape;2330;p1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1" name="Google Shape;2331;p1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5" name="Shape 2335"/>
        <p:cNvGrpSpPr/>
        <p:nvPr/>
      </p:nvGrpSpPr>
      <p:grpSpPr>
        <a:xfrm>
          <a:off x="0" y="0"/>
          <a:ext cx="0" cy="0"/>
          <a:chOff x="0" y="0"/>
          <a:chExt cx="0" cy="0"/>
        </a:xfrm>
      </p:grpSpPr>
      <p:sp>
        <p:nvSpPr>
          <p:cNvPr id="2336" name="Google Shape;2336;p1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2337" name="Google Shape;2337;p1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t/>
            </a:r>
            <a:endParaRPr/>
          </a:p>
        </p:txBody>
      </p:sp>
      <p:sp>
        <p:nvSpPr>
          <p:cNvPr id="2338" name="Google Shape;2338;p148:notes"/>
          <p:cNvSpPr txBox="1"/>
          <p:nvPr/>
        </p:nvSpPr>
        <p:spPr>
          <a:xfrm>
            <a:off x="3884612" y="8685211"/>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2" name="Shape 2342"/>
        <p:cNvGrpSpPr/>
        <p:nvPr/>
      </p:nvGrpSpPr>
      <p:grpSpPr>
        <a:xfrm>
          <a:off x="0" y="0"/>
          <a:ext cx="0" cy="0"/>
          <a:chOff x="0" y="0"/>
          <a:chExt cx="0" cy="0"/>
        </a:xfrm>
      </p:grpSpPr>
      <p:sp>
        <p:nvSpPr>
          <p:cNvPr id="2343" name="Google Shape;2343;p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2344" name="Google Shape;2344;p1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Arial"/>
              <a:buNone/>
            </a:pPr>
            <a:r>
              <a:t/>
            </a:r>
            <a:endParaRPr>
              <a:solidFill>
                <a:srgbClr val="000000"/>
              </a:solidFill>
              <a:latin typeface="Verdana"/>
              <a:ea typeface="Verdana"/>
              <a:cs typeface="Verdana"/>
              <a:sym typeface="Verdana"/>
            </a:endParaRPr>
          </a:p>
        </p:txBody>
      </p:sp>
      <p:sp>
        <p:nvSpPr>
          <p:cNvPr id="2345" name="Google Shape;2345;p149:notes"/>
          <p:cNvSpPr txBox="1"/>
          <p:nvPr/>
        </p:nvSpPr>
        <p:spPr>
          <a:xfrm>
            <a:off x="3884612" y="8685211"/>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3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9" name="Shape 2349"/>
        <p:cNvGrpSpPr/>
        <p:nvPr/>
      </p:nvGrpSpPr>
      <p:grpSpPr>
        <a:xfrm>
          <a:off x="0" y="0"/>
          <a:ext cx="0" cy="0"/>
          <a:chOff x="0" y="0"/>
          <a:chExt cx="0" cy="0"/>
        </a:xfrm>
      </p:grpSpPr>
      <p:sp>
        <p:nvSpPr>
          <p:cNvPr id="2350" name="Google Shape;2350;p1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1" name="Google Shape;2351;p1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2" name="Google Shape;2352;p1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0" name="Google Shape;1150;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7" name="Shape 2357"/>
        <p:cNvGrpSpPr/>
        <p:nvPr/>
      </p:nvGrpSpPr>
      <p:grpSpPr>
        <a:xfrm>
          <a:off x="0" y="0"/>
          <a:ext cx="0" cy="0"/>
          <a:chOff x="0" y="0"/>
          <a:chExt cx="0" cy="0"/>
        </a:xfrm>
      </p:grpSpPr>
      <p:sp>
        <p:nvSpPr>
          <p:cNvPr id="2358" name="Google Shape;2358;p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9" name="Google Shape;2359;p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0" name="Google Shape;2360;p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4" name="Shape 2364"/>
        <p:cNvGrpSpPr/>
        <p:nvPr/>
      </p:nvGrpSpPr>
      <p:grpSpPr>
        <a:xfrm>
          <a:off x="0" y="0"/>
          <a:ext cx="0" cy="0"/>
          <a:chOff x="0" y="0"/>
          <a:chExt cx="0" cy="0"/>
        </a:xfrm>
      </p:grpSpPr>
      <p:sp>
        <p:nvSpPr>
          <p:cNvPr id="2365" name="Google Shape;2365;p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6" name="Google Shape;2366;p1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7" name="Google Shape;2367;p1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2" name="Shape 2372"/>
        <p:cNvGrpSpPr/>
        <p:nvPr/>
      </p:nvGrpSpPr>
      <p:grpSpPr>
        <a:xfrm>
          <a:off x="0" y="0"/>
          <a:ext cx="0" cy="0"/>
          <a:chOff x="0" y="0"/>
          <a:chExt cx="0" cy="0"/>
        </a:xfrm>
      </p:grpSpPr>
      <p:sp>
        <p:nvSpPr>
          <p:cNvPr id="2373" name="Google Shape;2373;p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4" name="Google Shape;2374;p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5" name="Google Shape;2375;p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9" name="Shape 2379"/>
        <p:cNvGrpSpPr/>
        <p:nvPr/>
      </p:nvGrpSpPr>
      <p:grpSpPr>
        <a:xfrm>
          <a:off x="0" y="0"/>
          <a:ext cx="0" cy="0"/>
          <a:chOff x="0" y="0"/>
          <a:chExt cx="0" cy="0"/>
        </a:xfrm>
      </p:grpSpPr>
      <p:sp>
        <p:nvSpPr>
          <p:cNvPr id="2380" name="Google Shape;2380;p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1" name="Google Shape;2381;p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2" name="Google Shape;2382;p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6" name="Shape 2386"/>
        <p:cNvGrpSpPr/>
        <p:nvPr/>
      </p:nvGrpSpPr>
      <p:grpSpPr>
        <a:xfrm>
          <a:off x="0" y="0"/>
          <a:ext cx="0" cy="0"/>
          <a:chOff x="0" y="0"/>
          <a:chExt cx="0" cy="0"/>
        </a:xfrm>
      </p:grpSpPr>
      <p:sp>
        <p:nvSpPr>
          <p:cNvPr id="2387" name="Google Shape;2387;p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88" name="Google Shape;2388;p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4" name="Shape 2394"/>
        <p:cNvGrpSpPr/>
        <p:nvPr/>
      </p:nvGrpSpPr>
      <p:grpSpPr>
        <a:xfrm>
          <a:off x="0" y="0"/>
          <a:ext cx="0" cy="0"/>
          <a:chOff x="0" y="0"/>
          <a:chExt cx="0" cy="0"/>
        </a:xfrm>
      </p:grpSpPr>
      <p:sp>
        <p:nvSpPr>
          <p:cNvPr id="2395" name="Google Shape;2395;p1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2396" name="Google Shape;2396;p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8" name="Shape 2408"/>
        <p:cNvGrpSpPr/>
        <p:nvPr/>
      </p:nvGrpSpPr>
      <p:grpSpPr>
        <a:xfrm>
          <a:off x="0" y="0"/>
          <a:ext cx="0" cy="0"/>
          <a:chOff x="0" y="0"/>
          <a:chExt cx="0" cy="0"/>
        </a:xfrm>
      </p:grpSpPr>
      <p:sp>
        <p:nvSpPr>
          <p:cNvPr id="2409" name="Google Shape;2409;p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2410" name="Google Shape;2410;p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5" name="Shape 2415"/>
        <p:cNvGrpSpPr/>
        <p:nvPr/>
      </p:nvGrpSpPr>
      <p:grpSpPr>
        <a:xfrm>
          <a:off x="0" y="0"/>
          <a:ext cx="0" cy="0"/>
          <a:chOff x="0" y="0"/>
          <a:chExt cx="0" cy="0"/>
        </a:xfrm>
      </p:grpSpPr>
      <p:sp>
        <p:nvSpPr>
          <p:cNvPr id="2416" name="Google Shape;2416;p1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7" name="Google Shape;2417;p1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8" name="Google Shape;2418;p1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4" name="Shape 2424"/>
        <p:cNvGrpSpPr/>
        <p:nvPr/>
      </p:nvGrpSpPr>
      <p:grpSpPr>
        <a:xfrm>
          <a:off x="0" y="0"/>
          <a:ext cx="0" cy="0"/>
          <a:chOff x="0" y="0"/>
          <a:chExt cx="0" cy="0"/>
        </a:xfrm>
      </p:grpSpPr>
      <p:sp>
        <p:nvSpPr>
          <p:cNvPr id="2425" name="Google Shape;2425;p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6" name="Google Shape;2426;p1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
        <p:nvSpPr>
          <p:cNvPr id="2427" name="Google Shape;2427;p1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1" name="Shape 2441"/>
        <p:cNvGrpSpPr/>
        <p:nvPr/>
      </p:nvGrpSpPr>
      <p:grpSpPr>
        <a:xfrm>
          <a:off x="0" y="0"/>
          <a:ext cx="0" cy="0"/>
          <a:chOff x="0" y="0"/>
          <a:chExt cx="0" cy="0"/>
        </a:xfrm>
      </p:grpSpPr>
      <p:sp>
        <p:nvSpPr>
          <p:cNvPr id="2442" name="Google Shape;2442;p1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3" name="Google Shape;2443;p1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2444" name="Google Shape;2444;p1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6" name="Google Shape;1156;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7" name="Google Shape;1157;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9" name="Shape 2449"/>
        <p:cNvGrpSpPr/>
        <p:nvPr/>
      </p:nvGrpSpPr>
      <p:grpSpPr>
        <a:xfrm>
          <a:off x="0" y="0"/>
          <a:ext cx="0" cy="0"/>
          <a:chOff x="0" y="0"/>
          <a:chExt cx="0" cy="0"/>
        </a:xfrm>
      </p:grpSpPr>
      <p:sp>
        <p:nvSpPr>
          <p:cNvPr id="2450" name="Google Shape;2450;p1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2451" name="Google Shape;2451;p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5" name="Shape 2455"/>
        <p:cNvGrpSpPr/>
        <p:nvPr/>
      </p:nvGrpSpPr>
      <p:grpSpPr>
        <a:xfrm>
          <a:off x="0" y="0"/>
          <a:ext cx="0" cy="0"/>
          <a:chOff x="0" y="0"/>
          <a:chExt cx="0" cy="0"/>
        </a:xfrm>
      </p:grpSpPr>
      <p:sp>
        <p:nvSpPr>
          <p:cNvPr id="2456" name="Google Shape;2456;p1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7" name="Google Shape;2457;p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p1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5" name="Google Shape;2465;p1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6" name="Google Shape;2466;p1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1" name="Shape 2471"/>
        <p:cNvGrpSpPr/>
        <p:nvPr/>
      </p:nvGrpSpPr>
      <p:grpSpPr>
        <a:xfrm>
          <a:off x="0" y="0"/>
          <a:ext cx="0" cy="0"/>
          <a:chOff x="0" y="0"/>
          <a:chExt cx="0" cy="0"/>
        </a:xfrm>
      </p:grpSpPr>
      <p:sp>
        <p:nvSpPr>
          <p:cNvPr id="2472" name="Google Shape;2472;p1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3" name="Google Shape;2473;p1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4" name="Google Shape;2474;p1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6" name="Shape 2486"/>
        <p:cNvGrpSpPr/>
        <p:nvPr/>
      </p:nvGrpSpPr>
      <p:grpSpPr>
        <a:xfrm>
          <a:off x="0" y="0"/>
          <a:ext cx="0" cy="0"/>
          <a:chOff x="0" y="0"/>
          <a:chExt cx="0" cy="0"/>
        </a:xfrm>
      </p:grpSpPr>
      <p:sp>
        <p:nvSpPr>
          <p:cNvPr id="2487" name="Google Shape;2487;p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800"/>
              <a:buFont typeface="Arial"/>
              <a:buNone/>
            </a:pPr>
            <a:r>
              <a:t/>
            </a:r>
            <a:endParaRPr/>
          </a:p>
        </p:txBody>
      </p:sp>
      <p:sp>
        <p:nvSpPr>
          <p:cNvPr id="2488" name="Google Shape;2488;p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3" name="Shape 2513"/>
        <p:cNvGrpSpPr/>
        <p:nvPr/>
      </p:nvGrpSpPr>
      <p:grpSpPr>
        <a:xfrm>
          <a:off x="0" y="0"/>
          <a:ext cx="0" cy="0"/>
          <a:chOff x="0" y="0"/>
          <a:chExt cx="0" cy="0"/>
        </a:xfrm>
      </p:grpSpPr>
      <p:sp>
        <p:nvSpPr>
          <p:cNvPr id="2514" name="Google Shape;2514;p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5" name="Google Shape;2515;p1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6" name="Google Shape;2516;p1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0" name="Shape 2520"/>
        <p:cNvGrpSpPr/>
        <p:nvPr/>
      </p:nvGrpSpPr>
      <p:grpSpPr>
        <a:xfrm>
          <a:off x="0" y="0"/>
          <a:ext cx="0" cy="0"/>
          <a:chOff x="0" y="0"/>
          <a:chExt cx="0" cy="0"/>
        </a:xfrm>
      </p:grpSpPr>
      <p:sp>
        <p:nvSpPr>
          <p:cNvPr id="2521" name="Google Shape;2521;p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2" name="Google Shape;2522;p1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3" name="Google Shape;2523;p1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7" name="Shape 2527"/>
        <p:cNvGrpSpPr/>
        <p:nvPr/>
      </p:nvGrpSpPr>
      <p:grpSpPr>
        <a:xfrm>
          <a:off x="0" y="0"/>
          <a:ext cx="0" cy="0"/>
          <a:chOff x="0" y="0"/>
          <a:chExt cx="0" cy="0"/>
        </a:xfrm>
      </p:grpSpPr>
      <p:sp>
        <p:nvSpPr>
          <p:cNvPr id="2528" name="Google Shape;2528;p1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9" name="Google Shape;2529;p1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0" name="Google Shape;2530;p1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5" name="Shape 2535"/>
        <p:cNvGrpSpPr/>
        <p:nvPr/>
      </p:nvGrpSpPr>
      <p:grpSpPr>
        <a:xfrm>
          <a:off x="0" y="0"/>
          <a:ext cx="0" cy="0"/>
          <a:chOff x="0" y="0"/>
          <a:chExt cx="0" cy="0"/>
        </a:xfrm>
      </p:grpSpPr>
      <p:sp>
        <p:nvSpPr>
          <p:cNvPr id="2536" name="Google Shape;2536;p1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7" name="Google Shape;2537;p1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8" name="Google Shape;2538;p1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2" name="Shape 2542"/>
        <p:cNvGrpSpPr/>
        <p:nvPr/>
      </p:nvGrpSpPr>
      <p:grpSpPr>
        <a:xfrm>
          <a:off x="0" y="0"/>
          <a:ext cx="0" cy="0"/>
          <a:chOff x="0" y="0"/>
          <a:chExt cx="0" cy="0"/>
        </a:xfrm>
      </p:grpSpPr>
      <p:sp>
        <p:nvSpPr>
          <p:cNvPr id="2543" name="Google Shape;2543;p1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4" name="Google Shape;2544;p1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45" name="Google Shape;2545;p1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171" name="Google Shape;1171;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9" name="Shape 2549"/>
        <p:cNvGrpSpPr/>
        <p:nvPr/>
      </p:nvGrpSpPr>
      <p:grpSpPr>
        <a:xfrm>
          <a:off x="0" y="0"/>
          <a:ext cx="0" cy="0"/>
          <a:chOff x="0" y="0"/>
          <a:chExt cx="0" cy="0"/>
        </a:xfrm>
      </p:grpSpPr>
      <p:sp>
        <p:nvSpPr>
          <p:cNvPr id="2550" name="Google Shape;2550;p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1" name="Google Shape;2551;p1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2" name="Google Shape;2552;p1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6" name="Shape 2556"/>
        <p:cNvGrpSpPr/>
        <p:nvPr/>
      </p:nvGrpSpPr>
      <p:grpSpPr>
        <a:xfrm>
          <a:off x="0" y="0"/>
          <a:ext cx="0" cy="0"/>
          <a:chOff x="0" y="0"/>
          <a:chExt cx="0" cy="0"/>
        </a:xfrm>
      </p:grpSpPr>
      <p:sp>
        <p:nvSpPr>
          <p:cNvPr id="2557" name="Google Shape;2557;p1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8" name="Google Shape;2558;p1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59" name="Google Shape;2559;p1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3" name="Shape 2563"/>
        <p:cNvGrpSpPr/>
        <p:nvPr/>
      </p:nvGrpSpPr>
      <p:grpSpPr>
        <a:xfrm>
          <a:off x="0" y="0"/>
          <a:ext cx="0" cy="0"/>
          <a:chOff x="0" y="0"/>
          <a:chExt cx="0" cy="0"/>
        </a:xfrm>
      </p:grpSpPr>
      <p:sp>
        <p:nvSpPr>
          <p:cNvPr id="2564" name="Google Shape;2564;p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5" name="Google Shape;2565;p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6" name="Google Shape;2566;p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185" name="Google Shape;118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
        <p:nvSpPr>
          <p:cNvPr id="1193" name="Google Shape;119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194" name="Google Shape;1194;p19:notes"/>
          <p:cNvSpPr txBox="1"/>
          <p:nvPr>
            <p:ph idx="12" type="sldNum"/>
          </p:nvPr>
        </p:nvSpPr>
        <p:spPr>
          <a:xfrm>
            <a:off x="3884612" y="8685211"/>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3" name="Google Shape;103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2" name="Google Shape;1202;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
        <p:nvSpPr>
          <p:cNvPr id="1210" name="Google Shape;1210;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211" name="Google Shape;1211;p21:notes"/>
          <p:cNvSpPr txBox="1"/>
          <p:nvPr>
            <p:ph idx="12" type="sldNum"/>
          </p:nvPr>
        </p:nvSpPr>
        <p:spPr>
          <a:xfrm>
            <a:off x="3884612" y="8685211"/>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0" name="Google Shape;1220;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t/>
            </a:r>
            <a:endParaRPr/>
          </a:p>
        </p:txBody>
      </p:sp>
      <p:sp>
        <p:nvSpPr>
          <p:cNvPr id="1221" name="Google Shape;1221;p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228" name="Google Shape;1228;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
        <p:nvSpPr>
          <p:cNvPr id="1235" name="Google Shape;123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236" name="Google Shape;1236;p24:notes"/>
          <p:cNvSpPr txBox="1"/>
          <p:nvPr>
            <p:ph idx="12" type="sldNum"/>
          </p:nvPr>
        </p:nvSpPr>
        <p:spPr>
          <a:xfrm>
            <a:off x="3884612" y="8685211"/>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
              <a:buFont typeface="Calibri"/>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3" name="Google Shape;124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3" name="Google Shape;1253;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275" name="Google Shape;127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281" name="Google Shape;128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7" name="Google Shape;1287;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8" name="Google Shape;1288;p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0" name="Google Shape;1040;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6" name="Google Shape;1296;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297" name="Google Shape;1297;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5" name="Google Shape;1305;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2" name="Google Shape;1312;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3" name="Google Shape;1313;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9" name="Google Shape;1319;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5" name="Google Shape;1325;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6" name="Google Shape;1326;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p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6" name="Google Shape;133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50" name="Google Shape;1350;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5" name="Shape 1355"/>
        <p:cNvGrpSpPr/>
        <p:nvPr/>
      </p:nvGrpSpPr>
      <p:grpSpPr>
        <a:xfrm>
          <a:off x="0" y="0"/>
          <a:ext cx="0" cy="0"/>
          <a:chOff x="0" y="0"/>
          <a:chExt cx="0" cy="0"/>
        </a:xfrm>
      </p:grpSpPr>
      <p:sp>
        <p:nvSpPr>
          <p:cNvPr id="1356" name="Google Shape;1356;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7" name="Google Shape;1357;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t/>
            </a:r>
            <a:endParaRPr/>
          </a:p>
        </p:txBody>
      </p:sp>
      <p:sp>
        <p:nvSpPr>
          <p:cNvPr id="1358" name="Google Shape;1358;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4" name="Shape 1364"/>
        <p:cNvGrpSpPr/>
        <p:nvPr/>
      </p:nvGrpSpPr>
      <p:grpSpPr>
        <a:xfrm>
          <a:off x="0" y="0"/>
          <a:ext cx="0" cy="0"/>
          <a:chOff x="0" y="0"/>
          <a:chExt cx="0" cy="0"/>
        </a:xfrm>
      </p:grpSpPr>
      <p:sp>
        <p:nvSpPr>
          <p:cNvPr id="1365" name="Google Shape;1365;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6" name="Google Shape;1366;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367" name="Google Shape;1367;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8" name="Google Shape;1378;p3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9" name="Google Shape;1379;p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6" name="Google Shape;1046;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7" name="Google Shape;1047;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386" name="Google Shape;1386;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6" name="Google Shape;1396;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7" name="Google Shape;1397;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4" name="Shape 1404"/>
        <p:cNvGrpSpPr/>
        <p:nvPr/>
      </p:nvGrpSpPr>
      <p:grpSpPr>
        <a:xfrm>
          <a:off x="0" y="0"/>
          <a:ext cx="0" cy="0"/>
          <a:chOff x="0" y="0"/>
          <a:chExt cx="0" cy="0"/>
        </a:xfrm>
      </p:grpSpPr>
      <p:sp>
        <p:nvSpPr>
          <p:cNvPr id="1405" name="Google Shape;1405;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6" name="Google Shape;1406;p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7" name="Google Shape;1407;p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p42:notes"/>
          <p:cNvSpPr txBox="1"/>
          <p:nvPr>
            <p:ph idx="1" type="body"/>
          </p:nvPr>
        </p:nvSpPr>
        <p:spPr>
          <a:xfrm>
            <a:off x="685800" y="4343401"/>
            <a:ext cx="5486400" cy="4114800"/>
          </a:xfrm>
          <a:prstGeom prst="rect">
            <a:avLst/>
          </a:prstGeom>
          <a:noFill/>
          <a:ln>
            <a:noFill/>
          </a:ln>
        </p:spPr>
        <p:txBody>
          <a:bodyPr anchorCtr="0" anchor="t" bIns="45575" lIns="91225" spcFirstLastPara="1" rIns="91225" wrap="square" tIns="45575">
            <a:noAutofit/>
          </a:bodyPr>
          <a:lstStyle/>
          <a:p>
            <a:pPr indent="0" lvl="0" marL="0" rtl="0" algn="l">
              <a:lnSpc>
                <a:spcPct val="100000"/>
              </a:lnSpc>
              <a:spcBef>
                <a:spcPts val="0"/>
              </a:spcBef>
              <a:spcAft>
                <a:spcPts val="0"/>
              </a:spcAft>
              <a:buSzPts val="1400"/>
              <a:buNone/>
            </a:pPr>
            <a:r>
              <a:t/>
            </a:r>
            <a:endParaRPr/>
          </a:p>
        </p:txBody>
      </p:sp>
      <p:sp>
        <p:nvSpPr>
          <p:cNvPr id="1416" name="Google Shape;1416;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6" name="Google Shape;1426;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7" name="Google Shape;1427;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5" name="Google Shape;1435;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6" name="Google Shape;1436;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1400"/>
              <a:buFont typeface="Verdana"/>
              <a:buNone/>
            </a:pPr>
            <a:r>
              <a:t/>
            </a:r>
            <a:endParaRPr/>
          </a:p>
        </p:txBody>
      </p:sp>
      <p:sp>
        <p:nvSpPr>
          <p:cNvPr id="1448" name="Google Shape;1448;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6" name="Google Shape;1456;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7" name="Google Shape;1457;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465" name="Google Shape;1465;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2" name="Google Shape;1472;p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8" name="Google Shape;105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0" name="Google Shape;1480;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1" name="Google Shape;1481;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4" name="Google Shape;1494;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495" name="Google Shape;1495;p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a:p>
        </p:txBody>
      </p:sp>
      <p:sp>
        <p:nvSpPr>
          <p:cNvPr id="1503" name="Google Shape;1503;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2" name="Google Shape;1512;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1" name="Google Shape;1521;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2" name="Google Shape;1522;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2" name="Google Shape;1532;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3" name="Google Shape;1533;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5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1" name="Google Shape;1541;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55" name="Google Shape;1555;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66" name="Google Shape;1566;p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0" name="Shape 1570"/>
        <p:cNvGrpSpPr/>
        <p:nvPr/>
      </p:nvGrpSpPr>
      <p:grpSpPr>
        <a:xfrm>
          <a:off x="0" y="0"/>
          <a:ext cx="0" cy="0"/>
          <a:chOff x="0" y="0"/>
          <a:chExt cx="0" cy="0"/>
        </a:xfrm>
      </p:grpSpPr>
      <p:sp>
        <p:nvSpPr>
          <p:cNvPr id="1571" name="Google Shape;1571;p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2" name="Google Shape;1572;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4" name="Google Shape;106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8" name="Google Shape;1578;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9" name="Google Shape;1579;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85" name="Google Shape;1585;p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p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2" name="Google Shape;1592;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p6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9" name="Google Shape;1599;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4" name="Shape 1604"/>
        <p:cNvGrpSpPr/>
        <p:nvPr/>
      </p:nvGrpSpPr>
      <p:grpSpPr>
        <a:xfrm>
          <a:off x="0" y="0"/>
          <a:ext cx="0" cy="0"/>
          <a:chOff x="0" y="0"/>
          <a:chExt cx="0" cy="0"/>
        </a:xfrm>
      </p:grpSpPr>
      <p:sp>
        <p:nvSpPr>
          <p:cNvPr id="1605" name="Google Shape;1605;p66:notes"/>
          <p:cNvSpPr txBox="1"/>
          <p:nvPr>
            <p:ph idx="1" type="body"/>
          </p:nvPr>
        </p:nvSpPr>
        <p:spPr>
          <a:xfrm>
            <a:off x="685793" y="4343398"/>
            <a:ext cx="5486400" cy="4114800"/>
          </a:xfrm>
          <a:prstGeom prst="rect">
            <a:avLst/>
          </a:prstGeom>
          <a:noFill/>
          <a:ln>
            <a:noFill/>
          </a:ln>
        </p:spPr>
        <p:txBody>
          <a:bodyPr anchorCtr="0" anchor="t" bIns="88800" lIns="88800" spcFirstLastPara="1" rIns="88800" wrap="square" tIns="88800">
            <a:noAutofit/>
          </a:bodyPr>
          <a:lstStyle/>
          <a:p>
            <a:pPr indent="0" lvl="0" marL="0" rtl="0" algn="l">
              <a:lnSpc>
                <a:spcPct val="100000"/>
              </a:lnSpc>
              <a:spcBef>
                <a:spcPts val="0"/>
              </a:spcBef>
              <a:spcAft>
                <a:spcPts val="0"/>
              </a:spcAft>
              <a:buSzPts val="1100"/>
              <a:buNone/>
            </a:pPr>
            <a:r>
              <a:t/>
            </a:r>
            <a:endParaRPr/>
          </a:p>
        </p:txBody>
      </p:sp>
      <p:sp>
        <p:nvSpPr>
          <p:cNvPr id="1606" name="Google Shape;1606;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4" name="Google Shape;1614;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100"/>
              <a:buNone/>
            </a:pPr>
            <a:r>
              <a:t/>
            </a:r>
            <a:endParaRPr/>
          </a:p>
        </p:txBody>
      </p:sp>
      <p:sp>
        <p:nvSpPr>
          <p:cNvPr id="1615" name="Google Shape;1615;p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6" name="Google Shape;1626;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7" name="Google Shape;1627;p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3" name="Shape 1633"/>
        <p:cNvGrpSpPr/>
        <p:nvPr/>
      </p:nvGrpSpPr>
      <p:grpSpPr>
        <a:xfrm>
          <a:off x="0" y="0"/>
          <a:ext cx="0" cy="0"/>
          <a:chOff x="0" y="0"/>
          <a:chExt cx="0" cy="0"/>
        </a:xfrm>
      </p:grpSpPr>
      <p:sp>
        <p:nvSpPr>
          <p:cNvPr id="1634" name="Google Shape;1634;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5" name="Google Shape;1635;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6" name="Google Shape;1636;p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p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5" name="Google Shape;1645;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659" name="Google Shape;1659;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0" name="Google Shape;107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1" name="Google Shape;1071;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666" name="Google Shape;1666;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3" name="Shape 1673"/>
        <p:cNvGrpSpPr/>
        <p:nvPr/>
      </p:nvGrpSpPr>
      <p:grpSpPr>
        <a:xfrm>
          <a:off x="0" y="0"/>
          <a:ext cx="0" cy="0"/>
          <a:chOff x="0" y="0"/>
          <a:chExt cx="0" cy="0"/>
        </a:xfrm>
      </p:grpSpPr>
      <p:sp>
        <p:nvSpPr>
          <p:cNvPr id="1674" name="Google Shape;1674;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675" name="Google Shape;1675;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0" name="Shape 1680"/>
        <p:cNvGrpSpPr/>
        <p:nvPr/>
      </p:nvGrpSpPr>
      <p:grpSpPr>
        <a:xfrm>
          <a:off x="0" y="0"/>
          <a:ext cx="0" cy="0"/>
          <a:chOff x="0" y="0"/>
          <a:chExt cx="0" cy="0"/>
        </a:xfrm>
      </p:grpSpPr>
      <p:sp>
        <p:nvSpPr>
          <p:cNvPr id="1681" name="Google Shape;1681;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682" name="Google Shape;1682;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689" name="Google Shape;1689;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96" name="Google Shape;1696;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800"/>
              <a:buFont typeface="Arial"/>
              <a:buNone/>
            </a:pPr>
            <a:r>
              <a:t/>
            </a:r>
            <a:endParaRPr/>
          </a:p>
        </p:txBody>
      </p:sp>
      <p:sp>
        <p:nvSpPr>
          <p:cNvPr id="1725" name="Google Shape;1725;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2" name="Google Shape;1752;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
              </a:spcBef>
              <a:spcAft>
                <a:spcPts val="0"/>
              </a:spcAft>
              <a:buSzPts val="1400"/>
              <a:buNone/>
            </a:pPr>
            <a:r>
              <a:t/>
            </a:r>
            <a:endParaRPr/>
          </a:p>
        </p:txBody>
      </p:sp>
      <p:sp>
        <p:nvSpPr>
          <p:cNvPr id="1753" name="Google Shape;1753;p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p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9" name="Google Shape;1759;p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8" name="Google Shape;1768;p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9" name="Google Shape;1769;p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775" name="Google Shape;1775;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9" name="Google Shape;107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0" name="Google Shape;108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782" name="Google Shape;1782;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p83:notes"/>
          <p:cNvSpPr txBox="1"/>
          <p:nvPr>
            <p:ph idx="1" type="body"/>
          </p:nvPr>
        </p:nvSpPr>
        <p:spPr>
          <a:xfrm>
            <a:off x="685793" y="4343398"/>
            <a:ext cx="5486400" cy="4114800"/>
          </a:xfrm>
          <a:prstGeom prst="rect">
            <a:avLst/>
          </a:prstGeom>
          <a:noFill/>
          <a:ln>
            <a:noFill/>
          </a:ln>
        </p:spPr>
        <p:txBody>
          <a:bodyPr anchorCtr="0" anchor="t" bIns="88800" lIns="88800" spcFirstLastPara="1" rIns="88800" wrap="square" tIns="88800">
            <a:noAutofit/>
          </a:bodyPr>
          <a:lstStyle/>
          <a:p>
            <a:pPr indent="0" lvl="0" marL="0" rtl="0" algn="l">
              <a:lnSpc>
                <a:spcPct val="100000"/>
              </a:lnSpc>
              <a:spcBef>
                <a:spcPts val="0"/>
              </a:spcBef>
              <a:spcAft>
                <a:spcPts val="0"/>
              </a:spcAft>
              <a:buSzPts val="1100"/>
              <a:buNone/>
            </a:pPr>
            <a:r>
              <a:t/>
            </a:r>
            <a:endParaRPr/>
          </a:p>
        </p:txBody>
      </p:sp>
      <p:sp>
        <p:nvSpPr>
          <p:cNvPr id="1789" name="Google Shape;1789;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6" name="Google Shape;1796;p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7" name="Google Shape;1797;p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3" name="Google Shape;1803;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4" name="Google Shape;1804;p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9" name="Shape 1809"/>
        <p:cNvGrpSpPr/>
        <p:nvPr/>
      </p:nvGrpSpPr>
      <p:grpSpPr>
        <a:xfrm>
          <a:off x="0" y="0"/>
          <a:ext cx="0" cy="0"/>
          <a:chOff x="0" y="0"/>
          <a:chExt cx="0" cy="0"/>
        </a:xfrm>
      </p:grpSpPr>
      <p:sp>
        <p:nvSpPr>
          <p:cNvPr id="1810" name="Google Shape;1810;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1" name="Google Shape;1811;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9" name="Google Shape;1819;p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0" name="Google Shape;1820;p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p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6" name="Google Shape;1826;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0" name="Shape 1830"/>
        <p:cNvGrpSpPr/>
        <p:nvPr/>
      </p:nvGrpSpPr>
      <p:grpSpPr>
        <a:xfrm>
          <a:off x="0" y="0"/>
          <a:ext cx="0" cy="0"/>
          <a:chOff x="0" y="0"/>
          <a:chExt cx="0" cy="0"/>
        </a:xfrm>
      </p:grpSpPr>
      <p:sp>
        <p:nvSpPr>
          <p:cNvPr id="1831" name="Google Shape;1831;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2" name="Google Shape;1832;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3" name="Google Shape;1833;p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7" name="Shape 1837"/>
        <p:cNvGrpSpPr/>
        <p:nvPr/>
      </p:nvGrpSpPr>
      <p:grpSpPr>
        <a:xfrm>
          <a:off x="0" y="0"/>
          <a:ext cx="0" cy="0"/>
          <a:chOff x="0" y="0"/>
          <a:chExt cx="0" cy="0"/>
        </a:xfrm>
      </p:grpSpPr>
      <p:sp>
        <p:nvSpPr>
          <p:cNvPr id="1838" name="Google Shape;1838;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9" name="Google Shape;1839;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0" name="Google Shape;1840;p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g1345e0d701c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4" name="Google Shape;1854;g1345e0d701c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5" name="Google Shape;1855;g1345e0d701c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7" name="Google Shape;1087;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1088" name="Google Shape;1088;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800"/>
              <a:buFont typeface="Arial"/>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1" name="Google Shape;1861;p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2" name="Google Shape;1862;p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p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8" name="Google Shape;1868;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2" name="Shape 1872"/>
        <p:cNvGrpSpPr/>
        <p:nvPr/>
      </p:nvGrpSpPr>
      <p:grpSpPr>
        <a:xfrm>
          <a:off x="0" y="0"/>
          <a:ext cx="0" cy="0"/>
          <a:chOff x="0" y="0"/>
          <a:chExt cx="0" cy="0"/>
        </a:xfrm>
      </p:grpSpPr>
      <p:sp>
        <p:nvSpPr>
          <p:cNvPr id="1873" name="Google Shape;1873;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4" name="Google Shape;1874;p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5" name="Google Shape;1875;p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p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3" name="Google Shape;1883;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5" name="Shape 1895"/>
        <p:cNvGrpSpPr/>
        <p:nvPr/>
      </p:nvGrpSpPr>
      <p:grpSpPr>
        <a:xfrm>
          <a:off x="0" y="0"/>
          <a:ext cx="0" cy="0"/>
          <a:chOff x="0" y="0"/>
          <a:chExt cx="0" cy="0"/>
        </a:xfrm>
      </p:grpSpPr>
      <p:sp>
        <p:nvSpPr>
          <p:cNvPr id="1896" name="Google Shape;1896;p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897" name="Google Shape;1897;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r>
              <a:t/>
            </a:r>
            <a:endParaRPr/>
          </a:p>
        </p:txBody>
      </p:sp>
      <p:sp>
        <p:nvSpPr>
          <p:cNvPr id="1904" name="Google Shape;1904;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1" name="Google Shape;1911;p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2" name="Google Shape;1912;p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6" name="Shape 1916"/>
        <p:cNvGrpSpPr/>
        <p:nvPr/>
      </p:nvGrpSpPr>
      <p:grpSpPr>
        <a:xfrm>
          <a:off x="0" y="0"/>
          <a:ext cx="0" cy="0"/>
          <a:chOff x="0" y="0"/>
          <a:chExt cx="0" cy="0"/>
        </a:xfrm>
      </p:grpSpPr>
      <p:sp>
        <p:nvSpPr>
          <p:cNvPr id="1917" name="Google Shape;1917;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8" name="Google Shape;1918;p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9" name="Google Shape;1919;p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2" name="Google Shape;1932;p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7" name="Shape 1937"/>
        <p:cNvGrpSpPr/>
        <p:nvPr/>
      </p:nvGrpSpPr>
      <p:grpSpPr>
        <a:xfrm>
          <a:off x="0" y="0"/>
          <a:ext cx="0" cy="0"/>
          <a:chOff x="0" y="0"/>
          <a:chExt cx="0" cy="0"/>
        </a:xfrm>
      </p:grpSpPr>
      <p:sp>
        <p:nvSpPr>
          <p:cNvPr id="1938" name="Google Shape;1938;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9" name="Google Shape;1939;p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0" name="Google Shape;1940;p1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20.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g"/><Relationship Id="rId3" Type="http://schemas.openxmlformats.org/officeDocument/2006/relationships/image" Target="../media/image1.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9.jpg"/><Relationship Id="rId3"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spTree>
      <p:nvGrpSpPr>
        <p:cNvPr id="15" name="Shape 15"/>
        <p:cNvGrpSpPr/>
        <p:nvPr/>
      </p:nvGrpSpPr>
      <p:grpSpPr>
        <a:xfrm>
          <a:off x="0" y="0"/>
          <a:ext cx="0" cy="0"/>
          <a:chOff x="0" y="0"/>
          <a:chExt cx="0" cy="0"/>
        </a:xfrm>
      </p:grpSpPr>
      <p:pic>
        <p:nvPicPr>
          <p:cNvPr descr="Decorative image of teenage students sitting around a table" id="16" name="Google Shape;16;p175"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17" name="Google Shape;17;p175"/>
          <p:cNvSpPr txBox="1"/>
          <p:nvPr>
            <p:ph type="ctrTitle"/>
          </p:nvPr>
        </p:nvSpPr>
        <p:spPr>
          <a:xfrm>
            <a:off x="953254" y="3671154"/>
            <a:ext cx="7240509" cy="1470025"/>
          </a:xfrm>
          <a:prstGeom prst="rect">
            <a:avLst/>
          </a:prstGeom>
          <a:solidFill>
            <a:schemeClr val="lt1">
              <a:alpha val="66274"/>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75"/>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9" name="Google Shape;19;p1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22" name="Google Shape;22;p175"/>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9" name="Shape 79"/>
        <p:cNvGrpSpPr/>
        <p:nvPr/>
      </p:nvGrpSpPr>
      <p:grpSpPr>
        <a:xfrm>
          <a:off x="0" y="0"/>
          <a:ext cx="0" cy="0"/>
          <a:chOff x="0" y="0"/>
          <a:chExt cx="0" cy="0"/>
        </a:xfrm>
      </p:grpSpPr>
      <p:sp>
        <p:nvSpPr>
          <p:cNvPr id="80" name="Google Shape;80;p204"/>
          <p:cNvSpPr txBox="1"/>
          <p:nvPr>
            <p:ph type="title"/>
          </p:nvPr>
        </p:nvSpPr>
        <p:spPr>
          <a:xfrm>
            <a:off x="2743200" y="4800600"/>
            <a:ext cx="4535488" cy="566738"/>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04"/>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82" name="Google Shape;82;p2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5" name="Google Shape;85;p204"/>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86" name="Google Shape;86;p204"/>
          <p:cNvSpPr txBox="1"/>
          <p:nvPr>
            <p:ph idx="1" type="body"/>
          </p:nvPr>
        </p:nvSpPr>
        <p:spPr>
          <a:xfrm>
            <a:off x="1828800" y="5368925"/>
            <a:ext cx="5449888" cy="804862"/>
          </a:xfrm>
          <a:prstGeom prst="rect">
            <a:avLst/>
          </a:prstGeom>
          <a:solidFill>
            <a:srgbClr val="E5E5E5"/>
          </a:solid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pic>
        <p:nvPicPr>
          <p:cNvPr id="87" name="Google Shape;87;p204"/>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795" name="Shape 795"/>
        <p:cNvGrpSpPr/>
        <p:nvPr/>
      </p:nvGrpSpPr>
      <p:grpSpPr>
        <a:xfrm>
          <a:off x="0" y="0"/>
          <a:ext cx="0" cy="0"/>
          <a:chOff x="0" y="0"/>
          <a:chExt cx="0" cy="0"/>
        </a:xfrm>
      </p:grpSpPr>
      <p:sp>
        <p:nvSpPr>
          <p:cNvPr id="796" name="Google Shape;796;p30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7" name="Google Shape;797;p30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798" name="Google Shape;798;p30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9" name="Google Shape;799;p30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0" name="Google Shape;800;p30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01" name="Google Shape;801;p300"/>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around a table" id="802" name="Google Shape;802;p300"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803" name="Google Shape;803;p300"/>
          <p:cNvPicPr preferRelativeResize="0"/>
          <p:nvPr/>
        </p:nvPicPr>
        <p:blipFill rotWithShape="1">
          <a:blip r:embed="rId3">
            <a:alphaModFix/>
          </a:blip>
          <a:srcRect b="0" l="0" r="0" t="0"/>
          <a:stretch/>
        </p:blipFill>
        <p:spPr>
          <a:xfrm>
            <a:off x="76200" y="55789"/>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804" name="Shape 804"/>
        <p:cNvGrpSpPr/>
        <p:nvPr/>
      </p:nvGrpSpPr>
      <p:grpSpPr>
        <a:xfrm>
          <a:off x="0" y="0"/>
          <a:ext cx="0" cy="0"/>
          <a:chOff x="0" y="0"/>
          <a:chExt cx="0" cy="0"/>
        </a:xfrm>
      </p:grpSpPr>
      <p:sp>
        <p:nvSpPr>
          <p:cNvPr id="805" name="Google Shape;805;p301"/>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6" name="Google Shape;806;p301"/>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807" name="Google Shape;807;p30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8" name="Google Shape;808;p30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9" name="Google Shape;809;p30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10" name="Google Shape;810;p301"/>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811" name="Google Shape;811;p301"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812" name="Google Shape;812;p301"/>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813" name="Shape 813"/>
        <p:cNvGrpSpPr/>
        <p:nvPr/>
      </p:nvGrpSpPr>
      <p:grpSpPr>
        <a:xfrm>
          <a:off x="0" y="0"/>
          <a:ext cx="0" cy="0"/>
          <a:chOff x="0" y="0"/>
          <a:chExt cx="0" cy="0"/>
        </a:xfrm>
      </p:grpSpPr>
      <p:sp>
        <p:nvSpPr>
          <p:cNvPr id="814" name="Google Shape;814;p30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5" name="Google Shape;815;p302"/>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816" name="Google Shape;816;p30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7" name="Google Shape;817;p30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8" name="Google Shape;818;p30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19" name="Google Shape;819;p302"/>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professionals around a computer" id="820" name="Google Shape;820;p302" title="Decorative image"/>
          <p:cNvPicPr preferRelativeResize="0"/>
          <p:nvPr/>
        </p:nvPicPr>
        <p:blipFill rotWithShape="1">
          <a:blip r:embed="rId2">
            <a:alphaModFix/>
          </a:blip>
          <a:srcRect b="0" l="0" r="0" t="0"/>
          <a:stretch/>
        </p:blipFill>
        <p:spPr>
          <a:xfrm>
            <a:off x="1" y="0"/>
            <a:ext cx="9143997" cy="2214562"/>
          </a:xfrm>
          <a:prstGeom prst="rect">
            <a:avLst/>
          </a:prstGeom>
          <a:noFill/>
          <a:ln>
            <a:noFill/>
          </a:ln>
          <a:effectLst>
            <a:reflection blurRad="0" dir="0" dist="0" endA="300" endPos="35000" fadeDir="5400012" kx="0" rotWithShape="0" algn="bl" stA="52000" stPos="0" sy="-100000" ky="0"/>
          </a:effectLst>
        </p:spPr>
      </p:pic>
      <p:pic>
        <p:nvPicPr>
          <p:cNvPr id="821" name="Google Shape;821;p302"/>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22" name="Shape 822"/>
        <p:cNvGrpSpPr/>
        <p:nvPr/>
      </p:nvGrpSpPr>
      <p:grpSpPr>
        <a:xfrm>
          <a:off x="0" y="0"/>
          <a:ext cx="0" cy="0"/>
          <a:chOff x="0" y="0"/>
          <a:chExt cx="0" cy="0"/>
        </a:xfrm>
      </p:grpSpPr>
      <p:sp>
        <p:nvSpPr>
          <p:cNvPr id="823" name="Google Shape;823;p303"/>
          <p:cNvSpPr txBox="1"/>
          <p:nvPr>
            <p:ph type="title"/>
          </p:nvPr>
        </p:nvSpPr>
        <p:spPr>
          <a:xfrm>
            <a:off x="914400" y="273050"/>
            <a:ext cx="2551200" cy="116190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4" name="Google Shape;824;p303"/>
          <p:cNvSpPr txBox="1"/>
          <p:nvPr>
            <p:ph idx="1" type="body"/>
          </p:nvPr>
        </p:nvSpPr>
        <p:spPr>
          <a:xfrm>
            <a:off x="3575050" y="273050"/>
            <a:ext cx="5111700" cy="5853000"/>
          </a:xfrm>
          <a:prstGeom prst="rect">
            <a:avLst/>
          </a:prstGeom>
          <a:solidFill>
            <a:schemeClr val="lt1"/>
          </a:solidFill>
          <a:ln cap="flat" cmpd="sng" w="38100">
            <a:solidFill>
              <a:schemeClr val="accent5"/>
            </a:solidFill>
            <a:prstDash val="dash"/>
            <a:round/>
            <a:headEnd len="sm" w="sm" type="none"/>
            <a:tailEnd len="sm" w="sm" type="none"/>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825" name="Google Shape;825;p303"/>
          <p:cNvSpPr txBox="1"/>
          <p:nvPr>
            <p:ph idx="2" type="body"/>
          </p:nvPr>
        </p:nvSpPr>
        <p:spPr>
          <a:xfrm>
            <a:off x="457200" y="1435100"/>
            <a:ext cx="3008400" cy="4691100"/>
          </a:xfrm>
          <a:prstGeom prst="rect">
            <a:avLst/>
          </a:prstGeom>
          <a:solidFill>
            <a:srgbClr val="E8F7EB"/>
          </a:solid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sz="2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826" name="Google Shape;826;p30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7" name="Google Shape;827;p30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8" name="Google Shape;828;p30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829" name="Google Shape;829;p303"/>
          <p:cNvSpPr/>
          <p:nvPr/>
        </p:nvSpPr>
        <p:spPr>
          <a:xfrm>
            <a:off x="457200" y="273362"/>
            <a:ext cx="457200" cy="1161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830" name="Google Shape;830;p303"/>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831" name="Shape 831"/>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832" name="Shape 832"/>
        <p:cNvGrpSpPr/>
        <p:nvPr/>
      </p:nvGrpSpPr>
      <p:grpSpPr>
        <a:xfrm>
          <a:off x="0" y="0"/>
          <a:ext cx="0" cy="0"/>
          <a:chOff x="0" y="0"/>
          <a:chExt cx="0" cy="0"/>
        </a:xfrm>
      </p:grpSpPr>
      <p:sp>
        <p:nvSpPr>
          <p:cNvPr id="833" name="Google Shape;833;p305"/>
          <p:cNvSpPr txBox="1"/>
          <p:nvPr>
            <p:ph type="title"/>
          </p:nvPr>
        </p:nvSpPr>
        <p:spPr>
          <a:xfrm>
            <a:off x="457200" y="274637"/>
            <a:ext cx="8229600" cy="1143300"/>
          </a:xfrm>
          <a:prstGeom prst="rect">
            <a:avLst/>
          </a:prstGeom>
          <a:solidFill>
            <a:srgbClr val="026938"/>
          </a:solid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D8D8D8"/>
              </a:buClr>
              <a:buSzPts val="4400"/>
              <a:buFont typeface="Impact"/>
              <a:buNone/>
              <a:defRPr b="0" i="0" sz="4400" u="none" cap="none" strike="noStrike">
                <a:solidFill>
                  <a:srgbClr val="D8D8D8"/>
                </a:solidFill>
                <a:latin typeface="Impact"/>
                <a:ea typeface="Impact"/>
                <a:cs typeface="Impact"/>
                <a:sym typeface="Impact"/>
              </a:defRPr>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p:spTree>
      <p:nvGrpSpPr>
        <p:cNvPr id="834" name="Shape 834"/>
        <p:cNvGrpSpPr/>
        <p:nvPr/>
      </p:nvGrpSpPr>
      <p:grpSpPr>
        <a:xfrm>
          <a:off x="0" y="0"/>
          <a:ext cx="0" cy="0"/>
          <a:chOff x="0" y="0"/>
          <a:chExt cx="0" cy="0"/>
        </a:xfrm>
      </p:grpSpPr>
      <p:sp>
        <p:nvSpPr>
          <p:cNvPr id="835" name="Google Shape;835;p30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dk1"/>
              </a:buClr>
              <a:buSzPts val="4000"/>
              <a:buFont typeface="Verdana"/>
              <a:buNone/>
              <a:defRPr b="1" i="0" sz="40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36" name="Google Shape;836;p30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888A8C"/>
              </a:buClr>
              <a:buSzPts val="2000"/>
              <a:buFont typeface="Arial"/>
              <a:buNone/>
              <a:defRPr b="0" i="0" sz="2000" u="none" cap="none" strike="noStrike">
                <a:solidFill>
                  <a:srgbClr val="888A8C"/>
                </a:solidFill>
                <a:latin typeface="Verdana"/>
                <a:ea typeface="Verdana"/>
                <a:cs typeface="Verdana"/>
                <a:sym typeface="Verdana"/>
              </a:defRPr>
            </a:lvl1pPr>
            <a:lvl2pPr indent="-228600" lvl="1" marL="914400" marR="0" algn="l">
              <a:lnSpc>
                <a:spcPct val="100000"/>
              </a:lnSpc>
              <a:spcBef>
                <a:spcPts val="360"/>
              </a:spcBef>
              <a:spcAft>
                <a:spcPts val="0"/>
              </a:spcAft>
              <a:buClr>
                <a:srgbClr val="888A8C"/>
              </a:buClr>
              <a:buSzPts val="1800"/>
              <a:buFont typeface="Arial"/>
              <a:buNone/>
              <a:defRPr b="0" i="0" sz="1800" u="none" cap="none" strike="noStrike">
                <a:solidFill>
                  <a:srgbClr val="888A8C"/>
                </a:solidFill>
                <a:latin typeface="Verdana"/>
                <a:ea typeface="Verdana"/>
                <a:cs typeface="Verdana"/>
                <a:sym typeface="Verdana"/>
              </a:defRPr>
            </a:lvl2pPr>
            <a:lvl3pPr indent="-228600" lvl="2" marL="1371600" marR="0" algn="l">
              <a:lnSpc>
                <a:spcPct val="100000"/>
              </a:lnSpc>
              <a:spcBef>
                <a:spcPts val="320"/>
              </a:spcBef>
              <a:spcAft>
                <a:spcPts val="0"/>
              </a:spcAft>
              <a:buClr>
                <a:srgbClr val="888A8C"/>
              </a:buClr>
              <a:buSzPts val="1600"/>
              <a:buFont typeface="Arial"/>
              <a:buNone/>
              <a:defRPr b="0" i="0" sz="1600" u="none" cap="none" strike="noStrike">
                <a:solidFill>
                  <a:srgbClr val="888A8C"/>
                </a:solidFill>
                <a:latin typeface="Verdana"/>
                <a:ea typeface="Verdana"/>
                <a:cs typeface="Verdana"/>
                <a:sym typeface="Verdana"/>
              </a:defRPr>
            </a:lvl3pPr>
            <a:lvl4pPr indent="-228600" lvl="3" marL="18288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4pPr>
            <a:lvl5pPr indent="-228600" lvl="4" marL="22860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5pPr>
            <a:lvl6pPr indent="-228600" lvl="5" marL="27432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6pPr>
            <a:lvl7pPr indent="-228600" lvl="6" marL="32004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7pPr>
            <a:lvl8pPr indent="-228600" lvl="7" marL="36576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8pPr>
            <a:lvl9pPr indent="-228600" lvl="8" marL="41148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9pPr>
          </a:lstStyle>
          <a:p/>
        </p:txBody>
      </p:sp>
      <p:sp>
        <p:nvSpPr>
          <p:cNvPr id="837" name="Google Shape;837;p30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38" name="Google Shape;838;p30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39" name="Google Shape;839;p30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1pPr>
            <a:lvl2pPr indent="0" lvl="1"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2pPr>
            <a:lvl3pPr indent="0" lvl="2"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3pPr>
            <a:lvl4pPr indent="0" lvl="3"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4pPr>
            <a:lvl5pPr indent="0" lvl="4"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5pPr>
            <a:lvl6pPr indent="0" lvl="5"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6pPr>
            <a:lvl7pPr indent="0" lvl="6"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7pPr>
            <a:lvl8pPr indent="0" lvl="7"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8pPr>
            <a:lvl9pPr indent="0" lvl="8"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840" name="Google Shape;840;p306"/>
          <p:cNvSpPr/>
          <p:nvPr/>
        </p:nvSpPr>
        <p:spPr>
          <a:xfrm>
            <a:off x="-1" y="2214563"/>
            <a:ext cx="9144000" cy="6813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Decorative image of professionals working around a table" id="841" name="Google Shape;841;p306" title="Decorative image"/>
          <p:cNvPicPr preferRelativeResize="0"/>
          <p:nvPr/>
        </p:nvPicPr>
        <p:blipFill rotWithShape="1">
          <a:blip r:embed="rId2">
            <a:alphaModFix/>
          </a:blip>
          <a:srcRect b="0" l="0" r="0" t="0"/>
          <a:stretch/>
        </p:blipFill>
        <p:spPr>
          <a:xfrm>
            <a:off x="-1" y="0"/>
            <a:ext cx="6857999" cy="1660922"/>
          </a:xfrm>
          <a:prstGeom prst="rect">
            <a:avLst/>
          </a:prstGeom>
          <a:noFill/>
          <a:ln>
            <a:noFill/>
          </a:ln>
          <a:effectLst>
            <a:reflection blurRad="0" dir="0" dist="0" endA="300" endPos="35000" fadeDir="5400012" kx="0" rotWithShape="0" algn="bl" stA="52000" stPos="0" sy="-100000" ky="0"/>
          </a:effectLst>
        </p:spPr>
      </p:pic>
      <p:pic>
        <p:nvPicPr>
          <p:cNvPr id="842" name="Google Shape;842;p306"/>
          <p:cNvPicPr preferRelativeResize="0"/>
          <p:nvPr/>
        </p:nvPicPr>
        <p:blipFill rotWithShape="1">
          <a:blip r:embed="rId3">
            <a:alphaModFix/>
          </a:blip>
          <a:srcRect b="0" l="0" r="0" t="0"/>
          <a:stretch/>
        </p:blipFill>
        <p:spPr>
          <a:xfrm>
            <a:off x="76200" y="47627"/>
            <a:ext cx="1160423" cy="51435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849" name="Shape 849"/>
        <p:cNvGrpSpPr/>
        <p:nvPr/>
      </p:nvGrpSpPr>
      <p:grpSpPr>
        <a:xfrm>
          <a:off x="0" y="0"/>
          <a:ext cx="0" cy="0"/>
          <a:chOff x="0" y="0"/>
          <a:chExt cx="0" cy="0"/>
        </a:xfrm>
      </p:grpSpPr>
      <p:sp>
        <p:nvSpPr>
          <p:cNvPr id="850" name="Google Shape;850;p18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1" name="Google Shape;851;p18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2" name="Google Shape;852;p18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3" name="Shape 853"/>
        <p:cNvGrpSpPr/>
        <p:nvPr/>
      </p:nvGrpSpPr>
      <p:grpSpPr>
        <a:xfrm>
          <a:off x="0" y="0"/>
          <a:ext cx="0" cy="0"/>
          <a:chOff x="0" y="0"/>
          <a:chExt cx="0" cy="0"/>
        </a:xfrm>
      </p:grpSpPr>
      <p:sp>
        <p:nvSpPr>
          <p:cNvPr id="854" name="Google Shape;854;p189"/>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5" name="Google Shape;855;p18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6" name="Google Shape;856;p18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7" name="Google Shape;857;p18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858" name="Google Shape;858;p189"/>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859" name="Shape 859"/>
        <p:cNvGrpSpPr/>
        <p:nvPr/>
      </p:nvGrpSpPr>
      <p:grpSpPr>
        <a:xfrm>
          <a:off x="0" y="0"/>
          <a:ext cx="0" cy="0"/>
          <a:chOff x="0" y="0"/>
          <a:chExt cx="0" cy="0"/>
        </a:xfrm>
      </p:grpSpPr>
      <p:pic>
        <p:nvPicPr>
          <p:cNvPr descr="Decorative image of teenage students sitting around a table" id="860" name="Google Shape;860;p262"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861" name="Google Shape;861;p262"/>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2" name="Google Shape;862;p262"/>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63" name="Google Shape;863;p26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4" name="Google Shape;864;p26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5" name="Google Shape;865;p26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866" name="Google Shape;866;p262"/>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88" name="Shape 88"/>
        <p:cNvGrpSpPr/>
        <p:nvPr/>
      </p:nvGrpSpPr>
      <p:grpSpPr>
        <a:xfrm>
          <a:off x="0" y="0"/>
          <a:ext cx="0" cy="0"/>
          <a:chOff x="0" y="0"/>
          <a:chExt cx="0" cy="0"/>
        </a:xfrm>
      </p:grpSpPr>
      <p:pic>
        <p:nvPicPr>
          <p:cNvPr descr="Decorative image of professionals around a computer" id="89" name="Google Shape;89;p205"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90" name="Google Shape;90;p205"/>
          <p:cNvSpPr txBox="1"/>
          <p:nvPr>
            <p:ph type="ctrTitle"/>
          </p:nvPr>
        </p:nvSpPr>
        <p:spPr>
          <a:xfrm>
            <a:off x="953254" y="3671154"/>
            <a:ext cx="7240509" cy="1470025"/>
          </a:xfrm>
          <a:prstGeom prst="rect">
            <a:avLst/>
          </a:prstGeom>
          <a:solidFill>
            <a:schemeClr val="lt1">
              <a:alpha val="66274"/>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205"/>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2" name="Google Shape;92;p2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2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95" name="Google Shape;95;p205"/>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67" name="Shape 867"/>
        <p:cNvGrpSpPr/>
        <p:nvPr/>
      </p:nvGrpSpPr>
      <p:grpSpPr>
        <a:xfrm>
          <a:off x="0" y="0"/>
          <a:ext cx="0" cy="0"/>
          <a:chOff x="0" y="0"/>
          <a:chExt cx="0" cy="0"/>
        </a:xfrm>
      </p:grpSpPr>
      <p:pic>
        <p:nvPicPr>
          <p:cNvPr descr="Decorative Image of Smiling kids" id="868" name="Google Shape;868;p263"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869" name="Google Shape;869;p263"/>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0" name="Google Shape;870;p263"/>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71" name="Google Shape;871;p26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2" name="Google Shape;872;p26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3" name="Google Shape;873;p26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874" name="Google Shape;874;p263"/>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875" name="Shape 875"/>
        <p:cNvGrpSpPr/>
        <p:nvPr/>
      </p:nvGrpSpPr>
      <p:grpSpPr>
        <a:xfrm>
          <a:off x="0" y="0"/>
          <a:ext cx="0" cy="0"/>
          <a:chOff x="0" y="0"/>
          <a:chExt cx="0" cy="0"/>
        </a:xfrm>
      </p:grpSpPr>
      <p:pic>
        <p:nvPicPr>
          <p:cNvPr descr="Decorative image of kids smiling" id="876" name="Google Shape;876;p264" title="Decorative image"/>
          <p:cNvPicPr preferRelativeResize="0"/>
          <p:nvPr/>
        </p:nvPicPr>
        <p:blipFill rotWithShape="1">
          <a:blip r:embed="rId2">
            <a:alphaModFix/>
          </a:blip>
          <a:srcRect b="0" l="0" r="0" t="0"/>
          <a:stretch/>
        </p:blipFill>
        <p:spPr>
          <a:xfrm>
            <a:off x="0" y="1873765"/>
            <a:ext cx="9147018" cy="2215293"/>
          </a:xfrm>
          <a:prstGeom prst="rect">
            <a:avLst/>
          </a:prstGeom>
          <a:noFill/>
          <a:ln>
            <a:noFill/>
          </a:ln>
        </p:spPr>
      </p:pic>
      <p:sp>
        <p:nvSpPr>
          <p:cNvPr id="877" name="Google Shape;877;p264"/>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8" name="Google Shape;878;p264"/>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79" name="Google Shape;879;p26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0" name="Google Shape;880;p26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1" name="Google Shape;881;p2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882" name="Google Shape;882;p264"/>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883" name="Shape 883"/>
        <p:cNvGrpSpPr/>
        <p:nvPr/>
      </p:nvGrpSpPr>
      <p:grpSpPr>
        <a:xfrm>
          <a:off x="0" y="0"/>
          <a:ext cx="0" cy="0"/>
          <a:chOff x="0" y="0"/>
          <a:chExt cx="0" cy="0"/>
        </a:xfrm>
      </p:grpSpPr>
      <p:pic>
        <p:nvPicPr>
          <p:cNvPr descr="Decorative image of professionals around a computer" id="884" name="Google Shape;884;p265"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885" name="Google Shape;885;p265"/>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6" name="Google Shape;886;p265"/>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87" name="Google Shape;887;p26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8" name="Google Shape;888;p26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9" name="Google Shape;889;p26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890" name="Google Shape;890;p265"/>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891" name="Shape 891"/>
        <p:cNvGrpSpPr/>
        <p:nvPr/>
      </p:nvGrpSpPr>
      <p:grpSpPr>
        <a:xfrm>
          <a:off x="0" y="0"/>
          <a:ext cx="0" cy="0"/>
          <a:chOff x="0" y="0"/>
          <a:chExt cx="0" cy="0"/>
        </a:xfrm>
      </p:grpSpPr>
      <p:pic>
        <p:nvPicPr>
          <p:cNvPr descr="Decorative image of smiling professionals" id="892" name="Google Shape;892;p266" title="Decorative image"/>
          <p:cNvPicPr preferRelativeResize="0"/>
          <p:nvPr/>
        </p:nvPicPr>
        <p:blipFill rotWithShape="1">
          <a:blip r:embed="rId2">
            <a:alphaModFix/>
          </a:blip>
          <a:srcRect b="0" l="0" r="0" t="0"/>
          <a:stretch/>
        </p:blipFill>
        <p:spPr>
          <a:xfrm>
            <a:off x="0" y="1596854"/>
            <a:ext cx="9147018" cy="2769116"/>
          </a:xfrm>
          <a:prstGeom prst="rect">
            <a:avLst/>
          </a:prstGeom>
          <a:noFill/>
          <a:ln>
            <a:noFill/>
          </a:ln>
        </p:spPr>
      </p:pic>
      <p:sp>
        <p:nvSpPr>
          <p:cNvPr id="893" name="Google Shape;893;p266"/>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4" name="Google Shape;894;p266"/>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895" name="Google Shape;895;p26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6" name="Google Shape;896;p26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7" name="Google Shape;897;p26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898" name="Google Shape;898;p266"/>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899" name="Shape 899"/>
        <p:cNvGrpSpPr/>
        <p:nvPr/>
      </p:nvGrpSpPr>
      <p:grpSpPr>
        <a:xfrm>
          <a:off x="0" y="0"/>
          <a:ext cx="0" cy="0"/>
          <a:chOff x="0" y="0"/>
          <a:chExt cx="0" cy="0"/>
        </a:xfrm>
      </p:grpSpPr>
      <p:sp>
        <p:nvSpPr>
          <p:cNvPr id="900" name="Google Shape;900;p267"/>
          <p:cNvSpPr txBox="1"/>
          <p:nvPr>
            <p:ph type="ctrTitle"/>
          </p:nvPr>
        </p:nvSpPr>
        <p:spPr>
          <a:xfrm>
            <a:off x="928464" y="1600200"/>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1" name="Google Shape;901;p267"/>
          <p:cNvSpPr txBox="1"/>
          <p:nvPr>
            <p:ph idx="1" type="subTitle"/>
          </p:nvPr>
        </p:nvSpPr>
        <p:spPr>
          <a:xfrm>
            <a:off x="1348319" y="34290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902" name="Google Shape;902;p26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3" name="Google Shape;903;p26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4" name="Google Shape;904;p26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905" name="Google Shape;905;p267"/>
          <p:cNvPicPr preferRelativeResize="0"/>
          <p:nvPr/>
        </p:nvPicPr>
        <p:blipFill rotWithShape="1">
          <a:blip r:embed="rId2">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6" name="Shape 906"/>
        <p:cNvGrpSpPr/>
        <p:nvPr/>
      </p:nvGrpSpPr>
      <p:grpSpPr>
        <a:xfrm>
          <a:off x="0" y="0"/>
          <a:ext cx="0" cy="0"/>
          <a:chOff x="0" y="0"/>
          <a:chExt cx="0" cy="0"/>
        </a:xfrm>
      </p:grpSpPr>
      <p:sp>
        <p:nvSpPr>
          <p:cNvPr id="907" name="Google Shape;907;p268"/>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08" name="Google Shape;908;p26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9" name="Google Shape;909;p26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0" name="Google Shape;910;p26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11" name="Google Shape;911;p268"/>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12" name="Google Shape;912;p268"/>
          <p:cNvPicPr preferRelativeResize="0"/>
          <p:nvPr/>
        </p:nvPicPr>
        <p:blipFill rotWithShape="1">
          <a:blip r:embed="rId2">
            <a:alphaModFix/>
          </a:blip>
          <a:srcRect b="0" l="0" r="0" t="0"/>
          <a:stretch/>
        </p:blipFill>
        <p:spPr>
          <a:xfrm>
            <a:off x="8053977" y="6277285"/>
            <a:ext cx="1092200" cy="52325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913" name="Shape 913"/>
        <p:cNvGrpSpPr/>
        <p:nvPr/>
      </p:nvGrpSpPr>
      <p:grpSpPr>
        <a:xfrm>
          <a:off x="0" y="0"/>
          <a:ext cx="0" cy="0"/>
          <a:chOff x="0" y="0"/>
          <a:chExt cx="0" cy="0"/>
        </a:xfrm>
      </p:grpSpPr>
      <p:sp>
        <p:nvSpPr>
          <p:cNvPr id="914" name="Google Shape;914;p269"/>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5" name="Google Shape;915;p269"/>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916" name="Google Shape;916;p26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7" name="Google Shape;917;p26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8" name="Google Shape;918;p26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919" name="Google Shape;919;p269"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920" name="Google Shape;920;p269"/>
          <p:cNvPicPr preferRelativeResize="0"/>
          <p:nvPr/>
        </p:nvPicPr>
        <p:blipFill rotWithShape="1">
          <a:blip r:embed="rId3">
            <a:alphaModFix/>
          </a:blip>
          <a:srcRect b="0" l="0" r="0" t="0"/>
          <a:stretch/>
        </p:blipFill>
        <p:spPr>
          <a:xfrm>
            <a:off x="76200" y="152400"/>
            <a:ext cx="2590799" cy="124120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Content">
  <p:cSld name="3_One Content">
    <p:spTree>
      <p:nvGrpSpPr>
        <p:cNvPr id="921" name="Shape 921"/>
        <p:cNvGrpSpPr/>
        <p:nvPr/>
      </p:nvGrpSpPr>
      <p:grpSpPr>
        <a:xfrm>
          <a:off x="0" y="0"/>
          <a:ext cx="0" cy="0"/>
          <a:chOff x="0" y="0"/>
          <a:chExt cx="0" cy="0"/>
        </a:xfrm>
      </p:grpSpPr>
      <p:sp>
        <p:nvSpPr>
          <p:cNvPr id="922" name="Google Shape;922;p270"/>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3" name="Google Shape;923;p270"/>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924" name="Google Shape;924;p27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5" name="Google Shape;925;p27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6" name="Google Shape;926;p27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professionals around a computer" id="927" name="Google Shape;927;p270" title="Decorative image"/>
          <p:cNvPicPr preferRelativeResize="0"/>
          <p:nvPr/>
        </p:nvPicPr>
        <p:blipFill rotWithShape="1">
          <a:blip r:embed="rId2">
            <a:alphaModFix/>
          </a:blip>
          <a:srcRect b="16050"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928" name="Google Shape;928;p270"/>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929" name="Shape 929"/>
        <p:cNvGrpSpPr/>
        <p:nvPr/>
      </p:nvGrpSpPr>
      <p:grpSpPr>
        <a:xfrm>
          <a:off x="0" y="0"/>
          <a:ext cx="0" cy="0"/>
          <a:chOff x="0" y="0"/>
          <a:chExt cx="0" cy="0"/>
        </a:xfrm>
      </p:grpSpPr>
      <p:sp>
        <p:nvSpPr>
          <p:cNvPr id="930" name="Google Shape;930;p271"/>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1" name="Google Shape;931;p271"/>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932" name="Google Shape;932;p27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3" name="Google Shape;933;p27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4" name="Google Shape;934;p27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935" name="Google Shape;935;p271"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936" name="Google Shape;936;p271"/>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37" name="Shape 937"/>
        <p:cNvGrpSpPr/>
        <p:nvPr/>
      </p:nvGrpSpPr>
      <p:grpSpPr>
        <a:xfrm>
          <a:off x="0" y="0"/>
          <a:ext cx="0" cy="0"/>
          <a:chOff x="0" y="0"/>
          <a:chExt cx="0" cy="0"/>
        </a:xfrm>
      </p:grpSpPr>
      <p:sp>
        <p:nvSpPr>
          <p:cNvPr id="938" name="Google Shape;938;p272"/>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9" name="Google Shape;939;p272"/>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940" name="Google Shape;940;p272"/>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941" name="Google Shape;941;p27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2" name="Google Shape;942;p27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3" name="Google Shape;943;p27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students shoulder-to-shoulder" id="944" name="Google Shape;944;p272"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945" name="Google Shape;945;p272"/>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96" name="Shape 96"/>
        <p:cNvGrpSpPr/>
        <p:nvPr/>
      </p:nvGrpSpPr>
      <p:grpSpPr>
        <a:xfrm>
          <a:off x="0" y="0"/>
          <a:ext cx="0" cy="0"/>
          <a:chOff x="0" y="0"/>
          <a:chExt cx="0" cy="0"/>
        </a:xfrm>
      </p:grpSpPr>
      <p:pic>
        <p:nvPicPr>
          <p:cNvPr descr="Decorative image of smiling professionals" id="97" name="Google Shape;97;p206" title="Decorative image"/>
          <p:cNvPicPr preferRelativeResize="0"/>
          <p:nvPr/>
        </p:nvPicPr>
        <p:blipFill rotWithShape="1">
          <a:blip r:embed="rId2">
            <a:alphaModFix/>
          </a:blip>
          <a:srcRect b="0" l="0" r="0" t="0"/>
          <a:stretch/>
        </p:blipFill>
        <p:spPr>
          <a:xfrm>
            <a:off x="0" y="1596854"/>
            <a:ext cx="9147018" cy="2769116"/>
          </a:xfrm>
          <a:prstGeom prst="rect">
            <a:avLst/>
          </a:prstGeom>
          <a:noFill/>
          <a:ln>
            <a:noFill/>
          </a:ln>
        </p:spPr>
      </p:pic>
      <p:sp>
        <p:nvSpPr>
          <p:cNvPr id="98" name="Google Shape;98;p206"/>
          <p:cNvSpPr txBox="1"/>
          <p:nvPr>
            <p:ph type="ctrTitle"/>
          </p:nvPr>
        </p:nvSpPr>
        <p:spPr>
          <a:xfrm>
            <a:off x="953254" y="3671154"/>
            <a:ext cx="7240509" cy="1470025"/>
          </a:xfrm>
          <a:prstGeom prst="rect">
            <a:avLst/>
          </a:prstGeom>
          <a:solidFill>
            <a:schemeClr val="lt1">
              <a:alpha val="66274"/>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06"/>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00" name="Google Shape;100;p2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103" name="Google Shape;103;p206"/>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46" name="Shape 946"/>
        <p:cNvGrpSpPr/>
        <p:nvPr/>
      </p:nvGrpSpPr>
      <p:grpSpPr>
        <a:xfrm>
          <a:off x="0" y="0"/>
          <a:ext cx="0" cy="0"/>
          <a:chOff x="0" y="0"/>
          <a:chExt cx="0" cy="0"/>
        </a:xfrm>
      </p:grpSpPr>
      <p:sp>
        <p:nvSpPr>
          <p:cNvPr id="947" name="Google Shape;947;p273"/>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8" name="Google Shape;948;p273"/>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949" name="Google Shape;949;p27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0" name="Google Shape;950;p27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1" name="Google Shape;951;p27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52" name="Google Shape;952;p273"/>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working around a table" id="953" name="Google Shape;953;p273" title="Decorative image"/>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954" name="Google Shape;954;p273"/>
          <p:cNvPicPr preferRelativeResize="0"/>
          <p:nvPr/>
        </p:nvPicPr>
        <p:blipFill rotWithShape="1">
          <a:blip r:embed="rId3">
            <a:alphaModFix/>
          </a:blip>
          <a:srcRect b="0" l="0" r="0" t="0"/>
          <a:stretch/>
        </p:blipFill>
        <p:spPr>
          <a:xfrm>
            <a:off x="76200" y="76200"/>
            <a:ext cx="990600" cy="47457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955" name="Shape 955"/>
        <p:cNvGrpSpPr/>
        <p:nvPr/>
      </p:nvGrpSpPr>
      <p:grpSpPr>
        <a:xfrm>
          <a:off x="0" y="0"/>
          <a:ext cx="0" cy="0"/>
          <a:chOff x="0" y="0"/>
          <a:chExt cx="0" cy="0"/>
        </a:xfrm>
      </p:grpSpPr>
      <p:sp>
        <p:nvSpPr>
          <p:cNvPr id="956" name="Google Shape;956;p274"/>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7" name="Google Shape;957;p274"/>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958" name="Google Shape;958;p27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9" name="Google Shape;959;p27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0" name="Google Shape;960;p27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61" name="Google Shape;961;p274"/>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around a table" id="962" name="Google Shape;962;p274"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963" name="Google Shape;963;p274"/>
          <p:cNvPicPr preferRelativeResize="0"/>
          <p:nvPr/>
        </p:nvPicPr>
        <p:blipFill rotWithShape="1">
          <a:blip r:embed="rId3">
            <a:alphaModFix/>
          </a:blip>
          <a:srcRect b="0" l="0" r="0" t="0"/>
          <a:stretch/>
        </p:blipFill>
        <p:spPr>
          <a:xfrm>
            <a:off x="76200" y="55789"/>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964" name="Shape 964"/>
        <p:cNvGrpSpPr/>
        <p:nvPr/>
      </p:nvGrpSpPr>
      <p:grpSpPr>
        <a:xfrm>
          <a:off x="0" y="0"/>
          <a:ext cx="0" cy="0"/>
          <a:chOff x="0" y="0"/>
          <a:chExt cx="0" cy="0"/>
        </a:xfrm>
      </p:grpSpPr>
      <p:sp>
        <p:nvSpPr>
          <p:cNvPr id="965" name="Google Shape;965;p275"/>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6" name="Google Shape;966;p275"/>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967" name="Google Shape;967;p27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8" name="Google Shape;968;p27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9" name="Google Shape;969;p27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70" name="Google Shape;970;p275"/>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971" name="Google Shape;971;p275"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972" name="Google Shape;972;p275"/>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973" name="Shape 973"/>
        <p:cNvGrpSpPr/>
        <p:nvPr/>
      </p:nvGrpSpPr>
      <p:grpSpPr>
        <a:xfrm>
          <a:off x="0" y="0"/>
          <a:ext cx="0" cy="0"/>
          <a:chOff x="0" y="0"/>
          <a:chExt cx="0" cy="0"/>
        </a:xfrm>
      </p:grpSpPr>
      <p:sp>
        <p:nvSpPr>
          <p:cNvPr id="974" name="Google Shape;974;p276"/>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5" name="Google Shape;975;p276"/>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976" name="Google Shape;976;p27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7" name="Google Shape;977;p27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8" name="Google Shape;978;p27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79" name="Google Shape;979;p276"/>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professionals around a computer" id="980" name="Google Shape;980;p276" title="Decorative image"/>
          <p:cNvPicPr preferRelativeResize="0"/>
          <p:nvPr/>
        </p:nvPicPr>
        <p:blipFill rotWithShape="1">
          <a:blip r:embed="rId2">
            <a:alphaModFix/>
          </a:blip>
          <a:srcRect b="0" l="0" r="0" t="0"/>
          <a:stretch/>
        </p:blipFill>
        <p:spPr>
          <a:xfrm>
            <a:off x="1" y="0"/>
            <a:ext cx="9143997" cy="2214562"/>
          </a:xfrm>
          <a:prstGeom prst="rect">
            <a:avLst/>
          </a:prstGeom>
          <a:noFill/>
          <a:ln>
            <a:noFill/>
          </a:ln>
          <a:effectLst>
            <a:reflection blurRad="0" dir="0" dist="0" endA="300" endPos="35000" fadeDir="5400012" kx="0" rotWithShape="0" algn="bl" stA="52000" stPos="0" sy="-100000" ky="0"/>
          </a:effectLst>
        </p:spPr>
      </p:pic>
      <p:pic>
        <p:nvPicPr>
          <p:cNvPr id="981" name="Google Shape;981;p276"/>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82" name="Shape 982"/>
        <p:cNvGrpSpPr/>
        <p:nvPr/>
      </p:nvGrpSpPr>
      <p:grpSpPr>
        <a:xfrm>
          <a:off x="0" y="0"/>
          <a:ext cx="0" cy="0"/>
          <a:chOff x="0" y="0"/>
          <a:chExt cx="0" cy="0"/>
        </a:xfrm>
      </p:grpSpPr>
      <p:sp>
        <p:nvSpPr>
          <p:cNvPr id="983" name="Google Shape;983;p277"/>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4" name="Google Shape;984;p277"/>
          <p:cNvSpPr txBox="1"/>
          <p:nvPr>
            <p:ph idx="1" type="body"/>
          </p:nvPr>
        </p:nvSpPr>
        <p:spPr>
          <a:xfrm>
            <a:off x="914400" y="1524000"/>
            <a:ext cx="3582900" cy="651000"/>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985" name="Google Shape;985;p277"/>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986" name="Google Shape;986;p277"/>
          <p:cNvSpPr txBox="1"/>
          <p:nvPr>
            <p:ph idx="3" type="body"/>
          </p:nvPr>
        </p:nvSpPr>
        <p:spPr>
          <a:xfrm>
            <a:off x="5105400" y="1535113"/>
            <a:ext cx="3581400" cy="639900"/>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987" name="Google Shape;987;p277"/>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988" name="Google Shape;988;p27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9" name="Google Shape;989;p27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0" name="Google Shape;990;p2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991" name="Google Shape;991;p277"/>
          <p:cNvSpPr/>
          <p:nvPr/>
        </p:nvSpPr>
        <p:spPr>
          <a:xfrm>
            <a:off x="457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992" name="Google Shape;992;p277"/>
          <p:cNvSpPr/>
          <p:nvPr/>
        </p:nvSpPr>
        <p:spPr>
          <a:xfrm>
            <a:off x="4648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993" name="Google Shape;993;p277"/>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4" name="Shape 994"/>
        <p:cNvGrpSpPr/>
        <p:nvPr/>
      </p:nvGrpSpPr>
      <p:grpSpPr>
        <a:xfrm>
          <a:off x="0" y="0"/>
          <a:ext cx="0" cy="0"/>
          <a:chOff x="0" y="0"/>
          <a:chExt cx="0" cy="0"/>
        </a:xfrm>
      </p:grpSpPr>
      <p:sp>
        <p:nvSpPr>
          <p:cNvPr id="995" name="Google Shape;995;p278"/>
          <p:cNvSpPr txBox="1"/>
          <p:nvPr>
            <p:ph type="title"/>
          </p:nvPr>
        </p:nvSpPr>
        <p:spPr>
          <a:xfrm>
            <a:off x="914400" y="273050"/>
            <a:ext cx="2551200" cy="116190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6" name="Google Shape;996;p278"/>
          <p:cNvSpPr txBox="1"/>
          <p:nvPr>
            <p:ph idx="1" type="body"/>
          </p:nvPr>
        </p:nvSpPr>
        <p:spPr>
          <a:xfrm>
            <a:off x="3575050" y="273050"/>
            <a:ext cx="5111700" cy="5853000"/>
          </a:xfrm>
          <a:prstGeom prst="rect">
            <a:avLst/>
          </a:prstGeom>
          <a:solidFill>
            <a:schemeClr val="lt1"/>
          </a:solidFill>
          <a:ln cap="flat" cmpd="sng" w="38100">
            <a:solidFill>
              <a:schemeClr val="accent5"/>
            </a:solidFill>
            <a:prstDash val="dash"/>
            <a:round/>
            <a:headEnd len="sm" w="sm" type="none"/>
            <a:tailEnd len="sm" w="sm" type="none"/>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997" name="Google Shape;997;p278"/>
          <p:cNvSpPr txBox="1"/>
          <p:nvPr>
            <p:ph idx="2" type="body"/>
          </p:nvPr>
        </p:nvSpPr>
        <p:spPr>
          <a:xfrm>
            <a:off x="457200" y="1435100"/>
            <a:ext cx="3008400" cy="4691100"/>
          </a:xfrm>
          <a:prstGeom prst="rect">
            <a:avLst/>
          </a:prstGeom>
          <a:solidFill>
            <a:srgbClr val="E8F7EB"/>
          </a:solid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sz="2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998" name="Google Shape;998;p27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9" name="Google Shape;999;p27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0" name="Google Shape;1000;p27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001" name="Google Shape;1001;p278"/>
          <p:cNvSpPr/>
          <p:nvPr/>
        </p:nvSpPr>
        <p:spPr>
          <a:xfrm>
            <a:off x="457200" y="273362"/>
            <a:ext cx="457200" cy="1161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1002" name="Google Shape;1002;p278"/>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03" name="Shape 1003"/>
        <p:cNvGrpSpPr/>
        <p:nvPr/>
      </p:nvGrpSpPr>
      <p:grpSpPr>
        <a:xfrm>
          <a:off x="0" y="0"/>
          <a:ext cx="0" cy="0"/>
          <a:chOff x="0" y="0"/>
          <a:chExt cx="0" cy="0"/>
        </a:xfrm>
      </p:grpSpPr>
      <p:sp>
        <p:nvSpPr>
          <p:cNvPr id="1004" name="Google Shape;1004;p279"/>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5" name="Google Shape;1005;p279"/>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1006" name="Google Shape;1006;p27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7" name="Google Shape;1007;p27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8" name="Google Shape;1008;p2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009" name="Google Shape;1009;p279"/>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1010" name="Google Shape;1010;p279"/>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pic>
        <p:nvPicPr>
          <p:cNvPr id="1011" name="Google Shape;1011;p279"/>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012" name="Shape 1012"/>
        <p:cNvGrpSpPr/>
        <p:nvPr/>
      </p:nvGrpSpPr>
      <p:grpSpPr>
        <a:xfrm>
          <a:off x="0" y="0"/>
          <a:ext cx="0" cy="0"/>
          <a:chOff x="0" y="0"/>
          <a:chExt cx="0" cy="0"/>
        </a:xfrm>
      </p:grpSpPr>
      <p:sp>
        <p:nvSpPr>
          <p:cNvPr id="1013" name="Google Shape;1013;p28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4" name="Google Shape;1014;p280"/>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15" name="Google Shape;1015;p28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6" name="Google Shape;1016;p28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7" name="Google Shape;1017;p2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18" name="Shape 1018"/>
        <p:cNvGrpSpPr/>
        <p:nvPr/>
      </p:nvGrpSpPr>
      <p:grpSpPr>
        <a:xfrm>
          <a:off x="0" y="0"/>
          <a:ext cx="0" cy="0"/>
          <a:chOff x="0" y="0"/>
          <a:chExt cx="0" cy="0"/>
        </a:xfrm>
      </p:grpSpPr>
      <p:sp>
        <p:nvSpPr>
          <p:cNvPr id="1019" name="Google Shape;1019;p281"/>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0" name="Google Shape;1020;p281"/>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21" name="Google Shape;1021;p28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2" name="Google Shape;1022;p28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3" name="Google Shape;1023;p28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04" name="Shape 104"/>
        <p:cNvGrpSpPr/>
        <p:nvPr/>
      </p:nvGrpSpPr>
      <p:grpSpPr>
        <a:xfrm>
          <a:off x="0" y="0"/>
          <a:ext cx="0" cy="0"/>
          <a:chOff x="0" y="0"/>
          <a:chExt cx="0" cy="0"/>
        </a:xfrm>
      </p:grpSpPr>
      <p:sp>
        <p:nvSpPr>
          <p:cNvPr id="105" name="Google Shape;105;p207"/>
          <p:cNvSpPr txBox="1"/>
          <p:nvPr>
            <p:ph type="ctrTitle"/>
          </p:nvPr>
        </p:nvSpPr>
        <p:spPr>
          <a:xfrm>
            <a:off x="928464" y="1600200"/>
            <a:ext cx="7240509" cy="1470025"/>
          </a:xfrm>
          <a:prstGeom prst="rect">
            <a:avLst/>
          </a:prstGeom>
          <a:solidFill>
            <a:schemeClr val="lt1">
              <a:alpha val="66274"/>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07"/>
          <p:cNvSpPr txBox="1"/>
          <p:nvPr>
            <p:ph idx="1" type="subTitle"/>
          </p:nvPr>
        </p:nvSpPr>
        <p:spPr>
          <a:xfrm>
            <a:off x="1348319" y="3429000"/>
            <a:ext cx="6400800" cy="914400"/>
          </a:xfrm>
          <a:prstGeom prst="rect">
            <a:avLst/>
          </a:prstGeom>
          <a:solidFill>
            <a:schemeClr val="lt1">
              <a:alpha val="66274"/>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07" name="Google Shape;107;p2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2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110" name="Google Shape;110;p207"/>
          <p:cNvPicPr preferRelativeResize="0"/>
          <p:nvPr/>
        </p:nvPicPr>
        <p:blipFill rotWithShape="1">
          <a:blip r:embed="rId2">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111" name="Shape 111"/>
        <p:cNvGrpSpPr/>
        <p:nvPr/>
      </p:nvGrpSpPr>
      <p:grpSpPr>
        <a:xfrm>
          <a:off x="0" y="0"/>
          <a:ext cx="0" cy="0"/>
          <a:chOff x="0" y="0"/>
          <a:chExt cx="0" cy="0"/>
        </a:xfrm>
      </p:grpSpPr>
      <p:sp>
        <p:nvSpPr>
          <p:cNvPr id="112" name="Google Shape;112;p208"/>
          <p:cNvSpPr txBox="1"/>
          <p:nvPr>
            <p:ph type="title"/>
          </p:nvPr>
        </p:nvSpPr>
        <p:spPr>
          <a:xfrm>
            <a:off x="2743200" y="256814"/>
            <a:ext cx="5943600" cy="1143000"/>
          </a:xfrm>
          <a:prstGeom prst="rect">
            <a:avLst/>
          </a:prstGeom>
          <a:solidFill>
            <a:srgbClr val="A9DCF2">
              <a:alpha val="66274"/>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08"/>
          <p:cNvSpPr txBox="1"/>
          <p:nvPr>
            <p:ph idx="1" type="body"/>
          </p:nvPr>
        </p:nvSpPr>
        <p:spPr>
          <a:xfrm>
            <a:off x="533400" y="1600200"/>
            <a:ext cx="8153400" cy="3352799"/>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14" name="Google Shape;114;p2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117" name="Google Shape;117;p208" title="Decorative image"/>
          <p:cNvPicPr preferRelativeResize="0"/>
          <p:nvPr/>
        </p:nvPicPr>
        <p:blipFill rotWithShape="1">
          <a:blip r:embed="rId2">
            <a:alphaModFix/>
          </a:blip>
          <a:srcRect b="0" l="237" r="0" t="13694"/>
          <a:stretch/>
        </p:blipFill>
        <p:spPr>
          <a:xfrm>
            <a:off x="-1" y="5105400"/>
            <a:ext cx="9144001" cy="1752600"/>
          </a:xfrm>
          <a:prstGeom prst="rect">
            <a:avLst/>
          </a:prstGeom>
          <a:noFill/>
          <a:ln cap="flat" cmpd="sng" w="38100">
            <a:solidFill>
              <a:schemeClr val="accent5"/>
            </a:solidFill>
            <a:prstDash val="dash"/>
            <a:round/>
            <a:headEnd len="sm" w="sm" type="none"/>
            <a:tailEnd len="sm" w="sm" type="none"/>
          </a:ln>
        </p:spPr>
      </p:pic>
      <p:pic>
        <p:nvPicPr>
          <p:cNvPr id="118" name="Google Shape;118;p208"/>
          <p:cNvPicPr preferRelativeResize="0"/>
          <p:nvPr/>
        </p:nvPicPr>
        <p:blipFill rotWithShape="1">
          <a:blip r:embed="rId3">
            <a:alphaModFix/>
          </a:blip>
          <a:srcRect b="0" l="0" r="0" t="0"/>
          <a:stretch/>
        </p:blipFill>
        <p:spPr>
          <a:xfrm>
            <a:off x="76200" y="152400"/>
            <a:ext cx="2590800" cy="124120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Content">
  <p:cSld name="3_One Content">
    <p:spTree>
      <p:nvGrpSpPr>
        <p:cNvPr id="119" name="Shape 119"/>
        <p:cNvGrpSpPr/>
        <p:nvPr/>
      </p:nvGrpSpPr>
      <p:grpSpPr>
        <a:xfrm>
          <a:off x="0" y="0"/>
          <a:ext cx="0" cy="0"/>
          <a:chOff x="0" y="0"/>
          <a:chExt cx="0" cy="0"/>
        </a:xfrm>
      </p:grpSpPr>
      <p:sp>
        <p:nvSpPr>
          <p:cNvPr id="120" name="Google Shape;120;p209"/>
          <p:cNvSpPr txBox="1"/>
          <p:nvPr>
            <p:ph type="title"/>
          </p:nvPr>
        </p:nvSpPr>
        <p:spPr>
          <a:xfrm>
            <a:off x="2743200" y="256814"/>
            <a:ext cx="5943600" cy="1143000"/>
          </a:xfrm>
          <a:prstGeom prst="rect">
            <a:avLst/>
          </a:prstGeom>
          <a:solidFill>
            <a:srgbClr val="A9DCF2">
              <a:alpha val="66274"/>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209"/>
          <p:cNvSpPr txBox="1"/>
          <p:nvPr>
            <p:ph idx="1" type="body"/>
          </p:nvPr>
        </p:nvSpPr>
        <p:spPr>
          <a:xfrm>
            <a:off x="457200" y="1600200"/>
            <a:ext cx="8229600" cy="3352799"/>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22" name="Google Shape;122;p20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0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0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professionals around a computer" id="125" name="Google Shape;125;p209" title="Decorative image"/>
          <p:cNvPicPr preferRelativeResize="0"/>
          <p:nvPr/>
        </p:nvPicPr>
        <p:blipFill rotWithShape="1">
          <a:blip r:embed="rId2">
            <a:alphaModFix/>
          </a:blip>
          <a:srcRect b="16056" l="0" r="0" t="5950"/>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126" name="Google Shape;126;p209"/>
          <p:cNvPicPr preferRelativeResize="0"/>
          <p:nvPr/>
        </p:nvPicPr>
        <p:blipFill rotWithShape="1">
          <a:blip r:embed="rId3">
            <a:alphaModFix/>
          </a:blip>
          <a:srcRect b="0" l="0" r="0" t="0"/>
          <a:stretch/>
        </p:blipFill>
        <p:spPr>
          <a:xfrm>
            <a:off x="76200" y="152400"/>
            <a:ext cx="2585896" cy="123885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7" name="Shape 127"/>
        <p:cNvGrpSpPr/>
        <p:nvPr/>
      </p:nvGrpSpPr>
      <p:grpSpPr>
        <a:xfrm>
          <a:off x="0" y="0"/>
          <a:ext cx="0" cy="0"/>
          <a:chOff x="0" y="0"/>
          <a:chExt cx="0" cy="0"/>
        </a:xfrm>
      </p:grpSpPr>
      <p:sp>
        <p:nvSpPr>
          <p:cNvPr id="128" name="Google Shape;128;p210"/>
          <p:cNvSpPr txBox="1"/>
          <p:nvPr>
            <p:ph type="title"/>
          </p:nvPr>
        </p:nvSpPr>
        <p:spPr>
          <a:xfrm>
            <a:off x="2743200" y="256814"/>
            <a:ext cx="5943600" cy="1143000"/>
          </a:xfrm>
          <a:prstGeom prst="rect">
            <a:avLst/>
          </a:prstGeom>
          <a:solidFill>
            <a:srgbClr val="A9DCF2">
              <a:alpha val="66274"/>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210"/>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0" name="Google Shape;130;p210"/>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131" name="Google Shape;131;p2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2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students shoulder-to-shoulder" id="134" name="Google Shape;134;p210" title="Decorative image"/>
          <p:cNvPicPr preferRelativeResize="0"/>
          <p:nvPr/>
        </p:nvPicPr>
        <p:blipFill rotWithShape="1">
          <a:blip r:embed="rId2">
            <a:alphaModFix/>
          </a:blip>
          <a:srcRect b="0" l="237" r="0" t="13694"/>
          <a:stretch/>
        </p:blipFill>
        <p:spPr>
          <a:xfrm>
            <a:off x="-1" y="5105400"/>
            <a:ext cx="9144001" cy="1752600"/>
          </a:xfrm>
          <a:prstGeom prst="rect">
            <a:avLst/>
          </a:prstGeom>
          <a:noFill/>
          <a:ln cap="flat" cmpd="sng" w="38100">
            <a:solidFill>
              <a:schemeClr val="accent5"/>
            </a:solidFill>
            <a:prstDash val="dash"/>
            <a:round/>
            <a:headEnd len="sm" w="sm" type="none"/>
            <a:tailEnd len="sm" w="sm" type="none"/>
          </a:ln>
        </p:spPr>
      </p:pic>
      <p:pic>
        <p:nvPicPr>
          <p:cNvPr id="135" name="Google Shape;135;p210"/>
          <p:cNvPicPr preferRelativeResize="0"/>
          <p:nvPr/>
        </p:nvPicPr>
        <p:blipFill rotWithShape="1">
          <a:blip r:embed="rId3">
            <a:alphaModFix/>
          </a:blip>
          <a:srcRect b="0" l="0" r="0" t="0"/>
          <a:stretch/>
        </p:blipFill>
        <p:spPr>
          <a:xfrm>
            <a:off x="76200" y="152400"/>
            <a:ext cx="2585896" cy="12388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6" name="Shape 136"/>
        <p:cNvGrpSpPr/>
        <p:nvPr/>
      </p:nvGrpSpPr>
      <p:grpSpPr>
        <a:xfrm>
          <a:off x="0" y="0"/>
          <a:ext cx="0" cy="0"/>
          <a:chOff x="0" y="0"/>
          <a:chExt cx="0" cy="0"/>
        </a:xfrm>
      </p:grpSpPr>
      <p:sp>
        <p:nvSpPr>
          <p:cNvPr id="137" name="Google Shape;137;p21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21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39" name="Google Shape;139;p2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2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2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42" name="Google Shape;142;p211"/>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working around a table" id="143" name="Google Shape;143;p211" title="Decorative image"/>
          <p:cNvPicPr preferRelativeResize="0"/>
          <p:nvPr/>
        </p:nvPicPr>
        <p:blipFill rotWithShape="1">
          <a:blip r:embed="rId2">
            <a:alphaModFix/>
          </a:blip>
          <a:srcRect b="0" l="0" r="0" t="0"/>
          <a:stretch/>
        </p:blipFill>
        <p:spPr>
          <a:xfrm>
            <a:off x="-1" y="0"/>
            <a:ext cx="9144001" cy="2214563"/>
          </a:xfrm>
          <a:prstGeom prst="rect">
            <a:avLst/>
          </a:prstGeom>
          <a:noFill/>
          <a:ln>
            <a:noFill/>
          </a:ln>
          <a:effectLst>
            <a:reflection blurRad="0" dir="0" dist="0" endA="300" endPos="35000" kx="0" rotWithShape="0" algn="bl" stA="52000" stPos="0" sy="-100000" ky="0"/>
          </a:effectLst>
        </p:spPr>
      </p:pic>
      <p:pic>
        <p:nvPicPr>
          <p:cNvPr id="144" name="Google Shape;144;p211"/>
          <p:cNvPicPr preferRelativeResize="0"/>
          <p:nvPr/>
        </p:nvPicPr>
        <p:blipFill rotWithShape="1">
          <a:blip r:embed="rId3">
            <a:alphaModFix/>
          </a:blip>
          <a:srcRect b="0" l="0" r="0" t="0"/>
          <a:stretch/>
        </p:blipFill>
        <p:spPr>
          <a:xfrm>
            <a:off x="76200" y="76200"/>
            <a:ext cx="990600" cy="47457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145" name="Shape 145"/>
        <p:cNvGrpSpPr/>
        <p:nvPr/>
      </p:nvGrpSpPr>
      <p:grpSpPr>
        <a:xfrm>
          <a:off x="0" y="0"/>
          <a:ext cx="0" cy="0"/>
          <a:chOff x="0" y="0"/>
          <a:chExt cx="0" cy="0"/>
        </a:xfrm>
      </p:grpSpPr>
      <p:sp>
        <p:nvSpPr>
          <p:cNvPr id="146" name="Google Shape;146;p2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2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48" name="Google Shape;148;p2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p212"/>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around a table" id="152" name="Google Shape;152;p212" title="Decorative image"/>
          <p:cNvPicPr preferRelativeResize="0"/>
          <p:nvPr/>
        </p:nvPicPr>
        <p:blipFill rotWithShape="1">
          <a:blip r:embed="rId2">
            <a:alphaModFix/>
          </a:blip>
          <a:srcRect b="0" l="0" r="0" t="0"/>
          <a:stretch/>
        </p:blipFill>
        <p:spPr>
          <a:xfrm>
            <a:off x="-1" y="0"/>
            <a:ext cx="9144001" cy="2214562"/>
          </a:xfrm>
          <a:prstGeom prst="rect">
            <a:avLst/>
          </a:prstGeom>
          <a:noFill/>
          <a:ln>
            <a:noFill/>
          </a:ln>
          <a:effectLst>
            <a:reflection blurRad="0" dir="0" dist="0" endA="300" endPos="35000" kx="0" rotWithShape="0" algn="bl" stA="52000" stPos="0" sy="-100000" ky="0"/>
          </a:effectLst>
        </p:spPr>
      </p:pic>
      <p:pic>
        <p:nvPicPr>
          <p:cNvPr id="153" name="Google Shape;153;p212"/>
          <p:cNvPicPr preferRelativeResize="0"/>
          <p:nvPr/>
        </p:nvPicPr>
        <p:blipFill rotWithShape="1">
          <a:blip r:embed="rId3">
            <a:alphaModFix/>
          </a:blip>
          <a:srcRect b="0" l="0" r="0" t="0"/>
          <a:stretch/>
        </p:blipFill>
        <p:spPr>
          <a:xfrm>
            <a:off x="76200" y="55789"/>
            <a:ext cx="1559301" cy="747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54" name="Shape 154"/>
        <p:cNvGrpSpPr/>
        <p:nvPr/>
      </p:nvGrpSpPr>
      <p:grpSpPr>
        <a:xfrm>
          <a:off x="0" y="0"/>
          <a:ext cx="0" cy="0"/>
          <a:chOff x="0" y="0"/>
          <a:chExt cx="0" cy="0"/>
        </a:xfrm>
      </p:grpSpPr>
      <p:sp>
        <p:nvSpPr>
          <p:cNvPr id="155" name="Google Shape;155;p21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21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57" name="Google Shape;157;p2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2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2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60" name="Google Shape;160;p213"/>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161" name="Google Shape;161;p213" title="Decorative image"/>
          <p:cNvPicPr preferRelativeResize="0"/>
          <p:nvPr/>
        </p:nvPicPr>
        <p:blipFill rotWithShape="1">
          <a:blip r:embed="rId2">
            <a:alphaModFix/>
          </a:blip>
          <a:srcRect b="0" l="0" r="0" t="0"/>
          <a:stretch/>
        </p:blipFill>
        <p:spPr>
          <a:xfrm>
            <a:off x="-1" y="0"/>
            <a:ext cx="9144001" cy="2214562"/>
          </a:xfrm>
          <a:prstGeom prst="rect">
            <a:avLst/>
          </a:prstGeom>
          <a:noFill/>
          <a:ln>
            <a:noFill/>
          </a:ln>
          <a:effectLst>
            <a:reflection blurRad="0" dir="0" dist="0" endA="300" endPos="35000" kx="0" rotWithShape="0" algn="bl" stA="52000" stPos="0" sy="-100000" ky="0"/>
          </a:effectLst>
        </p:spPr>
      </p:pic>
      <p:pic>
        <p:nvPicPr>
          <p:cNvPr id="162" name="Google Shape;162;p213"/>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176"/>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17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7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7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8" name="Google Shape;28;p176"/>
          <p:cNvSpPr txBox="1"/>
          <p:nvPr>
            <p:ph type="title"/>
          </p:nvPr>
        </p:nvSpPr>
        <p:spPr>
          <a:xfrm>
            <a:off x="228600" y="228600"/>
            <a:ext cx="8686799" cy="1143000"/>
          </a:xfrm>
          <a:prstGeom prst="rect">
            <a:avLst/>
          </a:prstGeom>
          <a:solidFill>
            <a:srgbClr val="A9DCF2">
              <a:alpha val="66274"/>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9" name="Google Shape;29;p176"/>
          <p:cNvPicPr preferRelativeResize="0"/>
          <p:nvPr/>
        </p:nvPicPr>
        <p:blipFill rotWithShape="1">
          <a:blip r:embed="rId2">
            <a:alphaModFix/>
          </a:blip>
          <a:srcRect b="0" l="0" r="0" t="0"/>
          <a:stretch/>
        </p:blipFill>
        <p:spPr>
          <a:xfrm>
            <a:off x="8053977" y="6277285"/>
            <a:ext cx="1092200" cy="5232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63" name="Shape 163"/>
        <p:cNvGrpSpPr/>
        <p:nvPr/>
      </p:nvGrpSpPr>
      <p:grpSpPr>
        <a:xfrm>
          <a:off x="0" y="0"/>
          <a:ext cx="0" cy="0"/>
          <a:chOff x="0" y="0"/>
          <a:chExt cx="0" cy="0"/>
        </a:xfrm>
      </p:grpSpPr>
      <p:sp>
        <p:nvSpPr>
          <p:cNvPr id="164" name="Google Shape;164;p214"/>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14"/>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166" name="Google Shape;166;p2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2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2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69" name="Google Shape;169;p214"/>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professionals around a computer" id="170" name="Google Shape;170;p214" title="Decorative image"/>
          <p:cNvPicPr preferRelativeResize="0"/>
          <p:nvPr/>
        </p:nvPicPr>
        <p:blipFill rotWithShape="1">
          <a:blip r:embed="rId2">
            <a:alphaModFix/>
          </a:blip>
          <a:srcRect b="0" l="0" r="0" t="0"/>
          <a:stretch/>
        </p:blipFill>
        <p:spPr>
          <a:xfrm>
            <a:off x="1" y="0"/>
            <a:ext cx="9143997" cy="2214562"/>
          </a:xfrm>
          <a:prstGeom prst="rect">
            <a:avLst/>
          </a:prstGeom>
          <a:noFill/>
          <a:ln>
            <a:noFill/>
          </a:ln>
          <a:effectLst>
            <a:reflection blurRad="0" dir="0" dist="0" endA="300" endPos="35000" kx="0" rotWithShape="0" algn="bl" stA="52000" stPos="0" sy="-100000" ky="0"/>
          </a:effectLst>
        </p:spPr>
      </p:pic>
      <p:pic>
        <p:nvPicPr>
          <p:cNvPr id="171" name="Google Shape;171;p214"/>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2" name="Shape 172"/>
        <p:cNvGrpSpPr/>
        <p:nvPr/>
      </p:nvGrpSpPr>
      <p:grpSpPr>
        <a:xfrm>
          <a:off x="0" y="0"/>
          <a:ext cx="0" cy="0"/>
          <a:chOff x="0" y="0"/>
          <a:chExt cx="0" cy="0"/>
        </a:xfrm>
      </p:grpSpPr>
      <p:sp>
        <p:nvSpPr>
          <p:cNvPr id="173" name="Google Shape;173;p215"/>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215"/>
          <p:cNvSpPr txBox="1"/>
          <p:nvPr>
            <p:ph idx="1" type="body"/>
          </p:nvPr>
        </p:nvSpPr>
        <p:spPr>
          <a:xfrm>
            <a:off x="3575050" y="273050"/>
            <a:ext cx="5111750" cy="5853113"/>
          </a:xfrm>
          <a:prstGeom prst="rect">
            <a:avLst/>
          </a:prstGeom>
          <a:solidFill>
            <a:schemeClr val="lt1"/>
          </a:solidFill>
          <a:ln cap="flat" cmpd="sng" w="38100">
            <a:solidFill>
              <a:schemeClr val="accent5"/>
            </a:solidFill>
            <a:prstDash val="dash"/>
            <a:round/>
            <a:headEnd len="sm" w="sm" type="none"/>
            <a:tailEnd len="sm" w="sm" type="none"/>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175" name="Google Shape;175;p215"/>
          <p:cNvSpPr txBox="1"/>
          <p:nvPr>
            <p:ph idx="2" type="body"/>
          </p:nvPr>
        </p:nvSpPr>
        <p:spPr>
          <a:xfrm>
            <a:off x="457200" y="1435100"/>
            <a:ext cx="3008313" cy="4691063"/>
          </a:xfrm>
          <a:prstGeom prst="rect">
            <a:avLst/>
          </a:prstGeom>
          <a:solidFill>
            <a:srgbClr val="E8F7EB"/>
          </a:solid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sz="2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176" name="Google Shape;176;p2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2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2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179" name="Google Shape;179;p215"/>
          <p:cNvSpPr/>
          <p:nvPr/>
        </p:nvSpPr>
        <p:spPr>
          <a:xfrm>
            <a:off x="457200" y="273362"/>
            <a:ext cx="457200" cy="11612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180" name="Google Shape;180;p215"/>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81" name="Shape 181"/>
        <p:cNvGrpSpPr/>
        <p:nvPr/>
      </p:nvGrpSpPr>
      <p:grpSpPr>
        <a:xfrm>
          <a:off x="0" y="0"/>
          <a:ext cx="0" cy="0"/>
          <a:chOff x="0" y="0"/>
          <a:chExt cx="0" cy="0"/>
        </a:xfrm>
      </p:grpSpPr>
      <p:pic>
        <p:nvPicPr>
          <p:cNvPr descr="Decorative Image of Smiling kids" id="182" name="Google Shape;182;p216"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183" name="Google Shape;183;p216"/>
          <p:cNvSpPr txBox="1"/>
          <p:nvPr>
            <p:ph type="ctrTitle"/>
          </p:nvPr>
        </p:nvSpPr>
        <p:spPr>
          <a:xfrm>
            <a:off x="953254" y="3671154"/>
            <a:ext cx="7240509" cy="1470025"/>
          </a:xfrm>
          <a:prstGeom prst="rect">
            <a:avLst/>
          </a:prstGeom>
          <a:solidFill>
            <a:schemeClr val="lt1">
              <a:alpha val="66274"/>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216"/>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5" name="Google Shape;185;p2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2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2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188" name="Google Shape;188;p216"/>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89" name="Shape 189"/>
        <p:cNvGrpSpPr/>
        <p:nvPr/>
      </p:nvGrpSpPr>
      <p:grpSpPr>
        <a:xfrm>
          <a:off x="0" y="0"/>
          <a:ext cx="0" cy="0"/>
          <a:chOff x="0" y="0"/>
          <a:chExt cx="0" cy="0"/>
        </a:xfrm>
      </p:grpSpPr>
      <p:pic>
        <p:nvPicPr>
          <p:cNvPr descr="Decorative image of kids smiling" id="190" name="Google Shape;190;p217" title="Decorative image"/>
          <p:cNvPicPr preferRelativeResize="0"/>
          <p:nvPr/>
        </p:nvPicPr>
        <p:blipFill rotWithShape="1">
          <a:blip r:embed="rId2">
            <a:alphaModFix/>
          </a:blip>
          <a:srcRect b="0" l="0" r="0" t="0"/>
          <a:stretch/>
        </p:blipFill>
        <p:spPr>
          <a:xfrm>
            <a:off x="0" y="1873765"/>
            <a:ext cx="9147018" cy="2215293"/>
          </a:xfrm>
          <a:prstGeom prst="rect">
            <a:avLst/>
          </a:prstGeom>
          <a:noFill/>
          <a:ln>
            <a:noFill/>
          </a:ln>
        </p:spPr>
      </p:pic>
      <p:sp>
        <p:nvSpPr>
          <p:cNvPr id="191" name="Google Shape;191;p217"/>
          <p:cNvSpPr txBox="1"/>
          <p:nvPr>
            <p:ph type="ctrTitle"/>
          </p:nvPr>
        </p:nvSpPr>
        <p:spPr>
          <a:xfrm>
            <a:off x="953254" y="3671154"/>
            <a:ext cx="7240509" cy="1470025"/>
          </a:xfrm>
          <a:prstGeom prst="rect">
            <a:avLst/>
          </a:prstGeom>
          <a:solidFill>
            <a:schemeClr val="lt1">
              <a:alpha val="66274"/>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2" name="Google Shape;192;p217"/>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93" name="Google Shape;193;p2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2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2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196" name="Google Shape;196;p217"/>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7" name="Shape 197"/>
        <p:cNvGrpSpPr/>
        <p:nvPr/>
      </p:nvGrpSpPr>
      <p:grpSpPr>
        <a:xfrm>
          <a:off x="0" y="0"/>
          <a:ext cx="0" cy="0"/>
          <a:chOff x="0" y="0"/>
          <a:chExt cx="0" cy="0"/>
        </a:xfrm>
      </p:grpSpPr>
      <p:sp>
        <p:nvSpPr>
          <p:cNvPr id="198" name="Google Shape;198;p21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9" name="Google Shape;199;p21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00" name="Google Shape;200;p2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2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2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203" name="Shape 203"/>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p:cSld name="Comparison Slide">
    <p:spTree>
      <p:nvGrpSpPr>
        <p:cNvPr id="204" name="Shape 204"/>
        <p:cNvGrpSpPr/>
        <p:nvPr/>
      </p:nvGrpSpPr>
      <p:grpSpPr>
        <a:xfrm>
          <a:off x="0" y="0"/>
          <a:ext cx="0" cy="0"/>
          <a:chOff x="0" y="0"/>
          <a:chExt cx="0" cy="0"/>
        </a:xfrm>
      </p:grpSpPr>
      <p:cxnSp>
        <p:nvCxnSpPr>
          <p:cNvPr id="205" name="Google Shape;205;p220"/>
          <p:cNvCxnSpPr/>
          <p:nvPr/>
        </p:nvCxnSpPr>
        <p:spPr>
          <a:xfrm flipH="1" rot="10800000">
            <a:off x="78015" y="1258654"/>
            <a:ext cx="8996100" cy="9600"/>
          </a:xfrm>
          <a:prstGeom prst="straightConnector1">
            <a:avLst/>
          </a:prstGeom>
          <a:noFill/>
          <a:ln cap="flat" cmpd="sng" w="28575">
            <a:solidFill>
              <a:srgbClr val="008000"/>
            </a:solidFill>
            <a:prstDash val="solid"/>
            <a:round/>
            <a:headEnd len="sm" w="sm" type="none"/>
            <a:tailEnd len="sm" w="sm" type="none"/>
          </a:ln>
        </p:spPr>
      </p:cxnSp>
      <p:sp>
        <p:nvSpPr>
          <p:cNvPr id="206" name="Google Shape;206;p220"/>
          <p:cNvSpPr/>
          <p:nvPr/>
        </p:nvSpPr>
        <p:spPr>
          <a:xfrm>
            <a:off x="114300" y="180133"/>
            <a:ext cx="8851900" cy="667512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220"/>
          <p:cNvSpPr/>
          <p:nvPr/>
        </p:nvSpPr>
        <p:spPr>
          <a:xfrm>
            <a:off x="78014" y="71277"/>
            <a:ext cx="8996100" cy="1187100"/>
          </a:xfrm>
          <a:prstGeom prst="rect">
            <a:avLst/>
          </a:prstGeom>
          <a:gradFill>
            <a:gsLst>
              <a:gs pos="0">
                <a:srgbClr val="008000">
                  <a:alpha val="33725"/>
                </a:srgbClr>
              </a:gs>
              <a:gs pos="80000">
                <a:srgbClr val="008000">
                  <a:alpha val="33725"/>
                </a:srgbClr>
              </a:gs>
              <a:gs pos="100000">
                <a:srgbClr val="FFFFFF">
                  <a:alpha val="33725"/>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p220"/>
          <p:cNvSpPr txBox="1"/>
          <p:nvPr/>
        </p:nvSpPr>
        <p:spPr>
          <a:xfrm>
            <a:off x="9931400" y="4648200"/>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 name="Google Shape;209;p220"/>
          <p:cNvSpPr/>
          <p:nvPr/>
        </p:nvSpPr>
        <p:spPr>
          <a:xfrm>
            <a:off x="69850" y="63500"/>
            <a:ext cx="9004200" cy="6731100"/>
          </a:xfrm>
          <a:prstGeom prst="rect">
            <a:avLst/>
          </a:prstGeom>
          <a:noFill/>
          <a:ln cap="flat" cmpd="sng" w="38100">
            <a:solidFill>
              <a:srgbClr val="0085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10" name="Google Shape;210;p220"/>
          <p:cNvGrpSpPr/>
          <p:nvPr/>
        </p:nvGrpSpPr>
        <p:grpSpPr>
          <a:xfrm>
            <a:off x="3750500" y="6159524"/>
            <a:ext cx="1642367" cy="614778"/>
            <a:chOff x="3750500" y="6159524"/>
            <a:chExt cx="1642367" cy="614778"/>
          </a:xfrm>
        </p:grpSpPr>
        <p:sp>
          <p:nvSpPr>
            <p:cNvPr id="211" name="Google Shape;211;p220"/>
            <p:cNvSpPr/>
            <p:nvPr/>
          </p:nvSpPr>
          <p:spPr>
            <a:xfrm>
              <a:off x="4847167" y="6587065"/>
              <a:ext cx="545700" cy="91500"/>
            </a:xfrm>
            <a:prstGeom prst="rect">
              <a:avLst/>
            </a:prstGeom>
            <a:gradFill>
              <a:gsLst>
                <a:gs pos="0">
                  <a:srgbClr val="FF0000">
                    <a:alpha val="23529"/>
                  </a:srgbClr>
                </a:gs>
                <a:gs pos="80000">
                  <a:srgbClr val="FFFFFF"/>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2" name="Google Shape;212;p220"/>
            <p:cNvSpPr/>
            <p:nvPr/>
          </p:nvSpPr>
          <p:spPr>
            <a:xfrm>
              <a:off x="4851401" y="6471613"/>
              <a:ext cx="541200" cy="119700"/>
            </a:xfrm>
            <a:prstGeom prst="rect">
              <a:avLst/>
            </a:prstGeom>
            <a:gradFill>
              <a:gsLst>
                <a:gs pos="0">
                  <a:srgbClr val="FFFF00">
                    <a:alpha val="23529"/>
                  </a:srgbClr>
                </a:gs>
                <a:gs pos="50000">
                  <a:srgbClr val="FFFF00">
                    <a:alpha val="23529"/>
                  </a:srgbClr>
                </a:gs>
                <a:gs pos="92000">
                  <a:srgbClr val="FFFFFF"/>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3" name="Google Shape;213;p220"/>
            <p:cNvSpPr/>
            <p:nvPr/>
          </p:nvSpPr>
          <p:spPr>
            <a:xfrm>
              <a:off x="4851401" y="6233573"/>
              <a:ext cx="541200" cy="239100"/>
            </a:xfrm>
            <a:prstGeom prst="rect">
              <a:avLst/>
            </a:prstGeom>
            <a:gradFill>
              <a:gsLst>
                <a:gs pos="0">
                  <a:srgbClr val="008000">
                    <a:alpha val="33725"/>
                  </a:srgbClr>
                </a:gs>
                <a:gs pos="80000">
                  <a:srgbClr val="008000">
                    <a:alpha val="33725"/>
                  </a:srgbClr>
                </a:gs>
                <a:gs pos="100000">
                  <a:srgbClr val="FFFFFF">
                    <a:alpha val="33725"/>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4" name="Google Shape;214;p220"/>
            <p:cNvSpPr/>
            <p:nvPr/>
          </p:nvSpPr>
          <p:spPr>
            <a:xfrm flipH="1">
              <a:off x="3750500" y="6587067"/>
              <a:ext cx="542100" cy="88800"/>
            </a:xfrm>
            <a:prstGeom prst="rect">
              <a:avLst/>
            </a:prstGeom>
            <a:gradFill>
              <a:gsLst>
                <a:gs pos="0">
                  <a:srgbClr val="FF0000">
                    <a:alpha val="23529"/>
                  </a:srgbClr>
                </a:gs>
                <a:gs pos="80000">
                  <a:srgbClr val="FFFFFF"/>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220"/>
            <p:cNvSpPr/>
            <p:nvPr/>
          </p:nvSpPr>
          <p:spPr>
            <a:xfrm flipH="1">
              <a:off x="3750500" y="6472676"/>
              <a:ext cx="542100" cy="118500"/>
            </a:xfrm>
            <a:prstGeom prst="rect">
              <a:avLst/>
            </a:prstGeom>
            <a:gradFill>
              <a:gsLst>
                <a:gs pos="0">
                  <a:srgbClr val="FFFF00">
                    <a:alpha val="23529"/>
                  </a:srgbClr>
                </a:gs>
                <a:gs pos="50000">
                  <a:srgbClr val="FFFF00">
                    <a:alpha val="23529"/>
                  </a:srgbClr>
                </a:gs>
                <a:gs pos="92000">
                  <a:srgbClr val="FFFFFF"/>
                </a:gs>
                <a:gs pos="100000">
                  <a:srgbClr val="FFFFFF"/>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6" name="Google Shape;216;p220"/>
            <p:cNvSpPr/>
            <p:nvPr/>
          </p:nvSpPr>
          <p:spPr>
            <a:xfrm flipH="1">
              <a:off x="3750532" y="6235697"/>
              <a:ext cx="546300" cy="237000"/>
            </a:xfrm>
            <a:prstGeom prst="rect">
              <a:avLst/>
            </a:prstGeom>
            <a:gradFill>
              <a:gsLst>
                <a:gs pos="0">
                  <a:srgbClr val="008000">
                    <a:alpha val="33725"/>
                  </a:srgbClr>
                </a:gs>
                <a:gs pos="80000">
                  <a:srgbClr val="008000">
                    <a:alpha val="33725"/>
                  </a:srgbClr>
                </a:gs>
                <a:gs pos="100000">
                  <a:srgbClr val="FFFFFF">
                    <a:alpha val="33725"/>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17" name="Google Shape;217;p220"/>
            <p:cNvGrpSpPr/>
            <p:nvPr/>
          </p:nvGrpSpPr>
          <p:grpSpPr>
            <a:xfrm>
              <a:off x="4202576" y="6159524"/>
              <a:ext cx="738682" cy="614778"/>
              <a:chOff x="3617384" y="4753423"/>
              <a:chExt cx="1909231" cy="1639845"/>
            </a:xfrm>
          </p:grpSpPr>
          <p:sp>
            <p:nvSpPr>
              <p:cNvPr descr="ORTIi_RGB_Color_Logo.gif" id="218" name="Google Shape;218;p220"/>
              <p:cNvSpPr/>
              <p:nvPr/>
            </p:nvSpPr>
            <p:spPr>
              <a:xfrm>
                <a:off x="3623734" y="4753423"/>
                <a:ext cx="1896535" cy="1639845"/>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ORTIi_RGB_Color_Logo.pdf" id="219" name="Google Shape;219;p220"/>
              <p:cNvSpPr/>
              <p:nvPr/>
            </p:nvSpPr>
            <p:spPr>
              <a:xfrm>
                <a:off x="3617384" y="6216772"/>
                <a:ext cx="1909231" cy="1529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20" name="Google Shape;220;p220"/>
          <p:cNvSpPr txBox="1"/>
          <p:nvPr>
            <p:ph idx="1" type="body"/>
          </p:nvPr>
        </p:nvSpPr>
        <p:spPr>
          <a:xfrm>
            <a:off x="4627638" y="2189238"/>
            <a:ext cx="4042200" cy="38826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a:latin typeface="Belleza"/>
                <a:ea typeface="Belleza"/>
                <a:cs typeface="Belleza"/>
                <a:sym typeface="Belleza"/>
              </a:defRPr>
            </a:lvl1pPr>
            <a:lvl2pPr indent="-406400" lvl="1" marL="914400" algn="l">
              <a:lnSpc>
                <a:spcPct val="100000"/>
              </a:lnSpc>
              <a:spcBef>
                <a:spcPts val="560"/>
              </a:spcBef>
              <a:spcAft>
                <a:spcPts val="0"/>
              </a:spcAft>
              <a:buClr>
                <a:schemeClr val="dk1"/>
              </a:buClr>
              <a:buSzPts val="2800"/>
              <a:buChar char="–"/>
              <a:defRPr>
                <a:latin typeface="Belleza"/>
                <a:ea typeface="Belleza"/>
                <a:cs typeface="Belleza"/>
                <a:sym typeface="Belleza"/>
              </a:defRPr>
            </a:lvl2pPr>
            <a:lvl3pPr indent="-381000" lvl="2" marL="1371600" algn="l">
              <a:lnSpc>
                <a:spcPct val="100000"/>
              </a:lnSpc>
              <a:spcBef>
                <a:spcPts val="480"/>
              </a:spcBef>
              <a:spcAft>
                <a:spcPts val="0"/>
              </a:spcAft>
              <a:buClr>
                <a:schemeClr val="dk1"/>
              </a:buClr>
              <a:buSzPts val="2400"/>
              <a:buChar char="•"/>
              <a:defRPr>
                <a:latin typeface="Belleza"/>
                <a:ea typeface="Belleza"/>
                <a:cs typeface="Belleza"/>
                <a:sym typeface="Belleza"/>
              </a:defRPr>
            </a:lvl3pPr>
            <a:lvl4pPr indent="-355600" lvl="3" marL="1828800" algn="l">
              <a:lnSpc>
                <a:spcPct val="100000"/>
              </a:lnSpc>
              <a:spcBef>
                <a:spcPts val="400"/>
              </a:spcBef>
              <a:spcAft>
                <a:spcPts val="0"/>
              </a:spcAft>
              <a:buClr>
                <a:schemeClr val="dk1"/>
              </a:buClr>
              <a:buSzPts val="2000"/>
              <a:buChar char="–"/>
              <a:defRPr>
                <a:latin typeface="Belleza"/>
                <a:ea typeface="Belleza"/>
                <a:cs typeface="Belleza"/>
                <a:sym typeface="Belleza"/>
              </a:defRPr>
            </a:lvl4pPr>
            <a:lvl5pPr indent="-355600" lvl="4" marL="2286000" algn="l">
              <a:lnSpc>
                <a:spcPct val="100000"/>
              </a:lnSpc>
              <a:spcBef>
                <a:spcPts val="400"/>
              </a:spcBef>
              <a:spcAft>
                <a:spcPts val="0"/>
              </a:spcAft>
              <a:buClr>
                <a:schemeClr val="dk1"/>
              </a:buClr>
              <a:buSzPts val="2000"/>
              <a:buChar char="»"/>
              <a:defRPr>
                <a:latin typeface="Belleza"/>
                <a:ea typeface="Belleza"/>
                <a:cs typeface="Belleza"/>
                <a:sym typeface="Belleza"/>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1" name="Google Shape;221;p220"/>
          <p:cNvSpPr txBox="1"/>
          <p:nvPr>
            <p:ph idx="2" type="body"/>
          </p:nvPr>
        </p:nvSpPr>
        <p:spPr>
          <a:xfrm>
            <a:off x="457200" y="2189238"/>
            <a:ext cx="4042200" cy="3882600"/>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a:latin typeface="Belleza"/>
                <a:ea typeface="Belleza"/>
                <a:cs typeface="Belleza"/>
                <a:sym typeface="Belleza"/>
              </a:defRPr>
            </a:lvl1pPr>
            <a:lvl2pPr indent="-406400" lvl="1" marL="914400" algn="l">
              <a:lnSpc>
                <a:spcPct val="100000"/>
              </a:lnSpc>
              <a:spcBef>
                <a:spcPts val="560"/>
              </a:spcBef>
              <a:spcAft>
                <a:spcPts val="0"/>
              </a:spcAft>
              <a:buClr>
                <a:schemeClr val="dk1"/>
              </a:buClr>
              <a:buSzPts val="2800"/>
              <a:buChar char="–"/>
              <a:defRPr>
                <a:latin typeface="Belleza"/>
                <a:ea typeface="Belleza"/>
                <a:cs typeface="Belleza"/>
                <a:sym typeface="Belleza"/>
              </a:defRPr>
            </a:lvl2pPr>
            <a:lvl3pPr indent="-381000" lvl="2" marL="1371600" algn="l">
              <a:lnSpc>
                <a:spcPct val="100000"/>
              </a:lnSpc>
              <a:spcBef>
                <a:spcPts val="480"/>
              </a:spcBef>
              <a:spcAft>
                <a:spcPts val="0"/>
              </a:spcAft>
              <a:buClr>
                <a:schemeClr val="dk1"/>
              </a:buClr>
              <a:buSzPts val="2400"/>
              <a:buChar char="•"/>
              <a:defRPr>
                <a:latin typeface="Belleza"/>
                <a:ea typeface="Belleza"/>
                <a:cs typeface="Belleza"/>
                <a:sym typeface="Belleza"/>
              </a:defRPr>
            </a:lvl3pPr>
            <a:lvl4pPr indent="-355600" lvl="3" marL="1828800" algn="l">
              <a:lnSpc>
                <a:spcPct val="100000"/>
              </a:lnSpc>
              <a:spcBef>
                <a:spcPts val="400"/>
              </a:spcBef>
              <a:spcAft>
                <a:spcPts val="0"/>
              </a:spcAft>
              <a:buClr>
                <a:schemeClr val="dk1"/>
              </a:buClr>
              <a:buSzPts val="2000"/>
              <a:buChar char="–"/>
              <a:defRPr>
                <a:latin typeface="Belleza"/>
                <a:ea typeface="Belleza"/>
                <a:cs typeface="Belleza"/>
                <a:sym typeface="Belleza"/>
              </a:defRPr>
            </a:lvl4pPr>
            <a:lvl5pPr indent="-355600" lvl="4" marL="2286000" algn="l">
              <a:lnSpc>
                <a:spcPct val="100000"/>
              </a:lnSpc>
              <a:spcBef>
                <a:spcPts val="400"/>
              </a:spcBef>
              <a:spcAft>
                <a:spcPts val="0"/>
              </a:spcAft>
              <a:buClr>
                <a:schemeClr val="dk1"/>
              </a:buClr>
              <a:buSzPts val="2000"/>
              <a:buChar char="»"/>
              <a:defRPr>
                <a:latin typeface="Belleza"/>
                <a:ea typeface="Belleza"/>
                <a:cs typeface="Belleza"/>
                <a:sym typeface="Belleza"/>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2" name="Google Shape;222;p220"/>
          <p:cNvSpPr txBox="1"/>
          <p:nvPr>
            <p:ph idx="3" type="body"/>
          </p:nvPr>
        </p:nvSpPr>
        <p:spPr>
          <a:xfrm>
            <a:off x="4627638" y="1499584"/>
            <a:ext cx="4041900" cy="56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chemeClr val="dk1"/>
              </a:buClr>
              <a:buSzPts val="2800"/>
              <a:buNone/>
              <a:defRPr sz="2800"/>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3" name="Google Shape;223;p220"/>
          <p:cNvSpPr txBox="1"/>
          <p:nvPr>
            <p:ph idx="4" type="body"/>
          </p:nvPr>
        </p:nvSpPr>
        <p:spPr>
          <a:xfrm>
            <a:off x="457200" y="1499584"/>
            <a:ext cx="4041900" cy="568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Clr>
                <a:schemeClr val="dk1"/>
              </a:buClr>
              <a:buSzPts val="2800"/>
              <a:buNone/>
              <a:defRPr sz="2800"/>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4" name="Google Shape;224;p220"/>
          <p:cNvSpPr txBox="1"/>
          <p:nvPr>
            <p:ph type="title"/>
          </p:nvPr>
        </p:nvSpPr>
        <p:spPr>
          <a:xfrm>
            <a:off x="457200" y="180132"/>
            <a:ext cx="8229600" cy="981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000000"/>
              </a:buClr>
              <a:buSzPts val="4800"/>
              <a:buFont typeface="Sorts Mill Goudy"/>
              <a:buNone/>
              <a:defRPr>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5" name="Shape 225"/>
        <p:cNvGrpSpPr/>
        <p:nvPr/>
      </p:nvGrpSpPr>
      <p:grpSpPr>
        <a:xfrm>
          <a:off x="0" y="0"/>
          <a:ext cx="0" cy="0"/>
          <a:chOff x="0" y="0"/>
          <a:chExt cx="0" cy="0"/>
        </a:xfrm>
      </p:grpSpPr>
      <p:sp>
        <p:nvSpPr>
          <p:cNvPr id="226" name="Google Shape;226;p22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7" name="Google Shape;227;p22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8" name="Google Shape;228;p221"/>
          <p:cNvSpPr txBox="1"/>
          <p:nvPr>
            <p:ph idx="12" type="sldNum"/>
          </p:nvPr>
        </p:nvSpPr>
        <p:spPr>
          <a:xfrm>
            <a:off x="8472458" y="6217623"/>
            <a:ext cx="548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5" name="Shape 235"/>
        <p:cNvGrpSpPr/>
        <p:nvPr/>
      </p:nvGrpSpPr>
      <p:grpSpPr>
        <a:xfrm>
          <a:off x="0" y="0"/>
          <a:ext cx="0" cy="0"/>
          <a:chOff x="0" y="0"/>
          <a:chExt cx="0" cy="0"/>
        </a:xfrm>
      </p:grpSpPr>
      <p:sp>
        <p:nvSpPr>
          <p:cNvPr id="236" name="Google Shape;236;p178"/>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7" name="Google Shape;237;p17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8" name="Google Shape;238;p17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17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40" name="Google Shape;240;p178"/>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41" name="Google Shape;241;p178"/>
          <p:cNvPicPr preferRelativeResize="0"/>
          <p:nvPr/>
        </p:nvPicPr>
        <p:blipFill rotWithShape="1">
          <a:blip r:embed="rId2">
            <a:alphaModFix/>
          </a:blip>
          <a:srcRect b="0" l="0" r="0" t="0"/>
          <a:stretch/>
        </p:blipFill>
        <p:spPr>
          <a:xfrm>
            <a:off x="8053977" y="6277285"/>
            <a:ext cx="1092200" cy="52325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2" name="Shape 242"/>
        <p:cNvGrpSpPr/>
        <p:nvPr/>
      </p:nvGrpSpPr>
      <p:grpSpPr>
        <a:xfrm>
          <a:off x="0" y="0"/>
          <a:ext cx="0" cy="0"/>
          <a:chOff x="0" y="0"/>
          <a:chExt cx="0" cy="0"/>
        </a:xfrm>
      </p:grpSpPr>
      <p:sp>
        <p:nvSpPr>
          <p:cNvPr id="243" name="Google Shape;243;p179"/>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17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17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1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247" name="Google Shape;247;p179"/>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196"/>
          <p:cNvSpPr txBox="1"/>
          <p:nvPr>
            <p:ph type="title"/>
          </p:nvPr>
        </p:nvSpPr>
        <p:spPr>
          <a:xfrm>
            <a:off x="457200" y="274638"/>
            <a:ext cx="8229600" cy="1143000"/>
          </a:xfrm>
          <a:prstGeom prst="rect">
            <a:avLst/>
          </a:prstGeom>
          <a:solidFill>
            <a:srgbClr val="A9DCF2">
              <a:alpha val="66274"/>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9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9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9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5" name="Google Shape;35;p196"/>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8" name="Shape 248"/>
        <p:cNvGrpSpPr/>
        <p:nvPr/>
      </p:nvGrpSpPr>
      <p:grpSpPr>
        <a:xfrm>
          <a:off x="0" y="0"/>
          <a:ext cx="0" cy="0"/>
          <a:chOff x="0" y="0"/>
          <a:chExt cx="0" cy="0"/>
        </a:xfrm>
      </p:grpSpPr>
      <p:sp>
        <p:nvSpPr>
          <p:cNvPr id="249" name="Google Shape;249;p18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0" name="Google Shape;250;p18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251" name="Google Shape;251;p18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18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18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54" name="Google Shape;254;p180"/>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working around a table" id="255" name="Google Shape;255;p180" title="Decorative image"/>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256" name="Google Shape;256;p180"/>
          <p:cNvPicPr preferRelativeResize="0"/>
          <p:nvPr/>
        </p:nvPicPr>
        <p:blipFill rotWithShape="1">
          <a:blip r:embed="rId3">
            <a:alphaModFix/>
          </a:blip>
          <a:srcRect b="0" l="0" r="0" t="0"/>
          <a:stretch/>
        </p:blipFill>
        <p:spPr>
          <a:xfrm>
            <a:off x="76200" y="76200"/>
            <a:ext cx="990600" cy="47457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7" name="Shape 257"/>
        <p:cNvGrpSpPr/>
        <p:nvPr/>
      </p:nvGrpSpPr>
      <p:grpSpPr>
        <a:xfrm>
          <a:off x="0" y="0"/>
          <a:ext cx="0" cy="0"/>
          <a:chOff x="0" y="0"/>
          <a:chExt cx="0" cy="0"/>
        </a:xfrm>
      </p:grpSpPr>
      <p:sp>
        <p:nvSpPr>
          <p:cNvPr id="258" name="Google Shape;258;p191"/>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191"/>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60" name="Google Shape;260;p191"/>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261" name="Google Shape;261;p19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19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3" name="Google Shape;263;p1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students shoulder-to-shoulder" id="264" name="Google Shape;264;p191"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265" name="Google Shape;265;p191"/>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1">
  <p:cSld name="1_Blank_No_VTSS">
    <p:bg>
      <p:bgPr>
        <a:solidFill>
          <a:schemeClr val="lt1"/>
        </a:solidFill>
      </p:bgPr>
    </p:bg>
    <p:spTree>
      <p:nvGrpSpPr>
        <p:cNvPr id="266" name="Shape 266"/>
        <p:cNvGrpSpPr/>
        <p:nvPr/>
      </p:nvGrpSpPr>
      <p:grpSpPr>
        <a:xfrm>
          <a:off x="0" y="0"/>
          <a:ext cx="0" cy="0"/>
          <a:chOff x="0" y="0"/>
          <a:chExt cx="0" cy="0"/>
        </a:xfrm>
      </p:grpSpPr>
      <p:sp>
        <p:nvSpPr>
          <p:cNvPr id="267" name="Google Shape;267;p19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1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9" name="Google Shape;269;p1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type="tx">
  <p:cSld name="TITLE_AND_BODY">
    <p:spTree>
      <p:nvGrpSpPr>
        <p:cNvPr id="270" name="Shape 270"/>
        <p:cNvGrpSpPr/>
        <p:nvPr/>
      </p:nvGrpSpPr>
      <p:grpSpPr>
        <a:xfrm>
          <a:off x="0" y="0"/>
          <a:ext cx="0" cy="0"/>
          <a:chOff x="0" y="0"/>
          <a:chExt cx="0" cy="0"/>
        </a:xfrm>
      </p:grpSpPr>
      <p:sp>
        <p:nvSpPr>
          <p:cNvPr id="271" name="Google Shape;271;p193"/>
          <p:cNvSpPr txBox="1"/>
          <p:nvPr>
            <p:ph idx="1" type="body"/>
          </p:nvPr>
        </p:nvSpPr>
        <p:spPr>
          <a:xfrm>
            <a:off x="457201" y="1600200"/>
            <a:ext cx="8229600" cy="4572000"/>
          </a:xfrm>
          <a:prstGeom prst="rect">
            <a:avLst/>
          </a:prstGeom>
          <a:noFill/>
          <a:ln>
            <a:noFill/>
          </a:ln>
        </p:spPr>
        <p:txBody>
          <a:bodyPr anchorCtr="0" anchor="t" bIns="45675" lIns="45675" spcFirstLastPara="1" rIns="45675" wrap="square" tIns="45675">
            <a:noAutofit/>
          </a:bodyPr>
          <a:lstStyle>
            <a:lvl1pPr indent="-431800" lvl="0" marL="457200" algn="l">
              <a:lnSpc>
                <a:spcPct val="100000"/>
              </a:lnSpc>
              <a:spcBef>
                <a:spcPts val="300"/>
              </a:spcBef>
              <a:spcAft>
                <a:spcPts val="0"/>
              </a:spcAft>
              <a:buClr>
                <a:srgbClr val="000000"/>
              </a:buClr>
              <a:buSzPts val="3200"/>
              <a:buChar char="•"/>
              <a:defRPr/>
            </a:lvl1pPr>
            <a:lvl2pPr indent="-431800" lvl="1" marL="914400" algn="l">
              <a:lnSpc>
                <a:spcPct val="100000"/>
              </a:lnSpc>
              <a:spcBef>
                <a:spcPts val="300"/>
              </a:spcBef>
              <a:spcAft>
                <a:spcPts val="0"/>
              </a:spcAft>
              <a:buClr>
                <a:srgbClr val="000000"/>
              </a:buClr>
              <a:buSzPts val="3200"/>
              <a:buChar char="–"/>
              <a:defRPr/>
            </a:lvl2pPr>
            <a:lvl3pPr indent="-431800" lvl="2" marL="1371600" algn="l">
              <a:lnSpc>
                <a:spcPct val="100000"/>
              </a:lnSpc>
              <a:spcBef>
                <a:spcPts val="300"/>
              </a:spcBef>
              <a:spcAft>
                <a:spcPts val="0"/>
              </a:spcAft>
              <a:buClr>
                <a:srgbClr val="000000"/>
              </a:buClr>
              <a:buSzPts val="3200"/>
              <a:buChar char="•"/>
              <a:defRPr/>
            </a:lvl3pPr>
            <a:lvl4pPr indent="-431800" lvl="3" marL="1828800" algn="l">
              <a:lnSpc>
                <a:spcPct val="100000"/>
              </a:lnSpc>
              <a:spcBef>
                <a:spcPts val="300"/>
              </a:spcBef>
              <a:spcAft>
                <a:spcPts val="0"/>
              </a:spcAft>
              <a:buClr>
                <a:srgbClr val="000000"/>
              </a:buClr>
              <a:buSzPts val="3200"/>
              <a:buChar char="–"/>
              <a:defRPr/>
            </a:lvl4pPr>
            <a:lvl5pPr indent="-431800" lvl="4" marL="2286000" algn="l">
              <a:lnSpc>
                <a:spcPct val="100000"/>
              </a:lnSpc>
              <a:spcBef>
                <a:spcPts val="300"/>
              </a:spcBef>
              <a:spcAft>
                <a:spcPts val="0"/>
              </a:spcAft>
              <a:buClr>
                <a:srgbClr val="000000"/>
              </a:buClr>
              <a:buSzPts val="32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272" name="Google Shape;272;p193"/>
          <p:cNvSpPr txBox="1"/>
          <p:nvPr>
            <p:ph type="title"/>
          </p:nvPr>
        </p:nvSpPr>
        <p:spPr>
          <a:xfrm>
            <a:off x="228600" y="228600"/>
            <a:ext cx="8686800" cy="1143000"/>
          </a:xfrm>
          <a:prstGeom prst="rect">
            <a:avLst/>
          </a:prstGeom>
          <a:solidFill>
            <a:srgbClr val="A9DCF2">
              <a:alpha val="65098"/>
            </a:srgbClr>
          </a:solidFill>
          <a:ln>
            <a:noFill/>
          </a:ln>
        </p:spPr>
        <p:txBody>
          <a:bodyPr anchorCtr="0" anchor="ctr" bIns="45675" lIns="45675" spcFirstLastPara="1" rIns="45675" wrap="square" tIns="45675">
            <a:noAutofit/>
          </a:bodyPr>
          <a:lstStyle>
            <a:lvl1pPr lvl="0" algn="ctr">
              <a:lnSpc>
                <a:spcPct val="100000"/>
              </a:lnSpc>
              <a:spcBef>
                <a:spcPts val="0"/>
              </a:spcBef>
              <a:spcAft>
                <a:spcPts val="0"/>
              </a:spcAft>
              <a:buClr>
                <a:srgbClr val="105775"/>
              </a:buClr>
              <a:buSzPts val="1800"/>
              <a:buNone/>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273" name="Google Shape;273;p193"/>
          <p:cNvSpPr txBox="1"/>
          <p:nvPr>
            <p:ph idx="12" type="sldNum"/>
          </p:nvPr>
        </p:nvSpPr>
        <p:spPr>
          <a:xfrm>
            <a:off x="8388925" y="6397962"/>
            <a:ext cx="297900" cy="282000"/>
          </a:xfrm>
          <a:prstGeom prst="rect">
            <a:avLst/>
          </a:prstGeom>
          <a:noFill/>
          <a:ln>
            <a:noFill/>
          </a:ln>
        </p:spPr>
        <p:txBody>
          <a:bodyPr anchorCtr="0" anchor="ctr" bIns="45675" lIns="45675" spcFirstLastPara="1" rIns="45675" wrap="square" tIns="45675">
            <a:noAutofit/>
          </a:bodyPr>
          <a:lstStyle>
            <a:lvl1pPr indent="0" lvl="0"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274" name="Shape 274"/>
        <p:cNvGrpSpPr/>
        <p:nvPr/>
      </p:nvGrpSpPr>
      <p:grpSpPr>
        <a:xfrm>
          <a:off x="0" y="0"/>
          <a:ext cx="0" cy="0"/>
          <a:chOff x="0" y="0"/>
          <a:chExt cx="0" cy="0"/>
        </a:xfrm>
      </p:grpSpPr>
      <p:sp>
        <p:nvSpPr>
          <p:cNvPr id="275" name="Google Shape;275;p194"/>
          <p:cNvSpPr txBox="1"/>
          <p:nvPr>
            <p:ph idx="1" type="body"/>
          </p:nvPr>
        </p:nvSpPr>
        <p:spPr>
          <a:xfrm>
            <a:off x="457201" y="1600200"/>
            <a:ext cx="8229600" cy="4572000"/>
          </a:xfrm>
          <a:prstGeom prst="rect">
            <a:avLst/>
          </a:prstGeom>
          <a:noFill/>
          <a:ln>
            <a:noFill/>
          </a:ln>
        </p:spPr>
        <p:txBody>
          <a:bodyPr anchorCtr="0" anchor="t" bIns="45700" lIns="45700" spcFirstLastPara="1" rIns="45700" wrap="square" tIns="45700">
            <a:noAutofit/>
          </a:bodyPr>
          <a:lstStyle>
            <a:lvl1pPr indent="-342900" lvl="0" marL="457200" algn="l">
              <a:lnSpc>
                <a:spcPct val="100000"/>
              </a:lnSpc>
              <a:spcBef>
                <a:spcPts val="700"/>
              </a:spcBef>
              <a:spcAft>
                <a:spcPts val="0"/>
              </a:spcAft>
              <a:buClr>
                <a:srgbClr val="000000"/>
              </a:buClr>
              <a:buSzPts val="1800"/>
              <a:buChar char="•"/>
              <a:defRPr/>
            </a:lvl1pPr>
            <a:lvl2pPr indent="-342900" lvl="1" marL="914400" algn="l">
              <a:lnSpc>
                <a:spcPct val="100000"/>
              </a:lnSpc>
              <a:spcBef>
                <a:spcPts val="700"/>
              </a:spcBef>
              <a:spcAft>
                <a:spcPts val="0"/>
              </a:spcAft>
              <a:buClr>
                <a:srgbClr val="000000"/>
              </a:buClr>
              <a:buSzPts val="1800"/>
              <a:buChar char="–"/>
              <a:defRPr/>
            </a:lvl2pPr>
            <a:lvl3pPr indent="-342900" lvl="2" marL="1371600" algn="l">
              <a:lnSpc>
                <a:spcPct val="100000"/>
              </a:lnSpc>
              <a:spcBef>
                <a:spcPts val="700"/>
              </a:spcBef>
              <a:spcAft>
                <a:spcPts val="0"/>
              </a:spcAft>
              <a:buClr>
                <a:srgbClr val="000000"/>
              </a:buClr>
              <a:buSzPts val="1800"/>
              <a:buChar char="•"/>
              <a:defRPr/>
            </a:lvl3pPr>
            <a:lvl4pPr indent="-342900" lvl="3" marL="1828800" algn="l">
              <a:lnSpc>
                <a:spcPct val="100000"/>
              </a:lnSpc>
              <a:spcBef>
                <a:spcPts val="700"/>
              </a:spcBef>
              <a:spcAft>
                <a:spcPts val="0"/>
              </a:spcAft>
              <a:buClr>
                <a:srgbClr val="000000"/>
              </a:buClr>
              <a:buSzPts val="1800"/>
              <a:buChar char="–"/>
              <a:defRPr/>
            </a:lvl4pPr>
            <a:lvl5pPr indent="-342900" lvl="4" marL="2286000" algn="l">
              <a:lnSpc>
                <a:spcPct val="100000"/>
              </a:lnSpc>
              <a:spcBef>
                <a:spcPts val="700"/>
              </a:spcBef>
              <a:spcAft>
                <a:spcPts val="0"/>
              </a:spcAft>
              <a:buClr>
                <a:srgbClr val="000000"/>
              </a:buClr>
              <a:buSzPts val="1800"/>
              <a:buChar char="»"/>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sp>
        <p:nvSpPr>
          <p:cNvPr id="276" name="Google Shape;276;p194"/>
          <p:cNvSpPr txBox="1"/>
          <p:nvPr>
            <p:ph type="title"/>
          </p:nvPr>
        </p:nvSpPr>
        <p:spPr>
          <a:xfrm>
            <a:off x="228600" y="228600"/>
            <a:ext cx="8686800" cy="1143000"/>
          </a:xfrm>
          <a:prstGeom prst="rect">
            <a:avLst/>
          </a:prstGeom>
          <a:solidFill>
            <a:srgbClr val="AADDF3">
              <a:alpha val="67058"/>
            </a:srgbClr>
          </a:solidFill>
          <a:ln>
            <a:noFill/>
          </a:ln>
        </p:spPr>
        <p:txBody>
          <a:bodyPr anchorCtr="0" anchor="ctr" bIns="45700" lIns="45700" spcFirstLastPara="1" rIns="45700" wrap="square" tIns="45700">
            <a:noAutofit/>
          </a:bodyPr>
          <a:lstStyle>
            <a:lvl1pPr lvl="0" algn="ctr">
              <a:lnSpc>
                <a:spcPct val="100000"/>
              </a:lnSpc>
              <a:spcBef>
                <a:spcPts val="0"/>
              </a:spcBef>
              <a:spcAft>
                <a:spcPts val="0"/>
              </a:spcAft>
              <a:buClr>
                <a:srgbClr val="105775"/>
              </a:buClr>
              <a:buSzPts val="1800"/>
              <a:buNone/>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277" name="Google Shape;277;p194"/>
          <p:cNvSpPr txBox="1"/>
          <p:nvPr>
            <p:ph idx="12" type="sldNum"/>
          </p:nvPr>
        </p:nvSpPr>
        <p:spPr>
          <a:xfrm>
            <a:off x="8388885" y="6397942"/>
            <a:ext cx="297900" cy="2820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type="blank">
  <p:cSld name="BLANK">
    <p:bg>
      <p:bgPr>
        <a:solidFill>
          <a:schemeClr val="lt1"/>
        </a:solidFill>
      </p:bgPr>
    </p:bg>
    <p:spTree>
      <p:nvGrpSpPr>
        <p:cNvPr id="278" name="Shape 278"/>
        <p:cNvGrpSpPr/>
        <p:nvPr/>
      </p:nvGrpSpPr>
      <p:grpSpPr>
        <a:xfrm>
          <a:off x="0" y="0"/>
          <a:ext cx="0" cy="0"/>
          <a:chOff x="0" y="0"/>
          <a:chExt cx="0" cy="0"/>
        </a:xfrm>
      </p:grpSpPr>
      <p:sp>
        <p:nvSpPr>
          <p:cNvPr id="279" name="Google Shape;279;p19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0" name="Google Shape;280;p19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1" name="Google Shape;281;p19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82" name="Shape 282"/>
        <p:cNvGrpSpPr/>
        <p:nvPr/>
      </p:nvGrpSpPr>
      <p:grpSpPr>
        <a:xfrm>
          <a:off x="0" y="0"/>
          <a:ext cx="0" cy="0"/>
          <a:chOff x="0" y="0"/>
          <a:chExt cx="0" cy="0"/>
        </a:xfrm>
      </p:grpSpPr>
      <p:sp>
        <p:nvSpPr>
          <p:cNvPr id="283" name="Google Shape;283;p198"/>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198"/>
          <p:cNvSpPr txBox="1"/>
          <p:nvPr>
            <p:ph idx="1" type="body"/>
          </p:nvPr>
        </p:nvSpPr>
        <p:spPr>
          <a:xfrm>
            <a:off x="914400" y="1524000"/>
            <a:ext cx="3582900" cy="651000"/>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85" name="Google Shape;285;p198"/>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86" name="Google Shape;286;p198"/>
          <p:cNvSpPr txBox="1"/>
          <p:nvPr>
            <p:ph idx="3" type="body"/>
          </p:nvPr>
        </p:nvSpPr>
        <p:spPr>
          <a:xfrm>
            <a:off x="5105400" y="1535113"/>
            <a:ext cx="3581400" cy="639900"/>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87" name="Google Shape;287;p198"/>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88" name="Google Shape;288;p19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19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19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291" name="Google Shape;291;p198"/>
          <p:cNvSpPr/>
          <p:nvPr/>
        </p:nvSpPr>
        <p:spPr>
          <a:xfrm>
            <a:off x="457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292" name="Google Shape;292;p198"/>
          <p:cNvSpPr/>
          <p:nvPr/>
        </p:nvSpPr>
        <p:spPr>
          <a:xfrm>
            <a:off x="4648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293" name="Google Shape;293;p198"/>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4" name="Shape 294"/>
        <p:cNvGrpSpPr/>
        <p:nvPr/>
      </p:nvGrpSpPr>
      <p:grpSpPr>
        <a:xfrm>
          <a:off x="0" y="0"/>
          <a:ext cx="0" cy="0"/>
          <a:chOff x="0" y="0"/>
          <a:chExt cx="0" cy="0"/>
        </a:xfrm>
      </p:grpSpPr>
      <p:pic>
        <p:nvPicPr>
          <p:cNvPr descr="Decorative Image of Smiling kids" id="295" name="Google Shape;295;p222"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296" name="Google Shape;296;p222"/>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222"/>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98" name="Google Shape;298;p2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2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p2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01" name="Google Shape;301;p222"/>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Content">
  <p:cSld name="3_One Content">
    <p:spTree>
      <p:nvGrpSpPr>
        <p:cNvPr id="302" name="Shape 302"/>
        <p:cNvGrpSpPr/>
        <p:nvPr/>
      </p:nvGrpSpPr>
      <p:grpSpPr>
        <a:xfrm>
          <a:off x="0" y="0"/>
          <a:ext cx="0" cy="0"/>
          <a:chOff x="0" y="0"/>
          <a:chExt cx="0" cy="0"/>
        </a:xfrm>
      </p:grpSpPr>
      <p:sp>
        <p:nvSpPr>
          <p:cNvPr id="303" name="Google Shape;303;p223"/>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223"/>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05" name="Google Shape;305;p2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2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2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professionals around a computer" id="308" name="Google Shape;308;p223" title="Decorative image"/>
          <p:cNvPicPr preferRelativeResize="0"/>
          <p:nvPr/>
        </p:nvPicPr>
        <p:blipFill rotWithShape="1">
          <a:blip r:embed="rId2">
            <a:alphaModFix/>
          </a:blip>
          <a:srcRect b="16050"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309" name="Google Shape;309;p223"/>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310" name="Shape 310"/>
        <p:cNvGrpSpPr/>
        <p:nvPr/>
      </p:nvGrpSpPr>
      <p:grpSpPr>
        <a:xfrm>
          <a:off x="0" y="0"/>
          <a:ext cx="0" cy="0"/>
          <a:chOff x="0" y="0"/>
          <a:chExt cx="0" cy="0"/>
        </a:xfrm>
      </p:grpSpPr>
      <p:sp>
        <p:nvSpPr>
          <p:cNvPr id="311" name="Google Shape;311;p224"/>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224"/>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13" name="Google Shape;313;p2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p2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5" name="Google Shape;315;p2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316" name="Google Shape;316;p224"/>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around a table" id="317" name="Google Shape;317;p224"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318" name="Google Shape;318;p224"/>
          <p:cNvPicPr preferRelativeResize="0"/>
          <p:nvPr/>
        </p:nvPicPr>
        <p:blipFill rotWithShape="1">
          <a:blip r:embed="rId3">
            <a:alphaModFix/>
          </a:blip>
          <a:srcRect b="0" l="0" r="0" t="0"/>
          <a:stretch/>
        </p:blipFill>
        <p:spPr>
          <a:xfrm>
            <a:off x="76200" y="55789"/>
            <a:ext cx="1559301" cy="74703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36" name="Shape 36"/>
        <p:cNvGrpSpPr/>
        <p:nvPr/>
      </p:nvGrpSpPr>
      <p:grpSpPr>
        <a:xfrm>
          <a:off x="0" y="0"/>
          <a:ext cx="0" cy="0"/>
          <a:chOff x="0" y="0"/>
          <a:chExt cx="0" cy="0"/>
        </a:xfrm>
      </p:grpSpPr>
      <p:sp>
        <p:nvSpPr>
          <p:cNvPr id="37" name="Google Shape;37;p197"/>
          <p:cNvSpPr txBox="1"/>
          <p:nvPr>
            <p:ph type="title"/>
          </p:nvPr>
        </p:nvSpPr>
        <p:spPr>
          <a:xfrm>
            <a:off x="2743200" y="256814"/>
            <a:ext cx="5943600" cy="1143000"/>
          </a:xfrm>
          <a:prstGeom prst="rect">
            <a:avLst/>
          </a:prstGeom>
          <a:solidFill>
            <a:srgbClr val="A9DCF2">
              <a:alpha val="66274"/>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97"/>
          <p:cNvSpPr txBox="1"/>
          <p:nvPr>
            <p:ph idx="1" type="body"/>
          </p:nvPr>
        </p:nvSpPr>
        <p:spPr>
          <a:xfrm>
            <a:off x="457201" y="1600200"/>
            <a:ext cx="8229600" cy="3352799"/>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9" name="Google Shape;39;p1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42" name="Google Shape;42;p197"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43" name="Google Shape;43;p197"/>
          <p:cNvPicPr preferRelativeResize="0"/>
          <p:nvPr/>
        </p:nvPicPr>
        <p:blipFill rotWithShape="1">
          <a:blip r:embed="rId3">
            <a:alphaModFix/>
          </a:blip>
          <a:srcRect b="0" l="0" r="0" t="0"/>
          <a:stretch/>
        </p:blipFill>
        <p:spPr>
          <a:xfrm>
            <a:off x="76200" y="152400"/>
            <a:ext cx="2585896" cy="123885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19" name="Shape 319"/>
        <p:cNvGrpSpPr/>
        <p:nvPr/>
      </p:nvGrpSpPr>
      <p:grpSpPr>
        <a:xfrm>
          <a:off x="0" y="0"/>
          <a:ext cx="0" cy="0"/>
          <a:chOff x="0" y="0"/>
          <a:chExt cx="0" cy="0"/>
        </a:xfrm>
      </p:grpSpPr>
      <p:pic>
        <p:nvPicPr>
          <p:cNvPr descr="Decorative image of kids smiling" id="320" name="Google Shape;320;p225" title="Decorative image"/>
          <p:cNvPicPr preferRelativeResize="0"/>
          <p:nvPr/>
        </p:nvPicPr>
        <p:blipFill rotWithShape="1">
          <a:blip r:embed="rId2">
            <a:alphaModFix/>
          </a:blip>
          <a:srcRect b="0" l="0" r="0" t="0"/>
          <a:stretch/>
        </p:blipFill>
        <p:spPr>
          <a:xfrm>
            <a:off x="0" y="1873765"/>
            <a:ext cx="9147018" cy="2215293"/>
          </a:xfrm>
          <a:prstGeom prst="rect">
            <a:avLst/>
          </a:prstGeom>
          <a:noFill/>
          <a:ln>
            <a:noFill/>
          </a:ln>
        </p:spPr>
      </p:pic>
      <p:sp>
        <p:nvSpPr>
          <p:cNvPr id="321" name="Google Shape;321;p225"/>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225"/>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23" name="Google Shape;323;p22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4" name="Google Shape;324;p22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22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26" name="Google Shape;326;p225"/>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327" name="Shape 327"/>
        <p:cNvGrpSpPr/>
        <p:nvPr/>
      </p:nvGrpSpPr>
      <p:grpSpPr>
        <a:xfrm>
          <a:off x="0" y="0"/>
          <a:ext cx="0" cy="0"/>
          <a:chOff x="0" y="0"/>
          <a:chExt cx="0" cy="0"/>
        </a:xfrm>
      </p:grpSpPr>
      <p:pic>
        <p:nvPicPr>
          <p:cNvPr descr="Decorative image of teenage students sitting around a table" id="328" name="Google Shape;328;p226"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329" name="Google Shape;329;p226"/>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226"/>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31" name="Google Shape;331;p22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22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22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34" name="Google Shape;334;p226"/>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335" name="Shape 335"/>
        <p:cNvGrpSpPr/>
        <p:nvPr/>
      </p:nvGrpSpPr>
      <p:grpSpPr>
        <a:xfrm>
          <a:off x="0" y="0"/>
          <a:ext cx="0" cy="0"/>
          <a:chOff x="0" y="0"/>
          <a:chExt cx="0" cy="0"/>
        </a:xfrm>
      </p:grpSpPr>
      <p:pic>
        <p:nvPicPr>
          <p:cNvPr descr="Decorative image of professionals around a computer" id="336" name="Google Shape;336;p227"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337" name="Google Shape;337;p227"/>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p227"/>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39" name="Google Shape;339;p22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22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1" name="Google Shape;341;p22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42" name="Google Shape;342;p227"/>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343" name="Shape 343"/>
        <p:cNvGrpSpPr/>
        <p:nvPr/>
      </p:nvGrpSpPr>
      <p:grpSpPr>
        <a:xfrm>
          <a:off x="0" y="0"/>
          <a:ext cx="0" cy="0"/>
          <a:chOff x="0" y="0"/>
          <a:chExt cx="0" cy="0"/>
        </a:xfrm>
      </p:grpSpPr>
      <p:pic>
        <p:nvPicPr>
          <p:cNvPr descr="Decorative image of smiling professionals" id="344" name="Google Shape;344;p228" title="Decorative image"/>
          <p:cNvPicPr preferRelativeResize="0"/>
          <p:nvPr/>
        </p:nvPicPr>
        <p:blipFill rotWithShape="1">
          <a:blip r:embed="rId2">
            <a:alphaModFix/>
          </a:blip>
          <a:srcRect b="0" l="0" r="0" t="0"/>
          <a:stretch/>
        </p:blipFill>
        <p:spPr>
          <a:xfrm>
            <a:off x="0" y="1596854"/>
            <a:ext cx="9147018" cy="2769116"/>
          </a:xfrm>
          <a:prstGeom prst="rect">
            <a:avLst/>
          </a:prstGeom>
          <a:noFill/>
          <a:ln>
            <a:noFill/>
          </a:ln>
        </p:spPr>
      </p:pic>
      <p:sp>
        <p:nvSpPr>
          <p:cNvPr id="345" name="Google Shape;345;p228"/>
          <p:cNvSpPr txBox="1"/>
          <p:nvPr>
            <p:ph type="ctrTitle"/>
          </p:nvPr>
        </p:nvSpPr>
        <p:spPr>
          <a:xfrm>
            <a:off x="953254" y="3671154"/>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p228"/>
          <p:cNvSpPr txBox="1"/>
          <p:nvPr>
            <p:ph idx="1" type="subTitle"/>
          </p:nvPr>
        </p:nvSpPr>
        <p:spPr>
          <a:xfrm>
            <a:off x="1373109" y="52578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47" name="Google Shape;347;p22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8" name="Google Shape;348;p22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22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50" name="Google Shape;350;p228"/>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351" name="Shape 351"/>
        <p:cNvGrpSpPr/>
        <p:nvPr/>
      </p:nvGrpSpPr>
      <p:grpSpPr>
        <a:xfrm>
          <a:off x="0" y="0"/>
          <a:ext cx="0" cy="0"/>
          <a:chOff x="0" y="0"/>
          <a:chExt cx="0" cy="0"/>
        </a:xfrm>
      </p:grpSpPr>
      <p:sp>
        <p:nvSpPr>
          <p:cNvPr id="352" name="Google Shape;352;p229"/>
          <p:cNvSpPr txBox="1"/>
          <p:nvPr>
            <p:ph type="ctrTitle"/>
          </p:nvPr>
        </p:nvSpPr>
        <p:spPr>
          <a:xfrm>
            <a:off x="928464" y="1600200"/>
            <a:ext cx="7240500" cy="1470000"/>
          </a:xfrm>
          <a:prstGeom prst="rect">
            <a:avLst/>
          </a:prstGeom>
          <a:solidFill>
            <a:schemeClr val="lt1">
              <a:alpha val="67058"/>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p229"/>
          <p:cNvSpPr txBox="1"/>
          <p:nvPr>
            <p:ph idx="1" type="subTitle"/>
          </p:nvPr>
        </p:nvSpPr>
        <p:spPr>
          <a:xfrm>
            <a:off x="1348319" y="3429000"/>
            <a:ext cx="6400800" cy="914400"/>
          </a:xfrm>
          <a:prstGeom prst="rect">
            <a:avLst/>
          </a:prstGeom>
          <a:solidFill>
            <a:schemeClr val="lt1">
              <a:alpha val="67058"/>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354" name="Google Shape;354;p22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22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p22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57" name="Google Shape;357;p229"/>
          <p:cNvPicPr preferRelativeResize="0"/>
          <p:nvPr/>
        </p:nvPicPr>
        <p:blipFill rotWithShape="1">
          <a:blip r:embed="rId2">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358" name="Shape 358"/>
        <p:cNvGrpSpPr/>
        <p:nvPr/>
      </p:nvGrpSpPr>
      <p:grpSpPr>
        <a:xfrm>
          <a:off x="0" y="0"/>
          <a:ext cx="0" cy="0"/>
          <a:chOff x="0" y="0"/>
          <a:chExt cx="0" cy="0"/>
        </a:xfrm>
      </p:grpSpPr>
      <p:sp>
        <p:nvSpPr>
          <p:cNvPr id="359" name="Google Shape;359;p230"/>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230"/>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1" name="Google Shape;361;p23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2" name="Google Shape;362;p23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3" name="Google Shape;363;p23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364" name="Google Shape;364;p230"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365" name="Google Shape;365;p230"/>
          <p:cNvPicPr preferRelativeResize="0"/>
          <p:nvPr/>
        </p:nvPicPr>
        <p:blipFill rotWithShape="1">
          <a:blip r:embed="rId3">
            <a:alphaModFix/>
          </a:blip>
          <a:srcRect b="0" l="0" r="0" t="0"/>
          <a:stretch/>
        </p:blipFill>
        <p:spPr>
          <a:xfrm>
            <a:off x="76200" y="152400"/>
            <a:ext cx="2590799" cy="124120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366" name="Shape 366"/>
        <p:cNvGrpSpPr/>
        <p:nvPr/>
      </p:nvGrpSpPr>
      <p:grpSpPr>
        <a:xfrm>
          <a:off x="0" y="0"/>
          <a:ext cx="0" cy="0"/>
          <a:chOff x="0" y="0"/>
          <a:chExt cx="0" cy="0"/>
        </a:xfrm>
      </p:grpSpPr>
      <p:sp>
        <p:nvSpPr>
          <p:cNvPr id="367" name="Google Shape;367;p231"/>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p231"/>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9" name="Google Shape;369;p23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p23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1" name="Google Shape;371;p23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372" name="Google Shape;372;p231"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373" name="Google Shape;373;p231"/>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374" name="Shape 374"/>
        <p:cNvGrpSpPr/>
        <p:nvPr/>
      </p:nvGrpSpPr>
      <p:grpSpPr>
        <a:xfrm>
          <a:off x="0" y="0"/>
          <a:ext cx="0" cy="0"/>
          <a:chOff x="0" y="0"/>
          <a:chExt cx="0" cy="0"/>
        </a:xfrm>
      </p:grpSpPr>
      <p:sp>
        <p:nvSpPr>
          <p:cNvPr id="375" name="Google Shape;375;p23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6" name="Google Shape;376;p232"/>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77" name="Google Shape;377;p23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 name="Google Shape;378;p23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23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380" name="Google Shape;380;p232"/>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381" name="Google Shape;381;p232"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382" name="Google Shape;382;p232"/>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383" name="Shape 383"/>
        <p:cNvGrpSpPr/>
        <p:nvPr/>
      </p:nvGrpSpPr>
      <p:grpSpPr>
        <a:xfrm>
          <a:off x="0" y="0"/>
          <a:ext cx="0" cy="0"/>
          <a:chOff x="0" y="0"/>
          <a:chExt cx="0" cy="0"/>
        </a:xfrm>
      </p:grpSpPr>
      <p:sp>
        <p:nvSpPr>
          <p:cNvPr id="384" name="Google Shape;384;p233"/>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5" name="Google Shape;385;p233"/>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86" name="Google Shape;386;p23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23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p23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389" name="Google Shape;389;p233"/>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professionals around a computer" id="390" name="Google Shape;390;p233" title="Decorative image"/>
          <p:cNvPicPr preferRelativeResize="0"/>
          <p:nvPr/>
        </p:nvPicPr>
        <p:blipFill rotWithShape="1">
          <a:blip r:embed="rId2">
            <a:alphaModFix/>
          </a:blip>
          <a:srcRect b="0" l="0" r="0" t="0"/>
          <a:stretch/>
        </p:blipFill>
        <p:spPr>
          <a:xfrm>
            <a:off x="1" y="0"/>
            <a:ext cx="9143997" cy="2214562"/>
          </a:xfrm>
          <a:prstGeom prst="rect">
            <a:avLst/>
          </a:prstGeom>
          <a:noFill/>
          <a:ln>
            <a:noFill/>
          </a:ln>
          <a:effectLst>
            <a:reflection blurRad="0" dir="0" dist="0" endA="300" endPos="35000" fadeDir="5400012" kx="0" rotWithShape="0" algn="bl" stA="52000" stPos="0" sy="-100000" ky="0"/>
          </a:effectLst>
        </p:spPr>
      </p:pic>
      <p:pic>
        <p:nvPicPr>
          <p:cNvPr id="391" name="Google Shape;391;p233"/>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bg>
      <p:bgPr>
        <a:solidFill>
          <a:schemeClr val="lt1"/>
        </a:solidFill>
      </p:bgPr>
    </p:bg>
    <p:spTree>
      <p:nvGrpSpPr>
        <p:cNvPr id="392" name="Shape 392"/>
        <p:cNvGrpSpPr/>
        <p:nvPr/>
      </p:nvGrpSpPr>
      <p:grpSpPr>
        <a:xfrm>
          <a:off x="0" y="0"/>
          <a:ext cx="0" cy="0"/>
          <a:chOff x="0" y="0"/>
          <a:chExt cx="0" cy="0"/>
        </a:xfrm>
      </p:grpSpPr>
      <p:sp>
        <p:nvSpPr>
          <p:cNvPr id="393" name="Google Shape;393;p23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p23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5" name="Google Shape;395;p23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396" name="Google Shape;396;p234"/>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44" name="Shape 44"/>
        <p:cNvGrpSpPr/>
        <p:nvPr/>
      </p:nvGrpSpPr>
      <p:grpSpPr>
        <a:xfrm>
          <a:off x="0" y="0"/>
          <a:ext cx="0" cy="0"/>
          <a:chOff x="0" y="0"/>
          <a:chExt cx="0" cy="0"/>
        </a:xfrm>
      </p:grpSpPr>
      <p:sp>
        <p:nvSpPr>
          <p:cNvPr id="45" name="Google Shape;45;p1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7" name="Shape 397"/>
        <p:cNvGrpSpPr/>
        <p:nvPr/>
      </p:nvGrpSpPr>
      <p:grpSpPr>
        <a:xfrm>
          <a:off x="0" y="0"/>
          <a:ext cx="0" cy="0"/>
          <a:chOff x="0" y="0"/>
          <a:chExt cx="0" cy="0"/>
        </a:xfrm>
      </p:grpSpPr>
      <p:sp>
        <p:nvSpPr>
          <p:cNvPr id="398" name="Google Shape;398;p235"/>
          <p:cNvSpPr txBox="1"/>
          <p:nvPr>
            <p:ph type="title"/>
          </p:nvPr>
        </p:nvSpPr>
        <p:spPr>
          <a:xfrm>
            <a:off x="914400" y="273050"/>
            <a:ext cx="2551200" cy="116190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9" name="Google Shape;399;p235"/>
          <p:cNvSpPr txBox="1"/>
          <p:nvPr>
            <p:ph idx="1" type="body"/>
          </p:nvPr>
        </p:nvSpPr>
        <p:spPr>
          <a:xfrm>
            <a:off x="3575050" y="273050"/>
            <a:ext cx="5111700" cy="5853000"/>
          </a:xfrm>
          <a:prstGeom prst="rect">
            <a:avLst/>
          </a:prstGeom>
          <a:solidFill>
            <a:schemeClr val="lt1"/>
          </a:solidFill>
          <a:ln cap="flat" cmpd="sng" w="38100">
            <a:solidFill>
              <a:schemeClr val="accent5"/>
            </a:solidFill>
            <a:prstDash val="dash"/>
            <a:round/>
            <a:headEnd len="sm" w="sm" type="none"/>
            <a:tailEnd len="sm" w="sm" type="none"/>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400" name="Google Shape;400;p235"/>
          <p:cNvSpPr txBox="1"/>
          <p:nvPr>
            <p:ph idx="2" type="body"/>
          </p:nvPr>
        </p:nvSpPr>
        <p:spPr>
          <a:xfrm>
            <a:off x="457200" y="1435100"/>
            <a:ext cx="3008400" cy="4691100"/>
          </a:xfrm>
          <a:prstGeom prst="rect">
            <a:avLst/>
          </a:prstGeom>
          <a:solidFill>
            <a:srgbClr val="E8F7EB"/>
          </a:solid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sz="2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01" name="Google Shape;401;p23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2" name="Google Shape;402;p23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3" name="Google Shape;403;p23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04" name="Google Shape;404;p235"/>
          <p:cNvSpPr/>
          <p:nvPr/>
        </p:nvSpPr>
        <p:spPr>
          <a:xfrm>
            <a:off x="457200" y="273362"/>
            <a:ext cx="457200" cy="1161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405" name="Google Shape;405;p235"/>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6" name="Shape 406"/>
        <p:cNvGrpSpPr/>
        <p:nvPr/>
      </p:nvGrpSpPr>
      <p:grpSpPr>
        <a:xfrm>
          <a:off x="0" y="0"/>
          <a:ext cx="0" cy="0"/>
          <a:chOff x="0" y="0"/>
          <a:chExt cx="0" cy="0"/>
        </a:xfrm>
      </p:grpSpPr>
      <p:sp>
        <p:nvSpPr>
          <p:cNvPr id="407" name="Google Shape;407;p236"/>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8" name="Google Shape;408;p236"/>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409" name="Google Shape;409;p23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0" name="Google Shape;410;p23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p23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12" name="Google Shape;412;p236"/>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413" name="Google Shape;413;p236"/>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pic>
        <p:nvPicPr>
          <p:cNvPr id="414" name="Google Shape;414;p236"/>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15" name="Shape 415"/>
        <p:cNvGrpSpPr/>
        <p:nvPr/>
      </p:nvGrpSpPr>
      <p:grpSpPr>
        <a:xfrm>
          <a:off x="0" y="0"/>
          <a:ext cx="0" cy="0"/>
          <a:chOff x="0" y="0"/>
          <a:chExt cx="0" cy="0"/>
        </a:xfrm>
      </p:grpSpPr>
      <p:sp>
        <p:nvSpPr>
          <p:cNvPr id="416" name="Google Shape;416;p23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7" name="Google Shape;417;p237"/>
          <p:cNvSpPr txBox="1"/>
          <p:nvPr>
            <p:ph idx="1" type="body"/>
          </p:nvPr>
        </p:nvSpPr>
        <p:spPr>
          <a:xfrm rot="5400000">
            <a:off x="2308949" y="-251550"/>
            <a:ext cx="45261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18" name="Google Shape;418;p23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9" name="Google Shape;419;p23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23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21" name="Shape 421"/>
        <p:cNvGrpSpPr/>
        <p:nvPr/>
      </p:nvGrpSpPr>
      <p:grpSpPr>
        <a:xfrm>
          <a:off x="0" y="0"/>
          <a:ext cx="0" cy="0"/>
          <a:chOff x="0" y="0"/>
          <a:chExt cx="0" cy="0"/>
        </a:xfrm>
      </p:grpSpPr>
      <p:sp>
        <p:nvSpPr>
          <p:cNvPr id="422" name="Google Shape;422;p238"/>
          <p:cNvSpPr txBox="1"/>
          <p:nvPr>
            <p:ph type="title"/>
          </p:nvPr>
        </p:nvSpPr>
        <p:spPr>
          <a:xfrm rot="5400000">
            <a:off x="4732349" y="2171688"/>
            <a:ext cx="58515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p238"/>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24" name="Google Shape;424;p23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5" name="Google Shape;425;p23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p23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showMasterSp="0">
  <p:cSld name="TITLE_1">
    <p:spTree>
      <p:nvGrpSpPr>
        <p:cNvPr id="427" name="Shape 427"/>
        <p:cNvGrpSpPr/>
        <p:nvPr/>
      </p:nvGrpSpPr>
      <p:grpSpPr>
        <a:xfrm>
          <a:off x="0" y="0"/>
          <a:ext cx="0" cy="0"/>
          <a:chOff x="0" y="0"/>
          <a:chExt cx="0" cy="0"/>
        </a:xfrm>
      </p:grpSpPr>
      <p:pic>
        <p:nvPicPr>
          <p:cNvPr descr="Decorative imagePicture 6" id="428" name="Google Shape;428;p239"/>
          <p:cNvPicPr preferRelativeResize="0"/>
          <p:nvPr/>
        </p:nvPicPr>
        <p:blipFill rotWithShape="1">
          <a:blip r:embed="rId2">
            <a:alphaModFix/>
          </a:blip>
          <a:srcRect b="0" l="0" r="0" t="0"/>
          <a:stretch/>
        </p:blipFill>
        <p:spPr>
          <a:xfrm>
            <a:off x="0" y="1556655"/>
            <a:ext cx="9147018" cy="2849512"/>
          </a:xfrm>
          <a:prstGeom prst="rect">
            <a:avLst/>
          </a:prstGeom>
          <a:noFill/>
          <a:ln>
            <a:noFill/>
          </a:ln>
        </p:spPr>
      </p:pic>
      <p:sp>
        <p:nvSpPr>
          <p:cNvPr id="429" name="Google Shape;429;p239"/>
          <p:cNvSpPr txBox="1"/>
          <p:nvPr>
            <p:ph type="title"/>
          </p:nvPr>
        </p:nvSpPr>
        <p:spPr>
          <a:xfrm>
            <a:off x="953254" y="3671153"/>
            <a:ext cx="7240500" cy="1470000"/>
          </a:xfrm>
          <a:prstGeom prst="rect">
            <a:avLst/>
          </a:prstGeom>
          <a:solidFill>
            <a:srgbClr val="FFFFFF">
              <a:alpha val="67058"/>
            </a:srgbClr>
          </a:solidFill>
          <a:ln cap="flat" cmpd="sng" w="19050">
            <a:solidFill>
              <a:schemeClr val="accent5"/>
            </a:solidFill>
            <a:prstDash val="solid"/>
            <a:round/>
            <a:headEnd len="sm" w="sm" type="none"/>
            <a:tailEnd len="sm" w="sm" type="none"/>
          </a:ln>
        </p:spPr>
        <p:txBody>
          <a:bodyPr anchorCtr="0" anchor="ctr" bIns="45700" lIns="45700" spcFirstLastPara="1" rIns="45700" wrap="square" tIns="45700">
            <a:noAutofit/>
          </a:bodyPr>
          <a:lstStyle>
            <a:lvl1pPr lvl="0" algn="ctr">
              <a:lnSpc>
                <a:spcPct val="100000"/>
              </a:lnSpc>
              <a:spcBef>
                <a:spcPts val="0"/>
              </a:spcBef>
              <a:spcAft>
                <a:spcPts val="0"/>
              </a:spcAft>
              <a:buClr>
                <a:srgbClr val="000000"/>
              </a:buClr>
              <a:buSzPts val="5400"/>
              <a:buFont typeface="Verdana"/>
              <a:buNone/>
              <a:defRPr sz="5400">
                <a:solidFill>
                  <a:srgbClr val="000000"/>
                </a:solidFill>
              </a:defRPr>
            </a:lvl1pPr>
            <a:lvl2pPr lvl="1" algn="ctr">
              <a:lnSpc>
                <a:spcPct val="100000"/>
              </a:lnSpc>
              <a:spcBef>
                <a:spcPts val="0"/>
              </a:spcBef>
              <a:spcAft>
                <a:spcPts val="0"/>
              </a:spcAft>
              <a:buClr>
                <a:srgbClr val="105775"/>
              </a:buClr>
              <a:buSzPts val="1800"/>
              <a:buNone/>
              <a:defRPr/>
            </a:lvl2pPr>
            <a:lvl3pPr lvl="2" algn="ctr">
              <a:lnSpc>
                <a:spcPct val="100000"/>
              </a:lnSpc>
              <a:spcBef>
                <a:spcPts val="0"/>
              </a:spcBef>
              <a:spcAft>
                <a:spcPts val="0"/>
              </a:spcAft>
              <a:buClr>
                <a:srgbClr val="105775"/>
              </a:buClr>
              <a:buSzPts val="1800"/>
              <a:buNone/>
              <a:defRPr/>
            </a:lvl3pPr>
            <a:lvl4pPr lvl="3" algn="ctr">
              <a:lnSpc>
                <a:spcPct val="100000"/>
              </a:lnSpc>
              <a:spcBef>
                <a:spcPts val="0"/>
              </a:spcBef>
              <a:spcAft>
                <a:spcPts val="0"/>
              </a:spcAft>
              <a:buClr>
                <a:srgbClr val="105775"/>
              </a:buClr>
              <a:buSzPts val="1800"/>
              <a:buNone/>
              <a:defRPr/>
            </a:lvl4pPr>
            <a:lvl5pPr lvl="4" algn="ctr">
              <a:lnSpc>
                <a:spcPct val="100000"/>
              </a:lnSpc>
              <a:spcBef>
                <a:spcPts val="0"/>
              </a:spcBef>
              <a:spcAft>
                <a:spcPts val="0"/>
              </a:spcAft>
              <a:buClr>
                <a:srgbClr val="105775"/>
              </a:buClr>
              <a:buSzPts val="1800"/>
              <a:buNone/>
              <a:defRPr/>
            </a:lvl5pPr>
            <a:lvl6pPr lvl="5" algn="ctr">
              <a:lnSpc>
                <a:spcPct val="100000"/>
              </a:lnSpc>
              <a:spcBef>
                <a:spcPts val="0"/>
              </a:spcBef>
              <a:spcAft>
                <a:spcPts val="0"/>
              </a:spcAft>
              <a:buClr>
                <a:srgbClr val="105775"/>
              </a:buClr>
              <a:buSzPts val="1800"/>
              <a:buNone/>
              <a:defRPr/>
            </a:lvl6pPr>
            <a:lvl7pPr lvl="6" algn="ctr">
              <a:lnSpc>
                <a:spcPct val="100000"/>
              </a:lnSpc>
              <a:spcBef>
                <a:spcPts val="0"/>
              </a:spcBef>
              <a:spcAft>
                <a:spcPts val="0"/>
              </a:spcAft>
              <a:buClr>
                <a:srgbClr val="105775"/>
              </a:buClr>
              <a:buSzPts val="1800"/>
              <a:buNone/>
              <a:defRPr/>
            </a:lvl7pPr>
            <a:lvl8pPr lvl="7" algn="ctr">
              <a:lnSpc>
                <a:spcPct val="100000"/>
              </a:lnSpc>
              <a:spcBef>
                <a:spcPts val="0"/>
              </a:spcBef>
              <a:spcAft>
                <a:spcPts val="0"/>
              </a:spcAft>
              <a:buClr>
                <a:srgbClr val="105775"/>
              </a:buClr>
              <a:buSzPts val="1800"/>
              <a:buNone/>
              <a:defRPr/>
            </a:lvl8pPr>
            <a:lvl9pPr lvl="8" algn="ctr">
              <a:lnSpc>
                <a:spcPct val="100000"/>
              </a:lnSpc>
              <a:spcBef>
                <a:spcPts val="0"/>
              </a:spcBef>
              <a:spcAft>
                <a:spcPts val="0"/>
              </a:spcAft>
              <a:buClr>
                <a:srgbClr val="105775"/>
              </a:buClr>
              <a:buSzPts val="1800"/>
              <a:buNone/>
              <a:defRPr/>
            </a:lvl9pPr>
          </a:lstStyle>
          <a:p/>
        </p:txBody>
      </p:sp>
      <p:sp>
        <p:nvSpPr>
          <p:cNvPr id="430" name="Google Shape;430;p239"/>
          <p:cNvSpPr txBox="1"/>
          <p:nvPr>
            <p:ph idx="1" type="body"/>
          </p:nvPr>
        </p:nvSpPr>
        <p:spPr>
          <a:xfrm>
            <a:off x="1373109" y="5257800"/>
            <a:ext cx="6400800" cy="914400"/>
          </a:xfrm>
          <a:prstGeom prst="rect">
            <a:avLst/>
          </a:prstGeom>
          <a:solidFill>
            <a:srgbClr val="FFFFFF">
              <a:alpha val="67058"/>
            </a:srgbClr>
          </a:solidFill>
          <a:ln>
            <a:noFill/>
          </a:ln>
        </p:spPr>
        <p:txBody>
          <a:bodyPr anchorCtr="0" anchor="t" bIns="45700" lIns="45700" spcFirstLastPara="1" rIns="45700" wrap="square" tIns="45700">
            <a:noAutofit/>
          </a:bodyPr>
          <a:lstStyle>
            <a:lvl1pPr indent="-228600" lvl="0" marL="457200" algn="ctr">
              <a:lnSpc>
                <a:spcPct val="100000"/>
              </a:lnSpc>
              <a:spcBef>
                <a:spcPts val="700"/>
              </a:spcBef>
              <a:spcAft>
                <a:spcPts val="0"/>
              </a:spcAft>
              <a:buClr>
                <a:srgbClr val="888888"/>
              </a:buClr>
              <a:buSzPts val="3200"/>
              <a:buFont typeface="Verdana"/>
              <a:buNone/>
              <a:defRPr>
                <a:solidFill>
                  <a:srgbClr val="888888"/>
                </a:solidFill>
              </a:defRPr>
            </a:lvl1pPr>
            <a:lvl2pPr indent="-228600" lvl="1" marL="914400" algn="ctr">
              <a:lnSpc>
                <a:spcPct val="100000"/>
              </a:lnSpc>
              <a:spcBef>
                <a:spcPts val="700"/>
              </a:spcBef>
              <a:spcAft>
                <a:spcPts val="0"/>
              </a:spcAft>
              <a:buClr>
                <a:srgbClr val="888888"/>
              </a:buClr>
              <a:buSzPts val="3200"/>
              <a:buFont typeface="Verdana"/>
              <a:buNone/>
              <a:defRPr>
                <a:solidFill>
                  <a:srgbClr val="888888"/>
                </a:solidFill>
              </a:defRPr>
            </a:lvl2pPr>
            <a:lvl3pPr indent="-228600" lvl="2" marL="1371600" algn="ctr">
              <a:lnSpc>
                <a:spcPct val="100000"/>
              </a:lnSpc>
              <a:spcBef>
                <a:spcPts val="700"/>
              </a:spcBef>
              <a:spcAft>
                <a:spcPts val="0"/>
              </a:spcAft>
              <a:buClr>
                <a:srgbClr val="888888"/>
              </a:buClr>
              <a:buSzPts val="3200"/>
              <a:buFont typeface="Verdana"/>
              <a:buNone/>
              <a:defRPr>
                <a:solidFill>
                  <a:srgbClr val="888888"/>
                </a:solidFill>
              </a:defRPr>
            </a:lvl3pPr>
            <a:lvl4pPr indent="-228600" lvl="3" marL="1828800" algn="ctr">
              <a:lnSpc>
                <a:spcPct val="100000"/>
              </a:lnSpc>
              <a:spcBef>
                <a:spcPts val="700"/>
              </a:spcBef>
              <a:spcAft>
                <a:spcPts val="0"/>
              </a:spcAft>
              <a:buClr>
                <a:srgbClr val="888888"/>
              </a:buClr>
              <a:buSzPts val="3200"/>
              <a:buFont typeface="Verdana"/>
              <a:buNone/>
              <a:defRPr>
                <a:solidFill>
                  <a:srgbClr val="888888"/>
                </a:solidFill>
              </a:defRPr>
            </a:lvl4pPr>
            <a:lvl5pPr indent="-228600" lvl="4" marL="2286000" algn="ctr">
              <a:lnSpc>
                <a:spcPct val="100000"/>
              </a:lnSpc>
              <a:spcBef>
                <a:spcPts val="700"/>
              </a:spcBef>
              <a:spcAft>
                <a:spcPts val="0"/>
              </a:spcAft>
              <a:buClr>
                <a:srgbClr val="888888"/>
              </a:buClr>
              <a:buSzPts val="3200"/>
              <a:buFont typeface="Verdana"/>
              <a:buNone/>
              <a:defRPr>
                <a:solidFill>
                  <a:srgbClr val="888888"/>
                </a:solidFill>
              </a:defRPr>
            </a:lvl5pPr>
            <a:lvl6pPr indent="-342900" lvl="5" marL="2743200" algn="l">
              <a:lnSpc>
                <a:spcPct val="100000"/>
              </a:lnSpc>
              <a:spcBef>
                <a:spcPts val="700"/>
              </a:spcBef>
              <a:spcAft>
                <a:spcPts val="0"/>
              </a:spcAft>
              <a:buClr>
                <a:srgbClr val="000000"/>
              </a:buClr>
              <a:buSzPts val="1800"/>
              <a:buChar char="•"/>
              <a:defRPr/>
            </a:lvl6pPr>
            <a:lvl7pPr indent="-342900" lvl="6" marL="3200400" algn="l">
              <a:lnSpc>
                <a:spcPct val="100000"/>
              </a:lnSpc>
              <a:spcBef>
                <a:spcPts val="700"/>
              </a:spcBef>
              <a:spcAft>
                <a:spcPts val="0"/>
              </a:spcAft>
              <a:buClr>
                <a:srgbClr val="000000"/>
              </a:buClr>
              <a:buSzPts val="1800"/>
              <a:buChar char="•"/>
              <a:defRPr/>
            </a:lvl7pPr>
            <a:lvl8pPr indent="-342900" lvl="7" marL="3657600" algn="l">
              <a:lnSpc>
                <a:spcPct val="100000"/>
              </a:lnSpc>
              <a:spcBef>
                <a:spcPts val="700"/>
              </a:spcBef>
              <a:spcAft>
                <a:spcPts val="0"/>
              </a:spcAft>
              <a:buClr>
                <a:srgbClr val="000000"/>
              </a:buClr>
              <a:buSzPts val="1800"/>
              <a:buChar char="•"/>
              <a:defRPr/>
            </a:lvl8pPr>
            <a:lvl9pPr indent="-342900" lvl="8" marL="4114800" algn="l">
              <a:lnSpc>
                <a:spcPct val="100000"/>
              </a:lnSpc>
              <a:spcBef>
                <a:spcPts val="700"/>
              </a:spcBef>
              <a:spcAft>
                <a:spcPts val="0"/>
              </a:spcAft>
              <a:buClr>
                <a:srgbClr val="000000"/>
              </a:buClr>
              <a:buSzPts val="1800"/>
              <a:buChar char="•"/>
              <a:defRPr/>
            </a:lvl9pPr>
          </a:lstStyle>
          <a:p/>
        </p:txBody>
      </p:sp>
      <p:pic>
        <p:nvPicPr>
          <p:cNvPr descr="Picture 7" id="431" name="Google Shape;431;p239"/>
          <p:cNvPicPr preferRelativeResize="0"/>
          <p:nvPr/>
        </p:nvPicPr>
        <p:blipFill rotWithShape="1">
          <a:blip r:embed="rId3">
            <a:alphaModFix/>
          </a:blip>
          <a:srcRect b="0" l="0" r="0" t="0"/>
          <a:stretch/>
        </p:blipFill>
        <p:spPr>
          <a:xfrm>
            <a:off x="3129103" y="82049"/>
            <a:ext cx="2885795" cy="1382532"/>
          </a:xfrm>
          <a:prstGeom prst="rect">
            <a:avLst/>
          </a:prstGeom>
          <a:noFill/>
          <a:ln>
            <a:noFill/>
          </a:ln>
        </p:spPr>
      </p:pic>
      <p:sp>
        <p:nvSpPr>
          <p:cNvPr id="432" name="Google Shape;432;p239"/>
          <p:cNvSpPr txBox="1"/>
          <p:nvPr>
            <p:ph idx="12" type="sldNum"/>
          </p:nvPr>
        </p:nvSpPr>
        <p:spPr>
          <a:xfrm>
            <a:off x="8388885" y="6397942"/>
            <a:ext cx="297900" cy="282000"/>
          </a:xfrm>
          <a:prstGeom prst="rect">
            <a:avLst/>
          </a:prstGeom>
          <a:noFill/>
          <a:ln>
            <a:noFill/>
          </a:ln>
        </p:spPr>
        <p:txBody>
          <a:bodyPr anchorCtr="0" anchor="ctr" bIns="45700" lIns="45700" spcFirstLastPara="1" rIns="45700" wrap="square" tIns="45700">
            <a:noAutofit/>
          </a:bodyPr>
          <a:lstStyle>
            <a:lvl1pPr indent="0" lvl="0"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888888"/>
              </a:buClr>
              <a:buSzPts val="1200"/>
              <a:buFont typeface="Verdana"/>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433" name="Shape 433"/>
        <p:cNvGrpSpPr/>
        <p:nvPr/>
      </p:nvGrpSpPr>
      <p:grpSpPr>
        <a:xfrm>
          <a:off x="0" y="0"/>
          <a:ext cx="0" cy="0"/>
          <a:chOff x="0" y="0"/>
          <a:chExt cx="0" cy="0"/>
        </a:xfrm>
      </p:grpSpPr>
      <p:sp>
        <p:nvSpPr>
          <p:cNvPr id="434" name="Google Shape;434;p240"/>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5" name="Google Shape;435;p240"/>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436" name="Google Shape;436;p24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24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8" name="Google Shape;438;p24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39" name="Google Shape;439;p240"/>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working around a table" id="440" name="Google Shape;440;p240" title="Decorative image"/>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441" name="Google Shape;441;p240"/>
          <p:cNvPicPr preferRelativeResize="0"/>
          <p:nvPr/>
        </p:nvPicPr>
        <p:blipFill rotWithShape="1">
          <a:blip r:embed="rId3">
            <a:alphaModFix/>
          </a:blip>
          <a:srcRect b="0" l="0" r="0" t="0"/>
          <a:stretch/>
        </p:blipFill>
        <p:spPr>
          <a:xfrm>
            <a:off x="76200" y="76200"/>
            <a:ext cx="990600" cy="47457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8" name="Shape 448"/>
        <p:cNvGrpSpPr/>
        <p:nvPr/>
      </p:nvGrpSpPr>
      <p:grpSpPr>
        <a:xfrm>
          <a:off x="0" y="0"/>
          <a:ext cx="0" cy="0"/>
          <a:chOff x="0" y="0"/>
          <a:chExt cx="0" cy="0"/>
        </a:xfrm>
      </p:grpSpPr>
      <p:sp>
        <p:nvSpPr>
          <p:cNvPr id="449" name="Google Shape;449;p182"/>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50" name="Google Shape;450;p18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p18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p18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53" name="Google Shape;453;p182"/>
          <p:cNvSpPr txBox="1"/>
          <p:nvPr>
            <p:ph type="title"/>
          </p:nvPr>
        </p:nvSpPr>
        <p:spPr>
          <a:xfrm>
            <a:off x="228600" y="228600"/>
            <a:ext cx="8686800" cy="1143000"/>
          </a:xfrm>
          <a:prstGeom prst="rect">
            <a:avLst/>
          </a:prstGeom>
          <a:solidFill>
            <a:srgbClr val="A9DCF2">
              <a:alpha val="67450"/>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54" name="Google Shape;454;p182"/>
          <p:cNvPicPr preferRelativeResize="0"/>
          <p:nvPr/>
        </p:nvPicPr>
        <p:blipFill rotWithShape="1">
          <a:blip r:embed="rId2">
            <a:alphaModFix/>
          </a:blip>
          <a:srcRect b="0" l="0" r="0" t="0"/>
          <a:stretch/>
        </p:blipFill>
        <p:spPr>
          <a:xfrm>
            <a:off x="8053977" y="6277285"/>
            <a:ext cx="1092200" cy="523253"/>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5" name="Shape 455"/>
        <p:cNvGrpSpPr/>
        <p:nvPr/>
      </p:nvGrpSpPr>
      <p:grpSpPr>
        <a:xfrm>
          <a:off x="0" y="0"/>
          <a:ext cx="0" cy="0"/>
          <a:chOff x="0" y="0"/>
          <a:chExt cx="0" cy="0"/>
        </a:xfrm>
      </p:grpSpPr>
      <p:sp>
        <p:nvSpPr>
          <p:cNvPr id="456" name="Google Shape;456;p183"/>
          <p:cNvSpPr txBox="1"/>
          <p:nvPr>
            <p:ph type="title"/>
          </p:nvPr>
        </p:nvSpPr>
        <p:spPr>
          <a:xfrm>
            <a:off x="457200" y="274638"/>
            <a:ext cx="8229600" cy="1143000"/>
          </a:xfrm>
          <a:prstGeom prst="rect">
            <a:avLst/>
          </a:prstGeom>
          <a:solidFill>
            <a:srgbClr val="A9DCF2">
              <a:alpha val="67450"/>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7" name="Google Shape;457;p183"/>
          <p:cNvSpPr txBox="1"/>
          <p:nvPr>
            <p:ph idx="1" type="body"/>
          </p:nvPr>
        </p:nvSpPr>
        <p:spPr>
          <a:xfrm>
            <a:off x="914400" y="1524000"/>
            <a:ext cx="3582900" cy="651000"/>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8" name="Google Shape;458;p183"/>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59" name="Google Shape;459;p183"/>
          <p:cNvSpPr txBox="1"/>
          <p:nvPr>
            <p:ph idx="3" type="body"/>
          </p:nvPr>
        </p:nvSpPr>
        <p:spPr>
          <a:xfrm>
            <a:off x="5105400" y="1535113"/>
            <a:ext cx="3581400" cy="639900"/>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60" name="Google Shape;460;p183"/>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1" name="Google Shape;461;p18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2" name="Google Shape;462;p18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p18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464" name="Google Shape;464;p183"/>
          <p:cNvSpPr/>
          <p:nvPr/>
        </p:nvSpPr>
        <p:spPr>
          <a:xfrm>
            <a:off x="457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465" name="Google Shape;465;p183"/>
          <p:cNvSpPr/>
          <p:nvPr/>
        </p:nvSpPr>
        <p:spPr>
          <a:xfrm>
            <a:off x="4648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466" name="Google Shape;466;p183"/>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7" name="Shape 467"/>
        <p:cNvGrpSpPr/>
        <p:nvPr/>
      </p:nvGrpSpPr>
      <p:grpSpPr>
        <a:xfrm>
          <a:off x="0" y="0"/>
          <a:ext cx="0" cy="0"/>
          <a:chOff x="0" y="0"/>
          <a:chExt cx="0" cy="0"/>
        </a:xfrm>
      </p:grpSpPr>
      <p:sp>
        <p:nvSpPr>
          <p:cNvPr id="468" name="Google Shape;468;p184"/>
          <p:cNvSpPr txBox="1"/>
          <p:nvPr>
            <p:ph type="title"/>
          </p:nvPr>
        </p:nvSpPr>
        <p:spPr>
          <a:xfrm>
            <a:off x="457200" y="274638"/>
            <a:ext cx="8229600" cy="1143000"/>
          </a:xfrm>
          <a:prstGeom prst="rect">
            <a:avLst/>
          </a:prstGeom>
          <a:solidFill>
            <a:srgbClr val="A9DCF2">
              <a:alpha val="67450"/>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9" name="Google Shape;469;p18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0" name="Google Shape;470;p18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1" name="Google Shape;471;p1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472" name="Google Shape;472;p184"/>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3" name="Shape 473"/>
        <p:cNvGrpSpPr/>
        <p:nvPr/>
      </p:nvGrpSpPr>
      <p:grpSpPr>
        <a:xfrm>
          <a:off x="0" y="0"/>
          <a:ext cx="0" cy="0"/>
          <a:chOff x="0" y="0"/>
          <a:chExt cx="0" cy="0"/>
        </a:xfrm>
      </p:grpSpPr>
      <p:pic>
        <p:nvPicPr>
          <p:cNvPr descr="Decorative Image of Smiling kids" id="474" name="Google Shape;474;p241"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475" name="Google Shape;475;p241"/>
          <p:cNvSpPr txBox="1"/>
          <p:nvPr>
            <p:ph type="ctrTitle"/>
          </p:nvPr>
        </p:nvSpPr>
        <p:spPr>
          <a:xfrm>
            <a:off x="953254" y="3671154"/>
            <a:ext cx="7240500" cy="1470000"/>
          </a:xfrm>
          <a:prstGeom prst="rect">
            <a:avLst/>
          </a:prstGeom>
          <a:solidFill>
            <a:schemeClr val="lt1">
              <a:alpha val="67450"/>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6" name="Google Shape;476;p241"/>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77" name="Google Shape;477;p24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p24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24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480" name="Google Shape;480;p241"/>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8" name="Shape 48"/>
        <p:cNvGrpSpPr/>
        <p:nvPr/>
      </p:nvGrpSpPr>
      <p:grpSpPr>
        <a:xfrm>
          <a:off x="0" y="0"/>
          <a:ext cx="0" cy="0"/>
          <a:chOff x="0" y="0"/>
          <a:chExt cx="0" cy="0"/>
        </a:xfrm>
      </p:grpSpPr>
      <p:sp>
        <p:nvSpPr>
          <p:cNvPr id="49" name="Google Shape;49;p200"/>
          <p:cNvSpPr txBox="1"/>
          <p:nvPr>
            <p:ph type="title"/>
          </p:nvPr>
        </p:nvSpPr>
        <p:spPr>
          <a:xfrm>
            <a:off x="457200" y="274638"/>
            <a:ext cx="8229600" cy="1143000"/>
          </a:xfrm>
          <a:prstGeom prst="rect">
            <a:avLst/>
          </a:prstGeom>
          <a:solidFill>
            <a:srgbClr val="A9DCF2">
              <a:alpha val="66274"/>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00"/>
          <p:cNvSpPr txBox="1"/>
          <p:nvPr>
            <p:ph idx="1" type="body"/>
          </p:nvPr>
        </p:nvSpPr>
        <p:spPr>
          <a:xfrm>
            <a:off x="914400" y="1524000"/>
            <a:ext cx="3582988" cy="650875"/>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1" name="Google Shape;51;p20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2" name="Google Shape;52;p200"/>
          <p:cNvSpPr txBox="1"/>
          <p:nvPr>
            <p:ph idx="3" type="body"/>
          </p:nvPr>
        </p:nvSpPr>
        <p:spPr>
          <a:xfrm>
            <a:off x="5105400" y="1535113"/>
            <a:ext cx="3581400" cy="639762"/>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3" name="Google Shape;53;p200"/>
          <p:cNvSpPr txBox="1"/>
          <p:nvPr>
            <p:ph idx="4" type="body"/>
          </p:nvPr>
        </p:nvSpPr>
        <p:spPr>
          <a:xfrm>
            <a:off x="4648200" y="2174875"/>
            <a:ext cx="4038600"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4" name="Google Shape;54;p2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200"/>
          <p:cNvSpPr/>
          <p:nvPr/>
        </p:nvSpPr>
        <p:spPr>
          <a:xfrm>
            <a:off x="457200" y="1524000"/>
            <a:ext cx="457200" cy="65151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58" name="Google Shape;58;p200"/>
          <p:cNvSpPr/>
          <p:nvPr/>
        </p:nvSpPr>
        <p:spPr>
          <a:xfrm>
            <a:off x="4648200" y="1524000"/>
            <a:ext cx="457200" cy="65151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59" name="Google Shape;59;p200"/>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81" name="Shape 481"/>
        <p:cNvGrpSpPr/>
        <p:nvPr/>
      </p:nvGrpSpPr>
      <p:grpSpPr>
        <a:xfrm>
          <a:off x="0" y="0"/>
          <a:ext cx="0" cy="0"/>
          <a:chOff x="0" y="0"/>
          <a:chExt cx="0" cy="0"/>
        </a:xfrm>
      </p:grpSpPr>
      <p:pic>
        <p:nvPicPr>
          <p:cNvPr descr="Decorative image of kids smiling" id="482" name="Google Shape;482;p242" title="Decorative image"/>
          <p:cNvPicPr preferRelativeResize="0"/>
          <p:nvPr/>
        </p:nvPicPr>
        <p:blipFill rotWithShape="1">
          <a:blip r:embed="rId2">
            <a:alphaModFix/>
          </a:blip>
          <a:srcRect b="0" l="0" r="0" t="0"/>
          <a:stretch/>
        </p:blipFill>
        <p:spPr>
          <a:xfrm>
            <a:off x="0" y="1873765"/>
            <a:ext cx="9147018" cy="2215293"/>
          </a:xfrm>
          <a:prstGeom prst="rect">
            <a:avLst/>
          </a:prstGeom>
          <a:noFill/>
          <a:ln>
            <a:noFill/>
          </a:ln>
        </p:spPr>
      </p:pic>
      <p:sp>
        <p:nvSpPr>
          <p:cNvPr id="483" name="Google Shape;483;p242"/>
          <p:cNvSpPr txBox="1"/>
          <p:nvPr>
            <p:ph type="ctrTitle"/>
          </p:nvPr>
        </p:nvSpPr>
        <p:spPr>
          <a:xfrm>
            <a:off x="953254" y="3671154"/>
            <a:ext cx="7240500" cy="1470000"/>
          </a:xfrm>
          <a:prstGeom prst="rect">
            <a:avLst/>
          </a:prstGeom>
          <a:solidFill>
            <a:schemeClr val="lt1">
              <a:alpha val="67450"/>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p242"/>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85" name="Google Shape;485;p24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6" name="Google Shape;486;p24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7" name="Google Shape;487;p24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488" name="Google Shape;488;p242"/>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489" name="Shape 489"/>
        <p:cNvGrpSpPr/>
        <p:nvPr/>
      </p:nvGrpSpPr>
      <p:grpSpPr>
        <a:xfrm>
          <a:off x="0" y="0"/>
          <a:ext cx="0" cy="0"/>
          <a:chOff x="0" y="0"/>
          <a:chExt cx="0" cy="0"/>
        </a:xfrm>
      </p:grpSpPr>
      <p:pic>
        <p:nvPicPr>
          <p:cNvPr descr="Decorative image of teenage students sitting around a table" id="490" name="Google Shape;490;p243"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491" name="Google Shape;491;p243"/>
          <p:cNvSpPr txBox="1"/>
          <p:nvPr>
            <p:ph type="ctrTitle"/>
          </p:nvPr>
        </p:nvSpPr>
        <p:spPr>
          <a:xfrm>
            <a:off x="953254" y="3671154"/>
            <a:ext cx="7240500" cy="1470000"/>
          </a:xfrm>
          <a:prstGeom prst="rect">
            <a:avLst/>
          </a:prstGeom>
          <a:solidFill>
            <a:schemeClr val="lt1">
              <a:alpha val="67450"/>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2" name="Google Shape;492;p243"/>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493" name="Google Shape;493;p24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4" name="Google Shape;494;p24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5" name="Google Shape;495;p24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496" name="Google Shape;496;p243"/>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497" name="Shape 497"/>
        <p:cNvGrpSpPr/>
        <p:nvPr/>
      </p:nvGrpSpPr>
      <p:grpSpPr>
        <a:xfrm>
          <a:off x="0" y="0"/>
          <a:ext cx="0" cy="0"/>
          <a:chOff x="0" y="0"/>
          <a:chExt cx="0" cy="0"/>
        </a:xfrm>
      </p:grpSpPr>
      <p:pic>
        <p:nvPicPr>
          <p:cNvPr descr="Decorative image of professionals around a computer" id="498" name="Google Shape;498;p244"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499" name="Google Shape;499;p244"/>
          <p:cNvSpPr txBox="1"/>
          <p:nvPr>
            <p:ph type="ctrTitle"/>
          </p:nvPr>
        </p:nvSpPr>
        <p:spPr>
          <a:xfrm>
            <a:off x="953254" y="3671154"/>
            <a:ext cx="7240500" cy="1470000"/>
          </a:xfrm>
          <a:prstGeom prst="rect">
            <a:avLst/>
          </a:prstGeom>
          <a:solidFill>
            <a:schemeClr val="lt1">
              <a:alpha val="67450"/>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0" name="Google Shape;500;p24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01" name="Google Shape;501;p24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2" name="Google Shape;502;p24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3" name="Google Shape;503;p24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504" name="Google Shape;504;p244"/>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505" name="Shape 505"/>
        <p:cNvGrpSpPr/>
        <p:nvPr/>
      </p:nvGrpSpPr>
      <p:grpSpPr>
        <a:xfrm>
          <a:off x="0" y="0"/>
          <a:ext cx="0" cy="0"/>
          <a:chOff x="0" y="0"/>
          <a:chExt cx="0" cy="0"/>
        </a:xfrm>
      </p:grpSpPr>
      <p:pic>
        <p:nvPicPr>
          <p:cNvPr descr="Decorative image of smiling professionals" id="506" name="Google Shape;506;p245" title="Decorative image"/>
          <p:cNvPicPr preferRelativeResize="0"/>
          <p:nvPr/>
        </p:nvPicPr>
        <p:blipFill rotWithShape="1">
          <a:blip r:embed="rId2">
            <a:alphaModFix/>
          </a:blip>
          <a:srcRect b="0" l="0" r="0" t="0"/>
          <a:stretch/>
        </p:blipFill>
        <p:spPr>
          <a:xfrm>
            <a:off x="0" y="1596854"/>
            <a:ext cx="9147018" cy="2769116"/>
          </a:xfrm>
          <a:prstGeom prst="rect">
            <a:avLst/>
          </a:prstGeom>
          <a:noFill/>
          <a:ln>
            <a:noFill/>
          </a:ln>
        </p:spPr>
      </p:pic>
      <p:sp>
        <p:nvSpPr>
          <p:cNvPr id="507" name="Google Shape;507;p245"/>
          <p:cNvSpPr txBox="1"/>
          <p:nvPr>
            <p:ph type="ctrTitle"/>
          </p:nvPr>
        </p:nvSpPr>
        <p:spPr>
          <a:xfrm>
            <a:off x="953254" y="3671154"/>
            <a:ext cx="7240500" cy="1470000"/>
          </a:xfrm>
          <a:prstGeom prst="rect">
            <a:avLst/>
          </a:prstGeom>
          <a:solidFill>
            <a:schemeClr val="lt1">
              <a:alpha val="67450"/>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245"/>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09" name="Google Shape;509;p24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24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1" name="Google Shape;511;p24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512" name="Google Shape;512;p245"/>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513" name="Shape 513"/>
        <p:cNvGrpSpPr/>
        <p:nvPr/>
      </p:nvGrpSpPr>
      <p:grpSpPr>
        <a:xfrm>
          <a:off x="0" y="0"/>
          <a:ext cx="0" cy="0"/>
          <a:chOff x="0" y="0"/>
          <a:chExt cx="0" cy="0"/>
        </a:xfrm>
      </p:grpSpPr>
      <p:sp>
        <p:nvSpPr>
          <p:cNvPr id="514" name="Google Shape;514;p246"/>
          <p:cNvSpPr txBox="1"/>
          <p:nvPr>
            <p:ph type="ctrTitle"/>
          </p:nvPr>
        </p:nvSpPr>
        <p:spPr>
          <a:xfrm>
            <a:off x="928464" y="1600200"/>
            <a:ext cx="7240500" cy="1470000"/>
          </a:xfrm>
          <a:prstGeom prst="rect">
            <a:avLst/>
          </a:prstGeom>
          <a:solidFill>
            <a:schemeClr val="lt1">
              <a:alpha val="67450"/>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5" name="Google Shape;515;p246"/>
          <p:cNvSpPr txBox="1"/>
          <p:nvPr>
            <p:ph idx="1" type="subTitle"/>
          </p:nvPr>
        </p:nvSpPr>
        <p:spPr>
          <a:xfrm>
            <a:off x="1348319" y="3429000"/>
            <a:ext cx="6400800" cy="914400"/>
          </a:xfrm>
          <a:prstGeom prst="rect">
            <a:avLst/>
          </a:prstGeom>
          <a:solidFill>
            <a:schemeClr val="lt1">
              <a:alpha val="67450"/>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16" name="Google Shape;516;p24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7" name="Google Shape;517;p24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8" name="Google Shape;518;p24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519" name="Google Shape;519;p246"/>
          <p:cNvPicPr preferRelativeResize="0"/>
          <p:nvPr/>
        </p:nvPicPr>
        <p:blipFill rotWithShape="1">
          <a:blip r:embed="rId2">
            <a:alphaModFix/>
          </a:blip>
          <a:srcRect b="0" l="0" r="0" t="0"/>
          <a:stretch/>
        </p:blipFill>
        <p:spPr>
          <a:xfrm>
            <a:off x="3129104" y="82049"/>
            <a:ext cx="2885793" cy="138253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1_One Content">
    <p:spTree>
      <p:nvGrpSpPr>
        <p:cNvPr id="520" name="Shape 520"/>
        <p:cNvGrpSpPr/>
        <p:nvPr/>
      </p:nvGrpSpPr>
      <p:grpSpPr>
        <a:xfrm>
          <a:off x="0" y="0"/>
          <a:ext cx="0" cy="0"/>
          <a:chOff x="0" y="0"/>
          <a:chExt cx="0" cy="0"/>
        </a:xfrm>
      </p:grpSpPr>
      <p:sp>
        <p:nvSpPr>
          <p:cNvPr id="521" name="Google Shape;521;p247"/>
          <p:cNvSpPr txBox="1"/>
          <p:nvPr>
            <p:ph type="title"/>
          </p:nvPr>
        </p:nvSpPr>
        <p:spPr>
          <a:xfrm>
            <a:off x="2743200" y="256814"/>
            <a:ext cx="5943600" cy="1143000"/>
          </a:xfrm>
          <a:prstGeom prst="rect">
            <a:avLst/>
          </a:prstGeom>
          <a:solidFill>
            <a:srgbClr val="A9DCF2">
              <a:alpha val="67450"/>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2" name="Google Shape;522;p247"/>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23" name="Google Shape;523;p24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4" name="Google Shape;524;p24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5" name="Google Shape;525;p24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526" name="Google Shape;526;p247"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527" name="Google Shape;527;p247"/>
          <p:cNvPicPr preferRelativeResize="0"/>
          <p:nvPr/>
        </p:nvPicPr>
        <p:blipFill rotWithShape="1">
          <a:blip r:embed="rId3">
            <a:alphaModFix/>
          </a:blip>
          <a:srcRect b="0" l="0" r="0" t="0"/>
          <a:stretch/>
        </p:blipFill>
        <p:spPr>
          <a:xfrm>
            <a:off x="76200" y="152400"/>
            <a:ext cx="2590799" cy="124120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Content">
  <p:cSld name="3_One Content">
    <p:spTree>
      <p:nvGrpSpPr>
        <p:cNvPr id="528" name="Shape 528"/>
        <p:cNvGrpSpPr/>
        <p:nvPr/>
      </p:nvGrpSpPr>
      <p:grpSpPr>
        <a:xfrm>
          <a:off x="0" y="0"/>
          <a:ext cx="0" cy="0"/>
          <a:chOff x="0" y="0"/>
          <a:chExt cx="0" cy="0"/>
        </a:xfrm>
      </p:grpSpPr>
      <p:sp>
        <p:nvSpPr>
          <p:cNvPr id="529" name="Google Shape;529;p248"/>
          <p:cNvSpPr txBox="1"/>
          <p:nvPr>
            <p:ph type="title"/>
          </p:nvPr>
        </p:nvSpPr>
        <p:spPr>
          <a:xfrm>
            <a:off x="2743200" y="256814"/>
            <a:ext cx="5943600" cy="1143000"/>
          </a:xfrm>
          <a:prstGeom prst="rect">
            <a:avLst/>
          </a:prstGeom>
          <a:solidFill>
            <a:srgbClr val="A9DCF2">
              <a:alpha val="67450"/>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0" name="Google Shape;530;p248"/>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31" name="Google Shape;531;p24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2" name="Google Shape;532;p24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3" name="Google Shape;533;p24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professionals around a computer" id="534" name="Google Shape;534;p248" title="Decorative image"/>
          <p:cNvPicPr preferRelativeResize="0"/>
          <p:nvPr/>
        </p:nvPicPr>
        <p:blipFill rotWithShape="1">
          <a:blip r:embed="rId2">
            <a:alphaModFix/>
          </a:blip>
          <a:srcRect b="16050"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535" name="Google Shape;535;p248"/>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536" name="Shape 536"/>
        <p:cNvGrpSpPr/>
        <p:nvPr/>
      </p:nvGrpSpPr>
      <p:grpSpPr>
        <a:xfrm>
          <a:off x="0" y="0"/>
          <a:ext cx="0" cy="0"/>
          <a:chOff x="0" y="0"/>
          <a:chExt cx="0" cy="0"/>
        </a:xfrm>
      </p:grpSpPr>
      <p:sp>
        <p:nvSpPr>
          <p:cNvPr id="537" name="Google Shape;537;p249"/>
          <p:cNvSpPr txBox="1"/>
          <p:nvPr>
            <p:ph type="title"/>
          </p:nvPr>
        </p:nvSpPr>
        <p:spPr>
          <a:xfrm>
            <a:off x="2743200" y="256814"/>
            <a:ext cx="5943600" cy="1143000"/>
          </a:xfrm>
          <a:prstGeom prst="rect">
            <a:avLst/>
          </a:prstGeom>
          <a:solidFill>
            <a:srgbClr val="A9DCF2">
              <a:alpha val="67450"/>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8" name="Google Shape;538;p249"/>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39" name="Google Shape;539;p24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0" name="Google Shape;540;p24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1" name="Google Shape;541;p24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542" name="Google Shape;542;p249"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543" name="Google Shape;543;p249"/>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4" name="Shape 544"/>
        <p:cNvGrpSpPr/>
        <p:nvPr/>
      </p:nvGrpSpPr>
      <p:grpSpPr>
        <a:xfrm>
          <a:off x="0" y="0"/>
          <a:ext cx="0" cy="0"/>
          <a:chOff x="0" y="0"/>
          <a:chExt cx="0" cy="0"/>
        </a:xfrm>
      </p:grpSpPr>
      <p:sp>
        <p:nvSpPr>
          <p:cNvPr id="545" name="Google Shape;545;p250"/>
          <p:cNvSpPr txBox="1"/>
          <p:nvPr>
            <p:ph type="title"/>
          </p:nvPr>
        </p:nvSpPr>
        <p:spPr>
          <a:xfrm>
            <a:off x="2743200" y="256814"/>
            <a:ext cx="5943600" cy="1143000"/>
          </a:xfrm>
          <a:prstGeom prst="rect">
            <a:avLst/>
          </a:prstGeom>
          <a:solidFill>
            <a:srgbClr val="A9DCF2">
              <a:alpha val="67450"/>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6" name="Google Shape;546;p250"/>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47" name="Google Shape;547;p250"/>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548" name="Google Shape;548;p25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9" name="Google Shape;549;p25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0" name="Google Shape;550;p25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students shoulder-to-shoulder" id="551" name="Google Shape;551;p250"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552" name="Google Shape;552;p250"/>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53" name="Shape 553"/>
        <p:cNvGrpSpPr/>
        <p:nvPr/>
      </p:nvGrpSpPr>
      <p:grpSpPr>
        <a:xfrm>
          <a:off x="0" y="0"/>
          <a:ext cx="0" cy="0"/>
          <a:chOff x="0" y="0"/>
          <a:chExt cx="0" cy="0"/>
        </a:xfrm>
      </p:grpSpPr>
      <p:sp>
        <p:nvSpPr>
          <p:cNvPr id="554" name="Google Shape;554;p251"/>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5" name="Google Shape;555;p251"/>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56" name="Google Shape;556;p25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7" name="Google Shape;557;p25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8" name="Google Shape;558;p25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559" name="Google Shape;559;p251"/>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working around a table" id="560" name="Google Shape;560;p251" title="Decorative image"/>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561" name="Google Shape;561;p251"/>
          <p:cNvPicPr preferRelativeResize="0"/>
          <p:nvPr/>
        </p:nvPicPr>
        <p:blipFill rotWithShape="1">
          <a:blip r:embed="rId3">
            <a:alphaModFix/>
          </a:blip>
          <a:srcRect b="0" l="0" r="0" t="0"/>
          <a:stretch/>
        </p:blipFill>
        <p:spPr>
          <a:xfrm>
            <a:off x="76200" y="76200"/>
            <a:ext cx="990600" cy="4745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0" name="Shape 60"/>
        <p:cNvGrpSpPr/>
        <p:nvPr/>
      </p:nvGrpSpPr>
      <p:grpSpPr>
        <a:xfrm>
          <a:off x="0" y="0"/>
          <a:ext cx="0" cy="0"/>
          <a:chOff x="0" y="0"/>
          <a:chExt cx="0" cy="0"/>
        </a:xfrm>
      </p:grpSpPr>
      <p:sp>
        <p:nvSpPr>
          <p:cNvPr id="61" name="Google Shape;61;p20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0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3" name="Google Shape;63;p2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562" name="Shape 562"/>
        <p:cNvGrpSpPr/>
        <p:nvPr/>
      </p:nvGrpSpPr>
      <p:grpSpPr>
        <a:xfrm>
          <a:off x="0" y="0"/>
          <a:ext cx="0" cy="0"/>
          <a:chOff x="0" y="0"/>
          <a:chExt cx="0" cy="0"/>
        </a:xfrm>
      </p:grpSpPr>
      <p:sp>
        <p:nvSpPr>
          <p:cNvPr id="563" name="Google Shape;563;p252"/>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4" name="Google Shape;564;p252"/>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65" name="Google Shape;565;p25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6" name="Google Shape;566;p25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7" name="Google Shape;567;p25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568" name="Google Shape;568;p252"/>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around a table" id="569" name="Google Shape;569;p252"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570" name="Google Shape;570;p252"/>
          <p:cNvPicPr preferRelativeResize="0"/>
          <p:nvPr/>
        </p:nvPicPr>
        <p:blipFill rotWithShape="1">
          <a:blip r:embed="rId3">
            <a:alphaModFix/>
          </a:blip>
          <a:srcRect b="0" l="0" r="0" t="0"/>
          <a:stretch/>
        </p:blipFill>
        <p:spPr>
          <a:xfrm>
            <a:off x="76200" y="55789"/>
            <a:ext cx="1559301" cy="747033"/>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571" name="Shape 571"/>
        <p:cNvGrpSpPr/>
        <p:nvPr/>
      </p:nvGrpSpPr>
      <p:grpSpPr>
        <a:xfrm>
          <a:off x="0" y="0"/>
          <a:ext cx="0" cy="0"/>
          <a:chOff x="0" y="0"/>
          <a:chExt cx="0" cy="0"/>
        </a:xfrm>
      </p:grpSpPr>
      <p:sp>
        <p:nvSpPr>
          <p:cNvPr id="572" name="Google Shape;572;p253"/>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3" name="Google Shape;573;p253"/>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74" name="Google Shape;574;p25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5" name="Google Shape;575;p25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6" name="Google Shape;576;p25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577" name="Google Shape;577;p253"/>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teenagers at a library" id="578" name="Google Shape;578;p253" title="Decorative image"/>
          <p:cNvPicPr preferRelativeResize="0"/>
          <p:nvPr/>
        </p:nvPicPr>
        <p:blipFill rotWithShape="1">
          <a:blip r:embed="rId2">
            <a:alphaModFix/>
          </a:blip>
          <a:srcRect b="0" l="0" r="0" t="0"/>
          <a:stretch/>
        </p:blipFill>
        <p:spPr>
          <a:xfrm>
            <a:off x="-1" y="0"/>
            <a:ext cx="9144000" cy="2214562"/>
          </a:xfrm>
          <a:prstGeom prst="rect">
            <a:avLst/>
          </a:prstGeom>
          <a:noFill/>
          <a:ln>
            <a:noFill/>
          </a:ln>
          <a:effectLst>
            <a:reflection blurRad="0" dir="0" dist="0" endA="300" endPos="35000" fadeDir="5400012" kx="0" rotWithShape="0" algn="bl" stA="52000" stPos="0" sy="-100000" ky="0"/>
          </a:effectLst>
        </p:spPr>
      </p:pic>
      <p:pic>
        <p:nvPicPr>
          <p:cNvPr id="579" name="Google Shape;579;p253"/>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580" name="Shape 580"/>
        <p:cNvGrpSpPr/>
        <p:nvPr/>
      </p:nvGrpSpPr>
      <p:grpSpPr>
        <a:xfrm>
          <a:off x="0" y="0"/>
          <a:ext cx="0" cy="0"/>
          <a:chOff x="0" y="0"/>
          <a:chExt cx="0" cy="0"/>
        </a:xfrm>
      </p:grpSpPr>
      <p:sp>
        <p:nvSpPr>
          <p:cNvPr id="581" name="Google Shape;581;p254"/>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2" name="Google Shape;582;p254"/>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83" name="Google Shape;583;p25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4" name="Google Shape;584;p25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5" name="Google Shape;585;p25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586" name="Google Shape;586;p254"/>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smiling professionals around a computer" id="587" name="Google Shape;587;p254" title="Decorative image"/>
          <p:cNvPicPr preferRelativeResize="0"/>
          <p:nvPr/>
        </p:nvPicPr>
        <p:blipFill rotWithShape="1">
          <a:blip r:embed="rId2">
            <a:alphaModFix/>
          </a:blip>
          <a:srcRect b="0" l="0" r="0" t="0"/>
          <a:stretch/>
        </p:blipFill>
        <p:spPr>
          <a:xfrm>
            <a:off x="1" y="0"/>
            <a:ext cx="9143997" cy="2214562"/>
          </a:xfrm>
          <a:prstGeom prst="rect">
            <a:avLst/>
          </a:prstGeom>
          <a:noFill/>
          <a:ln>
            <a:noFill/>
          </a:ln>
          <a:effectLst>
            <a:reflection blurRad="0" dir="0" dist="0" endA="300" endPos="35000" fadeDir="5400012" kx="0" rotWithShape="0" algn="bl" stA="52000" stPos="0" sy="-100000" ky="0"/>
          </a:effectLst>
        </p:spPr>
      </p:pic>
      <p:pic>
        <p:nvPicPr>
          <p:cNvPr id="588" name="Google Shape;588;p254"/>
          <p:cNvPicPr preferRelativeResize="0"/>
          <p:nvPr/>
        </p:nvPicPr>
        <p:blipFill rotWithShape="1">
          <a:blip r:embed="rId3">
            <a:alphaModFix/>
          </a:blip>
          <a:srcRect b="0" l="0" r="0" t="0"/>
          <a:stretch/>
        </p:blipFill>
        <p:spPr>
          <a:xfrm>
            <a:off x="40899" y="34018"/>
            <a:ext cx="1559301" cy="747033"/>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589" name="Shape 589"/>
        <p:cNvGrpSpPr/>
        <p:nvPr/>
      </p:nvGrpSpPr>
      <p:grpSpPr>
        <a:xfrm>
          <a:off x="0" y="0"/>
          <a:ext cx="0" cy="0"/>
          <a:chOff x="0" y="0"/>
          <a:chExt cx="0" cy="0"/>
        </a:xfrm>
      </p:grpSpPr>
      <p:sp>
        <p:nvSpPr>
          <p:cNvPr id="590" name="Google Shape;590;p25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1" name="Google Shape;591;p25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2" name="Google Shape;592;p25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593" name="Google Shape;593;p255"/>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594" name="Shape 594"/>
        <p:cNvGrpSpPr/>
        <p:nvPr/>
      </p:nvGrpSpPr>
      <p:grpSpPr>
        <a:xfrm>
          <a:off x="0" y="0"/>
          <a:ext cx="0" cy="0"/>
          <a:chOff x="0" y="0"/>
          <a:chExt cx="0" cy="0"/>
        </a:xfrm>
      </p:grpSpPr>
      <p:sp>
        <p:nvSpPr>
          <p:cNvPr id="595" name="Google Shape;595;p25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6" name="Google Shape;596;p25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7" name="Google Shape;597;p25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8" name="Shape 598"/>
        <p:cNvGrpSpPr/>
        <p:nvPr/>
      </p:nvGrpSpPr>
      <p:grpSpPr>
        <a:xfrm>
          <a:off x="0" y="0"/>
          <a:ext cx="0" cy="0"/>
          <a:chOff x="0" y="0"/>
          <a:chExt cx="0" cy="0"/>
        </a:xfrm>
      </p:grpSpPr>
      <p:sp>
        <p:nvSpPr>
          <p:cNvPr id="599" name="Google Shape;599;p257"/>
          <p:cNvSpPr txBox="1"/>
          <p:nvPr>
            <p:ph type="title"/>
          </p:nvPr>
        </p:nvSpPr>
        <p:spPr>
          <a:xfrm>
            <a:off x="914400" y="273050"/>
            <a:ext cx="2551200" cy="116190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0" name="Google Shape;600;p257"/>
          <p:cNvSpPr txBox="1"/>
          <p:nvPr>
            <p:ph idx="1" type="body"/>
          </p:nvPr>
        </p:nvSpPr>
        <p:spPr>
          <a:xfrm>
            <a:off x="3575050" y="273050"/>
            <a:ext cx="5111700" cy="5853000"/>
          </a:xfrm>
          <a:prstGeom prst="rect">
            <a:avLst/>
          </a:prstGeom>
          <a:solidFill>
            <a:schemeClr val="lt1"/>
          </a:solidFill>
          <a:ln cap="flat" cmpd="sng" w="38100">
            <a:solidFill>
              <a:schemeClr val="accent5"/>
            </a:solidFill>
            <a:prstDash val="dash"/>
            <a:round/>
            <a:headEnd len="sm" w="sm" type="none"/>
            <a:tailEnd len="sm" w="sm" type="none"/>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01" name="Google Shape;601;p257"/>
          <p:cNvSpPr txBox="1"/>
          <p:nvPr>
            <p:ph idx="2" type="body"/>
          </p:nvPr>
        </p:nvSpPr>
        <p:spPr>
          <a:xfrm>
            <a:off x="457200" y="1435100"/>
            <a:ext cx="3008400" cy="4691100"/>
          </a:xfrm>
          <a:prstGeom prst="rect">
            <a:avLst/>
          </a:prstGeom>
          <a:solidFill>
            <a:srgbClr val="E8F7EB"/>
          </a:solid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sz="2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02" name="Google Shape;602;p25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3" name="Google Shape;603;p25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4" name="Google Shape;604;p25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605" name="Google Shape;605;p257"/>
          <p:cNvSpPr/>
          <p:nvPr/>
        </p:nvSpPr>
        <p:spPr>
          <a:xfrm>
            <a:off x="457200" y="273362"/>
            <a:ext cx="457200" cy="1161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606" name="Google Shape;606;p257"/>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7" name="Shape 607"/>
        <p:cNvGrpSpPr/>
        <p:nvPr/>
      </p:nvGrpSpPr>
      <p:grpSpPr>
        <a:xfrm>
          <a:off x="0" y="0"/>
          <a:ext cx="0" cy="0"/>
          <a:chOff x="0" y="0"/>
          <a:chExt cx="0" cy="0"/>
        </a:xfrm>
      </p:grpSpPr>
      <p:sp>
        <p:nvSpPr>
          <p:cNvPr id="608" name="Google Shape;608;p258"/>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9" name="Google Shape;609;p258"/>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610" name="Google Shape;610;p25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1" name="Google Shape;611;p25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2" name="Google Shape;612;p25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613" name="Google Shape;613;p258"/>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614" name="Google Shape;614;p258"/>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pic>
        <p:nvPicPr>
          <p:cNvPr id="615" name="Google Shape;615;p258"/>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16" name="Shape 616"/>
        <p:cNvGrpSpPr/>
        <p:nvPr/>
      </p:nvGrpSpPr>
      <p:grpSpPr>
        <a:xfrm>
          <a:off x="0" y="0"/>
          <a:ext cx="0" cy="0"/>
          <a:chOff x="0" y="0"/>
          <a:chExt cx="0" cy="0"/>
        </a:xfrm>
      </p:grpSpPr>
      <p:sp>
        <p:nvSpPr>
          <p:cNvPr id="617" name="Google Shape;617;p2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8" name="Google Shape;618;p259"/>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9" name="Google Shape;619;p25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0" name="Google Shape;620;p25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1" name="Google Shape;621;p25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22" name="Shape 622"/>
        <p:cNvGrpSpPr/>
        <p:nvPr/>
      </p:nvGrpSpPr>
      <p:grpSpPr>
        <a:xfrm>
          <a:off x="0" y="0"/>
          <a:ext cx="0" cy="0"/>
          <a:chOff x="0" y="0"/>
          <a:chExt cx="0" cy="0"/>
        </a:xfrm>
      </p:grpSpPr>
      <p:sp>
        <p:nvSpPr>
          <p:cNvPr id="623" name="Google Shape;623;p260"/>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4" name="Google Shape;624;p260"/>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25" name="Google Shape;625;p26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6" name="Google Shape;626;p26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7" name="Google Shape;627;p2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 Header">
    <p:spTree>
      <p:nvGrpSpPr>
        <p:cNvPr id="628" name="Shape 628"/>
        <p:cNvGrpSpPr/>
        <p:nvPr/>
      </p:nvGrpSpPr>
      <p:grpSpPr>
        <a:xfrm>
          <a:off x="0" y="0"/>
          <a:ext cx="0" cy="0"/>
          <a:chOff x="0" y="0"/>
          <a:chExt cx="0" cy="0"/>
        </a:xfrm>
      </p:grpSpPr>
      <p:sp>
        <p:nvSpPr>
          <p:cNvPr id="629" name="Google Shape;629;p261"/>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dk1"/>
              </a:buClr>
              <a:buSzPts val="4000"/>
              <a:buFont typeface="Verdana"/>
              <a:buNone/>
              <a:defRPr b="1" i="0" sz="4000" u="none" cap="none" strike="noStrike">
                <a:solidFill>
                  <a:schemeClr val="dk1"/>
                </a:solidFill>
                <a:latin typeface="Verdana"/>
                <a:ea typeface="Verdana"/>
                <a:cs typeface="Verdana"/>
                <a:sym typeface="Verdana"/>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0" name="Google Shape;630;p261"/>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888A8C"/>
              </a:buClr>
              <a:buSzPts val="2000"/>
              <a:buFont typeface="Arial"/>
              <a:buNone/>
              <a:defRPr b="0" i="0" sz="2000" u="none" cap="none" strike="noStrike">
                <a:solidFill>
                  <a:srgbClr val="888A8C"/>
                </a:solidFill>
                <a:latin typeface="Verdana"/>
                <a:ea typeface="Verdana"/>
                <a:cs typeface="Verdana"/>
                <a:sym typeface="Verdana"/>
              </a:defRPr>
            </a:lvl1pPr>
            <a:lvl2pPr indent="-228600" lvl="1" marL="914400" marR="0" algn="l">
              <a:lnSpc>
                <a:spcPct val="100000"/>
              </a:lnSpc>
              <a:spcBef>
                <a:spcPts val="360"/>
              </a:spcBef>
              <a:spcAft>
                <a:spcPts val="0"/>
              </a:spcAft>
              <a:buClr>
                <a:srgbClr val="888A8C"/>
              </a:buClr>
              <a:buSzPts val="1800"/>
              <a:buFont typeface="Arial"/>
              <a:buNone/>
              <a:defRPr b="0" i="0" sz="1800" u="none" cap="none" strike="noStrike">
                <a:solidFill>
                  <a:srgbClr val="888A8C"/>
                </a:solidFill>
                <a:latin typeface="Verdana"/>
                <a:ea typeface="Verdana"/>
                <a:cs typeface="Verdana"/>
                <a:sym typeface="Verdana"/>
              </a:defRPr>
            </a:lvl2pPr>
            <a:lvl3pPr indent="-228600" lvl="2" marL="1371600" marR="0" algn="l">
              <a:lnSpc>
                <a:spcPct val="100000"/>
              </a:lnSpc>
              <a:spcBef>
                <a:spcPts val="320"/>
              </a:spcBef>
              <a:spcAft>
                <a:spcPts val="0"/>
              </a:spcAft>
              <a:buClr>
                <a:srgbClr val="888A8C"/>
              </a:buClr>
              <a:buSzPts val="1600"/>
              <a:buFont typeface="Arial"/>
              <a:buNone/>
              <a:defRPr b="0" i="0" sz="1600" u="none" cap="none" strike="noStrike">
                <a:solidFill>
                  <a:srgbClr val="888A8C"/>
                </a:solidFill>
                <a:latin typeface="Verdana"/>
                <a:ea typeface="Verdana"/>
                <a:cs typeface="Verdana"/>
                <a:sym typeface="Verdana"/>
              </a:defRPr>
            </a:lvl3pPr>
            <a:lvl4pPr indent="-228600" lvl="3" marL="18288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4pPr>
            <a:lvl5pPr indent="-228600" lvl="4" marL="22860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5pPr>
            <a:lvl6pPr indent="-228600" lvl="5" marL="27432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6pPr>
            <a:lvl7pPr indent="-228600" lvl="6" marL="32004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7pPr>
            <a:lvl8pPr indent="-228600" lvl="7" marL="36576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8pPr>
            <a:lvl9pPr indent="-228600" lvl="8" marL="4114800" marR="0" algn="l">
              <a:lnSpc>
                <a:spcPct val="100000"/>
              </a:lnSpc>
              <a:spcBef>
                <a:spcPts val="280"/>
              </a:spcBef>
              <a:spcAft>
                <a:spcPts val="0"/>
              </a:spcAft>
              <a:buClr>
                <a:srgbClr val="888A8C"/>
              </a:buClr>
              <a:buSzPts val="1400"/>
              <a:buFont typeface="Arial"/>
              <a:buNone/>
              <a:defRPr b="0" i="0" sz="1400" u="none" cap="none" strike="noStrike">
                <a:solidFill>
                  <a:srgbClr val="888A8C"/>
                </a:solidFill>
                <a:latin typeface="Verdana"/>
                <a:ea typeface="Verdana"/>
                <a:cs typeface="Verdana"/>
                <a:sym typeface="Verdana"/>
              </a:defRPr>
            </a:lvl9pPr>
          </a:lstStyle>
          <a:p/>
        </p:txBody>
      </p:sp>
      <p:sp>
        <p:nvSpPr>
          <p:cNvPr id="631" name="Google Shape;631;p26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2" name="Google Shape;632;p26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3" name="Google Shape;633;p26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1pPr>
            <a:lvl2pPr indent="0" lvl="1"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2pPr>
            <a:lvl3pPr indent="0" lvl="2"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3pPr>
            <a:lvl4pPr indent="0" lvl="3"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4pPr>
            <a:lvl5pPr indent="0" lvl="4"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5pPr>
            <a:lvl6pPr indent="0" lvl="5"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6pPr>
            <a:lvl7pPr indent="0" lvl="6"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7pPr>
            <a:lvl8pPr indent="0" lvl="7"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8pPr>
            <a:lvl9pPr indent="0" lvl="8" marL="0" marR="0" algn="r">
              <a:lnSpc>
                <a:spcPct val="100000"/>
              </a:lnSpc>
              <a:spcBef>
                <a:spcPts val="0"/>
              </a:spcBef>
              <a:spcAft>
                <a:spcPts val="0"/>
              </a:spcAft>
              <a:buClr>
                <a:srgbClr val="888A8C"/>
              </a:buClr>
              <a:buSzPts val="1200"/>
              <a:buFont typeface="Arial"/>
              <a:buNone/>
              <a:defRPr b="0" i="0" sz="1200" u="none" cap="none" strike="noStrike">
                <a:solidFill>
                  <a:srgbClr val="888A8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34" name="Google Shape;634;p261"/>
          <p:cNvSpPr/>
          <p:nvPr/>
        </p:nvSpPr>
        <p:spPr>
          <a:xfrm>
            <a:off x="-1" y="2214563"/>
            <a:ext cx="9144000" cy="6813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Decorative image of professionals working around a table" id="635" name="Google Shape;635;p261" title="Decorative image"/>
          <p:cNvPicPr preferRelativeResize="0"/>
          <p:nvPr/>
        </p:nvPicPr>
        <p:blipFill rotWithShape="1">
          <a:blip r:embed="rId2">
            <a:alphaModFix/>
          </a:blip>
          <a:srcRect b="0" l="0" r="0" t="0"/>
          <a:stretch/>
        </p:blipFill>
        <p:spPr>
          <a:xfrm>
            <a:off x="-1" y="0"/>
            <a:ext cx="6857999" cy="1660922"/>
          </a:xfrm>
          <a:prstGeom prst="rect">
            <a:avLst/>
          </a:prstGeom>
          <a:noFill/>
          <a:ln>
            <a:noFill/>
          </a:ln>
          <a:effectLst>
            <a:reflection blurRad="0" dir="0" dist="0" endA="300" endPos="35000" fadeDir="5400012" kx="0" rotWithShape="0" algn="bl" stA="52000" stPos="0" sy="-100000" ky="0"/>
          </a:effectLst>
        </p:spPr>
      </p:pic>
      <p:pic>
        <p:nvPicPr>
          <p:cNvPr id="636" name="Google Shape;636;p261"/>
          <p:cNvPicPr preferRelativeResize="0"/>
          <p:nvPr/>
        </p:nvPicPr>
        <p:blipFill rotWithShape="1">
          <a:blip r:embed="rId3">
            <a:alphaModFix/>
          </a:blip>
          <a:srcRect b="0" l="0" r="0" t="0"/>
          <a:stretch/>
        </p:blipFill>
        <p:spPr>
          <a:xfrm>
            <a:off x="76200" y="47627"/>
            <a:ext cx="1160423" cy="5143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66" name="Shape 66"/>
        <p:cNvGrpSpPr/>
        <p:nvPr/>
      </p:nvGrpSpPr>
      <p:grpSpPr>
        <a:xfrm>
          <a:off x="0" y="0"/>
          <a:ext cx="0" cy="0"/>
          <a:chOff x="0" y="0"/>
          <a:chExt cx="0" cy="0"/>
        </a:xfrm>
      </p:grpSpPr>
      <p:sp>
        <p:nvSpPr>
          <p:cNvPr id="67" name="Google Shape;67;p2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0" name="Google Shape;70;p202"/>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3" name="Shape 643"/>
        <p:cNvGrpSpPr/>
        <p:nvPr/>
      </p:nvGrpSpPr>
      <p:grpSpPr>
        <a:xfrm>
          <a:off x="0" y="0"/>
          <a:ext cx="0" cy="0"/>
          <a:chOff x="0" y="0"/>
          <a:chExt cx="0" cy="0"/>
        </a:xfrm>
      </p:grpSpPr>
      <p:sp>
        <p:nvSpPr>
          <p:cNvPr id="644" name="Google Shape;644;p186"/>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45" name="Google Shape;645;p18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6" name="Google Shape;646;p18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7" name="Google Shape;647;p18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648" name="Google Shape;648;p186"/>
          <p:cNvSpPr txBox="1"/>
          <p:nvPr>
            <p:ph type="title"/>
          </p:nvPr>
        </p:nvSpPr>
        <p:spPr>
          <a:xfrm>
            <a:off x="228600" y="228600"/>
            <a:ext cx="8686800" cy="1143000"/>
          </a:xfrm>
          <a:prstGeom prst="rect">
            <a:avLst/>
          </a:prstGeom>
          <a:solidFill>
            <a:srgbClr val="A9DCF2">
              <a:alpha val="65882"/>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49" name="Google Shape;649;p186"/>
          <p:cNvPicPr preferRelativeResize="0"/>
          <p:nvPr/>
        </p:nvPicPr>
        <p:blipFill rotWithShape="1">
          <a:blip r:embed="rId2">
            <a:alphaModFix/>
          </a:blip>
          <a:srcRect b="0" l="0" r="0" t="0"/>
          <a:stretch/>
        </p:blipFill>
        <p:spPr>
          <a:xfrm>
            <a:off x="8053977" y="6277285"/>
            <a:ext cx="1092200" cy="52325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50" name="Shape 650"/>
        <p:cNvGrpSpPr/>
        <p:nvPr/>
      </p:nvGrpSpPr>
      <p:grpSpPr>
        <a:xfrm>
          <a:off x="0" y="0"/>
          <a:ext cx="0" cy="0"/>
          <a:chOff x="0" y="0"/>
          <a:chExt cx="0" cy="0"/>
        </a:xfrm>
      </p:grpSpPr>
      <p:sp>
        <p:nvSpPr>
          <p:cNvPr id="651" name="Google Shape;651;p190"/>
          <p:cNvSpPr txBox="1"/>
          <p:nvPr>
            <p:ph type="title"/>
          </p:nvPr>
        </p:nvSpPr>
        <p:spPr>
          <a:xfrm>
            <a:off x="457200" y="274638"/>
            <a:ext cx="8229600" cy="1143000"/>
          </a:xfrm>
          <a:prstGeom prst="rect">
            <a:avLst/>
          </a:prstGeom>
          <a:solidFill>
            <a:srgbClr val="A9DCF2">
              <a:alpha val="65882"/>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2" name="Google Shape;652;p190"/>
          <p:cNvSpPr txBox="1"/>
          <p:nvPr>
            <p:ph idx="1" type="body"/>
          </p:nvPr>
        </p:nvSpPr>
        <p:spPr>
          <a:xfrm>
            <a:off x="914400" y="1524000"/>
            <a:ext cx="3582900" cy="651000"/>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53" name="Google Shape;653;p190"/>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54" name="Google Shape;654;p190"/>
          <p:cNvSpPr txBox="1"/>
          <p:nvPr>
            <p:ph idx="3" type="body"/>
          </p:nvPr>
        </p:nvSpPr>
        <p:spPr>
          <a:xfrm>
            <a:off x="5105400" y="1535113"/>
            <a:ext cx="3581400" cy="639900"/>
          </a:xfrm>
          <a:prstGeom prst="rect">
            <a:avLst/>
          </a:prstGeom>
          <a:solidFill>
            <a:srgbClr val="E8F7EB"/>
          </a:solidFill>
          <a:ln>
            <a:noFill/>
          </a:ln>
        </p:spPr>
        <p:txBody>
          <a:bodyPr anchorCtr="0" anchor="b" bIns="45700" lIns="91425" spcFirstLastPara="1" rIns="91425" wrap="square" tIns="45700">
            <a:noAutofit/>
          </a:bodyPr>
          <a:lstStyle>
            <a:lvl1pPr indent="-228600" lvl="0" marL="457200" algn="l">
              <a:lnSpc>
                <a:spcPct val="100000"/>
              </a:lnSpc>
              <a:spcBef>
                <a:spcPts val="420"/>
              </a:spcBef>
              <a:spcAft>
                <a:spcPts val="0"/>
              </a:spcAft>
              <a:buClr>
                <a:schemeClr val="dk1"/>
              </a:buClr>
              <a:buSzPts val="2100"/>
              <a:buNone/>
              <a:defRPr b="1" sz="21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55" name="Google Shape;655;p190"/>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56" name="Google Shape;656;p19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7" name="Google Shape;657;p19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8" name="Google Shape;658;p19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659" name="Google Shape;659;p190"/>
          <p:cNvSpPr/>
          <p:nvPr/>
        </p:nvSpPr>
        <p:spPr>
          <a:xfrm>
            <a:off x="457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660" name="Google Shape;660;p190"/>
          <p:cNvSpPr/>
          <p:nvPr/>
        </p:nvSpPr>
        <p:spPr>
          <a:xfrm>
            <a:off x="4648200" y="1524000"/>
            <a:ext cx="457200" cy="651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id="661" name="Google Shape;661;p190"/>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type="title">
  <p:cSld name="TITLE">
    <p:spTree>
      <p:nvGrpSpPr>
        <p:cNvPr id="662" name="Shape 662"/>
        <p:cNvGrpSpPr/>
        <p:nvPr/>
      </p:nvGrpSpPr>
      <p:grpSpPr>
        <a:xfrm>
          <a:off x="0" y="0"/>
          <a:ext cx="0" cy="0"/>
          <a:chOff x="0" y="0"/>
          <a:chExt cx="0" cy="0"/>
        </a:xfrm>
      </p:grpSpPr>
      <p:pic>
        <p:nvPicPr>
          <p:cNvPr descr="Decorative image of teenage students sitting around a table" id="663" name="Google Shape;663;p282"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664" name="Google Shape;664;p282"/>
          <p:cNvSpPr txBox="1"/>
          <p:nvPr>
            <p:ph type="ctrTitle"/>
          </p:nvPr>
        </p:nvSpPr>
        <p:spPr>
          <a:xfrm>
            <a:off x="953254" y="3671154"/>
            <a:ext cx="7240500" cy="1470000"/>
          </a:xfrm>
          <a:prstGeom prst="rect">
            <a:avLst/>
          </a:prstGeom>
          <a:solidFill>
            <a:schemeClr val="lt1">
              <a:alpha val="65882"/>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5" name="Google Shape;665;p282"/>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666" name="Google Shape;666;p28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7" name="Google Shape;667;p28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8" name="Google Shape;668;p28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669" name="Google Shape;669;p282"/>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lt1"/>
        </a:solidFill>
      </p:bgPr>
    </p:bg>
    <p:spTree>
      <p:nvGrpSpPr>
        <p:cNvPr id="670" name="Shape 670"/>
        <p:cNvGrpSpPr/>
        <p:nvPr/>
      </p:nvGrpSpPr>
      <p:grpSpPr>
        <a:xfrm>
          <a:off x="0" y="0"/>
          <a:ext cx="0" cy="0"/>
          <a:chOff x="0" y="0"/>
          <a:chExt cx="0" cy="0"/>
        </a:xfrm>
      </p:grpSpPr>
      <p:sp>
        <p:nvSpPr>
          <p:cNvPr id="671" name="Google Shape;671;p28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2" name="Google Shape;672;p28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3" name="Google Shape;673;p28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674" name="Google Shape;674;p283"/>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75" name="Shape 675"/>
        <p:cNvGrpSpPr/>
        <p:nvPr/>
      </p:nvGrpSpPr>
      <p:grpSpPr>
        <a:xfrm>
          <a:off x="0" y="0"/>
          <a:ext cx="0" cy="0"/>
          <a:chOff x="0" y="0"/>
          <a:chExt cx="0" cy="0"/>
        </a:xfrm>
      </p:grpSpPr>
      <p:sp>
        <p:nvSpPr>
          <p:cNvPr id="676" name="Google Shape;676;p284"/>
          <p:cNvSpPr txBox="1"/>
          <p:nvPr>
            <p:ph type="title"/>
          </p:nvPr>
        </p:nvSpPr>
        <p:spPr>
          <a:xfrm>
            <a:off x="457200" y="274638"/>
            <a:ext cx="8229600" cy="1143000"/>
          </a:xfrm>
          <a:prstGeom prst="rect">
            <a:avLst/>
          </a:prstGeom>
          <a:solidFill>
            <a:srgbClr val="A9DCF2">
              <a:alpha val="65882"/>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7" name="Google Shape;677;p28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8" name="Google Shape;678;p28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9" name="Google Shape;679;p2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680" name="Google Shape;680;p284"/>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No_VTSS">
  <p:cSld name="1_Blank_No_VTSS">
    <p:bg>
      <p:bgPr>
        <a:solidFill>
          <a:schemeClr val="lt1"/>
        </a:solidFill>
      </p:bgPr>
    </p:bg>
    <p:spTree>
      <p:nvGrpSpPr>
        <p:cNvPr id="681" name="Shape 681"/>
        <p:cNvGrpSpPr/>
        <p:nvPr/>
      </p:nvGrpSpPr>
      <p:grpSpPr>
        <a:xfrm>
          <a:off x="0" y="0"/>
          <a:ext cx="0" cy="0"/>
          <a:chOff x="0" y="0"/>
          <a:chExt cx="0" cy="0"/>
        </a:xfrm>
      </p:grpSpPr>
      <p:sp>
        <p:nvSpPr>
          <p:cNvPr id="682" name="Google Shape;682;p28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3" name="Google Shape;683;p28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4" name="Google Shape;684;p2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1">
  <p:cSld name="1_One Content">
    <p:spTree>
      <p:nvGrpSpPr>
        <p:cNvPr id="685" name="Shape 685"/>
        <p:cNvGrpSpPr/>
        <p:nvPr/>
      </p:nvGrpSpPr>
      <p:grpSpPr>
        <a:xfrm>
          <a:off x="0" y="0"/>
          <a:ext cx="0" cy="0"/>
          <a:chOff x="0" y="0"/>
          <a:chExt cx="0" cy="0"/>
        </a:xfrm>
      </p:grpSpPr>
      <p:sp>
        <p:nvSpPr>
          <p:cNvPr id="686" name="Google Shape;686;p286"/>
          <p:cNvSpPr txBox="1"/>
          <p:nvPr>
            <p:ph type="title"/>
          </p:nvPr>
        </p:nvSpPr>
        <p:spPr>
          <a:xfrm>
            <a:off x="2743200" y="256814"/>
            <a:ext cx="5943600" cy="1143000"/>
          </a:xfrm>
          <a:prstGeom prst="rect">
            <a:avLst/>
          </a:prstGeom>
          <a:solidFill>
            <a:srgbClr val="A9DCF2">
              <a:alpha val="66666"/>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7" name="Google Shape;687;p286"/>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688" name="Google Shape;688;p28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9" name="Google Shape;689;p28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0" name="Google Shape;690;p28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691" name="Google Shape;691;p286"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692" name="Google Shape;692;p286"/>
          <p:cNvPicPr preferRelativeResize="0"/>
          <p:nvPr/>
        </p:nvPicPr>
        <p:blipFill rotWithShape="1">
          <a:blip r:embed="rId3">
            <a:alphaModFix/>
          </a:blip>
          <a:srcRect b="0" l="0" r="0" t="0"/>
          <a:stretch/>
        </p:blipFill>
        <p:spPr>
          <a:xfrm>
            <a:off x="76200" y="152400"/>
            <a:ext cx="2590799" cy="1241206"/>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4_One Content">
    <p:spTree>
      <p:nvGrpSpPr>
        <p:cNvPr id="693" name="Shape 693"/>
        <p:cNvGrpSpPr/>
        <p:nvPr/>
      </p:nvGrpSpPr>
      <p:grpSpPr>
        <a:xfrm>
          <a:off x="0" y="0"/>
          <a:ext cx="0" cy="0"/>
          <a:chOff x="0" y="0"/>
          <a:chExt cx="0" cy="0"/>
        </a:xfrm>
      </p:grpSpPr>
      <p:sp>
        <p:nvSpPr>
          <p:cNvPr id="694" name="Google Shape;694;p287"/>
          <p:cNvSpPr txBox="1"/>
          <p:nvPr>
            <p:ph type="title"/>
          </p:nvPr>
        </p:nvSpPr>
        <p:spPr>
          <a:xfrm>
            <a:off x="2743200" y="256814"/>
            <a:ext cx="5943600" cy="1143000"/>
          </a:xfrm>
          <a:prstGeom prst="rect">
            <a:avLst/>
          </a:prstGeom>
          <a:solidFill>
            <a:srgbClr val="A9DCF2">
              <a:alpha val="6509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5" name="Google Shape;695;p287"/>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696" name="Google Shape;696;p28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p:txBody>
      </p:sp>
      <p:sp>
        <p:nvSpPr>
          <p:cNvPr id="697" name="Google Shape;697;p28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p:txBody>
      </p:sp>
      <p:sp>
        <p:nvSpPr>
          <p:cNvPr id="698" name="Google Shape;698;p28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699" name="Google Shape;699;p287"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700" name="Google Shape;700;p287"/>
          <p:cNvPicPr preferRelativeResize="0"/>
          <p:nvPr/>
        </p:nvPicPr>
        <p:blipFill rotWithShape="1">
          <a:blip r:embed="rId3">
            <a:alphaModFix/>
          </a:blip>
          <a:srcRect b="0" l="0" r="0" t="0"/>
          <a:stretch/>
        </p:blipFill>
        <p:spPr>
          <a:xfrm>
            <a:off x="76200" y="152400"/>
            <a:ext cx="2590799" cy="124120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01" name="Shape 701"/>
        <p:cNvGrpSpPr/>
        <p:nvPr/>
      </p:nvGrpSpPr>
      <p:grpSpPr>
        <a:xfrm>
          <a:off x="0" y="0"/>
          <a:ext cx="0" cy="0"/>
          <a:chOff x="0" y="0"/>
          <a:chExt cx="0" cy="0"/>
        </a:xfrm>
      </p:grpSpPr>
      <p:pic>
        <p:nvPicPr>
          <p:cNvPr descr="Decorative image of kids smiling" id="702" name="Google Shape;702;p288" title="Decorative image"/>
          <p:cNvPicPr preferRelativeResize="0"/>
          <p:nvPr/>
        </p:nvPicPr>
        <p:blipFill rotWithShape="1">
          <a:blip r:embed="rId2">
            <a:alphaModFix/>
          </a:blip>
          <a:srcRect b="0" l="0" r="0" t="0"/>
          <a:stretch/>
        </p:blipFill>
        <p:spPr>
          <a:xfrm>
            <a:off x="0" y="1873765"/>
            <a:ext cx="9147018" cy="2215293"/>
          </a:xfrm>
          <a:prstGeom prst="rect">
            <a:avLst/>
          </a:prstGeom>
          <a:noFill/>
          <a:ln>
            <a:noFill/>
          </a:ln>
        </p:spPr>
      </p:pic>
      <p:sp>
        <p:nvSpPr>
          <p:cNvPr id="703" name="Google Shape;703;p288"/>
          <p:cNvSpPr txBox="1"/>
          <p:nvPr>
            <p:ph type="ctrTitle"/>
          </p:nvPr>
        </p:nvSpPr>
        <p:spPr>
          <a:xfrm>
            <a:off x="953254" y="3671154"/>
            <a:ext cx="7240500" cy="1470000"/>
          </a:xfrm>
          <a:prstGeom prst="rect">
            <a:avLst/>
          </a:prstGeom>
          <a:solidFill>
            <a:schemeClr val="lt1">
              <a:alpha val="65882"/>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4" name="Google Shape;704;p288"/>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05" name="Google Shape;705;p28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6" name="Google Shape;706;p28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7" name="Google Shape;707;p28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08" name="Google Shape;708;p288"/>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09" name="Shape 709"/>
        <p:cNvGrpSpPr/>
        <p:nvPr/>
      </p:nvGrpSpPr>
      <p:grpSpPr>
        <a:xfrm>
          <a:off x="0" y="0"/>
          <a:ext cx="0" cy="0"/>
          <a:chOff x="0" y="0"/>
          <a:chExt cx="0" cy="0"/>
        </a:xfrm>
      </p:grpSpPr>
      <p:pic>
        <p:nvPicPr>
          <p:cNvPr descr="Decorative Image of Smiling kids" id="710" name="Google Shape;710;p289"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711" name="Google Shape;711;p289"/>
          <p:cNvSpPr txBox="1"/>
          <p:nvPr>
            <p:ph type="ctrTitle"/>
          </p:nvPr>
        </p:nvSpPr>
        <p:spPr>
          <a:xfrm>
            <a:off x="953254" y="3671154"/>
            <a:ext cx="7240500" cy="1470000"/>
          </a:xfrm>
          <a:prstGeom prst="rect">
            <a:avLst/>
          </a:prstGeom>
          <a:solidFill>
            <a:schemeClr val="lt1">
              <a:alpha val="65882"/>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2" name="Google Shape;712;p289"/>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13" name="Google Shape;713;p28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4" name="Google Shape;714;p28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5" name="Google Shape;715;p28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16" name="Google Shape;716;p289"/>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ntent">
  <p:cSld name="4_One Content">
    <p:spTree>
      <p:nvGrpSpPr>
        <p:cNvPr id="71" name="Shape 71"/>
        <p:cNvGrpSpPr/>
        <p:nvPr/>
      </p:nvGrpSpPr>
      <p:grpSpPr>
        <a:xfrm>
          <a:off x="0" y="0"/>
          <a:ext cx="0" cy="0"/>
          <a:chOff x="0" y="0"/>
          <a:chExt cx="0" cy="0"/>
        </a:xfrm>
      </p:grpSpPr>
      <p:sp>
        <p:nvSpPr>
          <p:cNvPr id="72" name="Google Shape;72;p203"/>
          <p:cNvSpPr txBox="1"/>
          <p:nvPr>
            <p:ph type="title"/>
          </p:nvPr>
        </p:nvSpPr>
        <p:spPr>
          <a:xfrm>
            <a:off x="2743200" y="256814"/>
            <a:ext cx="5943600" cy="1143000"/>
          </a:xfrm>
          <a:prstGeom prst="rect">
            <a:avLst/>
          </a:prstGeom>
          <a:solidFill>
            <a:srgbClr val="A9DCF2">
              <a:alpha val="65098"/>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03"/>
          <p:cNvSpPr txBox="1"/>
          <p:nvPr>
            <p:ph idx="1" type="body"/>
          </p:nvPr>
        </p:nvSpPr>
        <p:spPr>
          <a:xfrm>
            <a:off x="533400" y="1600200"/>
            <a:ext cx="81534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4" name="Google Shape;74;p20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p:txBody>
      </p:sp>
      <p:sp>
        <p:nvSpPr>
          <p:cNvPr id="75" name="Google Shape;75;p20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p:txBody>
      </p:sp>
      <p:sp>
        <p:nvSpPr>
          <p:cNvPr id="76" name="Google Shape;76;p20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kids" id="77" name="Google Shape;77;p203" title="Decorative image"/>
          <p:cNvPicPr preferRelativeResize="0"/>
          <p:nvPr/>
        </p:nvPicPr>
        <p:blipFill rotWithShape="1">
          <a:blip r:embed="rId2">
            <a:alphaModFix/>
          </a:blip>
          <a:srcRect b="0" l="237" r="0" t="13694"/>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78" name="Google Shape;78;p203"/>
          <p:cNvPicPr preferRelativeResize="0"/>
          <p:nvPr/>
        </p:nvPicPr>
        <p:blipFill rotWithShape="1">
          <a:blip r:embed="rId3">
            <a:alphaModFix/>
          </a:blip>
          <a:srcRect b="0" l="0" r="0" t="0"/>
          <a:stretch/>
        </p:blipFill>
        <p:spPr>
          <a:xfrm>
            <a:off x="76200" y="152400"/>
            <a:ext cx="2590799" cy="124120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7" name="Shape 717"/>
        <p:cNvGrpSpPr/>
        <p:nvPr/>
      </p:nvGrpSpPr>
      <p:grpSpPr>
        <a:xfrm>
          <a:off x="0" y="0"/>
          <a:ext cx="0" cy="0"/>
          <a:chOff x="0" y="0"/>
          <a:chExt cx="0" cy="0"/>
        </a:xfrm>
      </p:grpSpPr>
      <p:sp>
        <p:nvSpPr>
          <p:cNvPr id="718" name="Google Shape;718;p290"/>
          <p:cNvSpPr txBox="1"/>
          <p:nvPr>
            <p:ph type="title"/>
          </p:nvPr>
        </p:nvSpPr>
        <p:spPr>
          <a:xfrm rot="5400000">
            <a:off x="4732349" y="2171688"/>
            <a:ext cx="5851500"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9" name="Google Shape;719;p290"/>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0" name="Google Shape;720;p29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1" name="Google Shape;721;p29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2" name="Google Shape;722;p29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3" name="Shape 723"/>
        <p:cNvGrpSpPr/>
        <p:nvPr/>
      </p:nvGrpSpPr>
      <p:grpSpPr>
        <a:xfrm>
          <a:off x="0" y="0"/>
          <a:ext cx="0" cy="0"/>
          <a:chOff x="0" y="0"/>
          <a:chExt cx="0" cy="0"/>
        </a:xfrm>
      </p:grpSpPr>
      <p:sp>
        <p:nvSpPr>
          <p:cNvPr id="724" name="Google Shape;724;p29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5" name="Google Shape;725;p291"/>
          <p:cNvSpPr txBox="1"/>
          <p:nvPr>
            <p:ph idx="1" type="body"/>
          </p:nvPr>
        </p:nvSpPr>
        <p:spPr>
          <a:xfrm rot="5400000">
            <a:off x="2308949" y="-251550"/>
            <a:ext cx="4526100" cy="8229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6" name="Google Shape;726;p29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7" name="Google Shape;727;p29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8" name="Google Shape;728;p2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29" name="Shape 729"/>
        <p:cNvGrpSpPr/>
        <p:nvPr/>
      </p:nvGrpSpPr>
      <p:grpSpPr>
        <a:xfrm>
          <a:off x="0" y="0"/>
          <a:ext cx="0" cy="0"/>
          <a:chOff x="0" y="0"/>
          <a:chExt cx="0" cy="0"/>
        </a:xfrm>
      </p:grpSpPr>
      <p:sp>
        <p:nvSpPr>
          <p:cNvPr id="730" name="Google Shape;730;p292"/>
          <p:cNvSpPr txBox="1"/>
          <p:nvPr>
            <p:ph type="title"/>
          </p:nvPr>
        </p:nvSpPr>
        <p:spPr>
          <a:xfrm>
            <a:off x="2743200" y="4800600"/>
            <a:ext cx="4535400" cy="566700"/>
          </a:xfrm>
          <a:prstGeom prst="rect">
            <a:avLst/>
          </a:prstGeom>
          <a:solidFill>
            <a:schemeClr val="lt1"/>
          </a:solid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2000"/>
              <a:buFont typeface="Verdana"/>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1" name="Google Shape;731;p292"/>
          <p:cNvSpPr/>
          <p:nvPr>
            <p:ph idx="2" type="pic"/>
          </p:nvPr>
        </p:nvSpPr>
        <p:spPr>
          <a:xfrm>
            <a:off x="1792288" y="612775"/>
            <a:ext cx="5486400" cy="4114800"/>
          </a:xfrm>
          <a:prstGeom prst="rect">
            <a:avLst/>
          </a:prstGeom>
          <a:solidFill>
            <a:schemeClr val="lt1"/>
          </a:solidFill>
          <a:ln cap="flat" cmpd="sng" w="57150">
            <a:solidFill>
              <a:schemeClr val="accent5"/>
            </a:solidFill>
            <a:prstDash val="dash"/>
            <a:round/>
            <a:headEnd len="sm" w="sm" type="none"/>
            <a:tailEnd len="sm" w="sm" type="none"/>
          </a:ln>
        </p:spPr>
      </p:sp>
      <p:sp>
        <p:nvSpPr>
          <p:cNvPr id="732" name="Google Shape;732;p29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3" name="Google Shape;733;p29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4" name="Google Shape;734;p29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735" name="Google Shape;735;p292"/>
          <p:cNvSpPr/>
          <p:nvPr/>
        </p:nvSpPr>
        <p:spPr>
          <a:xfrm>
            <a:off x="1828800" y="4800600"/>
            <a:ext cx="914400" cy="609600"/>
          </a:xfrm>
          <a:prstGeom prst="rect">
            <a:avLst/>
          </a:prstGeom>
          <a:solidFill>
            <a:srgbClr val="A9DC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736" name="Google Shape;736;p292"/>
          <p:cNvSpPr txBox="1"/>
          <p:nvPr>
            <p:ph idx="1" type="body"/>
          </p:nvPr>
        </p:nvSpPr>
        <p:spPr>
          <a:xfrm>
            <a:off x="1828800" y="5368925"/>
            <a:ext cx="5449800" cy="804900"/>
          </a:xfrm>
          <a:prstGeom prst="rect">
            <a:avLst/>
          </a:prstGeom>
          <a:solidFill>
            <a:srgbClr val="E5E5E5"/>
          </a:solid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pic>
        <p:nvPicPr>
          <p:cNvPr id="737" name="Google Shape;737;p292"/>
          <p:cNvPicPr preferRelativeResize="0"/>
          <p:nvPr/>
        </p:nvPicPr>
        <p:blipFill rotWithShape="1">
          <a:blip r:embed="rId2">
            <a:alphaModFix/>
          </a:blip>
          <a:srcRect b="0" l="0" r="0" t="0"/>
          <a:stretch/>
        </p:blipFill>
        <p:spPr>
          <a:xfrm>
            <a:off x="7467600" y="5974442"/>
            <a:ext cx="1559301" cy="747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738" name="Shape 738"/>
        <p:cNvGrpSpPr/>
        <p:nvPr/>
      </p:nvGrpSpPr>
      <p:grpSpPr>
        <a:xfrm>
          <a:off x="0" y="0"/>
          <a:ext cx="0" cy="0"/>
          <a:chOff x="0" y="0"/>
          <a:chExt cx="0" cy="0"/>
        </a:xfrm>
      </p:grpSpPr>
      <p:pic>
        <p:nvPicPr>
          <p:cNvPr descr="Decorative image of professionals around a computer" id="739" name="Google Shape;739;p293" title="Decorative image"/>
          <p:cNvPicPr preferRelativeResize="0"/>
          <p:nvPr/>
        </p:nvPicPr>
        <p:blipFill rotWithShape="1">
          <a:blip r:embed="rId2">
            <a:alphaModFix/>
          </a:blip>
          <a:srcRect b="0" l="0" r="0" t="0"/>
          <a:stretch/>
        </p:blipFill>
        <p:spPr>
          <a:xfrm>
            <a:off x="1" y="1873765"/>
            <a:ext cx="9147016" cy="2215293"/>
          </a:xfrm>
          <a:prstGeom prst="rect">
            <a:avLst/>
          </a:prstGeom>
          <a:noFill/>
          <a:ln>
            <a:noFill/>
          </a:ln>
        </p:spPr>
      </p:pic>
      <p:sp>
        <p:nvSpPr>
          <p:cNvPr id="740" name="Google Shape;740;p293"/>
          <p:cNvSpPr txBox="1"/>
          <p:nvPr>
            <p:ph type="ctrTitle"/>
          </p:nvPr>
        </p:nvSpPr>
        <p:spPr>
          <a:xfrm>
            <a:off x="953254" y="3671154"/>
            <a:ext cx="7240500" cy="1470000"/>
          </a:xfrm>
          <a:prstGeom prst="rect">
            <a:avLst/>
          </a:prstGeom>
          <a:solidFill>
            <a:schemeClr val="lt1">
              <a:alpha val="65882"/>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1" name="Google Shape;741;p293"/>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42" name="Google Shape;742;p29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3" name="Google Shape;743;p29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4" name="Google Shape;744;p29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45" name="Google Shape;745;p293"/>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746" name="Shape 746"/>
        <p:cNvGrpSpPr/>
        <p:nvPr/>
      </p:nvGrpSpPr>
      <p:grpSpPr>
        <a:xfrm>
          <a:off x="0" y="0"/>
          <a:ext cx="0" cy="0"/>
          <a:chOff x="0" y="0"/>
          <a:chExt cx="0" cy="0"/>
        </a:xfrm>
      </p:grpSpPr>
      <p:pic>
        <p:nvPicPr>
          <p:cNvPr descr="Decorative image of smiling professionals" id="747" name="Google Shape;747;p294" title="Decorative image"/>
          <p:cNvPicPr preferRelativeResize="0"/>
          <p:nvPr/>
        </p:nvPicPr>
        <p:blipFill rotWithShape="1">
          <a:blip r:embed="rId2">
            <a:alphaModFix/>
          </a:blip>
          <a:srcRect b="0" l="0" r="0" t="0"/>
          <a:stretch/>
        </p:blipFill>
        <p:spPr>
          <a:xfrm>
            <a:off x="0" y="1596854"/>
            <a:ext cx="9147018" cy="2769116"/>
          </a:xfrm>
          <a:prstGeom prst="rect">
            <a:avLst/>
          </a:prstGeom>
          <a:noFill/>
          <a:ln>
            <a:noFill/>
          </a:ln>
        </p:spPr>
      </p:pic>
      <p:sp>
        <p:nvSpPr>
          <p:cNvPr id="748" name="Google Shape;748;p294"/>
          <p:cNvSpPr txBox="1"/>
          <p:nvPr>
            <p:ph type="ctrTitle"/>
          </p:nvPr>
        </p:nvSpPr>
        <p:spPr>
          <a:xfrm>
            <a:off x="953254" y="3671154"/>
            <a:ext cx="7240500" cy="1470000"/>
          </a:xfrm>
          <a:prstGeom prst="rect">
            <a:avLst/>
          </a:prstGeom>
          <a:solidFill>
            <a:schemeClr val="lt1">
              <a:alpha val="65882"/>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9" name="Google Shape;749;p294"/>
          <p:cNvSpPr txBox="1"/>
          <p:nvPr>
            <p:ph idx="1" type="subTitle"/>
          </p:nvPr>
        </p:nvSpPr>
        <p:spPr>
          <a:xfrm>
            <a:off x="1373109" y="5257800"/>
            <a:ext cx="6400800" cy="914400"/>
          </a:xfrm>
          <a:prstGeom prst="rect">
            <a:avLst/>
          </a:prstGeom>
          <a:solidFill>
            <a:schemeClr val="lt1">
              <a:alpha val="65882"/>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50" name="Google Shape;750;p29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1" name="Google Shape;751;p29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2" name="Google Shape;752;p29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53" name="Google Shape;753;p294"/>
          <p:cNvPicPr preferRelativeResize="0"/>
          <p:nvPr/>
        </p:nvPicPr>
        <p:blipFill rotWithShape="1">
          <a:blip r:embed="rId3">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754" name="Shape 754"/>
        <p:cNvGrpSpPr/>
        <p:nvPr/>
      </p:nvGrpSpPr>
      <p:grpSpPr>
        <a:xfrm>
          <a:off x="0" y="0"/>
          <a:ext cx="0" cy="0"/>
          <a:chOff x="0" y="0"/>
          <a:chExt cx="0" cy="0"/>
        </a:xfrm>
      </p:grpSpPr>
      <p:sp>
        <p:nvSpPr>
          <p:cNvPr id="755" name="Google Shape;755;p295"/>
          <p:cNvSpPr txBox="1"/>
          <p:nvPr>
            <p:ph type="ctrTitle"/>
          </p:nvPr>
        </p:nvSpPr>
        <p:spPr>
          <a:xfrm>
            <a:off x="928464" y="1600200"/>
            <a:ext cx="7240500" cy="1470000"/>
          </a:xfrm>
          <a:prstGeom prst="rect">
            <a:avLst/>
          </a:prstGeom>
          <a:solidFill>
            <a:schemeClr val="lt1">
              <a:alpha val="65882"/>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6" name="Google Shape;756;p295"/>
          <p:cNvSpPr txBox="1"/>
          <p:nvPr>
            <p:ph idx="1" type="subTitle"/>
          </p:nvPr>
        </p:nvSpPr>
        <p:spPr>
          <a:xfrm>
            <a:off x="1348319" y="3429000"/>
            <a:ext cx="6400800" cy="914400"/>
          </a:xfrm>
          <a:prstGeom prst="rect">
            <a:avLst/>
          </a:prstGeom>
          <a:solidFill>
            <a:schemeClr val="lt1">
              <a:alpha val="65882"/>
            </a:schemeClr>
          </a:solid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757" name="Google Shape;757;p29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8" name="Google Shape;758;p29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9" name="Google Shape;759;p29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id="760" name="Google Shape;760;p295"/>
          <p:cNvPicPr preferRelativeResize="0"/>
          <p:nvPr/>
        </p:nvPicPr>
        <p:blipFill rotWithShape="1">
          <a:blip r:embed="rId2">
            <a:alphaModFix/>
          </a:blip>
          <a:srcRect b="0" l="0" r="0" t="0"/>
          <a:stretch/>
        </p:blipFill>
        <p:spPr>
          <a:xfrm>
            <a:off x="3129104" y="82049"/>
            <a:ext cx="2885793" cy="138253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One Content">
  <p:cSld name="3_One Content">
    <p:spTree>
      <p:nvGrpSpPr>
        <p:cNvPr id="761" name="Shape 761"/>
        <p:cNvGrpSpPr/>
        <p:nvPr/>
      </p:nvGrpSpPr>
      <p:grpSpPr>
        <a:xfrm>
          <a:off x="0" y="0"/>
          <a:ext cx="0" cy="0"/>
          <a:chOff x="0" y="0"/>
          <a:chExt cx="0" cy="0"/>
        </a:xfrm>
      </p:grpSpPr>
      <p:sp>
        <p:nvSpPr>
          <p:cNvPr id="762" name="Google Shape;762;p296"/>
          <p:cNvSpPr txBox="1"/>
          <p:nvPr>
            <p:ph type="title"/>
          </p:nvPr>
        </p:nvSpPr>
        <p:spPr>
          <a:xfrm>
            <a:off x="2743200" y="256814"/>
            <a:ext cx="5943600" cy="1143000"/>
          </a:xfrm>
          <a:prstGeom prst="rect">
            <a:avLst/>
          </a:prstGeom>
          <a:solidFill>
            <a:srgbClr val="A9DCF2">
              <a:alpha val="65882"/>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3" name="Google Shape;763;p296"/>
          <p:cNvSpPr txBox="1"/>
          <p:nvPr>
            <p:ph idx="1" type="body"/>
          </p:nvPr>
        </p:nvSpPr>
        <p:spPr>
          <a:xfrm>
            <a:off x="457200"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64" name="Google Shape;764;p29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5" name="Google Shape;765;p29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6" name="Google Shape;766;p29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professionals around a computer" id="767" name="Google Shape;767;p296" title="Decorative image"/>
          <p:cNvPicPr preferRelativeResize="0"/>
          <p:nvPr/>
        </p:nvPicPr>
        <p:blipFill rotWithShape="1">
          <a:blip r:embed="rId2">
            <a:alphaModFix/>
          </a:blip>
          <a:srcRect b="16050" l="0" r="0" t="5951"/>
          <a:stretch/>
        </p:blipFill>
        <p:spPr>
          <a:xfrm>
            <a:off x="0" y="5130800"/>
            <a:ext cx="9144000" cy="1727200"/>
          </a:xfrm>
          <a:prstGeom prst="rect">
            <a:avLst/>
          </a:prstGeom>
          <a:noFill/>
          <a:ln cap="flat" cmpd="sng" w="38100">
            <a:solidFill>
              <a:schemeClr val="accent5"/>
            </a:solidFill>
            <a:prstDash val="dash"/>
            <a:round/>
            <a:headEnd len="sm" w="sm" type="none"/>
            <a:tailEnd len="sm" w="sm" type="none"/>
          </a:ln>
        </p:spPr>
      </p:pic>
      <p:pic>
        <p:nvPicPr>
          <p:cNvPr id="768" name="Google Shape;768;p296"/>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One Content">
  <p:cSld name="2_One Content">
    <p:spTree>
      <p:nvGrpSpPr>
        <p:cNvPr id="769" name="Shape 769"/>
        <p:cNvGrpSpPr/>
        <p:nvPr/>
      </p:nvGrpSpPr>
      <p:grpSpPr>
        <a:xfrm>
          <a:off x="0" y="0"/>
          <a:ext cx="0" cy="0"/>
          <a:chOff x="0" y="0"/>
          <a:chExt cx="0" cy="0"/>
        </a:xfrm>
      </p:grpSpPr>
      <p:sp>
        <p:nvSpPr>
          <p:cNvPr id="770" name="Google Shape;770;p297"/>
          <p:cNvSpPr txBox="1"/>
          <p:nvPr>
            <p:ph type="title"/>
          </p:nvPr>
        </p:nvSpPr>
        <p:spPr>
          <a:xfrm>
            <a:off x="2743200" y="256814"/>
            <a:ext cx="5943600" cy="1143000"/>
          </a:xfrm>
          <a:prstGeom prst="rect">
            <a:avLst/>
          </a:prstGeom>
          <a:solidFill>
            <a:srgbClr val="A9DCF2">
              <a:alpha val="65882"/>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1" name="Google Shape;771;p297"/>
          <p:cNvSpPr txBox="1"/>
          <p:nvPr>
            <p:ph idx="1" type="body"/>
          </p:nvPr>
        </p:nvSpPr>
        <p:spPr>
          <a:xfrm>
            <a:off x="457201" y="1600200"/>
            <a:ext cx="8229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72" name="Google Shape;772;p29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3" name="Google Shape;773;p29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4" name="Google Shape;774;p29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college students/professionals around a table" id="775" name="Google Shape;775;p297" title="Decorative image"/>
          <p:cNvPicPr preferRelativeResize="0"/>
          <p:nvPr/>
        </p:nvPicPr>
        <p:blipFill rotWithShape="1">
          <a:blip r:embed="rId2">
            <a:alphaModFix/>
          </a:blip>
          <a:srcRect b="0" l="0" r="0" t="21433"/>
          <a:stretch/>
        </p:blipFill>
        <p:spPr>
          <a:xfrm>
            <a:off x="1" y="5118100"/>
            <a:ext cx="9144000" cy="1739900"/>
          </a:xfrm>
          <a:prstGeom prst="rect">
            <a:avLst/>
          </a:prstGeom>
          <a:noFill/>
          <a:ln cap="flat" cmpd="sng" w="38100">
            <a:solidFill>
              <a:schemeClr val="accent5"/>
            </a:solidFill>
            <a:prstDash val="dash"/>
            <a:round/>
            <a:headEnd len="sm" w="sm" type="none"/>
            <a:tailEnd len="sm" w="sm" type="none"/>
          </a:ln>
        </p:spPr>
      </p:pic>
      <p:pic>
        <p:nvPicPr>
          <p:cNvPr id="776" name="Google Shape;776;p297"/>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77" name="Shape 777"/>
        <p:cNvGrpSpPr/>
        <p:nvPr/>
      </p:nvGrpSpPr>
      <p:grpSpPr>
        <a:xfrm>
          <a:off x="0" y="0"/>
          <a:ext cx="0" cy="0"/>
          <a:chOff x="0" y="0"/>
          <a:chExt cx="0" cy="0"/>
        </a:xfrm>
      </p:grpSpPr>
      <p:sp>
        <p:nvSpPr>
          <p:cNvPr id="778" name="Google Shape;778;p298"/>
          <p:cNvSpPr txBox="1"/>
          <p:nvPr>
            <p:ph type="title"/>
          </p:nvPr>
        </p:nvSpPr>
        <p:spPr>
          <a:xfrm>
            <a:off x="2743200" y="256814"/>
            <a:ext cx="5943600" cy="1143000"/>
          </a:xfrm>
          <a:prstGeom prst="rect">
            <a:avLst/>
          </a:prstGeom>
          <a:solidFill>
            <a:srgbClr val="A9DCF2">
              <a:alpha val="65882"/>
            </a:srgbClr>
          </a:solid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9" name="Google Shape;779;p298"/>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80" name="Google Shape;780;p298"/>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781" name="Google Shape;781;p29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2" name="Google Shape;782;p29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3" name="Google Shape;783;p29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pic>
        <p:nvPicPr>
          <p:cNvPr descr="Decorative image of smiling students shoulder-to-shoulder" id="784" name="Google Shape;784;p298" title="Decorative image"/>
          <p:cNvPicPr preferRelativeResize="0"/>
          <p:nvPr/>
        </p:nvPicPr>
        <p:blipFill rotWithShape="1">
          <a:blip r:embed="rId2">
            <a:alphaModFix/>
          </a:blip>
          <a:srcRect b="0" l="239" r="0" t="13696"/>
          <a:stretch/>
        </p:blipFill>
        <p:spPr>
          <a:xfrm>
            <a:off x="-1" y="5105400"/>
            <a:ext cx="9144000" cy="1752600"/>
          </a:xfrm>
          <a:prstGeom prst="rect">
            <a:avLst/>
          </a:prstGeom>
          <a:noFill/>
          <a:ln cap="flat" cmpd="sng" w="38100">
            <a:solidFill>
              <a:schemeClr val="accent5"/>
            </a:solidFill>
            <a:prstDash val="dash"/>
            <a:round/>
            <a:headEnd len="sm" w="sm" type="none"/>
            <a:tailEnd len="sm" w="sm" type="none"/>
          </a:ln>
        </p:spPr>
      </p:pic>
      <p:pic>
        <p:nvPicPr>
          <p:cNvPr id="785" name="Google Shape;785;p298"/>
          <p:cNvPicPr preferRelativeResize="0"/>
          <p:nvPr/>
        </p:nvPicPr>
        <p:blipFill rotWithShape="1">
          <a:blip r:embed="rId3">
            <a:alphaModFix/>
          </a:blip>
          <a:srcRect b="0" l="0" r="0" t="0"/>
          <a:stretch/>
        </p:blipFill>
        <p:spPr>
          <a:xfrm>
            <a:off x="76200" y="152400"/>
            <a:ext cx="2585895" cy="123885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86" name="Shape 786"/>
        <p:cNvGrpSpPr/>
        <p:nvPr/>
      </p:nvGrpSpPr>
      <p:grpSpPr>
        <a:xfrm>
          <a:off x="0" y="0"/>
          <a:ext cx="0" cy="0"/>
          <a:chOff x="0" y="0"/>
          <a:chExt cx="0" cy="0"/>
        </a:xfrm>
      </p:grpSpPr>
      <p:sp>
        <p:nvSpPr>
          <p:cNvPr id="787" name="Google Shape;787;p299"/>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dk1"/>
              </a:buClr>
              <a:buSzPts val="4000"/>
              <a:buFont typeface="Verdana"/>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8" name="Google Shape;788;p299"/>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789" name="Google Shape;789;p29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0" name="Google Shape;790;p29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1" name="Google Shape;791;p29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
        <p:nvSpPr>
          <p:cNvPr id="792" name="Google Shape;792;p299"/>
          <p:cNvSpPr/>
          <p:nvPr/>
        </p:nvSpPr>
        <p:spPr>
          <a:xfrm>
            <a:off x="-1" y="2214563"/>
            <a:ext cx="9144000" cy="681000"/>
          </a:xfrm>
          <a:prstGeom prst="rect">
            <a:avLst/>
          </a:prstGeom>
          <a:gradFill>
            <a:gsLst>
              <a:gs pos="0">
                <a:schemeClr val="accent5"/>
              </a:gs>
              <a:gs pos="75000">
                <a:srgbClr val="7DCCED"/>
              </a:gs>
              <a:gs pos="100000">
                <a:schemeClr val="lt1"/>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pic>
        <p:nvPicPr>
          <p:cNvPr descr="Decorative image of professionals working around a table" id="793" name="Google Shape;793;p299" title="Decorative image"/>
          <p:cNvPicPr preferRelativeResize="0"/>
          <p:nvPr/>
        </p:nvPicPr>
        <p:blipFill rotWithShape="1">
          <a:blip r:embed="rId2">
            <a:alphaModFix/>
          </a:blip>
          <a:srcRect b="0" l="0" r="0" t="0"/>
          <a:stretch/>
        </p:blipFill>
        <p:spPr>
          <a:xfrm>
            <a:off x="-1" y="0"/>
            <a:ext cx="9144000" cy="2214563"/>
          </a:xfrm>
          <a:prstGeom prst="rect">
            <a:avLst/>
          </a:prstGeom>
          <a:noFill/>
          <a:ln>
            <a:noFill/>
          </a:ln>
          <a:effectLst>
            <a:reflection blurRad="0" dir="0" dist="0" endA="300" endPos="35000" fadeDir="5400012" kx="0" rotWithShape="0" algn="bl" stA="52000" stPos="0" sy="-100000" ky="0"/>
          </a:effectLst>
        </p:spPr>
      </p:pic>
      <p:pic>
        <p:nvPicPr>
          <p:cNvPr id="794" name="Google Shape;794;p299"/>
          <p:cNvPicPr preferRelativeResize="0"/>
          <p:nvPr/>
        </p:nvPicPr>
        <p:blipFill rotWithShape="1">
          <a:blip r:embed="rId3">
            <a:alphaModFix/>
          </a:blip>
          <a:srcRect b="0" l="0" r="0" t="0"/>
          <a:stretch/>
        </p:blipFill>
        <p:spPr>
          <a:xfrm>
            <a:off x="76200" y="76200"/>
            <a:ext cx="990600" cy="47457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2.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29" Type="http://schemas.openxmlformats.org/officeDocument/2006/relationships/theme" Target="../theme/theme6.xml"/><Relationship Id="rId7" Type="http://schemas.openxmlformats.org/officeDocument/2006/relationships/slideLayout" Target="../slideLayouts/slideLayout34.xml"/><Relationship Id="rId8" Type="http://schemas.openxmlformats.org/officeDocument/2006/relationships/slideLayout" Target="../slideLayouts/slideLayout3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75.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25" Type="http://schemas.openxmlformats.org/officeDocument/2006/relationships/theme" Target="../theme/theme5.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11" Type="http://schemas.openxmlformats.org/officeDocument/2006/relationships/slideLayout" Target="../slideLayouts/slideLayout66.xml"/><Relationship Id="rId10" Type="http://schemas.openxmlformats.org/officeDocument/2006/relationships/slideLayout" Target="../slideLayouts/slideLayout65.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99.xml"/><Relationship Id="rId22" Type="http://schemas.openxmlformats.org/officeDocument/2006/relationships/slideLayout" Target="../slideLayouts/slideLayout101.xml"/><Relationship Id="rId21" Type="http://schemas.openxmlformats.org/officeDocument/2006/relationships/slideLayout" Target="../slideLayouts/slideLayout100.xml"/><Relationship Id="rId24" Type="http://schemas.openxmlformats.org/officeDocument/2006/relationships/slideLayout" Target="../slideLayouts/slideLayout103.xml"/><Relationship Id="rId23" Type="http://schemas.openxmlformats.org/officeDocument/2006/relationships/slideLayout" Target="../slideLayouts/slideLayout102.xml"/><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9" Type="http://schemas.openxmlformats.org/officeDocument/2006/relationships/slideLayout" Target="../slideLayouts/slideLayout88.xml"/><Relationship Id="rId26" Type="http://schemas.openxmlformats.org/officeDocument/2006/relationships/slideLayout" Target="../slideLayouts/slideLayout105.xml"/><Relationship Id="rId25" Type="http://schemas.openxmlformats.org/officeDocument/2006/relationships/slideLayout" Target="../slideLayouts/slideLayout104.xml"/><Relationship Id="rId28" Type="http://schemas.openxmlformats.org/officeDocument/2006/relationships/theme" Target="../theme/theme4.xml"/><Relationship Id="rId27" Type="http://schemas.openxmlformats.org/officeDocument/2006/relationships/slideLayout" Target="../slideLayouts/slideLayout106.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11" Type="http://schemas.openxmlformats.org/officeDocument/2006/relationships/slideLayout" Target="../slideLayouts/slideLayout90.xml"/><Relationship Id="rId10" Type="http://schemas.openxmlformats.org/officeDocument/2006/relationships/slideLayout" Target="../slideLayouts/slideLayout89.xml"/><Relationship Id="rId13" Type="http://schemas.openxmlformats.org/officeDocument/2006/relationships/slideLayout" Target="../slideLayouts/slideLayout92.xml"/><Relationship Id="rId12" Type="http://schemas.openxmlformats.org/officeDocument/2006/relationships/slideLayout" Target="../slideLayouts/slideLayout91.xml"/><Relationship Id="rId15" Type="http://schemas.openxmlformats.org/officeDocument/2006/relationships/slideLayout" Target="../slideLayouts/slideLayout94.xml"/><Relationship Id="rId14" Type="http://schemas.openxmlformats.org/officeDocument/2006/relationships/slideLayout" Target="../slideLayouts/slideLayout93.xml"/><Relationship Id="rId17" Type="http://schemas.openxmlformats.org/officeDocument/2006/relationships/slideLayout" Target="../slideLayouts/slideLayout96.xml"/><Relationship Id="rId16" Type="http://schemas.openxmlformats.org/officeDocument/2006/relationships/slideLayout" Target="../slideLayouts/slideLayout95.xml"/><Relationship Id="rId19" Type="http://schemas.openxmlformats.org/officeDocument/2006/relationships/slideLayout" Target="../slideLayouts/slideLayout98.xml"/><Relationship Id="rId18"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26.xml"/><Relationship Id="rId22" Type="http://schemas.openxmlformats.org/officeDocument/2006/relationships/slideLayout" Target="../slideLayouts/slideLayout128.xml"/><Relationship Id="rId21" Type="http://schemas.openxmlformats.org/officeDocument/2006/relationships/slideLayout" Target="../slideLayouts/slideLayout127.xml"/><Relationship Id="rId23" Type="http://schemas.openxmlformats.org/officeDocument/2006/relationships/theme" Target="../theme/theme3.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11" Type="http://schemas.openxmlformats.org/officeDocument/2006/relationships/slideLayout" Target="../slideLayouts/slideLayout117.xml"/><Relationship Id="rId10" Type="http://schemas.openxmlformats.org/officeDocument/2006/relationships/slideLayout" Target="../slideLayouts/slideLayout116.xml"/><Relationship Id="rId13" Type="http://schemas.openxmlformats.org/officeDocument/2006/relationships/slideLayout" Target="../slideLayouts/slideLayout119.xml"/><Relationship Id="rId12" Type="http://schemas.openxmlformats.org/officeDocument/2006/relationships/slideLayout" Target="../slideLayouts/slideLayout118.xml"/><Relationship Id="rId15" Type="http://schemas.openxmlformats.org/officeDocument/2006/relationships/slideLayout" Target="../slideLayouts/slideLayout121.xml"/><Relationship Id="rId14" Type="http://schemas.openxmlformats.org/officeDocument/2006/relationships/slideLayout" Target="../slideLayouts/slideLayout120.xml"/><Relationship Id="rId17" Type="http://schemas.openxmlformats.org/officeDocument/2006/relationships/slideLayout" Target="../slideLayouts/slideLayout123.xml"/><Relationship Id="rId16" Type="http://schemas.openxmlformats.org/officeDocument/2006/relationships/slideLayout" Target="../slideLayouts/slideLayout122.xml"/><Relationship Id="rId19" Type="http://schemas.openxmlformats.org/officeDocument/2006/relationships/slideLayout" Target="../slideLayouts/slideLayout125.xml"/><Relationship Id="rId18"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7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
        <p:nvSpPr>
          <p:cNvPr id="12" name="Google Shape;12;p1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13" name="Google Shape;13;p1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14" name="Google Shape;14;p1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1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1" name="Google Shape;231;p17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
        <p:nvSpPr>
          <p:cNvPr id="232" name="Google Shape;232;p17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233" name="Google Shape;233;p17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234" name="Google Shape;234;p17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p18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44" name="Google Shape;444;p181"/>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
        <p:nvSpPr>
          <p:cNvPr id="445" name="Google Shape;445;p18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446" name="Google Shape;446;p18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447" name="Google Shape;447;p18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7" name="Shape 637"/>
        <p:cNvGrpSpPr/>
        <p:nvPr/>
      </p:nvGrpSpPr>
      <p:grpSpPr>
        <a:xfrm>
          <a:off x="0" y="0"/>
          <a:ext cx="0" cy="0"/>
          <a:chOff x="0" y="0"/>
          <a:chExt cx="0" cy="0"/>
        </a:xfrm>
      </p:grpSpPr>
      <p:sp>
        <p:nvSpPr>
          <p:cNvPr id="638" name="Google Shape;638;p18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9" name="Google Shape;639;p185"/>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
        <p:nvSpPr>
          <p:cNvPr id="640" name="Google Shape;640;p18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641" name="Google Shape;641;p18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642" name="Google Shape;642;p18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3" name="Shape 843"/>
        <p:cNvGrpSpPr/>
        <p:nvPr/>
      </p:nvGrpSpPr>
      <p:grpSpPr>
        <a:xfrm>
          <a:off x="0" y="0"/>
          <a:ext cx="0" cy="0"/>
          <a:chOff x="0" y="0"/>
          <a:chExt cx="0" cy="0"/>
        </a:xfrm>
      </p:grpSpPr>
      <p:sp>
        <p:nvSpPr>
          <p:cNvPr id="844" name="Google Shape;844;p1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45" name="Google Shape;845;p18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
        <p:nvSpPr>
          <p:cNvPr id="846" name="Google Shape;846;p18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847" name="Google Shape;847;p18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Verdana"/>
                <a:ea typeface="Verdana"/>
                <a:cs typeface="Verdana"/>
                <a:sym typeface="Verdana"/>
              </a:defRPr>
            </a:lvl9pPr>
          </a:lstStyle>
          <a:p/>
        </p:txBody>
      </p:sp>
      <p:sp>
        <p:nvSpPr>
          <p:cNvPr id="848" name="Google Shape;848;p18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9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1.xml"/><Relationship Id="rId3" Type="http://schemas.openxmlformats.org/officeDocument/2006/relationships/image" Target="../media/image81.png"/><Relationship Id="rId4" Type="http://schemas.openxmlformats.org/officeDocument/2006/relationships/image" Target="../media/image6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3.xml"/><Relationship Id="rId3" Type="http://schemas.openxmlformats.org/officeDocument/2006/relationships/image" Target="../media/image84.png"/><Relationship Id="rId4" Type="http://schemas.openxmlformats.org/officeDocument/2006/relationships/image" Target="../media/image86.png"/><Relationship Id="rId5" Type="http://schemas.openxmlformats.org/officeDocument/2006/relationships/image" Target="../media/image7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7.xml"/><Relationship Id="rId3" Type="http://schemas.openxmlformats.org/officeDocument/2006/relationships/image" Target="../media/image9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8.xml"/><Relationship Id="rId3" Type="http://schemas.openxmlformats.org/officeDocument/2006/relationships/image" Target="../media/image3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9.xml"/><Relationship Id="rId3"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6.xml"/><Relationship Id="rId3" Type="http://schemas.openxmlformats.org/officeDocument/2006/relationships/image" Target="../media/image3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7.xml"/><Relationship Id="rId3" Type="http://schemas.openxmlformats.org/officeDocument/2006/relationships/image" Target="../media/image3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9.xml"/><Relationship Id="rId3" Type="http://schemas.openxmlformats.org/officeDocument/2006/relationships/image" Target="../media/image9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0.xml"/><Relationship Id="rId3" Type="http://schemas.openxmlformats.org/officeDocument/2006/relationships/image" Target="../media/image9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1.xml"/><Relationship Id="rId3" Type="http://schemas.openxmlformats.org/officeDocument/2006/relationships/hyperlink" Target="https://drive.google.com/file/d/1C3i9MNVVO8IgThpgPXqrYs20-fF9ncoc/view?usp=sharing" TargetMode="External"/><Relationship Id="rId4" Type="http://schemas.openxmlformats.org/officeDocument/2006/relationships/image" Target="../media/image9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2.xml"/><Relationship Id="rId3" Type="http://schemas.openxmlformats.org/officeDocument/2006/relationships/image" Target="../media/image37.png"/><Relationship Id="rId4" Type="http://schemas.openxmlformats.org/officeDocument/2006/relationships/image" Target="../media/image50.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3.xml"/><Relationship Id="rId3" Type="http://schemas.openxmlformats.org/officeDocument/2006/relationships/image" Target="../media/image39.png"/><Relationship Id="rId4" Type="http://schemas.openxmlformats.org/officeDocument/2006/relationships/image" Target="../media/image5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4.xml"/><Relationship Id="rId3" Type="http://schemas.openxmlformats.org/officeDocument/2006/relationships/hyperlink" Target="http://www.rtinetwork.org/learn/research/progress-monitoring-within-a-rti-model" TargetMode="Externa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9.xml"/><Relationship Id="rId3" Type="http://schemas.openxmlformats.org/officeDocument/2006/relationships/image" Target="../media/image102.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2.xml"/><Relationship Id="rId3" Type="http://schemas.openxmlformats.org/officeDocument/2006/relationships/image" Target="../media/image100.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6.xml"/><Relationship Id="rId3" Type="http://schemas.openxmlformats.org/officeDocument/2006/relationships/image" Target="../media/image9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9.xml"/><Relationship Id="rId3"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29.gi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0.xml"/><Relationship Id="rId3" Type="http://schemas.openxmlformats.org/officeDocument/2006/relationships/image" Target="../media/image101.png"/><Relationship Id="rId4" Type="http://schemas.openxmlformats.org/officeDocument/2006/relationships/image" Target="../media/image9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1.xml"/><Relationship Id="rId3" Type="http://schemas.openxmlformats.org/officeDocument/2006/relationships/image" Target="../media/image9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2.xml"/><Relationship Id="rId3" Type="http://schemas.openxmlformats.org/officeDocument/2006/relationships/image" Target="../media/image37.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3.xml"/><Relationship Id="rId3" Type="http://schemas.openxmlformats.org/officeDocument/2006/relationships/image" Target="../media/image3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5.xml"/><Relationship Id="rId3" Type="http://schemas.openxmlformats.org/officeDocument/2006/relationships/image" Target="../media/image114.png"/><Relationship Id="rId4" Type="http://schemas.openxmlformats.org/officeDocument/2006/relationships/image" Target="../media/image97.png"/><Relationship Id="rId5" Type="http://schemas.openxmlformats.org/officeDocument/2006/relationships/image" Target="../media/image115.png"/><Relationship Id="rId6" Type="http://schemas.openxmlformats.org/officeDocument/2006/relationships/image" Target="../media/image107.png"/><Relationship Id="rId7" Type="http://schemas.openxmlformats.org/officeDocument/2006/relationships/image" Target="../media/image104.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7.xml"/><Relationship Id="rId3" Type="http://schemas.openxmlformats.org/officeDocument/2006/relationships/image" Target="../media/image10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8.xml"/><Relationship Id="rId3" Type="http://schemas.openxmlformats.org/officeDocument/2006/relationships/image" Target="../media/image110.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9.xml"/><Relationship Id="rId3" Type="http://schemas.openxmlformats.org/officeDocument/2006/relationships/image" Target="../media/image109.png"/><Relationship Id="rId4" Type="http://schemas.openxmlformats.org/officeDocument/2006/relationships/image" Target="../media/image1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0.xml"/><Relationship Id="rId3" Type="http://schemas.openxmlformats.org/officeDocument/2006/relationships/image" Target="../media/image11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1.xml"/><Relationship Id="rId3" Type="http://schemas.openxmlformats.org/officeDocument/2006/relationships/image" Target="../media/image10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4.xml"/><Relationship Id="rId3" Type="http://schemas.openxmlformats.org/officeDocument/2006/relationships/image" Target="../media/image66.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6.xml"/><Relationship Id="rId3" Type="http://schemas.openxmlformats.org/officeDocument/2006/relationships/image" Target="../media/image37.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7.xml"/><Relationship Id="rId3" Type="http://schemas.openxmlformats.org/officeDocument/2006/relationships/image" Target="../media/image39.png"/><Relationship Id="rId4" Type="http://schemas.openxmlformats.org/officeDocument/2006/relationships/image" Target="../media/image5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1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0.xml"/><Relationship Id="rId3" Type="http://schemas.openxmlformats.org/officeDocument/2006/relationships/image" Target="../media/image105.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66.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111.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hyperlink" Target="http://www.youtube.com/watch?v=Kw-_Ew5bVxs" TargetMode="External"/><Relationship Id="rId4" Type="http://schemas.openxmlformats.org/officeDocument/2006/relationships/image" Target="../media/image106.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hyperlink" Target="https://rti4success.org/sites/default/files/interventions_in_rti_handouts.pdf" TargetMode="Externa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 Id="rId3" Type="http://schemas.openxmlformats.org/officeDocument/2006/relationships/hyperlink" Target="https://iris.peabody.vanderbilt.edu/module/ebp_03/" TargetMode="External"/><Relationship Id="rId4" Type="http://schemas.openxmlformats.org/officeDocument/2006/relationships/hyperlink" Target="http://www.pbis.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1.xml"/><Relationship Id="rId3" Type="http://schemas.openxmlformats.org/officeDocument/2006/relationships/image" Target="../media/image40.jp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6.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38.png"/><Relationship Id="rId5" Type="http://schemas.openxmlformats.org/officeDocument/2006/relationships/hyperlink" Target="http://www.oregonrti.org/resourc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0.xml"/><Relationship Id="rId3" Type="http://schemas.openxmlformats.org/officeDocument/2006/relationships/image" Target="../media/image37.png"/><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34.xml"/><Relationship Id="rId3" Type="http://schemas.openxmlformats.org/officeDocument/2006/relationships/image" Target="../media/image51.png"/><Relationship Id="rId4" Type="http://schemas.openxmlformats.org/officeDocument/2006/relationships/image" Target="../media/image55.png"/><Relationship Id="rId5" Type="http://schemas.openxmlformats.org/officeDocument/2006/relationships/image" Target="../media/image42.png"/><Relationship Id="rId6"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37.xml"/><Relationship Id="rId3" Type="http://schemas.openxmlformats.org/officeDocument/2006/relationships/hyperlink" Target="https://assets-global.website-files.com/5d3725188825e071f1670246/5d7035c071700f1e3b846aab_b1_lewis_powers_dixon_revised.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8.xml"/><Relationship Id="rId3" Type="http://schemas.openxmlformats.org/officeDocument/2006/relationships/image" Target="../media/image4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30.png"/><Relationship Id="rId5" Type="http://schemas.openxmlformats.org/officeDocument/2006/relationships/image" Target="../media/image19.png"/><Relationship Id="rId6" Type="http://schemas.openxmlformats.org/officeDocument/2006/relationships/image" Target="../media/image22.png"/><Relationship Id="rId7"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0.xml"/><Relationship Id="rId3" Type="http://schemas.openxmlformats.org/officeDocument/2006/relationships/hyperlink" Target="https://intensiveintervention.org/" TargetMode="External"/><Relationship Id="rId4" Type="http://schemas.openxmlformats.org/officeDocument/2006/relationships/hyperlink" Target="https://www.rand.org/education-and-labor/projects/assessments" TargetMode="External"/><Relationship Id="rId9" Type="http://schemas.openxmlformats.org/officeDocument/2006/relationships/hyperlink" Target="https://www.rand.org/education-and-labor/projects/assessments" TargetMode="External"/><Relationship Id="rId5" Type="http://schemas.openxmlformats.org/officeDocument/2006/relationships/hyperlink" Target="https://education.missouri.edu/ebi/category/behavior-assessments-screening/" TargetMode="External"/><Relationship Id="rId6" Type="http://schemas.openxmlformats.org/officeDocument/2006/relationships/hyperlink" Target="https://charts.intensiveintervention.org/chart/behavior-screening" TargetMode="External"/><Relationship Id="rId7" Type="http://schemas.openxmlformats.org/officeDocument/2006/relationships/hyperlink" Target="https://www.pbis.org/resource/screening-resources" TargetMode="External"/><Relationship Id="rId8" Type="http://schemas.openxmlformats.org/officeDocument/2006/relationships/hyperlink" Target="https://measuringsel.casel.org/assessment-guide/?accessform=true&amp;position=Professional+Development+Staff." TargetMode="External"/><Relationship Id="rId11" Type="http://schemas.openxmlformats.org/officeDocument/2006/relationships/image" Target="../media/image58.png"/><Relationship Id="rId10" Type="http://schemas.openxmlformats.org/officeDocument/2006/relationships/hyperlink" Target="http://education.ohio.gov/Topics/Student-Supports/PBIS-Resources/Project-AWARE-Ohio/Project-AWARE-Ohio-Statewide-Resources" TargetMode="External"/><Relationship Id="rId13" Type="http://schemas.openxmlformats.org/officeDocument/2006/relationships/image" Target="../media/image54.png"/><Relationship Id="rId12" Type="http://schemas.openxmlformats.org/officeDocument/2006/relationships/image" Target="../media/image59.png"/><Relationship Id="rId1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2.xml"/><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3.xml"/><Relationship Id="rId3" Type="http://schemas.openxmlformats.org/officeDocument/2006/relationships/image" Target="../media/image57.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4.xml"/><Relationship Id="rId3" Type="http://schemas.openxmlformats.org/officeDocument/2006/relationships/image" Target="../media/image5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5.xml"/><Relationship Id="rId3" Type="http://schemas.openxmlformats.org/officeDocument/2006/relationships/image" Target="../media/image61.png"/><Relationship Id="rId4" Type="http://schemas.openxmlformats.org/officeDocument/2006/relationships/image" Target="../media/image75.png"/><Relationship Id="rId5"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6.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8.xml"/><Relationship Id="rId3"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0.xml"/><Relationship Id="rId3" Type="http://schemas.openxmlformats.org/officeDocument/2006/relationships/image" Target="../media/image63.png"/><Relationship Id="rId4" Type="http://schemas.openxmlformats.org/officeDocument/2006/relationships/image" Target="../media/image67.png"/><Relationship Id="rId5"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1.xml"/><Relationship Id="rId3" Type="http://schemas.openxmlformats.org/officeDocument/2006/relationships/image" Target="../media/image62.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 Id="rId3" Type="http://schemas.openxmlformats.org/officeDocument/2006/relationships/image" Target="../media/image72.png"/><Relationship Id="rId4" Type="http://schemas.openxmlformats.org/officeDocument/2006/relationships/hyperlink" Target="https://www.flippity.net/ma.php?k=1idyF2KkopwZiuJtQBxUcZci_0xSW8YKmaDGLFf0miyQ" TargetMode="External"/><Relationship Id="rId5" Type="http://schemas.openxmlformats.org/officeDocument/2006/relationships/image" Target="../media/image64.png"/><Relationship Id="rId6"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 Id="rId3" Type="http://schemas.openxmlformats.org/officeDocument/2006/relationships/hyperlink" Target="https://www.flippity.net/ma.php?k=1idyF2KkopwZiuJtQBxUcZci_0xSW8YKmaDGLFf0miyQ" TargetMode="External"/><Relationship Id="rId4" Type="http://schemas.openxmlformats.org/officeDocument/2006/relationships/image" Target="../media/image68.png"/><Relationship Id="rId5"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4.xml"/><Relationship Id="rId3" Type="http://schemas.openxmlformats.org/officeDocument/2006/relationships/image" Target="../media/image66.png"/><Relationship Id="rId4" Type="http://schemas.openxmlformats.org/officeDocument/2006/relationships/image" Target="../media/image4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 Id="rId3" Type="http://schemas.openxmlformats.org/officeDocument/2006/relationships/image" Target="../media/image71.png"/><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57.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0.xml"/><Relationship Id="rId3" Type="http://schemas.openxmlformats.org/officeDocument/2006/relationships/image" Target="../media/image7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1.xml"/><Relationship Id="rId3" Type="http://schemas.openxmlformats.org/officeDocument/2006/relationships/image" Target="../media/image5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2.xml"/><Relationship Id="rId3"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4.xml"/><Relationship Id="rId3" Type="http://schemas.openxmlformats.org/officeDocument/2006/relationships/image" Target="../media/image7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5.xml"/><Relationship Id="rId3" Type="http://schemas.openxmlformats.org/officeDocument/2006/relationships/image" Target="../media/image50.png"/><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6.xml"/><Relationship Id="rId3"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7.xml"/><Relationship Id="rId3"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3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7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4.xml"/><Relationship Id="rId3" Type="http://schemas.openxmlformats.org/officeDocument/2006/relationships/image" Target="../media/image5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7.xml"/><Relationship Id="rId3" Type="http://schemas.openxmlformats.org/officeDocument/2006/relationships/image" Target="../media/image7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8.xml"/><Relationship Id="rId3" Type="http://schemas.openxmlformats.org/officeDocument/2006/relationships/image" Target="../media/image8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7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1.xml"/><Relationship Id="rId3" Type="http://schemas.openxmlformats.org/officeDocument/2006/relationships/hyperlink" Target="https://drive.google.com/file/d/19XDyONAx5Pq_7h_howM0bhinKB0RRJ_z/view?usp=sharing" TargetMode="External"/><Relationship Id="rId4" Type="http://schemas.openxmlformats.org/officeDocument/2006/relationships/hyperlink" Target="https://drive.google.com/file/d/19XDyONAx5Pq_7h_howM0bhinKB0RRJ_z/view?usp=sharing" TargetMode="External"/><Relationship Id="rId9" Type="http://schemas.openxmlformats.org/officeDocument/2006/relationships/image" Target="../media/image88.png"/><Relationship Id="rId5" Type="http://schemas.openxmlformats.org/officeDocument/2006/relationships/hyperlink" Target="https://drive.google.com/file/d/19XDyONAx5Pq_7h_howM0bhinKB0RRJ_z/view?usp=sharing" TargetMode="External"/><Relationship Id="rId6" Type="http://schemas.openxmlformats.org/officeDocument/2006/relationships/hyperlink" Target="https://drive.google.com/file/d/19XDyONAx5Pq_7h_howM0bhinKB0RRJ_z/view?usp=sharing" TargetMode="External"/><Relationship Id="rId7" Type="http://schemas.openxmlformats.org/officeDocument/2006/relationships/hyperlink" Target="https://drive.google.com/file/d/19XDyONAx5Pq_7h_howM0bhinKB0RRJ_z/view?usp=sharing" TargetMode="External"/><Relationship Id="rId8" Type="http://schemas.openxmlformats.org/officeDocument/2006/relationships/hyperlink" Target="https://drive.google.com/file/d/19XDyONAx5Pq_7h_howM0bhinKB0RRJ_z/view?usp=sharing"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2.xml"/><Relationship Id="rId3" Type="http://schemas.openxmlformats.org/officeDocument/2006/relationships/image" Target="../media/image8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4.xml"/><Relationship Id="rId3" Type="http://schemas.openxmlformats.org/officeDocument/2006/relationships/image" Target="../media/image6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5.xml"/><Relationship Id="rId3" Type="http://schemas.openxmlformats.org/officeDocument/2006/relationships/hyperlink" Target="https://wheelofnames.com/qez-az8" TargetMode="Externa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2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85.png"/><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3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7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8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9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8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sp>
        <p:nvSpPr>
          <p:cNvPr id="1028" name="Google Shape;1028;p1"/>
          <p:cNvSpPr txBox="1"/>
          <p:nvPr>
            <p:ph type="ctrTitle"/>
          </p:nvPr>
        </p:nvSpPr>
        <p:spPr>
          <a:xfrm>
            <a:off x="953254" y="3671154"/>
            <a:ext cx="7240509" cy="1470025"/>
          </a:xfrm>
          <a:prstGeom prst="rect">
            <a:avLst/>
          </a:prstGeom>
          <a:solidFill>
            <a:schemeClr val="lt1">
              <a:alpha val="66274"/>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91919"/>
              </a:buClr>
              <a:buSzPts val="5400"/>
              <a:buFont typeface="Verdana"/>
              <a:buNone/>
            </a:pPr>
            <a:r>
              <a:rPr lang="en-US"/>
              <a:t>Introduction to Advanced Tiers</a:t>
            </a:r>
            <a:endParaRPr/>
          </a:p>
        </p:txBody>
      </p:sp>
      <p:sp>
        <p:nvSpPr>
          <p:cNvPr id="1029" name="Google Shape;1029;p1"/>
          <p:cNvSpPr txBox="1"/>
          <p:nvPr>
            <p:ph idx="1" type="subTitle"/>
          </p:nvPr>
        </p:nvSpPr>
        <p:spPr>
          <a:xfrm>
            <a:off x="1373109" y="5257800"/>
            <a:ext cx="6400800" cy="914400"/>
          </a:xfrm>
          <a:prstGeom prst="rect">
            <a:avLst/>
          </a:prstGeom>
          <a:solidFill>
            <a:schemeClr val="lt1">
              <a:alpha val="66274"/>
            </a:schemeClr>
          </a:solid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3200"/>
              <a:buNone/>
            </a:pPr>
            <a:r>
              <a:rPr lang="en-US"/>
              <a:t>Building and Sustaining an Effective System of Supports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01" name="Shape 1101"/>
        <p:cNvGrpSpPr/>
        <p:nvPr/>
      </p:nvGrpSpPr>
      <p:grpSpPr>
        <a:xfrm>
          <a:off x="0" y="0"/>
          <a:ext cx="0" cy="0"/>
          <a:chOff x="0" y="0"/>
          <a:chExt cx="0" cy="0"/>
        </a:xfrm>
      </p:grpSpPr>
      <p:sp>
        <p:nvSpPr>
          <p:cNvPr id="1102" name="Google Shape;1102;p10"/>
          <p:cNvSpPr txBox="1"/>
          <p:nvPr>
            <p:ph type="title"/>
          </p:nvPr>
        </p:nvSpPr>
        <p:spPr>
          <a:xfrm>
            <a:off x="457200" y="274638"/>
            <a:ext cx="8229600" cy="1143000"/>
          </a:xfrm>
          <a:prstGeom prst="rect">
            <a:avLst/>
          </a:prstGeom>
          <a:solidFill>
            <a:srgbClr val="A9DCF2">
              <a:alpha val="6549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000">
                <a:solidFill>
                  <a:schemeClr val="dk1"/>
                </a:solidFill>
              </a:rPr>
              <a:t>Social Competence &amp; Academic Achievement</a:t>
            </a:r>
            <a:endParaRPr sz="3000"/>
          </a:p>
        </p:txBody>
      </p:sp>
      <p:sp>
        <p:nvSpPr>
          <p:cNvPr descr="Circle graphic with outcomes at top and data, systems and practices on three interlocking rings&#10;" id="1103" name="Google Shape;1103;p10"/>
          <p:cNvSpPr/>
          <p:nvPr/>
        </p:nvSpPr>
        <p:spPr>
          <a:xfrm>
            <a:off x="1964025" y="1417650"/>
            <a:ext cx="4950600" cy="4445400"/>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Calibri"/>
              <a:ea typeface="Calibri"/>
              <a:cs typeface="Calibri"/>
              <a:sym typeface="Calibri"/>
            </a:endParaRPr>
          </a:p>
        </p:txBody>
      </p:sp>
      <p:sp>
        <p:nvSpPr>
          <p:cNvPr descr="Green Circle used to enclose the term (Systems)" id="1104" name="Google Shape;1104;p10" title="Green Circle"/>
          <p:cNvSpPr/>
          <p:nvPr/>
        </p:nvSpPr>
        <p:spPr>
          <a:xfrm>
            <a:off x="2124620" y="2067048"/>
            <a:ext cx="2574600" cy="2417400"/>
          </a:xfrm>
          <a:prstGeom prst="ellipse">
            <a:avLst/>
          </a:prstGeom>
          <a:noFill/>
          <a:ln cap="flat" cmpd="sng" w="635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105" name="Google Shape;1105;p10"/>
          <p:cNvSpPr txBox="1"/>
          <p:nvPr/>
        </p:nvSpPr>
        <p:spPr>
          <a:xfrm>
            <a:off x="2345002" y="2904899"/>
            <a:ext cx="1917600" cy="339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8000"/>
              </a:buClr>
              <a:buSzPts val="2000"/>
              <a:buFont typeface="Calibri"/>
              <a:buNone/>
            </a:pPr>
            <a:r>
              <a:rPr b="1" i="0" lang="en-US" sz="2400" u="none" cap="none" strike="noStrike">
                <a:solidFill>
                  <a:srgbClr val="008000"/>
                </a:solidFill>
                <a:latin typeface="Verdana"/>
                <a:ea typeface="Verdana"/>
                <a:cs typeface="Verdana"/>
                <a:sym typeface="Verdana"/>
              </a:rPr>
              <a:t>SYSTEMS</a:t>
            </a:r>
            <a:endParaRPr b="0" i="0" sz="2400" u="none" cap="none" strike="noStrike">
              <a:solidFill>
                <a:srgbClr val="000000"/>
              </a:solidFill>
              <a:latin typeface="Verdana"/>
              <a:ea typeface="Verdana"/>
              <a:cs typeface="Verdana"/>
              <a:sym typeface="Verdana"/>
            </a:endParaRPr>
          </a:p>
        </p:txBody>
      </p:sp>
      <p:sp>
        <p:nvSpPr>
          <p:cNvPr descr="Orange circle used to enclose the term &quot;Data&quot;" id="1106" name="Google Shape;1106;p10" title="Orange Circle"/>
          <p:cNvSpPr/>
          <p:nvPr/>
        </p:nvSpPr>
        <p:spPr>
          <a:xfrm>
            <a:off x="4253500" y="2089950"/>
            <a:ext cx="2475600" cy="2417400"/>
          </a:xfrm>
          <a:prstGeom prst="ellipse">
            <a:avLst/>
          </a:prstGeom>
          <a:noFill/>
          <a:ln cap="flat" cmpd="sng" w="63500">
            <a:solidFill>
              <a:srgbClr val="E691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107" name="Google Shape;1107;p10"/>
          <p:cNvSpPr txBox="1"/>
          <p:nvPr/>
        </p:nvSpPr>
        <p:spPr>
          <a:xfrm>
            <a:off x="5169962" y="2825599"/>
            <a:ext cx="1245000" cy="44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6600"/>
              </a:buClr>
              <a:buSzPts val="2000"/>
              <a:buFont typeface="Verdana"/>
              <a:buNone/>
            </a:pPr>
            <a:r>
              <a:rPr b="1" i="0" lang="en-US" sz="2400" u="none" cap="none" strike="noStrike">
                <a:solidFill>
                  <a:srgbClr val="FF6600"/>
                </a:solidFill>
                <a:latin typeface="Verdana"/>
                <a:ea typeface="Verdana"/>
                <a:cs typeface="Verdana"/>
                <a:sym typeface="Verdana"/>
              </a:rPr>
              <a:t>DATA</a:t>
            </a:r>
            <a:endParaRPr b="0" i="0" sz="2400" u="none" cap="none" strike="noStrike">
              <a:solidFill>
                <a:srgbClr val="000000"/>
              </a:solidFill>
              <a:latin typeface="Verdana"/>
              <a:ea typeface="Verdana"/>
              <a:cs typeface="Verdana"/>
              <a:sym typeface="Verdana"/>
            </a:endParaRPr>
          </a:p>
        </p:txBody>
      </p:sp>
      <p:sp>
        <p:nvSpPr>
          <p:cNvPr descr="Blue Circle used to enclose the term &quot;Practices&quot;" id="1108" name="Google Shape;1108;p10" title="Blue Circle"/>
          <p:cNvSpPr/>
          <p:nvPr/>
        </p:nvSpPr>
        <p:spPr>
          <a:xfrm>
            <a:off x="3176809" y="3376423"/>
            <a:ext cx="2693700" cy="2463300"/>
          </a:xfrm>
          <a:prstGeom prst="ellipse">
            <a:avLst/>
          </a:prstGeom>
          <a:noFill/>
          <a:ln cap="flat" cmpd="sng" w="635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109" name="Google Shape;1109;p10"/>
          <p:cNvSpPr txBox="1"/>
          <p:nvPr/>
        </p:nvSpPr>
        <p:spPr>
          <a:xfrm>
            <a:off x="3435579" y="4614087"/>
            <a:ext cx="2378100" cy="368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2000"/>
              <a:buFont typeface="Calibri"/>
              <a:buNone/>
            </a:pPr>
            <a:r>
              <a:rPr b="1" i="0" lang="en-US" sz="2400" u="none" cap="none" strike="noStrike">
                <a:solidFill>
                  <a:srgbClr val="0000FF"/>
                </a:solidFill>
                <a:latin typeface="Verdana"/>
                <a:ea typeface="Verdana"/>
                <a:cs typeface="Verdana"/>
                <a:sym typeface="Verdana"/>
              </a:rPr>
              <a:t>PRACTICES</a:t>
            </a:r>
            <a:endParaRPr b="0" i="0" sz="2400" u="none" cap="none" strike="noStrike">
              <a:solidFill>
                <a:srgbClr val="000000"/>
              </a:solidFill>
              <a:latin typeface="Verdana"/>
              <a:ea typeface="Verdana"/>
              <a:cs typeface="Verdana"/>
              <a:sym typeface="Verdana"/>
            </a:endParaRPr>
          </a:p>
        </p:txBody>
      </p:sp>
      <p:sp>
        <p:nvSpPr>
          <p:cNvPr id="1110" name="Google Shape;1110;p10"/>
          <p:cNvSpPr txBox="1"/>
          <p:nvPr/>
        </p:nvSpPr>
        <p:spPr>
          <a:xfrm>
            <a:off x="3447228" y="1513049"/>
            <a:ext cx="1984200" cy="481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60066"/>
              </a:buClr>
              <a:buSzPts val="2800"/>
              <a:buFont typeface="Calibri"/>
              <a:buNone/>
            </a:pPr>
            <a:r>
              <a:rPr b="1" i="0" lang="en-US" sz="2800" u="none" cap="none" strike="noStrike">
                <a:solidFill>
                  <a:srgbClr val="660066"/>
                </a:solidFill>
                <a:latin typeface="Calibri"/>
                <a:ea typeface="Calibri"/>
                <a:cs typeface="Calibri"/>
                <a:sym typeface="Calibri"/>
              </a:rPr>
              <a:t>OUTCOMES</a:t>
            </a:r>
            <a:endParaRPr b="0" i="0" sz="1400" u="none" cap="none" strike="noStrike">
              <a:solidFill>
                <a:srgbClr val="000000"/>
              </a:solidFill>
              <a:latin typeface="Arial"/>
              <a:ea typeface="Arial"/>
              <a:cs typeface="Arial"/>
              <a:sym typeface="Arial"/>
            </a:endParaRPr>
          </a:p>
        </p:txBody>
      </p:sp>
      <p:sp>
        <p:nvSpPr>
          <p:cNvPr id="1111" name="Google Shape;1111;p10"/>
          <p:cNvSpPr txBox="1"/>
          <p:nvPr/>
        </p:nvSpPr>
        <p:spPr>
          <a:xfrm>
            <a:off x="6914550" y="1693620"/>
            <a:ext cx="2140800" cy="30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6600"/>
              </a:buClr>
              <a:buSzPts val="2400"/>
              <a:buFont typeface="Calibri"/>
              <a:buNone/>
            </a:pPr>
            <a:r>
              <a:rPr b="1" i="0" lang="en-US" sz="2400" u="none" cap="none" strike="noStrike">
                <a:solidFill>
                  <a:srgbClr val="FF6600"/>
                </a:solidFill>
                <a:latin typeface="Verdana"/>
                <a:ea typeface="Verdana"/>
                <a:cs typeface="Verdana"/>
                <a:sym typeface="Verdana"/>
              </a:rPr>
              <a:t>What we use to make decisions? Monitor progress?</a:t>
            </a:r>
            <a:endParaRPr b="1" i="0" sz="2400" u="none" cap="none" strike="noStrike">
              <a:solidFill>
                <a:srgbClr val="FF6600"/>
              </a:solidFill>
              <a:latin typeface="Verdana"/>
              <a:ea typeface="Verdana"/>
              <a:cs typeface="Verdana"/>
              <a:sym typeface="Verdana"/>
            </a:endParaRPr>
          </a:p>
          <a:p>
            <a:pPr indent="0" lvl="0" marL="0" marR="0" rtl="0" algn="ctr">
              <a:lnSpc>
                <a:spcPct val="100000"/>
              </a:lnSpc>
              <a:spcBef>
                <a:spcPts val="0"/>
              </a:spcBef>
              <a:spcAft>
                <a:spcPts val="0"/>
              </a:spcAft>
              <a:buClr>
                <a:srgbClr val="FF6600"/>
              </a:buClr>
              <a:buSzPts val="2400"/>
              <a:buFont typeface="Calibri"/>
              <a:buNone/>
            </a:pPr>
            <a:r>
              <a:rPr b="1" i="0" lang="en-US" sz="2400" u="none" cap="none" strike="noStrike">
                <a:solidFill>
                  <a:srgbClr val="FF6600"/>
                </a:solidFill>
                <a:latin typeface="Verdana"/>
                <a:ea typeface="Verdana"/>
                <a:cs typeface="Verdana"/>
                <a:sym typeface="Verdana"/>
              </a:rPr>
              <a:t>Monitor fidelity? </a:t>
            </a:r>
            <a:endParaRPr b="1" i="0" sz="2400" u="none" cap="none" strike="noStrike">
              <a:solidFill>
                <a:srgbClr val="000000"/>
              </a:solidFill>
              <a:latin typeface="Verdana"/>
              <a:ea typeface="Verdana"/>
              <a:cs typeface="Verdana"/>
              <a:sym typeface="Verdana"/>
            </a:endParaRPr>
          </a:p>
        </p:txBody>
      </p:sp>
      <p:pic>
        <p:nvPicPr>
          <p:cNvPr descr="curved arrow pointing from Practices to &quot;What we do to support Students&quot;" id="1112" name="Google Shape;1112;p10" title="curved arrow pointing from Practices to &quot;What we do to support Students&quot;"/>
          <p:cNvPicPr preferRelativeResize="0"/>
          <p:nvPr/>
        </p:nvPicPr>
        <p:blipFill rotWithShape="1">
          <a:blip r:embed="rId3">
            <a:alphaModFix/>
          </a:blip>
          <a:srcRect b="0" l="0" r="0" t="0"/>
          <a:stretch/>
        </p:blipFill>
        <p:spPr>
          <a:xfrm rot="1746289">
            <a:off x="5560140" y="5101074"/>
            <a:ext cx="607221" cy="856577"/>
          </a:xfrm>
          <a:prstGeom prst="rect">
            <a:avLst/>
          </a:prstGeom>
          <a:noFill/>
          <a:ln>
            <a:noFill/>
          </a:ln>
        </p:spPr>
      </p:pic>
      <p:sp>
        <p:nvSpPr>
          <p:cNvPr id="1113" name="Google Shape;1113;p10"/>
          <p:cNvSpPr txBox="1"/>
          <p:nvPr/>
        </p:nvSpPr>
        <p:spPr>
          <a:xfrm>
            <a:off x="4262600" y="5854800"/>
            <a:ext cx="3371700" cy="940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2400"/>
              <a:buFont typeface="Calibri"/>
              <a:buNone/>
            </a:pPr>
            <a:r>
              <a:rPr b="1" i="0" lang="en-US" sz="2400" u="none" cap="none" strike="noStrike">
                <a:solidFill>
                  <a:srgbClr val="0000FF"/>
                </a:solidFill>
                <a:latin typeface="Verdana"/>
                <a:ea typeface="Verdana"/>
                <a:cs typeface="Verdana"/>
                <a:sym typeface="Verdana"/>
              </a:rPr>
              <a:t>What we do to </a:t>
            </a:r>
            <a:endParaRPr b="0"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FF"/>
              </a:buClr>
              <a:buSzPts val="2400"/>
              <a:buFont typeface="Calibri"/>
              <a:buNone/>
            </a:pPr>
            <a:r>
              <a:rPr b="1" i="0" lang="en-US" sz="2400" u="none" cap="none" strike="noStrike">
                <a:solidFill>
                  <a:srgbClr val="0000FF"/>
                </a:solidFill>
                <a:latin typeface="Verdana"/>
                <a:ea typeface="Verdana"/>
                <a:cs typeface="Verdana"/>
                <a:sym typeface="Verdana"/>
              </a:rPr>
              <a:t>support students?</a:t>
            </a:r>
            <a:endParaRPr b="0" i="0" sz="2400" u="none" cap="none" strike="noStrike">
              <a:solidFill>
                <a:srgbClr val="000000"/>
              </a:solidFill>
              <a:latin typeface="Verdana"/>
              <a:ea typeface="Verdana"/>
              <a:cs typeface="Verdana"/>
              <a:sym typeface="Verdana"/>
            </a:endParaRPr>
          </a:p>
        </p:txBody>
      </p:sp>
      <p:pic>
        <p:nvPicPr>
          <p:cNvPr descr="green arrow pointing downward from systems to practices&#10;" id="1114" name="Google Shape;1114;p10"/>
          <p:cNvPicPr preferRelativeResize="0"/>
          <p:nvPr/>
        </p:nvPicPr>
        <p:blipFill rotWithShape="1">
          <a:blip r:embed="rId4">
            <a:alphaModFix/>
          </a:blip>
          <a:srcRect b="0" l="0" r="0" t="0"/>
          <a:stretch/>
        </p:blipFill>
        <p:spPr>
          <a:xfrm flipH="1" rot="-2786802">
            <a:off x="678792" y="2764040"/>
            <a:ext cx="1655731" cy="1115216"/>
          </a:xfrm>
          <a:prstGeom prst="rect">
            <a:avLst/>
          </a:prstGeom>
          <a:noFill/>
          <a:ln>
            <a:noFill/>
          </a:ln>
        </p:spPr>
      </p:pic>
      <p:sp>
        <p:nvSpPr>
          <p:cNvPr id="1115" name="Google Shape;1115;p10"/>
          <p:cNvSpPr txBox="1"/>
          <p:nvPr/>
        </p:nvSpPr>
        <p:spPr>
          <a:xfrm>
            <a:off x="241475" y="4076325"/>
            <a:ext cx="2140800" cy="271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8000"/>
              </a:buClr>
              <a:buSzPts val="2400"/>
              <a:buFont typeface="Calibri"/>
              <a:buNone/>
            </a:pPr>
            <a:r>
              <a:rPr b="1" i="0" lang="en-US" sz="2400" u="none" cap="none" strike="noStrike">
                <a:solidFill>
                  <a:srgbClr val="008000"/>
                </a:solidFill>
                <a:latin typeface="Verdana"/>
                <a:ea typeface="Verdana"/>
                <a:cs typeface="Verdana"/>
                <a:sym typeface="Verdana"/>
              </a:rPr>
              <a:t>What we do to support adults to implement the practices?</a:t>
            </a:r>
            <a:endParaRPr b="0" i="0" sz="2400" u="none" cap="none" strike="noStrike">
              <a:solidFill>
                <a:srgbClr val="000000"/>
              </a:solidFill>
              <a:latin typeface="Verdana"/>
              <a:ea typeface="Verdana"/>
              <a:cs typeface="Verdana"/>
              <a:sym typeface="Verdana"/>
            </a:endParaRPr>
          </a:p>
        </p:txBody>
      </p:sp>
      <p:pic>
        <p:nvPicPr>
          <p:cNvPr descr="orange arrow" id="1116" name="Google Shape;1116;p10"/>
          <p:cNvPicPr preferRelativeResize="0"/>
          <p:nvPr/>
        </p:nvPicPr>
        <p:blipFill rotWithShape="1">
          <a:blip r:embed="rId5">
            <a:alphaModFix/>
          </a:blip>
          <a:srcRect b="0" l="0" r="0" t="0"/>
          <a:stretch/>
        </p:blipFill>
        <p:spPr>
          <a:xfrm>
            <a:off x="6511550" y="2160925"/>
            <a:ext cx="877701" cy="55907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8" name="Shape 1948"/>
        <p:cNvGrpSpPr/>
        <p:nvPr/>
      </p:nvGrpSpPr>
      <p:grpSpPr>
        <a:xfrm>
          <a:off x="0" y="0"/>
          <a:ext cx="0" cy="0"/>
          <a:chOff x="0" y="0"/>
          <a:chExt cx="0" cy="0"/>
        </a:xfrm>
      </p:grpSpPr>
      <p:sp>
        <p:nvSpPr>
          <p:cNvPr id="1949" name="Google Shape;1949;p101"/>
          <p:cNvSpPr txBox="1"/>
          <p:nvPr>
            <p:ph type="title"/>
          </p:nvPr>
        </p:nvSpPr>
        <p:spPr>
          <a:xfrm>
            <a:off x="2743200" y="256825"/>
            <a:ext cx="4822500" cy="1143000"/>
          </a:xfrm>
          <a:prstGeom prst="rect">
            <a:avLst/>
          </a:prstGeom>
          <a:solidFill>
            <a:srgbClr val="A9DCF2">
              <a:alpha val="6509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sz="4000"/>
              <a:t>Alignment Breakout Rooms</a:t>
            </a:r>
            <a:endParaRPr sz="4000"/>
          </a:p>
        </p:txBody>
      </p:sp>
      <p:sp>
        <p:nvSpPr>
          <p:cNvPr id="1950" name="Google Shape;1950;p101"/>
          <p:cNvSpPr txBox="1"/>
          <p:nvPr>
            <p:ph idx="1" type="body"/>
          </p:nvPr>
        </p:nvSpPr>
        <p:spPr>
          <a:xfrm>
            <a:off x="136075" y="1600200"/>
            <a:ext cx="8768400" cy="3352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sz="2400"/>
              <a:t>How  are advanced tier interventions listed </a:t>
            </a:r>
            <a:endParaRPr sz="2400"/>
          </a:p>
          <a:p>
            <a:pPr indent="0" lvl="0" marL="457200" rtl="0" algn="l">
              <a:lnSpc>
                <a:spcPct val="100000"/>
              </a:lnSpc>
              <a:spcBef>
                <a:spcPts val="0"/>
              </a:spcBef>
              <a:spcAft>
                <a:spcPts val="0"/>
              </a:spcAft>
              <a:buSzPts val="2800"/>
              <a:buNone/>
            </a:pPr>
            <a:r>
              <a:rPr lang="en-US" sz="2400"/>
              <a:t>on your current continuum of supports aligned with Tier One Core instruction?</a:t>
            </a:r>
            <a:endParaRPr sz="2400"/>
          </a:p>
          <a:p>
            <a:pPr indent="-381000" lvl="1" marL="914400" rtl="0" algn="l">
              <a:lnSpc>
                <a:spcPct val="100000"/>
              </a:lnSpc>
              <a:spcBef>
                <a:spcPts val="0"/>
              </a:spcBef>
              <a:spcAft>
                <a:spcPts val="0"/>
              </a:spcAft>
              <a:buSzPts val="2400"/>
              <a:buChar char="–"/>
            </a:pPr>
            <a:r>
              <a:rPr lang="en-US" sz="2400"/>
              <a:t> What changes, if any, might you consider? </a:t>
            </a:r>
            <a:endParaRPr sz="2400"/>
          </a:p>
          <a:p>
            <a:pPr indent="-381000" lvl="0" marL="457200" rtl="0" algn="l">
              <a:lnSpc>
                <a:spcPct val="100000"/>
              </a:lnSpc>
              <a:spcBef>
                <a:spcPts val="0"/>
              </a:spcBef>
              <a:spcAft>
                <a:spcPts val="0"/>
              </a:spcAft>
              <a:buSzPts val="2400"/>
              <a:buChar char="•"/>
            </a:pPr>
            <a:r>
              <a:rPr lang="en-US" sz="2400"/>
              <a:t>What questions listed on the PBIS Alignment tool could assist your team in developing or enhancing an aligned system of advanced tier supports across domains?</a:t>
            </a:r>
            <a:r>
              <a:rPr lang="en-US"/>
              <a:t> </a:t>
            </a:r>
            <a:endParaRPr sz="2500"/>
          </a:p>
          <a:p>
            <a:pPr indent="0" lvl="0" marL="0" rtl="0" algn="l">
              <a:lnSpc>
                <a:spcPct val="100000"/>
              </a:lnSpc>
              <a:spcBef>
                <a:spcPts val="0"/>
              </a:spcBef>
              <a:spcAft>
                <a:spcPts val="0"/>
              </a:spcAft>
              <a:buSzPts val="2800"/>
              <a:buNone/>
            </a:pPr>
            <a:r>
              <a:t/>
            </a:r>
            <a:endParaRPr sz="2500"/>
          </a:p>
          <a:p>
            <a:pPr indent="0" lvl="0" marL="457200" rtl="0" algn="l">
              <a:lnSpc>
                <a:spcPct val="100000"/>
              </a:lnSpc>
              <a:spcBef>
                <a:spcPts val="0"/>
              </a:spcBef>
              <a:spcAft>
                <a:spcPts val="0"/>
              </a:spcAft>
              <a:buSzPts val="2800"/>
              <a:buNone/>
            </a:pPr>
            <a:r>
              <a:t/>
            </a:r>
            <a:endParaRPr sz="3600"/>
          </a:p>
          <a:p>
            <a:pPr indent="0" lvl="0" marL="457200" rtl="0" algn="l">
              <a:lnSpc>
                <a:spcPct val="100000"/>
              </a:lnSpc>
              <a:spcBef>
                <a:spcPts val="560"/>
              </a:spcBef>
              <a:spcAft>
                <a:spcPts val="0"/>
              </a:spcAft>
              <a:buSzPts val="2800"/>
              <a:buNone/>
            </a:pPr>
            <a:r>
              <a:t/>
            </a:r>
            <a:endParaRPr/>
          </a:p>
        </p:txBody>
      </p:sp>
      <p:pic>
        <p:nvPicPr>
          <p:cNvPr descr="turquoise rectangle" id="1951" name="Google Shape;1951;p101"/>
          <p:cNvPicPr preferRelativeResize="0"/>
          <p:nvPr/>
        </p:nvPicPr>
        <p:blipFill rotWithShape="1">
          <a:blip r:embed="rId3">
            <a:alphaModFix/>
          </a:blip>
          <a:srcRect b="0" l="0" r="0" t="0"/>
          <a:stretch/>
        </p:blipFill>
        <p:spPr>
          <a:xfrm>
            <a:off x="7837675" y="-11"/>
            <a:ext cx="1066800" cy="195262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956" name="Shape 1956"/>
        <p:cNvGrpSpPr/>
        <p:nvPr/>
      </p:nvGrpSpPr>
      <p:grpSpPr>
        <a:xfrm>
          <a:off x="0" y="0"/>
          <a:ext cx="0" cy="0"/>
          <a:chOff x="0" y="0"/>
          <a:chExt cx="0" cy="0"/>
        </a:xfrm>
      </p:grpSpPr>
      <p:sp>
        <p:nvSpPr>
          <p:cNvPr id="1957" name="Google Shape;1957;p102"/>
          <p:cNvSpPr txBox="1"/>
          <p:nvPr/>
        </p:nvSpPr>
        <p:spPr>
          <a:xfrm>
            <a:off x="920575" y="1469200"/>
            <a:ext cx="7860300" cy="5409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1800"/>
              </a:spcBef>
              <a:spcAft>
                <a:spcPts val="0"/>
              </a:spcAft>
              <a:buClr>
                <a:srgbClr val="000000"/>
              </a:buClr>
              <a:buSzPts val="2900"/>
              <a:buFont typeface="Arial"/>
              <a:buNone/>
            </a:pPr>
            <a:r>
              <a:rPr b="0" i="0" lang="en-US" sz="2900" u="none" cap="none" strike="noStrike">
                <a:solidFill>
                  <a:srgbClr val="000000"/>
                </a:solidFill>
                <a:latin typeface="Verdana"/>
                <a:ea typeface="Verdana"/>
                <a:cs typeface="Verdana"/>
                <a:sym typeface="Verdana"/>
              </a:rPr>
              <a:t>The more time you spend away from the right side (Tier 1), the harder it is to keep pushing the ball uphill out of Advanced Tiers</a:t>
            </a:r>
            <a:endParaRPr b="0" i="0" sz="2900" u="none" cap="none" strike="noStrike">
              <a:solidFill>
                <a:srgbClr val="000000"/>
              </a:solidFill>
              <a:latin typeface="Verdana"/>
              <a:ea typeface="Verdana"/>
              <a:cs typeface="Verdana"/>
              <a:sym typeface="Verdana"/>
            </a:endParaRPr>
          </a:p>
          <a:p>
            <a:pPr indent="0" lvl="0" marL="0" marR="0" rtl="0" algn="l">
              <a:lnSpc>
                <a:spcPct val="100000"/>
              </a:lnSpc>
              <a:spcBef>
                <a:spcPts val="13200"/>
              </a:spcBef>
              <a:spcAft>
                <a:spcPts val="3600"/>
              </a:spcAft>
              <a:buClr>
                <a:srgbClr val="000000"/>
              </a:buClr>
              <a:buSzPts val="2900"/>
              <a:buFont typeface="Arial"/>
              <a:buNone/>
            </a:pPr>
            <a:r>
              <a:rPr b="0" i="0" lang="en-US" sz="2900" u="none" cap="none" strike="noStrike">
                <a:solidFill>
                  <a:srgbClr val="000000"/>
                </a:solidFill>
                <a:latin typeface="Verdana"/>
                <a:ea typeface="Verdana"/>
                <a:cs typeface="Verdana"/>
                <a:sym typeface="Verdana"/>
              </a:rPr>
              <a:t>Content and scheduling needs to align so students are able to access Tier 1 core instruction</a:t>
            </a:r>
            <a:endParaRPr b="0" i="0" sz="2900" u="none" cap="none" strike="noStrike">
              <a:solidFill>
                <a:srgbClr val="000000"/>
              </a:solidFill>
              <a:latin typeface="Verdana"/>
              <a:ea typeface="Verdana"/>
              <a:cs typeface="Verdana"/>
              <a:sym typeface="Verdana"/>
            </a:endParaRPr>
          </a:p>
        </p:txBody>
      </p:sp>
      <p:pic>
        <p:nvPicPr>
          <p:cNvPr descr="This is a hand drawn image of a graph that illustrates the tipping point between systems effect and the relationship with the snowball effect determining which side of the hill it rolls down." id="1958" name="Google Shape;1958;p102" title="Snowball Effect versus Systems Effect Tipping Point"/>
          <p:cNvPicPr preferRelativeResize="0"/>
          <p:nvPr>
            <p:ph idx="1" type="body"/>
          </p:nvPr>
        </p:nvPicPr>
        <p:blipFill rotWithShape="1">
          <a:blip r:embed="rId3">
            <a:alphaModFix/>
          </a:blip>
          <a:srcRect b="0" l="0" r="0" t="0"/>
          <a:stretch/>
        </p:blipFill>
        <p:spPr>
          <a:xfrm>
            <a:off x="4684275" y="3113475"/>
            <a:ext cx="3291600" cy="1828800"/>
          </a:xfrm>
          <a:prstGeom prst="rect">
            <a:avLst/>
          </a:prstGeom>
          <a:noFill/>
          <a:ln>
            <a:noFill/>
          </a:ln>
        </p:spPr>
      </p:pic>
      <p:sp>
        <p:nvSpPr>
          <p:cNvPr descr="This red arrow is pointing down to draw attention to the image of the tipping point graph underneath it." id="1959" name="Google Shape;1959;p102" title="Red Arrow"/>
          <p:cNvSpPr/>
          <p:nvPr/>
        </p:nvSpPr>
        <p:spPr>
          <a:xfrm>
            <a:off x="6264875" y="2883243"/>
            <a:ext cx="259200" cy="456600"/>
          </a:xfrm>
          <a:prstGeom prst="downArrow">
            <a:avLst>
              <a:gd fmla="val 50000" name="adj1"/>
              <a:gd fmla="val 49269"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0" name="Google Shape;1960;p102"/>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3600"/>
              <a:buFont typeface="Verdana"/>
              <a:buNone/>
            </a:pPr>
            <a:r>
              <a:rPr lang="en-US">
                <a:solidFill>
                  <a:srgbClr val="000000"/>
                </a:solidFill>
              </a:rPr>
              <a:t>Big Ideas:</a:t>
            </a:r>
            <a:endParaRPr>
              <a:solidFill>
                <a:srgbClr val="000000"/>
              </a:solidFill>
            </a:endParaRPr>
          </a:p>
          <a:p>
            <a:pPr indent="0" lvl="0" marL="0" rtl="0" algn="ctr">
              <a:lnSpc>
                <a:spcPct val="100000"/>
              </a:lnSpc>
              <a:spcBef>
                <a:spcPts val="0"/>
              </a:spcBef>
              <a:spcAft>
                <a:spcPts val="0"/>
              </a:spcAft>
              <a:buClr>
                <a:srgbClr val="105775"/>
              </a:buClr>
              <a:buSzPts val="3600"/>
              <a:buFont typeface="Verdana"/>
              <a:buNone/>
            </a:pPr>
            <a:r>
              <a:rPr lang="en-US">
                <a:solidFill>
                  <a:srgbClr val="000000"/>
                </a:solidFill>
              </a:rPr>
              <a:t>Alignment</a:t>
            </a:r>
            <a:endParaRPr>
              <a:solidFill>
                <a:srgbClr val="000000"/>
              </a:solidFill>
            </a:endParaRPr>
          </a:p>
        </p:txBody>
      </p:sp>
      <p:pic>
        <p:nvPicPr>
          <p:cNvPr descr="lightbulb icon" id="1961" name="Google Shape;1961;p102" title="lightbulb icon"/>
          <p:cNvPicPr preferRelativeResize="0"/>
          <p:nvPr/>
        </p:nvPicPr>
        <p:blipFill rotWithShape="1">
          <a:blip r:embed="rId4">
            <a:alphaModFix/>
          </a:blip>
          <a:srcRect b="0" l="0" r="0" t="0"/>
          <a:stretch/>
        </p:blipFill>
        <p:spPr>
          <a:xfrm>
            <a:off x="1" y="1959500"/>
            <a:ext cx="827074" cy="923757"/>
          </a:xfrm>
          <a:prstGeom prst="rect">
            <a:avLst/>
          </a:prstGeom>
          <a:noFill/>
          <a:ln>
            <a:noFill/>
          </a:ln>
        </p:spPr>
      </p:pic>
      <p:pic>
        <p:nvPicPr>
          <p:cNvPr descr="lightbulb icon" id="1962" name="Google Shape;1962;p102" title="lightbulb icon"/>
          <p:cNvPicPr preferRelativeResize="0"/>
          <p:nvPr/>
        </p:nvPicPr>
        <p:blipFill rotWithShape="1">
          <a:blip r:embed="rId4">
            <a:alphaModFix/>
          </a:blip>
          <a:srcRect b="0" l="0" r="0" t="0"/>
          <a:stretch/>
        </p:blipFill>
        <p:spPr>
          <a:xfrm>
            <a:off x="1" y="5301025"/>
            <a:ext cx="827074" cy="923757"/>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46">
            <a:alpha val="36862"/>
          </a:srgbClr>
        </a:solidFill>
      </p:bgPr>
    </p:bg>
    <p:spTree>
      <p:nvGrpSpPr>
        <p:cNvPr id="1966" name="Shape 1966"/>
        <p:cNvGrpSpPr/>
        <p:nvPr/>
      </p:nvGrpSpPr>
      <p:grpSpPr>
        <a:xfrm>
          <a:off x="0" y="0"/>
          <a:ext cx="0" cy="0"/>
          <a:chOff x="0" y="0"/>
          <a:chExt cx="0" cy="0"/>
        </a:xfrm>
      </p:grpSpPr>
      <p:sp>
        <p:nvSpPr>
          <p:cNvPr id="1967" name="Google Shape;1967;p103"/>
          <p:cNvSpPr txBox="1"/>
          <p:nvPr>
            <p:ph type="title"/>
          </p:nvPr>
        </p:nvSpPr>
        <p:spPr>
          <a:xfrm>
            <a:off x="1043650" y="5964200"/>
            <a:ext cx="7772400" cy="727800"/>
          </a:xfrm>
          <a:prstGeom prst="rect">
            <a:avLst/>
          </a:prstGeom>
          <a:solidFill>
            <a:srgbClr val="FFFFFF">
              <a:alpha val="67058"/>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4000"/>
              <a:buFont typeface="Verdana"/>
              <a:buNone/>
            </a:pPr>
            <a:r>
              <a:rPr lang="en-US" sz="3000">
                <a:solidFill>
                  <a:srgbClr val="000000"/>
                </a:solidFill>
              </a:rPr>
              <a:t>Data-informed Decision Making</a:t>
            </a:r>
            <a:endParaRPr sz="3000"/>
          </a:p>
        </p:txBody>
      </p:sp>
      <p:grpSp>
        <p:nvGrpSpPr>
          <p:cNvPr descr="yellow circle" id="1968" name="Google Shape;1968;p103"/>
          <p:cNvGrpSpPr/>
          <p:nvPr/>
        </p:nvGrpSpPr>
        <p:grpSpPr>
          <a:xfrm>
            <a:off x="2262438" y="982625"/>
            <a:ext cx="4792200" cy="4892750"/>
            <a:chOff x="2140838" y="83500"/>
            <a:chExt cx="4792200" cy="4892750"/>
          </a:xfrm>
        </p:grpSpPr>
        <p:sp>
          <p:nvSpPr>
            <p:cNvPr id="1969" name="Google Shape;1969;p103"/>
            <p:cNvSpPr/>
            <p:nvPr/>
          </p:nvSpPr>
          <p:spPr>
            <a:xfrm>
              <a:off x="3718838" y="83500"/>
              <a:ext cx="1463100" cy="1463100"/>
            </a:xfrm>
            <a:prstGeom prst="ellipse">
              <a:avLst/>
            </a:prstGeom>
            <a:solidFill>
              <a:srgbClr val="F2F2F2"/>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1970" name="Google Shape;1970;p103"/>
            <p:cNvSpPr/>
            <p:nvPr/>
          </p:nvSpPr>
          <p:spPr>
            <a:xfrm>
              <a:off x="3718838" y="35131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1971" name="Google Shape;1971;p103"/>
            <p:cNvSpPr/>
            <p:nvPr/>
          </p:nvSpPr>
          <p:spPr>
            <a:xfrm>
              <a:off x="5469938" y="17312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1972" name="Google Shape;1972;p103"/>
            <p:cNvSpPr/>
            <p:nvPr/>
          </p:nvSpPr>
          <p:spPr>
            <a:xfrm>
              <a:off x="2447913" y="3125100"/>
              <a:ext cx="1463100" cy="1463100"/>
            </a:xfrm>
            <a:prstGeom prst="ellipse">
              <a:avLst/>
            </a:prstGeom>
            <a:solidFill>
              <a:srgbClr val="FFD966"/>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Data-</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1973" name="Google Shape;1973;p103"/>
            <p:cNvSpPr/>
            <p:nvPr/>
          </p:nvSpPr>
          <p:spPr>
            <a:xfrm>
              <a:off x="4989788"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000000"/>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1974" name="Google Shape;1974;p103"/>
            <p:cNvSpPr/>
            <p:nvPr/>
          </p:nvSpPr>
          <p:spPr>
            <a:xfrm>
              <a:off x="2447913"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150" u="none" cap="none" strike="noStrike">
                  <a:solidFill>
                    <a:srgbClr val="000000"/>
                  </a:solidFill>
                  <a:latin typeface="Verdana"/>
                  <a:ea typeface="Verdana"/>
                  <a:cs typeface="Verdana"/>
                  <a:sym typeface="Verdana"/>
                </a:rPr>
                <a:t>Professional Learning and Coaching</a:t>
              </a:r>
              <a:endParaRPr b="1" i="0" sz="1150" u="none" cap="none" strike="noStrike">
                <a:solidFill>
                  <a:srgbClr val="000000"/>
                </a:solidFill>
                <a:latin typeface="Arial"/>
                <a:ea typeface="Arial"/>
                <a:cs typeface="Arial"/>
                <a:sym typeface="Arial"/>
              </a:endParaRPr>
            </a:p>
          </p:txBody>
        </p:sp>
        <p:sp>
          <p:nvSpPr>
            <p:cNvPr id="1975" name="Google Shape;1975;p103"/>
            <p:cNvSpPr/>
            <p:nvPr/>
          </p:nvSpPr>
          <p:spPr>
            <a:xfrm>
              <a:off x="2140838" y="18759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Progress Monitoring</a:t>
              </a:r>
              <a:endParaRPr b="0" i="0" sz="1400" u="none" cap="none" strike="noStrike">
                <a:solidFill>
                  <a:srgbClr val="000000"/>
                </a:solidFill>
                <a:latin typeface="Arial"/>
                <a:ea typeface="Arial"/>
                <a:cs typeface="Arial"/>
                <a:sym typeface="Arial"/>
              </a:endParaRPr>
            </a:p>
          </p:txBody>
        </p:sp>
        <p:sp>
          <p:nvSpPr>
            <p:cNvPr id="1976" name="Google Shape;1976;p103"/>
            <p:cNvSpPr/>
            <p:nvPr/>
          </p:nvSpPr>
          <p:spPr>
            <a:xfrm>
              <a:off x="4989788"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982" name="Shape 1982"/>
        <p:cNvGrpSpPr/>
        <p:nvPr/>
      </p:nvGrpSpPr>
      <p:grpSpPr>
        <a:xfrm>
          <a:off x="0" y="0"/>
          <a:ext cx="0" cy="0"/>
          <a:chOff x="0" y="0"/>
          <a:chExt cx="0" cy="0"/>
        </a:xfrm>
      </p:grpSpPr>
      <p:sp>
        <p:nvSpPr>
          <p:cNvPr id="1983" name="Google Shape;1983;p104"/>
          <p:cNvSpPr txBox="1"/>
          <p:nvPr>
            <p:ph type="title"/>
          </p:nvPr>
        </p:nvSpPr>
        <p:spPr>
          <a:xfrm>
            <a:off x="228600" y="228600"/>
            <a:ext cx="8686800" cy="1143000"/>
          </a:xfrm>
          <a:prstGeom prst="rect">
            <a:avLst/>
          </a:prstGeom>
          <a:solidFill>
            <a:srgbClr val="A9DCF2">
              <a:alpha val="6549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Social Competence &amp; Academic Achievement Logic Model</a:t>
            </a:r>
            <a:endParaRPr>
              <a:solidFill>
                <a:schemeClr val="dk1"/>
              </a:solidFill>
            </a:endParaRPr>
          </a:p>
        </p:txBody>
      </p:sp>
      <p:sp>
        <p:nvSpPr>
          <p:cNvPr descr="Circle graphic with outcomes at top and data, systems and practices on three interlocking rings&#10;" id="1984" name="Google Shape;1984;p104"/>
          <p:cNvSpPr/>
          <p:nvPr/>
        </p:nvSpPr>
        <p:spPr>
          <a:xfrm>
            <a:off x="1811625" y="1417650"/>
            <a:ext cx="4950600" cy="4445400"/>
          </a:xfrm>
          <a:prstGeom prst="ellipse">
            <a:avLst/>
          </a:prstGeom>
          <a:noFill/>
          <a:ln cap="flat" cmpd="sng" w="63500">
            <a:solidFill>
              <a:srgbClr val="6600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660066"/>
              </a:solidFill>
              <a:latin typeface="Calibri"/>
              <a:ea typeface="Calibri"/>
              <a:cs typeface="Calibri"/>
              <a:sym typeface="Calibri"/>
            </a:endParaRPr>
          </a:p>
        </p:txBody>
      </p:sp>
      <p:sp>
        <p:nvSpPr>
          <p:cNvPr descr="Green Circle used to enclose the term (Systems)" id="1985" name="Google Shape;1985;p104" title="Green Circle"/>
          <p:cNvSpPr/>
          <p:nvPr/>
        </p:nvSpPr>
        <p:spPr>
          <a:xfrm>
            <a:off x="1972220" y="2067048"/>
            <a:ext cx="2574600" cy="2417400"/>
          </a:xfrm>
          <a:prstGeom prst="ellipse">
            <a:avLst/>
          </a:prstGeom>
          <a:noFill/>
          <a:ln cap="flat" cmpd="sng" w="63500">
            <a:solidFill>
              <a:schemeClr val="accent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86" name="Google Shape;1986;p104"/>
          <p:cNvSpPr txBox="1"/>
          <p:nvPr/>
        </p:nvSpPr>
        <p:spPr>
          <a:xfrm>
            <a:off x="2192602" y="2904899"/>
            <a:ext cx="1917600" cy="339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8000"/>
              </a:buClr>
              <a:buSzPts val="2000"/>
              <a:buFont typeface="Calibri"/>
              <a:buNone/>
            </a:pPr>
            <a:r>
              <a:rPr b="1" i="0" lang="en-US" sz="2400" u="none" cap="none" strike="noStrike">
                <a:solidFill>
                  <a:srgbClr val="B6D7A8"/>
                </a:solidFill>
                <a:latin typeface="Verdana"/>
                <a:ea typeface="Verdana"/>
                <a:cs typeface="Verdana"/>
                <a:sym typeface="Verdana"/>
              </a:rPr>
              <a:t>SYSTEMS</a:t>
            </a:r>
            <a:endParaRPr b="0" i="0" sz="2400" u="none" cap="none" strike="noStrike">
              <a:solidFill>
                <a:srgbClr val="B6D7A8"/>
              </a:solidFill>
              <a:latin typeface="Verdana"/>
              <a:ea typeface="Verdana"/>
              <a:cs typeface="Verdana"/>
              <a:sym typeface="Verdana"/>
            </a:endParaRPr>
          </a:p>
        </p:txBody>
      </p:sp>
      <p:sp>
        <p:nvSpPr>
          <p:cNvPr descr="Orange circle used to enclose the term &quot;Data&quot;" id="1987" name="Google Shape;1987;p104" title="Orange Circle"/>
          <p:cNvSpPr/>
          <p:nvPr/>
        </p:nvSpPr>
        <p:spPr>
          <a:xfrm>
            <a:off x="4101100" y="2089950"/>
            <a:ext cx="2475600" cy="2417400"/>
          </a:xfrm>
          <a:prstGeom prst="ellipse">
            <a:avLst/>
          </a:prstGeom>
          <a:noFill/>
          <a:ln cap="flat" cmpd="sng" w="63500">
            <a:solidFill>
              <a:srgbClr val="E6913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88" name="Google Shape;1988;p104"/>
          <p:cNvSpPr txBox="1"/>
          <p:nvPr/>
        </p:nvSpPr>
        <p:spPr>
          <a:xfrm>
            <a:off x="5017562" y="2825599"/>
            <a:ext cx="1245000" cy="440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6600"/>
              </a:buClr>
              <a:buSzPts val="2000"/>
              <a:buFont typeface="Verdana"/>
              <a:buNone/>
            </a:pPr>
            <a:r>
              <a:rPr b="1" i="0" lang="en-US" sz="2400" u="none" cap="none" strike="noStrike">
                <a:solidFill>
                  <a:srgbClr val="FF6600"/>
                </a:solidFill>
                <a:latin typeface="Verdana"/>
                <a:ea typeface="Verdana"/>
                <a:cs typeface="Verdana"/>
                <a:sym typeface="Verdana"/>
              </a:rPr>
              <a:t>DATA</a:t>
            </a:r>
            <a:endParaRPr b="0" i="0" sz="2400" u="none" cap="none" strike="noStrike">
              <a:solidFill>
                <a:srgbClr val="000000"/>
              </a:solidFill>
              <a:latin typeface="Verdana"/>
              <a:ea typeface="Verdana"/>
              <a:cs typeface="Verdana"/>
              <a:sym typeface="Verdana"/>
            </a:endParaRPr>
          </a:p>
        </p:txBody>
      </p:sp>
      <p:sp>
        <p:nvSpPr>
          <p:cNvPr descr="Blue Circle used to enclose the term &quot;Practices&quot;" id="1989" name="Google Shape;1989;p104" title="Blue Circle"/>
          <p:cNvSpPr/>
          <p:nvPr/>
        </p:nvSpPr>
        <p:spPr>
          <a:xfrm>
            <a:off x="3024409" y="3376423"/>
            <a:ext cx="2693700" cy="2463300"/>
          </a:xfrm>
          <a:prstGeom prst="ellipse">
            <a:avLst/>
          </a:prstGeom>
          <a:noFill/>
          <a:ln cap="flat" cmpd="sng" w="63500">
            <a:solidFill>
              <a:srgbClr val="A4C2F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p:txBody>
      </p:sp>
      <p:sp>
        <p:nvSpPr>
          <p:cNvPr id="1990" name="Google Shape;1990;p104"/>
          <p:cNvSpPr txBox="1"/>
          <p:nvPr/>
        </p:nvSpPr>
        <p:spPr>
          <a:xfrm>
            <a:off x="3283179" y="4614087"/>
            <a:ext cx="2378100" cy="368700"/>
          </a:xfrm>
          <a:prstGeom prst="rect">
            <a:avLst/>
          </a:prstGeom>
          <a:noFill/>
          <a:ln cap="flat" cmpd="sng" w="9525">
            <a:solidFill>
              <a:srgbClr val="A4C2F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2000"/>
              <a:buFont typeface="Calibri"/>
              <a:buNone/>
            </a:pPr>
            <a:r>
              <a:rPr b="1" i="0" lang="en-US" sz="2400" u="none" cap="none" strike="noStrike">
                <a:solidFill>
                  <a:srgbClr val="A4C2F4"/>
                </a:solidFill>
                <a:latin typeface="Verdana"/>
                <a:ea typeface="Verdana"/>
                <a:cs typeface="Verdana"/>
                <a:sym typeface="Verdana"/>
              </a:rPr>
              <a:t>PRACTICES</a:t>
            </a:r>
            <a:endParaRPr b="0" i="0" sz="2400" u="none" cap="none" strike="noStrike">
              <a:solidFill>
                <a:srgbClr val="A4C2F4"/>
              </a:solidFill>
              <a:latin typeface="Verdana"/>
              <a:ea typeface="Verdana"/>
              <a:cs typeface="Verdana"/>
              <a:sym typeface="Verdana"/>
            </a:endParaRPr>
          </a:p>
        </p:txBody>
      </p:sp>
      <p:sp>
        <p:nvSpPr>
          <p:cNvPr id="1991" name="Google Shape;1991;p104"/>
          <p:cNvSpPr txBox="1"/>
          <p:nvPr/>
        </p:nvSpPr>
        <p:spPr>
          <a:xfrm>
            <a:off x="3294828" y="1513049"/>
            <a:ext cx="1984200" cy="481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60066"/>
              </a:buClr>
              <a:buSzPts val="2800"/>
              <a:buFont typeface="Calibri"/>
              <a:buNone/>
            </a:pPr>
            <a:r>
              <a:rPr b="1" i="0" lang="en-US" sz="2800" u="none" cap="none" strike="noStrike">
                <a:solidFill>
                  <a:srgbClr val="660066"/>
                </a:solidFill>
                <a:latin typeface="Calibri"/>
                <a:ea typeface="Calibri"/>
                <a:cs typeface="Calibri"/>
                <a:sym typeface="Calibri"/>
              </a:rPr>
              <a:t>OUTCOMES</a:t>
            </a:r>
            <a:endParaRPr b="0" i="0" sz="1400" u="none" cap="none" strike="noStrike">
              <a:solidFill>
                <a:srgbClr val="000000"/>
              </a:solidFill>
              <a:latin typeface="Arial"/>
              <a:ea typeface="Arial"/>
              <a:cs typeface="Arial"/>
              <a:sym typeface="Arial"/>
            </a:endParaRPr>
          </a:p>
        </p:txBody>
      </p:sp>
      <p:sp>
        <p:nvSpPr>
          <p:cNvPr id="1992" name="Google Shape;1992;p104"/>
          <p:cNvSpPr txBox="1"/>
          <p:nvPr/>
        </p:nvSpPr>
        <p:spPr>
          <a:xfrm>
            <a:off x="6733275" y="1417650"/>
            <a:ext cx="2378100" cy="4858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6600"/>
              </a:buClr>
              <a:buSzPts val="2400"/>
              <a:buFont typeface="Calibri"/>
              <a:buNone/>
            </a:pPr>
            <a:r>
              <a:rPr b="1" i="0" lang="en-US" sz="2400" u="none" cap="none" strike="noStrike">
                <a:solidFill>
                  <a:srgbClr val="FF6600"/>
                </a:solidFill>
                <a:latin typeface="Verdana"/>
                <a:ea typeface="Verdana"/>
                <a:cs typeface="Verdana"/>
                <a:sym typeface="Verdana"/>
              </a:rPr>
              <a:t>How will schools know that students are responding to the intervention and making progress towards their goal? </a:t>
            </a:r>
            <a:endParaRPr b="1" i="0" sz="2400" u="none" cap="none" strike="noStrike">
              <a:solidFill>
                <a:srgbClr val="000000"/>
              </a:solidFill>
              <a:latin typeface="Verdana"/>
              <a:ea typeface="Verdana"/>
              <a:cs typeface="Verdana"/>
              <a:sym typeface="Verdana"/>
            </a:endParaRPr>
          </a:p>
        </p:txBody>
      </p:sp>
      <p:pic>
        <p:nvPicPr>
          <p:cNvPr descr="curved arrow pointing from Practices to &quot;What we do to support Students&quot;" id="1993" name="Google Shape;1993;p104" title="curved arrow pointing from Practices to &quot;What we do to support Students&quot;"/>
          <p:cNvPicPr preferRelativeResize="0"/>
          <p:nvPr/>
        </p:nvPicPr>
        <p:blipFill rotWithShape="1">
          <a:blip r:embed="rId3">
            <a:alphaModFix/>
          </a:blip>
          <a:srcRect b="0" l="0" r="0" t="0"/>
          <a:stretch/>
        </p:blipFill>
        <p:spPr>
          <a:xfrm rot="1746289">
            <a:off x="5407740" y="5101074"/>
            <a:ext cx="607221" cy="856577"/>
          </a:xfrm>
          <a:prstGeom prst="rect">
            <a:avLst/>
          </a:prstGeom>
          <a:noFill/>
          <a:ln>
            <a:noFill/>
          </a:ln>
        </p:spPr>
      </p:pic>
      <p:sp>
        <p:nvSpPr>
          <p:cNvPr id="1994" name="Google Shape;1994;p104"/>
          <p:cNvSpPr txBox="1"/>
          <p:nvPr/>
        </p:nvSpPr>
        <p:spPr>
          <a:xfrm>
            <a:off x="3391675" y="5992125"/>
            <a:ext cx="3371700" cy="940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FF"/>
              </a:buClr>
              <a:buSzPts val="2400"/>
              <a:buFont typeface="Calibri"/>
              <a:buNone/>
            </a:pPr>
            <a:r>
              <a:rPr b="1" i="0" lang="en-US" sz="2400" u="none" cap="none" strike="noStrike">
                <a:solidFill>
                  <a:srgbClr val="9FC5E8"/>
                </a:solidFill>
                <a:latin typeface="Verdana"/>
                <a:ea typeface="Verdana"/>
                <a:cs typeface="Verdana"/>
                <a:sym typeface="Verdana"/>
              </a:rPr>
              <a:t>What we do to </a:t>
            </a:r>
            <a:endParaRPr b="0" i="0" sz="2400" u="none" cap="none" strike="noStrike">
              <a:solidFill>
                <a:srgbClr val="9FC5E8"/>
              </a:solidFill>
              <a:latin typeface="Verdana"/>
              <a:ea typeface="Verdana"/>
              <a:cs typeface="Verdana"/>
              <a:sym typeface="Verdana"/>
            </a:endParaRPr>
          </a:p>
          <a:p>
            <a:pPr indent="0" lvl="0" marL="0" marR="0" rtl="0" algn="ctr">
              <a:lnSpc>
                <a:spcPct val="100000"/>
              </a:lnSpc>
              <a:spcBef>
                <a:spcPts val="0"/>
              </a:spcBef>
              <a:spcAft>
                <a:spcPts val="0"/>
              </a:spcAft>
              <a:buClr>
                <a:srgbClr val="0000FF"/>
              </a:buClr>
              <a:buSzPts val="2400"/>
              <a:buFont typeface="Calibri"/>
              <a:buNone/>
            </a:pPr>
            <a:r>
              <a:rPr b="1" i="0" lang="en-US" sz="2400" u="none" cap="none" strike="noStrike">
                <a:solidFill>
                  <a:srgbClr val="9FC5E8"/>
                </a:solidFill>
                <a:latin typeface="Verdana"/>
                <a:ea typeface="Verdana"/>
                <a:cs typeface="Verdana"/>
                <a:sym typeface="Verdana"/>
              </a:rPr>
              <a:t>support students?</a:t>
            </a:r>
            <a:endParaRPr b="0" i="0" sz="2400" u="none" cap="none" strike="noStrike">
              <a:solidFill>
                <a:srgbClr val="9FC5E8"/>
              </a:solidFill>
              <a:latin typeface="Verdana"/>
              <a:ea typeface="Verdana"/>
              <a:cs typeface="Verdana"/>
              <a:sym typeface="Verdana"/>
            </a:endParaRPr>
          </a:p>
        </p:txBody>
      </p:sp>
      <p:pic>
        <p:nvPicPr>
          <p:cNvPr descr="green arrow pointing downward from systems to practices&#10;" id="1995" name="Google Shape;1995;p104"/>
          <p:cNvPicPr preferRelativeResize="0"/>
          <p:nvPr/>
        </p:nvPicPr>
        <p:blipFill rotWithShape="1">
          <a:blip r:embed="rId4">
            <a:alphaModFix/>
          </a:blip>
          <a:srcRect b="0" l="0" r="0" t="0"/>
          <a:stretch/>
        </p:blipFill>
        <p:spPr>
          <a:xfrm flipH="1" rot="-2786802">
            <a:off x="526392" y="2764040"/>
            <a:ext cx="1655731" cy="1115216"/>
          </a:xfrm>
          <a:prstGeom prst="rect">
            <a:avLst/>
          </a:prstGeom>
          <a:noFill/>
          <a:ln>
            <a:noFill/>
          </a:ln>
        </p:spPr>
      </p:pic>
      <p:sp>
        <p:nvSpPr>
          <p:cNvPr id="1996" name="Google Shape;1996;p104"/>
          <p:cNvSpPr txBox="1"/>
          <p:nvPr/>
        </p:nvSpPr>
        <p:spPr>
          <a:xfrm>
            <a:off x="89075" y="4076325"/>
            <a:ext cx="2140800" cy="271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8000"/>
              </a:buClr>
              <a:buSzPts val="2400"/>
              <a:buFont typeface="Calibri"/>
              <a:buNone/>
            </a:pPr>
            <a:r>
              <a:rPr b="1" i="0" lang="en-US" sz="2400" u="none" cap="none" strike="noStrike">
                <a:solidFill>
                  <a:srgbClr val="B6D7A8"/>
                </a:solidFill>
                <a:latin typeface="Verdana"/>
                <a:ea typeface="Verdana"/>
                <a:cs typeface="Verdana"/>
                <a:sym typeface="Verdana"/>
              </a:rPr>
              <a:t>What we do to support adults to implement the practices?</a:t>
            </a:r>
            <a:endParaRPr b="0" i="0" sz="2400" u="none" cap="none" strike="noStrike">
              <a:solidFill>
                <a:srgbClr val="B6D7A8"/>
              </a:solidFill>
              <a:latin typeface="Verdana"/>
              <a:ea typeface="Verdana"/>
              <a:cs typeface="Verdana"/>
              <a:sym typeface="Verdana"/>
            </a:endParaRPr>
          </a:p>
        </p:txBody>
      </p:sp>
      <p:pic>
        <p:nvPicPr>
          <p:cNvPr descr="orange arrow" id="1997" name="Google Shape;1997;p104"/>
          <p:cNvPicPr preferRelativeResize="0"/>
          <p:nvPr/>
        </p:nvPicPr>
        <p:blipFill rotWithShape="1">
          <a:blip r:embed="rId5">
            <a:alphaModFix/>
          </a:blip>
          <a:srcRect b="0" l="0" r="0" t="0"/>
          <a:stretch/>
        </p:blipFill>
        <p:spPr>
          <a:xfrm>
            <a:off x="6100350" y="1853600"/>
            <a:ext cx="877701" cy="559076"/>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2" name="Shape 2002"/>
        <p:cNvGrpSpPr/>
        <p:nvPr/>
      </p:nvGrpSpPr>
      <p:grpSpPr>
        <a:xfrm>
          <a:off x="0" y="0"/>
          <a:ext cx="0" cy="0"/>
          <a:chOff x="0" y="0"/>
          <a:chExt cx="0" cy="0"/>
        </a:xfrm>
      </p:grpSpPr>
      <p:sp>
        <p:nvSpPr>
          <p:cNvPr id="2003" name="Google Shape;2003;p105"/>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What is DIDM?</a:t>
            </a:r>
            <a:endParaRPr>
              <a:solidFill>
                <a:schemeClr val="dk1"/>
              </a:solidFill>
            </a:endParaRPr>
          </a:p>
        </p:txBody>
      </p:sp>
      <p:sp>
        <p:nvSpPr>
          <p:cNvPr id="2004" name="Google Shape;2004;p105"/>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3100"/>
              <a:t>Data-Informed Decision Making (DIDM):</a:t>
            </a:r>
            <a:endParaRPr sz="3100"/>
          </a:p>
          <a:p>
            <a:pPr indent="-412750" lvl="0" marL="457200" rtl="0" algn="l">
              <a:lnSpc>
                <a:spcPct val="100000"/>
              </a:lnSpc>
              <a:spcBef>
                <a:spcPts val="360"/>
              </a:spcBef>
              <a:spcAft>
                <a:spcPts val="0"/>
              </a:spcAft>
              <a:buSzPts val="2900"/>
              <a:buChar char="•"/>
            </a:pPr>
            <a:r>
              <a:rPr lang="en-US" sz="2900"/>
              <a:t>Analyzing and evaluating student data to inform educational decisions around instruction, intervention, allocation of resources, development of policy, movement within a multi‐level system, and disability identification.</a:t>
            </a:r>
            <a:endParaRPr sz="2900"/>
          </a:p>
          <a:p>
            <a:pPr indent="0" lvl="0" marL="0" rtl="0" algn="l">
              <a:lnSpc>
                <a:spcPct val="100000"/>
              </a:lnSpc>
              <a:spcBef>
                <a:spcPts val="360"/>
              </a:spcBef>
              <a:spcAft>
                <a:spcPts val="0"/>
              </a:spcAft>
              <a:buSzPts val="1800"/>
              <a:buNone/>
            </a:pPr>
            <a:r>
              <a:t/>
            </a:r>
            <a:endParaRPr sz="3100"/>
          </a:p>
          <a:p>
            <a:pPr indent="0" lvl="0" marL="0" rtl="0" algn="l">
              <a:lnSpc>
                <a:spcPct val="100000"/>
              </a:lnSpc>
              <a:spcBef>
                <a:spcPts val="360"/>
              </a:spcBef>
              <a:spcAft>
                <a:spcPts val="0"/>
              </a:spcAft>
              <a:buSzPts val="1800"/>
              <a:buNone/>
            </a:pPr>
            <a:r>
              <a:rPr lang="en-US" sz="3100"/>
              <a:t>Simplified: </a:t>
            </a:r>
            <a:endParaRPr sz="3100"/>
          </a:p>
          <a:p>
            <a:pPr indent="0" lvl="0" marL="0" rtl="0" algn="l">
              <a:lnSpc>
                <a:spcPct val="100000"/>
              </a:lnSpc>
              <a:spcBef>
                <a:spcPts val="360"/>
              </a:spcBef>
              <a:spcAft>
                <a:spcPts val="0"/>
              </a:spcAft>
              <a:buClr>
                <a:schemeClr val="dk1"/>
              </a:buClr>
              <a:buSzPts val="1100"/>
              <a:buFont typeface="Arial"/>
              <a:buNone/>
            </a:pPr>
            <a:r>
              <a:rPr lang="en-US" sz="3100"/>
              <a:t>Using </a:t>
            </a:r>
            <a:r>
              <a:rPr lang="en-US" sz="3100">
                <a:solidFill>
                  <a:srgbClr val="F66504"/>
                </a:solidFill>
              </a:rPr>
              <a:t>data</a:t>
            </a:r>
            <a:r>
              <a:rPr lang="en-US" sz="3100"/>
              <a:t> to </a:t>
            </a:r>
            <a:r>
              <a:rPr lang="en-US" sz="3100">
                <a:solidFill>
                  <a:srgbClr val="F66504"/>
                </a:solidFill>
              </a:rPr>
              <a:t>inform decisions</a:t>
            </a:r>
            <a:r>
              <a:rPr lang="en-US" sz="3100"/>
              <a:t>/actions</a:t>
            </a:r>
            <a:endParaRPr sz="3100"/>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9" name="Shape 2009"/>
        <p:cNvGrpSpPr/>
        <p:nvPr/>
      </p:nvGrpSpPr>
      <p:grpSpPr>
        <a:xfrm>
          <a:off x="0" y="0"/>
          <a:ext cx="0" cy="0"/>
          <a:chOff x="0" y="0"/>
          <a:chExt cx="0" cy="0"/>
        </a:xfrm>
      </p:grpSpPr>
      <p:sp>
        <p:nvSpPr>
          <p:cNvPr id="2010" name="Google Shape;2010;p106"/>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a:t>Identify students in need of Tier II supports</a:t>
            </a:r>
            <a:endParaRPr/>
          </a:p>
          <a:p>
            <a:pPr indent="-342900" lvl="0" marL="457200" rtl="0" algn="l">
              <a:lnSpc>
                <a:spcPct val="100000"/>
              </a:lnSpc>
              <a:spcBef>
                <a:spcPts val="0"/>
              </a:spcBef>
              <a:spcAft>
                <a:spcPts val="0"/>
              </a:spcAft>
              <a:buSzPts val="1800"/>
              <a:buChar char="•"/>
            </a:pPr>
            <a:r>
              <a:rPr lang="en-US"/>
              <a:t>Match students to Tier II interventions</a:t>
            </a:r>
            <a:endParaRPr/>
          </a:p>
          <a:p>
            <a:pPr indent="-342900" lvl="0" marL="457200" rtl="0" algn="l">
              <a:lnSpc>
                <a:spcPct val="100000"/>
              </a:lnSpc>
              <a:spcBef>
                <a:spcPts val="0"/>
              </a:spcBef>
              <a:spcAft>
                <a:spcPts val="0"/>
              </a:spcAft>
              <a:buSzPts val="1800"/>
              <a:buChar char="•"/>
            </a:pPr>
            <a:r>
              <a:rPr lang="en-US"/>
              <a:t>Evaluate level of Tier II access/use</a:t>
            </a:r>
            <a:endParaRPr/>
          </a:p>
          <a:p>
            <a:pPr indent="-342900" lvl="0" marL="457200" rtl="0" algn="l">
              <a:lnSpc>
                <a:spcPct val="100000"/>
              </a:lnSpc>
              <a:spcBef>
                <a:spcPts val="0"/>
              </a:spcBef>
              <a:spcAft>
                <a:spcPts val="0"/>
              </a:spcAft>
              <a:buSzPts val="1800"/>
              <a:buChar char="•"/>
            </a:pPr>
            <a:r>
              <a:rPr lang="en-US"/>
              <a:t>Monitor student performance</a:t>
            </a:r>
            <a:endParaRPr/>
          </a:p>
          <a:p>
            <a:pPr indent="-342900" lvl="1" marL="914400" rtl="0" algn="l">
              <a:lnSpc>
                <a:spcPct val="100000"/>
              </a:lnSpc>
              <a:spcBef>
                <a:spcPts val="0"/>
              </a:spcBef>
              <a:spcAft>
                <a:spcPts val="0"/>
              </a:spcAft>
              <a:buSzPts val="1800"/>
              <a:buChar char="–"/>
            </a:pPr>
            <a:r>
              <a:rPr lang="en-US"/>
              <a:t>Individual student progress</a:t>
            </a:r>
            <a:endParaRPr/>
          </a:p>
          <a:p>
            <a:pPr indent="-342900" lvl="1" marL="914400" rtl="0" algn="l">
              <a:lnSpc>
                <a:spcPct val="100000"/>
              </a:lnSpc>
              <a:spcBef>
                <a:spcPts val="0"/>
              </a:spcBef>
              <a:spcAft>
                <a:spcPts val="0"/>
              </a:spcAft>
              <a:buSzPts val="1800"/>
              <a:buChar char="–"/>
            </a:pPr>
            <a:r>
              <a:rPr lang="en-US"/>
              <a:t>% of students experiencing success</a:t>
            </a:r>
            <a:endParaRPr/>
          </a:p>
          <a:p>
            <a:pPr indent="-342900" lvl="0" marL="457200" rtl="0" algn="l">
              <a:lnSpc>
                <a:spcPct val="100000"/>
              </a:lnSpc>
              <a:spcBef>
                <a:spcPts val="0"/>
              </a:spcBef>
              <a:spcAft>
                <a:spcPts val="0"/>
              </a:spcAft>
              <a:buSzPts val="1800"/>
              <a:buChar char="•"/>
            </a:pPr>
            <a:r>
              <a:rPr lang="en-US"/>
              <a:t>Monitor implementation fidelity</a:t>
            </a:r>
            <a:endParaRPr/>
          </a:p>
        </p:txBody>
      </p:sp>
      <p:sp>
        <p:nvSpPr>
          <p:cNvPr id="2011" name="Google Shape;2011;p106"/>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DIDM in Tier II</a:t>
            </a:r>
            <a:endParaRPr>
              <a:solidFill>
                <a:schemeClr val="dk1"/>
              </a:solidFill>
            </a:endParaRPr>
          </a:p>
        </p:txBody>
      </p:sp>
      <p:sp>
        <p:nvSpPr>
          <p:cNvPr id="2012" name="Google Shape;2012;p106"/>
          <p:cNvSpPr txBox="1"/>
          <p:nvPr/>
        </p:nvSpPr>
        <p:spPr>
          <a:xfrm>
            <a:off x="906500" y="1891850"/>
            <a:ext cx="7515000" cy="600300"/>
          </a:xfrm>
          <a:prstGeom prst="rect">
            <a:avLst/>
          </a:prstGeom>
          <a:solidFill>
            <a:srgbClr val="4285F4"/>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dk1"/>
                </a:solidFill>
                <a:latin typeface="Verdana"/>
                <a:ea typeface="Verdana"/>
                <a:cs typeface="Verdana"/>
                <a:sym typeface="Verdana"/>
              </a:rPr>
              <a:t>Screening and Request for Assistance</a:t>
            </a:r>
            <a:endParaRPr b="1" i="0" sz="2700" u="none" cap="none" strike="noStrike">
              <a:solidFill>
                <a:schemeClr val="dk1"/>
              </a:solidFill>
              <a:latin typeface="Verdana"/>
              <a:ea typeface="Verdana"/>
              <a:cs typeface="Verdana"/>
              <a:sym typeface="Verdana"/>
            </a:endParaRPr>
          </a:p>
        </p:txBody>
      </p:sp>
      <p:sp>
        <p:nvSpPr>
          <p:cNvPr id="2013" name="Google Shape;2013;p106"/>
          <p:cNvSpPr txBox="1"/>
          <p:nvPr/>
        </p:nvSpPr>
        <p:spPr>
          <a:xfrm>
            <a:off x="906500" y="2828700"/>
            <a:ext cx="3048000" cy="600300"/>
          </a:xfrm>
          <a:prstGeom prst="rect">
            <a:avLst/>
          </a:prstGeom>
          <a:solidFill>
            <a:srgbClr val="F66504"/>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dk1"/>
                </a:solidFill>
                <a:latin typeface="Verdana"/>
                <a:ea typeface="Verdana"/>
                <a:cs typeface="Verdana"/>
                <a:sym typeface="Verdana"/>
              </a:rPr>
              <a:t>Decision Rules</a:t>
            </a:r>
            <a:endParaRPr b="1" i="0" sz="2700" u="none" cap="none" strike="noStrike">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7" name="Shape 2017"/>
        <p:cNvGrpSpPr/>
        <p:nvPr/>
      </p:nvGrpSpPr>
      <p:grpSpPr>
        <a:xfrm>
          <a:off x="0" y="0"/>
          <a:ext cx="0" cy="0"/>
          <a:chOff x="0" y="0"/>
          <a:chExt cx="0" cy="0"/>
        </a:xfrm>
      </p:grpSpPr>
      <p:sp>
        <p:nvSpPr>
          <p:cNvPr id="2018" name="Google Shape;2018;p107"/>
          <p:cNvSpPr txBox="1"/>
          <p:nvPr>
            <p:ph idx="1" type="body"/>
          </p:nvPr>
        </p:nvSpPr>
        <p:spPr>
          <a:xfrm>
            <a:off x="914400" y="1524000"/>
            <a:ext cx="3667200" cy="651000"/>
          </a:xfrm>
          <a:prstGeom prst="rect">
            <a:avLst/>
          </a:prstGeom>
          <a:solidFill>
            <a:srgbClr val="E8F7EB"/>
          </a:solidFill>
          <a:ln>
            <a:noFill/>
          </a:ln>
        </p:spPr>
        <p:txBody>
          <a:bodyPr anchorCtr="0" anchor="b" bIns="45700" lIns="91425" spcFirstLastPara="1" rIns="91425" wrap="square" tIns="45700">
            <a:noAutofit/>
          </a:bodyPr>
          <a:lstStyle/>
          <a:p>
            <a:pPr indent="0" lvl="0" marL="0" rtl="0" algn="l">
              <a:lnSpc>
                <a:spcPct val="115000"/>
              </a:lnSpc>
              <a:spcBef>
                <a:spcPts val="0"/>
              </a:spcBef>
              <a:spcAft>
                <a:spcPts val="0"/>
              </a:spcAft>
              <a:buSzPts val="2100"/>
              <a:buNone/>
            </a:pPr>
            <a:r>
              <a:rPr lang="en-US" sz="2400">
                <a:solidFill>
                  <a:srgbClr val="333333"/>
                </a:solidFill>
              </a:rPr>
              <a:t>Support the System</a:t>
            </a:r>
            <a:endParaRPr sz="2400">
              <a:solidFill>
                <a:srgbClr val="333333"/>
              </a:solidFill>
            </a:endParaRPr>
          </a:p>
        </p:txBody>
      </p:sp>
      <p:sp>
        <p:nvSpPr>
          <p:cNvPr id="2019" name="Google Shape;2019;p107"/>
          <p:cNvSpPr txBox="1"/>
          <p:nvPr>
            <p:ph type="title"/>
          </p:nvPr>
        </p:nvSpPr>
        <p:spPr>
          <a:xfrm>
            <a:off x="457200" y="274650"/>
            <a:ext cx="83139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Using Data in Advanced Tiers</a:t>
            </a:r>
            <a:endParaRPr/>
          </a:p>
        </p:txBody>
      </p:sp>
      <p:sp>
        <p:nvSpPr>
          <p:cNvPr id="2020" name="Google Shape;2020;p107"/>
          <p:cNvSpPr txBox="1"/>
          <p:nvPr>
            <p:ph idx="2" type="body"/>
          </p:nvPr>
        </p:nvSpPr>
        <p:spPr>
          <a:xfrm>
            <a:off x="457200" y="2174875"/>
            <a:ext cx="4040100" cy="43881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480"/>
              </a:spcBef>
              <a:spcAft>
                <a:spcPts val="0"/>
              </a:spcAft>
              <a:buSzPts val="2400"/>
              <a:buChar char="•"/>
            </a:pPr>
            <a:r>
              <a:rPr lang="en-US"/>
              <a:t>Level of Use: % of students accessing advanced tiers interventions</a:t>
            </a:r>
            <a:endParaRPr/>
          </a:p>
          <a:p>
            <a:pPr indent="-381000" lvl="0" marL="457200" rtl="0" algn="l">
              <a:lnSpc>
                <a:spcPct val="100000"/>
              </a:lnSpc>
              <a:spcBef>
                <a:spcPts val="0"/>
              </a:spcBef>
              <a:spcAft>
                <a:spcPts val="0"/>
              </a:spcAft>
              <a:buSzPts val="2400"/>
              <a:buChar char="•"/>
            </a:pPr>
            <a:r>
              <a:rPr lang="en-US"/>
              <a:t>Effectiveness of EACH  intervention in place</a:t>
            </a:r>
            <a:endParaRPr/>
          </a:p>
          <a:p>
            <a:pPr indent="-381000" lvl="0" marL="457200" rtl="0" algn="l">
              <a:lnSpc>
                <a:spcPct val="100000"/>
              </a:lnSpc>
              <a:spcBef>
                <a:spcPts val="0"/>
              </a:spcBef>
              <a:spcAft>
                <a:spcPts val="0"/>
              </a:spcAft>
              <a:buSzPts val="2400"/>
              <a:buChar char="•"/>
            </a:pPr>
            <a:r>
              <a:rPr lang="en-US"/>
              <a:t>Monitor students entering and exiting advanced tiers </a:t>
            </a:r>
            <a:r>
              <a:rPr lang="en-US">
                <a:solidFill>
                  <a:schemeClr val="accent4"/>
                </a:solidFill>
              </a:rPr>
              <a:t>(movement across tiers)</a:t>
            </a:r>
            <a:endParaRPr>
              <a:solidFill>
                <a:schemeClr val="accent4"/>
              </a:solidFill>
            </a:endParaRPr>
          </a:p>
        </p:txBody>
      </p:sp>
      <p:sp>
        <p:nvSpPr>
          <p:cNvPr id="2021" name="Google Shape;2021;p107"/>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480"/>
              </a:spcBef>
              <a:spcAft>
                <a:spcPts val="0"/>
              </a:spcAft>
              <a:buSzPts val="2400"/>
              <a:buChar char="•"/>
            </a:pPr>
            <a:r>
              <a:rPr lang="en-US"/>
              <a:t>Fidelity of implementation</a:t>
            </a:r>
            <a:endParaRPr/>
          </a:p>
          <a:p>
            <a:pPr indent="-381000" lvl="0" marL="457200" rtl="0" algn="l">
              <a:lnSpc>
                <a:spcPct val="100000"/>
              </a:lnSpc>
              <a:spcBef>
                <a:spcPts val="0"/>
              </a:spcBef>
              <a:spcAft>
                <a:spcPts val="0"/>
              </a:spcAft>
              <a:buSzPts val="2400"/>
              <a:buChar char="•"/>
            </a:pPr>
            <a:r>
              <a:rPr lang="en-US"/>
              <a:t>Progress monitoring: Continue, fade, modify, or move on </a:t>
            </a:r>
            <a:r>
              <a:rPr lang="en-US">
                <a:solidFill>
                  <a:schemeClr val="accent4"/>
                </a:solidFill>
              </a:rPr>
              <a:t>(movement within the tier)</a:t>
            </a:r>
            <a:endParaRPr>
              <a:solidFill>
                <a:schemeClr val="accent4"/>
              </a:solidFill>
            </a:endParaRPr>
          </a:p>
        </p:txBody>
      </p:sp>
      <p:sp>
        <p:nvSpPr>
          <p:cNvPr id="2022" name="Google Shape;2022;p107"/>
          <p:cNvSpPr txBox="1"/>
          <p:nvPr>
            <p:ph idx="1" type="body"/>
          </p:nvPr>
        </p:nvSpPr>
        <p:spPr>
          <a:xfrm>
            <a:off x="5103900" y="1524000"/>
            <a:ext cx="3667200" cy="651000"/>
          </a:xfrm>
          <a:prstGeom prst="rect">
            <a:avLst/>
          </a:prstGeom>
          <a:solidFill>
            <a:srgbClr val="E8F7EB"/>
          </a:solidFill>
          <a:ln>
            <a:noFill/>
          </a:ln>
        </p:spPr>
        <p:txBody>
          <a:bodyPr anchorCtr="0" anchor="b" bIns="45700" lIns="91425" spcFirstLastPara="1" rIns="91425" wrap="square" tIns="45700">
            <a:noAutofit/>
          </a:bodyPr>
          <a:lstStyle/>
          <a:p>
            <a:pPr indent="0" lvl="0" marL="0" rtl="0" algn="l">
              <a:lnSpc>
                <a:spcPct val="115000"/>
              </a:lnSpc>
              <a:spcBef>
                <a:spcPts val="0"/>
              </a:spcBef>
              <a:spcAft>
                <a:spcPts val="0"/>
              </a:spcAft>
              <a:buSzPts val="2100"/>
              <a:buNone/>
            </a:pPr>
            <a:r>
              <a:rPr lang="en-US" sz="2400">
                <a:solidFill>
                  <a:srgbClr val="333333"/>
                </a:solidFill>
              </a:rPr>
              <a:t>Support the Student</a:t>
            </a:r>
            <a:endParaRPr sz="2400">
              <a:solidFill>
                <a:srgbClr val="333333"/>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sp>
        <p:nvSpPr>
          <p:cNvPr id="2028" name="Google Shape;2028;p108"/>
          <p:cNvSpPr txBox="1"/>
          <p:nvPr>
            <p:ph type="title"/>
          </p:nvPr>
        </p:nvSpPr>
        <p:spPr>
          <a:xfrm>
            <a:off x="722325" y="5650400"/>
            <a:ext cx="7772400" cy="838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t>LEVEL OF USE</a:t>
            </a:r>
            <a:endParaRPr/>
          </a:p>
        </p:txBody>
      </p:sp>
      <p:pic>
        <p:nvPicPr>
          <p:cNvPr descr="Yellow &quot;Data-Informed Decision Making&quot; circle" id="2029" name="Google Shape;2029;p108"/>
          <p:cNvPicPr preferRelativeResize="0"/>
          <p:nvPr/>
        </p:nvPicPr>
        <p:blipFill rotWithShape="1">
          <a:blip r:embed="rId3">
            <a:alphaModFix/>
          </a:blip>
          <a:srcRect b="0" l="0" r="0" t="0"/>
          <a:stretch/>
        </p:blipFill>
        <p:spPr>
          <a:xfrm>
            <a:off x="3187025" y="2829938"/>
            <a:ext cx="2843001" cy="2820474"/>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3" name="Shape 2033"/>
        <p:cNvGrpSpPr/>
        <p:nvPr/>
      </p:nvGrpSpPr>
      <p:grpSpPr>
        <a:xfrm>
          <a:off x="0" y="0"/>
          <a:ext cx="0" cy="0"/>
          <a:chOff x="0" y="0"/>
          <a:chExt cx="0" cy="0"/>
        </a:xfrm>
      </p:grpSpPr>
      <p:pic>
        <p:nvPicPr>
          <p:cNvPr descr="TFI cover" id="2034" name="Google Shape;2034;p109"/>
          <p:cNvPicPr preferRelativeResize="0"/>
          <p:nvPr/>
        </p:nvPicPr>
        <p:blipFill rotWithShape="1">
          <a:blip r:embed="rId3">
            <a:alphaModFix/>
          </a:blip>
          <a:srcRect b="0" l="0" r="0" t="0"/>
          <a:stretch/>
        </p:blipFill>
        <p:spPr>
          <a:xfrm>
            <a:off x="409675" y="404220"/>
            <a:ext cx="607218" cy="791764"/>
          </a:xfrm>
          <a:prstGeom prst="rect">
            <a:avLst/>
          </a:prstGeom>
          <a:noFill/>
          <a:ln>
            <a:noFill/>
          </a:ln>
        </p:spPr>
      </p:pic>
      <p:sp>
        <p:nvSpPr>
          <p:cNvPr id="2035" name="Google Shape;2035;p109"/>
          <p:cNvSpPr txBox="1"/>
          <p:nvPr>
            <p:ph type="title"/>
          </p:nvPr>
        </p:nvSpPr>
        <p:spPr>
          <a:xfrm>
            <a:off x="228600" y="228600"/>
            <a:ext cx="8686800" cy="1143000"/>
          </a:xfrm>
          <a:prstGeom prst="rect">
            <a:avLst/>
          </a:prstGeom>
          <a:solidFill>
            <a:srgbClr val="A9DCF2">
              <a:alpha val="66666"/>
            </a:srgb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i="0" lang="en-US" u="none" cap="none" strike="noStrike">
                <a:solidFill>
                  <a:srgbClr val="000000"/>
                </a:solidFill>
              </a:rPr>
              <a:t>2.10  Level of Use</a:t>
            </a:r>
            <a:endParaRPr i="0" u="none" cap="none" strike="noStrike">
              <a:solidFill>
                <a:srgbClr val="000000"/>
              </a:solidFill>
            </a:endParaRPr>
          </a:p>
        </p:txBody>
      </p:sp>
      <p:graphicFrame>
        <p:nvGraphicFramePr>
          <p:cNvPr id="2036" name="Google Shape;2036;p109"/>
          <p:cNvGraphicFramePr/>
          <p:nvPr/>
        </p:nvGraphicFramePr>
        <p:xfrm>
          <a:off x="45375" y="1440721"/>
          <a:ext cx="3000000" cy="3000000"/>
        </p:xfrm>
        <a:graphic>
          <a:graphicData uri="http://schemas.openxmlformats.org/drawingml/2006/table">
            <a:tbl>
              <a:tblPr firstRow="1">
                <a:noFill/>
                <a:tableStyleId>{E55EAF6D-CC39-4DF6-B0CD-608C0CCC5EA7}</a:tableStyleId>
              </a:tblPr>
              <a:tblGrid>
                <a:gridCol w="2442900"/>
                <a:gridCol w="2819400"/>
                <a:gridCol w="3790950"/>
              </a:tblGrid>
              <a:tr h="88787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Feature</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Possible Data Sources</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Scoring Criteria</a:t>
                      </a:r>
                      <a:endParaRPr sz="2400" u="none" cap="none" strike="noStrike">
                        <a:latin typeface="Verdana"/>
                        <a:ea typeface="Verdana"/>
                        <a:cs typeface="Verdana"/>
                        <a:sym typeface="Verdana"/>
                      </a:endParaRPr>
                    </a:p>
                  </a:txBody>
                  <a:tcPr marT="91425" marB="91425" marR="91425" marL="91425"/>
                </a:tc>
              </a:tr>
              <a:tr h="451052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Team follows written process to track proportion of students participating in Tier II supports, and access is proportionat</a:t>
                      </a:r>
                      <a:r>
                        <a:rPr lang="en-US" sz="2400" u="none" cap="none" strike="noStrike"/>
                        <a:t>e.</a:t>
                      </a:r>
                      <a:endParaRPr sz="2400" u="none" cap="none" strike="noStrike">
                        <a:latin typeface="Verdana"/>
                        <a:ea typeface="Verdana"/>
                        <a:cs typeface="Verdana"/>
                        <a:sym typeface="Verdana"/>
                      </a:endParaRPr>
                    </a:p>
                  </a:txBody>
                  <a:tcPr marT="91425" marB="91425" marR="91425" marL="91425"/>
                </a:tc>
                <a:tc>
                  <a:txBody>
                    <a:bodyPr/>
                    <a:lstStyle/>
                    <a:p>
                      <a:pPr indent="-381000" lvl="0" marL="457200" marR="0" rtl="0" algn="l">
                        <a:lnSpc>
                          <a:spcPct val="100000"/>
                        </a:lnSpc>
                        <a:spcBef>
                          <a:spcPts val="0"/>
                        </a:spcBef>
                        <a:spcAft>
                          <a:spcPts val="0"/>
                        </a:spcAft>
                        <a:buClr>
                          <a:srgbClr val="000000"/>
                        </a:buClr>
                        <a:buSzPts val="2400"/>
                        <a:buFont typeface="Arial"/>
                        <a:buChar char="●"/>
                      </a:pPr>
                      <a:r>
                        <a:rPr lang="en-US" sz="2400" u="none" cap="none" strike="noStrike">
                          <a:latin typeface="Verdana"/>
                          <a:ea typeface="Verdana"/>
                          <a:cs typeface="Verdana"/>
                          <a:sym typeface="Verdana"/>
                        </a:rPr>
                        <a:t>Tier II enrollment data</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Arial"/>
                        <a:buChar char="●"/>
                      </a:pPr>
                      <a:r>
                        <a:rPr lang="en-US" sz="2400" u="none" cap="none" strike="noStrike">
                          <a:latin typeface="Verdana"/>
                          <a:ea typeface="Verdana"/>
                          <a:cs typeface="Verdana"/>
                          <a:sym typeface="Verdana"/>
                        </a:rPr>
                        <a:t>Tier II team meeting minutes </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Arial"/>
                        <a:buChar char="●"/>
                      </a:pPr>
                      <a:r>
                        <a:rPr lang="en-US" sz="2400" u="none" cap="none" strike="noStrike">
                          <a:latin typeface="Verdana"/>
                          <a:ea typeface="Verdana"/>
                          <a:cs typeface="Verdana"/>
                          <a:sym typeface="Verdana"/>
                        </a:rPr>
                        <a:t>Progress monitoring tool</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0 = Team does not track Tier II data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1 = Student data monitored but no data decision rules established to alter support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2 = Team defines criteria, tracks proportion, at least 5% of students receiving Tier II supports</a:t>
                      </a:r>
                      <a:endParaRPr sz="2400" u="none" cap="none" strike="noStrike">
                        <a:latin typeface="Verdana"/>
                        <a:ea typeface="Verdana"/>
                        <a:cs typeface="Verdana"/>
                        <a:sym typeface="Verdana"/>
                      </a:endParaRPr>
                    </a:p>
                  </a:txBody>
                  <a:tcPr marT="91425" marB="91425" marR="91425" marL="91425"/>
                </a:tc>
              </a:tr>
            </a:tbl>
          </a:graphicData>
        </a:graphic>
      </p:graphicFrame>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1" name="Shape 2041"/>
        <p:cNvGrpSpPr/>
        <p:nvPr/>
      </p:nvGrpSpPr>
      <p:grpSpPr>
        <a:xfrm>
          <a:off x="0" y="0"/>
          <a:ext cx="0" cy="0"/>
          <a:chOff x="0" y="0"/>
          <a:chExt cx="0" cy="0"/>
        </a:xfrm>
      </p:grpSpPr>
      <p:sp>
        <p:nvSpPr>
          <p:cNvPr id="2042" name="Google Shape;2042;p110"/>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2.10 Academic TFI</a:t>
            </a:r>
            <a:endParaRPr>
              <a:solidFill>
                <a:srgbClr val="000000"/>
              </a:solidFill>
            </a:endParaRPr>
          </a:p>
        </p:txBody>
      </p:sp>
      <p:graphicFrame>
        <p:nvGraphicFramePr>
          <p:cNvPr id="2043" name="Google Shape;2043;p110"/>
          <p:cNvGraphicFramePr/>
          <p:nvPr/>
        </p:nvGraphicFramePr>
        <p:xfrm>
          <a:off x="228600" y="1371600"/>
          <a:ext cx="3000000" cy="3000000"/>
        </p:xfrm>
        <a:graphic>
          <a:graphicData uri="http://schemas.openxmlformats.org/drawingml/2006/table">
            <a:tbl>
              <a:tblPr firstRow="1">
                <a:noFill/>
                <a:tableStyleId>{C54E5BA0-D625-4F09-8649-ACF5F731C3B6}</a:tableStyleId>
              </a:tblPr>
              <a:tblGrid>
                <a:gridCol w="2895600"/>
                <a:gridCol w="2895600"/>
                <a:gridCol w="2895600"/>
              </a:tblGrid>
              <a:tr h="5306500">
                <a:tc>
                  <a:txBody>
                    <a:bodyPr/>
                    <a:lstStyle/>
                    <a:p>
                      <a:pPr indent="0" lvl="0" marL="0" marR="0" rtl="0" algn="l">
                        <a:lnSpc>
                          <a:spcPct val="115000"/>
                        </a:lnSpc>
                        <a:spcBef>
                          <a:spcPts val="0"/>
                        </a:spcBef>
                        <a:spcAft>
                          <a:spcPts val="0"/>
                        </a:spcAft>
                        <a:buClr>
                          <a:schemeClr val="dk1"/>
                        </a:buClr>
                        <a:buSzPts val="1100"/>
                        <a:buFont typeface="Arial"/>
                        <a:buNone/>
                      </a:pPr>
                      <a:r>
                        <a:rPr lang="en-US" sz="2400" u="none" cap="none" strike="noStrike">
                          <a:solidFill>
                            <a:schemeClr val="dk1"/>
                          </a:solidFill>
                          <a:highlight>
                            <a:srgbClr val="FFFFFF"/>
                          </a:highlight>
                          <a:latin typeface="Verdana"/>
                          <a:ea typeface="Verdana"/>
                          <a:cs typeface="Verdana"/>
                          <a:sym typeface="Verdana"/>
                        </a:rPr>
                        <a:t>2.10 </a:t>
                      </a:r>
                      <a:r>
                        <a:rPr b="1" lang="en-US" sz="2400" u="none" cap="none" strike="noStrike">
                          <a:solidFill>
                            <a:schemeClr val="dk1"/>
                          </a:solidFill>
                          <a:highlight>
                            <a:srgbClr val="FFFFFF"/>
                          </a:highlight>
                          <a:latin typeface="Verdana"/>
                          <a:ea typeface="Verdana"/>
                          <a:cs typeface="Verdana"/>
                          <a:sym typeface="Verdana"/>
                        </a:rPr>
                        <a:t>Level of Use </a:t>
                      </a:r>
                      <a:r>
                        <a:rPr lang="en-US" sz="2400" u="none" cap="none" strike="noStrike">
                          <a:solidFill>
                            <a:schemeClr val="dk1"/>
                          </a:solidFill>
                          <a:highlight>
                            <a:srgbClr val="FFFFFF"/>
                          </a:highlight>
                          <a:latin typeface="Verdana"/>
                          <a:ea typeface="Verdana"/>
                          <a:cs typeface="Verdana"/>
                          <a:sym typeface="Verdana"/>
                        </a:rPr>
                        <a:t>Team follows written process to track proportion of students with equitable access to and participation in Tier II. </a:t>
                      </a:r>
                      <a:endParaRPr sz="2400" u="none" cap="none" strike="noStrike">
                        <a:solidFill>
                          <a:schemeClr val="dk1"/>
                        </a:solidFill>
                        <a:highlight>
                          <a:srgbClr val="FFFFFF"/>
                        </a:highlight>
                        <a:latin typeface="Verdana"/>
                        <a:ea typeface="Verdana"/>
                        <a:cs typeface="Verdana"/>
                        <a:sym typeface="Verdana"/>
                      </a:endParaRPr>
                    </a:p>
                    <a:p>
                      <a:pPr indent="0" lvl="0" marL="0" marR="0" rtl="0" algn="l">
                        <a:lnSpc>
                          <a:spcPct val="100000"/>
                        </a:lnSpc>
                        <a:spcBef>
                          <a:spcPts val="120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63500" rtl="0" algn="l">
                        <a:lnSpc>
                          <a:spcPct val="98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Documentation of process</a:t>
                      </a:r>
                      <a:endParaRPr sz="2400" u="none" cap="none" strike="noStrike">
                        <a:solidFill>
                          <a:schemeClr val="dk1"/>
                        </a:solidFill>
                        <a:latin typeface="Verdana"/>
                        <a:ea typeface="Verdana"/>
                        <a:cs typeface="Verdana"/>
                        <a:sym typeface="Verdana"/>
                      </a:endParaRPr>
                    </a:p>
                    <a:p>
                      <a:pPr indent="0" lvl="0" marL="0" marR="63500" rtl="0" algn="l">
                        <a:lnSpc>
                          <a:spcPct val="98000"/>
                        </a:lnSpc>
                        <a:spcBef>
                          <a:spcPts val="0"/>
                        </a:spcBef>
                        <a:spcAft>
                          <a:spcPts val="0"/>
                        </a:spcAft>
                        <a:buClr>
                          <a:schemeClr val="dk1"/>
                        </a:buClr>
                        <a:buSzPts val="1100"/>
                        <a:buFont typeface="Arial"/>
                        <a:buNone/>
                      </a:pPr>
                      <a:r>
                        <a:t/>
                      </a:r>
                      <a:endParaRPr sz="2400" u="none" cap="none" strike="noStrike">
                        <a:solidFill>
                          <a:schemeClr val="dk1"/>
                        </a:solidFill>
                        <a:latin typeface="Verdana"/>
                        <a:ea typeface="Verdana"/>
                        <a:cs typeface="Verdana"/>
                        <a:sym typeface="Verdana"/>
                      </a:endParaRPr>
                    </a:p>
                    <a:p>
                      <a:pPr indent="0" lvl="0" marL="0" marR="63500" rtl="0" algn="l">
                        <a:lnSpc>
                          <a:spcPct val="98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Tier II enrollment data</a:t>
                      </a:r>
                      <a:endParaRPr sz="2400" u="none" cap="none" strike="noStrike">
                        <a:solidFill>
                          <a:schemeClr val="dk1"/>
                        </a:solidFill>
                        <a:latin typeface="Verdana"/>
                        <a:ea typeface="Verdana"/>
                        <a:cs typeface="Verdana"/>
                        <a:sym typeface="Verdana"/>
                      </a:endParaRPr>
                    </a:p>
                    <a:p>
                      <a:pPr indent="0" lvl="0" marL="0" marR="63500" rtl="0" algn="l">
                        <a:lnSpc>
                          <a:spcPct val="98000"/>
                        </a:lnSpc>
                        <a:spcBef>
                          <a:spcPts val="0"/>
                        </a:spcBef>
                        <a:spcAft>
                          <a:spcPts val="0"/>
                        </a:spcAft>
                        <a:buClr>
                          <a:schemeClr val="dk1"/>
                        </a:buClr>
                        <a:buSzPts val="1100"/>
                        <a:buFont typeface="Arial"/>
                        <a:buNone/>
                      </a:pPr>
                      <a:r>
                        <a:t/>
                      </a:r>
                      <a:endParaRPr sz="2400" u="none" cap="none" strike="noStrike">
                        <a:solidFill>
                          <a:schemeClr val="dk1"/>
                        </a:solidFill>
                        <a:latin typeface="Verdana"/>
                        <a:ea typeface="Verdana"/>
                        <a:cs typeface="Verdana"/>
                        <a:sym typeface="Verdana"/>
                      </a:endParaRPr>
                    </a:p>
                    <a:p>
                      <a:pPr indent="0" lvl="0" marL="0" marR="63500" rtl="0" algn="l">
                        <a:lnSpc>
                          <a:spcPct val="98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Tier II meeting minutes</a:t>
                      </a:r>
                      <a:endParaRPr sz="2400" u="none" cap="none" strike="noStrike">
                        <a:solidFill>
                          <a:schemeClr val="dk1"/>
                        </a:solidFill>
                        <a:latin typeface="Verdana"/>
                        <a:ea typeface="Verdana"/>
                        <a:cs typeface="Verdana"/>
                        <a:sym typeface="Verdana"/>
                      </a:endParaRPr>
                    </a:p>
                    <a:p>
                      <a:pPr indent="0" lvl="0" marL="0" marR="63500" rtl="0" algn="l">
                        <a:lnSpc>
                          <a:spcPct val="98000"/>
                        </a:lnSpc>
                        <a:spcBef>
                          <a:spcPts val="0"/>
                        </a:spcBef>
                        <a:spcAft>
                          <a:spcPts val="0"/>
                        </a:spcAft>
                        <a:buClr>
                          <a:schemeClr val="dk1"/>
                        </a:buClr>
                        <a:buSzPts val="1100"/>
                        <a:buFont typeface="Arial"/>
                        <a:buNone/>
                      </a:pPr>
                      <a:r>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Student enrollment data for schoo</a:t>
                      </a:r>
                      <a:r>
                        <a:rPr lang="en-US" sz="1200" u="none" cap="none" strike="noStrike">
                          <a:solidFill>
                            <a:schemeClr val="dk1"/>
                          </a:solidFill>
                          <a:latin typeface="Times New Roman"/>
                          <a:ea typeface="Times New Roman"/>
                          <a:cs typeface="Times New Roman"/>
                          <a:sym typeface="Times New Roman"/>
                        </a:rPr>
                        <a:t>l</a:t>
                      </a:r>
                      <a:endParaRPr sz="1400" u="none" cap="none" strike="noStrike"/>
                    </a:p>
                  </a:txBody>
                  <a:tcPr marT="91425" marB="91425" marR="91425" marL="91425"/>
                </a:tc>
                <a:tc>
                  <a:txBody>
                    <a:bodyPr/>
                    <a:lstStyle/>
                    <a:p>
                      <a:pPr indent="0" lvl="0" marL="0" marR="381000" rtl="0" algn="l">
                        <a:lnSpc>
                          <a:spcPct val="100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0 = No written process and/or student data </a:t>
                      </a:r>
                      <a:endParaRPr sz="2400" u="none" cap="none" strike="noStrike">
                        <a:solidFill>
                          <a:schemeClr val="dk1"/>
                        </a:solidFill>
                        <a:latin typeface="Verdana"/>
                        <a:ea typeface="Verdana"/>
                        <a:cs typeface="Verdana"/>
                        <a:sym typeface="Verdana"/>
                      </a:endParaRPr>
                    </a:p>
                    <a:p>
                      <a:pPr indent="0" lvl="0" marL="0" marR="381000" rtl="0" algn="l">
                        <a:lnSpc>
                          <a:spcPct val="100000"/>
                        </a:lnSpc>
                        <a:spcBef>
                          <a:spcPts val="120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1 = Track proportion of students OR equitable participation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120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2 = Track both proportion AND equitable student participation</a:t>
                      </a:r>
                      <a:endParaRPr sz="2400" u="none" cap="none" strike="noStrike">
                        <a:latin typeface="Verdana"/>
                        <a:ea typeface="Verdana"/>
                        <a:cs typeface="Verdana"/>
                        <a:sym typeface="Verdana"/>
                      </a:endParaRPr>
                    </a:p>
                  </a:txBody>
                  <a:tcPr marT="91425" marB="91425" marR="91425" marL="91425"/>
                </a:tc>
              </a:tr>
            </a:tbl>
          </a:graphicData>
        </a:graphic>
      </p:graphicFrame>
      <p:pic>
        <p:nvPicPr>
          <p:cNvPr descr="Picture of academic TFI" id="2044" name="Google Shape;2044;p110"/>
          <p:cNvPicPr preferRelativeResize="0"/>
          <p:nvPr/>
        </p:nvPicPr>
        <p:blipFill rotWithShape="1">
          <a:blip r:embed="rId3">
            <a:alphaModFix/>
          </a:blip>
          <a:srcRect b="0" l="0" r="0" t="0"/>
          <a:stretch/>
        </p:blipFill>
        <p:spPr>
          <a:xfrm>
            <a:off x="228600" y="210725"/>
            <a:ext cx="1201200" cy="1143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1"/>
          <p:cNvSpPr txBox="1"/>
          <p:nvPr>
            <p:ph idx="1" type="body"/>
          </p:nvPr>
        </p:nvSpPr>
        <p:spPr>
          <a:xfrm>
            <a:off x="457200" y="1600200"/>
            <a:ext cx="8229600" cy="4930500"/>
          </a:xfrm>
          <a:prstGeom prst="rect">
            <a:avLst/>
          </a:prstGeom>
          <a:noFill/>
          <a:ln>
            <a:noFill/>
          </a:ln>
        </p:spPr>
        <p:txBody>
          <a:bodyPr anchorCtr="0" anchor="t" bIns="45700" lIns="91425" spcFirstLastPara="1" rIns="91425" wrap="square" tIns="45700">
            <a:noAutofit/>
          </a:bodyPr>
          <a:lstStyle/>
          <a:p>
            <a:pPr indent="-342900" lvl="0" marL="457200" rtl="0" algn="l">
              <a:lnSpc>
                <a:spcPct val="115000"/>
              </a:lnSpc>
              <a:spcBef>
                <a:spcPts val="360"/>
              </a:spcBef>
              <a:spcAft>
                <a:spcPts val="0"/>
              </a:spcAft>
              <a:buSzPts val="1800"/>
              <a:buChar char="●"/>
            </a:pPr>
            <a:r>
              <a:rPr lang="en-US"/>
              <a:t>Core Instruction doesn’t work in isolation </a:t>
            </a:r>
            <a:endParaRPr/>
          </a:p>
          <a:p>
            <a:pPr indent="-342900" lvl="0" marL="457200" rtl="0" algn="l">
              <a:lnSpc>
                <a:spcPct val="115000"/>
              </a:lnSpc>
              <a:spcBef>
                <a:spcPts val="600"/>
              </a:spcBef>
              <a:spcAft>
                <a:spcPts val="0"/>
              </a:spcAft>
              <a:buSzPts val="1800"/>
              <a:buChar char="●"/>
            </a:pPr>
            <a:r>
              <a:rPr lang="en-US"/>
              <a:t>Avert students from trajectories toward further learning/behavior challenges</a:t>
            </a:r>
            <a:endParaRPr/>
          </a:p>
          <a:p>
            <a:pPr indent="-342900" lvl="0" marL="457200" rtl="0" algn="l">
              <a:lnSpc>
                <a:spcPct val="115000"/>
              </a:lnSpc>
              <a:spcBef>
                <a:spcPts val="600"/>
              </a:spcBef>
              <a:spcAft>
                <a:spcPts val="0"/>
              </a:spcAft>
              <a:buSzPts val="1800"/>
              <a:buChar char="●"/>
            </a:pPr>
            <a:r>
              <a:rPr lang="en-US"/>
              <a:t>Provide a unifying framework: Programs and strategies </a:t>
            </a:r>
            <a:endParaRPr/>
          </a:p>
          <a:p>
            <a:pPr indent="0" lvl="0" marL="0" rtl="0" algn="l">
              <a:lnSpc>
                <a:spcPct val="100000"/>
              </a:lnSpc>
              <a:spcBef>
                <a:spcPts val="60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p:txBody>
      </p:sp>
      <p:sp>
        <p:nvSpPr>
          <p:cNvPr id="1122" name="Google Shape;1122;p11"/>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Why Advanced Tiers?</a:t>
            </a:r>
            <a:endParaRPr>
              <a:solidFill>
                <a:schemeClr val="dk1"/>
              </a:solidFill>
            </a:endParaRPr>
          </a:p>
        </p:txBody>
      </p:sp>
      <p:pic>
        <p:nvPicPr>
          <p:cNvPr descr="children reading books" id="1123" name="Google Shape;1123;p11"/>
          <p:cNvPicPr preferRelativeResize="0"/>
          <p:nvPr/>
        </p:nvPicPr>
        <p:blipFill rotWithShape="1">
          <a:blip r:embed="rId3">
            <a:alphaModFix/>
          </a:blip>
          <a:srcRect b="0" l="0" r="0" t="0"/>
          <a:stretch/>
        </p:blipFill>
        <p:spPr>
          <a:xfrm>
            <a:off x="7277375" y="88788"/>
            <a:ext cx="1638025" cy="1574475"/>
          </a:xfrm>
          <a:prstGeom prst="rect">
            <a:avLst/>
          </a:prstGeom>
          <a:noFill/>
          <a:ln>
            <a:noFill/>
          </a:ln>
        </p:spPr>
      </p:pic>
      <p:pic>
        <p:nvPicPr>
          <p:cNvPr descr="children reading books 2" id="1124" name="Google Shape;1124;p11"/>
          <p:cNvPicPr preferRelativeResize="0"/>
          <p:nvPr/>
        </p:nvPicPr>
        <p:blipFill rotWithShape="1">
          <a:blip r:embed="rId4">
            <a:alphaModFix/>
          </a:blip>
          <a:srcRect b="0" l="0" r="0" t="0"/>
          <a:stretch/>
        </p:blipFill>
        <p:spPr>
          <a:xfrm>
            <a:off x="457200" y="151850"/>
            <a:ext cx="1506809" cy="144835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9" name="Shape 2049"/>
        <p:cNvGrpSpPr/>
        <p:nvPr/>
      </p:nvGrpSpPr>
      <p:grpSpPr>
        <a:xfrm>
          <a:off x="0" y="0"/>
          <a:ext cx="0" cy="0"/>
          <a:chOff x="0" y="0"/>
          <a:chExt cx="0" cy="0"/>
        </a:xfrm>
      </p:grpSpPr>
      <p:sp>
        <p:nvSpPr>
          <p:cNvPr id="2050" name="Google Shape;2050;p111"/>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Level of Use Guidance</a:t>
            </a:r>
            <a:endParaRPr>
              <a:solidFill>
                <a:schemeClr val="dk1"/>
              </a:solidFill>
            </a:endParaRPr>
          </a:p>
        </p:txBody>
      </p:sp>
      <p:sp>
        <p:nvSpPr>
          <p:cNvPr id="2051" name="Google Shape;2051;p111"/>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a:t>Team uses data to determine if there is sufficient use of Tier II</a:t>
            </a:r>
            <a:endParaRPr/>
          </a:p>
          <a:p>
            <a:pPr indent="-342900" lvl="0" marL="457200" rtl="0" algn="l">
              <a:lnSpc>
                <a:spcPct val="100000"/>
              </a:lnSpc>
              <a:spcBef>
                <a:spcPts val="360"/>
              </a:spcBef>
              <a:spcAft>
                <a:spcPts val="0"/>
              </a:spcAft>
              <a:buSzPts val="1800"/>
              <a:buChar char="•"/>
            </a:pPr>
            <a:r>
              <a:rPr lang="en-US"/>
              <a:t>Not too many: &gt;20%</a:t>
            </a:r>
            <a:endParaRPr/>
          </a:p>
          <a:p>
            <a:pPr indent="-342900" lvl="0" marL="457200" rtl="0" algn="l">
              <a:lnSpc>
                <a:spcPct val="100000"/>
              </a:lnSpc>
              <a:spcBef>
                <a:spcPts val="0"/>
              </a:spcBef>
              <a:spcAft>
                <a:spcPts val="0"/>
              </a:spcAft>
              <a:buSzPts val="1800"/>
              <a:buChar char="•"/>
            </a:pPr>
            <a:r>
              <a:rPr lang="en-US"/>
              <a:t>Not too few: &lt;1%</a:t>
            </a:r>
            <a:endParaRPr/>
          </a:p>
          <a:p>
            <a:pPr indent="-342900" lvl="0" marL="457200" rtl="0" algn="l">
              <a:lnSpc>
                <a:spcPct val="100000"/>
              </a:lnSpc>
              <a:spcBef>
                <a:spcPts val="0"/>
              </a:spcBef>
              <a:spcAft>
                <a:spcPts val="0"/>
              </a:spcAft>
              <a:buSzPts val="1800"/>
              <a:buChar char="•"/>
            </a:pPr>
            <a:r>
              <a:rPr lang="en-US"/>
              <a:t>Just Right: 5-15%</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6" name="Shape 2056"/>
        <p:cNvGrpSpPr/>
        <p:nvPr/>
      </p:nvGrpSpPr>
      <p:grpSpPr>
        <a:xfrm>
          <a:off x="0" y="0"/>
          <a:ext cx="0" cy="0"/>
          <a:chOff x="0" y="0"/>
          <a:chExt cx="0" cy="0"/>
        </a:xfrm>
      </p:grpSpPr>
      <p:sp>
        <p:nvSpPr>
          <p:cNvPr id="2057" name="Google Shape;2057;p112"/>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How Do I Know?</a:t>
            </a:r>
            <a:endParaRPr>
              <a:solidFill>
                <a:schemeClr val="dk1"/>
              </a:solidFill>
            </a:endParaRPr>
          </a:p>
        </p:txBody>
      </p:sp>
      <p:graphicFrame>
        <p:nvGraphicFramePr>
          <p:cNvPr id="2058" name="Google Shape;2058;p112"/>
          <p:cNvGraphicFramePr/>
          <p:nvPr/>
        </p:nvGraphicFramePr>
        <p:xfrm>
          <a:off x="228600" y="1537150"/>
          <a:ext cx="3000000" cy="3000000"/>
        </p:xfrm>
        <a:graphic>
          <a:graphicData uri="http://schemas.openxmlformats.org/drawingml/2006/table">
            <a:tbl>
              <a:tblPr firstRow="1">
                <a:noFill/>
                <a:tableStyleId>{C54E5BA0-D625-4F09-8649-ACF5F731C3B6}</a:tableStyleId>
              </a:tblPr>
              <a:tblGrid>
                <a:gridCol w="4343400"/>
                <a:gridCol w="4343400"/>
              </a:tblGrid>
              <a:tr h="422375">
                <a:tc>
                  <a:txBody>
                    <a:bodyPr/>
                    <a:lstStyle/>
                    <a:p>
                      <a:pPr indent="0" lvl="0" marL="0" marR="0" rtl="0" algn="l">
                        <a:lnSpc>
                          <a:spcPct val="100000"/>
                        </a:lnSpc>
                        <a:spcBef>
                          <a:spcPts val="0"/>
                        </a:spcBef>
                        <a:spcAft>
                          <a:spcPts val="0"/>
                        </a:spcAft>
                        <a:buClr>
                          <a:schemeClr val="dk1"/>
                        </a:buClr>
                        <a:buSzPts val="1100"/>
                        <a:buFont typeface="Arial"/>
                        <a:buNone/>
                      </a:pPr>
                      <a:r>
                        <a:rPr b="1" lang="en-US" sz="2000" u="none" cap="none" strike="noStrike">
                          <a:latin typeface="Verdana"/>
                          <a:ea typeface="Verdana"/>
                          <a:cs typeface="Verdana"/>
                          <a:sym typeface="Verdana"/>
                        </a:rPr>
                        <a:t>Potential Steps:</a:t>
                      </a:r>
                      <a:endParaRPr b="1" sz="20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000"/>
                        <a:buFont typeface="Arial"/>
                        <a:buNone/>
                      </a:pPr>
                      <a:r>
                        <a:rPr b="1" lang="en-US" sz="2000" u="none" cap="none" strike="noStrike">
                          <a:latin typeface="Verdana"/>
                          <a:ea typeface="Verdana"/>
                          <a:cs typeface="Verdana"/>
                          <a:sym typeface="Verdana"/>
                        </a:rPr>
                        <a:t>Example:</a:t>
                      </a:r>
                      <a:endParaRPr b="1" sz="2000" u="none" cap="none" strike="noStrike">
                        <a:latin typeface="Verdana"/>
                        <a:ea typeface="Verdana"/>
                        <a:cs typeface="Verdana"/>
                        <a:sym typeface="Verdana"/>
                      </a:endParaRPr>
                    </a:p>
                  </a:txBody>
                  <a:tcPr marT="91425" marB="91425" marR="91425" marL="91425"/>
                </a:tc>
              </a:tr>
              <a:tr h="605675">
                <a:tc>
                  <a:txBody>
                    <a:bodyPr/>
                    <a:lstStyle/>
                    <a:p>
                      <a:pPr indent="0" lvl="0" marL="0" marR="0" rtl="0" algn="l">
                        <a:lnSpc>
                          <a:spcPct val="100000"/>
                        </a:lnSpc>
                        <a:spcBef>
                          <a:spcPts val="0"/>
                        </a:spcBef>
                        <a:spcAft>
                          <a:spcPts val="0"/>
                        </a:spcAft>
                        <a:buClr>
                          <a:schemeClr val="dk1"/>
                        </a:buClr>
                        <a:buSzPts val="1100"/>
                        <a:buFont typeface="Arial"/>
                        <a:buNone/>
                      </a:pPr>
                      <a:r>
                        <a:rPr lang="en-US" sz="1700" u="none" cap="none" strike="noStrike">
                          <a:solidFill>
                            <a:schemeClr val="dk1"/>
                          </a:solidFill>
                          <a:latin typeface="Verdana"/>
                          <a:ea typeface="Verdana"/>
                          <a:cs typeface="Verdana"/>
                          <a:sym typeface="Verdana"/>
                        </a:rPr>
                        <a:t>Identify # of students in your building</a:t>
                      </a:r>
                      <a:endParaRPr sz="17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500 students</a:t>
                      </a:r>
                      <a:endParaRPr sz="1700" u="none" cap="none" strike="noStrike">
                        <a:latin typeface="Verdana"/>
                        <a:ea typeface="Verdana"/>
                        <a:cs typeface="Verdana"/>
                        <a:sym typeface="Verdana"/>
                      </a:endParaRPr>
                    </a:p>
                  </a:txBody>
                  <a:tcPr marT="91425" marB="91425" marR="91425" marL="91425"/>
                </a:tc>
              </a:tr>
              <a:tr h="605675">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Determine 5% of your school population.</a:t>
                      </a:r>
                      <a:endParaRPr sz="1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Determine 20% of your school population</a:t>
                      </a:r>
                      <a:endParaRPr sz="17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5%= 25 students</a:t>
                      </a:r>
                      <a:endParaRPr sz="1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15%= 100 students</a:t>
                      </a:r>
                      <a:endParaRPr sz="1700" u="none" cap="none" strike="noStrike">
                        <a:latin typeface="Verdana"/>
                        <a:ea typeface="Verdana"/>
                        <a:cs typeface="Verdana"/>
                        <a:sym typeface="Verdana"/>
                      </a:endParaRPr>
                    </a:p>
                    <a:p>
                      <a:pPr indent="-336550" lvl="0" marL="457200" marR="0" rtl="0" algn="l">
                        <a:lnSpc>
                          <a:spcPct val="100000"/>
                        </a:lnSpc>
                        <a:spcBef>
                          <a:spcPts val="0"/>
                        </a:spcBef>
                        <a:spcAft>
                          <a:spcPts val="0"/>
                        </a:spcAft>
                        <a:buClr>
                          <a:srgbClr val="000000"/>
                        </a:buClr>
                        <a:buSzPts val="1700"/>
                        <a:buFont typeface="Verdana"/>
                        <a:buChar char="●"/>
                      </a:pPr>
                      <a:r>
                        <a:rPr lang="en-US" sz="1700" u="none" cap="none" strike="noStrike">
                          <a:latin typeface="Verdana"/>
                          <a:ea typeface="Verdana"/>
                          <a:cs typeface="Verdana"/>
                          <a:sym typeface="Verdana"/>
                        </a:rPr>
                        <a:t>25-100 students should be accessing Tier II interventions</a:t>
                      </a:r>
                      <a:endParaRPr sz="1700" u="none" cap="none" strike="noStrike">
                        <a:latin typeface="Verdana"/>
                        <a:ea typeface="Verdana"/>
                        <a:cs typeface="Verdana"/>
                        <a:sym typeface="Verdana"/>
                      </a:endParaRPr>
                    </a:p>
                  </a:txBody>
                  <a:tcPr marT="91425" marB="91425" marR="91425" marL="91425"/>
                </a:tc>
              </a:tr>
              <a:tr h="605675">
                <a:tc gridSpan="2">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Can our current systems support this many students?</a:t>
                      </a:r>
                      <a:endParaRPr sz="1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Yes: Keep Going</a:t>
                      </a:r>
                      <a:endParaRPr sz="1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No: Team Problem Solving</a:t>
                      </a:r>
                      <a:endParaRPr sz="1700" u="none" cap="none" strike="noStrike">
                        <a:latin typeface="Verdana"/>
                        <a:ea typeface="Verdana"/>
                        <a:cs typeface="Verdana"/>
                        <a:sym typeface="Verdana"/>
                      </a:endParaRPr>
                    </a:p>
                  </a:txBody>
                  <a:tcPr marT="91425" marB="91425" marR="91425" marL="91425"/>
                </a:tc>
                <a:tc hMerge="1"/>
              </a:tr>
              <a:tr h="605675">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Determine how many students are currently accessing or requiring access to Tier II interventions (consider decision rules and RFA).</a:t>
                      </a:r>
                      <a:endParaRPr sz="17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Less than 25 or more than 100: Team Problem Solving</a:t>
                      </a:r>
                      <a:endParaRPr sz="1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Between 25 and 100: Just Right!</a:t>
                      </a:r>
                      <a:endParaRPr sz="1700" u="none" cap="none" strike="noStrike">
                        <a:latin typeface="Verdana"/>
                        <a:ea typeface="Verdana"/>
                        <a:cs typeface="Verdana"/>
                        <a:sym typeface="Verdana"/>
                      </a:endParaRPr>
                    </a:p>
                  </a:txBody>
                  <a:tcPr marT="91425" marB="91425" marR="91425" marL="91425"/>
                </a:tc>
              </a:tr>
              <a:tr h="605675">
                <a:tc gridSpan="2">
                  <a:txBody>
                    <a:bodyPr/>
                    <a:lstStyle/>
                    <a:p>
                      <a:pPr indent="0" lvl="0" marL="0" marR="0" rtl="0" algn="l">
                        <a:lnSpc>
                          <a:spcPct val="100000"/>
                        </a:lnSpc>
                        <a:spcBef>
                          <a:spcPts val="0"/>
                        </a:spcBef>
                        <a:spcAft>
                          <a:spcPts val="0"/>
                        </a:spcAft>
                        <a:buClr>
                          <a:srgbClr val="000000"/>
                        </a:buClr>
                        <a:buSzPts val="1700"/>
                        <a:buFont typeface="Arial"/>
                        <a:buNone/>
                      </a:pPr>
                      <a:r>
                        <a:rPr lang="en-US" sz="1700" u="none" cap="none" strike="noStrike">
                          <a:latin typeface="Verdana"/>
                          <a:ea typeface="Verdana"/>
                          <a:cs typeface="Verdana"/>
                          <a:sym typeface="Verdana"/>
                        </a:rPr>
                        <a:t>Reassess at month as students move in and out of receiving Tier II interventions.</a:t>
                      </a:r>
                      <a:endParaRPr sz="1700" u="none" cap="none" strike="noStrike">
                        <a:latin typeface="Verdana"/>
                        <a:ea typeface="Verdana"/>
                        <a:cs typeface="Verdana"/>
                        <a:sym typeface="Verdana"/>
                      </a:endParaRPr>
                    </a:p>
                  </a:txBody>
                  <a:tcPr marT="91425" marB="91425" marR="91425" marL="91425"/>
                </a:tc>
                <a:tc hMerge="1"/>
              </a:tr>
            </a:tbl>
          </a:graphicData>
        </a:graphic>
      </p:graphicFrame>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063" name="Shape 2063"/>
        <p:cNvGrpSpPr/>
        <p:nvPr/>
      </p:nvGrpSpPr>
      <p:grpSpPr>
        <a:xfrm>
          <a:off x="0" y="0"/>
          <a:ext cx="0" cy="0"/>
          <a:chOff x="0" y="0"/>
          <a:chExt cx="0" cy="0"/>
        </a:xfrm>
      </p:grpSpPr>
      <p:sp>
        <p:nvSpPr>
          <p:cNvPr id="2064" name="Google Shape;2064;p113"/>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solidFill>
                  <a:srgbClr val="000000"/>
                </a:solidFill>
              </a:rPr>
              <a:t>What is Your Data Story?</a:t>
            </a:r>
            <a:endParaRPr>
              <a:solidFill>
                <a:srgbClr val="000000"/>
              </a:solidFill>
            </a:endParaRPr>
          </a:p>
        </p:txBody>
      </p:sp>
      <p:sp>
        <p:nvSpPr>
          <p:cNvPr id="2065" name="Google Shape;2065;p113"/>
          <p:cNvSpPr txBox="1"/>
          <p:nvPr>
            <p:ph idx="1" type="body"/>
          </p:nvPr>
        </p:nvSpPr>
        <p:spPr>
          <a:xfrm>
            <a:off x="228600" y="4431150"/>
            <a:ext cx="8686800" cy="2293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sz="2900"/>
              <a:t>Too many students will require more intensive instruction?</a:t>
            </a:r>
            <a:endParaRPr sz="2900"/>
          </a:p>
          <a:p>
            <a:pPr indent="0" lvl="0" marL="0" rtl="0" algn="l">
              <a:lnSpc>
                <a:spcPct val="100000"/>
              </a:lnSpc>
              <a:spcBef>
                <a:spcPts val="0"/>
              </a:spcBef>
              <a:spcAft>
                <a:spcPts val="0"/>
              </a:spcAft>
              <a:buSzPts val="1800"/>
              <a:buNone/>
            </a:pPr>
            <a:r>
              <a:rPr lang="en-US" sz="2900"/>
              <a:t>Consider:</a:t>
            </a:r>
            <a:endParaRPr sz="2900"/>
          </a:p>
          <a:p>
            <a:pPr indent="-412750" lvl="1" marL="914400" rtl="0" algn="l">
              <a:lnSpc>
                <a:spcPct val="100000"/>
              </a:lnSpc>
              <a:spcBef>
                <a:spcPts val="0"/>
              </a:spcBef>
              <a:spcAft>
                <a:spcPts val="0"/>
              </a:spcAft>
              <a:buSzPts val="2900"/>
              <a:buChar char="–"/>
            </a:pPr>
            <a:r>
              <a:rPr lang="en-US" sz="2900"/>
              <a:t>Revisiting decision rules</a:t>
            </a:r>
            <a:endParaRPr sz="2900"/>
          </a:p>
          <a:p>
            <a:pPr indent="-412750" lvl="1" marL="914400" rtl="0" algn="l">
              <a:lnSpc>
                <a:spcPct val="100000"/>
              </a:lnSpc>
              <a:spcBef>
                <a:spcPts val="0"/>
              </a:spcBef>
              <a:spcAft>
                <a:spcPts val="0"/>
              </a:spcAft>
              <a:buSzPts val="2900"/>
              <a:buChar char="–"/>
            </a:pPr>
            <a:r>
              <a:rPr lang="en-US" sz="2900"/>
              <a:t>Increasing Tier 1 instruction</a:t>
            </a:r>
            <a:endParaRPr sz="2900"/>
          </a:p>
        </p:txBody>
      </p:sp>
      <p:sp>
        <p:nvSpPr>
          <p:cNvPr descr="translucent triangle" id="2066" name="Google Shape;2066;p113"/>
          <p:cNvSpPr/>
          <p:nvPr/>
        </p:nvSpPr>
        <p:spPr>
          <a:xfrm>
            <a:off x="948588" y="1432050"/>
            <a:ext cx="3415800" cy="2999100"/>
          </a:xfrm>
          <a:prstGeom prst="triangle">
            <a:avLst>
              <a:gd fmla="val 50000" name="adj"/>
            </a:avLst>
          </a:prstGeom>
          <a:gradFill>
            <a:gsLst>
              <a:gs pos="0">
                <a:srgbClr val="FF0000"/>
              </a:gs>
              <a:gs pos="14000">
                <a:srgbClr val="FFE599"/>
              </a:gs>
              <a:gs pos="18000">
                <a:srgbClr val="FFF2CC"/>
              </a:gs>
              <a:gs pos="100000">
                <a:srgbClr val="38761D"/>
              </a:gs>
            </a:gsLst>
            <a:lin ang="5400012"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translucent triangle" id="2067" name="Google Shape;2067;p113"/>
          <p:cNvSpPr/>
          <p:nvPr/>
        </p:nvSpPr>
        <p:spPr>
          <a:xfrm>
            <a:off x="4779613" y="1432050"/>
            <a:ext cx="3415800" cy="2999100"/>
          </a:xfrm>
          <a:prstGeom prst="triangle">
            <a:avLst>
              <a:gd fmla="val 50000" name="adj"/>
            </a:avLst>
          </a:prstGeom>
          <a:gradFill>
            <a:gsLst>
              <a:gs pos="0">
                <a:srgbClr val="CC0000"/>
              </a:gs>
              <a:gs pos="30000">
                <a:srgbClr val="FFF2CC"/>
              </a:gs>
              <a:gs pos="62000">
                <a:srgbClr val="FFF2CC"/>
              </a:gs>
              <a:gs pos="100000">
                <a:srgbClr val="38761D"/>
              </a:gs>
            </a:gsLst>
            <a:lin ang="5400012" scaled="0"/>
          </a:gra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114"/>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solidFill>
                  <a:schemeClr val="dk1"/>
                </a:solidFill>
              </a:rPr>
              <a:t>Breakout Room Practice</a:t>
            </a:r>
            <a:endParaRPr>
              <a:solidFill>
                <a:schemeClr val="dk1"/>
              </a:solidFill>
            </a:endParaRPr>
          </a:p>
        </p:txBody>
      </p:sp>
      <p:sp>
        <p:nvSpPr>
          <p:cNvPr id="2074" name="Google Shape;2074;p114"/>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a:t>U</a:t>
            </a:r>
            <a:r>
              <a:rPr lang="en-US" sz="2400"/>
              <a:t>niversal screening data and current decision rules for identifying students in need of Tier II supports show 37% of students are in need of targeted instruction for math calculation. </a:t>
            </a:r>
            <a:endParaRPr sz="2400"/>
          </a:p>
          <a:p>
            <a:pPr indent="0" lvl="0" marL="0" rtl="0" algn="l">
              <a:lnSpc>
                <a:spcPct val="100000"/>
              </a:lnSpc>
              <a:spcBef>
                <a:spcPts val="560"/>
              </a:spcBef>
              <a:spcAft>
                <a:spcPts val="0"/>
              </a:spcAft>
              <a:buSzPts val="2800"/>
              <a:buNone/>
            </a:pPr>
            <a:r>
              <a:t/>
            </a:r>
            <a:endParaRPr/>
          </a:p>
          <a:p>
            <a:pPr indent="0" lvl="0" marL="0" rtl="0" algn="l">
              <a:lnSpc>
                <a:spcPct val="100000"/>
              </a:lnSpc>
              <a:spcBef>
                <a:spcPts val="560"/>
              </a:spcBef>
              <a:spcAft>
                <a:spcPts val="0"/>
              </a:spcAft>
              <a:buSzPts val="2800"/>
              <a:buNone/>
            </a:pPr>
            <a:r>
              <a:t/>
            </a:r>
            <a:endParaRPr/>
          </a:p>
        </p:txBody>
      </p:sp>
      <p:sp>
        <p:nvSpPr>
          <p:cNvPr id="2075" name="Google Shape;2075;p114"/>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a:t>What is the problem?</a:t>
            </a:r>
            <a:endParaRPr/>
          </a:p>
          <a:p>
            <a:pPr indent="0" lvl="0" marL="0" rtl="0" algn="l">
              <a:lnSpc>
                <a:spcPct val="100000"/>
              </a:lnSpc>
              <a:spcBef>
                <a:spcPts val="560"/>
              </a:spcBef>
              <a:spcAft>
                <a:spcPts val="0"/>
              </a:spcAft>
              <a:buSzPts val="2800"/>
              <a:buNone/>
            </a:pPr>
            <a:r>
              <a:rPr lang="en-US"/>
              <a:t>Why is it occurring?</a:t>
            </a:r>
            <a:endParaRPr/>
          </a:p>
          <a:p>
            <a:pPr indent="0" lvl="0" marL="0" rtl="0" algn="l">
              <a:lnSpc>
                <a:spcPct val="100000"/>
              </a:lnSpc>
              <a:spcBef>
                <a:spcPts val="560"/>
              </a:spcBef>
              <a:spcAft>
                <a:spcPts val="0"/>
              </a:spcAft>
              <a:buSzPts val="2800"/>
              <a:buNone/>
            </a:pPr>
            <a:r>
              <a:rPr lang="en-US"/>
              <a:t>What can be done?</a:t>
            </a:r>
            <a:endParaRPr/>
          </a:p>
          <a:p>
            <a:pPr indent="0" lvl="0" marL="0" rtl="0" algn="l">
              <a:lnSpc>
                <a:spcPct val="100000"/>
              </a:lnSpc>
              <a:spcBef>
                <a:spcPts val="560"/>
              </a:spcBef>
              <a:spcAft>
                <a:spcPts val="0"/>
              </a:spcAft>
              <a:buSzPts val="2800"/>
              <a:buNone/>
            </a:pPr>
            <a:r>
              <a:rPr lang="en-US"/>
              <a:t>How will we know if it worked?</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46">
            <a:alpha val="36862"/>
          </a:srgbClr>
        </a:solidFill>
      </p:bgPr>
    </p:bg>
    <p:spTree>
      <p:nvGrpSpPr>
        <p:cNvPr id="2079" name="Shape 2079"/>
        <p:cNvGrpSpPr/>
        <p:nvPr/>
      </p:nvGrpSpPr>
      <p:grpSpPr>
        <a:xfrm>
          <a:off x="0" y="0"/>
          <a:ext cx="0" cy="0"/>
          <a:chOff x="0" y="0"/>
          <a:chExt cx="0" cy="0"/>
        </a:xfrm>
      </p:grpSpPr>
      <p:sp>
        <p:nvSpPr>
          <p:cNvPr id="2080" name="Google Shape;2080;p115"/>
          <p:cNvSpPr txBox="1"/>
          <p:nvPr>
            <p:ph type="title"/>
          </p:nvPr>
        </p:nvSpPr>
        <p:spPr>
          <a:xfrm>
            <a:off x="1043650" y="5964200"/>
            <a:ext cx="7772400" cy="727800"/>
          </a:xfrm>
          <a:prstGeom prst="rect">
            <a:avLst/>
          </a:prstGeom>
          <a:solidFill>
            <a:srgbClr val="FFFFFF">
              <a:alpha val="67058"/>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4000"/>
              <a:buFont typeface="Verdana"/>
              <a:buNone/>
            </a:pPr>
            <a:r>
              <a:rPr lang="en-US" sz="3000">
                <a:solidFill>
                  <a:srgbClr val="000000"/>
                </a:solidFill>
              </a:rPr>
              <a:t>Progress Monitoring</a:t>
            </a:r>
            <a:endParaRPr sz="3000"/>
          </a:p>
        </p:txBody>
      </p:sp>
      <p:grpSp>
        <p:nvGrpSpPr>
          <p:cNvPr descr="purple circle" id="2081" name="Google Shape;2081;p115"/>
          <p:cNvGrpSpPr/>
          <p:nvPr/>
        </p:nvGrpSpPr>
        <p:grpSpPr>
          <a:xfrm>
            <a:off x="2125938" y="982625"/>
            <a:ext cx="4928700" cy="4892750"/>
            <a:chOff x="2004338" y="83500"/>
            <a:chExt cx="4928700" cy="4892750"/>
          </a:xfrm>
        </p:grpSpPr>
        <p:sp>
          <p:nvSpPr>
            <p:cNvPr id="2082" name="Google Shape;2082;p115"/>
            <p:cNvSpPr/>
            <p:nvPr/>
          </p:nvSpPr>
          <p:spPr>
            <a:xfrm>
              <a:off x="3718838" y="83500"/>
              <a:ext cx="1463100" cy="1463100"/>
            </a:xfrm>
            <a:prstGeom prst="ellipse">
              <a:avLst/>
            </a:prstGeom>
            <a:solidFill>
              <a:srgbClr val="F2F2F2"/>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2083" name="Google Shape;2083;p115"/>
            <p:cNvSpPr/>
            <p:nvPr/>
          </p:nvSpPr>
          <p:spPr>
            <a:xfrm>
              <a:off x="3718838" y="35131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2084" name="Google Shape;2084;p115"/>
            <p:cNvSpPr/>
            <p:nvPr/>
          </p:nvSpPr>
          <p:spPr>
            <a:xfrm>
              <a:off x="5469938" y="17312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2085" name="Google Shape;2085;p115"/>
            <p:cNvSpPr/>
            <p:nvPr/>
          </p:nvSpPr>
          <p:spPr>
            <a:xfrm>
              <a:off x="2447913" y="3094875"/>
              <a:ext cx="1463100" cy="1463100"/>
            </a:xfrm>
            <a:prstGeom prst="ellipse">
              <a:avLst/>
            </a:prstGeom>
            <a:solidFill>
              <a:srgbClr val="FFD966"/>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Data-</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2086" name="Google Shape;2086;p115"/>
            <p:cNvSpPr/>
            <p:nvPr/>
          </p:nvSpPr>
          <p:spPr>
            <a:xfrm>
              <a:off x="4989788"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000000"/>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2087" name="Google Shape;2087;p115"/>
            <p:cNvSpPr/>
            <p:nvPr/>
          </p:nvSpPr>
          <p:spPr>
            <a:xfrm>
              <a:off x="2447913"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150" u="none" cap="none" strike="noStrike">
                  <a:solidFill>
                    <a:srgbClr val="000000"/>
                  </a:solidFill>
                  <a:latin typeface="Verdana"/>
                  <a:ea typeface="Verdana"/>
                  <a:cs typeface="Verdana"/>
                  <a:sym typeface="Verdana"/>
                </a:rPr>
                <a:t>Professional Learning and Coaching</a:t>
              </a:r>
              <a:endParaRPr b="1" i="0" sz="1150" u="none" cap="none" strike="noStrike">
                <a:solidFill>
                  <a:srgbClr val="000000"/>
                </a:solidFill>
                <a:latin typeface="Arial"/>
                <a:ea typeface="Arial"/>
                <a:cs typeface="Arial"/>
                <a:sym typeface="Arial"/>
              </a:endParaRPr>
            </a:p>
          </p:txBody>
        </p:sp>
        <p:sp>
          <p:nvSpPr>
            <p:cNvPr id="2088" name="Google Shape;2088;p115"/>
            <p:cNvSpPr/>
            <p:nvPr/>
          </p:nvSpPr>
          <p:spPr>
            <a:xfrm>
              <a:off x="2004338" y="1876950"/>
              <a:ext cx="1463100" cy="1463100"/>
            </a:xfrm>
            <a:prstGeom prst="ellipse">
              <a:avLst/>
            </a:prstGeom>
            <a:solidFill>
              <a:srgbClr val="9900FF"/>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chemeClr val="lt2"/>
                  </a:solidFill>
                  <a:latin typeface="Verdana"/>
                  <a:ea typeface="Verdana"/>
                  <a:cs typeface="Verdana"/>
                  <a:sym typeface="Verdana"/>
                </a:rPr>
                <a:t>Progress Monitoring</a:t>
              </a:r>
              <a:endParaRPr b="0" i="0" sz="1400" u="none" cap="none" strike="noStrike">
                <a:solidFill>
                  <a:schemeClr val="lt2"/>
                </a:solidFill>
                <a:latin typeface="Arial"/>
                <a:ea typeface="Arial"/>
                <a:cs typeface="Arial"/>
                <a:sym typeface="Arial"/>
              </a:endParaRPr>
            </a:p>
          </p:txBody>
        </p:sp>
        <p:sp>
          <p:nvSpPr>
            <p:cNvPr id="2089" name="Google Shape;2089;p115"/>
            <p:cNvSpPr/>
            <p:nvPr/>
          </p:nvSpPr>
          <p:spPr>
            <a:xfrm>
              <a:off x="4989788"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116"/>
          <p:cNvSpPr txBox="1"/>
          <p:nvPr>
            <p:ph type="title"/>
          </p:nvPr>
        </p:nvSpPr>
        <p:spPr>
          <a:xfrm>
            <a:off x="722325" y="5650400"/>
            <a:ext cx="7772400" cy="838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t>Student Performance</a:t>
            </a:r>
            <a:endParaRPr/>
          </a:p>
        </p:txBody>
      </p:sp>
      <p:sp>
        <p:nvSpPr>
          <p:cNvPr id="2096" name="Google Shape;2096;p116"/>
          <p:cNvSpPr/>
          <p:nvPr/>
        </p:nvSpPr>
        <p:spPr>
          <a:xfrm>
            <a:off x="2872425" y="2324300"/>
            <a:ext cx="3472200" cy="3326100"/>
          </a:xfrm>
          <a:prstGeom prst="ellipse">
            <a:avLst/>
          </a:prstGeom>
          <a:solidFill>
            <a:srgbClr val="9900FF"/>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3000" u="none" cap="none" strike="noStrike">
                <a:solidFill>
                  <a:schemeClr val="lt1"/>
                </a:solidFill>
                <a:latin typeface="Verdana"/>
                <a:ea typeface="Verdana"/>
                <a:cs typeface="Verdana"/>
                <a:sym typeface="Verdana"/>
              </a:rPr>
              <a:t>Progress Monitoring</a:t>
            </a:r>
            <a:endParaRPr b="0" i="0" sz="3000" u="none" cap="none" strike="noStrike">
              <a:solidFill>
                <a:schemeClr val="lt1"/>
              </a:solidFill>
              <a:latin typeface="Verdana"/>
              <a:ea typeface="Verdana"/>
              <a:cs typeface="Verdana"/>
              <a:sym typeface="Verdana"/>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0" name="Shape 2100"/>
        <p:cNvGrpSpPr/>
        <p:nvPr/>
      </p:nvGrpSpPr>
      <p:grpSpPr>
        <a:xfrm>
          <a:off x="0" y="0"/>
          <a:ext cx="0" cy="0"/>
          <a:chOff x="0" y="0"/>
          <a:chExt cx="0" cy="0"/>
        </a:xfrm>
      </p:grpSpPr>
      <p:pic>
        <p:nvPicPr>
          <p:cNvPr descr="TFI cover" id="2101" name="Google Shape;2101;p117"/>
          <p:cNvPicPr preferRelativeResize="0"/>
          <p:nvPr/>
        </p:nvPicPr>
        <p:blipFill rotWithShape="1">
          <a:blip r:embed="rId3">
            <a:alphaModFix/>
          </a:blip>
          <a:srcRect b="0" l="0" r="0" t="0"/>
          <a:stretch/>
        </p:blipFill>
        <p:spPr>
          <a:xfrm>
            <a:off x="228600" y="6055800"/>
            <a:ext cx="628975" cy="730850"/>
          </a:xfrm>
          <a:prstGeom prst="rect">
            <a:avLst/>
          </a:prstGeom>
          <a:noFill/>
          <a:ln>
            <a:noFill/>
          </a:ln>
        </p:spPr>
      </p:pic>
      <p:sp>
        <p:nvSpPr>
          <p:cNvPr id="2102" name="Google Shape;2102;p117"/>
          <p:cNvSpPr txBox="1"/>
          <p:nvPr>
            <p:ph type="title"/>
          </p:nvPr>
        </p:nvSpPr>
        <p:spPr>
          <a:xfrm>
            <a:off x="0" y="228600"/>
            <a:ext cx="9144000" cy="1143000"/>
          </a:xfrm>
          <a:prstGeom prst="rect">
            <a:avLst/>
          </a:prstGeom>
          <a:solidFill>
            <a:srgbClr val="A9DCF2">
              <a:alpha val="66666"/>
            </a:srgb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b="0" i="0" lang="en-US" u="none" cap="none" strike="noStrike">
                <a:solidFill>
                  <a:srgbClr val="000000"/>
                </a:solidFill>
                <a:latin typeface="Verdana"/>
                <a:ea typeface="Verdana"/>
                <a:cs typeface="Verdana"/>
                <a:sym typeface="Verdana"/>
              </a:rPr>
              <a:t>2.11</a:t>
            </a:r>
            <a:r>
              <a:rPr lang="en-US">
                <a:solidFill>
                  <a:srgbClr val="000000"/>
                </a:solidFill>
              </a:rPr>
              <a:t>a </a:t>
            </a:r>
            <a:r>
              <a:rPr b="0" i="0" lang="en-US" u="none" cap="none" strike="noStrike">
                <a:solidFill>
                  <a:srgbClr val="000000"/>
                </a:solidFill>
                <a:latin typeface="Verdana"/>
                <a:ea typeface="Verdana"/>
                <a:cs typeface="Verdana"/>
                <a:sym typeface="Verdana"/>
              </a:rPr>
              <a:t>Student Performance Data</a:t>
            </a:r>
            <a:endParaRPr b="0" i="0" u="none" cap="none" strike="noStrike">
              <a:solidFill>
                <a:srgbClr val="000000"/>
              </a:solidFill>
              <a:latin typeface="Verdana"/>
              <a:ea typeface="Verdana"/>
              <a:cs typeface="Verdana"/>
              <a:sym typeface="Verdana"/>
            </a:endParaRPr>
          </a:p>
        </p:txBody>
      </p:sp>
      <p:graphicFrame>
        <p:nvGraphicFramePr>
          <p:cNvPr id="2103" name="Google Shape;2103;p117"/>
          <p:cNvGraphicFramePr/>
          <p:nvPr/>
        </p:nvGraphicFramePr>
        <p:xfrm>
          <a:off x="228600" y="1371600"/>
          <a:ext cx="3000000" cy="3000000"/>
        </p:xfrm>
        <a:graphic>
          <a:graphicData uri="http://schemas.openxmlformats.org/drawingml/2006/table">
            <a:tbl>
              <a:tblPr firstRow="1">
                <a:noFill/>
                <a:tableStyleId>{E55EAF6D-CC39-4DF6-B0CD-608C0CCC5EA7}</a:tableStyleId>
              </a:tblPr>
              <a:tblGrid>
                <a:gridCol w="2953225"/>
                <a:gridCol w="2470300"/>
                <a:gridCol w="3491875"/>
              </a:tblGrid>
              <a:tr h="7590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Feature</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Possible Data Sources</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Scoring Criteria</a:t>
                      </a:r>
                      <a:endParaRPr sz="2400" u="none" cap="none" strike="noStrike">
                        <a:latin typeface="Verdana"/>
                        <a:ea typeface="Verdana"/>
                        <a:cs typeface="Verdana"/>
                        <a:sym typeface="Verdana"/>
                      </a:endParaRPr>
                    </a:p>
                  </a:txBody>
                  <a:tcPr marT="91425" marB="91425" marR="91425" marL="91425"/>
                </a:tc>
              </a:tr>
              <a:tr h="434685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Tier II team tracks proportion of students experiencing success (% of participating students being successful)</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Student progress data (% of students meeting goals)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Intervention Tracking Tool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0 = Student data not monitored </a:t>
                      </a:r>
                      <a:endParaRPr sz="18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1 = Student data monitored / no data decision rules to alter </a:t>
                      </a:r>
                      <a:r>
                        <a:rPr lang="en-US" sz="2000" u="none" cap="none" strike="noStrike">
                          <a:latin typeface="Verdana"/>
                          <a:ea typeface="Verdana"/>
                          <a:cs typeface="Verdana"/>
                          <a:sym typeface="Verdana"/>
                        </a:rPr>
                        <a:t> </a:t>
                      </a:r>
                      <a:r>
                        <a:rPr lang="en-US" sz="2400" u="none" cap="none" strike="noStrike">
                          <a:latin typeface="Verdana"/>
                          <a:ea typeface="Verdana"/>
                          <a:cs typeface="Verdana"/>
                          <a:sym typeface="Verdana"/>
                        </a:rPr>
                        <a:t>support </a:t>
                      </a:r>
                      <a:endParaRPr sz="18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2 = Student data monitored and used at least monthly, with data decision rules established </a:t>
                      </a:r>
                      <a:endParaRPr sz="2400" u="none" cap="none" strike="noStrike">
                        <a:latin typeface="Verdana"/>
                        <a:ea typeface="Verdana"/>
                        <a:cs typeface="Verdana"/>
                        <a:sym typeface="Verdana"/>
                      </a:endParaRPr>
                    </a:p>
                  </a:txBody>
                  <a:tcPr marT="91425" marB="91425" marR="91425" marL="91425"/>
                </a:tc>
              </a:tr>
            </a:tbl>
          </a:graphicData>
        </a:graphic>
      </p:graphicFrame>
      <p:sp>
        <p:nvSpPr>
          <p:cNvPr descr="red circle" id="2104" name="Google Shape;2104;p117"/>
          <p:cNvSpPr/>
          <p:nvPr/>
        </p:nvSpPr>
        <p:spPr>
          <a:xfrm>
            <a:off x="5209450" y="5440250"/>
            <a:ext cx="4187100" cy="1143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9" name="Shape 2109"/>
        <p:cNvGrpSpPr/>
        <p:nvPr/>
      </p:nvGrpSpPr>
      <p:grpSpPr>
        <a:xfrm>
          <a:off x="0" y="0"/>
          <a:ext cx="0" cy="0"/>
          <a:chOff x="0" y="0"/>
          <a:chExt cx="0" cy="0"/>
        </a:xfrm>
      </p:grpSpPr>
      <p:sp>
        <p:nvSpPr>
          <p:cNvPr id="2110" name="Google Shape;2110;p118"/>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2.11c Academic TFI</a:t>
            </a:r>
            <a:endParaRPr>
              <a:solidFill>
                <a:srgbClr val="000000"/>
              </a:solidFill>
            </a:endParaRPr>
          </a:p>
        </p:txBody>
      </p:sp>
      <p:graphicFrame>
        <p:nvGraphicFramePr>
          <p:cNvPr id="2111" name="Google Shape;2111;p118"/>
          <p:cNvGraphicFramePr/>
          <p:nvPr/>
        </p:nvGraphicFramePr>
        <p:xfrm>
          <a:off x="228600" y="1371600"/>
          <a:ext cx="3000000" cy="3000000"/>
        </p:xfrm>
        <a:graphic>
          <a:graphicData uri="http://schemas.openxmlformats.org/drawingml/2006/table">
            <a:tbl>
              <a:tblPr firstRow="1">
                <a:noFill/>
                <a:tableStyleId>{C54E5BA0-D625-4F09-8649-ACF5F731C3B6}</a:tableStyleId>
              </a:tblPr>
              <a:tblGrid>
                <a:gridCol w="2895600"/>
                <a:gridCol w="2895600"/>
                <a:gridCol w="2895600"/>
              </a:tblGrid>
              <a:tr h="5391150">
                <a:tc>
                  <a:txBody>
                    <a:bodyPr/>
                    <a:lstStyle/>
                    <a:p>
                      <a:pPr indent="0" lvl="0" marL="0" marR="88900" rtl="0" algn="l">
                        <a:lnSpc>
                          <a:spcPct val="115000"/>
                        </a:lnSpc>
                        <a:spcBef>
                          <a:spcPts val="0"/>
                        </a:spcBef>
                        <a:spcAft>
                          <a:spcPts val="0"/>
                        </a:spcAft>
                        <a:buClr>
                          <a:srgbClr val="000000"/>
                        </a:buClr>
                        <a:buSzPts val="1200"/>
                        <a:buFont typeface="Arial"/>
                        <a:buNone/>
                      </a:pPr>
                      <a:r>
                        <a:rPr b="1" lang="en-US" sz="1200" u="none" cap="none" strike="noStrike">
                          <a:solidFill>
                            <a:schemeClr val="dk1"/>
                          </a:solidFill>
                          <a:latin typeface="Times New Roman"/>
                          <a:ea typeface="Times New Roman"/>
                          <a:cs typeface="Times New Roman"/>
                          <a:sym typeface="Times New Roman"/>
                        </a:rPr>
                        <a:t> </a:t>
                      </a:r>
                      <a:r>
                        <a:rPr lang="en-US" sz="2400" u="none" cap="none" strike="noStrike">
                          <a:solidFill>
                            <a:schemeClr val="dk1"/>
                          </a:solidFill>
                          <a:latin typeface="Verdana"/>
                          <a:ea typeface="Verdana"/>
                          <a:cs typeface="Verdana"/>
                          <a:sym typeface="Verdana"/>
                        </a:rPr>
                        <a:t>For each intervention, there are progress monitoring data ...(c) within each intervention, the percent of students making sufficient progress </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Agenda and minutes for data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team meetings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Parent contact logs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Intervention tracking tool</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Scoring for 2.11 a, b and c</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0 = only 1 criteria is met for progress monitoring.</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1 = Two criteria are met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2 = All  criteria are met </a:t>
                      </a:r>
                      <a:endParaRPr sz="2400" u="none" cap="none" strike="noStrike">
                        <a:latin typeface="Verdana"/>
                        <a:ea typeface="Verdana"/>
                        <a:cs typeface="Verdana"/>
                        <a:sym typeface="Verdana"/>
                      </a:endParaRPr>
                    </a:p>
                  </a:txBody>
                  <a:tcPr marT="91425" marB="91425" marR="91425" marL="91425"/>
                </a:tc>
              </a:tr>
            </a:tbl>
          </a:graphicData>
        </a:graphic>
      </p:graphicFrame>
      <p:pic>
        <p:nvPicPr>
          <p:cNvPr descr="Picture of Academic TFI" id="2112" name="Google Shape;2112;p118"/>
          <p:cNvPicPr preferRelativeResize="0"/>
          <p:nvPr/>
        </p:nvPicPr>
        <p:blipFill rotWithShape="1">
          <a:blip r:embed="rId3">
            <a:alphaModFix/>
          </a:blip>
          <a:srcRect b="0" l="0" r="0" t="0"/>
          <a:stretch/>
        </p:blipFill>
        <p:spPr>
          <a:xfrm>
            <a:off x="228600" y="210725"/>
            <a:ext cx="1201200" cy="11433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7" name="Shape 2117"/>
        <p:cNvGrpSpPr/>
        <p:nvPr/>
      </p:nvGrpSpPr>
      <p:grpSpPr>
        <a:xfrm>
          <a:off x="0" y="0"/>
          <a:ext cx="0" cy="0"/>
          <a:chOff x="0" y="0"/>
          <a:chExt cx="0" cy="0"/>
        </a:xfrm>
      </p:grpSpPr>
      <p:sp>
        <p:nvSpPr>
          <p:cNvPr id="2118" name="Google Shape;2118;p119"/>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Intervention Success Rates</a:t>
            </a:r>
            <a:endParaRPr>
              <a:solidFill>
                <a:schemeClr val="dk1"/>
              </a:solidFill>
            </a:endParaRPr>
          </a:p>
        </p:txBody>
      </p:sp>
      <p:sp>
        <p:nvSpPr>
          <p:cNvPr id="2119" name="Google Shape;2119;p119"/>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a:t>Teams need to know whether advanced tier interventions are effective</a:t>
            </a:r>
            <a:endParaRPr/>
          </a:p>
          <a:p>
            <a:pPr indent="-342900" lvl="0" marL="457200" rtl="0" algn="l">
              <a:lnSpc>
                <a:spcPct val="100000"/>
              </a:lnSpc>
              <a:spcBef>
                <a:spcPts val="360"/>
              </a:spcBef>
              <a:spcAft>
                <a:spcPts val="0"/>
              </a:spcAft>
              <a:buSzPts val="1800"/>
              <a:buChar char="•"/>
            </a:pPr>
            <a:r>
              <a:rPr lang="en-US"/>
              <a:t>What does adequate progress look like (decision rule)?</a:t>
            </a:r>
            <a:endParaRPr/>
          </a:p>
          <a:p>
            <a:pPr indent="-342900" lvl="0" marL="457200" rtl="0" algn="l">
              <a:lnSpc>
                <a:spcPct val="100000"/>
              </a:lnSpc>
              <a:spcBef>
                <a:spcPts val="0"/>
              </a:spcBef>
              <a:spcAft>
                <a:spcPts val="0"/>
              </a:spcAft>
              <a:buSzPts val="1800"/>
              <a:buChar char="•"/>
            </a:pPr>
            <a:r>
              <a:rPr lang="en-US"/>
              <a:t>What % of students are being successful in </a:t>
            </a:r>
            <a:r>
              <a:rPr lang="en-US">
                <a:solidFill>
                  <a:srgbClr val="FF006F"/>
                </a:solidFill>
              </a:rPr>
              <a:t>each</a:t>
            </a:r>
            <a:r>
              <a:rPr lang="en-US"/>
              <a:t> intervention?</a:t>
            </a:r>
            <a:endParaRPr/>
          </a:p>
          <a:p>
            <a:pPr indent="0" lvl="0" marL="45720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4" name="Shape 2124"/>
        <p:cNvGrpSpPr/>
        <p:nvPr/>
      </p:nvGrpSpPr>
      <p:grpSpPr>
        <a:xfrm>
          <a:off x="0" y="0"/>
          <a:ext cx="0" cy="0"/>
          <a:chOff x="0" y="0"/>
          <a:chExt cx="0" cy="0"/>
        </a:xfrm>
      </p:grpSpPr>
      <p:sp>
        <p:nvSpPr>
          <p:cNvPr id="2125" name="Google Shape;2125;p120"/>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000"/>
              <a:buFont typeface="Verdana"/>
              <a:buNone/>
            </a:pPr>
            <a:r>
              <a:t/>
            </a:r>
            <a:endParaRPr>
              <a:solidFill>
                <a:schemeClr val="dk1"/>
              </a:solidFill>
            </a:endParaRPr>
          </a:p>
          <a:p>
            <a:pPr indent="0" lvl="0" marL="0" rtl="0" algn="ctr">
              <a:lnSpc>
                <a:spcPct val="100000"/>
              </a:lnSpc>
              <a:spcBef>
                <a:spcPts val="0"/>
              </a:spcBef>
              <a:spcAft>
                <a:spcPts val="0"/>
              </a:spcAft>
              <a:buClr>
                <a:schemeClr val="dk1"/>
              </a:buClr>
              <a:buSzPts val="1000"/>
              <a:buFont typeface="Verdana"/>
              <a:buNone/>
            </a:pPr>
            <a:r>
              <a:rPr lang="en-US">
                <a:solidFill>
                  <a:schemeClr val="dk1"/>
                </a:solidFill>
              </a:rPr>
              <a:t>Intervention Effectiveness Data</a:t>
            </a:r>
            <a:br>
              <a:rPr b="1" lang="en-US" sz="4000">
                <a:solidFill>
                  <a:srgbClr val="1F497D"/>
                </a:solidFill>
              </a:rPr>
            </a:br>
            <a:endParaRPr b="1" sz="4000">
              <a:solidFill>
                <a:srgbClr val="1F497D"/>
              </a:solidFill>
            </a:endParaRPr>
          </a:p>
        </p:txBody>
      </p:sp>
      <p:pic>
        <p:nvPicPr>
          <p:cNvPr descr="Picture of intervention tracking tool" id="2126" name="Google Shape;2126;p120"/>
          <p:cNvPicPr preferRelativeResize="0"/>
          <p:nvPr/>
        </p:nvPicPr>
        <p:blipFill rotWithShape="1">
          <a:blip r:embed="rId3">
            <a:alphaModFix/>
          </a:blip>
          <a:srcRect b="0" l="0" r="0" t="0"/>
          <a:stretch/>
        </p:blipFill>
        <p:spPr>
          <a:xfrm>
            <a:off x="319400" y="1456950"/>
            <a:ext cx="8423876" cy="4608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29" name="Shape 1129"/>
        <p:cNvGrpSpPr/>
        <p:nvPr/>
      </p:nvGrpSpPr>
      <p:grpSpPr>
        <a:xfrm>
          <a:off x="0" y="0"/>
          <a:ext cx="0" cy="0"/>
          <a:chOff x="0" y="0"/>
          <a:chExt cx="0" cy="0"/>
        </a:xfrm>
      </p:grpSpPr>
      <p:sp>
        <p:nvSpPr>
          <p:cNvPr id="1130" name="Google Shape;1130;p12"/>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a:t>Targeted support for students not successful with Tier 1 alone</a:t>
            </a:r>
            <a:endParaRPr/>
          </a:p>
          <a:p>
            <a:pPr indent="-342900" lvl="0" marL="457200" rtl="0" algn="l">
              <a:lnSpc>
                <a:spcPct val="100000"/>
              </a:lnSpc>
              <a:spcBef>
                <a:spcPts val="0"/>
              </a:spcBef>
              <a:spcAft>
                <a:spcPts val="0"/>
              </a:spcAft>
              <a:buSzPts val="1800"/>
              <a:buChar char="●"/>
            </a:pPr>
            <a:r>
              <a:rPr lang="en-US"/>
              <a:t>Small group intervention</a:t>
            </a:r>
            <a:endParaRPr/>
          </a:p>
          <a:p>
            <a:pPr indent="-342900" lvl="0" marL="457200" rtl="0" algn="l">
              <a:lnSpc>
                <a:spcPct val="100000"/>
              </a:lnSpc>
              <a:spcBef>
                <a:spcPts val="0"/>
              </a:spcBef>
              <a:spcAft>
                <a:spcPts val="0"/>
              </a:spcAft>
              <a:buSzPts val="1800"/>
              <a:buChar char="●"/>
            </a:pPr>
            <a:r>
              <a:rPr lang="en-US"/>
              <a:t>Provided </a:t>
            </a:r>
            <a:r>
              <a:rPr lang="en-US" u="sng"/>
              <a:t>in addition</a:t>
            </a:r>
            <a:r>
              <a:rPr lang="en-US"/>
              <a:t> to universal, Tier 1 instruction and aligned with student needs</a:t>
            </a:r>
            <a:endParaRPr/>
          </a:p>
          <a:p>
            <a:pPr indent="-342900" lvl="0" marL="457200" rtl="0" algn="l">
              <a:lnSpc>
                <a:spcPct val="100000"/>
              </a:lnSpc>
              <a:spcBef>
                <a:spcPts val="0"/>
              </a:spcBef>
              <a:spcAft>
                <a:spcPts val="0"/>
              </a:spcAft>
              <a:buSzPts val="1800"/>
              <a:buChar char="●"/>
            </a:pPr>
            <a:r>
              <a:rPr lang="en-US"/>
              <a:t>For students who may be struggling or who need more challenge</a:t>
            </a:r>
            <a:endParaRPr/>
          </a:p>
        </p:txBody>
      </p:sp>
      <p:sp>
        <p:nvSpPr>
          <p:cNvPr id="1131" name="Google Shape;1131;p12"/>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What is Advanced Tiers?</a:t>
            </a:r>
            <a:endParaRPr>
              <a:solidFill>
                <a:schemeClr val="dk1"/>
              </a:solidFill>
            </a:endParaRPr>
          </a:p>
          <a:p>
            <a:pPr indent="0" lvl="0" marL="0" rtl="0" algn="ctr">
              <a:lnSpc>
                <a:spcPct val="100000"/>
              </a:lnSpc>
              <a:spcBef>
                <a:spcPts val="0"/>
              </a:spcBef>
              <a:spcAft>
                <a:spcPts val="0"/>
              </a:spcAft>
              <a:buSzPts val="4000"/>
              <a:buNone/>
            </a:pPr>
            <a:r>
              <a:rPr lang="en-US">
                <a:solidFill>
                  <a:schemeClr val="dk1"/>
                </a:solidFill>
              </a:rPr>
              <a:t>VTSS Tier 2</a:t>
            </a:r>
            <a:endParaRPr>
              <a:solidFill>
                <a:schemeClr val="dk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121"/>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4000"/>
              <a:buNone/>
            </a:pPr>
            <a:r>
              <a:rPr lang="en-US">
                <a:solidFill>
                  <a:srgbClr val="000000"/>
                </a:solidFill>
              </a:rPr>
              <a:t>Powhatan Sample Tracking Tool</a:t>
            </a:r>
            <a:endParaRPr>
              <a:solidFill>
                <a:srgbClr val="000000"/>
              </a:solidFill>
            </a:endParaRPr>
          </a:p>
        </p:txBody>
      </p:sp>
      <p:pic>
        <p:nvPicPr>
          <p:cNvPr descr="screen shot of excel spreadsheet intervention tracking tool" id="2133" name="Google Shape;2133;p121"/>
          <p:cNvPicPr preferRelativeResize="0"/>
          <p:nvPr/>
        </p:nvPicPr>
        <p:blipFill rotWithShape="1">
          <a:blip r:embed="rId3">
            <a:alphaModFix/>
          </a:blip>
          <a:srcRect b="0" l="0" r="0" t="0"/>
          <a:stretch/>
        </p:blipFill>
        <p:spPr>
          <a:xfrm>
            <a:off x="0" y="1635375"/>
            <a:ext cx="9144001" cy="447385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8" name="Shape 2138"/>
        <p:cNvGrpSpPr/>
        <p:nvPr/>
      </p:nvGrpSpPr>
      <p:grpSpPr>
        <a:xfrm>
          <a:off x="0" y="0"/>
          <a:ext cx="0" cy="0"/>
          <a:chOff x="0" y="0"/>
          <a:chExt cx="0" cy="0"/>
        </a:xfrm>
      </p:grpSpPr>
      <p:sp>
        <p:nvSpPr>
          <p:cNvPr id="2139" name="Google Shape;2139;p122"/>
          <p:cNvSpPr txBox="1"/>
          <p:nvPr>
            <p:ph idx="4294967295" type="body"/>
          </p:nvPr>
        </p:nvSpPr>
        <p:spPr>
          <a:xfrm>
            <a:off x="228600" y="1600200"/>
            <a:ext cx="8458200" cy="5089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t/>
            </a:r>
            <a:endParaRPr/>
          </a:p>
          <a:p>
            <a:pPr indent="0" lvl="0" marL="0" rtl="0" algn="l">
              <a:lnSpc>
                <a:spcPct val="100000"/>
              </a:lnSpc>
              <a:spcBef>
                <a:spcPts val="640"/>
              </a:spcBef>
              <a:spcAft>
                <a:spcPts val="0"/>
              </a:spcAft>
              <a:buSzPts val="3200"/>
              <a:buNone/>
            </a:pPr>
            <a:r>
              <a:rPr lang="en-US" sz="2400" u="sng">
                <a:solidFill>
                  <a:schemeClr val="hlink"/>
                </a:solidFill>
                <a:hlinkClick r:id="rId3"/>
              </a:rPr>
              <a:t>Intervention Tracking Spreadsheet</a:t>
            </a:r>
            <a:endParaRPr sz="2400"/>
          </a:p>
          <a:p>
            <a:pPr indent="0" lvl="0" marL="0" rtl="0" algn="l">
              <a:lnSpc>
                <a:spcPct val="100000"/>
              </a:lnSpc>
              <a:spcBef>
                <a:spcPts val="640"/>
              </a:spcBef>
              <a:spcAft>
                <a:spcPts val="0"/>
              </a:spcAft>
              <a:buSzPts val="3200"/>
              <a:buNone/>
            </a:pPr>
            <a:r>
              <a:t/>
            </a:r>
            <a:endParaRPr/>
          </a:p>
        </p:txBody>
      </p:sp>
      <p:sp>
        <p:nvSpPr>
          <p:cNvPr id="2140" name="Google Shape;2140;p122"/>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Electronic Intervention Tracking</a:t>
            </a:r>
            <a:endParaRPr>
              <a:solidFill>
                <a:srgbClr val="000000"/>
              </a:solidFill>
            </a:endParaRPr>
          </a:p>
        </p:txBody>
      </p:sp>
      <p:pic>
        <p:nvPicPr>
          <p:cNvPr descr="screenshot of intervention tracking spreadsheet" id="2141" name="Google Shape;2141;p122" title="Intervention tracking spreadsheet"/>
          <p:cNvPicPr preferRelativeResize="0"/>
          <p:nvPr/>
        </p:nvPicPr>
        <p:blipFill rotWithShape="1">
          <a:blip r:embed="rId4">
            <a:alphaModFix/>
          </a:blip>
          <a:srcRect b="0" l="0" r="0" t="0"/>
          <a:stretch/>
        </p:blipFill>
        <p:spPr>
          <a:xfrm>
            <a:off x="612225" y="1600212"/>
            <a:ext cx="7919551" cy="4077324"/>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5" name="Shape 2145"/>
        <p:cNvGrpSpPr/>
        <p:nvPr/>
      </p:nvGrpSpPr>
      <p:grpSpPr>
        <a:xfrm>
          <a:off x="0" y="0"/>
          <a:ext cx="0" cy="0"/>
          <a:chOff x="0" y="0"/>
          <a:chExt cx="0" cy="0"/>
        </a:xfrm>
      </p:grpSpPr>
      <p:pic>
        <p:nvPicPr>
          <p:cNvPr descr="TFI cover" id="2146" name="Google Shape;2146;p123"/>
          <p:cNvPicPr preferRelativeResize="0"/>
          <p:nvPr/>
        </p:nvPicPr>
        <p:blipFill rotWithShape="1">
          <a:blip r:embed="rId3">
            <a:alphaModFix/>
          </a:blip>
          <a:srcRect b="0" l="0" r="0" t="0"/>
          <a:stretch/>
        </p:blipFill>
        <p:spPr>
          <a:xfrm>
            <a:off x="109300" y="5920825"/>
            <a:ext cx="628975" cy="730850"/>
          </a:xfrm>
          <a:prstGeom prst="rect">
            <a:avLst/>
          </a:prstGeom>
          <a:noFill/>
          <a:ln>
            <a:noFill/>
          </a:ln>
        </p:spPr>
      </p:pic>
      <p:sp>
        <p:nvSpPr>
          <p:cNvPr id="2147" name="Google Shape;2147;p123"/>
          <p:cNvSpPr txBox="1"/>
          <p:nvPr>
            <p:ph type="title"/>
          </p:nvPr>
        </p:nvSpPr>
        <p:spPr>
          <a:xfrm>
            <a:off x="109300" y="228600"/>
            <a:ext cx="8907300" cy="1143000"/>
          </a:xfrm>
          <a:prstGeom prst="rect">
            <a:avLst/>
          </a:prstGeom>
          <a:solidFill>
            <a:srgbClr val="A9DCF2">
              <a:alpha val="66666"/>
            </a:srgb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2C3C"/>
              </a:buClr>
              <a:buSzPts val="4000"/>
              <a:buFont typeface="Verdana"/>
              <a:buNone/>
            </a:pPr>
            <a:r>
              <a:rPr b="0" i="0" lang="en-US" u="none" cap="none" strike="noStrike">
                <a:solidFill>
                  <a:srgbClr val="000000"/>
                </a:solidFill>
                <a:latin typeface="Verdana"/>
                <a:ea typeface="Verdana"/>
                <a:cs typeface="Verdana"/>
                <a:sym typeface="Verdana"/>
              </a:rPr>
              <a:t>2.11b Student Performance Data </a:t>
            </a:r>
            <a:endParaRPr b="0" i="0" u="none" cap="none" strike="noStrike">
              <a:solidFill>
                <a:srgbClr val="000000"/>
              </a:solidFill>
              <a:latin typeface="Verdana"/>
              <a:ea typeface="Verdana"/>
              <a:cs typeface="Verdana"/>
              <a:sym typeface="Verdana"/>
            </a:endParaRPr>
          </a:p>
        </p:txBody>
      </p:sp>
      <p:graphicFrame>
        <p:nvGraphicFramePr>
          <p:cNvPr id="2148" name="Google Shape;2148;p123"/>
          <p:cNvGraphicFramePr/>
          <p:nvPr/>
        </p:nvGraphicFramePr>
        <p:xfrm>
          <a:off x="109275" y="1371600"/>
          <a:ext cx="3000000" cy="3000000"/>
        </p:xfrm>
        <a:graphic>
          <a:graphicData uri="http://schemas.openxmlformats.org/drawingml/2006/table">
            <a:tbl>
              <a:tblPr firstRow="1">
                <a:noFill/>
                <a:tableStyleId>{C54E5BA0-D625-4F09-8649-ACF5F731C3B6}</a:tableStyleId>
              </a:tblPr>
              <a:tblGrid>
                <a:gridCol w="2930450"/>
                <a:gridCol w="2930450"/>
                <a:gridCol w="2930450"/>
              </a:tblGrid>
              <a:tr h="5375850">
                <a:tc>
                  <a:txBody>
                    <a:bodyPr/>
                    <a:lstStyle/>
                    <a:p>
                      <a:pPr indent="0" lvl="0" marL="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Verdana"/>
                          <a:ea typeface="Verdana"/>
                          <a:cs typeface="Verdana"/>
                          <a:sym typeface="Verdana"/>
                        </a:rPr>
                        <a:t>Tier II team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Verdana"/>
                          <a:ea typeface="Verdana"/>
                          <a:cs typeface="Verdana"/>
                          <a:sym typeface="Verdana"/>
                        </a:rPr>
                        <a:t>uses Tier II intervention outcomes data and decision rules for progress monitoring and modification</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Verdana"/>
                          <a:ea typeface="Verdana"/>
                          <a:cs typeface="Verdana"/>
                          <a:sym typeface="Verdana"/>
                        </a:rPr>
                        <a:t>Student progress data </a:t>
                      </a:r>
                      <a:r>
                        <a:rPr lang="en-US" sz="2000" u="none" cap="none" strike="noStrike">
                          <a:solidFill>
                            <a:schemeClr val="dk1"/>
                          </a:solidFill>
                          <a:latin typeface="Verdana"/>
                          <a:ea typeface="Verdana"/>
                          <a:cs typeface="Verdana"/>
                          <a:sym typeface="Verdana"/>
                        </a:rPr>
                        <a:t> </a:t>
                      </a:r>
                      <a:endParaRPr sz="1800" u="none" cap="none" strike="noStrike">
                        <a:solidFill>
                          <a:schemeClr val="dk1"/>
                        </a:solidFill>
                      </a:endParaRPr>
                    </a:p>
                    <a:p>
                      <a:pPr indent="0" lvl="0" marL="0" marR="0" rtl="0" algn="l">
                        <a:lnSpc>
                          <a:spcPct val="100000"/>
                        </a:lnSpc>
                        <a:spcBef>
                          <a:spcPts val="0"/>
                        </a:spcBef>
                        <a:spcAft>
                          <a:spcPts val="0"/>
                        </a:spcAft>
                        <a:buClr>
                          <a:schemeClr val="dk1"/>
                        </a:buClr>
                        <a:buSzPts val="2400"/>
                        <a:buFont typeface="Arial"/>
                        <a:buNone/>
                      </a:pPr>
                      <a:r>
                        <a:t/>
                      </a:r>
                      <a:endParaRPr sz="1800" u="none" cap="none" strike="noStrike">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Verdana"/>
                          <a:ea typeface="Verdana"/>
                          <a:cs typeface="Verdana"/>
                          <a:sym typeface="Verdana"/>
                        </a:rPr>
                        <a:t>Daily/Weekly Progress Report sheets </a:t>
                      </a:r>
                      <a:endParaRPr sz="1800" u="none" cap="none" strike="noStrike">
                        <a:solidFill>
                          <a:schemeClr val="dk1"/>
                        </a:solidFill>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Verdana"/>
                          <a:ea typeface="Verdana"/>
                          <a:cs typeface="Verdana"/>
                          <a:sym typeface="Verdana"/>
                        </a:rPr>
                        <a:t>Family communication</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Verdana"/>
                          <a:ea typeface="Verdana"/>
                          <a:cs typeface="Verdana"/>
                          <a:sym typeface="Verdana"/>
                        </a:rPr>
                        <a:t>0 = Student data not monitored </a:t>
                      </a:r>
                      <a:endParaRPr sz="1800" u="none" cap="none" strike="noStrike">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Verdana"/>
                          <a:ea typeface="Verdana"/>
                          <a:cs typeface="Verdana"/>
                          <a:sym typeface="Verdana"/>
                        </a:rPr>
                        <a:t>1 = Student data monitored / no data decision rules  </a:t>
                      </a:r>
                      <a:endParaRPr sz="1800" u="none" cap="none" strike="noStrike">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lang="en-US" sz="2400" u="none" cap="none" strike="noStrike">
                          <a:solidFill>
                            <a:schemeClr val="dk1"/>
                          </a:solidFill>
                          <a:latin typeface="Verdana"/>
                          <a:ea typeface="Verdana"/>
                          <a:cs typeface="Verdana"/>
                          <a:sym typeface="Verdana"/>
                        </a:rPr>
                        <a:t>2 = Student data monitored at least monthly; use data decision rules to alter support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tc>
              </a:tr>
            </a:tbl>
          </a:graphicData>
        </a:graphic>
      </p:graphicFrame>
      <p:sp>
        <p:nvSpPr>
          <p:cNvPr descr="red circle" id="2149" name="Google Shape;2149;p123"/>
          <p:cNvSpPr/>
          <p:nvPr/>
        </p:nvSpPr>
        <p:spPr>
          <a:xfrm>
            <a:off x="32975" y="2209075"/>
            <a:ext cx="2868600" cy="18792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pic>
        <p:nvPicPr>
          <p:cNvPr descr="family engagement icon" id="2150" name="Google Shape;2150;p123"/>
          <p:cNvPicPr preferRelativeResize="0"/>
          <p:nvPr/>
        </p:nvPicPr>
        <p:blipFill rotWithShape="1">
          <a:blip r:embed="rId4">
            <a:alphaModFix/>
          </a:blip>
          <a:srcRect b="0" l="0" r="0" t="0"/>
          <a:stretch/>
        </p:blipFill>
        <p:spPr>
          <a:xfrm>
            <a:off x="3642312" y="4863450"/>
            <a:ext cx="1725275" cy="178822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124"/>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2.11a, b  Academic TFI</a:t>
            </a:r>
            <a:endParaRPr>
              <a:solidFill>
                <a:srgbClr val="000000"/>
              </a:solidFill>
            </a:endParaRPr>
          </a:p>
        </p:txBody>
      </p:sp>
      <p:graphicFrame>
        <p:nvGraphicFramePr>
          <p:cNvPr id="2157" name="Google Shape;2157;p124"/>
          <p:cNvGraphicFramePr/>
          <p:nvPr/>
        </p:nvGraphicFramePr>
        <p:xfrm>
          <a:off x="228600" y="1371600"/>
          <a:ext cx="3000000" cy="3000000"/>
        </p:xfrm>
        <a:graphic>
          <a:graphicData uri="http://schemas.openxmlformats.org/drawingml/2006/table">
            <a:tbl>
              <a:tblPr firstRow="1">
                <a:noFill/>
                <a:tableStyleId>{C54E5BA0-D625-4F09-8649-ACF5F731C3B6}</a:tableStyleId>
              </a:tblPr>
              <a:tblGrid>
                <a:gridCol w="2895600"/>
                <a:gridCol w="2895600"/>
                <a:gridCol w="2895600"/>
              </a:tblGrid>
              <a:tr h="5391150">
                <a:tc>
                  <a:txBody>
                    <a:bodyPr/>
                    <a:lstStyle/>
                    <a:p>
                      <a:pPr indent="0" lvl="0" marL="0" marR="88900" rtl="0" algn="l">
                        <a:lnSpc>
                          <a:spcPct val="115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Progress monitoring data for students receiving Tier 2 supports which are displayed and discussed to make decisions monthly regarding individual progress</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Agenda and minutes for data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team meetings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Caregiver contact logs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Intervention tracking tool</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Scoring for 2.11 a, b and c</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0 = only 1 criteria is met for progress monitoring.</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1 = Two criteria are met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2 = All  criteria are met </a:t>
                      </a:r>
                      <a:endParaRPr sz="2400" u="none" cap="none" strike="noStrike">
                        <a:latin typeface="Verdana"/>
                        <a:ea typeface="Verdana"/>
                        <a:cs typeface="Verdana"/>
                        <a:sym typeface="Verdana"/>
                      </a:endParaRPr>
                    </a:p>
                  </a:txBody>
                  <a:tcPr marT="91425" marB="91425" marR="91425" marL="91425"/>
                </a:tc>
              </a:tr>
            </a:tbl>
          </a:graphicData>
        </a:graphic>
      </p:graphicFrame>
      <p:pic>
        <p:nvPicPr>
          <p:cNvPr descr="picture of academic TFi" id="2158" name="Google Shape;2158;p124"/>
          <p:cNvPicPr preferRelativeResize="0"/>
          <p:nvPr/>
        </p:nvPicPr>
        <p:blipFill rotWithShape="1">
          <a:blip r:embed="rId3">
            <a:alphaModFix/>
          </a:blip>
          <a:srcRect b="0" l="0" r="0" t="0"/>
          <a:stretch/>
        </p:blipFill>
        <p:spPr>
          <a:xfrm>
            <a:off x="228600" y="210725"/>
            <a:ext cx="1201200" cy="1143300"/>
          </a:xfrm>
          <a:prstGeom prst="rect">
            <a:avLst/>
          </a:prstGeom>
          <a:noFill/>
          <a:ln>
            <a:noFill/>
          </a:ln>
        </p:spPr>
      </p:pic>
      <p:pic>
        <p:nvPicPr>
          <p:cNvPr descr="family engagement icon" id="2159" name="Google Shape;2159;p124"/>
          <p:cNvPicPr preferRelativeResize="0"/>
          <p:nvPr/>
        </p:nvPicPr>
        <p:blipFill rotWithShape="1">
          <a:blip r:embed="rId4">
            <a:alphaModFix/>
          </a:blip>
          <a:srcRect b="0" l="0" r="0" t="0"/>
          <a:stretch/>
        </p:blipFill>
        <p:spPr>
          <a:xfrm flipH="1" rot="10800000">
            <a:off x="3724425" y="4916626"/>
            <a:ext cx="1695151" cy="175702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163" name="Shape 2163"/>
        <p:cNvGrpSpPr/>
        <p:nvPr/>
      </p:nvGrpSpPr>
      <p:grpSpPr>
        <a:xfrm>
          <a:off x="0" y="0"/>
          <a:ext cx="0" cy="0"/>
          <a:chOff x="0" y="0"/>
          <a:chExt cx="0" cy="0"/>
        </a:xfrm>
      </p:grpSpPr>
      <p:sp>
        <p:nvSpPr>
          <p:cNvPr id="2164" name="Google Shape;2164;p125"/>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800"/>
              <a:buFont typeface="Arial"/>
              <a:buNone/>
            </a:pPr>
            <a:r>
              <a:rPr lang="en-US">
                <a:solidFill>
                  <a:schemeClr val="dk1"/>
                </a:solidFill>
              </a:rPr>
              <a:t>Progress Monitoring Is…</a:t>
            </a:r>
            <a:endParaRPr>
              <a:solidFill>
                <a:schemeClr val="dk1"/>
              </a:solidFill>
            </a:endParaRPr>
          </a:p>
        </p:txBody>
      </p:sp>
      <p:sp>
        <p:nvSpPr>
          <p:cNvPr id="2165" name="Google Shape;2165;p125"/>
          <p:cNvSpPr txBox="1"/>
          <p:nvPr>
            <p:ph idx="4294967295" type="body"/>
          </p:nvPr>
        </p:nvSpPr>
        <p:spPr>
          <a:xfrm>
            <a:off x="0" y="1399825"/>
            <a:ext cx="9144000" cy="5458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80"/>
              <a:buFont typeface="Arial"/>
              <a:buNone/>
            </a:pPr>
            <a:r>
              <a:t/>
            </a:r>
            <a:endParaRPr sz="2200"/>
          </a:p>
          <a:p>
            <a:pPr indent="0" lvl="0" marL="0" rtl="0" algn="l">
              <a:lnSpc>
                <a:spcPct val="100000"/>
              </a:lnSpc>
              <a:spcBef>
                <a:spcPts val="0"/>
              </a:spcBef>
              <a:spcAft>
                <a:spcPts val="0"/>
              </a:spcAft>
              <a:buClr>
                <a:schemeClr val="dk1"/>
              </a:buClr>
              <a:buSzPts val="2480"/>
              <a:buFont typeface="Arial"/>
              <a:buNone/>
            </a:pPr>
            <a:r>
              <a:t/>
            </a:r>
            <a:endParaRPr sz="2300">
              <a:latin typeface="Calibri"/>
              <a:ea typeface="Calibri"/>
              <a:cs typeface="Calibri"/>
              <a:sym typeface="Calibri"/>
            </a:endParaRPr>
          </a:p>
          <a:p>
            <a:pPr indent="-165100" lvl="0" marL="342900" marR="0" rtl="0" algn="l">
              <a:lnSpc>
                <a:spcPct val="100000"/>
              </a:lnSpc>
              <a:spcBef>
                <a:spcPts val="0"/>
              </a:spcBef>
              <a:spcAft>
                <a:spcPts val="0"/>
              </a:spcAft>
              <a:buClr>
                <a:schemeClr val="dk1"/>
              </a:buClr>
              <a:buSzPts val="2800"/>
              <a:buFont typeface="Arial"/>
              <a:buNone/>
            </a:pPr>
            <a:r>
              <a:t/>
            </a:r>
            <a:endParaRPr i="1" sz="3100"/>
          </a:p>
        </p:txBody>
      </p:sp>
      <p:sp>
        <p:nvSpPr>
          <p:cNvPr id="2166" name="Google Shape;2166;p125"/>
          <p:cNvSpPr txBox="1"/>
          <p:nvPr>
            <p:ph idx="1" type="body"/>
          </p:nvPr>
        </p:nvSpPr>
        <p:spPr>
          <a:xfrm>
            <a:off x="457200" y="1500025"/>
            <a:ext cx="8686800" cy="5257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sz="2400"/>
              <a:t>“…used to </a:t>
            </a:r>
            <a:r>
              <a:rPr b="1" i="1" lang="en-US" sz="2400">
                <a:solidFill>
                  <a:srgbClr val="1155CC"/>
                </a:solidFill>
              </a:rPr>
              <a:t>assess student progress or performance in those areas</a:t>
            </a:r>
            <a:r>
              <a:rPr i="1" lang="en-US" sz="2400"/>
              <a:t> </a:t>
            </a:r>
            <a:r>
              <a:rPr lang="en-US" sz="2400"/>
              <a:t>in which they were </a:t>
            </a:r>
            <a:r>
              <a:rPr b="1" i="1" lang="en-US" sz="2400">
                <a:solidFill>
                  <a:srgbClr val="1155CC"/>
                </a:solidFill>
              </a:rPr>
              <a:t>identified by universal screening as being at-risk for failure </a:t>
            </a:r>
            <a:r>
              <a:rPr lang="en-US" sz="2400"/>
              <a:t>(e.g., reading, mathematics, social behavior). </a:t>
            </a:r>
            <a:endParaRPr sz="2400"/>
          </a:p>
          <a:p>
            <a:pPr indent="0" lvl="0" marL="0" rtl="0" algn="l">
              <a:lnSpc>
                <a:spcPct val="100000"/>
              </a:lnSpc>
              <a:spcBef>
                <a:spcPts val="0"/>
              </a:spcBef>
              <a:spcAft>
                <a:spcPts val="0"/>
              </a:spcAft>
              <a:buSzPts val="1800"/>
              <a:buNone/>
            </a:pPr>
            <a:r>
              <a:rPr lang="en-US" sz="2400"/>
              <a:t>It is the method by which teachers or other school personnel </a:t>
            </a:r>
            <a:r>
              <a:rPr b="1" i="1" lang="en-US" sz="2400">
                <a:solidFill>
                  <a:srgbClr val="1155CC"/>
                </a:solidFill>
              </a:rPr>
              <a:t>determine if students are benefitting appropriately from the typical</a:t>
            </a:r>
            <a:r>
              <a:rPr b="1" lang="en-US" sz="2400">
                <a:solidFill>
                  <a:srgbClr val="1155CC"/>
                </a:solidFill>
              </a:rPr>
              <a:t> </a:t>
            </a:r>
            <a:r>
              <a:rPr lang="en-US" sz="2400"/>
              <a:t>(e.g., grade level, locally determined, etc.) </a:t>
            </a:r>
            <a:r>
              <a:rPr i="1" lang="en-US" sz="2400"/>
              <a:t>i</a:t>
            </a:r>
            <a:r>
              <a:rPr b="1" i="1" lang="en-US" sz="2400">
                <a:solidFill>
                  <a:srgbClr val="1155CC"/>
                </a:solidFill>
              </a:rPr>
              <a:t>nstructional program, identify students who are not making adequate progress, and help guide the construction of effective intervention programs</a:t>
            </a:r>
            <a:r>
              <a:rPr lang="en-US" sz="2400"/>
              <a:t> for students who are not profiting from typical instruction” (paragraph 2).   Source: </a:t>
            </a:r>
            <a:r>
              <a:rPr i="1" lang="en-US" sz="2400" u="sng">
                <a:solidFill>
                  <a:schemeClr val="accent5"/>
                </a:solidFill>
                <a:hlinkClick r:id="rId3">
                  <a:extLst>
                    <a:ext uri="{A12FA001-AC4F-418D-AE19-62706E023703}">
                      <ahyp:hlinkClr val="tx"/>
                    </a:ext>
                  </a:extLst>
                </a:hlinkClick>
              </a:rPr>
              <a:t>RTI Action Network</a:t>
            </a:r>
            <a:endParaRPr sz="2400"/>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170" name="Shape 2170"/>
        <p:cNvGrpSpPr/>
        <p:nvPr/>
      </p:nvGrpSpPr>
      <p:grpSpPr>
        <a:xfrm>
          <a:off x="0" y="0"/>
          <a:ext cx="0" cy="0"/>
          <a:chOff x="0" y="0"/>
          <a:chExt cx="0" cy="0"/>
        </a:xfrm>
      </p:grpSpPr>
      <p:sp>
        <p:nvSpPr>
          <p:cNvPr id="2171" name="Google Shape;2171;p126"/>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Progress Monitoring Across Tiers</a:t>
            </a:r>
            <a:endParaRPr>
              <a:solidFill>
                <a:schemeClr val="dk1"/>
              </a:solidFill>
            </a:endParaRPr>
          </a:p>
        </p:txBody>
      </p:sp>
      <p:sp>
        <p:nvSpPr>
          <p:cNvPr id="2172" name="Google Shape;2172;p126"/>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419100" lvl="0" marL="457200" rtl="0" algn="l">
              <a:lnSpc>
                <a:spcPct val="115000"/>
              </a:lnSpc>
              <a:spcBef>
                <a:spcPts val="360"/>
              </a:spcBef>
              <a:spcAft>
                <a:spcPts val="0"/>
              </a:spcAft>
              <a:buClr>
                <a:schemeClr val="dk1"/>
              </a:buClr>
              <a:buSzPts val="3000"/>
              <a:buChar char="•"/>
            </a:pPr>
            <a:r>
              <a:rPr b="1" lang="en-US" sz="3000">
                <a:solidFill>
                  <a:srgbClr val="000000"/>
                </a:solidFill>
                <a:highlight>
                  <a:srgbClr val="6AA84F"/>
                </a:highlight>
              </a:rPr>
              <a:t>Tier 1</a:t>
            </a:r>
            <a:r>
              <a:rPr lang="en-US" sz="3000">
                <a:solidFill>
                  <a:schemeClr val="dk1"/>
                </a:solidFill>
              </a:rPr>
              <a:t>: Universal screening of all students to determine who </a:t>
            </a:r>
            <a:r>
              <a:rPr i="1" lang="en-US" sz="3000">
                <a:solidFill>
                  <a:schemeClr val="dk1"/>
                </a:solidFill>
              </a:rPr>
              <a:t>is</a:t>
            </a:r>
            <a:r>
              <a:rPr lang="en-US" sz="3000">
                <a:solidFill>
                  <a:schemeClr val="dk1"/>
                </a:solidFill>
              </a:rPr>
              <a:t> and </a:t>
            </a:r>
            <a:r>
              <a:rPr i="1" lang="en-US" sz="3000">
                <a:solidFill>
                  <a:schemeClr val="dk1"/>
                </a:solidFill>
              </a:rPr>
              <a:t>is not</a:t>
            </a:r>
            <a:r>
              <a:rPr lang="en-US" sz="3000">
                <a:solidFill>
                  <a:schemeClr val="dk1"/>
                </a:solidFill>
              </a:rPr>
              <a:t>, responding to universal instruction</a:t>
            </a:r>
            <a:endParaRPr sz="3000">
              <a:solidFill>
                <a:schemeClr val="dk1"/>
              </a:solidFill>
            </a:endParaRPr>
          </a:p>
          <a:p>
            <a:pPr indent="-419100" lvl="0" marL="457200" rtl="0" algn="l">
              <a:lnSpc>
                <a:spcPct val="115000"/>
              </a:lnSpc>
              <a:spcBef>
                <a:spcPts val="0"/>
              </a:spcBef>
              <a:spcAft>
                <a:spcPts val="0"/>
              </a:spcAft>
              <a:buSzPts val="3000"/>
              <a:buChar char="•"/>
            </a:pPr>
            <a:r>
              <a:rPr b="1" lang="en-US" sz="3000">
                <a:solidFill>
                  <a:schemeClr val="dk1"/>
                </a:solidFill>
                <a:highlight>
                  <a:srgbClr val="F1C232"/>
                </a:highlight>
              </a:rPr>
              <a:t>Tier 2</a:t>
            </a:r>
            <a:r>
              <a:rPr lang="en-US" sz="3000">
                <a:solidFill>
                  <a:schemeClr val="dk1"/>
                </a:solidFill>
              </a:rPr>
              <a:t>: Assess response to Tier 2 intervention</a:t>
            </a:r>
            <a:endParaRPr sz="3000">
              <a:solidFill>
                <a:schemeClr val="dk1"/>
              </a:solidFill>
            </a:endParaRPr>
          </a:p>
          <a:p>
            <a:pPr indent="-419100" lvl="0" marL="457200" rtl="0" algn="l">
              <a:lnSpc>
                <a:spcPct val="115000"/>
              </a:lnSpc>
              <a:spcBef>
                <a:spcPts val="0"/>
              </a:spcBef>
              <a:spcAft>
                <a:spcPts val="0"/>
              </a:spcAft>
              <a:buSzPts val="3000"/>
              <a:buChar char="•"/>
            </a:pPr>
            <a:r>
              <a:rPr b="1" lang="en-US" sz="3000">
                <a:solidFill>
                  <a:schemeClr val="dk1"/>
                </a:solidFill>
                <a:highlight>
                  <a:srgbClr val="E06666"/>
                </a:highlight>
              </a:rPr>
              <a:t>Tier 3</a:t>
            </a:r>
            <a:r>
              <a:rPr lang="en-US" sz="3000">
                <a:solidFill>
                  <a:schemeClr val="dk1"/>
                </a:solidFill>
              </a:rPr>
              <a:t>: Assess response to intensive, Tier 3 intervention </a:t>
            </a:r>
            <a:r>
              <a:rPr i="1" lang="en-US" sz="3000">
                <a:solidFill>
                  <a:schemeClr val="dk1"/>
                </a:solidFill>
              </a:rPr>
              <a:t>and</a:t>
            </a:r>
            <a:r>
              <a:rPr lang="en-US" sz="3000">
                <a:solidFill>
                  <a:schemeClr val="dk1"/>
                </a:solidFill>
              </a:rPr>
              <a:t> use data to modify individualized instruction, as needed</a:t>
            </a:r>
            <a:endParaRPr sz="3000">
              <a:solidFill>
                <a:schemeClr val="dk1"/>
              </a:solidFill>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176" name="Shape 2176"/>
        <p:cNvGrpSpPr/>
        <p:nvPr/>
      </p:nvGrpSpPr>
      <p:grpSpPr>
        <a:xfrm>
          <a:off x="0" y="0"/>
          <a:ext cx="0" cy="0"/>
          <a:chOff x="0" y="0"/>
          <a:chExt cx="0" cy="0"/>
        </a:xfrm>
      </p:grpSpPr>
      <p:sp>
        <p:nvSpPr>
          <p:cNvPr id="2177" name="Google Shape;2177;p127"/>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Advanced Tiers </a:t>
            </a:r>
            <a:endParaRPr>
              <a:solidFill>
                <a:schemeClr val="dk1"/>
              </a:solidFill>
            </a:endParaRPr>
          </a:p>
          <a:p>
            <a:pPr indent="0" lvl="0" marL="0" rtl="0" algn="ctr">
              <a:lnSpc>
                <a:spcPct val="100000"/>
              </a:lnSpc>
              <a:spcBef>
                <a:spcPts val="0"/>
              </a:spcBef>
              <a:spcAft>
                <a:spcPts val="0"/>
              </a:spcAft>
              <a:buSzPts val="4000"/>
              <a:buNone/>
            </a:pPr>
            <a:r>
              <a:rPr lang="en-US">
                <a:solidFill>
                  <a:schemeClr val="dk1"/>
                </a:solidFill>
              </a:rPr>
              <a:t>Progress Monitoring is...</a:t>
            </a:r>
            <a:endParaRPr>
              <a:solidFill>
                <a:schemeClr val="dk1"/>
              </a:solidFill>
            </a:endParaRPr>
          </a:p>
        </p:txBody>
      </p:sp>
      <p:sp>
        <p:nvSpPr>
          <p:cNvPr id="2178" name="Google Shape;2178;p127"/>
          <p:cNvSpPr txBox="1"/>
          <p:nvPr>
            <p:ph idx="1" type="body"/>
          </p:nvPr>
        </p:nvSpPr>
        <p:spPr>
          <a:xfrm>
            <a:off x="457200" y="1600200"/>
            <a:ext cx="8229600" cy="5056800"/>
          </a:xfrm>
          <a:prstGeom prst="rect">
            <a:avLst/>
          </a:prstGeom>
          <a:noFill/>
          <a:ln>
            <a:noFill/>
          </a:ln>
        </p:spPr>
        <p:txBody>
          <a:bodyPr anchorCtr="0" anchor="t" bIns="45700" lIns="91425" spcFirstLastPara="1" rIns="91425" wrap="square" tIns="45700">
            <a:noAutofit/>
          </a:bodyPr>
          <a:lstStyle/>
          <a:p>
            <a:pPr indent="-374650" lvl="0" marL="457200" rtl="0" algn="l">
              <a:lnSpc>
                <a:spcPct val="100000"/>
              </a:lnSpc>
              <a:spcBef>
                <a:spcPts val="360"/>
              </a:spcBef>
              <a:spcAft>
                <a:spcPts val="0"/>
              </a:spcAft>
              <a:buSzPts val="2300"/>
              <a:buChar char="•"/>
            </a:pPr>
            <a:r>
              <a:rPr lang="en-US" sz="2300">
                <a:solidFill>
                  <a:schemeClr val="dk1"/>
                </a:solidFill>
              </a:rPr>
              <a:t>“a form of assessment in which student learning is evaluated on a regular basis (e.g., weekly, every two weeks) to provide useful feedback about performance to both students and teachers” </a:t>
            </a:r>
            <a:r>
              <a:rPr lang="en-US" sz="1300">
                <a:solidFill>
                  <a:schemeClr val="dk1"/>
                </a:solidFill>
              </a:rPr>
              <a:t>(iris.peabody.vanderbilt.edu)</a:t>
            </a:r>
            <a:endParaRPr sz="1300">
              <a:solidFill>
                <a:schemeClr val="dk1"/>
              </a:solidFill>
            </a:endParaRPr>
          </a:p>
          <a:p>
            <a:pPr indent="0" lvl="0" marL="0" rtl="0" algn="l">
              <a:lnSpc>
                <a:spcPct val="100000"/>
              </a:lnSpc>
              <a:spcBef>
                <a:spcPts val="360"/>
              </a:spcBef>
              <a:spcAft>
                <a:spcPts val="0"/>
              </a:spcAft>
              <a:buSzPts val="1800"/>
              <a:buNone/>
            </a:pPr>
            <a:r>
              <a:t/>
            </a:r>
            <a:endParaRPr sz="2300">
              <a:solidFill>
                <a:schemeClr val="dk1"/>
              </a:solidFill>
            </a:endParaRPr>
          </a:p>
          <a:p>
            <a:pPr indent="-374650" lvl="0" marL="457200" rtl="0" algn="l">
              <a:lnSpc>
                <a:spcPct val="100000"/>
              </a:lnSpc>
              <a:spcBef>
                <a:spcPts val="360"/>
              </a:spcBef>
              <a:spcAft>
                <a:spcPts val="0"/>
              </a:spcAft>
              <a:buSzPts val="2300"/>
              <a:buChar char="•"/>
            </a:pPr>
            <a:r>
              <a:rPr lang="en-US" sz="2300">
                <a:solidFill>
                  <a:schemeClr val="dk1"/>
                </a:solidFill>
              </a:rPr>
              <a:t>Two Types</a:t>
            </a:r>
            <a:endParaRPr sz="2300">
              <a:solidFill>
                <a:schemeClr val="dk1"/>
              </a:solidFill>
            </a:endParaRPr>
          </a:p>
          <a:p>
            <a:pPr indent="-374650" lvl="1" marL="914400" rtl="0" algn="l">
              <a:lnSpc>
                <a:spcPct val="100000"/>
              </a:lnSpc>
              <a:spcBef>
                <a:spcPts val="0"/>
              </a:spcBef>
              <a:spcAft>
                <a:spcPts val="0"/>
              </a:spcAft>
              <a:buSzPts val="2300"/>
              <a:buChar char="–"/>
            </a:pPr>
            <a:r>
              <a:rPr lang="en-US" sz="2300" u="sng">
                <a:solidFill>
                  <a:schemeClr val="dk1"/>
                </a:solidFill>
              </a:rPr>
              <a:t>Mastery Monitoring</a:t>
            </a:r>
            <a:r>
              <a:rPr lang="en-US" sz="2300">
                <a:solidFill>
                  <a:schemeClr val="dk1"/>
                </a:solidFill>
              </a:rPr>
              <a:t>: assessment of the mastery of a sequence of skills, with one skill being assessed to mastery before moving to the next skill</a:t>
            </a:r>
            <a:endParaRPr sz="2300">
              <a:solidFill>
                <a:schemeClr val="dk1"/>
              </a:solidFill>
            </a:endParaRPr>
          </a:p>
          <a:p>
            <a:pPr indent="-374650" lvl="1" marL="914400" rtl="0" algn="l">
              <a:lnSpc>
                <a:spcPct val="100000"/>
              </a:lnSpc>
              <a:spcBef>
                <a:spcPts val="0"/>
              </a:spcBef>
              <a:spcAft>
                <a:spcPts val="0"/>
              </a:spcAft>
              <a:buSzPts val="2300"/>
              <a:buChar char="–"/>
            </a:pPr>
            <a:r>
              <a:rPr lang="en-US" sz="2300" u="sng">
                <a:solidFill>
                  <a:schemeClr val="dk1"/>
                </a:solidFill>
              </a:rPr>
              <a:t>Curriculum-Based Measurement</a:t>
            </a:r>
            <a:r>
              <a:rPr lang="en-US" sz="2300">
                <a:solidFill>
                  <a:schemeClr val="dk1"/>
                </a:solidFill>
              </a:rPr>
              <a:t>: evaluative tool that targets specific skills or abilities covered within a curriculum</a:t>
            </a:r>
            <a:endParaRPr sz="1700"/>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3" name="Shape 2183"/>
        <p:cNvGrpSpPr/>
        <p:nvPr/>
      </p:nvGrpSpPr>
      <p:grpSpPr>
        <a:xfrm>
          <a:off x="0" y="0"/>
          <a:ext cx="0" cy="0"/>
          <a:chOff x="0" y="0"/>
          <a:chExt cx="0" cy="0"/>
        </a:xfrm>
      </p:grpSpPr>
      <p:sp>
        <p:nvSpPr>
          <p:cNvPr id="2184" name="Google Shape;2184;p128"/>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800"/>
              <a:t>Decision Rules</a:t>
            </a:r>
            <a:endParaRPr sz="2800"/>
          </a:p>
          <a:p>
            <a:pPr indent="-317500" lvl="0" marL="457200" rtl="0" algn="l">
              <a:lnSpc>
                <a:spcPct val="100000"/>
              </a:lnSpc>
              <a:spcBef>
                <a:spcPts val="360"/>
              </a:spcBef>
              <a:spcAft>
                <a:spcPts val="0"/>
              </a:spcAft>
              <a:buSzPts val="1400"/>
              <a:buChar char="•"/>
            </a:pPr>
            <a:r>
              <a:rPr lang="en-US" sz="2800"/>
              <a:t>Determine how you will define progress.</a:t>
            </a:r>
            <a:endParaRPr sz="2800"/>
          </a:p>
          <a:p>
            <a:pPr indent="0" lvl="0" marL="0" rtl="0" algn="l">
              <a:lnSpc>
                <a:spcPct val="100000"/>
              </a:lnSpc>
              <a:spcBef>
                <a:spcPts val="360"/>
              </a:spcBef>
              <a:spcAft>
                <a:spcPts val="0"/>
              </a:spcAft>
              <a:buSzPts val="1800"/>
              <a:buNone/>
            </a:pPr>
            <a:r>
              <a:rPr lang="en-US" sz="2800"/>
              <a:t>Expected Rate of Progress</a:t>
            </a:r>
            <a:endParaRPr sz="2800"/>
          </a:p>
          <a:p>
            <a:pPr indent="-317500" lvl="0" marL="457200" rtl="0" algn="l">
              <a:lnSpc>
                <a:spcPct val="100000"/>
              </a:lnSpc>
              <a:spcBef>
                <a:spcPts val="360"/>
              </a:spcBef>
              <a:spcAft>
                <a:spcPts val="0"/>
              </a:spcAft>
              <a:buSzPts val="1400"/>
              <a:buChar char="•"/>
            </a:pPr>
            <a:r>
              <a:rPr lang="en-US" sz="2800"/>
              <a:t>How much progress should the student make each week based on the intervention?</a:t>
            </a:r>
            <a:endParaRPr sz="2800"/>
          </a:p>
          <a:p>
            <a:pPr indent="-317500" lvl="0" marL="457200" rtl="0" algn="l">
              <a:lnSpc>
                <a:spcPct val="100000"/>
              </a:lnSpc>
              <a:spcBef>
                <a:spcPts val="0"/>
              </a:spcBef>
              <a:spcAft>
                <a:spcPts val="0"/>
              </a:spcAft>
              <a:buSzPts val="1400"/>
              <a:buChar char="•"/>
            </a:pPr>
            <a:r>
              <a:rPr lang="en-US" sz="2800"/>
              <a:t>What is the goal?</a:t>
            </a:r>
            <a:endParaRPr sz="2800"/>
          </a:p>
          <a:p>
            <a:pPr indent="0" lvl="0" marL="0" rtl="0" algn="l">
              <a:lnSpc>
                <a:spcPct val="100000"/>
              </a:lnSpc>
              <a:spcBef>
                <a:spcPts val="360"/>
              </a:spcBef>
              <a:spcAft>
                <a:spcPts val="0"/>
              </a:spcAft>
              <a:buSzPts val="1800"/>
              <a:buNone/>
            </a:pPr>
            <a:r>
              <a:rPr lang="en-US" sz="2800"/>
              <a:t>Student Baseline: </a:t>
            </a:r>
            <a:endParaRPr sz="2800"/>
          </a:p>
          <a:p>
            <a:pPr indent="-317500" lvl="0" marL="457200" rtl="0" algn="l">
              <a:lnSpc>
                <a:spcPct val="100000"/>
              </a:lnSpc>
              <a:spcBef>
                <a:spcPts val="360"/>
              </a:spcBef>
              <a:spcAft>
                <a:spcPts val="0"/>
              </a:spcAft>
              <a:buSzPts val="1400"/>
              <a:buChar char="•"/>
            </a:pPr>
            <a:r>
              <a:rPr lang="en-US" sz="2800"/>
              <a:t>Where is the student currently performing?</a:t>
            </a:r>
            <a:endParaRPr sz="2800"/>
          </a:p>
        </p:txBody>
      </p:sp>
      <p:sp>
        <p:nvSpPr>
          <p:cNvPr id="2185" name="Google Shape;2185;p128"/>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Progress Monitoring </a:t>
            </a:r>
            <a:endParaRPr>
              <a:solidFill>
                <a:schemeClr val="dk1"/>
              </a:solidFill>
            </a:endParaRPr>
          </a:p>
          <a:p>
            <a:pPr indent="0" lvl="0" marL="0" rtl="0" algn="ctr">
              <a:lnSpc>
                <a:spcPct val="100000"/>
              </a:lnSpc>
              <a:spcBef>
                <a:spcPts val="0"/>
              </a:spcBef>
              <a:spcAft>
                <a:spcPts val="0"/>
              </a:spcAft>
              <a:buSzPts val="4000"/>
              <a:buNone/>
            </a:pPr>
            <a:r>
              <a:rPr lang="en-US">
                <a:solidFill>
                  <a:schemeClr val="dk1"/>
                </a:solidFill>
              </a:rPr>
              <a:t>Decision Rules</a:t>
            </a:r>
            <a:endParaRPr>
              <a:solidFill>
                <a:schemeClr val="dk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189" name="Shape 2189"/>
        <p:cNvGrpSpPr/>
        <p:nvPr/>
      </p:nvGrpSpPr>
      <p:grpSpPr>
        <a:xfrm>
          <a:off x="0" y="0"/>
          <a:ext cx="0" cy="0"/>
          <a:chOff x="0" y="0"/>
          <a:chExt cx="0" cy="0"/>
        </a:xfrm>
      </p:grpSpPr>
      <p:sp>
        <p:nvSpPr>
          <p:cNvPr id="2190" name="Google Shape;2190;p129"/>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68300" lvl="0" marL="457200" rtl="0" algn="l">
              <a:lnSpc>
                <a:spcPct val="100000"/>
              </a:lnSpc>
              <a:spcBef>
                <a:spcPts val="360"/>
              </a:spcBef>
              <a:spcAft>
                <a:spcPts val="0"/>
              </a:spcAft>
              <a:buSzPts val="2200"/>
              <a:buChar char="•"/>
            </a:pPr>
            <a:r>
              <a:rPr b="1" lang="en-US" sz="2000">
                <a:latin typeface="Verdana"/>
                <a:ea typeface="Verdana"/>
                <a:cs typeface="Verdana"/>
                <a:sym typeface="Verdana"/>
              </a:rPr>
              <a:t>Baseline</a:t>
            </a:r>
            <a:r>
              <a:rPr lang="en-US" sz="2000">
                <a:latin typeface="Verdana"/>
                <a:ea typeface="Verdana"/>
                <a:cs typeface="Verdana"/>
                <a:sym typeface="Verdana"/>
              </a:rPr>
              <a:t>: </a:t>
            </a:r>
            <a:r>
              <a:rPr lang="en-US" sz="1900">
                <a:latin typeface="Verdana"/>
                <a:ea typeface="Verdana"/>
                <a:cs typeface="Verdana"/>
                <a:sym typeface="Verdana"/>
              </a:rPr>
              <a:t>where the student is performing prior to intervention</a:t>
            </a:r>
            <a:endParaRPr sz="1900">
              <a:latin typeface="Verdana"/>
              <a:ea typeface="Verdana"/>
              <a:cs typeface="Verdana"/>
              <a:sym typeface="Verdana"/>
            </a:endParaRPr>
          </a:p>
          <a:p>
            <a:pPr indent="-368300" lvl="0" marL="457200" rtl="0" algn="l">
              <a:lnSpc>
                <a:spcPct val="100000"/>
              </a:lnSpc>
              <a:spcBef>
                <a:spcPts val="360"/>
              </a:spcBef>
              <a:spcAft>
                <a:spcPts val="0"/>
              </a:spcAft>
              <a:buClr>
                <a:srgbClr val="105775"/>
              </a:buClr>
              <a:buSzPts val="2200"/>
              <a:buChar char="•"/>
            </a:pPr>
            <a:r>
              <a:rPr b="1" lang="en-US" sz="2000">
                <a:solidFill>
                  <a:srgbClr val="105775"/>
                </a:solidFill>
                <a:latin typeface="Verdana"/>
                <a:ea typeface="Verdana"/>
                <a:cs typeface="Verdana"/>
                <a:sym typeface="Verdana"/>
              </a:rPr>
              <a:t>Goal</a:t>
            </a:r>
            <a:r>
              <a:rPr lang="en-US" sz="2000">
                <a:solidFill>
                  <a:srgbClr val="105775"/>
                </a:solidFill>
                <a:latin typeface="Verdana"/>
                <a:ea typeface="Verdana"/>
                <a:cs typeface="Verdana"/>
                <a:sym typeface="Verdana"/>
              </a:rPr>
              <a:t>: </a:t>
            </a:r>
            <a:r>
              <a:rPr lang="en-US" sz="1900">
                <a:solidFill>
                  <a:srgbClr val="105775"/>
                </a:solidFill>
                <a:latin typeface="Verdana"/>
                <a:ea typeface="Verdana"/>
                <a:cs typeface="Verdana"/>
                <a:sym typeface="Verdana"/>
              </a:rPr>
              <a:t>where the student is expected to be performing by a given date (this may be to meet a benchmark or based on expected rate of progress)</a:t>
            </a:r>
            <a:endParaRPr sz="1900">
              <a:solidFill>
                <a:srgbClr val="105775"/>
              </a:solidFill>
              <a:latin typeface="Verdana"/>
              <a:ea typeface="Verdana"/>
              <a:cs typeface="Verdana"/>
              <a:sym typeface="Verdana"/>
            </a:endParaRPr>
          </a:p>
          <a:p>
            <a:pPr indent="-368300" lvl="0" marL="457200" rtl="0" algn="l">
              <a:lnSpc>
                <a:spcPct val="100000"/>
              </a:lnSpc>
              <a:spcBef>
                <a:spcPts val="360"/>
              </a:spcBef>
              <a:spcAft>
                <a:spcPts val="0"/>
              </a:spcAft>
              <a:buSzPts val="2200"/>
              <a:buChar char="•"/>
            </a:pPr>
            <a:r>
              <a:rPr b="1" lang="en-US" sz="2000">
                <a:latin typeface="Verdana"/>
                <a:ea typeface="Verdana"/>
                <a:cs typeface="Verdana"/>
                <a:sym typeface="Verdana"/>
              </a:rPr>
              <a:t>Goal Line/ Aim Line</a:t>
            </a:r>
            <a:r>
              <a:rPr lang="en-US" sz="2000">
                <a:latin typeface="Verdana"/>
                <a:ea typeface="Verdana"/>
                <a:cs typeface="Verdana"/>
                <a:sym typeface="Verdana"/>
              </a:rPr>
              <a:t>: </a:t>
            </a:r>
            <a:r>
              <a:rPr lang="en-US" sz="1900">
                <a:latin typeface="Verdana"/>
                <a:ea typeface="Verdana"/>
                <a:cs typeface="Verdana"/>
                <a:sym typeface="Verdana"/>
              </a:rPr>
              <a:t>line connecting the baseline to the goal. If the student’s progress follows this line, they will meet their goal</a:t>
            </a:r>
            <a:endParaRPr sz="1900">
              <a:latin typeface="Verdana"/>
              <a:ea typeface="Verdana"/>
              <a:cs typeface="Verdana"/>
              <a:sym typeface="Verdana"/>
            </a:endParaRPr>
          </a:p>
          <a:p>
            <a:pPr indent="-368300" lvl="0" marL="457200" rtl="0" algn="l">
              <a:lnSpc>
                <a:spcPct val="100000"/>
              </a:lnSpc>
              <a:spcBef>
                <a:spcPts val="360"/>
              </a:spcBef>
              <a:spcAft>
                <a:spcPts val="0"/>
              </a:spcAft>
              <a:buClr>
                <a:srgbClr val="105775"/>
              </a:buClr>
              <a:buSzPts val="2200"/>
              <a:buChar char="•"/>
            </a:pPr>
            <a:r>
              <a:rPr b="1" lang="en-US" sz="2000">
                <a:solidFill>
                  <a:srgbClr val="105775"/>
                </a:solidFill>
                <a:latin typeface="Verdana"/>
                <a:ea typeface="Verdana"/>
                <a:cs typeface="Verdana"/>
                <a:sym typeface="Verdana"/>
              </a:rPr>
              <a:t>Phase Line</a:t>
            </a:r>
            <a:r>
              <a:rPr lang="en-US" sz="2000">
                <a:solidFill>
                  <a:srgbClr val="105775"/>
                </a:solidFill>
                <a:latin typeface="Verdana"/>
                <a:ea typeface="Verdana"/>
                <a:cs typeface="Verdana"/>
                <a:sym typeface="Verdana"/>
              </a:rPr>
              <a:t>: </a:t>
            </a:r>
            <a:r>
              <a:rPr lang="en-US" sz="1900">
                <a:solidFill>
                  <a:srgbClr val="105775"/>
                </a:solidFill>
                <a:latin typeface="Verdana"/>
                <a:ea typeface="Verdana"/>
                <a:cs typeface="Verdana"/>
                <a:sym typeface="Verdana"/>
              </a:rPr>
              <a:t>line that separates changes to the intervention</a:t>
            </a:r>
            <a:endParaRPr sz="1900">
              <a:solidFill>
                <a:srgbClr val="105775"/>
              </a:solidFill>
              <a:latin typeface="Verdana"/>
              <a:ea typeface="Verdana"/>
              <a:cs typeface="Verdana"/>
              <a:sym typeface="Verdana"/>
            </a:endParaRPr>
          </a:p>
          <a:p>
            <a:pPr indent="-368300" lvl="0" marL="457200" rtl="0" algn="l">
              <a:lnSpc>
                <a:spcPct val="100000"/>
              </a:lnSpc>
              <a:spcBef>
                <a:spcPts val="360"/>
              </a:spcBef>
              <a:spcAft>
                <a:spcPts val="0"/>
              </a:spcAft>
              <a:buSzPts val="2200"/>
              <a:buChar char="•"/>
            </a:pPr>
            <a:r>
              <a:rPr b="1" lang="en-US" sz="2000">
                <a:latin typeface="Verdana"/>
                <a:ea typeface="Verdana"/>
                <a:cs typeface="Verdana"/>
                <a:sym typeface="Verdana"/>
              </a:rPr>
              <a:t>Trendline</a:t>
            </a:r>
            <a:r>
              <a:rPr lang="en-US" sz="2000">
                <a:latin typeface="Verdana"/>
                <a:ea typeface="Verdana"/>
                <a:cs typeface="Verdana"/>
                <a:sym typeface="Verdana"/>
              </a:rPr>
              <a:t>: </a:t>
            </a:r>
            <a:r>
              <a:rPr lang="en-US" sz="1900">
                <a:latin typeface="Verdana"/>
                <a:ea typeface="Verdana"/>
                <a:cs typeface="Verdana"/>
                <a:sym typeface="Verdana"/>
              </a:rPr>
              <a:t>the current trend of the data *If the student continues to make progress as they currently are, this is the trajectory of their progress</a:t>
            </a:r>
            <a:endParaRPr sz="1900">
              <a:latin typeface="Verdana"/>
              <a:ea typeface="Verdana"/>
              <a:cs typeface="Verdana"/>
              <a:sym typeface="Verdana"/>
            </a:endParaRPr>
          </a:p>
          <a:p>
            <a:pPr indent="-349250" lvl="1" marL="914400" rtl="0" algn="l">
              <a:lnSpc>
                <a:spcPct val="100000"/>
              </a:lnSpc>
              <a:spcBef>
                <a:spcPts val="360"/>
              </a:spcBef>
              <a:spcAft>
                <a:spcPts val="360"/>
              </a:spcAft>
              <a:buSzPts val="1900"/>
              <a:buFont typeface="Verdana"/>
              <a:buChar char="–"/>
            </a:pPr>
            <a:r>
              <a:rPr lang="en-US" sz="1500">
                <a:latin typeface="Verdana"/>
                <a:ea typeface="Verdana"/>
                <a:cs typeface="Verdana"/>
                <a:sym typeface="Verdana"/>
              </a:rPr>
              <a:t>Note: trendline should be analyzed only within the current phase of intervention, data from prior interventions should not be used to determine the current data trend</a:t>
            </a:r>
            <a:endParaRPr sz="2600">
              <a:latin typeface="Verdana"/>
              <a:ea typeface="Verdana"/>
              <a:cs typeface="Verdana"/>
              <a:sym typeface="Verdana"/>
            </a:endParaRPr>
          </a:p>
        </p:txBody>
      </p:sp>
      <p:sp>
        <p:nvSpPr>
          <p:cNvPr id="2191" name="Google Shape;2191;p129"/>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Graphing Progress Monitoring Data</a:t>
            </a:r>
            <a:endParaRPr>
              <a:solidFill>
                <a:schemeClr val="dk1"/>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195" name="Shape 2195"/>
        <p:cNvGrpSpPr/>
        <p:nvPr/>
      </p:nvGrpSpPr>
      <p:grpSpPr>
        <a:xfrm>
          <a:off x="0" y="0"/>
          <a:ext cx="0" cy="0"/>
          <a:chOff x="0" y="0"/>
          <a:chExt cx="0" cy="0"/>
        </a:xfrm>
      </p:grpSpPr>
      <p:pic>
        <p:nvPicPr>
          <p:cNvPr id="2196" name="Google Shape;2196;p130" title="Points scored"/>
          <p:cNvPicPr preferRelativeResize="0"/>
          <p:nvPr/>
        </p:nvPicPr>
        <p:blipFill rotWithShape="1">
          <a:blip r:embed="rId3">
            <a:alphaModFix/>
          </a:blip>
          <a:srcRect b="0" l="0" r="0" t="0"/>
          <a:stretch/>
        </p:blipFill>
        <p:spPr>
          <a:xfrm>
            <a:off x="838200" y="1504225"/>
            <a:ext cx="7379652" cy="5175851"/>
          </a:xfrm>
          <a:prstGeom prst="rect">
            <a:avLst/>
          </a:prstGeom>
          <a:noFill/>
          <a:ln>
            <a:noFill/>
          </a:ln>
        </p:spPr>
      </p:pic>
      <p:cxnSp>
        <p:nvCxnSpPr>
          <p:cNvPr descr="line graph" id="2197" name="Google Shape;2197;p130"/>
          <p:cNvCxnSpPr/>
          <p:nvPr/>
        </p:nvCxnSpPr>
        <p:spPr>
          <a:xfrm>
            <a:off x="3334225" y="2096425"/>
            <a:ext cx="15300" cy="2768100"/>
          </a:xfrm>
          <a:prstGeom prst="straightConnector1">
            <a:avLst/>
          </a:prstGeom>
          <a:noFill/>
          <a:ln cap="flat" cmpd="sng" w="28575">
            <a:solidFill>
              <a:schemeClr val="dk2"/>
            </a:solidFill>
            <a:prstDash val="solid"/>
            <a:round/>
            <a:headEnd len="sm" w="sm" type="none"/>
            <a:tailEnd len="sm" w="sm" type="none"/>
          </a:ln>
        </p:spPr>
      </p:cxnSp>
      <p:sp>
        <p:nvSpPr>
          <p:cNvPr id="2198" name="Google Shape;2198;p130"/>
          <p:cNvSpPr txBox="1"/>
          <p:nvPr/>
        </p:nvSpPr>
        <p:spPr>
          <a:xfrm>
            <a:off x="2015675" y="4185450"/>
            <a:ext cx="111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Baseline</a:t>
            </a:r>
            <a:endParaRPr b="0" i="0" sz="1400" u="none" cap="none" strike="noStrike">
              <a:solidFill>
                <a:srgbClr val="000000"/>
              </a:solidFill>
              <a:latin typeface="Arial"/>
              <a:ea typeface="Arial"/>
              <a:cs typeface="Arial"/>
              <a:sym typeface="Arial"/>
            </a:endParaRPr>
          </a:p>
        </p:txBody>
      </p:sp>
      <p:sp>
        <p:nvSpPr>
          <p:cNvPr id="2199" name="Google Shape;2199;p130"/>
          <p:cNvSpPr txBox="1"/>
          <p:nvPr/>
        </p:nvSpPr>
        <p:spPr>
          <a:xfrm>
            <a:off x="3334225" y="4185450"/>
            <a:ext cx="111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Intervention</a:t>
            </a:r>
            <a:endParaRPr b="0" i="0" sz="1400" u="none" cap="none" strike="noStrike">
              <a:solidFill>
                <a:srgbClr val="000000"/>
              </a:solidFill>
              <a:latin typeface="Arial"/>
              <a:ea typeface="Arial"/>
              <a:cs typeface="Arial"/>
              <a:sym typeface="Arial"/>
            </a:endParaRPr>
          </a:p>
        </p:txBody>
      </p:sp>
      <p:sp>
        <p:nvSpPr>
          <p:cNvPr id="2200" name="Google Shape;2200;p130"/>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latin typeface="Verdana"/>
                <a:ea typeface="Verdana"/>
                <a:cs typeface="Verdana"/>
                <a:sym typeface="Verdana"/>
              </a:rPr>
              <a:t>Importance of Graphing</a:t>
            </a:r>
            <a:endParaRPr>
              <a:solidFill>
                <a:schemeClr val="dk1"/>
              </a:solidFill>
              <a:latin typeface="Verdana"/>
              <a:ea typeface="Verdana"/>
              <a:cs typeface="Verdana"/>
              <a:sym typeface="Verdana"/>
            </a:endParaRPr>
          </a:p>
        </p:txBody>
      </p:sp>
      <p:pic>
        <p:nvPicPr>
          <p:cNvPr descr="family engagement icon" id="2201" name="Google Shape;2201;p130"/>
          <p:cNvPicPr preferRelativeResize="0"/>
          <p:nvPr/>
        </p:nvPicPr>
        <p:blipFill rotWithShape="1">
          <a:blip r:embed="rId4">
            <a:alphaModFix/>
          </a:blip>
          <a:srcRect b="0" l="0" r="0" t="0"/>
          <a:stretch/>
        </p:blipFill>
        <p:spPr>
          <a:xfrm>
            <a:off x="66500" y="5634074"/>
            <a:ext cx="1116000" cy="11567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36" name="Shape 1136"/>
        <p:cNvGrpSpPr/>
        <p:nvPr/>
      </p:nvGrpSpPr>
      <p:grpSpPr>
        <a:xfrm>
          <a:off x="0" y="0"/>
          <a:ext cx="0" cy="0"/>
          <a:chOff x="0" y="0"/>
          <a:chExt cx="0" cy="0"/>
        </a:xfrm>
      </p:grpSpPr>
      <p:sp>
        <p:nvSpPr>
          <p:cNvPr id="1137" name="Google Shape;1137;p13"/>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a:t>Frequent, intensive, and individualized intervention</a:t>
            </a:r>
            <a:endParaRPr/>
          </a:p>
          <a:p>
            <a:pPr indent="-342900" lvl="0" marL="457200" rtl="0" algn="l">
              <a:lnSpc>
                <a:spcPct val="100000"/>
              </a:lnSpc>
              <a:spcBef>
                <a:spcPts val="0"/>
              </a:spcBef>
              <a:spcAft>
                <a:spcPts val="0"/>
              </a:spcAft>
              <a:buSzPts val="1800"/>
              <a:buChar char="●"/>
            </a:pPr>
            <a:r>
              <a:rPr lang="en-US"/>
              <a:t>Intensive support for students not responding to Tier 2 support or need more intensive support</a:t>
            </a:r>
            <a:endParaRPr/>
          </a:p>
          <a:p>
            <a:pPr indent="-342900" lvl="0" marL="457200" rtl="0" algn="l">
              <a:lnSpc>
                <a:spcPct val="100000"/>
              </a:lnSpc>
              <a:spcBef>
                <a:spcPts val="0"/>
              </a:spcBef>
              <a:spcAft>
                <a:spcPts val="0"/>
              </a:spcAft>
              <a:buSzPts val="1800"/>
              <a:buChar char="●"/>
            </a:pPr>
            <a:r>
              <a:rPr lang="en-US"/>
              <a:t>Individualized intervention</a:t>
            </a:r>
            <a:endParaRPr/>
          </a:p>
          <a:p>
            <a:pPr indent="-342900" lvl="0" marL="457200" rtl="0" algn="l">
              <a:lnSpc>
                <a:spcPct val="100000"/>
              </a:lnSpc>
              <a:spcBef>
                <a:spcPts val="0"/>
              </a:spcBef>
              <a:spcAft>
                <a:spcPts val="0"/>
              </a:spcAft>
              <a:buSzPts val="1800"/>
              <a:buChar char="●"/>
            </a:pPr>
            <a:r>
              <a:rPr lang="en-US"/>
              <a:t>Different than special education</a:t>
            </a:r>
            <a:endParaRPr/>
          </a:p>
        </p:txBody>
      </p:sp>
      <p:sp>
        <p:nvSpPr>
          <p:cNvPr id="1138" name="Google Shape;1138;p13"/>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What is Advanced Tiers?</a:t>
            </a:r>
            <a:endParaRPr>
              <a:solidFill>
                <a:schemeClr val="dk1"/>
              </a:solidFill>
            </a:endParaRPr>
          </a:p>
          <a:p>
            <a:pPr indent="0" lvl="0" marL="0" rtl="0" algn="ctr">
              <a:lnSpc>
                <a:spcPct val="100000"/>
              </a:lnSpc>
              <a:spcBef>
                <a:spcPts val="0"/>
              </a:spcBef>
              <a:spcAft>
                <a:spcPts val="0"/>
              </a:spcAft>
              <a:buSzPts val="4000"/>
              <a:buNone/>
            </a:pPr>
            <a:r>
              <a:rPr lang="en-US">
                <a:solidFill>
                  <a:schemeClr val="dk1"/>
                </a:solidFill>
              </a:rPr>
              <a:t>VTSS Tier 3</a:t>
            </a:r>
            <a:endParaRPr>
              <a:solidFill>
                <a:schemeClr val="dk1"/>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6" name="Shape 2206"/>
        <p:cNvGrpSpPr/>
        <p:nvPr/>
      </p:nvGrpSpPr>
      <p:grpSpPr>
        <a:xfrm>
          <a:off x="0" y="0"/>
          <a:ext cx="0" cy="0"/>
          <a:chOff x="0" y="0"/>
          <a:chExt cx="0" cy="0"/>
        </a:xfrm>
      </p:grpSpPr>
      <p:sp>
        <p:nvSpPr>
          <p:cNvPr id="2207" name="Google Shape;2207;p131"/>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solidFill>
                  <a:schemeClr val="dk1"/>
                </a:solidFill>
              </a:rPr>
              <a:t>Progress Monitoring Practice</a:t>
            </a:r>
            <a:endParaRPr>
              <a:solidFill>
                <a:schemeClr val="dk1"/>
              </a:solidFill>
            </a:endParaRPr>
          </a:p>
        </p:txBody>
      </p:sp>
      <p:sp>
        <p:nvSpPr>
          <p:cNvPr id="2208" name="Google Shape;2208;p131"/>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2800"/>
              <a:buNone/>
            </a:pPr>
            <a:r>
              <a:rPr lang="en-US" sz="2400"/>
              <a:t>Looking at this graph, can we determine if the student is making progress? </a:t>
            </a:r>
            <a:endParaRPr sz="2400"/>
          </a:p>
          <a:p>
            <a:pPr indent="0" lvl="0" marL="457200" rtl="0" algn="l">
              <a:lnSpc>
                <a:spcPct val="100000"/>
              </a:lnSpc>
              <a:spcBef>
                <a:spcPts val="0"/>
              </a:spcBef>
              <a:spcAft>
                <a:spcPts val="0"/>
              </a:spcAft>
              <a:buSzPts val="2800"/>
              <a:buNone/>
            </a:pPr>
            <a:r>
              <a:t/>
            </a:r>
            <a:endParaRPr sz="2400"/>
          </a:p>
          <a:p>
            <a:pPr indent="0" lvl="0" marL="457200" rtl="0" algn="l">
              <a:lnSpc>
                <a:spcPct val="100000"/>
              </a:lnSpc>
              <a:spcBef>
                <a:spcPts val="0"/>
              </a:spcBef>
              <a:spcAft>
                <a:spcPts val="0"/>
              </a:spcAft>
              <a:buSzPts val="2800"/>
              <a:buNone/>
            </a:pPr>
            <a:r>
              <a:rPr lang="en-US" sz="2400"/>
              <a:t>Is the student expected to meet their goal?   </a:t>
            </a:r>
            <a:endParaRPr sz="2400"/>
          </a:p>
          <a:p>
            <a:pPr indent="0" lvl="0" marL="0" rtl="0" algn="l">
              <a:lnSpc>
                <a:spcPct val="100000"/>
              </a:lnSpc>
              <a:spcBef>
                <a:spcPts val="0"/>
              </a:spcBef>
              <a:spcAft>
                <a:spcPts val="0"/>
              </a:spcAft>
              <a:buClr>
                <a:schemeClr val="dk1"/>
              </a:buClr>
              <a:buSzPts val="1100"/>
              <a:buFont typeface="Arial"/>
              <a:buNone/>
            </a:pPr>
            <a:r>
              <a:t/>
            </a:r>
            <a:endParaRPr sz="2400">
              <a:latin typeface="Calibri"/>
              <a:ea typeface="Calibri"/>
              <a:cs typeface="Calibri"/>
              <a:sym typeface="Calibri"/>
            </a:endParaRPr>
          </a:p>
        </p:txBody>
      </p:sp>
      <p:sp>
        <p:nvSpPr>
          <p:cNvPr id="2209" name="Google Shape;2209;p131"/>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SzPts val="2800"/>
              <a:buNone/>
            </a:pPr>
            <a:r>
              <a:rPr lang="en-US" sz="2400"/>
              <a:t>Should an intervention change be made? </a:t>
            </a:r>
            <a:endParaRPr sz="2400"/>
          </a:p>
          <a:p>
            <a:pPr indent="0" lvl="0" marL="0" rtl="0" algn="l">
              <a:lnSpc>
                <a:spcPct val="100000"/>
              </a:lnSpc>
              <a:spcBef>
                <a:spcPts val="560"/>
              </a:spcBef>
              <a:spcAft>
                <a:spcPts val="0"/>
              </a:spcAft>
              <a:buSzPts val="2800"/>
              <a:buNone/>
            </a:pPr>
            <a:r>
              <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4" name="Shape 2214"/>
        <p:cNvGrpSpPr/>
        <p:nvPr/>
      </p:nvGrpSpPr>
      <p:grpSpPr>
        <a:xfrm>
          <a:off x="0" y="0"/>
          <a:ext cx="0" cy="0"/>
          <a:chOff x="0" y="0"/>
          <a:chExt cx="0" cy="0"/>
        </a:xfrm>
      </p:grpSpPr>
      <p:sp>
        <p:nvSpPr>
          <p:cNvPr id="2215" name="Google Shape;2215;p132"/>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3000"/>
              <a:t>How will you measure if the student’s rate of progress is enough to meet the goal?</a:t>
            </a:r>
            <a:endParaRPr sz="3000"/>
          </a:p>
          <a:p>
            <a:pPr indent="-317500" lvl="0" marL="457200" rtl="0" algn="l">
              <a:lnSpc>
                <a:spcPct val="100000"/>
              </a:lnSpc>
              <a:spcBef>
                <a:spcPts val="360"/>
              </a:spcBef>
              <a:spcAft>
                <a:spcPts val="0"/>
              </a:spcAft>
              <a:buSzPts val="1400"/>
              <a:buChar char="•"/>
            </a:pPr>
            <a:r>
              <a:rPr lang="en-US" sz="2800"/>
              <a:t>Trendline analysis</a:t>
            </a:r>
            <a:endParaRPr sz="2800"/>
          </a:p>
          <a:p>
            <a:pPr indent="-317500" lvl="0" marL="457200" rtl="0" algn="l">
              <a:lnSpc>
                <a:spcPct val="100000"/>
              </a:lnSpc>
              <a:spcBef>
                <a:spcPts val="0"/>
              </a:spcBef>
              <a:spcAft>
                <a:spcPts val="0"/>
              </a:spcAft>
              <a:buSzPts val="1400"/>
              <a:buChar char="•"/>
            </a:pPr>
            <a:r>
              <a:rPr lang="en-US" sz="2800"/>
              <a:t>4 point decision rule</a:t>
            </a:r>
            <a:endParaRPr sz="2800"/>
          </a:p>
          <a:p>
            <a:pPr indent="0" lvl="0" marL="0" rtl="0" algn="l">
              <a:lnSpc>
                <a:spcPct val="100000"/>
              </a:lnSpc>
              <a:spcBef>
                <a:spcPts val="360"/>
              </a:spcBef>
              <a:spcAft>
                <a:spcPts val="0"/>
              </a:spcAft>
              <a:buSzPts val="1800"/>
              <a:buNone/>
            </a:pPr>
            <a:r>
              <a:t/>
            </a:r>
            <a:endParaRPr sz="3000"/>
          </a:p>
          <a:p>
            <a:pPr indent="0" lvl="0" marL="0" rtl="0" algn="l">
              <a:lnSpc>
                <a:spcPct val="100000"/>
              </a:lnSpc>
              <a:spcBef>
                <a:spcPts val="360"/>
              </a:spcBef>
              <a:spcAft>
                <a:spcPts val="0"/>
              </a:spcAft>
              <a:buSzPts val="1800"/>
              <a:buNone/>
            </a:pPr>
            <a:r>
              <a:rPr lang="en-US" sz="3000"/>
              <a:t>When will you be able to make this decision?</a:t>
            </a:r>
            <a:endParaRPr sz="3000"/>
          </a:p>
          <a:p>
            <a:pPr indent="-317500" lvl="0" marL="457200" rtl="0" algn="l">
              <a:lnSpc>
                <a:spcPct val="100000"/>
              </a:lnSpc>
              <a:spcBef>
                <a:spcPts val="360"/>
              </a:spcBef>
              <a:spcAft>
                <a:spcPts val="0"/>
              </a:spcAft>
              <a:buSzPts val="1400"/>
              <a:buChar char="•"/>
            </a:pPr>
            <a:r>
              <a:rPr lang="en-US" sz="2800"/>
              <a:t>7 data points</a:t>
            </a:r>
            <a:endParaRPr sz="2800"/>
          </a:p>
          <a:p>
            <a:pPr indent="-317500" lvl="0" marL="457200" rtl="0" algn="l">
              <a:lnSpc>
                <a:spcPct val="100000"/>
              </a:lnSpc>
              <a:spcBef>
                <a:spcPts val="0"/>
              </a:spcBef>
              <a:spcAft>
                <a:spcPts val="0"/>
              </a:spcAft>
              <a:buSzPts val="1400"/>
              <a:buChar char="•"/>
            </a:pPr>
            <a:r>
              <a:rPr lang="en-US" sz="2800"/>
              <a:t>6-8 intervention sessions</a:t>
            </a:r>
            <a:endParaRPr sz="2800"/>
          </a:p>
        </p:txBody>
      </p:sp>
      <p:sp>
        <p:nvSpPr>
          <p:cNvPr id="2216" name="Google Shape;2216;p132"/>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Progress Monitoring Data Decision Rules</a:t>
            </a:r>
            <a:endParaRPr>
              <a:solidFill>
                <a:schemeClr val="dk1"/>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1" name="Shape 2221"/>
        <p:cNvGrpSpPr/>
        <p:nvPr/>
      </p:nvGrpSpPr>
      <p:grpSpPr>
        <a:xfrm>
          <a:off x="0" y="0"/>
          <a:ext cx="0" cy="0"/>
          <a:chOff x="0" y="0"/>
          <a:chExt cx="0" cy="0"/>
        </a:xfrm>
      </p:grpSpPr>
      <p:sp>
        <p:nvSpPr>
          <p:cNvPr id="2222" name="Google Shape;2222;p133"/>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Progress Monitoring </a:t>
            </a:r>
            <a:endParaRPr>
              <a:solidFill>
                <a:schemeClr val="dk1"/>
              </a:solidFill>
            </a:endParaRPr>
          </a:p>
          <a:p>
            <a:pPr indent="0" lvl="0" marL="0" rtl="0" algn="ctr">
              <a:lnSpc>
                <a:spcPct val="100000"/>
              </a:lnSpc>
              <a:spcBef>
                <a:spcPts val="0"/>
              </a:spcBef>
              <a:spcAft>
                <a:spcPts val="0"/>
              </a:spcAft>
              <a:buSzPts val="4000"/>
              <a:buNone/>
            </a:pPr>
            <a:r>
              <a:rPr lang="en-US">
                <a:solidFill>
                  <a:schemeClr val="dk1"/>
                </a:solidFill>
              </a:rPr>
              <a:t>Decision Tree Example</a:t>
            </a:r>
            <a:endParaRPr>
              <a:solidFill>
                <a:schemeClr val="dk1"/>
              </a:solidFill>
            </a:endParaRPr>
          </a:p>
        </p:txBody>
      </p:sp>
      <p:pic>
        <p:nvPicPr>
          <p:cNvPr id="2223" name="Google Shape;2223;p133"/>
          <p:cNvPicPr preferRelativeResize="0"/>
          <p:nvPr/>
        </p:nvPicPr>
        <p:blipFill rotWithShape="1">
          <a:blip r:embed="rId3">
            <a:alphaModFix/>
          </a:blip>
          <a:srcRect b="0" l="0" r="0" t="0"/>
          <a:stretch/>
        </p:blipFill>
        <p:spPr>
          <a:xfrm>
            <a:off x="335563" y="1584450"/>
            <a:ext cx="8472874" cy="45972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227" name="Shape 2227"/>
        <p:cNvGrpSpPr/>
        <p:nvPr/>
      </p:nvGrpSpPr>
      <p:grpSpPr>
        <a:xfrm>
          <a:off x="0" y="0"/>
          <a:ext cx="0" cy="0"/>
          <a:chOff x="0" y="0"/>
          <a:chExt cx="0" cy="0"/>
        </a:xfrm>
      </p:grpSpPr>
      <p:sp>
        <p:nvSpPr>
          <p:cNvPr id="2228" name="Google Shape;2228;p134"/>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How Often Should We PM?</a:t>
            </a:r>
            <a:endParaRPr>
              <a:solidFill>
                <a:schemeClr val="dk1"/>
              </a:solidFill>
            </a:endParaRPr>
          </a:p>
        </p:txBody>
      </p:sp>
      <p:sp>
        <p:nvSpPr>
          <p:cNvPr id="2229" name="Google Shape;2229;p134"/>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800">
                <a:solidFill>
                  <a:schemeClr val="dk1"/>
                </a:solidFill>
              </a:rPr>
              <a:t>Intensity of progress monitoring increases with intensity of the intervention</a:t>
            </a:r>
            <a:endParaRPr sz="2800">
              <a:solidFill>
                <a:schemeClr val="dk1"/>
              </a:solidFill>
            </a:endParaRPr>
          </a:p>
          <a:p>
            <a:pPr indent="-406400" lvl="0" marL="457200" rtl="0" algn="l">
              <a:lnSpc>
                <a:spcPct val="100000"/>
              </a:lnSpc>
              <a:spcBef>
                <a:spcPts val="360"/>
              </a:spcBef>
              <a:spcAft>
                <a:spcPts val="0"/>
              </a:spcAft>
              <a:buSzPts val="2800"/>
              <a:buChar char="•"/>
            </a:pPr>
            <a:r>
              <a:rPr lang="en-US" sz="2400">
                <a:solidFill>
                  <a:schemeClr val="dk1"/>
                </a:solidFill>
              </a:rPr>
              <a:t>Ex. A student receiving 15 minutes of intervention each day may have progress monitored once a week, whereas a student receiving 15 minutes 3 times a week may only be progress monitored once every 2 weeks</a:t>
            </a:r>
            <a:endParaRPr sz="2400">
              <a:solidFill>
                <a:schemeClr val="dk1"/>
              </a:solidFill>
            </a:endParaRPr>
          </a:p>
          <a:p>
            <a:pPr indent="0" lvl="0" marL="0" rtl="0" algn="l">
              <a:lnSpc>
                <a:spcPct val="100000"/>
              </a:lnSpc>
              <a:spcBef>
                <a:spcPts val="360"/>
              </a:spcBef>
              <a:spcAft>
                <a:spcPts val="0"/>
              </a:spcAft>
              <a:buSzPts val="1800"/>
              <a:buNone/>
            </a:pPr>
            <a:r>
              <a:t/>
            </a:r>
            <a:endParaRPr sz="2400"/>
          </a:p>
          <a:p>
            <a:pPr indent="0" lvl="0" marL="0" rtl="0" algn="l">
              <a:lnSpc>
                <a:spcPct val="100000"/>
              </a:lnSpc>
              <a:spcBef>
                <a:spcPts val="360"/>
              </a:spcBef>
              <a:spcAft>
                <a:spcPts val="0"/>
              </a:spcAft>
              <a:buSzPts val="1800"/>
              <a:buNone/>
            </a:pPr>
            <a:r>
              <a:t/>
            </a:r>
            <a:endParaRPr sz="24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234" name="Shape 2234"/>
        <p:cNvGrpSpPr/>
        <p:nvPr/>
      </p:nvGrpSpPr>
      <p:grpSpPr>
        <a:xfrm>
          <a:off x="0" y="0"/>
          <a:ext cx="0" cy="0"/>
          <a:chOff x="0" y="0"/>
          <a:chExt cx="0" cy="0"/>
        </a:xfrm>
      </p:grpSpPr>
      <p:sp>
        <p:nvSpPr>
          <p:cNvPr id="2235" name="Google Shape;2235;p135"/>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Some Considerations </a:t>
            </a:r>
            <a:endParaRPr>
              <a:solidFill>
                <a:schemeClr val="dk1"/>
              </a:solidFill>
            </a:endParaRPr>
          </a:p>
          <a:p>
            <a:pPr indent="0" lvl="0" marL="0" rtl="0" algn="ctr">
              <a:lnSpc>
                <a:spcPct val="100000"/>
              </a:lnSpc>
              <a:spcBef>
                <a:spcPts val="0"/>
              </a:spcBef>
              <a:spcAft>
                <a:spcPts val="0"/>
              </a:spcAft>
              <a:buSzPts val="4000"/>
              <a:buNone/>
            </a:pPr>
            <a:r>
              <a:rPr lang="en-US">
                <a:solidFill>
                  <a:schemeClr val="dk1"/>
                </a:solidFill>
              </a:rPr>
              <a:t>for Progress Monitoring</a:t>
            </a:r>
            <a:endParaRPr>
              <a:solidFill>
                <a:schemeClr val="dk1"/>
              </a:solidFill>
            </a:endParaRPr>
          </a:p>
        </p:txBody>
      </p:sp>
      <p:sp>
        <p:nvSpPr>
          <p:cNvPr id="2236" name="Google Shape;2236;p135"/>
          <p:cNvSpPr/>
          <p:nvPr/>
        </p:nvSpPr>
        <p:spPr>
          <a:xfrm>
            <a:off x="228600" y="1536575"/>
            <a:ext cx="4343400" cy="2377800"/>
          </a:xfrm>
          <a:prstGeom prst="rect">
            <a:avLst/>
          </a:prstGeom>
          <a:solidFill>
            <a:srgbClr val="E1F4FC">
              <a:alpha val="15294"/>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2400"/>
              <a:buFont typeface="Arial"/>
              <a:buNone/>
            </a:pPr>
            <a:r>
              <a:rPr b="0" i="0" lang="en-US" sz="2400" u="none" cap="none" strike="noStrike">
                <a:solidFill>
                  <a:schemeClr val="dk2"/>
                </a:solidFill>
                <a:latin typeface="Verdana"/>
                <a:ea typeface="Verdana"/>
                <a:cs typeface="Verdana"/>
                <a:sym typeface="Verdana"/>
              </a:rPr>
              <a:t>Progress is measured at equal intervals from baseline throughout the intervention. </a:t>
            </a:r>
            <a:endParaRPr b="0" i="0" sz="1400" u="none" cap="none" strike="noStrike">
              <a:solidFill>
                <a:srgbClr val="000000"/>
              </a:solidFill>
              <a:latin typeface="Verdana"/>
              <a:ea typeface="Verdana"/>
              <a:cs typeface="Verdana"/>
              <a:sym typeface="Verdana"/>
            </a:endParaRPr>
          </a:p>
        </p:txBody>
      </p:sp>
      <p:sp>
        <p:nvSpPr>
          <p:cNvPr id="2237" name="Google Shape;2237;p135"/>
          <p:cNvSpPr/>
          <p:nvPr/>
        </p:nvSpPr>
        <p:spPr>
          <a:xfrm>
            <a:off x="4572000" y="1536575"/>
            <a:ext cx="4343400" cy="2377800"/>
          </a:xfrm>
          <a:prstGeom prst="rect">
            <a:avLst/>
          </a:prstGeom>
          <a:solidFill>
            <a:srgbClr val="E1F4FC">
              <a:alpha val="15294"/>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2400"/>
              <a:buFont typeface="Arial"/>
              <a:buNone/>
            </a:pPr>
            <a:r>
              <a:rPr b="0" i="0" lang="en-US" sz="2400" u="none" cap="none" strike="noStrike">
                <a:solidFill>
                  <a:schemeClr val="dk2"/>
                </a:solidFill>
                <a:latin typeface="Verdana"/>
                <a:ea typeface="Verdana"/>
                <a:cs typeface="Verdana"/>
                <a:sym typeface="Verdana"/>
              </a:rPr>
              <a:t>Each probe has the same level of difficulty (stays consistent), so probe data can reflect the child's rate of progress accurately.</a:t>
            </a:r>
            <a:endParaRPr b="0" i="0" sz="1400" u="none" cap="none" strike="noStrike">
              <a:solidFill>
                <a:srgbClr val="000000"/>
              </a:solidFill>
              <a:latin typeface="Verdana"/>
              <a:ea typeface="Verdana"/>
              <a:cs typeface="Verdana"/>
              <a:sym typeface="Verdana"/>
            </a:endParaRPr>
          </a:p>
        </p:txBody>
      </p:sp>
      <p:sp>
        <p:nvSpPr>
          <p:cNvPr id="2238" name="Google Shape;2238;p135"/>
          <p:cNvSpPr/>
          <p:nvPr/>
        </p:nvSpPr>
        <p:spPr>
          <a:xfrm>
            <a:off x="228600" y="3914375"/>
            <a:ext cx="4343400" cy="2377800"/>
          </a:xfrm>
          <a:prstGeom prst="rect">
            <a:avLst/>
          </a:prstGeom>
          <a:solidFill>
            <a:srgbClr val="E1F4FC">
              <a:alpha val="15294"/>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2200"/>
              <a:buFont typeface="Arial"/>
              <a:buNone/>
            </a:pPr>
            <a:r>
              <a:rPr b="0" i="0" lang="en-US" sz="2200" u="none" cap="none" strike="noStrike">
                <a:solidFill>
                  <a:schemeClr val="dk2"/>
                </a:solidFill>
                <a:latin typeface="Verdana"/>
                <a:ea typeface="Verdana"/>
                <a:cs typeface="Verdana"/>
                <a:sym typeface="Verdana"/>
              </a:rPr>
              <a:t>With each probe, comparisons are made as to how much the child is expected to have learned, the individual goal, and to the child's actual rate of learning.</a:t>
            </a:r>
            <a:endParaRPr b="0" i="0" sz="1200" u="none" cap="none" strike="noStrike">
              <a:solidFill>
                <a:srgbClr val="000000"/>
              </a:solidFill>
              <a:latin typeface="Verdana"/>
              <a:ea typeface="Verdana"/>
              <a:cs typeface="Verdana"/>
              <a:sym typeface="Verdana"/>
            </a:endParaRPr>
          </a:p>
        </p:txBody>
      </p:sp>
      <p:sp>
        <p:nvSpPr>
          <p:cNvPr id="2239" name="Google Shape;2239;p135"/>
          <p:cNvSpPr/>
          <p:nvPr/>
        </p:nvSpPr>
        <p:spPr>
          <a:xfrm>
            <a:off x="4572000" y="3914375"/>
            <a:ext cx="4343400" cy="2377800"/>
          </a:xfrm>
          <a:prstGeom prst="rect">
            <a:avLst/>
          </a:prstGeom>
          <a:solidFill>
            <a:srgbClr val="E1F4FC">
              <a:alpha val="15294"/>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360"/>
              </a:spcBef>
              <a:spcAft>
                <a:spcPts val="0"/>
              </a:spcAft>
              <a:buClr>
                <a:srgbClr val="000000"/>
              </a:buClr>
              <a:buSzPts val="2400"/>
              <a:buFont typeface="Arial"/>
              <a:buNone/>
            </a:pPr>
            <a:r>
              <a:rPr b="0" i="0" lang="en-US" sz="2400" u="none" cap="none" strike="noStrike">
                <a:solidFill>
                  <a:schemeClr val="dk2"/>
                </a:solidFill>
                <a:latin typeface="Verdana"/>
                <a:ea typeface="Verdana"/>
                <a:cs typeface="Verdana"/>
                <a:sym typeface="Verdana"/>
              </a:rPr>
              <a:t>A change in the intervention is considered if the rate of progress is not showing student will meet the goal.</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sp>
        <p:nvSpPr>
          <p:cNvPr id="2245" name="Google Shape;2245;p136"/>
          <p:cNvSpPr txBox="1"/>
          <p:nvPr>
            <p:ph type="title"/>
          </p:nvPr>
        </p:nvSpPr>
        <p:spPr>
          <a:xfrm>
            <a:off x="228600" y="228600"/>
            <a:ext cx="8686800" cy="1143000"/>
          </a:xfrm>
          <a:prstGeom prst="rect">
            <a:avLst/>
          </a:prstGeom>
          <a:solidFill>
            <a:srgbClr val="A9DCF2">
              <a:alpha val="6745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solidFill>
                  <a:srgbClr val="000000"/>
                </a:solidFill>
              </a:rPr>
              <a:t>Progress Monitoring Reports</a:t>
            </a:r>
            <a:endParaRPr sz="4000">
              <a:solidFill>
                <a:srgbClr val="000000"/>
              </a:solidFill>
            </a:endParaRPr>
          </a:p>
        </p:txBody>
      </p:sp>
      <p:sp>
        <p:nvSpPr>
          <p:cNvPr id="2246" name="Google Shape;2246;p136"/>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a:t>Prior to meeting, intervention coordinators review data and determine: </a:t>
            </a:r>
            <a:endParaRPr/>
          </a:p>
          <a:p>
            <a:pPr indent="-285750" lvl="1" marL="742950" rtl="0" algn="l">
              <a:lnSpc>
                <a:spcPct val="100000"/>
              </a:lnSpc>
              <a:spcBef>
                <a:spcPts val="560"/>
              </a:spcBef>
              <a:spcAft>
                <a:spcPts val="0"/>
              </a:spcAft>
              <a:buClr>
                <a:schemeClr val="dk1"/>
              </a:buClr>
              <a:buSzPts val="2800"/>
              <a:buChar char="–"/>
            </a:pPr>
            <a:r>
              <a:rPr b="1" lang="en-US"/>
              <a:t>Continue</a:t>
            </a:r>
            <a:r>
              <a:rPr lang="en-US"/>
              <a:t>: students making progress, but have not met their goal</a:t>
            </a:r>
            <a:endParaRPr/>
          </a:p>
          <a:p>
            <a:pPr indent="-285750" lvl="1" marL="742950" rtl="0" algn="l">
              <a:lnSpc>
                <a:spcPct val="100000"/>
              </a:lnSpc>
              <a:spcBef>
                <a:spcPts val="560"/>
              </a:spcBef>
              <a:spcAft>
                <a:spcPts val="0"/>
              </a:spcAft>
              <a:buClr>
                <a:schemeClr val="dk1"/>
              </a:buClr>
              <a:buSzPts val="2800"/>
              <a:buChar char="–"/>
            </a:pPr>
            <a:r>
              <a:rPr b="1" lang="en-US"/>
              <a:t>Fade/Graduate</a:t>
            </a:r>
            <a:r>
              <a:rPr lang="en-US"/>
              <a:t>:  students who have met their goal and should be considered for fading or movement back to Tier I</a:t>
            </a:r>
            <a:endParaRPr/>
          </a:p>
          <a:p>
            <a:pPr indent="-285750" lvl="1" marL="742950" rtl="0" algn="l">
              <a:lnSpc>
                <a:spcPct val="100000"/>
              </a:lnSpc>
              <a:spcBef>
                <a:spcPts val="560"/>
              </a:spcBef>
              <a:spcAft>
                <a:spcPts val="0"/>
              </a:spcAft>
              <a:buClr>
                <a:schemeClr val="dk1"/>
              </a:buClr>
              <a:buSzPts val="2800"/>
              <a:buChar char="–"/>
            </a:pPr>
            <a:r>
              <a:rPr b="1" lang="en-US"/>
              <a:t>Modify/Intensify/Change</a:t>
            </a:r>
            <a:r>
              <a:rPr lang="en-US"/>
              <a:t>: students not responding</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1" name="Shape 2251"/>
        <p:cNvGrpSpPr/>
        <p:nvPr/>
      </p:nvGrpSpPr>
      <p:grpSpPr>
        <a:xfrm>
          <a:off x="0" y="0"/>
          <a:ext cx="0" cy="0"/>
          <a:chOff x="0" y="0"/>
          <a:chExt cx="0" cy="0"/>
        </a:xfrm>
      </p:grpSpPr>
      <p:sp>
        <p:nvSpPr>
          <p:cNvPr id="2252" name="Google Shape;2252;p137"/>
          <p:cNvSpPr txBox="1"/>
          <p:nvPr>
            <p:ph type="title"/>
          </p:nvPr>
        </p:nvSpPr>
        <p:spPr>
          <a:xfrm>
            <a:off x="457200" y="274638"/>
            <a:ext cx="8229600" cy="1143000"/>
          </a:xfrm>
          <a:prstGeom prst="rect">
            <a:avLst/>
          </a:prstGeom>
          <a:solidFill>
            <a:srgbClr val="A9DCF2">
              <a:alpha val="67450"/>
            </a:srgbClr>
          </a:solid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2000"/>
              <a:buFont typeface="Verdana"/>
              <a:buNone/>
            </a:pPr>
            <a:r>
              <a:rPr lang="en-US">
                <a:solidFill>
                  <a:srgbClr val="000000"/>
                </a:solidFill>
              </a:rPr>
              <a:t>Coordinator Report Example</a:t>
            </a:r>
            <a:r>
              <a:rPr lang="en-US"/>
              <a:t> </a:t>
            </a:r>
            <a:endParaRPr/>
          </a:p>
        </p:txBody>
      </p:sp>
      <p:pic>
        <p:nvPicPr>
          <p:cNvPr descr="sample form" id="2253" name="Google Shape;2253;p137"/>
          <p:cNvPicPr preferRelativeResize="0"/>
          <p:nvPr/>
        </p:nvPicPr>
        <p:blipFill rotWithShape="1">
          <a:blip r:embed="rId3">
            <a:alphaModFix/>
          </a:blip>
          <a:srcRect b="0" l="0" r="0" t="0"/>
          <a:stretch/>
        </p:blipFill>
        <p:spPr>
          <a:xfrm>
            <a:off x="645825" y="1525079"/>
            <a:ext cx="7852350" cy="4966525"/>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8" name="Shape 2258"/>
        <p:cNvGrpSpPr/>
        <p:nvPr/>
      </p:nvGrpSpPr>
      <p:grpSpPr>
        <a:xfrm>
          <a:off x="0" y="0"/>
          <a:ext cx="0" cy="0"/>
          <a:chOff x="0" y="0"/>
          <a:chExt cx="0" cy="0"/>
        </a:xfrm>
      </p:grpSpPr>
      <p:sp>
        <p:nvSpPr>
          <p:cNvPr id="2259" name="Google Shape;2259;p138"/>
          <p:cNvSpPr txBox="1"/>
          <p:nvPr>
            <p:ph idx="1" type="body"/>
          </p:nvPr>
        </p:nvSpPr>
        <p:spPr>
          <a:xfrm>
            <a:off x="457200" y="1600201"/>
            <a:ext cx="8229600" cy="19338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360"/>
              </a:spcBef>
              <a:spcAft>
                <a:spcPts val="0"/>
              </a:spcAft>
              <a:buSzPts val="2800"/>
              <a:buChar char="•"/>
            </a:pPr>
            <a:r>
              <a:rPr lang="en-US" sz="2800"/>
              <a:t>Look at the graph. Is the student making enough progress to meet their goal?</a:t>
            </a:r>
            <a:endParaRPr sz="2800"/>
          </a:p>
          <a:p>
            <a:pPr indent="-406400" lvl="0" marL="457200" rtl="0" algn="l">
              <a:lnSpc>
                <a:spcPct val="100000"/>
              </a:lnSpc>
              <a:spcBef>
                <a:spcPts val="0"/>
              </a:spcBef>
              <a:spcAft>
                <a:spcPts val="0"/>
              </a:spcAft>
              <a:buSzPts val="2800"/>
              <a:buChar char="•"/>
            </a:pPr>
            <a:r>
              <a:rPr lang="en-US" sz="2800"/>
              <a:t>Is the intervention being implemented with fidelity?</a:t>
            </a:r>
            <a:endParaRPr sz="2600"/>
          </a:p>
        </p:txBody>
      </p:sp>
      <p:sp>
        <p:nvSpPr>
          <p:cNvPr id="2260" name="Google Shape;2260;p138"/>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Student Performance Team Data Conversations</a:t>
            </a:r>
            <a:endParaRPr>
              <a:solidFill>
                <a:schemeClr val="dk1"/>
              </a:solidFill>
            </a:endParaRPr>
          </a:p>
        </p:txBody>
      </p:sp>
      <p:graphicFrame>
        <p:nvGraphicFramePr>
          <p:cNvPr id="2261" name="Google Shape;2261;p138"/>
          <p:cNvGraphicFramePr/>
          <p:nvPr/>
        </p:nvGraphicFramePr>
        <p:xfrm>
          <a:off x="342900" y="3429000"/>
          <a:ext cx="3000000" cy="3000000"/>
        </p:xfrm>
        <a:graphic>
          <a:graphicData uri="http://schemas.openxmlformats.org/drawingml/2006/table">
            <a:tbl>
              <a:tblPr firstRow="1">
                <a:noFill/>
                <a:tableStyleId>{C54E5BA0-D625-4F09-8649-ACF5F731C3B6}</a:tableStyleId>
              </a:tblPr>
              <a:tblGrid>
                <a:gridCol w="2783925"/>
                <a:gridCol w="5674275"/>
              </a:tblGrid>
              <a:tr h="68270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rgbClr val="008000"/>
                          </a:solidFill>
                        </a:rPr>
                        <a:t>Sufficient Progress</a:t>
                      </a:r>
                      <a:r>
                        <a:rPr lang="en-US" sz="2000" u="none" cap="none" strike="noStrike"/>
                        <a:t> - Goal Not Yet Met</a:t>
                      </a:r>
                      <a:endParaRPr sz="2000" u="none" cap="none" strike="noStrike"/>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Verdana"/>
                          <a:ea typeface="Verdana"/>
                          <a:cs typeface="Verdana"/>
                          <a:sym typeface="Verdana"/>
                        </a:rPr>
                        <a:t>Consider continuing the intervention</a:t>
                      </a:r>
                      <a:endParaRPr sz="2000" u="none" cap="none" strike="noStrike"/>
                    </a:p>
                  </a:txBody>
                  <a:tcPr marT="91425" marB="91425" marR="91425" marL="91425" anchor="ctr">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tcPr>
                </a:tc>
              </a:tr>
              <a:tr h="68270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rgbClr val="008000"/>
                          </a:solidFill>
                        </a:rPr>
                        <a:t>Sufficient Progress</a:t>
                      </a:r>
                      <a:r>
                        <a:rPr lang="en-US" sz="2000" u="none" cap="none" strike="noStrike"/>
                        <a:t> - Goal Met</a:t>
                      </a:r>
                      <a:endParaRPr sz="2000" u="none" cap="none" strike="noStrike"/>
                    </a:p>
                  </a:txBody>
                  <a:tcPr marT="91425" marB="91425" marR="91425" marL="91425" anchor="ctr">
                    <a:lnL cap="flat" cmpd="sng" w="9525">
                      <a:solidFill>
                        <a:srgbClr val="9E9E9E">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Verdana"/>
                          <a:ea typeface="Verdana"/>
                          <a:cs typeface="Verdana"/>
                          <a:sym typeface="Verdana"/>
                        </a:rPr>
                        <a:t>Consider fading the intervention back to Tier I instruction</a:t>
                      </a:r>
                      <a:endParaRPr sz="2000" u="none" cap="none" strike="noStrike"/>
                    </a:p>
                  </a:txBody>
                  <a:tcPr marT="91425" marB="91425" marR="91425" marL="91425" anchor="ctr">
                    <a:lnR cap="flat" cmpd="sng" w="9525">
                      <a:solidFill>
                        <a:srgbClr val="9E9E9E">
                          <a:alpha val="0"/>
                        </a:srgbClr>
                      </a:solidFill>
                      <a:prstDash val="solid"/>
                      <a:round/>
                      <a:headEnd len="sm" w="sm" type="none"/>
                      <a:tailEnd len="sm" w="sm" type="none"/>
                    </a:lnR>
                  </a:tcPr>
                </a:tc>
              </a:tr>
              <a:tr h="68270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rgbClr val="FF006F"/>
                          </a:solidFill>
                        </a:rPr>
                        <a:t>Insufficient Progress</a:t>
                      </a:r>
                      <a:r>
                        <a:rPr lang="en-US" sz="2000" u="none" cap="none" strike="noStrike">
                          <a:solidFill>
                            <a:schemeClr val="dk1"/>
                          </a:solidFill>
                        </a:rPr>
                        <a:t> - High Fidelity</a:t>
                      </a:r>
                      <a:endParaRPr sz="2000" u="none" cap="none" strike="noStrike"/>
                    </a:p>
                  </a:txBody>
                  <a:tcPr marT="91425" marB="91425" marR="91425" marL="91425" anchor="ctr">
                    <a:lnL cap="flat" cmpd="sng" w="9525">
                      <a:solidFill>
                        <a:srgbClr val="9E9E9E">
                          <a:alpha val="0"/>
                        </a:srgbClr>
                      </a:solidFill>
                      <a:prstDash val="solid"/>
                      <a:round/>
                      <a:headEnd len="sm" w="sm" type="none"/>
                      <a:tailEnd len="sm" w="sm" type="none"/>
                    </a:ln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Verdana"/>
                          <a:ea typeface="Verdana"/>
                          <a:cs typeface="Verdana"/>
                          <a:sym typeface="Verdana"/>
                        </a:rPr>
                        <a:t>Consider modifying/changing the intervention</a:t>
                      </a:r>
                      <a:endParaRPr sz="2000" u="none" cap="none" strike="noStrike"/>
                    </a:p>
                  </a:txBody>
                  <a:tcPr marT="91425" marB="91425" marR="91425" marL="91425" anchor="ctr">
                    <a:lnR cap="flat" cmpd="sng" w="9525">
                      <a:solidFill>
                        <a:srgbClr val="9E9E9E">
                          <a:alpha val="0"/>
                        </a:srgbClr>
                      </a:solidFill>
                      <a:prstDash val="solid"/>
                      <a:round/>
                      <a:headEnd len="sm" w="sm" type="none"/>
                      <a:tailEnd len="sm" w="sm" type="none"/>
                    </a:lnR>
                  </a:tcPr>
                </a:tc>
              </a:tr>
              <a:tr h="68270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rgbClr val="FF006F"/>
                          </a:solidFill>
                        </a:rPr>
                        <a:t>Insufficient Progress</a:t>
                      </a:r>
                      <a:r>
                        <a:rPr lang="en-US" sz="2000" u="none" cap="none" strike="noStrike">
                          <a:solidFill>
                            <a:schemeClr val="dk1"/>
                          </a:solidFill>
                        </a:rPr>
                        <a:t> - Low Fidelity</a:t>
                      </a:r>
                      <a:endParaRPr sz="2000" u="none" cap="none" strike="noStrike"/>
                    </a:p>
                  </a:txBody>
                  <a:tcPr marT="91425" marB="91425" marR="91425" marL="91425" anchor="ctr">
                    <a:lnL cap="flat" cmpd="sng" w="9525">
                      <a:solidFill>
                        <a:srgbClr val="9E9E9E">
                          <a:alpha val="0"/>
                        </a:srgbClr>
                      </a:solidFill>
                      <a:prstDash val="solid"/>
                      <a:round/>
                      <a:headEnd len="sm" w="sm" type="none"/>
                      <a:tailEnd len="sm" w="sm" type="none"/>
                    </a:lnL>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solidFill>
                            <a:schemeClr val="dk1"/>
                          </a:solidFill>
                          <a:latin typeface="Verdana"/>
                          <a:ea typeface="Verdana"/>
                          <a:cs typeface="Verdana"/>
                          <a:sym typeface="Verdana"/>
                        </a:rPr>
                        <a:t>Consider supporting staff to increase fidelity</a:t>
                      </a:r>
                      <a:endParaRPr sz="2000" u="none" cap="none" strike="noStrike"/>
                    </a:p>
                  </a:txBody>
                  <a:tcPr marT="91425" marB="91425" marR="91425" marL="91425" anchor="ctr">
                    <a:lnR cap="flat" cmpd="sng" w="9525">
                      <a:solidFill>
                        <a:srgbClr val="9E9E9E">
                          <a:alpha val="0"/>
                        </a:srgbClr>
                      </a:solidFill>
                      <a:prstDash val="solid"/>
                      <a:round/>
                      <a:headEnd len="sm" w="sm" type="none"/>
                      <a:tailEnd len="sm" w="sm" type="none"/>
                    </a:lnR>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p139"/>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Breakout Rooms:</a:t>
            </a:r>
            <a:endParaRPr>
              <a:solidFill>
                <a:srgbClr val="000000"/>
              </a:solidFill>
            </a:endParaRPr>
          </a:p>
          <a:p>
            <a:pPr indent="0" lvl="0" marL="0" rtl="0" algn="ctr">
              <a:lnSpc>
                <a:spcPct val="100000"/>
              </a:lnSpc>
              <a:spcBef>
                <a:spcPts val="0"/>
              </a:spcBef>
              <a:spcAft>
                <a:spcPts val="0"/>
              </a:spcAft>
              <a:buSzPts val="4000"/>
              <a:buNone/>
            </a:pPr>
            <a:r>
              <a:rPr lang="en-US">
                <a:solidFill>
                  <a:srgbClr val="000000"/>
                </a:solidFill>
              </a:rPr>
              <a:t>Progress Monitoring</a:t>
            </a:r>
            <a:endParaRPr>
              <a:solidFill>
                <a:srgbClr val="000000"/>
              </a:solidFill>
            </a:endParaRPr>
          </a:p>
        </p:txBody>
      </p:sp>
      <p:graphicFrame>
        <p:nvGraphicFramePr>
          <p:cNvPr id="2268" name="Google Shape;2268;p139"/>
          <p:cNvGraphicFramePr/>
          <p:nvPr/>
        </p:nvGraphicFramePr>
        <p:xfrm>
          <a:off x="473529" y="2011679"/>
          <a:ext cx="3000000" cy="3000000"/>
        </p:xfrm>
        <a:graphic>
          <a:graphicData uri="http://schemas.openxmlformats.org/drawingml/2006/table">
            <a:tbl>
              <a:tblPr bandRow="1" firstRow="1">
                <a:noFill/>
                <a:tableStyleId>{56C92CD3-B041-4947-AE29-E063167B088C}</a:tableStyleId>
              </a:tblPr>
              <a:tblGrid>
                <a:gridCol w="2813950"/>
                <a:gridCol w="2813950"/>
                <a:gridCol w="2813950"/>
              </a:tblGrid>
              <a:tr h="1656925">
                <a:tc>
                  <a:txBody>
                    <a:bodyPr/>
                    <a:lstStyle/>
                    <a:p>
                      <a:pPr indent="0" lvl="0" marL="0" marR="0" rtl="0" algn="l">
                        <a:lnSpc>
                          <a:spcPct val="100000"/>
                        </a:lnSpc>
                        <a:spcBef>
                          <a:spcPts val="0"/>
                        </a:spcBef>
                        <a:spcAft>
                          <a:spcPts val="0"/>
                        </a:spcAft>
                        <a:buNone/>
                      </a:pPr>
                      <a:r>
                        <a:rPr lang="en-US" sz="2400" u="none" cap="none" strike="noStrike">
                          <a:solidFill>
                            <a:schemeClr val="lt1"/>
                          </a:solidFill>
                        </a:rPr>
                        <a:t>How is acceptable growth or rate of progress defined?</a:t>
                      </a:r>
                      <a:endParaRPr/>
                    </a:p>
                  </a:txBody>
                  <a:tcPr marT="45725" marB="45725" marR="91450" marL="91450">
                    <a:solidFill>
                      <a:srgbClr val="7030A0"/>
                    </a:solidFill>
                  </a:tcPr>
                </a:tc>
                <a:tc>
                  <a:txBody>
                    <a:bodyPr/>
                    <a:lstStyle/>
                    <a:p>
                      <a:pPr indent="0" lvl="0" marL="0" marR="0" rtl="0" algn="l">
                        <a:lnSpc>
                          <a:spcPct val="100000"/>
                        </a:lnSpc>
                        <a:spcBef>
                          <a:spcPts val="0"/>
                        </a:spcBef>
                        <a:spcAft>
                          <a:spcPts val="0"/>
                        </a:spcAft>
                        <a:buNone/>
                      </a:pPr>
                      <a:r>
                        <a:rPr lang="en-US" sz="2400" u="none" cap="none" strike="noStrike">
                          <a:solidFill>
                            <a:schemeClr val="lt1"/>
                          </a:solidFill>
                        </a:rPr>
                        <a:t>How is progress monitored? </a:t>
                      </a:r>
                      <a:endParaRPr/>
                    </a:p>
                  </a:txBody>
                  <a:tcPr marT="45725" marB="45725" marR="91450" marL="91450">
                    <a:solidFill>
                      <a:srgbClr val="7030A0"/>
                    </a:solidFill>
                  </a:tcPr>
                </a:tc>
                <a:tc>
                  <a:txBody>
                    <a:bodyPr/>
                    <a:lstStyle/>
                    <a:p>
                      <a:pPr indent="0" lvl="0" marL="0" marR="0" rtl="0" algn="l">
                        <a:lnSpc>
                          <a:spcPct val="100000"/>
                        </a:lnSpc>
                        <a:spcBef>
                          <a:spcPts val="0"/>
                        </a:spcBef>
                        <a:spcAft>
                          <a:spcPts val="0"/>
                        </a:spcAft>
                        <a:buNone/>
                      </a:pPr>
                      <a:r>
                        <a:rPr lang="en-US" sz="2400" u="none" cap="none" strike="noStrike">
                          <a:solidFill>
                            <a:schemeClr val="lt1"/>
                          </a:solidFill>
                        </a:rPr>
                        <a:t>How often is progress monitored?</a:t>
                      </a:r>
                      <a:endParaRPr/>
                    </a:p>
                  </a:txBody>
                  <a:tcPr marT="45725" marB="45725" marR="91450" marL="91450">
                    <a:solidFill>
                      <a:srgbClr val="7030A0"/>
                    </a:solidFill>
                  </a:tcPr>
                </a:tc>
              </a:tr>
              <a:tr h="8399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7030A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7030A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7030A0"/>
                    </a:solidFill>
                  </a:tcPr>
                </a:tc>
              </a:tr>
              <a:tr h="8399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7030A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7030A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7030A0"/>
                    </a:solidFill>
                  </a:tcPr>
                </a:tc>
              </a:tr>
              <a:tr h="8399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7030A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7030A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7030A0"/>
                    </a:solidFill>
                  </a:tcPr>
                </a:tc>
              </a:tr>
            </a:tbl>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272" name="Shape 2272"/>
        <p:cNvGrpSpPr/>
        <p:nvPr/>
      </p:nvGrpSpPr>
      <p:grpSpPr>
        <a:xfrm>
          <a:off x="0" y="0"/>
          <a:ext cx="0" cy="0"/>
          <a:chOff x="0" y="0"/>
          <a:chExt cx="0" cy="0"/>
        </a:xfrm>
      </p:grpSpPr>
      <p:sp>
        <p:nvSpPr>
          <p:cNvPr id="2273" name="Google Shape;2273;p140"/>
          <p:cNvSpPr txBox="1"/>
          <p:nvPr>
            <p:ph type="title"/>
          </p:nvPr>
        </p:nvSpPr>
        <p:spPr>
          <a:xfrm>
            <a:off x="457200" y="274638"/>
            <a:ext cx="82296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Big Ideas: </a:t>
            </a:r>
            <a:endParaRPr>
              <a:solidFill>
                <a:srgbClr val="000000"/>
              </a:solidFill>
            </a:endParaRPr>
          </a:p>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 Progress Monitoring</a:t>
            </a:r>
            <a:endParaRPr>
              <a:solidFill>
                <a:srgbClr val="000000"/>
              </a:solidFill>
            </a:endParaRPr>
          </a:p>
        </p:txBody>
      </p:sp>
      <p:sp>
        <p:nvSpPr>
          <p:cNvPr id="2274" name="Google Shape;2274;p140"/>
          <p:cNvSpPr/>
          <p:nvPr/>
        </p:nvSpPr>
        <p:spPr>
          <a:xfrm>
            <a:off x="1187675" y="1608950"/>
            <a:ext cx="7750200" cy="4591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Track progress of students in intervention to determine intervention effectiveness.</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Progress monitor individual student performance data and apply decision rules to continue or alter support</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Graph data for team data-informed decision-making</a:t>
            </a:r>
            <a:endParaRPr b="0" i="0" sz="2400" u="none" cap="none" strike="noStrike">
              <a:solidFill>
                <a:srgbClr val="000000"/>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p:txBody>
      </p:sp>
      <p:pic>
        <p:nvPicPr>
          <p:cNvPr descr="lightbulb icon" id="2275" name="Google Shape;2275;p140" title="lightbulb icon"/>
          <p:cNvPicPr preferRelativeResize="0"/>
          <p:nvPr/>
        </p:nvPicPr>
        <p:blipFill rotWithShape="1">
          <a:blip r:embed="rId3">
            <a:alphaModFix/>
          </a:blip>
          <a:srcRect b="0" l="0" r="0" t="0"/>
          <a:stretch/>
        </p:blipFill>
        <p:spPr>
          <a:xfrm>
            <a:off x="208476" y="1701275"/>
            <a:ext cx="827074" cy="923757"/>
          </a:xfrm>
          <a:prstGeom prst="rect">
            <a:avLst/>
          </a:prstGeom>
          <a:noFill/>
          <a:ln>
            <a:noFill/>
          </a:ln>
        </p:spPr>
      </p:pic>
      <p:pic>
        <p:nvPicPr>
          <p:cNvPr descr="lightbulb icon" id="2276" name="Google Shape;2276;p140" title="lightbulb icon"/>
          <p:cNvPicPr preferRelativeResize="0"/>
          <p:nvPr/>
        </p:nvPicPr>
        <p:blipFill rotWithShape="1">
          <a:blip r:embed="rId3">
            <a:alphaModFix/>
          </a:blip>
          <a:srcRect b="0" l="0" r="0" t="0"/>
          <a:stretch/>
        </p:blipFill>
        <p:spPr>
          <a:xfrm>
            <a:off x="208476" y="2863350"/>
            <a:ext cx="827074" cy="923757"/>
          </a:xfrm>
          <a:prstGeom prst="rect">
            <a:avLst/>
          </a:prstGeom>
          <a:noFill/>
          <a:ln>
            <a:noFill/>
          </a:ln>
        </p:spPr>
      </p:pic>
      <p:pic>
        <p:nvPicPr>
          <p:cNvPr descr="lightbulb icon" id="2277" name="Google Shape;2277;p140" title="lightbulb icon"/>
          <p:cNvPicPr preferRelativeResize="0"/>
          <p:nvPr/>
        </p:nvPicPr>
        <p:blipFill rotWithShape="1">
          <a:blip r:embed="rId3">
            <a:alphaModFix/>
          </a:blip>
          <a:srcRect b="0" l="0" r="0" t="0"/>
          <a:stretch/>
        </p:blipFill>
        <p:spPr>
          <a:xfrm>
            <a:off x="208476" y="4436375"/>
            <a:ext cx="827074" cy="9237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43" name="Shape 1143"/>
        <p:cNvGrpSpPr/>
        <p:nvPr/>
      </p:nvGrpSpPr>
      <p:grpSpPr>
        <a:xfrm>
          <a:off x="0" y="0"/>
          <a:ext cx="0" cy="0"/>
          <a:chOff x="0" y="0"/>
          <a:chExt cx="0" cy="0"/>
        </a:xfrm>
      </p:grpSpPr>
      <p:sp>
        <p:nvSpPr>
          <p:cNvPr id="1144" name="Google Shape;1144;p14"/>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Moving In and Out of Tiers</a:t>
            </a:r>
            <a:endParaRPr>
              <a:solidFill>
                <a:srgbClr val="000000"/>
              </a:solidFill>
            </a:endParaRPr>
          </a:p>
        </p:txBody>
      </p:sp>
      <p:pic>
        <p:nvPicPr>
          <p:cNvPr descr="Lava lamp with colors flowing to indicate how students move between tiers versus staying in one place or one support forever. lava_lamp_blue_hg_clr_12208.gif" id="1145" name="Google Shape;1145;p14" title="Lava Lamp"/>
          <p:cNvPicPr preferRelativeResize="0"/>
          <p:nvPr>
            <p:ph idx="1" type="body"/>
          </p:nvPr>
        </p:nvPicPr>
        <p:blipFill rotWithShape="1">
          <a:blip r:embed="rId3">
            <a:alphaModFix/>
          </a:blip>
          <a:srcRect b="0" l="0" r="0" t="0"/>
          <a:stretch/>
        </p:blipFill>
        <p:spPr>
          <a:xfrm>
            <a:off x="5865961" y="1371600"/>
            <a:ext cx="3048000" cy="4572000"/>
          </a:xfrm>
          <a:prstGeom prst="rect">
            <a:avLst/>
          </a:prstGeom>
          <a:noFill/>
          <a:ln>
            <a:noFill/>
          </a:ln>
        </p:spPr>
      </p:pic>
      <p:sp>
        <p:nvSpPr>
          <p:cNvPr id="1146" name="Google Shape;1146;p14"/>
          <p:cNvSpPr txBox="1"/>
          <p:nvPr/>
        </p:nvSpPr>
        <p:spPr>
          <a:xfrm>
            <a:off x="391200" y="1534325"/>
            <a:ext cx="5280000" cy="5078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0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600"/>
              <a:buFont typeface="Arial"/>
              <a:buNone/>
            </a:pPr>
            <a:r>
              <a:t/>
            </a:r>
            <a:endParaRPr b="0" i="0" sz="30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Verdana"/>
                <a:ea typeface="Verdana"/>
                <a:cs typeface="Verdana"/>
                <a:sym typeface="Verdana"/>
              </a:rPr>
              <a:t>How are students’ experiences in a multi-tiered system of supports similar to a lava lamp? </a:t>
            </a:r>
            <a:endParaRPr b="0" i="0" sz="36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600"/>
              <a:buFont typeface="Arial"/>
              <a:buNone/>
            </a:pPr>
            <a:r>
              <a:t/>
            </a:r>
            <a:endParaRPr b="0" i="0" sz="3000" u="none" cap="none" strike="noStrike">
              <a:solidFill>
                <a:srgbClr val="000000"/>
              </a:solidFill>
              <a:latin typeface="Verdana"/>
              <a:ea typeface="Verdana"/>
              <a:cs typeface="Verdana"/>
              <a:sym typeface="Verdana"/>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2" name="Shape 2282"/>
        <p:cNvGrpSpPr/>
        <p:nvPr/>
      </p:nvGrpSpPr>
      <p:grpSpPr>
        <a:xfrm>
          <a:off x="0" y="0"/>
          <a:ext cx="0" cy="0"/>
          <a:chOff x="0" y="0"/>
          <a:chExt cx="0" cy="0"/>
        </a:xfrm>
      </p:grpSpPr>
      <p:sp>
        <p:nvSpPr>
          <p:cNvPr id="2283" name="Google Shape;2283;p141"/>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 Stretch Break</a:t>
            </a:r>
            <a:endParaRPr>
              <a:solidFill>
                <a:srgbClr val="000000"/>
              </a:solidFill>
            </a:endParaRPr>
          </a:p>
        </p:txBody>
      </p:sp>
      <p:sp>
        <p:nvSpPr>
          <p:cNvPr id="2284" name="Google Shape;2284;p141"/>
          <p:cNvSpPr txBox="1"/>
          <p:nvPr>
            <p:ph idx="1" type="body"/>
          </p:nvPr>
        </p:nvSpPr>
        <p:spPr>
          <a:xfrm>
            <a:off x="383250" y="1600200"/>
            <a:ext cx="8532300" cy="4108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800"/>
              <a:buNone/>
            </a:pPr>
            <a:r>
              <a:rPr lang="en-US"/>
              <a:t>Stand, stretch, move away from screen!</a:t>
            </a:r>
            <a:endParaRPr/>
          </a:p>
        </p:txBody>
      </p:sp>
      <p:pic>
        <p:nvPicPr>
          <p:cNvPr descr="Female icon stretching" id="2285" name="Google Shape;2285;p141"/>
          <p:cNvPicPr preferRelativeResize="0"/>
          <p:nvPr/>
        </p:nvPicPr>
        <p:blipFill rotWithShape="1">
          <a:blip r:embed="rId3">
            <a:alphaModFix/>
          </a:blip>
          <a:srcRect b="0" l="0" r="0" t="0"/>
          <a:stretch/>
        </p:blipFill>
        <p:spPr>
          <a:xfrm>
            <a:off x="1295274" y="2621850"/>
            <a:ext cx="2174453" cy="3291525"/>
          </a:xfrm>
          <a:prstGeom prst="rect">
            <a:avLst/>
          </a:prstGeom>
          <a:noFill/>
          <a:ln>
            <a:noFill/>
          </a:ln>
        </p:spPr>
      </p:pic>
      <p:pic>
        <p:nvPicPr>
          <p:cNvPr descr="unisex icon stretching" id="2286" name="Google Shape;2286;p141"/>
          <p:cNvPicPr preferRelativeResize="0"/>
          <p:nvPr/>
        </p:nvPicPr>
        <p:blipFill rotWithShape="1">
          <a:blip r:embed="rId4">
            <a:alphaModFix/>
          </a:blip>
          <a:srcRect b="0" l="0" r="0" t="0"/>
          <a:stretch/>
        </p:blipFill>
        <p:spPr>
          <a:xfrm>
            <a:off x="5270350" y="2825300"/>
            <a:ext cx="2928200" cy="308807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1" name="Shape 2291"/>
        <p:cNvGrpSpPr/>
        <p:nvPr/>
      </p:nvGrpSpPr>
      <p:grpSpPr>
        <a:xfrm>
          <a:off x="0" y="0"/>
          <a:ext cx="0" cy="0"/>
          <a:chOff x="0" y="0"/>
          <a:chExt cx="0" cy="0"/>
        </a:xfrm>
      </p:grpSpPr>
      <p:sp>
        <p:nvSpPr>
          <p:cNvPr id="2292" name="Google Shape;2292;p142"/>
          <p:cNvSpPr txBox="1"/>
          <p:nvPr>
            <p:ph type="title"/>
          </p:nvPr>
        </p:nvSpPr>
        <p:spPr>
          <a:xfrm>
            <a:off x="0" y="5695225"/>
            <a:ext cx="9144000" cy="79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t>FIDELITY</a:t>
            </a:r>
            <a:endParaRPr/>
          </a:p>
        </p:txBody>
      </p:sp>
      <p:pic>
        <p:nvPicPr>
          <p:cNvPr descr="&quot;Data-Informed Decision Making&quot; circle" id="2293" name="Google Shape;2293;p142"/>
          <p:cNvPicPr preferRelativeResize="0"/>
          <p:nvPr/>
        </p:nvPicPr>
        <p:blipFill rotWithShape="1">
          <a:blip r:embed="rId3">
            <a:alphaModFix/>
          </a:blip>
          <a:srcRect b="0" l="0" r="0" t="0"/>
          <a:stretch/>
        </p:blipFill>
        <p:spPr>
          <a:xfrm>
            <a:off x="2957000" y="2811488"/>
            <a:ext cx="2843001" cy="2820474"/>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7" name="Shape 2297"/>
        <p:cNvGrpSpPr/>
        <p:nvPr/>
      </p:nvGrpSpPr>
      <p:grpSpPr>
        <a:xfrm>
          <a:off x="0" y="0"/>
          <a:ext cx="0" cy="0"/>
          <a:chOff x="0" y="0"/>
          <a:chExt cx="0" cy="0"/>
        </a:xfrm>
      </p:grpSpPr>
      <p:pic>
        <p:nvPicPr>
          <p:cNvPr descr="TFI cover" id="2298" name="Google Shape;2298;p143"/>
          <p:cNvPicPr preferRelativeResize="0"/>
          <p:nvPr/>
        </p:nvPicPr>
        <p:blipFill rotWithShape="1">
          <a:blip r:embed="rId3">
            <a:alphaModFix/>
          </a:blip>
          <a:srcRect b="0" l="0" r="0" t="0"/>
          <a:stretch/>
        </p:blipFill>
        <p:spPr>
          <a:xfrm>
            <a:off x="685800" y="5749545"/>
            <a:ext cx="628975" cy="730850"/>
          </a:xfrm>
          <a:prstGeom prst="rect">
            <a:avLst/>
          </a:prstGeom>
          <a:noFill/>
          <a:ln>
            <a:noFill/>
          </a:ln>
        </p:spPr>
      </p:pic>
      <p:sp>
        <p:nvSpPr>
          <p:cNvPr id="2299" name="Google Shape;2299;p143"/>
          <p:cNvSpPr txBox="1"/>
          <p:nvPr>
            <p:ph type="title"/>
          </p:nvPr>
        </p:nvSpPr>
        <p:spPr>
          <a:xfrm>
            <a:off x="228600" y="228600"/>
            <a:ext cx="8686800" cy="1143000"/>
          </a:xfrm>
          <a:prstGeom prst="rect">
            <a:avLst/>
          </a:prstGeom>
          <a:solidFill>
            <a:srgbClr val="A9DCF2">
              <a:alpha val="66666"/>
            </a:srgb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b="0" i="0" lang="en-US" u="none" cap="none" strike="noStrike">
                <a:solidFill>
                  <a:srgbClr val="000000"/>
                </a:solidFill>
                <a:latin typeface="Verdana"/>
                <a:ea typeface="Verdana"/>
                <a:cs typeface="Verdana"/>
                <a:sym typeface="Verdana"/>
              </a:rPr>
              <a:t>2.12 Fidelity Data</a:t>
            </a:r>
            <a:endParaRPr b="0" i="0" u="none" cap="none" strike="noStrike">
              <a:solidFill>
                <a:srgbClr val="000000"/>
              </a:solidFill>
              <a:latin typeface="Verdana"/>
              <a:ea typeface="Verdana"/>
              <a:cs typeface="Verdana"/>
              <a:sym typeface="Verdana"/>
            </a:endParaRPr>
          </a:p>
        </p:txBody>
      </p:sp>
      <p:graphicFrame>
        <p:nvGraphicFramePr>
          <p:cNvPr id="2300" name="Google Shape;2300;p143"/>
          <p:cNvGraphicFramePr/>
          <p:nvPr/>
        </p:nvGraphicFramePr>
        <p:xfrm>
          <a:off x="0" y="1371600"/>
          <a:ext cx="3000000" cy="3000000"/>
        </p:xfrm>
        <a:graphic>
          <a:graphicData uri="http://schemas.openxmlformats.org/drawingml/2006/table">
            <a:tbl>
              <a:tblPr firstRow="1">
                <a:noFill/>
                <a:tableStyleId>{E55EAF6D-CC39-4DF6-B0CD-608C0CCC5EA7}</a:tableStyleId>
              </a:tblPr>
              <a:tblGrid>
                <a:gridCol w="3028950"/>
                <a:gridCol w="2533650"/>
                <a:gridCol w="3581400"/>
              </a:tblGrid>
              <a:tr h="8340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Feature</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Possible Data Sources</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Scoring Criteria</a:t>
                      </a:r>
                      <a:endParaRPr sz="2400" u="none" cap="none" strike="noStrike">
                        <a:latin typeface="Verdana"/>
                        <a:ea typeface="Verdana"/>
                        <a:cs typeface="Verdana"/>
                        <a:sym typeface="Verdana"/>
                      </a:endParaRPr>
                    </a:p>
                  </a:txBody>
                  <a:tcPr marT="91425" marB="91425" marR="91425" marL="91425"/>
                </a:tc>
              </a:tr>
              <a:tr h="46524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t>Tier II team has a protocol for ongoing review of fidelity for each Tier II practice</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t>Tier II coordinator training </a:t>
                      </a:r>
                      <a:endParaRPr sz="18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t>• District technical assistance </a:t>
                      </a:r>
                      <a:endParaRPr sz="18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t>• Fidelity probes taken monthly by a Tier II team member</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t>0 = Fidelity data are not collected for any practice </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t>1 = Fidelity data (e.g., direct, self report) collected for some but not all Tier II interventions</a:t>
                      </a:r>
                      <a:endParaRPr sz="1400" u="none" cap="none" strike="noStrike"/>
                    </a:p>
                    <a:p>
                      <a:pPr indent="0" lvl="0" marL="0" marR="0" rtl="0" algn="l">
                        <a:lnSpc>
                          <a:spcPct val="100000"/>
                        </a:lnSpc>
                        <a:spcBef>
                          <a:spcPts val="0"/>
                        </a:spcBef>
                        <a:spcAft>
                          <a:spcPts val="0"/>
                        </a:spcAft>
                        <a:buClr>
                          <a:srgbClr val="000000"/>
                        </a:buClr>
                        <a:buSzPts val="2400"/>
                        <a:buFont typeface="Arial"/>
                        <a:buNone/>
                      </a:pPr>
                      <a:r>
                        <a:rPr lang="en-US" sz="2400" u="none" cap="none" strike="noStrike"/>
                        <a:t> 2 = Periodic, direct assessments of fidelity collected by Tier II team for all Tier II interventions</a:t>
                      </a:r>
                      <a:endParaRPr sz="2400" u="none" cap="none" strike="noStrike">
                        <a:latin typeface="Verdana"/>
                        <a:ea typeface="Verdana"/>
                        <a:cs typeface="Verdana"/>
                        <a:sym typeface="Verdana"/>
                      </a:endParaRPr>
                    </a:p>
                  </a:txBody>
                  <a:tcPr marT="91425" marB="91425" marR="91425" marL="91425"/>
                </a:tc>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5" name="Shape 2305"/>
        <p:cNvGrpSpPr/>
        <p:nvPr/>
      </p:nvGrpSpPr>
      <p:grpSpPr>
        <a:xfrm>
          <a:off x="0" y="0"/>
          <a:ext cx="0" cy="0"/>
          <a:chOff x="0" y="0"/>
          <a:chExt cx="0" cy="0"/>
        </a:xfrm>
      </p:grpSpPr>
      <p:sp>
        <p:nvSpPr>
          <p:cNvPr id="2306" name="Google Shape;2306;p144"/>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2.12  Academic TFI</a:t>
            </a:r>
            <a:endParaRPr>
              <a:solidFill>
                <a:srgbClr val="000000"/>
              </a:solidFill>
            </a:endParaRPr>
          </a:p>
        </p:txBody>
      </p:sp>
      <p:graphicFrame>
        <p:nvGraphicFramePr>
          <p:cNvPr id="2307" name="Google Shape;2307;p144"/>
          <p:cNvGraphicFramePr/>
          <p:nvPr/>
        </p:nvGraphicFramePr>
        <p:xfrm>
          <a:off x="228600" y="1371600"/>
          <a:ext cx="3000000" cy="3000000"/>
        </p:xfrm>
        <a:graphic>
          <a:graphicData uri="http://schemas.openxmlformats.org/drawingml/2006/table">
            <a:tbl>
              <a:tblPr firstRow="1">
                <a:noFill/>
                <a:tableStyleId>{C54E5BA0-D625-4F09-8649-ACF5F731C3B6}</a:tableStyleId>
              </a:tblPr>
              <a:tblGrid>
                <a:gridCol w="2895600"/>
                <a:gridCol w="2895600"/>
                <a:gridCol w="2895600"/>
              </a:tblGrid>
              <a:tr h="5391150">
                <a:tc>
                  <a:txBody>
                    <a:bodyPr/>
                    <a:lstStyle/>
                    <a:p>
                      <a:pPr indent="0" lvl="0" marL="0" marR="88900" rtl="0" algn="l">
                        <a:lnSpc>
                          <a:spcPct val="115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Tier II team has a protocol for ongoing review of fidelity for each Tier II practice</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School schedule</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Intervention attendance sheets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Fidelity measure specific to the intervention</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Scheduled fidelity checks</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0= Fidelity data not collected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1= Fidelity data collected for some interventions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2= A schedule for ongoing fidelity checks for all Tier II interventions is followed</a:t>
                      </a:r>
                      <a:endParaRPr sz="2400" u="none" cap="none" strike="noStrike">
                        <a:latin typeface="Verdana"/>
                        <a:ea typeface="Verdana"/>
                        <a:cs typeface="Verdana"/>
                        <a:sym typeface="Verdana"/>
                      </a:endParaRPr>
                    </a:p>
                  </a:txBody>
                  <a:tcPr marT="91425" marB="91425" marR="91425" marL="91425"/>
                </a:tc>
              </a:tr>
            </a:tbl>
          </a:graphicData>
        </a:graphic>
      </p:graphicFrame>
      <p:pic>
        <p:nvPicPr>
          <p:cNvPr descr="picture of academic TFI" id="2308" name="Google Shape;2308;p144"/>
          <p:cNvPicPr preferRelativeResize="0"/>
          <p:nvPr/>
        </p:nvPicPr>
        <p:blipFill rotWithShape="1">
          <a:blip r:embed="rId3">
            <a:alphaModFix/>
          </a:blip>
          <a:srcRect b="0" l="0" r="0" t="0"/>
          <a:stretch/>
        </p:blipFill>
        <p:spPr>
          <a:xfrm>
            <a:off x="228600" y="210725"/>
            <a:ext cx="1201200" cy="11433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3" name="Shape 2313"/>
        <p:cNvGrpSpPr/>
        <p:nvPr/>
      </p:nvGrpSpPr>
      <p:grpSpPr>
        <a:xfrm>
          <a:off x="0" y="0"/>
          <a:ext cx="0" cy="0"/>
          <a:chOff x="0" y="0"/>
          <a:chExt cx="0" cy="0"/>
        </a:xfrm>
      </p:grpSpPr>
      <p:sp>
        <p:nvSpPr>
          <p:cNvPr id="2314" name="Google Shape;2314;p145"/>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3000"/>
              <a:t>The degree to which an intervention is delivered as intended.</a:t>
            </a:r>
            <a:endParaRPr sz="3000"/>
          </a:p>
          <a:p>
            <a:pPr indent="0" lvl="0" marL="0" rtl="0" algn="l">
              <a:lnSpc>
                <a:spcPct val="100000"/>
              </a:lnSpc>
              <a:spcBef>
                <a:spcPts val="360"/>
              </a:spcBef>
              <a:spcAft>
                <a:spcPts val="0"/>
              </a:spcAft>
              <a:buSzPts val="1800"/>
              <a:buNone/>
            </a:pPr>
            <a:r>
              <a:t/>
            </a:r>
            <a:endParaRPr sz="3000"/>
          </a:p>
          <a:p>
            <a:pPr indent="0" lvl="0" marL="0" rtl="0" algn="l">
              <a:lnSpc>
                <a:spcPct val="100000"/>
              </a:lnSpc>
              <a:spcBef>
                <a:spcPts val="360"/>
              </a:spcBef>
              <a:spcAft>
                <a:spcPts val="0"/>
              </a:spcAft>
              <a:buSzPts val="1800"/>
              <a:buNone/>
            </a:pPr>
            <a:r>
              <a:rPr lang="en-US" sz="3000"/>
              <a:t>Helps us to know if the student is not responding to the intervention and may need something more of different</a:t>
            </a:r>
            <a:endParaRPr sz="3000"/>
          </a:p>
          <a:p>
            <a:pPr indent="0" lvl="0" marL="0" rtl="0" algn="l">
              <a:lnSpc>
                <a:spcPct val="100000"/>
              </a:lnSpc>
              <a:spcBef>
                <a:spcPts val="360"/>
              </a:spcBef>
              <a:spcAft>
                <a:spcPts val="0"/>
              </a:spcAft>
              <a:buSzPts val="1800"/>
              <a:buNone/>
            </a:pPr>
            <a:r>
              <a:rPr lang="en-US" sz="3000"/>
              <a:t>…</a:t>
            </a:r>
            <a:r>
              <a:rPr lang="en-US" sz="3000">
                <a:solidFill>
                  <a:srgbClr val="660066"/>
                </a:solidFill>
              </a:rPr>
              <a:t>or if we are not implementing the intervention the way it is intended to reach the desired outcomes. </a:t>
            </a:r>
            <a:endParaRPr sz="3000">
              <a:solidFill>
                <a:srgbClr val="660066"/>
              </a:solidFill>
            </a:endParaRPr>
          </a:p>
        </p:txBody>
      </p:sp>
      <p:sp>
        <p:nvSpPr>
          <p:cNvPr id="2315" name="Google Shape;2315;p145"/>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Implementation Fidelity</a:t>
            </a:r>
            <a:endParaRPr>
              <a:solidFill>
                <a:schemeClr val="dk1"/>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0" name="Shape 2320"/>
        <p:cNvGrpSpPr/>
        <p:nvPr/>
      </p:nvGrpSpPr>
      <p:grpSpPr>
        <a:xfrm>
          <a:off x="0" y="0"/>
          <a:ext cx="0" cy="0"/>
          <a:chOff x="0" y="0"/>
          <a:chExt cx="0" cy="0"/>
        </a:xfrm>
      </p:grpSpPr>
      <p:sp>
        <p:nvSpPr>
          <p:cNvPr id="2321" name="Google Shape;2321;p146"/>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Five Elements of Fidelity</a:t>
            </a:r>
            <a:endParaRPr/>
          </a:p>
        </p:txBody>
      </p:sp>
      <p:pic>
        <p:nvPicPr>
          <p:cNvPr descr="blue puzzle piece" id="2322" name="Google Shape;2322;p146"/>
          <p:cNvPicPr preferRelativeResize="0"/>
          <p:nvPr/>
        </p:nvPicPr>
        <p:blipFill rotWithShape="1">
          <a:blip r:embed="rId3">
            <a:alphaModFix/>
          </a:blip>
          <a:srcRect b="0" l="0" r="0" t="0"/>
          <a:stretch/>
        </p:blipFill>
        <p:spPr>
          <a:xfrm>
            <a:off x="659662" y="2044700"/>
            <a:ext cx="1969825" cy="1888225"/>
          </a:xfrm>
          <a:prstGeom prst="rect">
            <a:avLst/>
          </a:prstGeom>
          <a:noFill/>
          <a:ln>
            <a:noFill/>
          </a:ln>
        </p:spPr>
      </p:pic>
      <p:pic>
        <p:nvPicPr>
          <p:cNvPr descr="green puzzle piece" id="2323" name="Google Shape;2323;p146"/>
          <p:cNvPicPr preferRelativeResize="0"/>
          <p:nvPr/>
        </p:nvPicPr>
        <p:blipFill rotWithShape="1">
          <a:blip r:embed="rId4">
            <a:alphaModFix/>
          </a:blip>
          <a:srcRect b="0" l="0" r="0" t="0"/>
          <a:stretch/>
        </p:blipFill>
        <p:spPr>
          <a:xfrm>
            <a:off x="3464887" y="1795551"/>
            <a:ext cx="2092020" cy="2012075"/>
          </a:xfrm>
          <a:prstGeom prst="rect">
            <a:avLst/>
          </a:prstGeom>
          <a:noFill/>
          <a:ln>
            <a:noFill/>
          </a:ln>
        </p:spPr>
      </p:pic>
      <p:pic>
        <p:nvPicPr>
          <p:cNvPr descr="red puzzle piece" id="2324" name="Google Shape;2324;p146"/>
          <p:cNvPicPr preferRelativeResize="0"/>
          <p:nvPr/>
        </p:nvPicPr>
        <p:blipFill rotWithShape="1">
          <a:blip r:embed="rId5">
            <a:alphaModFix/>
          </a:blip>
          <a:srcRect b="0" l="0" r="0" t="0"/>
          <a:stretch/>
        </p:blipFill>
        <p:spPr>
          <a:xfrm>
            <a:off x="6392313" y="1795300"/>
            <a:ext cx="2092025" cy="2012583"/>
          </a:xfrm>
          <a:prstGeom prst="rect">
            <a:avLst/>
          </a:prstGeom>
          <a:noFill/>
          <a:ln>
            <a:noFill/>
          </a:ln>
        </p:spPr>
      </p:pic>
      <p:pic>
        <p:nvPicPr>
          <p:cNvPr descr="purple puzzle piece" id="2325" name="Google Shape;2325;p146"/>
          <p:cNvPicPr preferRelativeResize="0"/>
          <p:nvPr/>
        </p:nvPicPr>
        <p:blipFill rotWithShape="1">
          <a:blip r:embed="rId6">
            <a:alphaModFix/>
          </a:blip>
          <a:srcRect b="0" l="0" r="0" t="0"/>
          <a:stretch/>
        </p:blipFill>
        <p:spPr>
          <a:xfrm>
            <a:off x="2013738" y="3807625"/>
            <a:ext cx="2292225" cy="2164090"/>
          </a:xfrm>
          <a:prstGeom prst="rect">
            <a:avLst/>
          </a:prstGeom>
          <a:noFill/>
          <a:ln>
            <a:noFill/>
          </a:ln>
        </p:spPr>
      </p:pic>
      <p:pic>
        <p:nvPicPr>
          <p:cNvPr descr="brown puzzle piece" id="2326" name="Google Shape;2326;p146"/>
          <p:cNvPicPr preferRelativeResize="0"/>
          <p:nvPr/>
        </p:nvPicPr>
        <p:blipFill rotWithShape="1">
          <a:blip r:embed="rId7">
            <a:alphaModFix/>
          </a:blip>
          <a:srcRect b="0" l="0" r="0" t="0"/>
          <a:stretch/>
        </p:blipFill>
        <p:spPr>
          <a:xfrm>
            <a:off x="5279762" y="4131756"/>
            <a:ext cx="2292225" cy="2061694"/>
          </a:xfrm>
          <a:prstGeom prst="rect">
            <a:avLst/>
          </a:prstGeom>
          <a:noFill/>
          <a:ln>
            <a:noFill/>
          </a:ln>
        </p:spPr>
      </p:pic>
      <p:sp>
        <p:nvSpPr>
          <p:cNvPr id="2327" name="Google Shape;2327;p146"/>
          <p:cNvSpPr txBox="1"/>
          <p:nvPr/>
        </p:nvSpPr>
        <p:spPr>
          <a:xfrm>
            <a:off x="7620025" y="5071250"/>
            <a:ext cx="1458300" cy="895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O’Donnell (2008)</a:t>
            </a:r>
            <a:endParaRPr b="0" i="0" sz="1400" u="none" cap="none" strike="noStrike">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1400"/>
              <a:buFont typeface="Arial"/>
              <a:buNone/>
            </a:pPr>
            <a:r>
              <a:rPr b="0" i="0" lang="en-US" sz="1400" u="none" cap="none" strike="noStrike">
                <a:solidFill>
                  <a:schemeClr val="dk1"/>
                </a:solidFill>
                <a:latin typeface="Verdana"/>
                <a:ea typeface="Verdana"/>
                <a:cs typeface="Verdana"/>
                <a:sym typeface="Verdana"/>
              </a:rPr>
              <a:t>NIRN &amp; AIR</a:t>
            </a:r>
            <a:endParaRPr b="0" i="0" sz="400" u="none" cap="none" strike="noStrik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sp>
        <p:nvSpPr>
          <p:cNvPr id="2333" name="Google Shape;2333;p147"/>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23850" lvl="0" marL="457200" rtl="0" algn="l">
              <a:lnSpc>
                <a:spcPct val="100000"/>
              </a:lnSpc>
              <a:spcBef>
                <a:spcPts val="360"/>
              </a:spcBef>
              <a:spcAft>
                <a:spcPts val="0"/>
              </a:spcAft>
              <a:buSzPts val="1500"/>
              <a:buAutoNum type="arabicPeriod"/>
            </a:pPr>
            <a:r>
              <a:rPr lang="en-US" sz="2900"/>
              <a:t>Make a checklist of the core implementation features of the intervention. </a:t>
            </a:r>
            <a:endParaRPr sz="2900"/>
          </a:p>
          <a:p>
            <a:pPr indent="-323850" lvl="0" marL="457200" rtl="0" algn="l">
              <a:lnSpc>
                <a:spcPct val="100000"/>
              </a:lnSpc>
              <a:spcBef>
                <a:spcPts val="0"/>
              </a:spcBef>
              <a:spcAft>
                <a:spcPts val="0"/>
              </a:spcAft>
              <a:buSzPts val="1500"/>
              <a:buAutoNum type="arabicPeriod"/>
            </a:pPr>
            <a:r>
              <a:rPr lang="en-US" sz="2900"/>
              <a:t>Observe the intervention and look for the core features. </a:t>
            </a:r>
            <a:endParaRPr sz="2900"/>
          </a:p>
          <a:p>
            <a:pPr indent="-323850" lvl="0" marL="457200" rtl="0" algn="l">
              <a:lnSpc>
                <a:spcPct val="100000"/>
              </a:lnSpc>
              <a:spcBef>
                <a:spcPts val="0"/>
              </a:spcBef>
              <a:spcAft>
                <a:spcPts val="0"/>
              </a:spcAft>
              <a:buSzPts val="1500"/>
              <a:buAutoNum type="arabicPeriod"/>
            </a:pPr>
            <a:r>
              <a:rPr lang="en-US" sz="2900"/>
              <a:t>Compare expected implementation with what is currently being implemented.</a:t>
            </a:r>
            <a:endParaRPr sz="2900"/>
          </a:p>
          <a:p>
            <a:pPr indent="0" lvl="0" marL="0" rtl="0" algn="l">
              <a:lnSpc>
                <a:spcPct val="100000"/>
              </a:lnSpc>
              <a:spcBef>
                <a:spcPts val="360"/>
              </a:spcBef>
              <a:spcAft>
                <a:spcPts val="0"/>
              </a:spcAft>
              <a:buSzPts val="1800"/>
              <a:buNone/>
            </a:pPr>
            <a:r>
              <a:t/>
            </a:r>
            <a:endParaRPr sz="2900"/>
          </a:p>
          <a:p>
            <a:pPr indent="0" lvl="0" marL="0" rtl="0" algn="l">
              <a:lnSpc>
                <a:spcPct val="100000"/>
              </a:lnSpc>
              <a:spcBef>
                <a:spcPts val="360"/>
              </a:spcBef>
              <a:spcAft>
                <a:spcPts val="0"/>
              </a:spcAft>
              <a:buSzPts val="1800"/>
              <a:buNone/>
            </a:pPr>
            <a:r>
              <a:rPr lang="en-US" sz="2700"/>
              <a:t>Note: many evidence-based interventions have fidelity monitoring tools!</a:t>
            </a:r>
            <a:endParaRPr sz="2700"/>
          </a:p>
        </p:txBody>
      </p:sp>
      <p:sp>
        <p:nvSpPr>
          <p:cNvPr id="2334" name="Google Shape;2334;p147"/>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How to Measure Fidelity</a:t>
            </a:r>
            <a:endParaRPr>
              <a:solidFill>
                <a:schemeClr val="dk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9" name="Shape 2339"/>
        <p:cNvGrpSpPr/>
        <p:nvPr/>
      </p:nvGrpSpPr>
      <p:grpSpPr>
        <a:xfrm>
          <a:off x="0" y="0"/>
          <a:ext cx="0" cy="0"/>
          <a:chOff x="0" y="0"/>
          <a:chExt cx="0" cy="0"/>
        </a:xfrm>
      </p:grpSpPr>
      <p:sp>
        <p:nvSpPr>
          <p:cNvPr id="2340" name="Google Shape;2340;p148"/>
          <p:cNvSpPr txBox="1"/>
          <p:nvPr>
            <p:ph type="title"/>
          </p:nvPr>
        </p:nvSpPr>
        <p:spPr>
          <a:xfrm>
            <a:off x="228600" y="228600"/>
            <a:ext cx="8686800" cy="1143000"/>
          </a:xfrm>
          <a:prstGeom prst="rect">
            <a:avLst/>
          </a:prstGeom>
          <a:solidFill>
            <a:srgbClr val="A9DCF2">
              <a:alpha val="6745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solidFill>
                  <a:schemeClr val="dk1"/>
                </a:solidFill>
              </a:rPr>
              <a:t>Behavior Intervention Fidelity Checklist Example</a:t>
            </a:r>
            <a:endParaRPr/>
          </a:p>
        </p:txBody>
      </p:sp>
      <p:pic>
        <p:nvPicPr>
          <p:cNvPr descr="sample form" id="2341" name="Google Shape;2341;p148"/>
          <p:cNvPicPr preferRelativeResize="0"/>
          <p:nvPr/>
        </p:nvPicPr>
        <p:blipFill rotWithShape="1">
          <a:blip r:embed="rId3">
            <a:alphaModFix/>
          </a:blip>
          <a:srcRect b="0" l="0" r="0" t="0"/>
          <a:stretch/>
        </p:blipFill>
        <p:spPr>
          <a:xfrm>
            <a:off x="1371600" y="1510405"/>
            <a:ext cx="5825239" cy="5347596"/>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6" name="Shape 2346"/>
        <p:cNvGrpSpPr/>
        <p:nvPr/>
      </p:nvGrpSpPr>
      <p:grpSpPr>
        <a:xfrm>
          <a:off x="0" y="0"/>
          <a:ext cx="0" cy="0"/>
          <a:chOff x="0" y="0"/>
          <a:chExt cx="0" cy="0"/>
        </a:xfrm>
      </p:grpSpPr>
      <p:sp>
        <p:nvSpPr>
          <p:cNvPr id="2347" name="Google Shape;2347;p149"/>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solidFill>
                  <a:schemeClr val="dk1"/>
                </a:solidFill>
              </a:rPr>
              <a:t>Reading Intervention</a:t>
            </a:r>
            <a:endParaRPr>
              <a:solidFill>
                <a:schemeClr val="dk1"/>
              </a:solidFill>
            </a:endParaRPr>
          </a:p>
          <a:p>
            <a:pPr indent="0" lvl="0" marL="0" rtl="0" algn="ctr">
              <a:lnSpc>
                <a:spcPct val="100000"/>
              </a:lnSpc>
              <a:spcBef>
                <a:spcPts val="0"/>
              </a:spcBef>
              <a:spcAft>
                <a:spcPts val="0"/>
              </a:spcAft>
              <a:buClr>
                <a:schemeClr val="dk1"/>
              </a:buClr>
              <a:buSzPts val="4000"/>
              <a:buFont typeface="Verdana"/>
              <a:buNone/>
            </a:pPr>
            <a:r>
              <a:rPr lang="en-US">
                <a:solidFill>
                  <a:schemeClr val="dk1"/>
                </a:solidFill>
              </a:rPr>
              <a:t>Fidelity Checklist Example</a:t>
            </a:r>
            <a:endParaRPr/>
          </a:p>
        </p:txBody>
      </p:sp>
      <p:pic>
        <p:nvPicPr>
          <p:cNvPr descr="sample form 2" id="2348" name="Google Shape;2348;p149"/>
          <p:cNvPicPr preferRelativeResize="0"/>
          <p:nvPr/>
        </p:nvPicPr>
        <p:blipFill rotWithShape="1">
          <a:blip r:embed="rId3">
            <a:alphaModFix/>
          </a:blip>
          <a:srcRect b="0" l="0" r="0" t="0"/>
          <a:stretch/>
        </p:blipFill>
        <p:spPr>
          <a:xfrm>
            <a:off x="1052513" y="1537125"/>
            <a:ext cx="7038975" cy="507682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3" name="Shape 2353"/>
        <p:cNvGrpSpPr/>
        <p:nvPr/>
      </p:nvGrpSpPr>
      <p:grpSpPr>
        <a:xfrm>
          <a:off x="0" y="0"/>
          <a:ext cx="0" cy="0"/>
          <a:chOff x="0" y="0"/>
          <a:chExt cx="0" cy="0"/>
        </a:xfrm>
      </p:grpSpPr>
      <p:sp>
        <p:nvSpPr>
          <p:cNvPr id="2354" name="Google Shape;2354;p150"/>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“Program” Fidelity Checklist Example</a:t>
            </a:r>
            <a:endParaRPr>
              <a:solidFill>
                <a:srgbClr val="000000"/>
              </a:solidFill>
            </a:endParaRPr>
          </a:p>
        </p:txBody>
      </p:sp>
      <p:pic>
        <p:nvPicPr>
          <p:cNvPr descr="Title header for Six-Minute Solution table below it" id="2355" name="Google Shape;2355;p150" title="The Six-Minute Solution"/>
          <p:cNvPicPr preferRelativeResize="0"/>
          <p:nvPr/>
        </p:nvPicPr>
        <p:blipFill rotWithShape="1">
          <a:blip r:embed="rId3">
            <a:alphaModFix/>
          </a:blip>
          <a:srcRect b="0" l="0" r="0" t="0"/>
          <a:stretch/>
        </p:blipFill>
        <p:spPr>
          <a:xfrm>
            <a:off x="1207325" y="1412548"/>
            <a:ext cx="6569850" cy="1550600"/>
          </a:xfrm>
          <a:prstGeom prst="rect">
            <a:avLst/>
          </a:prstGeom>
          <a:noFill/>
          <a:ln>
            <a:noFill/>
          </a:ln>
        </p:spPr>
      </p:pic>
      <p:pic>
        <p:nvPicPr>
          <p:cNvPr descr="Checklist for example intervention of Six-Minute Solution" id="2356" name="Google Shape;2356;p150" title="Sample Intervention Checklist"/>
          <p:cNvPicPr preferRelativeResize="0"/>
          <p:nvPr/>
        </p:nvPicPr>
        <p:blipFill rotWithShape="1">
          <a:blip r:embed="rId4">
            <a:alphaModFix/>
          </a:blip>
          <a:srcRect b="0" l="0" r="0" t="0"/>
          <a:stretch/>
        </p:blipFill>
        <p:spPr>
          <a:xfrm>
            <a:off x="1001075" y="2963150"/>
            <a:ext cx="6776101" cy="3181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15"/>
          <p:cNvSpPr txBox="1"/>
          <p:nvPr>
            <p:ph idx="1" type="body"/>
          </p:nvPr>
        </p:nvSpPr>
        <p:spPr>
          <a:xfrm>
            <a:off x="457200" y="1618550"/>
            <a:ext cx="8229600" cy="49236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360"/>
              </a:spcBef>
              <a:spcAft>
                <a:spcPts val="0"/>
              </a:spcAft>
              <a:buSzPts val="2400"/>
              <a:buAutoNum type="arabicPeriod"/>
            </a:pPr>
            <a:r>
              <a:rPr lang="en-US" sz="2400"/>
              <a:t>Students not responding to core instruction should be removed and receive advanced tier interventions that teach different content in a different way for student success.</a:t>
            </a:r>
            <a:endParaRPr sz="2400"/>
          </a:p>
          <a:p>
            <a:pPr indent="-381000" lvl="0" marL="457200" rtl="0" algn="l">
              <a:lnSpc>
                <a:spcPct val="100000"/>
              </a:lnSpc>
              <a:spcBef>
                <a:spcPts val="0"/>
              </a:spcBef>
              <a:spcAft>
                <a:spcPts val="0"/>
              </a:spcAft>
              <a:buSzPts val="2400"/>
              <a:buAutoNum type="arabicPeriod"/>
            </a:pPr>
            <a:r>
              <a:rPr lang="en-US" sz="2400"/>
              <a:t>When high quality core instruction is in place, schools can anticipate about 5-15% of students will benefit from tier 2 interventions, and 1-5% of students from tier 3.</a:t>
            </a:r>
            <a:endParaRPr sz="2400"/>
          </a:p>
          <a:p>
            <a:pPr indent="-381000" lvl="0" marL="457200" rtl="0" algn="l">
              <a:lnSpc>
                <a:spcPct val="100000"/>
              </a:lnSpc>
              <a:spcBef>
                <a:spcPts val="0"/>
              </a:spcBef>
              <a:spcAft>
                <a:spcPts val="0"/>
              </a:spcAft>
              <a:buSzPts val="2400"/>
              <a:buAutoNum type="arabicPeriod"/>
            </a:pPr>
            <a:r>
              <a:rPr lang="en-US" sz="2400"/>
              <a:t>Identifying students as Tier 1, Tier 2 or Tier 3 will help school teams effectively plan advanced tiers interventions.</a:t>
            </a:r>
            <a:endParaRPr sz="2400"/>
          </a:p>
        </p:txBody>
      </p:sp>
      <p:sp>
        <p:nvSpPr>
          <p:cNvPr id="1153" name="Google Shape;1153;p15"/>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Advanced Tiers Overview Quiz</a:t>
            </a:r>
            <a:endParaRPr>
              <a:solidFill>
                <a:schemeClr val="dk1"/>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1" name="Shape 2361"/>
        <p:cNvGrpSpPr/>
        <p:nvPr/>
      </p:nvGrpSpPr>
      <p:grpSpPr>
        <a:xfrm>
          <a:off x="0" y="0"/>
          <a:ext cx="0" cy="0"/>
          <a:chOff x="0" y="0"/>
          <a:chExt cx="0" cy="0"/>
        </a:xfrm>
      </p:grpSpPr>
      <p:sp>
        <p:nvSpPr>
          <p:cNvPr id="2362" name="Google Shape;2362;p151"/>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Strategies Fidelity Checklist Example</a:t>
            </a:r>
            <a:endParaRPr>
              <a:solidFill>
                <a:srgbClr val="000000"/>
              </a:solidFill>
            </a:endParaRPr>
          </a:p>
        </p:txBody>
      </p:sp>
      <p:pic>
        <p:nvPicPr>
          <p:cNvPr descr="sample checklist for partner reading, used to monitor fidelity of implementation" id="2363" name="Google Shape;2363;p151" title="Strategy Checklist"/>
          <p:cNvPicPr preferRelativeResize="0"/>
          <p:nvPr/>
        </p:nvPicPr>
        <p:blipFill rotWithShape="1">
          <a:blip r:embed="rId3">
            <a:alphaModFix/>
          </a:blip>
          <a:srcRect b="0" l="0" r="0" t="0"/>
          <a:stretch/>
        </p:blipFill>
        <p:spPr>
          <a:xfrm>
            <a:off x="952500" y="1371600"/>
            <a:ext cx="7239000" cy="4829176"/>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8" name="Shape 2368"/>
        <p:cNvGrpSpPr/>
        <p:nvPr/>
      </p:nvGrpSpPr>
      <p:grpSpPr>
        <a:xfrm>
          <a:off x="0" y="0"/>
          <a:ext cx="0" cy="0"/>
          <a:chOff x="0" y="0"/>
          <a:chExt cx="0" cy="0"/>
        </a:xfrm>
      </p:grpSpPr>
      <p:sp>
        <p:nvSpPr>
          <p:cNvPr id="2369" name="Google Shape;2369;p152"/>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Power of Fidelity</a:t>
            </a:r>
            <a:endParaRPr>
              <a:solidFill>
                <a:srgbClr val="000000"/>
              </a:solidFill>
            </a:endParaRPr>
          </a:p>
        </p:txBody>
      </p:sp>
      <p:pic>
        <p:nvPicPr>
          <p:cNvPr descr="Diagram breaking down components for implementation:  Effective Innovations times Effective Implementation times Enabling Context equals Socially Significant Outcomes" id="2370" name="Google Shape;2370;p152" title="Formula for Success Diagram"/>
          <p:cNvPicPr preferRelativeResize="0"/>
          <p:nvPr/>
        </p:nvPicPr>
        <p:blipFill rotWithShape="1">
          <a:blip r:embed="rId3">
            <a:alphaModFix/>
          </a:blip>
          <a:srcRect b="0" l="0" r="0" t="0"/>
          <a:stretch/>
        </p:blipFill>
        <p:spPr>
          <a:xfrm>
            <a:off x="297625" y="1554000"/>
            <a:ext cx="8548750" cy="4164150"/>
          </a:xfrm>
          <a:prstGeom prst="rect">
            <a:avLst/>
          </a:prstGeom>
          <a:noFill/>
          <a:ln>
            <a:noFill/>
          </a:ln>
        </p:spPr>
      </p:pic>
      <p:sp>
        <p:nvSpPr>
          <p:cNvPr id="2371" name="Google Shape;2371;p152"/>
          <p:cNvSpPr txBox="1"/>
          <p:nvPr/>
        </p:nvSpPr>
        <p:spPr>
          <a:xfrm>
            <a:off x="74625" y="6341825"/>
            <a:ext cx="7341300" cy="85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Calibri"/>
                <a:ea typeface="Calibri"/>
                <a:cs typeface="Calibri"/>
                <a:sym typeface="Calibri"/>
              </a:rPr>
              <a:t>National Implementation Research Network</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6" name="Shape 2376"/>
        <p:cNvGrpSpPr/>
        <p:nvPr/>
      </p:nvGrpSpPr>
      <p:grpSpPr>
        <a:xfrm>
          <a:off x="0" y="0"/>
          <a:ext cx="0" cy="0"/>
          <a:chOff x="0" y="0"/>
          <a:chExt cx="0" cy="0"/>
        </a:xfrm>
      </p:grpSpPr>
      <p:sp>
        <p:nvSpPr>
          <p:cNvPr id="2377" name="Google Shape;2377;p153"/>
          <p:cNvSpPr txBox="1"/>
          <p:nvPr>
            <p:ph idx="1" type="body"/>
          </p:nvPr>
        </p:nvSpPr>
        <p:spPr>
          <a:xfrm>
            <a:off x="457200" y="1600200"/>
            <a:ext cx="8229600" cy="4772100"/>
          </a:xfrm>
          <a:prstGeom prst="rect">
            <a:avLst/>
          </a:prstGeom>
          <a:noFill/>
          <a:ln>
            <a:noFill/>
          </a:ln>
        </p:spPr>
        <p:txBody>
          <a:bodyPr anchorCtr="0" anchor="t" bIns="45700" lIns="91425" spcFirstLastPara="1" rIns="91425" wrap="square" tIns="45700">
            <a:noAutofit/>
          </a:bodyPr>
          <a:lstStyle/>
          <a:p>
            <a:pPr indent="-330200" lvl="0" marL="457200" rtl="0" algn="l">
              <a:lnSpc>
                <a:spcPct val="100000"/>
              </a:lnSpc>
              <a:spcBef>
                <a:spcPts val="360"/>
              </a:spcBef>
              <a:spcAft>
                <a:spcPts val="0"/>
              </a:spcAft>
              <a:buSzPts val="1600"/>
              <a:buChar char="•"/>
            </a:pPr>
            <a:r>
              <a:rPr lang="en-US" sz="3000"/>
              <a:t>Evaluate fidelity of intervention implementation</a:t>
            </a:r>
            <a:endParaRPr sz="3000"/>
          </a:p>
          <a:p>
            <a:pPr indent="-330200" lvl="1" marL="914400" rtl="0" algn="l">
              <a:lnSpc>
                <a:spcPct val="100000"/>
              </a:lnSpc>
              <a:spcBef>
                <a:spcPts val="0"/>
              </a:spcBef>
              <a:spcAft>
                <a:spcPts val="0"/>
              </a:spcAft>
              <a:buClr>
                <a:srgbClr val="660066"/>
              </a:buClr>
              <a:buSzPts val="1600"/>
              <a:buChar char="–"/>
            </a:pPr>
            <a:r>
              <a:rPr lang="en-US" sz="2600">
                <a:solidFill>
                  <a:srgbClr val="660066"/>
                </a:solidFill>
              </a:rPr>
              <a:t>more staff training? modeling?</a:t>
            </a:r>
            <a:endParaRPr sz="2600">
              <a:solidFill>
                <a:srgbClr val="660066"/>
              </a:solidFill>
            </a:endParaRPr>
          </a:p>
          <a:p>
            <a:pPr indent="-330200" lvl="0" marL="457200" rtl="0" algn="l">
              <a:lnSpc>
                <a:spcPct val="100000"/>
              </a:lnSpc>
              <a:spcBef>
                <a:spcPts val="0"/>
              </a:spcBef>
              <a:spcAft>
                <a:spcPts val="0"/>
              </a:spcAft>
              <a:buSzPts val="1600"/>
              <a:buChar char="•"/>
            </a:pPr>
            <a:r>
              <a:rPr lang="en-US" sz="3000"/>
              <a:t>Evaluate match to student need</a:t>
            </a:r>
            <a:endParaRPr sz="3000"/>
          </a:p>
          <a:p>
            <a:pPr indent="-330200" lvl="1" marL="914400" rtl="0" algn="l">
              <a:lnSpc>
                <a:spcPct val="100000"/>
              </a:lnSpc>
              <a:spcBef>
                <a:spcPts val="0"/>
              </a:spcBef>
              <a:spcAft>
                <a:spcPts val="0"/>
              </a:spcAft>
              <a:buClr>
                <a:srgbClr val="660066"/>
              </a:buClr>
              <a:buSzPts val="1600"/>
              <a:buChar char="–"/>
            </a:pPr>
            <a:r>
              <a:rPr lang="en-US" sz="2600">
                <a:solidFill>
                  <a:srgbClr val="660066"/>
                </a:solidFill>
              </a:rPr>
              <a:t>is it the right fit?</a:t>
            </a:r>
            <a:endParaRPr sz="2600">
              <a:solidFill>
                <a:srgbClr val="660066"/>
              </a:solidFill>
            </a:endParaRPr>
          </a:p>
          <a:p>
            <a:pPr indent="-330200" lvl="0" marL="457200" rtl="0" algn="l">
              <a:lnSpc>
                <a:spcPct val="100000"/>
              </a:lnSpc>
              <a:spcBef>
                <a:spcPts val="0"/>
              </a:spcBef>
              <a:spcAft>
                <a:spcPts val="0"/>
              </a:spcAft>
              <a:buSzPts val="1600"/>
              <a:buChar char="•"/>
            </a:pPr>
            <a:r>
              <a:rPr lang="en-US" sz="3000"/>
              <a:t>Evaluate contextual fit</a:t>
            </a:r>
            <a:endParaRPr sz="3000"/>
          </a:p>
          <a:p>
            <a:pPr indent="-330200" lvl="1" marL="914400" rtl="0" algn="l">
              <a:lnSpc>
                <a:spcPct val="100000"/>
              </a:lnSpc>
              <a:spcBef>
                <a:spcPts val="0"/>
              </a:spcBef>
              <a:spcAft>
                <a:spcPts val="0"/>
              </a:spcAft>
              <a:buClr>
                <a:srgbClr val="660066"/>
              </a:buClr>
              <a:buSzPts val="1600"/>
              <a:buChar char="–"/>
            </a:pPr>
            <a:r>
              <a:rPr lang="en-US" sz="2600">
                <a:solidFill>
                  <a:srgbClr val="660066"/>
                </a:solidFill>
              </a:rPr>
              <a:t>right match between the strategies, procedures, or elements of an intervention and the values, needs, skills, and resources of those who implement and experience the intervention</a:t>
            </a:r>
            <a:endParaRPr sz="2600">
              <a:solidFill>
                <a:srgbClr val="660066"/>
              </a:solidFill>
            </a:endParaRPr>
          </a:p>
        </p:txBody>
      </p:sp>
      <p:sp>
        <p:nvSpPr>
          <p:cNvPr id="2378" name="Google Shape;2378;p153"/>
          <p:cNvSpPr txBox="1"/>
          <p:nvPr>
            <p:ph type="title"/>
          </p:nvPr>
        </p:nvSpPr>
        <p:spPr>
          <a:xfrm>
            <a:off x="114300" y="228600"/>
            <a:ext cx="89154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Team Fidelity Data Conversations</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3" name="Shape 2383"/>
        <p:cNvGrpSpPr/>
        <p:nvPr/>
      </p:nvGrpSpPr>
      <p:grpSpPr>
        <a:xfrm>
          <a:off x="0" y="0"/>
          <a:ext cx="0" cy="0"/>
          <a:chOff x="0" y="0"/>
          <a:chExt cx="0" cy="0"/>
        </a:xfrm>
      </p:grpSpPr>
      <p:sp>
        <p:nvSpPr>
          <p:cNvPr id="2384" name="Google Shape;2384;p154"/>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 </a:t>
            </a:r>
            <a:r>
              <a:rPr lang="en-US">
                <a:solidFill>
                  <a:srgbClr val="000000"/>
                </a:solidFill>
              </a:rPr>
              <a:t>Breakout Room </a:t>
            </a:r>
            <a:endParaRPr>
              <a:solidFill>
                <a:srgbClr val="000000"/>
              </a:solidFill>
            </a:endParaRPr>
          </a:p>
          <a:p>
            <a:pPr indent="0" lvl="0" marL="0" rtl="0" algn="ctr">
              <a:lnSpc>
                <a:spcPct val="100000"/>
              </a:lnSpc>
              <a:spcBef>
                <a:spcPts val="0"/>
              </a:spcBef>
              <a:spcAft>
                <a:spcPts val="0"/>
              </a:spcAft>
              <a:buSzPts val="4000"/>
              <a:buNone/>
            </a:pPr>
            <a:r>
              <a:rPr lang="en-US">
                <a:solidFill>
                  <a:srgbClr val="000000"/>
                </a:solidFill>
              </a:rPr>
              <a:t>Fidelity Measures</a:t>
            </a:r>
            <a:endParaRPr>
              <a:solidFill>
                <a:srgbClr val="000000"/>
              </a:solidFill>
            </a:endParaRPr>
          </a:p>
        </p:txBody>
      </p:sp>
      <p:graphicFrame>
        <p:nvGraphicFramePr>
          <p:cNvPr id="2385" name="Google Shape;2385;p154"/>
          <p:cNvGraphicFramePr/>
          <p:nvPr/>
        </p:nvGraphicFramePr>
        <p:xfrm>
          <a:off x="883403" y="1921790"/>
          <a:ext cx="3000000" cy="3000000"/>
        </p:xfrm>
        <a:graphic>
          <a:graphicData uri="http://schemas.openxmlformats.org/drawingml/2006/table">
            <a:tbl>
              <a:tblPr bandRow="1" firstRow="1">
                <a:noFill/>
                <a:tableStyleId>{56C92CD3-B041-4947-AE29-E063167B088C}</a:tableStyleId>
              </a:tblPr>
              <a:tblGrid>
                <a:gridCol w="3859075"/>
                <a:gridCol w="3859075"/>
              </a:tblGrid>
              <a:tr h="2049475">
                <a:tc>
                  <a:txBody>
                    <a:bodyPr/>
                    <a:lstStyle/>
                    <a:p>
                      <a:pPr indent="0" lvl="0" marL="0" marR="0" rtl="0" algn="l">
                        <a:lnSpc>
                          <a:spcPct val="100000"/>
                        </a:lnSpc>
                        <a:spcBef>
                          <a:spcPts val="0"/>
                        </a:spcBef>
                        <a:spcAft>
                          <a:spcPts val="0"/>
                        </a:spcAft>
                        <a:buNone/>
                      </a:pPr>
                      <a:r>
                        <a:rPr lang="en-US" sz="2400" u="none" cap="none" strike="noStrike">
                          <a:solidFill>
                            <a:schemeClr val="dk1"/>
                          </a:solidFill>
                        </a:rPr>
                        <a:t>How is fidelity measured?</a:t>
                      </a:r>
                      <a:endParaRPr/>
                    </a:p>
                  </a:txBody>
                  <a:tcPr marT="45725" marB="45725" marR="91450" marL="91450">
                    <a:solidFill>
                      <a:srgbClr val="FFC000"/>
                    </a:solidFill>
                  </a:tcPr>
                </a:tc>
                <a:tc>
                  <a:txBody>
                    <a:bodyPr/>
                    <a:lstStyle/>
                    <a:p>
                      <a:pPr indent="0" lvl="0" marL="0" marR="0" rtl="0" algn="l">
                        <a:lnSpc>
                          <a:spcPct val="100000"/>
                        </a:lnSpc>
                        <a:spcBef>
                          <a:spcPts val="0"/>
                        </a:spcBef>
                        <a:spcAft>
                          <a:spcPts val="0"/>
                        </a:spcAft>
                        <a:buNone/>
                      </a:pPr>
                      <a:r>
                        <a:rPr lang="en-US" sz="2400" u="none" cap="none" strike="noStrike">
                          <a:solidFill>
                            <a:schemeClr val="dk1"/>
                          </a:solidFill>
                        </a:rPr>
                        <a:t>How often is fidelity measured?</a:t>
                      </a:r>
                      <a:endParaRPr/>
                    </a:p>
                  </a:txBody>
                  <a:tcPr marT="45725" marB="45725" marR="91450" marL="91450">
                    <a:solidFill>
                      <a:srgbClr val="FFC000"/>
                    </a:solidFill>
                  </a:tcPr>
                </a:tc>
              </a:tr>
              <a:tr h="6393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C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C000"/>
                    </a:solidFill>
                  </a:tcPr>
                </a:tc>
              </a:tr>
              <a:tr h="6393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C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C000"/>
                    </a:solidFill>
                  </a:tcPr>
                </a:tc>
              </a:tr>
              <a:tr h="63937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C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C000"/>
                    </a:solidFill>
                  </a:tcPr>
                </a:tc>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389" name="Shape 2389"/>
        <p:cNvGrpSpPr/>
        <p:nvPr/>
      </p:nvGrpSpPr>
      <p:grpSpPr>
        <a:xfrm>
          <a:off x="0" y="0"/>
          <a:ext cx="0" cy="0"/>
          <a:chOff x="0" y="0"/>
          <a:chExt cx="0" cy="0"/>
        </a:xfrm>
      </p:grpSpPr>
      <p:sp>
        <p:nvSpPr>
          <p:cNvPr id="2390" name="Google Shape;2390;p155"/>
          <p:cNvSpPr txBox="1"/>
          <p:nvPr>
            <p:ph type="title"/>
          </p:nvPr>
        </p:nvSpPr>
        <p:spPr>
          <a:xfrm>
            <a:off x="457200" y="274638"/>
            <a:ext cx="82296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Big Ideas: </a:t>
            </a:r>
            <a:endParaRPr>
              <a:solidFill>
                <a:srgbClr val="000000"/>
              </a:solidFill>
            </a:endParaRPr>
          </a:p>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Data-informed Decision Making</a:t>
            </a:r>
            <a:endParaRPr>
              <a:solidFill>
                <a:srgbClr val="000000"/>
              </a:solidFill>
            </a:endParaRPr>
          </a:p>
        </p:txBody>
      </p:sp>
      <p:sp>
        <p:nvSpPr>
          <p:cNvPr id="2391" name="Google Shape;2391;p155"/>
          <p:cNvSpPr/>
          <p:nvPr/>
        </p:nvSpPr>
        <p:spPr>
          <a:xfrm>
            <a:off x="1035550" y="1745263"/>
            <a:ext cx="7750200" cy="397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dk1"/>
                </a:solidFill>
                <a:latin typeface="Verdana"/>
                <a:ea typeface="Verdana"/>
                <a:cs typeface="Verdana"/>
                <a:sym typeface="Verdana"/>
              </a:rPr>
              <a:t>Regularly analyze and evaluate advanced tier data including:</a:t>
            </a:r>
            <a:endParaRPr b="0" i="0" sz="3000" u="none" cap="none" strike="noStrike">
              <a:solidFill>
                <a:schemeClr val="dk1"/>
              </a:solidFill>
              <a:latin typeface="Verdana"/>
              <a:ea typeface="Verdana"/>
              <a:cs typeface="Verdana"/>
              <a:sym typeface="Verdana"/>
            </a:endParaRPr>
          </a:p>
          <a:p>
            <a:pPr indent="-419100" lvl="0" marL="457200" marR="0" rtl="0" algn="l">
              <a:lnSpc>
                <a:spcPct val="100000"/>
              </a:lnSpc>
              <a:spcBef>
                <a:spcPts val="0"/>
              </a:spcBef>
              <a:spcAft>
                <a:spcPts val="0"/>
              </a:spcAft>
              <a:buClr>
                <a:schemeClr val="dk1"/>
              </a:buClr>
              <a:buSzPts val="3000"/>
              <a:buFont typeface="Verdana"/>
              <a:buChar char="●"/>
            </a:pPr>
            <a:r>
              <a:rPr b="0" i="0" lang="en-US" sz="3000" u="none" cap="none" strike="noStrike">
                <a:solidFill>
                  <a:schemeClr val="dk1"/>
                </a:solidFill>
                <a:latin typeface="Verdana"/>
                <a:ea typeface="Verdana"/>
                <a:cs typeface="Verdana"/>
                <a:sym typeface="Verdana"/>
              </a:rPr>
              <a:t>level of use</a:t>
            </a:r>
            <a:endParaRPr b="0" i="0" sz="3000" u="none" cap="none" strike="noStrike">
              <a:solidFill>
                <a:schemeClr val="dk1"/>
              </a:solidFill>
              <a:latin typeface="Verdana"/>
              <a:ea typeface="Verdana"/>
              <a:cs typeface="Verdana"/>
              <a:sym typeface="Verdana"/>
            </a:endParaRPr>
          </a:p>
          <a:p>
            <a:pPr indent="-419100" lvl="0" marL="457200" marR="0" rtl="0" algn="l">
              <a:lnSpc>
                <a:spcPct val="100000"/>
              </a:lnSpc>
              <a:spcBef>
                <a:spcPts val="0"/>
              </a:spcBef>
              <a:spcAft>
                <a:spcPts val="0"/>
              </a:spcAft>
              <a:buClr>
                <a:schemeClr val="dk1"/>
              </a:buClr>
              <a:buSzPts val="3000"/>
              <a:buFont typeface="Verdana"/>
              <a:buChar char="●"/>
            </a:pPr>
            <a:r>
              <a:rPr b="0" i="0" lang="en-US" sz="3000" u="none" cap="none" strike="noStrike">
                <a:solidFill>
                  <a:schemeClr val="dk1"/>
                </a:solidFill>
                <a:latin typeface="Verdana"/>
                <a:ea typeface="Verdana"/>
                <a:cs typeface="Verdana"/>
                <a:sym typeface="Verdana"/>
              </a:rPr>
              <a:t>intervention effectiveness</a:t>
            </a:r>
            <a:endParaRPr b="0" i="0" sz="3000" u="none" cap="none" strike="noStrike">
              <a:solidFill>
                <a:schemeClr val="dk1"/>
              </a:solidFill>
              <a:latin typeface="Verdana"/>
              <a:ea typeface="Verdana"/>
              <a:cs typeface="Verdana"/>
              <a:sym typeface="Verdana"/>
            </a:endParaRPr>
          </a:p>
          <a:p>
            <a:pPr indent="-419100" lvl="0" marL="457200" marR="0" rtl="0" algn="l">
              <a:lnSpc>
                <a:spcPct val="100000"/>
              </a:lnSpc>
              <a:spcBef>
                <a:spcPts val="0"/>
              </a:spcBef>
              <a:spcAft>
                <a:spcPts val="0"/>
              </a:spcAft>
              <a:buClr>
                <a:schemeClr val="dk1"/>
              </a:buClr>
              <a:buSzPts val="3000"/>
              <a:buFont typeface="Verdana"/>
              <a:buChar char="●"/>
            </a:pPr>
            <a:r>
              <a:rPr b="0" i="0" lang="en-US" sz="3000" u="none" cap="none" strike="noStrike">
                <a:solidFill>
                  <a:schemeClr val="dk1"/>
                </a:solidFill>
                <a:latin typeface="Verdana"/>
                <a:ea typeface="Verdana"/>
                <a:cs typeface="Verdana"/>
                <a:sym typeface="Verdana"/>
              </a:rPr>
              <a:t>student performance </a:t>
            </a:r>
            <a:endParaRPr b="0" i="0" sz="3000" u="none" cap="none" strike="noStrike">
              <a:solidFill>
                <a:schemeClr val="dk1"/>
              </a:solidFill>
              <a:latin typeface="Verdana"/>
              <a:ea typeface="Verdana"/>
              <a:cs typeface="Verdana"/>
              <a:sym typeface="Verdana"/>
            </a:endParaRPr>
          </a:p>
          <a:p>
            <a:pPr indent="-419100" lvl="0" marL="457200" marR="0" rtl="0" algn="l">
              <a:lnSpc>
                <a:spcPct val="100000"/>
              </a:lnSpc>
              <a:spcBef>
                <a:spcPts val="0"/>
              </a:spcBef>
              <a:spcAft>
                <a:spcPts val="0"/>
              </a:spcAft>
              <a:buClr>
                <a:schemeClr val="dk1"/>
              </a:buClr>
              <a:buSzPts val="3000"/>
              <a:buFont typeface="Verdana"/>
              <a:buChar char="●"/>
            </a:pPr>
            <a:r>
              <a:rPr b="0" i="0" lang="en-US" sz="3000" u="none" cap="none" strike="noStrike">
                <a:solidFill>
                  <a:schemeClr val="dk1"/>
                </a:solidFill>
                <a:latin typeface="Verdana"/>
                <a:ea typeface="Verdana"/>
                <a:cs typeface="Verdana"/>
                <a:sym typeface="Verdana"/>
              </a:rPr>
              <a:t>fidelity of implementation</a:t>
            </a:r>
            <a:endParaRPr b="0" i="0" sz="30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Verdana"/>
              <a:ea typeface="Verdana"/>
              <a:cs typeface="Verdana"/>
              <a:sym typeface="Verdana"/>
            </a:endParaRPr>
          </a:p>
        </p:txBody>
      </p:sp>
      <p:pic>
        <p:nvPicPr>
          <p:cNvPr descr="lightbulb icon" id="2392" name="Google Shape;2392;p155" title="lightbulb icon"/>
          <p:cNvPicPr preferRelativeResize="0"/>
          <p:nvPr/>
        </p:nvPicPr>
        <p:blipFill rotWithShape="1">
          <a:blip r:embed="rId3">
            <a:alphaModFix/>
          </a:blip>
          <a:srcRect b="0" l="0" r="0" t="0"/>
          <a:stretch/>
        </p:blipFill>
        <p:spPr>
          <a:xfrm>
            <a:off x="208476" y="2021525"/>
            <a:ext cx="827074" cy="923757"/>
          </a:xfrm>
          <a:prstGeom prst="rect">
            <a:avLst/>
          </a:prstGeom>
          <a:noFill/>
          <a:ln>
            <a:noFill/>
          </a:ln>
        </p:spPr>
      </p:pic>
      <p:pic>
        <p:nvPicPr>
          <p:cNvPr descr="lightbulb icon" id="2393" name="Google Shape;2393;p155" title="lightbulb icon"/>
          <p:cNvPicPr preferRelativeResize="0"/>
          <p:nvPr/>
        </p:nvPicPr>
        <p:blipFill rotWithShape="1">
          <a:blip r:embed="rId3">
            <a:alphaModFix/>
          </a:blip>
          <a:srcRect b="0" l="0" r="0" t="0"/>
          <a:stretch/>
        </p:blipFill>
        <p:spPr>
          <a:xfrm>
            <a:off x="208476" y="3549150"/>
            <a:ext cx="827074" cy="923757"/>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7" name="Shape 2397"/>
        <p:cNvGrpSpPr/>
        <p:nvPr/>
      </p:nvGrpSpPr>
      <p:grpSpPr>
        <a:xfrm>
          <a:off x="0" y="0"/>
          <a:ext cx="0" cy="0"/>
          <a:chOff x="0" y="0"/>
          <a:chExt cx="0" cy="0"/>
        </a:xfrm>
      </p:grpSpPr>
      <p:sp>
        <p:nvSpPr>
          <p:cNvPr id="2398" name="Google Shape;2398;p156"/>
          <p:cNvSpPr txBox="1"/>
          <p:nvPr>
            <p:ph type="title"/>
          </p:nvPr>
        </p:nvSpPr>
        <p:spPr>
          <a:xfrm>
            <a:off x="200225" y="5428100"/>
            <a:ext cx="8840400" cy="136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000"/>
              <a:buNone/>
            </a:pPr>
            <a:r>
              <a:t/>
            </a:r>
            <a:endParaRPr sz="3000"/>
          </a:p>
          <a:p>
            <a:pPr indent="0" lvl="0" marL="0" rtl="0" algn="ctr">
              <a:lnSpc>
                <a:spcPct val="100000"/>
              </a:lnSpc>
              <a:spcBef>
                <a:spcPts val="0"/>
              </a:spcBef>
              <a:spcAft>
                <a:spcPts val="0"/>
              </a:spcAft>
              <a:buSzPts val="4000"/>
              <a:buNone/>
            </a:pPr>
            <a:r>
              <a:rPr lang="en-US" sz="3000"/>
              <a:t>Professional Learning and Coaching</a:t>
            </a:r>
            <a:endParaRPr sz="3000"/>
          </a:p>
        </p:txBody>
      </p:sp>
      <p:grpSp>
        <p:nvGrpSpPr>
          <p:cNvPr descr="red circle" id="2399" name="Google Shape;2399;p156"/>
          <p:cNvGrpSpPr/>
          <p:nvPr/>
        </p:nvGrpSpPr>
        <p:grpSpPr>
          <a:xfrm>
            <a:off x="1963413" y="1114050"/>
            <a:ext cx="4965300" cy="4892750"/>
            <a:chOff x="1967738" y="83500"/>
            <a:chExt cx="4965300" cy="4892750"/>
          </a:xfrm>
        </p:grpSpPr>
        <p:sp>
          <p:nvSpPr>
            <p:cNvPr id="2400" name="Google Shape;2400;p156"/>
            <p:cNvSpPr/>
            <p:nvPr/>
          </p:nvSpPr>
          <p:spPr>
            <a:xfrm>
              <a:off x="3718838" y="83500"/>
              <a:ext cx="1463100" cy="1463100"/>
            </a:xfrm>
            <a:prstGeom prst="ellipse">
              <a:avLst/>
            </a:prstGeom>
            <a:solidFill>
              <a:srgbClr val="9E9E9E"/>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2401" name="Google Shape;2401;p156"/>
            <p:cNvSpPr/>
            <p:nvPr/>
          </p:nvSpPr>
          <p:spPr>
            <a:xfrm>
              <a:off x="3718838" y="3513150"/>
              <a:ext cx="1463100" cy="1463100"/>
            </a:xfrm>
            <a:prstGeom prst="ellipse">
              <a:avLst/>
            </a:prstGeom>
            <a:solidFill>
              <a:srgbClr val="9E9E9E"/>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300" u="none" cap="none" strike="noStrike">
                  <a:solidFill>
                    <a:schemeClr val="dk1"/>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2402" name="Google Shape;2402;p156"/>
            <p:cNvSpPr/>
            <p:nvPr/>
          </p:nvSpPr>
          <p:spPr>
            <a:xfrm>
              <a:off x="5469938" y="1731250"/>
              <a:ext cx="1463100" cy="1463100"/>
            </a:xfrm>
            <a:prstGeom prst="ellipse">
              <a:avLst/>
            </a:prstGeom>
            <a:solidFill>
              <a:srgbClr val="9E9E9E"/>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300" u="none" cap="none" strike="noStrike">
                  <a:solidFill>
                    <a:schemeClr val="dk1"/>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2403" name="Google Shape;2403;p156"/>
            <p:cNvSpPr/>
            <p:nvPr/>
          </p:nvSpPr>
          <p:spPr>
            <a:xfrm>
              <a:off x="1967738" y="1794450"/>
              <a:ext cx="1463100" cy="1463100"/>
            </a:xfrm>
            <a:prstGeom prst="ellipse">
              <a:avLst/>
            </a:prstGeom>
            <a:solidFill>
              <a:srgbClr val="9E9E9E"/>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Verdana"/>
                  <a:ea typeface="Verdana"/>
                  <a:cs typeface="Verdana"/>
                  <a:sym typeface="Verdana"/>
                </a:rPr>
                <a:t>Data-</a:t>
              </a:r>
              <a:endParaRPr b="1" i="0" sz="13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chemeClr val="dk1"/>
                </a:buClr>
                <a:buSzPts val="1100"/>
                <a:buFont typeface="Arial"/>
                <a:buNone/>
              </a:pPr>
              <a:r>
                <a:rPr b="1" i="0" lang="en-US" sz="1300" u="none" cap="none" strike="noStrike">
                  <a:solidFill>
                    <a:schemeClr val="dk1"/>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2404" name="Google Shape;2404;p156"/>
            <p:cNvSpPr/>
            <p:nvPr/>
          </p:nvSpPr>
          <p:spPr>
            <a:xfrm>
              <a:off x="4989788" y="584450"/>
              <a:ext cx="1463100" cy="1463100"/>
            </a:xfrm>
            <a:prstGeom prst="ellipse">
              <a:avLst/>
            </a:prstGeom>
            <a:solidFill>
              <a:srgbClr val="9E9E9E"/>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200" u="none" cap="none" strike="noStrike">
                  <a:solidFill>
                    <a:schemeClr val="dk1"/>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2405" name="Google Shape;2405;p156"/>
            <p:cNvSpPr/>
            <p:nvPr/>
          </p:nvSpPr>
          <p:spPr>
            <a:xfrm>
              <a:off x="2447913" y="584450"/>
              <a:ext cx="1463100" cy="1463100"/>
            </a:xfrm>
            <a:prstGeom prst="ellipse">
              <a:avLst/>
            </a:prstGeom>
            <a:solidFill>
              <a:srgbClr val="CC0000"/>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i="0" lang="en-US" sz="1150" u="none" cap="none" strike="noStrike">
                  <a:solidFill>
                    <a:schemeClr val="lt1"/>
                  </a:solidFill>
                  <a:latin typeface="Verdana"/>
                  <a:ea typeface="Verdana"/>
                  <a:cs typeface="Verdana"/>
                  <a:sym typeface="Verdana"/>
                </a:rPr>
                <a:t>Professional Learning and Coaching</a:t>
              </a:r>
              <a:endParaRPr b="1" i="0" sz="1150" u="none" cap="none" strike="noStrike">
                <a:solidFill>
                  <a:schemeClr val="lt1"/>
                </a:solidFill>
                <a:latin typeface="Arial"/>
                <a:ea typeface="Arial"/>
                <a:cs typeface="Arial"/>
                <a:sym typeface="Arial"/>
              </a:endParaRPr>
            </a:p>
          </p:txBody>
        </p:sp>
        <p:sp>
          <p:nvSpPr>
            <p:cNvPr id="2406" name="Google Shape;2406;p156"/>
            <p:cNvSpPr/>
            <p:nvPr/>
          </p:nvSpPr>
          <p:spPr>
            <a:xfrm>
              <a:off x="2447913" y="3017100"/>
              <a:ext cx="1463100" cy="1463100"/>
            </a:xfrm>
            <a:prstGeom prst="ellipse">
              <a:avLst/>
            </a:prstGeom>
            <a:solidFill>
              <a:srgbClr val="9E9E9E"/>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300" u="none" cap="none" strike="noStrike">
                  <a:solidFill>
                    <a:schemeClr val="dk1"/>
                  </a:solidFill>
                  <a:latin typeface="Verdana"/>
                  <a:ea typeface="Verdana"/>
                  <a:cs typeface="Verdana"/>
                  <a:sym typeface="Verdana"/>
                </a:rPr>
                <a:t>Progress Monitoring</a:t>
              </a:r>
              <a:endParaRPr b="0" i="0" sz="1400" u="none" cap="none" strike="noStrike">
                <a:solidFill>
                  <a:srgbClr val="000000"/>
                </a:solidFill>
                <a:latin typeface="Arial"/>
                <a:ea typeface="Arial"/>
                <a:cs typeface="Arial"/>
                <a:sym typeface="Arial"/>
              </a:endParaRPr>
            </a:p>
          </p:txBody>
        </p:sp>
        <p:sp>
          <p:nvSpPr>
            <p:cNvPr id="2407" name="Google Shape;2407;p156"/>
            <p:cNvSpPr/>
            <p:nvPr/>
          </p:nvSpPr>
          <p:spPr>
            <a:xfrm>
              <a:off x="4989788" y="3017100"/>
              <a:ext cx="1463100" cy="1463100"/>
            </a:xfrm>
            <a:prstGeom prst="ellipse">
              <a:avLst/>
            </a:prstGeom>
            <a:solidFill>
              <a:srgbClr val="9E9E9E"/>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1100"/>
                <a:buFont typeface="Arial"/>
                <a:buNone/>
              </a:pPr>
              <a:r>
                <a:rPr b="1" i="0" lang="en-US" sz="1300" u="none" cap="none" strike="noStrike">
                  <a:solidFill>
                    <a:schemeClr val="dk1"/>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1" name="Shape 2411"/>
        <p:cNvGrpSpPr/>
        <p:nvPr/>
      </p:nvGrpSpPr>
      <p:grpSpPr>
        <a:xfrm>
          <a:off x="0" y="0"/>
          <a:ext cx="0" cy="0"/>
          <a:chOff x="0" y="0"/>
          <a:chExt cx="0" cy="0"/>
        </a:xfrm>
      </p:grpSpPr>
      <p:sp>
        <p:nvSpPr>
          <p:cNvPr id="2412" name="Google Shape;2412;p157"/>
          <p:cNvSpPr txBox="1"/>
          <p:nvPr>
            <p:ph type="title"/>
          </p:nvPr>
        </p:nvSpPr>
        <p:spPr>
          <a:xfrm>
            <a:off x="457200" y="274638"/>
            <a:ext cx="8229600" cy="1143000"/>
          </a:xfrm>
          <a:prstGeom prst="rect">
            <a:avLst/>
          </a:prstGeom>
          <a:solidFill>
            <a:srgbClr val="A9DCF2">
              <a:alpha val="6745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TFI 2.9 Professional Learning</a:t>
            </a:r>
            <a:endParaRPr>
              <a:solidFill>
                <a:srgbClr val="000000"/>
              </a:solidFill>
            </a:endParaRPr>
          </a:p>
        </p:txBody>
      </p:sp>
      <p:graphicFrame>
        <p:nvGraphicFramePr>
          <p:cNvPr descr="Picture of " id="2413" name="Google Shape;2413;p157"/>
          <p:cNvGraphicFramePr/>
          <p:nvPr/>
        </p:nvGraphicFramePr>
        <p:xfrm>
          <a:off x="0" y="1578200"/>
          <a:ext cx="3000000" cy="3000000"/>
        </p:xfrm>
        <a:graphic>
          <a:graphicData uri="http://schemas.openxmlformats.org/drawingml/2006/table">
            <a:tbl>
              <a:tblPr firstRow="1">
                <a:noFill/>
                <a:tableStyleId>{E55EAF6D-CC39-4DF6-B0CD-608C0CCC5EA7}</a:tableStyleId>
              </a:tblPr>
              <a:tblGrid>
                <a:gridCol w="3048000"/>
                <a:gridCol w="2831450"/>
                <a:gridCol w="3264550"/>
              </a:tblGrid>
              <a:tr h="5220075">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000"/>
                        <a:buFont typeface="Arial"/>
                        <a:buNone/>
                      </a:pPr>
                      <a:r>
                        <a:t/>
                      </a:r>
                      <a:endParaRPr sz="20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A written process is followed for</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teaching all relevant staff how to refer students and implement</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each Tier II intervention that is in</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place.</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Professional</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development</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calendar</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 Staff handbook</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 Lesson plans for</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teacher trainings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 School policy</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Criteria </a:t>
                      </a:r>
                      <a:endParaRPr b="1"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written process used to teach</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all staff all aspects of intervention</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delivery, including RFA,delivering feedback, and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monitoring student progress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informal process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-no process in place</a:t>
                      </a:r>
                      <a:endParaRPr sz="2400" u="none" cap="none" strike="noStrike">
                        <a:latin typeface="Verdana"/>
                        <a:ea typeface="Verdana"/>
                        <a:cs typeface="Verdana"/>
                        <a:sym typeface="Verdana"/>
                      </a:endParaRPr>
                    </a:p>
                  </a:txBody>
                  <a:tcPr marT="91425" marB="91425" marR="91425" marL="91425"/>
                </a:tc>
              </a:tr>
            </a:tbl>
          </a:graphicData>
        </a:graphic>
      </p:graphicFrame>
      <p:pic>
        <p:nvPicPr>
          <p:cNvPr descr="Screen Shot 2015-11-29 at 7.12.37 PM.png&#10;Screen shot of TFI 2.9 professional learning&#10;" id="2414" name="Google Shape;2414;p157"/>
          <p:cNvPicPr preferRelativeResize="0"/>
          <p:nvPr/>
        </p:nvPicPr>
        <p:blipFill rotWithShape="1">
          <a:blip r:embed="rId3">
            <a:alphaModFix/>
          </a:blip>
          <a:srcRect b="0" l="0" r="0" t="0"/>
          <a:stretch/>
        </p:blipFill>
        <p:spPr>
          <a:xfrm>
            <a:off x="0" y="6067425"/>
            <a:ext cx="628975" cy="730850"/>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9" name="Shape 2419"/>
        <p:cNvGrpSpPr/>
        <p:nvPr/>
      </p:nvGrpSpPr>
      <p:grpSpPr>
        <a:xfrm>
          <a:off x="0" y="0"/>
          <a:ext cx="0" cy="0"/>
          <a:chOff x="0" y="0"/>
          <a:chExt cx="0" cy="0"/>
        </a:xfrm>
      </p:grpSpPr>
      <p:sp>
        <p:nvSpPr>
          <p:cNvPr id="2420" name="Google Shape;2420;p158"/>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2.9  Academic TFI</a:t>
            </a:r>
            <a:endParaRPr>
              <a:solidFill>
                <a:srgbClr val="000000"/>
              </a:solidFill>
            </a:endParaRPr>
          </a:p>
        </p:txBody>
      </p:sp>
      <p:graphicFrame>
        <p:nvGraphicFramePr>
          <p:cNvPr id="2421" name="Google Shape;2421;p158"/>
          <p:cNvGraphicFramePr/>
          <p:nvPr/>
        </p:nvGraphicFramePr>
        <p:xfrm>
          <a:off x="228600" y="1371600"/>
          <a:ext cx="3000000" cy="3000000"/>
        </p:xfrm>
        <a:graphic>
          <a:graphicData uri="http://schemas.openxmlformats.org/drawingml/2006/table">
            <a:tbl>
              <a:tblPr firstRow="1">
                <a:noFill/>
                <a:tableStyleId>{C54E5BA0-D625-4F09-8649-ACF5F731C3B6}</a:tableStyleId>
              </a:tblPr>
              <a:tblGrid>
                <a:gridCol w="2895600"/>
                <a:gridCol w="2895600"/>
                <a:gridCol w="2895600"/>
              </a:tblGrid>
              <a:tr h="5391150">
                <a:tc>
                  <a:txBody>
                    <a:bodyPr/>
                    <a:lstStyle/>
                    <a:p>
                      <a:pPr indent="0" lvl="0" marL="0" marR="88900" rtl="0" algn="l">
                        <a:lnSpc>
                          <a:spcPct val="115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Teams have access to professional learning needed to provide interventions with fidelity, reinforce the intervention across settings, including families</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Professional learning plans and calendars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Fidelity checklists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Family communication</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Fidelity checklists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Staff handbook</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0= only 1 criteria</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is met</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1= Two criteria are met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 3= All 3 criteria are met</a:t>
                      </a:r>
                      <a:endParaRPr sz="2400" u="none" cap="none" strike="noStrike">
                        <a:latin typeface="Verdana"/>
                        <a:ea typeface="Verdana"/>
                        <a:cs typeface="Verdana"/>
                        <a:sym typeface="Verdana"/>
                      </a:endParaRPr>
                    </a:p>
                  </a:txBody>
                  <a:tcPr marT="91425" marB="91425" marR="91425" marL="91425"/>
                </a:tc>
              </a:tr>
            </a:tbl>
          </a:graphicData>
        </a:graphic>
      </p:graphicFrame>
      <p:pic>
        <p:nvPicPr>
          <p:cNvPr descr="picture of academic TFI" id="2422" name="Google Shape;2422;p158"/>
          <p:cNvPicPr preferRelativeResize="0"/>
          <p:nvPr/>
        </p:nvPicPr>
        <p:blipFill rotWithShape="1">
          <a:blip r:embed="rId3">
            <a:alphaModFix/>
          </a:blip>
          <a:srcRect b="0" l="0" r="0" t="0"/>
          <a:stretch/>
        </p:blipFill>
        <p:spPr>
          <a:xfrm>
            <a:off x="228600" y="210725"/>
            <a:ext cx="1201200" cy="1143300"/>
          </a:xfrm>
          <a:prstGeom prst="rect">
            <a:avLst/>
          </a:prstGeom>
          <a:noFill/>
          <a:ln>
            <a:noFill/>
          </a:ln>
        </p:spPr>
      </p:pic>
      <p:pic>
        <p:nvPicPr>
          <p:cNvPr descr="family engagement icon" id="2423" name="Google Shape;2423;p158"/>
          <p:cNvPicPr preferRelativeResize="0"/>
          <p:nvPr/>
        </p:nvPicPr>
        <p:blipFill rotWithShape="1">
          <a:blip r:embed="rId4">
            <a:alphaModFix/>
          </a:blip>
          <a:srcRect b="0" l="0" r="0" t="0"/>
          <a:stretch/>
        </p:blipFill>
        <p:spPr>
          <a:xfrm>
            <a:off x="6651565" y="4680436"/>
            <a:ext cx="1201201" cy="124504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8" name="Shape 2428"/>
        <p:cNvGrpSpPr/>
        <p:nvPr/>
      </p:nvGrpSpPr>
      <p:grpSpPr>
        <a:xfrm>
          <a:off x="0" y="0"/>
          <a:ext cx="0" cy="0"/>
          <a:chOff x="0" y="0"/>
          <a:chExt cx="0" cy="0"/>
        </a:xfrm>
      </p:grpSpPr>
      <p:grpSp>
        <p:nvGrpSpPr>
          <p:cNvPr descr="4 square flow cycle" id="2429" name="Google Shape;2429;p159"/>
          <p:cNvGrpSpPr/>
          <p:nvPr/>
        </p:nvGrpSpPr>
        <p:grpSpPr>
          <a:xfrm>
            <a:off x="1524774" y="1457201"/>
            <a:ext cx="6094438" cy="4748160"/>
            <a:chOff x="724675" y="-101419"/>
            <a:chExt cx="6094438" cy="4748160"/>
          </a:xfrm>
        </p:grpSpPr>
        <p:sp>
          <p:nvSpPr>
            <p:cNvPr id="2430" name="Google Shape;2430;p159"/>
            <p:cNvSpPr/>
            <p:nvPr/>
          </p:nvSpPr>
          <p:spPr>
            <a:xfrm>
              <a:off x="1547006" y="-101419"/>
              <a:ext cx="4449900" cy="4449900"/>
            </a:xfrm>
            <a:custGeom>
              <a:rect b="b" l="l" r="r" t="t"/>
              <a:pathLst>
                <a:path extrusionOk="0" h="120000" w="120000">
                  <a:moveTo>
                    <a:pt x="88106" y="10429"/>
                  </a:moveTo>
                  <a:lnTo>
                    <a:pt x="88106" y="10429"/>
                  </a:lnTo>
                  <a:cubicBezTo>
                    <a:pt x="108624" y="22062"/>
                    <a:pt x="119855" y="45135"/>
                    <a:pt x="116353" y="68461"/>
                  </a:cubicBezTo>
                  <a:cubicBezTo>
                    <a:pt x="112851" y="91786"/>
                    <a:pt x="95340" y="110544"/>
                    <a:pt x="72310" y="115639"/>
                  </a:cubicBezTo>
                  <a:cubicBezTo>
                    <a:pt x="49279" y="120734"/>
                    <a:pt x="25490" y="111114"/>
                    <a:pt x="12475" y="91443"/>
                  </a:cubicBezTo>
                  <a:cubicBezTo>
                    <a:pt x="-539" y="71771"/>
                    <a:pt x="-90" y="46114"/>
                    <a:pt x="13607" y="26911"/>
                  </a:cubicBezTo>
                  <a:lnTo>
                    <a:pt x="11297" y="24985"/>
                  </a:lnTo>
                  <a:lnTo>
                    <a:pt x="18385" y="25301"/>
                  </a:lnTo>
                  <a:lnTo>
                    <a:pt x="20231" y="32435"/>
                  </a:lnTo>
                  <a:lnTo>
                    <a:pt x="17923" y="30510"/>
                  </a:lnTo>
                  <a:lnTo>
                    <a:pt x="17923" y="30510"/>
                  </a:lnTo>
                  <a:cubicBezTo>
                    <a:pt x="5738" y="47895"/>
                    <a:pt x="5500" y="70983"/>
                    <a:pt x="17323" y="88616"/>
                  </a:cubicBezTo>
                  <a:cubicBezTo>
                    <a:pt x="29147" y="106249"/>
                    <a:pt x="50597" y="114795"/>
                    <a:pt x="71306" y="110123"/>
                  </a:cubicBezTo>
                  <a:cubicBezTo>
                    <a:pt x="92016" y="105452"/>
                    <a:pt x="107720" y="88525"/>
                    <a:pt x="110829" y="67524"/>
                  </a:cubicBezTo>
                  <a:cubicBezTo>
                    <a:pt x="113938" y="46523"/>
                    <a:pt x="103811" y="25773"/>
                    <a:pt x="85343" y="15302"/>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
          <p:nvSpPr>
            <p:cNvPr id="2431" name="Google Shape;2431;p159"/>
            <p:cNvSpPr/>
            <p:nvPr/>
          </p:nvSpPr>
          <p:spPr>
            <a:xfrm>
              <a:off x="2322444" y="1603"/>
              <a:ext cx="2898900" cy="1449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
          <p:nvSpPr>
            <p:cNvPr id="2432" name="Google Shape;2432;p159"/>
            <p:cNvSpPr txBox="1"/>
            <p:nvPr/>
          </p:nvSpPr>
          <p:spPr>
            <a:xfrm>
              <a:off x="2393201" y="72360"/>
              <a:ext cx="2757300" cy="1308000"/>
            </a:xfrm>
            <a:prstGeom prst="rect">
              <a:avLst/>
            </a:prstGeom>
            <a:solidFill>
              <a:schemeClr val="accent5"/>
            </a:solid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rgbClr val="000000"/>
                  </a:solidFill>
                  <a:latin typeface="Verdana"/>
                  <a:ea typeface="Verdana"/>
                  <a:cs typeface="Verdana"/>
                  <a:sym typeface="Verdana"/>
                </a:rPr>
                <a:t>Presentation of Theory and Research</a:t>
              </a:r>
              <a:endParaRPr b="1" i="0" sz="1400" u="none" cap="none" strike="noStrike">
                <a:solidFill>
                  <a:srgbClr val="000000"/>
                </a:solidFill>
                <a:latin typeface="Verdana"/>
                <a:ea typeface="Verdana"/>
                <a:cs typeface="Verdana"/>
                <a:sym typeface="Verdana"/>
              </a:endParaRPr>
            </a:p>
          </p:txBody>
        </p:sp>
        <p:sp>
          <p:nvSpPr>
            <p:cNvPr id="2433" name="Google Shape;2433;p159"/>
            <p:cNvSpPr/>
            <p:nvPr/>
          </p:nvSpPr>
          <p:spPr>
            <a:xfrm>
              <a:off x="3920213" y="1599372"/>
              <a:ext cx="2898900" cy="1449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
          <p:nvSpPr>
            <p:cNvPr id="2434" name="Google Shape;2434;p159"/>
            <p:cNvSpPr txBox="1"/>
            <p:nvPr/>
          </p:nvSpPr>
          <p:spPr>
            <a:xfrm>
              <a:off x="3990970" y="1670129"/>
              <a:ext cx="2757300" cy="1308000"/>
            </a:xfrm>
            <a:prstGeom prst="rect">
              <a:avLst/>
            </a:prstGeom>
            <a:solidFill>
              <a:schemeClr val="accent5"/>
            </a:solid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rgbClr val="000000"/>
                  </a:solidFill>
                  <a:latin typeface="Verdana"/>
                  <a:ea typeface="Verdana"/>
                  <a:cs typeface="Verdana"/>
                  <a:sym typeface="Verdana"/>
                </a:rPr>
                <a:t>Demonstration of the Strategy or Skill</a:t>
              </a:r>
              <a:endParaRPr b="1" i="0" sz="1400" u="none" cap="none" strike="noStrike">
                <a:solidFill>
                  <a:srgbClr val="000000"/>
                </a:solidFill>
                <a:latin typeface="Verdana"/>
                <a:ea typeface="Verdana"/>
                <a:cs typeface="Verdana"/>
                <a:sym typeface="Verdana"/>
              </a:endParaRPr>
            </a:p>
          </p:txBody>
        </p:sp>
        <p:sp>
          <p:nvSpPr>
            <p:cNvPr id="2435" name="Google Shape;2435;p159"/>
            <p:cNvSpPr/>
            <p:nvPr/>
          </p:nvSpPr>
          <p:spPr>
            <a:xfrm>
              <a:off x="2322444" y="3197141"/>
              <a:ext cx="2898900" cy="1449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
          <p:nvSpPr>
            <p:cNvPr id="2436" name="Google Shape;2436;p159"/>
            <p:cNvSpPr txBox="1"/>
            <p:nvPr/>
          </p:nvSpPr>
          <p:spPr>
            <a:xfrm>
              <a:off x="2393201" y="3267898"/>
              <a:ext cx="2757300" cy="1308000"/>
            </a:xfrm>
            <a:prstGeom prst="rect">
              <a:avLst/>
            </a:prstGeom>
            <a:solidFill>
              <a:schemeClr val="accent5"/>
            </a:solid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rgbClr val="000000"/>
                  </a:solidFill>
                  <a:latin typeface="Verdana"/>
                  <a:ea typeface="Verdana"/>
                  <a:cs typeface="Verdana"/>
                  <a:sym typeface="Verdana"/>
                </a:rPr>
                <a:t>Practice and Feedback</a:t>
              </a:r>
              <a:endParaRPr b="1" i="0" sz="1400" u="none" cap="none" strike="noStrike">
                <a:solidFill>
                  <a:srgbClr val="000000"/>
                </a:solidFill>
                <a:latin typeface="Verdana"/>
                <a:ea typeface="Verdana"/>
                <a:cs typeface="Verdana"/>
                <a:sym typeface="Verdana"/>
              </a:endParaRPr>
            </a:p>
          </p:txBody>
        </p:sp>
        <p:sp>
          <p:nvSpPr>
            <p:cNvPr id="2437" name="Google Shape;2437;p159"/>
            <p:cNvSpPr/>
            <p:nvPr/>
          </p:nvSpPr>
          <p:spPr>
            <a:xfrm>
              <a:off x="724675" y="1599372"/>
              <a:ext cx="2898900" cy="1449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
          <p:nvSpPr>
            <p:cNvPr id="2438" name="Google Shape;2438;p159"/>
            <p:cNvSpPr txBox="1"/>
            <p:nvPr/>
          </p:nvSpPr>
          <p:spPr>
            <a:xfrm>
              <a:off x="795432" y="1670129"/>
              <a:ext cx="2757300" cy="1308000"/>
            </a:xfrm>
            <a:prstGeom prst="rect">
              <a:avLst/>
            </a:prstGeom>
            <a:solidFill>
              <a:schemeClr val="accent5"/>
            </a:solid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rgbClr val="000000"/>
                  </a:solidFill>
                  <a:latin typeface="Verdana"/>
                  <a:ea typeface="Verdana"/>
                  <a:cs typeface="Verdana"/>
                  <a:sym typeface="Verdana"/>
                </a:rPr>
                <a:t>Coaching and Follow up</a:t>
              </a:r>
              <a:endParaRPr b="1" i="0" sz="1400" u="none" cap="none" strike="noStrike">
                <a:solidFill>
                  <a:srgbClr val="000000"/>
                </a:solidFill>
                <a:latin typeface="Verdana"/>
                <a:ea typeface="Verdana"/>
                <a:cs typeface="Verdana"/>
                <a:sym typeface="Verdana"/>
              </a:endParaRPr>
            </a:p>
          </p:txBody>
        </p:sp>
      </p:grpSp>
      <p:sp>
        <p:nvSpPr>
          <p:cNvPr id="2439" name="Google Shape;2439;p15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SzPts val="1200"/>
              <a:buNone/>
            </a:pPr>
            <a:r>
              <a:rPr lang="en-US">
                <a:solidFill>
                  <a:srgbClr val="000000"/>
                </a:solidFill>
              </a:rPr>
              <a:t>Adapted from </a:t>
            </a:r>
            <a:r>
              <a:rPr b="0" i="0" lang="en-US" sz="1200" u="none" cap="none" strike="noStrike">
                <a:solidFill>
                  <a:srgbClr val="000000"/>
                </a:solidFill>
                <a:latin typeface="Verdana"/>
                <a:ea typeface="Verdana"/>
                <a:cs typeface="Verdana"/>
                <a:sym typeface="Verdana"/>
              </a:rPr>
              <a:t>Best Practices in Professional Development, Hanover Research, March 2017</a:t>
            </a:r>
            <a:endParaRPr>
              <a:solidFill>
                <a:srgbClr val="000000"/>
              </a:solidFill>
            </a:endParaRPr>
          </a:p>
        </p:txBody>
      </p:sp>
      <p:sp>
        <p:nvSpPr>
          <p:cNvPr id="2440" name="Google Shape;2440;p159"/>
          <p:cNvSpPr txBox="1"/>
          <p:nvPr>
            <p:ph type="title"/>
          </p:nvPr>
        </p:nvSpPr>
        <p:spPr>
          <a:xfrm>
            <a:off x="228600" y="163068"/>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Verdana"/>
              <a:buNone/>
            </a:pPr>
            <a:r>
              <a:rPr lang="en-US" sz="3600">
                <a:solidFill>
                  <a:schemeClr val="dk1"/>
                </a:solidFill>
              </a:rPr>
              <a:t>School Professional Learning Process </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5" name="Shape 2445"/>
        <p:cNvGrpSpPr/>
        <p:nvPr/>
      </p:nvGrpSpPr>
      <p:grpSpPr>
        <a:xfrm>
          <a:off x="0" y="0"/>
          <a:ext cx="0" cy="0"/>
          <a:chOff x="0" y="0"/>
          <a:chExt cx="0" cy="0"/>
        </a:xfrm>
      </p:grpSpPr>
      <p:sp>
        <p:nvSpPr>
          <p:cNvPr id="2446" name="Google Shape;2446;p160"/>
          <p:cNvSpPr txBox="1"/>
          <p:nvPr>
            <p:ph type="title"/>
          </p:nvPr>
        </p:nvSpPr>
        <p:spPr>
          <a:xfrm>
            <a:off x="228600" y="228600"/>
            <a:ext cx="8686800" cy="1143000"/>
          </a:xfrm>
          <a:prstGeom prst="rect">
            <a:avLst/>
          </a:prstGeom>
          <a:solidFill>
            <a:srgbClr val="A9DCF2">
              <a:alpha val="65882"/>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Professional Learning Impact</a:t>
            </a:r>
            <a:endParaRPr>
              <a:solidFill>
                <a:srgbClr val="000000"/>
              </a:solidFill>
            </a:endParaRPr>
          </a:p>
        </p:txBody>
      </p:sp>
      <p:pic>
        <p:nvPicPr>
          <p:cNvPr descr="Information inside the table includes training components (Theory and Discussion, PLUS Demonstration in Training, PLUS Practice and Feedback in Training, PLUS Coaching in the Classroom) and the effects on Demonstrating Knowledge, Demonstrating New Skill in Training, and Using New Skills in the Classroom.  The table identifies the highest effect of Using New Skills in the classroom is achieved (at 95%) when all components of training are in place. " id="2447" name="Google Shape;2447;p160" title="Table of Professional Learning Impact"/>
          <p:cNvPicPr preferRelativeResize="0"/>
          <p:nvPr/>
        </p:nvPicPr>
        <p:blipFill rotWithShape="1">
          <a:blip r:embed="rId3">
            <a:alphaModFix/>
          </a:blip>
          <a:srcRect b="20967" l="13096" r="13081" t="14155"/>
          <a:stretch/>
        </p:blipFill>
        <p:spPr>
          <a:xfrm>
            <a:off x="228600" y="1371600"/>
            <a:ext cx="8686800" cy="4471126"/>
          </a:xfrm>
          <a:prstGeom prst="rect">
            <a:avLst/>
          </a:prstGeom>
          <a:noFill/>
          <a:ln>
            <a:noFill/>
          </a:ln>
        </p:spPr>
      </p:pic>
      <p:sp>
        <p:nvSpPr>
          <p:cNvPr descr="circle surrounding 95% to draw attention to this number" id="2448" name="Google Shape;2448;p160" title="Blue Circle"/>
          <p:cNvSpPr/>
          <p:nvPr/>
        </p:nvSpPr>
        <p:spPr>
          <a:xfrm>
            <a:off x="7118429" y="4572001"/>
            <a:ext cx="1030200" cy="609600"/>
          </a:xfrm>
          <a:prstGeom prst="donut">
            <a:avLst>
              <a:gd fmla="val 7616" name="adj"/>
            </a:avLst>
          </a:prstGeom>
          <a:solidFill>
            <a:srgbClr val="7DCCED"/>
          </a:solidFill>
          <a:ln cap="flat" cmpd="sng" w="254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58" name="Shape 1158"/>
        <p:cNvGrpSpPr/>
        <p:nvPr/>
      </p:nvGrpSpPr>
      <p:grpSpPr>
        <a:xfrm>
          <a:off x="0" y="0"/>
          <a:ext cx="0" cy="0"/>
          <a:chOff x="0" y="0"/>
          <a:chExt cx="0" cy="0"/>
        </a:xfrm>
      </p:grpSpPr>
      <p:sp>
        <p:nvSpPr>
          <p:cNvPr id="1159" name="Google Shape;1159;p16"/>
          <p:cNvSpPr txBox="1"/>
          <p:nvPr>
            <p:ph type="title"/>
          </p:nvPr>
        </p:nvSpPr>
        <p:spPr>
          <a:xfrm>
            <a:off x="228600" y="228600"/>
            <a:ext cx="8686800" cy="1143000"/>
          </a:xfrm>
          <a:prstGeom prst="rect">
            <a:avLst/>
          </a:prstGeom>
          <a:solidFill>
            <a:srgbClr val="A9DCF2">
              <a:alpha val="6549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Advanced Tiers Foundations</a:t>
            </a:r>
            <a:endParaRPr>
              <a:solidFill>
                <a:srgbClr val="000000"/>
              </a:solidFill>
            </a:endParaRPr>
          </a:p>
          <a:p>
            <a:pPr indent="0" lvl="0" marL="0" rtl="0" algn="ctr">
              <a:lnSpc>
                <a:spcPct val="100000"/>
              </a:lnSpc>
              <a:spcBef>
                <a:spcPts val="0"/>
              </a:spcBef>
              <a:spcAft>
                <a:spcPts val="0"/>
              </a:spcAft>
              <a:buSzPts val="4000"/>
              <a:buNone/>
            </a:pPr>
            <a:r>
              <a:rPr lang="en-US">
                <a:solidFill>
                  <a:srgbClr val="000000"/>
                </a:solidFill>
              </a:rPr>
              <a:t>“The Essential Eight”</a:t>
            </a:r>
            <a:endParaRPr>
              <a:solidFill>
                <a:srgbClr val="000000"/>
              </a:solidFill>
            </a:endParaRPr>
          </a:p>
        </p:txBody>
      </p:sp>
      <p:grpSp>
        <p:nvGrpSpPr>
          <p:cNvPr descr="visual arrangement of 8 circles" id="1160" name="Google Shape;1160;p16"/>
          <p:cNvGrpSpPr/>
          <p:nvPr/>
        </p:nvGrpSpPr>
        <p:grpSpPr>
          <a:xfrm>
            <a:off x="2168413" y="1619425"/>
            <a:ext cx="4889725" cy="4892750"/>
            <a:chOff x="2043313" y="83500"/>
            <a:chExt cx="4889725" cy="4892750"/>
          </a:xfrm>
        </p:grpSpPr>
        <p:sp>
          <p:nvSpPr>
            <p:cNvPr id="1161" name="Google Shape;1161;p16"/>
            <p:cNvSpPr/>
            <p:nvPr/>
          </p:nvSpPr>
          <p:spPr>
            <a:xfrm>
              <a:off x="3718838" y="83500"/>
              <a:ext cx="1463100" cy="1463100"/>
            </a:xfrm>
            <a:prstGeom prst="ellipse">
              <a:avLst/>
            </a:prstGeom>
            <a:solidFill>
              <a:srgbClr val="FF006F"/>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1162" name="Google Shape;1162;p16"/>
            <p:cNvSpPr/>
            <p:nvPr/>
          </p:nvSpPr>
          <p:spPr>
            <a:xfrm>
              <a:off x="3718838" y="3513150"/>
              <a:ext cx="1463100" cy="1463100"/>
            </a:xfrm>
            <a:prstGeom prst="ellipse">
              <a:avLst/>
            </a:prstGeom>
            <a:solidFill>
              <a:srgbClr val="04C4D9"/>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1163" name="Google Shape;1163;p16"/>
            <p:cNvSpPr/>
            <p:nvPr/>
          </p:nvSpPr>
          <p:spPr>
            <a:xfrm>
              <a:off x="5469938" y="1731250"/>
              <a:ext cx="1463100" cy="1463100"/>
            </a:xfrm>
            <a:prstGeom prst="ellipse">
              <a:avLst/>
            </a:prstGeom>
            <a:solidFill>
              <a:srgbClr val="F66504"/>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1164" name="Google Shape;1164;p16"/>
            <p:cNvSpPr/>
            <p:nvPr/>
          </p:nvSpPr>
          <p:spPr>
            <a:xfrm>
              <a:off x="2447913" y="3017100"/>
              <a:ext cx="1463100" cy="1463100"/>
            </a:xfrm>
            <a:prstGeom prst="ellipse">
              <a:avLst/>
            </a:prstGeom>
            <a:solidFill>
              <a:srgbClr val="FFD966"/>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Data-</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1165" name="Google Shape;1165;p16"/>
            <p:cNvSpPr/>
            <p:nvPr/>
          </p:nvSpPr>
          <p:spPr>
            <a:xfrm>
              <a:off x="4989788" y="584450"/>
              <a:ext cx="1463100" cy="1463100"/>
            </a:xfrm>
            <a:prstGeom prst="ellipse">
              <a:avLst/>
            </a:prstGeom>
            <a:solidFill>
              <a:srgbClr val="4285F4"/>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000000"/>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1166" name="Google Shape;1166;p16"/>
            <p:cNvSpPr/>
            <p:nvPr/>
          </p:nvSpPr>
          <p:spPr>
            <a:xfrm>
              <a:off x="2447913" y="584450"/>
              <a:ext cx="1463100" cy="1463100"/>
            </a:xfrm>
            <a:prstGeom prst="ellipse">
              <a:avLst/>
            </a:prstGeom>
            <a:solidFill>
              <a:srgbClr val="CC0000"/>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150" u="none" cap="none" strike="noStrike">
                  <a:solidFill>
                    <a:schemeClr val="lt2"/>
                  </a:solidFill>
                  <a:latin typeface="Verdana"/>
                  <a:ea typeface="Verdana"/>
                  <a:cs typeface="Verdana"/>
                  <a:sym typeface="Verdana"/>
                </a:rPr>
                <a:t>Professional Learning and Coaching</a:t>
              </a:r>
              <a:endParaRPr b="1" i="0" sz="1150" u="none" cap="none" strike="noStrike">
                <a:solidFill>
                  <a:schemeClr val="lt2"/>
                </a:solidFill>
                <a:latin typeface="Arial"/>
                <a:ea typeface="Arial"/>
                <a:cs typeface="Arial"/>
                <a:sym typeface="Arial"/>
              </a:endParaRPr>
            </a:p>
          </p:txBody>
        </p:sp>
        <p:sp>
          <p:nvSpPr>
            <p:cNvPr id="1167" name="Google Shape;1167;p16"/>
            <p:cNvSpPr/>
            <p:nvPr/>
          </p:nvSpPr>
          <p:spPr>
            <a:xfrm>
              <a:off x="2043313" y="1798325"/>
              <a:ext cx="1463100" cy="1463100"/>
            </a:xfrm>
            <a:prstGeom prst="ellipse">
              <a:avLst/>
            </a:prstGeom>
            <a:solidFill>
              <a:srgbClr val="674EA7"/>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chemeClr val="lt2"/>
                  </a:solidFill>
                  <a:latin typeface="Verdana"/>
                  <a:ea typeface="Verdana"/>
                  <a:cs typeface="Verdana"/>
                  <a:sym typeface="Verdana"/>
                </a:rPr>
                <a:t>Progress Monitoring</a:t>
              </a:r>
              <a:endParaRPr b="0" i="0" sz="1400" u="none" cap="none" strike="noStrike">
                <a:solidFill>
                  <a:schemeClr val="lt2"/>
                </a:solidFill>
                <a:latin typeface="Arial"/>
                <a:ea typeface="Arial"/>
                <a:cs typeface="Arial"/>
                <a:sym typeface="Arial"/>
              </a:endParaRPr>
            </a:p>
          </p:txBody>
        </p:sp>
        <p:sp>
          <p:nvSpPr>
            <p:cNvPr id="1168" name="Google Shape;1168;p16"/>
            <p:cNvSpPr/>
            <p:nvPr/>
          </p:nvSpPr>
          <p:spPr>
            <a:xfrm>
              <a:off x="4989788" y="3017100"/>
              <a:ext cx="1463100" cy="1463100"/>
            </a:xfrm>
            <a:prstGeom prst="ellipse">
              <a:avLst/>
            </a:prstGeom>
            <a:solidFill>
              <a:schemeClr val="accent1"/>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2" name="Shape 2452"/>
        <p:cNvGrpSpPr/>
        <p:nvPr/>
      </p:nvGrpSpPr>
      <p:grpSpPr>
        <a:xfrm>
          <a:off x="0" y="0"/>
          <a:ext cx="0" cy="0"/>
          <a:chOff x="0" y="0"/>
          <a:chExt cx="0" cy="0"/>
        </a:xfrm>
      </p:grpSpPr>
      <p:sp>
        <p:nvSpPr>
          <p:cNvPr id="2453" name="Google Shape;2453;p161"/>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Planning for Success</a:t>
            </a:r>
            <a:endParaRPr>
              <a:solidFill>
                <a:srgbClr val="000000"/>
              </a:solidFill>
            </a:endParaRPr>
          </a:p>
        </p:txBody>
      </p:sp>
      <p:pic>
        <p:nvPicPr>
          <p:cNvPr descr="Picture of Professional learning plan listing practice, timeline, provider and options" id="2454" name="Google Shape;2454;p161"/>
          <p:cNvPicPr preferRelativeResize="0"/>
          <p:nvPr/>
        </p:nvPicPr>
        <p:blipFill rotWithShape="1">
          <a:blip r:embed="rId3">
            <a:alphaModFix/>
          </a:blip>
          <a:srcRect b="0" l="0" r="0" t="8932"/>
          <a:stretch/>
        </p:blipFill>
        <p:spPr>
          <a:xfrm>
            <a:off x="424088" y="1561875"/>
            <a:ext cx="8295826" cy="4265449"/>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458" name="Shape 2458"/>
        <p:cNvGrpSpPr/>
        <p:nvPr/>
      </p:nvGrpSpPr>
      <p:grpSpPr>
        <a:xfrm>
          <a:off x="0" y="0"/>
          <a:ext cx="0" cy="0"/>
          <a:chOff x="0" y="0"/>
          <a:chExt cx="0" cy="0"/>
        </a:xfrm>
      </p:grpSpPr>
      <p:sp>
        <p:nvSpPr>
          <p:cNvPr id="2459" name="Google Shape;2459;p162"/>
          <p:cNvSpPr txBox="1"/>
          <p:nvPr>
            <p:ph type="title"/>
          </p:nvPr>
        </p:nvSpPr>
        <p:spPr>
          <a:xfrm>
            <a:off x="457200" y="274638"/>
            <a:ext cx="82296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3600"/>
              <a:buFont typeface="Verdana"/>
              <a:buNone/>
            </a:pPr>
            <a:r>
              <a:rPr lang="en-US" sz="3600">
                <a:solidFill>
                  <a:srgbClr val="000000"/>
                </a:solidFill>
              </a:rPr>
              <a:t>Big Ideas:</a:t>
            </a:r>
            <a:endParaRPr sz="3600">
              <a:solidFill>
                <a:srgbClr val="000000"/>
              </a:solidFill>
            </a:endParaRPr>
          </a:p>
          <a:p>
            <a:pPr indent="0" lvl="0" marL="0" rtl="0" algn="ctr">
              <a:lnSpc>
                <a:spcPct val="100000"/>
              </a:lnSpc>
              <a:spcBef>
                <a:spcPts val="0"/>
              </a:spcBef>
              <a:spcAft>
                <a:spcPts val="0"/>
              </a:spcAft>
              <a:buClr>
                <a:srgbClr val="105775"/>
              </a:buClr>
              <a:buSzPts val="3600"/>
              <a:buFont typeface="Verdana"/>
              <a:buNone/>
            </a:pPr>
            <a:r>
              <a:rPr lang="en-US" sz="3600">
                <a:solidFill>
                  <a:srgbClr val="000000"/>
                </a:solidFill>
              </a:rPr>
              <a:t>Professional Learning &amp; Coaching </a:t>
            </a:r>
            <a:endParaRPr sz="3600">
              <a:solidFill>
                <a:srgbClr val="000000"/>
              </a:solidFill>
            </a:endParaRPr>
          </a:p>
        </p:txBody>
      </p:sp>
      <p:sp>
        <p:nvSpPr>
          <p:cNvPr id="2460" name="Google Shape;2460;p162"/>
          <p:cNvSpPr txBox="1"/>
          <p:nvPr/>
        </p:nvSpPr>
        <p:spPr>
          <a:xfrm>
            <a:off x="1452325" y="2099700"/>
            <a:ext cx="7337100" cy="323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0" i="0" lang="en-US" sz="2900" u="none" cap="none" strike="noStrike">
                <a:solidFill>
                  <a:srgbClr val="000000"/>
                </a:solidFill>
                <a:latin typeface="Verdana"/>
                <a:ea typeface="Verdana"/>
                <a:cs typeface="Verdana"/>
                <a:sym typeface="Verdana"/>
              </a:rPr>
              <a:t>Staff who deliver interventions need both professional learning and coaching for support in delivering interventions.</a:t>
            </a:r>
            <a:endParaRPr b="0" i="0" sz="29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t/>
            </a:r>
            <a:endParaRPr b="0" i="0" sz="29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rPr b="0" i="0" lang="en-US" sz="2900" u="none" cap="none" strike="noStrike">
                <a:solidFill>
                  <a:srgbClr val="000000"/>
                </a:solidFill>
                <a:latin typeface="Verdana"/>
                <a:ea typeface="Verdana"/>
                <a:cs typeface="Verdana"/>
                <a:sym typeface="Verdana"/>
              </a:rPr>
              <a:t>We change adult behavior first to ensure success for students </a:t>
            </a:r>
            <a:endParaRPr b="0" i="0" sz="29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Verdana"/>
              <a:ea typeface="Verdana"/>
              <a:cs typeface="Verdana"/>
              <a:sym typeface="Verdana"/>
            </a:endParaRPr>
          </a:p>
        </p:txBody>
      </p:sp>
      <p:pic>
        <p:nvPicPr>
          <p:cNvPr descr="lightbulb icon" id="2461" name="Google Shape;2461;p162" title="lightbulb icon"/>
          <p:cNvPicPr preferRelativeResize="0"/>
          <p:nvPr/>
        </p:nvPicPr>
        <p:blipFill rotWithShape="1">
          <a:blip r:embed="rId3">
            <a:alphaModFix/>
          </a:blip>
          <a:srcRect b="0" l="0" r="0" t="0"/>
          <a:stretch/>
        </p:blipFill>
        <p:spPr>
          <a:xfrm>
            <a:off x="208476" y="2099700"/>
            <a:ext cx="827074" cy="923757"/>
          </a:xfrm>
          <a:prstGeom prst="rect">
            <a:avLst/>
          </a:prstGeom>
          <a:noFill/>
          <a:ln>
            <a:noFill/>
          </a:ln>
        </p:spPr>
      </p:pic>
      <p:pic>
        <p:nvPicPr>
          <p:cNvPr descr="lightbulb icon" id="2462" name="Google Shape;2462;p162" title="lightbulb icon"/>
          <p:cNvPicPr preferRelativeResize="0"/>
          <p:nvPr/>
        </p:nvPicPr>
        <p:blipFill rotWithShape="1">
          <a:blip r:embed="rId3">
            <a:alphaModFix/>
          </a:blip>
          <a:srcRect b="0" l="0" r="0" t="0"/>
          <a:stretch/>
        </p:blipFill>
        <p:spPr>
          <a:xfrm>
            <a:off x="208476" y="4755350"/>
            <a:ext cx="827074" cy="923757"/>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7" name="Shape 2467"/>
        <p:cNvGrpSpPr/>
        <p:nvPr/>
      </p:nvGrpSpPr>
      <p:grpSpPr>
        <a:xfrm>
          <a:off x="0" y="0"/>
          <a:ext cx="0" cy="0"/>
          <a:chOff x="0" y="0"/>
          <a:chExt cx="0" cy="0"/>
        </a:xfrm>
      </p:grpSpPr>
      <p:sp>
        <p:nvSpPr>
          <p:cNvPr id="2468" name="Google Shape;2468;p163"/>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 Professional Learning  </a:t>
            </a:r>
            <a:endParaRPr>
              <a:solidFill>
                <a:srgbClr val="000000"/>
              </a:solidFill>
            </a:endParaRPr>
          </a:p>
          <a:p>
            <a:pPr indent="0" lvl="0" marL="0" rtl="0" algn="ctr">
              <a:lnSpc>
                <a:spcPct val="100000"/>
              </a:lnSpc>
              <a:spcBef>
                <a:spcPts val="0"/>
              </a:spcBef>
              <a:spcAft>
                <a:spcPts val="0"/>
              </a:spcAft>
              <a:buSzPts val="4000"/>
              <a:buNone/>
            </a:pPr>
            <a:r>
              <a:rPr lang="en-US">
                <a:solidFill>
                  <a:srgbClr val="000000"/>
                </a:solidFill>
              </a:rPr>
              <a:t>Breakout Room</a:t>
            </a:r>
            <a:endParaRPr>
              <a:solidFill>
                <a:srgbClr val="000000"/>
              </a:solidFill>
            </a:endParaRPr>
          </a:p>
        </p:txBody>
      </p:sp>
      <p:sp>
        <p:nvSpPr>
          <p:cNvPr id="2469" name="Google Shape;2469;p163"/>
          <p:cNvSpPr txBox="1"/>
          <p:nvPr/>
        </p:nvSpPr>
        <p:spPr>
          <a:xfrm>
            <a:off x="902250" y="5316000"/>
            <a:ext cx="7339500" cy="1542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What is the professional learning and coaching needed for the person delivering the intervention to be able to teach with fidelity?</a:t>
            </a:r>
            <a:endParaRPr b="0" i="0" sz="2400" u="none" cap="none" strike="noStrike">
              <a:solidFill>
                <a:srgbClr val="000000"/>
              </a:solidFill>
              <a:latin typeface="Verdana"/>
              <a:ea typeface="Verdana"/>
              <a:cs typeface="Verdana"/>
              <a:sym typeface="Verdana"/>
            </a:endParaRPr>
          </a:p>
        </p:txBody>
      </p:sp>
      <p:graphicFrame>
        <p:nvGraphicFramePr>
          <p:cNvPr id="2470" name="Google Shape;2470;p163"/>
          <p:cNvGraphicFramePr/>
          <p:nvPr/>
        </p:nvGraphicFramePr>
        <p:xfrm>
          <a:off x="0" y="1505488"/>
          <a:ext cx="3000000" cy="3000000"/>
        </p:xfrm>
        <a:graphic>
          <a:graphicData uri="http://schemas.openxmlformats.org/drawingml/2006/table">
            <a:tbl>
              <a:tblPr bandRow="1" firstRow="1">
                <a:noFill/>
                <a:tableStyleId>{56C92CD3-B041-4947-AE29-E063167B088C}</a:tableStyleId>
              </a:tblPr>
              <a:tblGrid>
                <a:gridCol w="2634700"/>
                <a:gridCol w="2355750"/>
                <a:gridCol w="1894675"/>
                <a:gridCol w="2295050"/>
              </a:tblGrid>
              <a:tr h="370850">
                <a:tc>
                  <a:txBody>
                    <a:bodyPr/>
                    <a:lstStyle/>
                    <a:p>
                      <a:pPr indent="0" lvl="0" marL="0" marR="0" rtl="0" algn="l">
                        <a:lnSpc>
                          <a:spcPct val="100000"/>
                        </a:lnSpc>
                        <a:spcBef>
                          <a:spcPts val="0"/>
                        </a:spcBef>
                        <a:spcAft>
                          <a:spcPts val="0"/>
                        </a:spcAft>
                        <a:buNone/>
                      </a:pPr>
                      <a:r>
                        <a:rPr lang="en-US" sz="2400" u="none" cap="none" strike="noStrike">
                          <a:solidFill>
                            <a:schemeClr val="lt1"/>
                          </a:solidFill>
                        </a:rPr>
                        <a:t>What professional learning do staff need to implement the intervention?</a:t>
                      </a:r>
                      <a:endParaRPr/>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rPr lang="en-US" sz="2400" u="none" cap="none" strike="noStrike">
                          <a:solidFill>
                            <a:schemeClr val="lt1"/>
                          </a:solidFill>
                        </a:rPr>
                        <a:t>Who will provide the professional learning when?</a:t>
                      </a:r>
                      <a:endParaRPr/>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rPr lang="en-US" sz="2400" u="none" cap="none" strike="noStrike">
                          <a:solidFill>
                            <a:schemeClr val="lt1"/>
                          </a:solidFill>
                        </a:rPr>
                        <a:t>What coaching supports are needed for staff?</a:t>
                      </a:r>
                      <a:endParaRPr/>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rPr lang="en-US" sz="2400" u="none" cap="none" strike="noStrike">
                          <a:solidFill>
                            <a:schemeClr val="lt1"/>
                          </a:solidFill>
                        </a:rPr>
                        <a:t>Who will provide coaching when?</a:t>
                      </a:r>
                      <a:endParaRPr/>
                    </a:p>
                  </a:txBody>
                  <a:tcPr marT="45725" marB="45725" marR="91450" marL="91450">
                    <a:solidFill>
                      <a:srgbClr val="FF0000"/>
                    </a:solidFill>
                  </a:tcPr>
                </a:tc>
              </a:tr>
              <a:tr h="3708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r>
              <a:tr h="3708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r>
              <a:tr h="370850">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rgbClr val="FF0000"/>
                    </a:solidFill>
                  </a:tcPr>
                </a:tc>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5" name="Shape 2475"/>
        <p:cNvGrpSpPr/>
        <p:nvPr/>
      </p:nvGrpSpPr>
      <p:grpSpPr>
        <a:xfrm>
          <a:off x="0" y="0"/>
          <a:ext cx="0" cy="0"/>
          <a:chOff x="0" y="0"/>
          <a:chExt cx="0" cy="0"/>
        </a:xfrm>
      </p:grpSpPr>
      <p:sp>
        <p:nvSpPr>
          <p:cNvPr id="2476" name="Google Shape;2476;p164"/>
          <p:cNvSpPr txBox="1"/>
          <p:nvPr>
            <p:ph type="title"/>
          </p:nvPr>
        </p:nvSpPr>
        <p:spPr>
          <a:xfrm>
            <a:off x="228600" y="228600"/>
            <a:ext cx="8686800" cy="1143000"/>
          </a:xfrm>
          <a:prstGeom prst="rect">
            <a:avLst/>
          </a:prstGeom>
          <a:solidFill>
            <a:srgbClr val="A9DCF2">
              <a:alpha val="6509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Closing: Name that Circle</a:t>
            </a:r>
            <a:r>
              <a:rPr lang="en-US"/>
              <a:t> </a:t>
            </a:r>
            <a:endParaRPr/>
          </a:p>
        </p:txBody>
      </p:sp>
      <p:grpSp>
        <p:nvGrpSpPr>
          <p:cNvPr descr="8 interconnected colored circles" id="2477" name="Google Shape;2477;p164"/>
          <p:cNvGrpSpPr/>
          <p:nvPr/>
        </p:nvGrpSpPr>
        <p:grpSpPr>
          <a:xfrm>
            <a:off x="1805077" y="1497998"/>
            <a:ext cx="5533827" cy="5360008"/>
            <a:chOff x="1967738" y="83500"/>
            <a:chExt cx="4965300" cy="4892750"/>
          </a:xfrm>
        </p:grpSpPr>
        <p:sp>
          <p:nvSpPr>
            <p:cNvPr id="2478" name="Google Shape;2478;p164"/>
            <p:cNvSpPr/>
            <p:nvPr/>
          </p:nvSpPr>
          <p:spPr>
            <a:xfrm>
              <a:off x="3718838" y="83500"/>
              <a:ext cx="1463100" cy="1463100"/>
            </a:xfrm>
            <a:prstGeom prst="ellipse">
              <a:avLst/>
            </a:prstGeom>
            <a:solidFill>
              <a:srgbClr val="FF006F"/>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Verdana"/>
                <a:ea typeface="Verdana"/>
                <a:cs typeface="Verdana"/>
                <a:sym typeface="Verdana"/>
              </a:endParaRPr>
            </a:p>
          </p:txBody>
        </p:sp>
        <p:sp>
          <p:nvSpPr>
            <p:cNvPr id="2479" name="Google Shape;2479;p164"/>
            <p:cNvSpPr/>
            <p:nvPr/>
          </p:nvSpPr>
          <p:spPr>
            <a:xfrm>
              <a:off x="3718838" y="3513150"/>
              <a:ext cx="1463100" cy="1463100"/>
            </a:xfrm>
            <a:prstGeom prst="ellipse">
              <a:avLst/>
            </a:prstGeom>
            <a:solidFill>
              <a:srgbClr val="04C4D9"/>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2480" name="Google Shape;2480;p164"/>
            <p:cNvSpPr/>
            <p:nvPr/>
          </p:nvSpPr>
          <p:spPr>
            <a:xfrm>
              <a:off x="5469938" y="1731250"/>
              <a:ext cx="1463100" cy="1463100"/>
            </a:xfrm>
            <a:prstGeom prst="ellipse">
              <a:avLst/>
            </a:prstGeom>
            <a:solidFill>
              <a:srgbClr val="F66504"/>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2481" name="Google Shape;2481;p164"/>
            <p:cNvSpPr/>
            <p:nvPr/>
          </p:nvSpPr>
          <p:spPr>
            <a:xfrm>
              <a:off x="1967738" y="1794450"/>
              <a:ext cx="1463100" cy="1463100"/>
            </a:xfrm>
            <a:prstGeom prst="ellipse">
              <a:avLst/>
            </a:prstGeom>
            <a:solidFill>
              <a:srgbClr val="FFD966"/>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2482" name="Google Shape;2482;p164"/>
            <p:cNvSpPr/>
            <p:nvPr/>
          </p:nvSpPr>
          <p:spPr>
            <a:xfrm>
              <a:off x="4989788" y="584450"/>
              <a:ext cx="1463100" cy="1463100"/>
            </a:xfrm>
            <a:prstGeom prst="ellipse">
              <a:avLst/>
            </a:prstGeom>
            <a:solidFill>
              <a:srgbClr val="4285F4"/>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000" u="none" cap="none" strike="noStrike">
                <a:solidFill>
                  <a:srgbClr val="000000"/>
                </a:solidFill>
                <a:latin typeface="Arial"/>
                <a:ea typeface="Arial"/>
                <a:cs typeface="Arial"/>
                <a:sym typeface="Arial"/>
              </a:endParaRPr>
            </a:p>
          </p:txBody>
        </p:sp>
        <p:sp>
          <p:nvSpPr>
            <p:cNvPr id="2483" name="Google Shape;2483;p164"/>
            <p:cNvSpPr/>
            <p:nvPr/>
          </p:nvSpPr>
          <p:spPr>
            <a:xfrm>
              <a:off x="2447913" y="584450"/>
              <a:ext cx="1463100" cy="1463100"/>
            </a:xfrm>
            <a:prstGeom prst="ellipse">
              <a:avLst/>
            </a:prstGeom>
            <a:solidFill>
              <a:srgbClr val="CC0000"/>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50" u="none" cap="none" strike="noStrike">
                <a:solidFill>
                  <a:srgbClr val="000000"/>
                </a:solidFill>
                <a:latin typeface="Arial"/>
                <a:ea typeface="Arial"/>
                <a:cs typeface="Arial"/>
                <a:sym typeface="Arial"/>
              </a:endParaRPr>
            </a:p>
          </p:txBody>
        </p:sp>
        <p:sp>
          <p:nvSpPr>
            <p:cNvPr id="2484" name="Google Shape;2484;p164"/>
            <p:cNvSpPr/>
            <p:nvPr/>
          </p:nvSpPr>
          <p:spPr>
            <a:xfrm>
              <a:off x="2447913" y="3017100"/>
              <a:ext cx="1463100" cy="1463100"/>
            </a:xfrm>
            <a:prstGeom prst="ellipse">
              <a:avLst/>
            </a:prstGeom>
            <a:solidFill>
              <a:srgbClr val="674EA7"/>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2485" name="Google Shape;2485;p164"/>
            <p:cNvSpPr/>
            <p:nvPr/>
          </p:nvSpPr>
          <p:spPr>
            <a:xfrm>
              <a:off x="4989788" y="3017100"/>
              <a:ext cx="1463100" cy="1463100"/>
            </a:xfrm>
            <a:prstGeom prst="ellipse">
              <a:avLst/>
            </a:prstGeom>
            <a:solidFill>
              <a:srgbClr val="38761D"/>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9" name="Shape 2489"/>
        <p:cNvGrpSpPr/>
        <p:nvPr/>
      </p:nvGrpSpPr>
      <p:grpSpPr>
        <a:xfrm>
          <a:off x="0" y="0"/>
          <a:ext cx="0" cy="0"/>
          <a:chOff x="0" y="0"/>
          <a:chExt cx="0" cy="0"/>
        </a:xfrm>
      </p:grpSpPr>
      <p:grpSp>
        <p:nvGrpSpPr>
          <p:cNvPr descr="picture of blank core features graphic&#10;" id="2490" name="Google Shape;2490;p165"/>
          <p:cNvGrpSpPr/>
          <p:nvPr/>
        </p:nvGrpSpPr>
        <p:grpSpPr>
          <a:xfrm>
            <a:off x="425829" y="1592026"/>
            <a:ext cx="8292160" cy="3840811"/>
            <a:chOff x="-78823" y="593372"/>
            <a:chExt cx="9322271" cy="5442555"/>
          </a:xfrm>
        </p:grpSpPr>
        <p:sp>
          <p:nvSpPr>
            <p:cNvPr id="2491" name="Google Shape;2491;p165"/>
            <p:cNvSpPr/>
            <p:nvPr/>
          </p:nvSpPr>
          <p:spPr>
            <a:xfrm>
              <a:off x="3397535" y="3586427"/>
              <a:ext cx="2449500" cy="2449500"/>
            </a:xfrm>
            <a:prstGeom prst="ellipse">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492" name="Google Shape;2492;p165"/>
            <p:cNvSpPr txBox="1"/>
            <p:nvPr/>
          </p:nvSpPr>
          <p:spPr>
            <a:xfrm>
              <a:off x="3499447" y="3945149"/>
              <a:ext cx="2313300" cy="1732200"/>
            </a:xfrm>
            <a:prstGeom prst="rect">
              <a:avLst/>
            </a:prstGeom>
            <a:noFill/>
            <a:ln>
              <a:noFill/>
            </a:ln>
          </p:spPr>
          <p:txBody>
            <a:bodyPr anchorCtr="0" anchor="ctr" bIns="11400" lIns="11400" spcFirstLastPara="1" rIns="11400" wrap="square" tIns="11400">
              <a:noAutofit/>
            </a:bodyPr>
            <a:lstStyle/>
            <a:p>
              <a:pPr indent="0" lvl="0" marL="0" marR="0" rtl="0" algn="ctr">
                <a:lnSpc>
                  <a:spcPct val="90000"/>
                </a:lnSpc>
                <a:spcBef>
                  <a:spcPts val="0"/>
                </a:spcBef>
                <a:spcAft>
                  <a:spcPts val="0"/>
                </a:spcAft>
                <a:buClr>
                  <a:srgbClr val="000000"/>
                </a:buClr>
                <a:buSzPts val="1800"/>
                <a:buFont typeface="Arial"/>
                <a:buNone/>
              </a:pPr>
              <a:r>
                <a:rPr b="0" i="0" lang="en-US" sz="3000" u="none" cap="none" strike="noStrike">
                  <a:solidFill>
                    <a:srgbClr val="000000"/>
                  </a:solidFill>
                  <a:latin typeface="Verdana"/>
                  <a:ea typeface="Verdana"/>
                  <a:cs typeface="Verdana"/>
                  <a:sym typeface="Verdana"/>
                </a:rPr>
                <a:t>Core Features </a:t>
              </a:r>
              <a:endParaRPr b="0" i="0" sz="3000" u="none" cap="none" strike="noStrike">
                <a:solidFill>
                  <a:srgbClr val="000000"/>
                </a:solidFill>
                <a:latin typeface="Verdana"/>
                <a:ea typeface="Verdana"/>
                <a:cs typeface="Verdana"/>
                <a:sym typeface="Verdana"/>
              </a:endParaRPr>
            </a:p>
            <a:p>
              <a:pPr indent="0" lvl="0" marL="0" marR="0" rtl="0" algn="ctr">
                <a:lnSpc>
                  <a:spcPct val="90000"/>
                </a:lnSpc>
                <a:spcBef>
                  <a:spcPts val="63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2493" name="Google Shape;2493;p165"/>
            <p:cNvSpPr/>
            <p:nvPr/>
          </p:nvSpPr>
          <p:spPr>
            <a:xfrm rot="10800000">
              <a:off x="1077857" y="4462189"/>
              <a:ext cx="2192100" cy="698100"/>
            </a:xfrm>
            <a:prstGeom prst="leftArrow">
              <a:avLst>
                <a:gd fmla="val 60000" name="adj1"/>
                <a:gd fmla="val 50000" name="adj2"/>
              </a:avLst>
            </a:prstGeom>
            <a:gradFill>
              <a:gsLst>
                <a:gs pos="0">
                  <a:srgbClr val="FFF6DB"/>
                </a:gs>
                <a:gs pos="100000">
                  <a:srgbClr val="FAD25C"/>
                </a:gs>
              </a:gsLst>
              <a:path path="circle">
                <a:fillToRect b="50%" l="50%" r="50%" t="50%"/>
              </a:path>
              <a:tileRect/>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494" name="Google Shape;2494;p165"/>
            <p:cNvSpPr/>
            <p:nvPr/>
          </p:nvSpPr>
          <p:spPr>
            <a:xfrm>
              <a:off x="-78823" y="3874522"/>
              <a:ext cx="2313600" cy="19473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495" name="Google Shape;2495;p165"/>
            <p:cNvSpPr txBox="1"/>
            <p:nvPr/>
          </p:nvSpPr>
          <p:spPr>
            <a:xfrm>
              <a:off x="-78683" y="3733247"/>
              <a:ext cx="2313300" cy="20886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350"/>
                <a:buFont typeface="Arial"/>
                <a:buNone/>
              </a:pPr>
              <a:r>
                <a:t/>
              </a:r>
              <a:endParaRPr b="0" i="0" sz="1350" u="none" cap="none" strike="noStrike">
                <a:solidFill>
                  <a:srgbClr val="000000"/>
                </a:solidFill>
                <a:latin typeface="Verdana"/>
                <a:ea typeface="Verdana"/>
                <a:cs typeface="Verdana"/>
                <a:sym typeface="Verdana"/>
              </a:endParaRPr>
            </a:p>
          </p:txBody>
        </p:sp>
        <p:sp>
          <p:nvSpPr>
            <p:cNvPr id="2496" name="Google Shape;2496;p165"/>
            <p:cNvSpPr/>
            <p:nvPr/>
          </p:nvSpPr>
          <p:spPr>
            <a:xfrm rot="-8674050">
              <a:off x="1121244" y="2903789"/>
              <a:ext cx="2621505" cy="698080"/>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497" name="Google Shape;2497;p165"/>
            <p:cNvSpPr/>
            <p:nvPr/>
          </p:nvSpPr>
          <p:spPr>
            <a:xfrm>
              <a:off x="506546" y="1806996"/>
              <a:ext cx="1714800" cy="13719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498" name="Google Shape;2498;p165"/>
            <p:cNvSpPr txBox="1"/>
            <p:nvPr/>
          </p:nvSpPr>
          <p:spPr>
            <a:xfrm>
              <a:off x="546725" y="1847172"/>
              <a:ext cx="1634400" cy="11349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350"/>
                <a:buFont typeface="Arial"/>
                <a:buNone/>
              </a:pPr>
              <a:r>
                <a:t/>
              </a:r>
              <a:endParaRPr b="0" i="0" sz="1350" u="none" cap="none" strike="noStrike">
                <a:solidFill>
                  <a:srgbClr val="000000"/>
                </a:solidFill>
                <a:latin typeface="Verdana"/>
                <a:ea typeface="Verdana"/>
                <a:cs typeface="Verdana"/>
                <a:sym typeface="Verdana"/>
              </a:endParaRPr>
            </a:p>
          </p:txBody>
        </p:sp>
        <p:sp>
          <p:nvSpPr>
            <p:cNvPr id="2499" name="Google Shape;2499;p165"/>
            <p:cNvSpPr/>
            <p:nvPr/>
          </p:nvSpPr>
          <p:spPr>
            <a:xfrm rot="-6480166">
              <a:off x="2662128" y="2048879"/>
              <a:ext cx="2351948" cy="698061"/>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500" name="Google Shape;2500;p165"/>
            <p:cNvSpPr/>
            <p:nvPr/>
          </p:nvSpPr>
          <p:spPr>
            <a:xfrm>
              <a:off x="2617374" y="593372"/>
              <a:ext cx="1714800" cy="12135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501" name="Google Shape;2501;p165"/>
            <p:cNvSpPr txBox="1"/>
            <p:nvPr/>
          </p:nvSpPr>
          <p:spPr>
            <a:xfrm>
              <a:off x="2657542" y="633547"/>
              <a:ext cx="1634400" cy="9930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350"/>
                <a:buFont typeface="Arial"/>
                <a:buNone/>
              </a:pPr>
              <a:r>
                <a:t/>
              </a:r>
              <a:endParaRPr b="0" i="0" sz="1350" u="none" cap="none" strike="noStrike">
                <a:solidFill>
                  <a:srgbClr val="000000"/>
                </a:solidFill>
                <a:latin typeface="Verdana"/>
                <a:ea typeface="Verdana"/>
                <a:cs typeface="Verdana"/>
                <a:sym typeface="Verdana"/>
              </a:endParaRPr>
            </a:p>
          </p:txBody>
        </p:sp>
        <p:sp>
          <p:nvSpPr>
            <p:cNvPr id="2502" name="Google Shape;2502;p165"/>
            <p:cNvSpPr/>
            <p:nvPr/>
          </p:nvSpPr>
          <p:spPr>
            <a:xfrm rot="-4319834">
              <a:off x="4230599" y="2048622"/>
              <a:ext cx="2351948" cy="698061"/>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503" name="Google Shape;2503;p165"/>
            <p:cNvSpPr/>
            <p:nvPr/>
          </p:nvSpPr>
          <p:spPr>
            <a:xfrm>
              <a:off x="4912588" y="593372"/>
              <a:ext cx="1714800" cy="12135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504" name="Google Shape;2504;p165"/>
            <p:cNvSpPr txBox="1"/>
            <p:nvPr/>
          </p:nvSpPr>
          <p:spPr>
            <a:xfrm>
              <a:off x="4952755" y="633548"/>
              <a:ext cx="1634400" cy="11349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350"/>
                <a:buFont typeface="Arial"/>
                <a:buNone/>
              </a:pPr>
              <a:r>
                <a:t/>
              </a:r>
              <a:endParaRPr b="0" i="0" sz="1350" u="none" cap="none" strike="noStrike">
                <a:solidFill>
                  <a:srgbClr val="000000"/>
                </a:solidFill>
                <a:latin typeface="Verdana"/>
                <a:ea typeface="Verdana"/>
                <a:cs typeface="Verdana"/>
                <a:sym typeface="Verdana"/>
              </a:endParaRPr>
            </a:p>
          </p:txBody>
        </p:sp>
        <p:sp>
          <p:nvSpPr>
            <p:cNvPr id="2505" name="Google Shape;2505;p165"/>
            <p:cNvSpPr/>
            <p:nvPr/>
          </p:nvSpPr>
          <p:spPr>
            <a:xfrm rot="-2159837">
              <a:off x="5499443" y="2970552"/>
              <a:ext cx="2352033" cy="698241"/>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506" name="Google Shape;2506;p165"/>
            <p:cNvSpPr/>
            <p:nvPr/>
          </p:nvSpPr>
          <p:spPr>
            <a:xfrm>
              <a:off x="6632301" y="1942468"/>
              <a:ext cx="1989000" cy="13719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507" name="Google Shape;2507;p165"/>
            <p:cNvSpPr txBox="1"/>
            <p:nvPr/>
          </p:nvSpPr>
          <p:spPr>
            <a:xfrm>
              <a:off x="6672477" y="1982647"/>
              <a:ext cx="1908600" cy="11349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350"/>
                <a:buFont typeface="Arial"/>
                <a:buNone/>
              </a:pPr>
              <a:r>
                <a:t/>
              </a:r>
              <a:endParaRPr b="0" i="0" sz="1350" u="none" cap="none" strike="noStrike">
                <a:solidFill>
                  <a:srgbClr val="000000"/>
                </a:solidFill>
                <a:latin typeface="Verdana"/>
                <a:ea typeface="Verdana"/>
                <a:cs typeface="Verdana"/>
                <a:sym typeface="Verdana"/>
              </a:endParaRPr>
            </a:p>
          </p:txBody>
        </p:sp>
        <p:sp>
          <p:nvSpPr>
            <p:cNvPr id="2508" name="Google Shape;2508;p165"/>
            <p:cNvSpPr/>
            <p:nvPr/>
          </p:nvSpPr>
          <p:spPr>
            <a:xfrm rot="16321">
              <a:off x="5848702" y="4428484"/>
              <a:ext cx="2211625" cy="698108"/>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509" name="Google Shape;2509;p165"/>
            <p:cNvSpPr/>
            <p:nvPr/>
          </p:nvSpPr>
          <p:spPr>
            <a:xfrm>
              <a:off x="7131148" y="3882035"/>
              <a:ext cx="2112300" cy="18921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510" name="Google Shape;2510;p165"/>
            <p:cNvSpPr txBox="1"/>
            <p:nvPr/>
          </p:nvSpPr>
          <p:spPr>
            <a:xfrm>
              <a:off x="7131137" y="3937422"/>
              <a:ext cx="2001300" cy="1626600"/>
            </a:xfrm>
            <a:prstGeom prst="rect">
              <a:avLst/>
            </a:prstGeom>
            <a:noFill/>
            <a:ln>
              <a:noFill/>
            </a:ln>
          </p:spPr>
          <p:txBody>
            <a:bodyPr anchorCtr="0" anchor="ctr" bIns="34275" lIns="34275" spcFirstLastPara="1" rIns="34275" wrap="square" tIns="34275">
              <a:noAutofit/>
            </a:bodyPr>
            <a:lstStyle/>
            <a:p>
              <a:pPr indent="0" lvl="0" marL="0" marR="0" rtl="0" algn="ctr">
                <a:lnSpc>
                  <a:spcPct val="90000"/>
                </a:lnSpc>
                <a:spcBef>
                  <a:spcPts val="0"/>
                </a:spcBef>
                <a:spcAft>
                  <a:spcPts val="0"/>
                </a:spcAft>
                <a:buClr>
                  <a:srgbClr val="000000"/>
                </a:buClr>
                <a:buSzPts val="1350"/>
                <a:buFont typeface="Arial"/>
                <a:buNone/>
              </a:pPr>
              <a:r>
                <a:t/>
              </a:r>
              <a:endParaRPr b="0" i="0" sz="1350" u="none" cap="none" strike="noStrike">
                <a:solidFill>
                  <a:srgbClr val="000000"/>
                </a:solidFill>
                <a:latin typeface="Verdana"/>
                <a:ea typeface="Verdana"/>
                <a:cs typeface="Verdana"/>
                <a:sym typeface="Verdana"/>
              </a:endParaRPr>
            </a:p>
          </p:txBody>
        </p:sp>
      </p:grpSp>
      <p:sp>
        <p:nvSpPr>
          <p:cNvPr id="2511" name="Google Shape;2511;p165"/>
          <p:cNvSpPr txBox="1"/>
          <p:nvPr/>
        </p:nvSpPr>
        <p:spPr>
          <a:xfrm>
            <a:off x="5536621" y="5596563"/>
            <a:ext cx="3368700" cy="1818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Adapted from Horner &amp; Sugai (2016)</a:t>
            </a:r>
            <a:endParaRPr b="0" i="0" sz="1050" u="none" cap="none" strike="noStrike">
              <a:solidFill>
                <a:srgbClr val="000000"/>
              </a:solidFill>
              <a:latin typeface="Arial"/>
              <a:ea typeface="Arial"/>
              <a:cs typeface="Arial"/>
              <a:sym typeface="Arial"/>
            </a:endParaRPr>
          </a:p>
        </p:txBody>
      </p:sp>
      <p:sp>
        <p:nvSpPr>
          <p:cNvPr id="2512" name="Google Shape;2512;p165"/>
          <p:cNvSpPr txBox="1"/>
          <p:nvPr>
            <p:ph type="title"/>
          </p:nvPr>
        </p:nvSpPr>
        <p:spPr>
          <a:xfrm>
            <a:off x="457200" y="336137"/>
            <a:ext cx="8229600" cy="1092600"/>
          </a:xfrm>
          <a:prstGeom prst="rect">
            <a:avLst/>
          </a:prstGeom>
          <a:solidFill>
            <a:srgbClr val="7DCCED">
              <a:alpha val="31372"/>
            </a:srgbClr>
          </a:solid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Clr>
                <a:srgbClr val="000000"/>
              </a:buClr>
              <a:buSzPts val="4000"/>
              <a:buFont typeface="Verdana"/>
              <a:buNone/>
            </a:pPr>
            <a:r>
              <a:rPr lang="en-US">
                <a:solidFill>
                  <a:srgbClr val="000000"/>
                </a:solidFill>
              </a:rPr>
              <a:t>Advanced Tier Interventions</a:t>
            </a:r>
            <a:endParaRPr>
              <a:solidFill>
                <a:srgbClr val="000000"/>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7" name="Shape 2517"/>
        <p:cNvGrpSpPr/>
        <p:nvPr/>
      </p:nvGrpSpPr>
      <p:grpSpPr>
        <a:xfrm>
          <a:off x="0" y="0"/>
          <a:ext cx="0" cy="0"/>
          <a:chOff x="0" y="0"/>
          <a:chExt cx="0" cy="0"/>
        </a:xfrm>
      </p:grpSpPr>
      <p:sp>
        <p:nvSpPr>
          <p:cNvPr id="2518" name="Google Shape;2518;p166"/>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Day 2 Quick Check</a:t>
            </a:r>
            <a:endParaRPr>
              <a:solidFill>
                <a:schemeClr val="dk1"/>
              </a:solidFill>
            </a:endParaRPr>
          </a:p>
        </p:txBody>
      </p:sp>
      <p:sp>
        <p:nvSpPr>
          <p:cNvPr id="2519" name="Google Shape;2519;p166"/>
          <p:cNvSpPr txBox="1"/>
          <p:nvPr>
            <p:ph idx="1" type="body"/>
          </p:nvPr>
        </p:nvSpPr>
        <p:spPr>
          <a:xfrm>
            <a:off x="457200" y="1371600"/>
            <a:ext cx="8686800" cy="5486400"/>
          </a:xfrm>
          <a:prstGeom prst="rect">
            <a:avLst/>
          </a:prstGeom>
          <a:noFill/>
          <a:ln>
            <a:noFill/>
          </a:ln>
        </p:spPr>
        <p:txBody>
          <a:bodyPr anchorCtr="0" anchor="t" bIns="45700" lIns="91425" spcFirstLastPara="1" rIns="91425" wrap="square" tIns="45700">
            <a:noAutofit/>
          </a:bodyPr>
          <a:lstStyle/>
          <a:p>
            <a:pPr indent="-387350" lvl="0" marL="457200" rtl="0" algn="l">
              <a:lnSpc>
                <a:spcPct val="100000"/>
              </a:lnSpc>
              <a:spcBef>
                <a:spcPts val="360"/>
              </a:spcBef>
              <a:spcAft>
                <a:spcPts val="0"/>
              </a:spcAft>
              <a:buSzPts val="2500"/>
              <a:buAutoNum type="arabicPeriod"/>
            </a:pPr>
            <a:r>
              <a:rPr lang="en-US" sz="2500"/>
              <a:t> T/F – We align advanced tier interventions to Tier One Core instruction across all domains.</a:t>
            </a:r>
            <a:endParaRPr/>
          </a:p>
          <a:p>
            <a:pPr indent="-228600" lvl="0" marL="457200" rtl="0" algn="l">
              <a:lnSpc>
                <a:spcPct val="100000"/>
              </a:lnSpc>
              <a:spcBef>
                <a:spcPts val="360"/>
              </a:spcBef>
              <a:spcAft>
                <a:spcPts val="0"/>
              </a:spcAft>
              <a:buSzPts val="2500"/>
              <a:buNone/>
            </a:pPr>
            <a:r>
              <a:t/>
            </a:r>
            <a:endParaRPr sz="2500"/>
          </a:p>
          <a:p>
            <a:pPr indent="-387350" lvl="0" marL="457200" rtl="0" algn="l">
              <a:lnSpc>
                <a:spcPct val="100000"/>
              </a:lnSpc>
              <a:spcBef>
                <a:spcPts val="360"/>
              </a:spcBef>
              <a:spcAft>
                <a:spcPts val="0"/>
              </a:spcAft>
              <a:buSzPts val="2500"/>
              <a:buAutoNum type="arabicPeriod"/>
            </a:pPr>
            <a:r>
              <a:rPr lang="en-US" sz="2500"/>
              <a:t>Two types of progress monitoring are ________________________ and _________________________</a:t>
            </a:r>
            <a:endParaRPr/>
          </a:p>
          <a:p>
            <a:pPr indent="-228600" lvl="0" marL="457200" rtl="0" algn="l">
              <a:lnSpc>
                <a:spcPct val="100000"/>
              </a:lnSpc>
              <a:spcBef>
                <a:spcPts val="360"/>
              </a:spcBef>
              <a:spcAft>
                <a:spcPts val="0"/>
              </a:spcAft>
              <a:buSzPts val="2500"/>
              <a:buNone/>
            </a:pPr>
            <a:r>
              <a:t/>
            </a:r>
            <a:endParaRPr sz="2500"/>
          </a:p>
          <a:p>
            <a:pPr indent="-387350" lvl="0" marL="457200" rtl="0" algn="l">
              <a:lnSpc>
                <a:spcPct val="100000"/>
              </a:lnSpc>
              <a:spcBef>
                <a:spcPts val="360"/>
              </a:spcBef>
              <a:spcAft>
                <a:spcPts val="0"/>
              </a:spcAft>
              <a:buSzPts val="2500"/>
              <a:buAutoNum type="arabicPeriod"/>
            </a:pPr>
            <a:r>
              <a:rPr lang="en-US" sz="2500"/>
              <a:t> T/F – The most important data advanced tier teams analyze is individual student performance.</a:t>
            </a:r>
            <a:endParaRPr/>
          </a:p>
          <a:p>
            <a:pPr indent="-228600" lvl="0" marL="457200" rtl="0" algn="l">
              <a:lnSpc>
                <a:spcPct val="100000"/>
              </a:lnSpc>
              <a:spcBef>
                <a:spcPts val="360"/>
              </a:spcBef>
              <a:spcAft>
                <a:spcPts val="0"/>
              </a:spcAft>
              <a:buSzPts val="2500"/>
              <a:buNone/>
            </a:pPr>
            <a:r>
              <a:t/>
            </a:r>
            <a:endParaRPr sz="2500"/>
          </a:p>
          <a:p>
            <a:pPr indent="-387350" lvl="0" marL="457200" rtl="0" algn="l">
              <a:lnSpc>
                <a:spcPct val="100000"/>
              </a:lnSpc>
              <a:spcBef>
                <a:spcPts val="360"/>
              </a:spcBef>
              <a:spcAft>
                <a:spcPts val="0"/>
              </a:spcAft>
              <a:buSzPts val="2500"/>
              <a:buAutoNum type="arabicPeriod"/>
            </a:pPr>
            <a:r>
              <a:rPr lang="en-US" sz="2500"/>
              <a:t>The intensity of progress monitoring </a:t>
            </a:r>
            <a:r>
              <a:rPr lang="en-US" sz="2500">
                <a:solidFill>
                  <a:srgbClr val="FF0000"/>
                </a:solidFill>
              </a:rPr>
              <a:t>decreases/increases</a:t>
            </a:r>
            <a:r>
              <a:rPr lang="en-US" sz="2500"/>
              <a:t> with the intensity of interventions.  </a:t>
            </a:r>
            <a:endParaRPr sz="2500"/>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4" name="Shape 2524"/>
        <p:cNvGrpSpPr/>
        <p:nvPr/>
      </p:nvGrpSpPr>
      <p:grpSpPr>
        <a:xfrm>
          <a:off x="0" y="0"/>
          <a:ext cx="0" cy="0"/>
          <a:chOff x="0" y="0"/>
          <a:chExt cx="0" cy="0"/>
        </a:xfrm>
      </p:grpSpPr>
      <p:sp>
        <p:nvSpPr>
          <p:cNvPr id="2525" name="Google Shape;2525;p167"/>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Day 2 Quick Check (cont.)</a:t>
            </a:r>
            <a:endParaRPr>
              <a:solidFill>
                <a:schemeClr val="dk1"/>
              </a:solidFill>
            </a:endParaRPr>
          </a:p>
        </p:txBody>
      </p:sp>
      <p:sp>
        <p:nvSpPr>
          <p:cNvPr id="2526" name="Google Shape;2526;p167"/>
          <p:cNvSpPr txBox="1"/>
          <p:nvPr>
            <p:ph idx="1" type="body"/>
          </p:nvPr>
        </p:nvSpPr>
        <p:spPr>
          <a:xfrm>
            <a:off x="457201" y="1600200"/>
            <a:ext cx="8229600" cy="5257799"/>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360"/>
              </a:spcBef>
              <a:spcAft>
                <a:spcPts val="0"/>
              </a:spcAft>
              <a:buSzPts val="1800"/>
              <a:buAutoNum type="arabicPeriod" startAt="5"/>
            </a:pPr>
            <a:r>
              <a:rPr lang="en-US" sz="2500"/>
              <a:t>T/F Graphing data is an option, but it not worth the time and effort for team meetings.</a:t>
            </a:r>
            <a:endParaRPr/>
          </a:p>
          <a:p>
            <a:pPr indent="0" lvl="0" marL="0" rtl="0" algn="l">
              <a:lnSpc>
                <a:spcPct val="100000"/>
              </a:lnSpc>
              <a:spcBef>
                <a:spcPts val="360"/>
              </a:spcBef>
              <a:spcAft>
                <a:spcPts val="0"/>
              </a:spcAft>
              <a:buSzPts val="1800"/>
              <a:buNone/>
            </a:pPr>
            <a:r>
              <a:t/>
            </a:r>
            <a:endParaRPr sz="2500"/>
          </a:p>
          <a:p>
            <a:pPr indent="-457200" lvl="0" marL="457200" rtl="0" algn="l">
              <a:lnSpc>
                <a:spcPct val="100000"/>
              </a:lnSpc>
              <a:spcBef>
                <a:spcPts val="360"/>
              </a:spcBef>
              <a:spcAft>
                <a:spcPts val="0"/>
              </a:spcAft>
              <a:buSzPts val="1800"/>
              <a:buAutoNum type="arabicPeriod" startAt="5"/>
            </a:pPr>
            <a:r>
              <a:rPr lang="en-US" sz="2500"/>
              <a:t>Progress monitoring data allows teams to make decisions whether to ________________,  ________________ or ___________________  an intervention.</a:t>
            </a:r>
            <a:endParaRPr/>
          </a:p>
          <a:p>
            <a:pPr indent="-457200" lvl="0" marL="457200" rtl="0" algn="l">
              <a:lnSpc>
                <a:spcPct val="100000"/>
              </a:lnSpc>
              <a:spcBef>
                <a:spcPts val="360"/>
              </a:spcBef>
              <a:spcAft>
                <a:spcPts val="0"/>
              </a:spcAft>
              <a:buSzPts val="1800"/>
              <a:buAutoNum type="arabicPeriod" startAt="5"/>
            </a:pPr>
            <a:r>
              <a:rPr lang="en-US" sz="2500"/>
              <a:t>T/F - We change adult behavior first to ensure success for students.</a:t>
            </a:r>
            <a:endParaRPr/>
          </a:p>
          <a:p>
            <a:pPr indent="-342900" lvl="0" marL="457200" rtl="0" algn="l">
              <a:lnSpc>
                <a:spcPct val="100000"/>
              </a:lnSpc>
              <a:spcBef>
                <a:spcPts val="360"/>
              </a:spcBef>
              <a:spcAft>
                <a:spcPts val="0"/>
              </a:spcAft>
              <a:buSzPts val="1800"/>
              <a:buNone/>
            </a:pPr>
            <a:r>
              <a:t/>
            </a:r>
            <a:endParaRPr sz="2500"/>
          </a:p>
          <a:p>
            <a:pPr indent="0" lvl="0" marL="0" rtl="0" algn="l">
              <a:lnSpc>
                <a:spcPct val="100000"/>
              </a:lnSpc>
              <a:spcBef>
                <a:spcPts val="360"/>
              </a:spcBef>
              <a:spcAft>
                <a:spcPts val="0"/>
              </a:spcAft>
              <a:buSzPts val="1800"/>
              <a:buNone/>
            </a:pPr>
            <a:r>
              <a:rPr lang="en-US" sz="2500"/>
              <a:t>8.  We need both ____ and ____ for support in delivering interventions.  </a:t>
            </a:r>
            <a:endParaRPr sz="2500"/>
          </a:p>
          <a:p>
            <a:pPr indent="0" lvl="0" marL="0" rtl="0" algn="l">
              <a:lnSpc>
                <a:spcPct val="100000"/>
              </a:lnSpc>
              <a:spcBef>
                <a:spcPts val="360"/>
              </a:spcBef>
              <a:spcAft>
                <a:spcPts val="0"/>
              </a:spcAft>
              <a:buSzPts val="1800"/>
              <a:buNone/>
            </a:pPr>
            <a:r>
              <a:t/>
            </a:r>
            <a:endParaRPr sz="2500"/>
          </a:p>
          <a:p>
            <a:pPr indent="0" lvl="0" marL="0" rtl="0" algn="l">
              <a:lnSpc>
                <a:spcPct val="100000"/>
              </a:lnSpc>
              <a:spcBef>
                <a:spcPts val="360"/>
              </a:spcBef>
              <a:spcAft>
                <a:spcPts val="0"/>
              </a:spcAft>
              <a:buSzPts val="1800"/>
              <a:buNone/>
            </a:pPr>
            <a:r>
              <a:t/>
            </a:r>
            <a:endParaRPr sz="2500"/>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1" name="Shape 2531"/>
        <p:cNvGrpSpPr/>
        <p:nvPr/>
      </p:nvGrpSpPr>
      <p:grpSpPr>
        <a:xfrm>
          <a:off x="0" y="0"/>
          <a:ext cx="0" cy="0"/>
          <a:chOff x="0" y="0"/>
          <a:chExt cx="0" cy="0"/>
        </a:xfrm>
      </p:grpSpPr>
      <p:sp>
        <p:nvSpPr>
          <p:cNvPr id="2532" name="Google Shape;2532;p168"/>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360"/>
              </a:spcBef>
              <a:spcAft>
                <a:spcPts val="0"/>
              </a:spcAft>
              <a:buSzPts val="1800"/>
              <a:buNone/>
            </a:pPr>
            <a:r>
              <a:rPr lang="en-US" sz="2500"/>
              <a:t>9.   </a:t>
            </a:r>
            <a:r>
              <a:rPr lang="en-US" sz="2500">
                <a:solidFill>
                  <a:srgbClr val="FF0000"/>
                </a:solidFill>
              </a:rPr>
              <a:t>Intensity/Fidelity</a:t>
            </a:r>
            <a:r>
              <a:rPr lang="en-US" sz="2500"/>
              <a:t> is the degree to which an intervention is delivered as intended.</a:t>
            </a:r>
            <a:endParaRPr sz="2500"/>
          </a:p>
          <a:p>
            <a:pPr indent="0" lvl="0" marL="0" rtl="0" algn="l">
              <a:lnSpc>
                <a:spcPct val="100000"/>
              </a:lnSpc>
              <a:spcBef>
                <a:spcPts val="360"/>
              </a:spcBef>
              <a:spcAft>
                <a:spcPts val="0"/>
              </a:spcAft>
              <a:buSzPts val="1800"/>
              <a:buNone/>
            </a:pPr>
            <a:r>
              <a:t/>
            </a:r>
            <a:endParaRPr sz="2500"/>
          </a:p>
          <a:p>
            <a:pPr indent="0" lvl="0" marL="457200" rtl="0" algn="l">
              <a:lnSpc>
                <a:spcPct val="100000"/>
              </a:lnSpc>
              <a:spcBef>
                <a:spcPts val="360"/>
              </a:spcBef>
              <a:spcAft>
                <a:spcPts val="0"/>
              </a:spcAft>
              <a:buSzPts val="1800"/>
              <a:buNone/>
            </a:pPr>
            <a:r>
              <a:rPr lang="en-US" sz="2500"/>
              <a:t>10. Fidelity = “Did we  ______ what we said we would _____ in the way we said we would  _____ it.” </a:t>
            </a:r>
            <a:endParaRPr sz="2500"/>
          </a:p>
          <a:p>
            <a:pPr indent="0" lvl="0" marL="457200" rtl="0" algn="l">
              <a:lnSpc>
                <a:spcPct val="100000"/>
              </a:lnSpc>
              <a:spcBef>
                <a:spcPts val="360"/>
              </a:spcBef>
              <a:spcAft>
                <a:spcPts val="0"/>
              </a:spcAft>
              <a:buSzPts val="1800"/>
              <a:buNone/>
            </a:pPr>
            <a:r>
              <a:t/>
            </a:r>
            <a:endParaRPr sz="2500"/>
          </a:p>
          <a:p>
            <a:pPr indent="0" lvl="0" marL="457200" rtl="0" algn="l">
              <a:lnSpc>
                <a:spcPct val="100000"/>
              </a:lnSpc>
              <a:spcBef>
                <a:spcPts val="360"/>
              </a:spcBef>
              <a:spcAft>
                <a:spcPts val="0"/>
              </a:spcAft>
              <a:buSzPts val="1800"/>
              <a:buNone/>
            </a:pPr>
            <a:r>
              <a:rPr lang="en-US" sz="2500"/>
              <a:t>				</a:t>
            </a:r>
            <a:r>
              <a:rPr lang="en-US" sz="2900"/>
              <a:t>Blue Ribbon Winners!</a:t>
            </a:r>
            <a:endParaRPr sz="2900"/>
          </a:p>
          <a:p>
            <a:pPr indent="0" lvl="0" marL="457200" rtl="0" algn="l">
              <a:lnSpc>
                <a:spcPct val="100000"/>
              </a:lnSpc>
              <a:spcBef>
                <a:spcPts val="360"/>
              </a:spcBef>
              <a:spcAft>
                <a:spcPts val="0"/>
              </a:spcAft>
              <a:buSzPts val="1800"/>
              <a:buNone/>
            </a:pPr>
            <a:r>
              <a:t/>
            </a:r>
            <a:endParaRPr sz="2500"/>
          </a:p>
          <a:p>
            <a:pPr indent="0" lvl="0" marL="0" rtl="0" algn="l">
              <a:lnSpc>
                <a:spcPct val="100000"/>
              </a:lnSpc>
              <a:spcBef>
                <a:spcPts val="360"/>
              </a:spcBef>
              <a:spcAft>
                <a:spcPts val="0"/>
              </a:spcAft>
              <a:buSzPts val="1800"/>
              <a:buNone/>
            </a:pPr>
            <a:r>
              <a:t/>
            </a:r>
            <a:endParaRPr sz="2500"/>
          </a:p>
          <a:p>
            <a:pPr indent="0" lvl="0" marL="0" rtl="0" algn="l">
              <a:lnSpc>
                <a:spcPct val="100000"/>
              </a:lnSpc>
              <a:spcBef>
                <a:spcPts val="360"/>
              </a:spcBef>
              <a:spcAft>
                <a:spcPts val="0"/>
              </a:spcAft>
              <a:buSzPts val="1800"/>
              <a:buNone/>
            </a:pPr>
            <a:r>
              <a:t/>
            </a:r>
            <a:endParaRPr sz="2500"/>
          </a:p>
          <a:p>
            <a:pPr indent="0" lvl="0" marL="0" rtl="0" algn="l">
              <a:lnSpc>
                <a:spcPct val="100000"/>
              </a:lnSpc>
              <a:spcBef>
                <a:spcPts val="360"/>
              </a:spcBef>
              <a:spcAft>
                <a:spcPts val="0"/>
              </a:spcAft>
              <a:buSzPts val="1800"/>
              <a:buNone/>
            </a:pPr>
            <a:r>
              <a:t/>
            </a:r>
            <a:endParaRPr sz="2500"/>
          </a:p>
        </p:txBody>
      </p:sp>
      <p:sp>
        <p:nvSpPr>
          <p:cNvPr id="2533" name="Google Shape;2533;p168"/>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Day 2 Group Response</a:t>
            </a:r>
            <a:endParaRPr/>
          </a:p>
        </p:txBody>
      </p:sp>
      <p:pic>
        <p:nvPicPr>
          <p:cNvPr descr="blue ribbon" id="2534" name="Google Shape;2534;p168"/>
          <p:cNvPicPr preferRelativeResize="0"/>
          <p:nvPr/>
        </p:nvPicPr>
        <p:blipFill rotWithShape="1">
          <a:blip r:embed="rId3">
            <a:alphaModFix/>
          </a:blip>
          <a:srcRect b="0" l="0" r="0" t="0"/>
          <a:stretch/>
        </p:blipFill>
        <p:spPr>
          <a:xfrm>
            <a:off x="2283675" y="3886201"/>
            <a:ext cx="2000700" cy="2985425"/>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9" name="Shape 2539"/>
        <p:cNvGrpSpPr/>
        <p:nvPr/>
      </p:nvGrpSpPr>
      <p:grpSpPr>
        <a:xfrm>
          <a:off x="0" y="0"/>
          <a:ext cx="0" cy="0"/>
          <a:chOff x="0" y="0"/>
          <a:chExt cx="0" cy="0"/>
        </a:xfrm>
      </p:grpSpPr>
      <p:sp>
        <p:nvSpPr>
          <p:cNvPr id="2540" name="Google Shape;2540;p169"/>
          <p:cNvSpPr txBox="1"/>
          <p:nvPr>
            <p:ph type="title"/>
          </p:nvPr>
        </p:nvSpPr>
        <p:spPr>
          <a:xfrm>
            <a:off x="228600" y="228600"/>
            <a:ext cx="8686800" cy="1143000"/>
          </a:xfrm>
          <a:prstGeom prst="rect">
            <a:avLst/>
          </a:prstGeom>
          <a:solidFill>
            <a:srgbClr val="A9DCF2">
              <a:alpha val="6509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Graduation!</a:t>
            </a:r>
            <a:endParaRPr>
              <a:solidFill>
                <a:srgbClr val="000000"/>
              </a:solidFill>
            </a:endParaRPr>
          </a:p>
        </p:txBody>
      </p:sp>
      <p:pic>
        <p:nvPicPr>
          <p:cNvPr descr="I decided to edit the original Pomp and Circumstance because the original one is to short and the &quot;walking part&quot; of the song is what im looking for but didn't see one on Youtube...so i made one myself...i tried my best..you are more than welcome to use this song (for graduation practice or graduation)&#10;&#10;Congrats to those who are graduating this year!!!!&#10;&#10;Hope you enjoy it and don't forgot slam that like button, and click that subscribe button...maybe?" id="2541" name="Google Shape;2541;p169" title="Pomp and Circumstance Graduation Walking March (Song Extended)">
            <a:hlinkClick r:id="rId3"/>
          </p:cNvPr>
          <p:cNvPicPr preferRelativeResize="0"/>
          <p:nvPr/>
        </p:nvPicPr>
        <p:blipFill rotWithShape="1">
          <a:blip r:embed="rId4">
            <a:alphaModFix/>
          </a:blip>
          <a:srcRect b="0" l="0" r="0" t="0"/>
          <a:stretch/>
        </p:blipFill>
        <p:spPr>
          <a:xfrm>
            <a:off x="1239450" y="1524000"/>
            <a:ext cx="6665100" cy="4998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1"/>
                                        </p:tgtEl>
                                        <p:attrNameLst>
                                          <p:attrName>style.visibility</p:attrName>
                                        </p:attrNameLst>
                                      </p:cBhvr>
                                      <p:to>
                                        <p:strVal val="visible"/>
                                      </p:to>
                                    </p:set>
                                    <p:animEffect filter="fade" transition="in">
                                      <p:cBhvr>
                                        <p:cTn dur="1000"/>
                                        <p:tgtEl>
                                          <p:spTgt spid="2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6" name="Shape 2546"/>
        <p:cNvGrpSpPr/>
        <p:nvPr/>
      </p:nvGrpSpPr>
      <p:grpSpPr>
        <a:xfrm>
          <a:off x="0" y="0"/>
          <a:ext cx="0" cy="0"/>
          <a:chOff x="0" y="0"/>
          <a:chExt cx="0" cy="0"/>
        </a:xfrm>
      </p:grpSpPr>
      <p:sp>
        <p:nvSpPr>
          <p:cNvPr id="2547" name="Google Shape;2547;p170"/>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References</a:t>
            </a:r>
            <a:endParaRPr>
              <a:solidFill>
                <a:schemeClr val="dk1"/>
              </a:solidFill>
            </a:endParaRPr>
          </a:p>
        </p:txBody>
      </p:sp>
      <p:sp>
        <p:nvSpPr>
          <p:cNvPr id="2548" name="Google Shape;2548;p170"/>
          <p:cNvSpPr txBox="1"/>
          <p:nvPr>
            <p:ph idx="1" type="body"/>
          </p:nvPr>
        </p:nvSpPr>
        <p:spPr>
          <a:xfrm>
            <a:off x="457200" y="1600200"/>
            <a:ext cx="8229600" cy="49200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2400"/>
              <a:buFont typeface="Verdana"/>
              <a:buChar char="•"/>
            </a:pPr>
            <a:r>
              <a:rPr lang="en-US" sz="2400"/>
              <a:t>Algozzine, B., Barrett, S., Eber, L., George, H., Horner, R., Lewis, T., Putnam, B., Swain-Bradley, J., McIntosh, K., &amp; Sugai, G. (2014).</a:t>
            </a:r>
            <a:endParaRPr sz="2400"/>
          </a:p>
          <a:p>
            <a:pPr indent="-228600" lvl="0" marL="228600" rtl="0" algn="l">
              <a:lnSpc>
                <a:spcPct val="100000"/>
              </a:lnSpc>
              <a:spcBef>
                <a:spcPts val="0"/>
              </a:spcBef>
              <a:spcAft>
                <a:spcPts val="0"/>
              </a:spcAft>
              <a:buSzPts val="2400"/>
              <a:buFont typeface="Verdana"/>
              <a:buChar char="•"/>
            </a:pPr>
            <a:r>
              <a:rPr lang="en-US" sz="2400"/>
              <a:t>Crone, D. A., Horner, R. H., &amp; Hawken, L.. S. (2004). Responding to problem behavior in schools: The Behavior Education Program. New York: Guilford.</a:t>
            </a:r>
            <a:endParaRPr sz="2400"/>
          </a:p>
          <a:p>
            <a:pPr indent="-228600" lvl="0" marL="228600" rtl="0" algn="l">
              <a:lnSpc>
                <a:spcPct val="100000"/>
              </a:lnSpc>
              <a:spcBef>
                <a:spcPts val="0"/>
              </a:spcBef>
              <a:spcAft>
                <a:spcPts val="0"/>
              </a:spcAft>
              <a:buSzPts val="2400"/>
              <a:buChar char="•"/>
            </a:pPr>
            <a:r>
              <a:rPr lang="en-US" sz="2400"/>
              <a:t>Everett, S., Sugai, G., Fallon, L., Simonsen, B., &amp; O’Keeffe, B. (2011). School-wide Tier II interventions: Check-In Check-Out Getting Started Workbook. OSEP Technical Assistance Center on Positive Behavioral Interventions and Supports. </a:t>
            </a:r>
            <a:endParaRPr sz="2400"/>
          </a:p>
          <a:p>
            <a:pPr indent="0" lvl="0" marL="457200" rtl="0" algn="l">
              <a:lnSpc>
                <a:spcPct val="100000"/>
              </a:lnSpc>
              <a:spcBef>
                <a:spcPts val="0"/>
              </a:spcBef>
              <a:spcAft>
                <a:spcPts val="0"/>
              </a:spcAft>
              <a:buSzPts val="1800"/>
              <a:buNone/>
            </a:pPr>
            <a:r>
              <a:t/>
            </a:r>
            <a:endParaRPr sz="2400"/>
          </a:p>
          <a:p>
            <a:pPr indent="0" lvl="0" marL="0" rtl="0" algn="l">
              <a:lnSpc>
                <a:spcPct val="100000"/>
              </a:lnSpc>
              <a:spcBef>
                <a:spcPts val="360"/>
              </a:spcBef>
              <a:spcAft>
                <a:spcPts val="0"/>
              </a:spcAft>
              <a:buSzPts val="18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46">
            <a:alpha val="36078"/>
          </a:srgbClr>
        </a:solidFill>
      </p:bgPr>
    </p:bg>
    <p:spTree>
      <p:nvGrpSpPr>
        <p:cNvPr id="1172" name="Shape 1172"/>
        <p:cNvGrpSpPr/>
        <p:nvPr/>
      </p:nvGrpSpPr>
      <p:grpSpPr>
        <a:xfrm>
          <a:off x="0" y="0"/>
          <a:ext cx="0" cy="0"/>
          <a:chOff x="0" y="0"/>
          <a:chExt cx="0" cy="0"/>
        </a:xfrm>
      </p:grpSpPr>
      <p:sp>
        <p:nvSpPr>
          <p:cNvPr id="1173" name="Google Shape;1173;p17"/>
          <p:cNvSpPr txBox="1"/>
          <p:nvPr>
            <p:ph type="title"/>
          </p:nvPr>
        </p:nvSpPr>
        <p:spPr>
          <a:xfrm>
            <a:off x="732313" y="5327975"/>
            <a:ext cx="7772400" cy="136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000"/>
              <a:buNone/>
            </a:pPr>
            <a:r>
              <a:rPr lang="en-US"/>
              <a:t> </a:t>
            </a:r>
            <a:endParaRPr/>
          </a:p>
          <a:p>
            <a:pPr indent="0" lvl="0" marL="0" rtl="0" algn="ctr">
              <a:lnSpc>
                <a:spcPct val="100000"/>
              </a:lnSpc>
              <a:spcBef>
                <a:spcPts val="0"/>
              </a:spcBef>
              <a:spcAft>
                <a:spcPts val="0"/>
              </a:spcAft>
              <a:buSzPts val="4000"/>
              <a:buNone/>
            </a:pPr>
            <a:r>
              <a:rPr lang="en-US"/>
              <a:t>Teaming</a:t>
            </a:r>
            <a:endParaRPr/>
          </a:p>
        </p:txBody>
      </p:sp>
      <p:grpSp>
        <p:nvGrpSpPr>
          <p:cNvPr descr="pink circle with word teaming" id="1174" name="Google Shape;1174;p17"/>
          <p:cNvGrpSpPr/>
          <p:nvPr/>
        </p:nvGrpSpPr>
        <p:grpSpPr>
          <a:xfrm>
            <a:off x="2115559" y="1069603"/>
            <a:ext cx="4931125" cy="4813396"/>
            <a:chOff x="1994011" y="83500"/>
            <a:chExt cx="4939027" cy="4892657"/>
          </a:xfrm>
        </p:grpSpPr>
        <p:sp>
          <p:nvSpPr>
            <p:cNvPr id="1175" name="Google Shape;1175;p17"/>
            <p:cNvSpPr/>
            <p:nvPr/>
          </p:nvSpPr>
          <p:spPr>
            <a:xfrm>
              <a:off x="3718838" y="83500"/>
              <a:ext cx="1463100" cy="1463100"/>
            </a:xfrm>
            <a:prstGeom prst="ellipse">
              <a:avLst/>
            </a:prstGeom>
            <a:solidFill>
              <a:srgbClr val="FF006F"/>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1176" name="Google Shape;1176;p17"/>
            <p:cNvSpPr/>
            <p:nvPr/>
          </p:nvSpPr>
          <p:spPr>
            <a:xfrm>
              <a:off x="3718809" y="3438657"/>
              <a:ext cx="1463100" cy="15375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1177" name="Google Shape;1177;p17"/>
            <p:cNvSpPr/>
            <p:nvPr/>
          </p:nvSpPr>
          <p:spPr>
            <a:xfrm>
              <a:off x="5469938" y="17312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1178" name="Google Shape;1178;p17"/>
            <p:cNvSpPr/>
            <p:nvPr/>
          </p:nvSpPr>
          <p:spPr>
            <a:xfrm>
              <a:off x="2447918" y="3130291"/>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Data-</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1179" name="Google Shape;1179;p17"/>
            <p:cNvSpPr/>
            <p:nvPr/>
          </p:nvSpPr>
          <p:spPr>
            <a:xfrm>
              <a:off x="4989788"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000000"/>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1180" name="Google Shape;1180;p17"/>
            <p:cNvSpPr/>
            <p:nvPr/>
          </p:nvSpPr>
          <p:spPr>
            <a:xfrm>
              <a:off x="2447913"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150" u="none" cap="none" strike="noStrike">
                  <a:solidFill>
                    <a:srgbClr val="000000"/>
                  </a:solidFill>
                  <a:latin typeface="Verdana"/>
                  <a:ea typeface="Verdana"/>
                  <a:cs typeface="Verdana"/>
                  <a:sym typeface="Verdana"/>
                </a:rPr>
                <a:t>Professional Learning and Coaching</a:t>
              </a:r>
              <a:endParaRPr b="1" i="0" sz="1150" u="none" cap="none" strike="noStrike">
                <a:solidFill>
                  <a:srgbClr val="000000"/>
                </a:solidFill>
                <a:latin typeface="Arial"/>
                <a:ea typeface="Arial"/>
                <a:cs typeface="Arial"/>
                <a:sym typeface="Arial"/>
              </a:endParaRPr>
            </a:p>
          </p:txBody>
        </p:sp>
        <p:sp>
          <p:nvSpPr>
            <p:cNvPr id="1181" name="Google Shape;1181;p17"/>
            <p:cNvSpPr/>
            <p:nvPr/>
          </p:nvSpPr>
          <p:spPr>
            <a:xfrm>
              <a:off x="1994011" y="1891007"/>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Progress Monitoring</a:t>
              </a:r>
              <a:endParaRPr b="0" i="0" sz="1400" u="none" cap="none" strike="noStrike">
                <a:solidFill>
                  <a:srgbClr val="000000"/>
                </a:solidFill>
                <a:latin typeface="Arial"/>
                <a:ea typeface="Arial"/>
                <a:cs typeface="Arial"/>
                <a:sym typeface="Arial"/>
              </a:endParaRPr>
            </a:p>
          </p:txBody>
        </p:sp>
        <p:sp>
          <p:nvSpPr>
            <p:cNvPr id="1182" name="Google Shape;1182;p17"/>
            <p:cNvSpPr/>
            <p:nvPr/>
          </p:nvSpPr>
          <p:spPr>
            <a:xfrm>
              <a:off x="4989788"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3" name="Shape 2553"/>
        <p:cNvGrpSpPr/>
        <p:nvPr/>
      </p:nvGrpSpPr>
      <p:grpSpPr>
        <a:xfrm>
          <a:off x="0" y="0"/>
          <a:ext cx="0" cy="0"/>
          <a:chOff x="0" y="0"/>
          <a:chExt cx="0" cy="0"/>
        </a:xfrm>
      </p:grpSpPr>
      <p:sp>
        <p:nvSpPr>
          <p:cNvPr id="2554" name="Google Shape;2554;p171"/>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References (2)</a:t>
            </a:r>
            <a:endParaRPr>
              <a:solidFill>
                <a:schemeClr val="dk1"/>
              </a:solidFill>
            </a:endParaRPr>
          </a:p>
        </p:txBody>
      </p:sp>
      <p:sp>
        <p:nvSpPr>
          <p:cNvPr id="2555" name="Google Shape;2555;p171"/>
          <p:cNvSpPr txBox="1"/>
          <p:nvPr>
            <p:ph idx="1" type="body"/>
          </p:nvPr>
        </p:nvSpPr>
        <p:spPr>
          <a:xfrm>
            <a:off x="457200" y="1600200"/>
            <a:ext cx="8229600" cy="49149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Verdana"/>
              <a:buChar char="•"/>
            </a:pPr>
            <a:r>
              <a:rPr lang="en-US" sz="2400"/>
              <a:t>Hosp, J. L., Hosh, M. K., Howell, K. W., Allison, R. (2014). The ABCs of curriculum-based evaluation: A practical guide to effective decision making. New York: Guilford.</a:t>
            </a:r>
            <a:endParaRPr sz="2400"/>
          </a:p>
          <a:p>
            <a:pPr indent="-381000" lvl="0" marL="457200" rtl="0" algn="l">
              <a:lnSpc>
                <a:spcPct val="100000"/>
              </a:lnSpc>
              <a:spcBef>
                <a:spcPts val="0"/>
              </a:spcBef>
              <a:spcAft>
                <a:spcPts val="0"/>
              </a:spcAft>
              <a:buSzPts val="2400"/>
              <a:buFont typeface="Verdana"/>
              <a:buChar char="•"/>
            </a:pPr>
            <a:r>
              <a:rPr lang="en-US" sz="2400"/>
              <a:t>Lembke, D. (n.d.). Interventions in RTI Handouts. Retrieved from </a:t>
            </a:r>
            <a:r>
              <a:rPr lang="en-US" sz="2400" u="sng">
                <a:solidFill>
                  <a:schemeClr val="hlink"/>
                </a:solidFill>
                <a:hlinkClick r:id="rId3"/>
              </a:rPr>
              <a:t>https://rti4success.org/sites/default/files/interventions_in_rti_handouts.pdf</a:t>
            </a:r>
            <a:endParaRPr sz="2400"/>
          </a:p>
          <a:p>
            <a:pPr indent="-381000" lvl="0" marL="457200" rtl="0" algn="l">
              <a:lnSpc>
                <a:spcPct val="100000"/>
              </a:lnSpc>
              <a:spcBef>
                <a:spcPts val="0"/>
              </a:spcBef>
              <a:spcAft>
                <a:spcPts val="0"/>
              </a:spcAft>
              <a:buSzPts val="2400"/>
              <a:buFont typeface="Verdana"/>
              <a:buChar char="•"/>
            </a:pPr>
            <a:r>
              <a:rPr lang="en-US" sz="2400"/>
              <a:t>McIntosh, K. &amp; Goodman, S. (2016). Integrating multi-tiered systems of support: Blending RTI and PBIS. New York: Guilford</a:t>
            </a:r>
            <a:endParaRPr sz="2400"/>
          </a:p>
          <a:p>
            <a:pPr indent="-381000" lvl="0" marL="457200" rtl="0" algn="l">
              <a:lnSpc>
                <a:spcPct val="100000"/>
              </a:lnSpc>
              <a:spcBef>
                <a:spcPts val="0"/>
              </a:spcBef>
              <a:spcAft>
                <a:spcPts val="0"/>
              </a:spcAft>
              <a:buSzPts val="2400"/>
              <a:buFont typeface="Verdana"/>
              <a:buChar char="•"/>
            </a:pPr>
            <a:r>
              <a:rPr lang="en-US" sz="2400"/>
              <a:t>ford Press.</a:t>
            </a:r>
            <a:endParaRPr sz="2400"/>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0" name="Shape 2560"/>
        <p:cNvGrpSpPr/>
        <p:nvPr/>
      </p:nvGrpSpPr>
      <p:grpSpPr>
        <a:xfrm>
          <a:off x="0" y="0"/>
          <a:ext cx="0" cy="0"/>
          <a:chOff x="0" y="0"/>
          <a:chExt cx="0" cy="0"/>
        </a:xfrm>
      </p:grpSpPr>
      <p:sp>
        <p:nvSpPr>
          <p:cNvPr id="2561" name="Google Shape;2561;p172"/>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References (3)</a:t>
            </a:r>
            <a:endParaRPr>
              <a:solidFill>
                <a:schemeClr val="dk1"/>
              </a:solidFill>
            </a:endParaRPr>
          </a:p>
        </p:txBody>
      </p:sp>
      <p:sp>
        <p:nvSpPr>
          <p:cNvPr id="2562" name="Google Shape;2562;p172"/>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Verdana"/>
              <a:buChar char="•"/>
            </a:pPr>
            <a:r>
              <a:rPr lang="en-US" sz="2400"/>
              <a:t>Riley-Tillman, C. T., Burns, M. K., &amp; Kilgus, S. P. (2020). Evaluating Educational Interventions, Second Edition: Single-Case Design for Measuring Response to Intervention (Second ed.). The Guilford Press.</a:t>
            </a:r>
            <a:endParaRPr sz="2400"/>
          </a:p>
          <a:p>
            <a:pPr indent="-381000" lvl="0" marL="457200" rtl="0" algn="l">
              <a:lnSpc>
                <a:spcPct val="100000"/>
              </a:lnSpc>
              <a:spcBef>
                <a:spcPts val="0"/>
              </a:spcBef>
              <a:spcAft>
                <a:spcPts val="0"/>
              </a:spcAft>
              <a:buSzPts val="2400"/>
              <a:buFont typeface="Verdana"/>
              <a:buChar char="•"/>
            </a:pPr>
            <a:r>
              <a:rPr lang="en-US" sz="2400"/>
              <a:t>Sanetti, L. &amp; Meek, M. (2019). Supporting successful interventions in schools : tools to plan, evaluate, and sustain effective implementation. New York: The Guilford Press.</a:t>
            </a:r>
            <a:endParaRPr sz="2400"/>
          </a:p>
          <a:p>
            <a:pPr indent="-228600" lvl="0" marL="457200" rtl="0" algn="l">
              <a:lnSpc>
                <a:spcPct val="100000"/>
              </a:lnSpc>
              <a:spcBef>
                <a:spcPts val="0"/>
              </a:spcBef>
              <a:spcAft>
                <a:spcPts val="0"/>
              </a:spcAft>
              <a:buSzPts val="2400"/>
              <a:buFont typeface="Calibri"/>
              <a:buNone/>
            </a:pPr>
            <a:r>
              <a:t/>
            </a:r>
            <a:endParaRPr sz="2400"/>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7" name="Shape 2567"/>
        <p:cNvGrpSpPr/>
        <p:nvPr/>
      </p:nvGrpSpPr>
      <p:grpSpPr>
        <a:xfrm>
          <a:off x="0" y="0"/>
          <a:ext cx="0" cy="0"/>
          <a:chOff x="0" y="0"/>
          <a:chExt cx="0" cy="0"/>
        </a:xfrm>
      </p:grpSpPr>
      <p:sp>
        <p:nvSpPr>
          <p:cNvPr id="2568" name="Google Shape;2568;p173"/>
          <p:cNvSpPr txBox="1"/>
          <p:nvPr>
            <p:ph idx="1" type="body"/>
          </p:nvPr>
        </p:nvSpPr>
        <p:spPr>
          <a:xfrm>
            <a:off x="457200" y="1600200"/>
            <a:ext cx="8229600" cy="49149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Verdana"/>
              <a:buChar char="•"/>
            </a:pPr>
            <a:r>
              <a:rPr lang="en-US" sz="2400"/>
              <a:t>The IRIS Center. (2014). Evidence-based practices (part 3): Evaluating learner outcomes and fidelity. Retrieved from </a:t>
            </a:r>
            <a:r>
              <a:rPr lang="en-US" sz="2400" u="sng">
                <a:solidFill>
                  <a:schemeClr val="hlink"/>
                </a:solidFill>
                <a:hlinkClick r:id="rId3"/>
              </a:rPr>
              <a:t>https://iris.peabody.vanderbilt.edu/module/ebp_03/</a:t>
            </a:r>
            <a:endParaRPr sz="2400"/>
          </a:p>
          <a:p>
            <a:pPr indent="-381000" lvl="0" marL="457200" rtl="0" algn="l">
              <a:lnSpc>
                <a:spcPct val="100000"/>
              </a:lnSpc>
              <a:spcBef>
                <a:spcPts val="0"/>
              </a:spcBef>
              <a:spcAft>
                <a:spcPts val="0"/>
              </a:spcAft>
              <a:buSzPts val="2400"/>
              <a:buFont typeface="Verdana"/>
              <a:buChar char="•"/>
            </a:pPr>
            <a:r>
              <a:rPr lang="en-US" sz="2400"/>
              <a:t>Tiered Fidelity Inventory (TFI) Scoring Guide - Adapted from Algozzine, B., Barrett, S., Eber, L., George, H., Horner, R., Lewis, T., Putnam, B., Swain-Bradway, J., McIntosh, K., &amp; Sugai, G (2014). School-wide PBIS Tiered Fidelity Inventory. OSEP Technical Assistance Center on Positive Behavioral Interventions and Supports. </a:t>
            </a:r>
            <a:r>
              <a:rPr lang="en-US" sz="2400" u="sng">
                <a:solidFill>
                  <a:schemeClr val="hlink"/>
                </a:solidFill>
                <a:hlinkClick r:id="rId4"/>
              </a:rPr>
              <a:t>www.pbis.org</a:t>
            </a:r>
            <a:r>
              <a:rPr lang="en-US" sz="2400"/>
              <a:t>.</a:t>
            </a:r>
            <a:endParaRPr sz="2400"/>
          </a:p>
          <a:p>
            <a:pPr indent="0" lvl="0" marL="457200" rtl="0" algn="l">
              <a:lnSpc>
                <a:spcPct val="100000"/>
              </a:lnSpc>
              <a:spcBef>
                <a:spcPts val="360"/>
              </a:spcBef>
              <a:spcAft>
                <a:spcPts val="0"/>
              </a:spcAft>
              <a:buSzPts val="1800"/>
              <a:buNone/>
            </a:pPr>
            <a:r>
              <a:t/>
            </a:r>
            <a:endParaRPr/>
          </a:p>
        </p:txBody>
      </p:sp>
      <p:sp>
        <p:nvSpPr>
          <p:cNvPr id="2569" name="Google Shape;2569;p173"/>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References (4)</a:t>
            </a:r>
            <a:endParaRPr>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8"/>
          <p:cNvSpPr txBox="1"/>
          <p:nvPr>
            <p:ph type="title"/>
          </p:nvPr>
        </p:nvSpPr>
        <p:spPr>
          <a:xfrm>
            <a:off x="649200" y="150600"/>
            <a:ext cx="8237700" cy="957300"/>
          </a:xfrm>
          <a:prstGeom prst="rect">
            <a:avLst/>
          </a:prstGeom>
          <a:solidFill>
            <a:srgbClr val="A9DCF2">
              <a:alpha val="67058"/>
            </a:srgb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i="0" lang="en-US" sz="3800" u="none" cap="none" strike="noStrike">
                <a:solidFill>
                  <a:srgbClr val="000000"/>
                </a:solidFill>
              </a:rPr>
              <a:t>2.1 Team Composition</a:t>
            </a:r>
            <a:endParaRPr i="0" sz="3800" u="none" cap="none" strike="noStrike">
              <a:solidFill>
                <a:srgbClr val="000000"/>
              </a:solidFill>
            </a:endParaRPr>
          </a:p>
        </p:txBody>
      </p:sp>
      <p:graphicFrame>
        <p:nvGraphicFramePr>
          <p:cNvPr id="1188" name="Google Shape;1188;p18"/>
          <p:cNvGraphicFramePr/>
          <p:nvPr/>
        </p:nvGraphicFramePr>
        <p:xfrm>
          <a:off x="85725" y="1107900"/>
          <a:ext cx="3000000" cy="3000000"/>
        </p:xfrm>
        <a:graphic>
          <a:graphicData uri="http://schemas.openxmlformats.org/drawingml/2006/table">
            <a:tbl>
              <a:tblPr firstRow="1">
                <a:noFill/>
                <a:tableStyleId>{E55EAF6D-CC39-4DF6-B0CD-608C0CCC5EA7}</a:tableStyleId>
              </a:tblPr>
              <a:tblGrid>
                <a:gridCol w="3475050"/>
                <a:gridCol w="2196425"/>
                <a:gridCol w="3301075"/>
              </a:tblGrid>
              <a:tr h="4026725">
                <a:tc>
                  <a:txBody>
                    <a:bodyPr/>
                    <a:lstStyle/>
                    <a:p>
                      <a:pPr indent="0" lvl="0" marL="0" marR="12700" rtl="0" algn="l">
                        <a:lnSpc>
                          <a:spcPct val="125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Team includes a coordinator and members with </a:t>
                      </a:r>
                      <a:endParaRPr sz="2400" u="none" cap="none" strike="noStrike">
                        <a:latin typeface="Verdana"/>
                        <a:ea typeface="Verdana"/>
                        <a:cs typeface="Verdana"/>
                        <a:sym typeface="Verdana"/>
                      </a:endParaRPr>
                    </a:p>
                    <a:p>
                      <a:pPr indent="-381000" lvl="0" marL="457200" marR="12700" rtl="0" algn="l">
                        <a:lnSpc>
                          <a:spcPct val="125000"/>
                        </a:lnSpc>
                        <a:spcBef>
                          <a:spcPts val="300"/>
                        </a:spcBef>
                        <a:spcAft>
                          <a:spcPts val="0"/>
                        </a:spcAft>
                        <a:buClr>
                          <a:srgbClr val="000000"/>
                        </a:buClr>
                        <a:buSzPts val="2400"/>
                        <a:buFont typeface="Verdana"/>
                        <a:buAutoNum type="alphaLcParenR"/>
                      </a:pPr>
                      <a:r>
                        <a:rPr lang="en-US" sz="2400" u="none" cap="none" strike="noStrike">
                          <a:latin typeface="Verdana"/>
                          <a:ea typeface="Verdana"/>
                          <a:cs typeface="Verdana"/>
                          <a:sym typeface="Verdana"/>
                        </a:rPr>
                        <a:t>behavioral expertise</a:t>
                      </a:r>
                      <a:endParaRPr sz="2400" u="none" cap="none" strike="noStrike">
                        <a:latin typeface="Verdana"/>
                        <a:ea typeface="Verdana"/>
                        <a:cs typeface="Verdana"/>
                        <a:sym typeface="Verdana"/>
                      </a:endParaRPr>
                    </a:p>
                    <a:p>
                      <a:pPr indent="-381000" lvl="0" marL="457200" marR="12700" rtl="0" algn="l">
                        <a:lnSpc>
                          <a:spcPct val="125000"/>
                        </a:lnSpc>
                        <a:spcBef>
                          <a:spcPts val="0"/>
                        </a:spcBef>
                        <a:spcAft>
                          <a:spcPts val="0"/>
                        </a:spcAft>
                        <a:buClr>
                          <a:srgbClr val="000000"/>
                        </a:buClr>
                        <a:buSzPts val="2400"/>
                        <a:buFont typeface="Verdana"/>
                        <a:buAutoNum type="alphaLcParenR"/>
                      </a:pPr>
                      <a:r>
                        <a:rPr lang="en-US" sz="2400" u="none" cap="none" strike="noStrike">
                          <a:latin typeface="Verdana"/>
                          <a:ea typeface="Verdana"/>
                          <a:cs typeface="Verdana"/>
                          <a:sym typeface="Verdana"/>
                        </a:rPr>
                        <a:t>administrative authority</a:t>
                      </a:r>
                      <a:endParaRPr sz="2400" u="none" cap="none" strike="noStrike">
                        <a:latin typeface="Verdana"/>
                        <a:ea typeface="Verdana"/>
                        <a:cs typeface="Verdana"/>
                        <a:sym typeface="Verdana"/>
                      </a:endParaRPr>
                    </a:p>
                    <a:p>
                      <a:pPr indent="-381000" lvl="0" marL="457200" marR="12700" rtl="0" algn="l">
                        <a:lnSpc>
                          <a:spcPct val="125000"/>
                        </a:lnSpc>
                        <a:spcBef>
                          <a:spcPts val="0"/>
                        </a:spcBef>
                        <a:spcAft>
                          <a:spcPts val="0"/>
                        </a:spcAft>
                        <a:buClr>
                          <a:srgbClr val="000000"/>
                        </a:buClr>
                        <a:buSzPts val="2400"/>
                        <a:buFont typeface="Verdana"/>
                        <a:buAutoNum type="alphaLcParenR"/>
                      </a:pPr>
                      <a:r>
                        <a:rPr lang="en-US" sz="2400" u="none" cap="none" strike="noStrike">
                          <a:latin typeface="Verdana"/>
                          <a:ea typeface="Verdana"/>
                          <a:cs typeface="Verdana"/>
                          <a:sym typeface="Verdana"/>
                        </a:rPr>
                        <a:t>student knowledge</a:t>
                      </a:r>
                      <a:endParaRPr sz="2400" u="none" cap="none" strike="noStrike">
                        <a:latin typeface="Verdana"/>
                        <a:ea typeface="Verdana"/>
                        <a:cs typeface="Verdana"/>
                        <a:sym typeface="Verdana"/>
                      </a:endParaRPr>
                    </a:p>
                    <a:p>
                      <a:pPr indent="-381000" lvl="0" marL="457200" marR="12700" rtl="0" algn="l">
                        <a:lnSpc>
                          <a:spcPct val="125000"/>
                        </a:lnSpc>
                        <a:spcBef>
                          <a:spcPts val="0"/>
                        </a:spcBef>
                        <a:spcAft>
                          <a:spcPts val="0"/>
                        </a:spcAft>
                        <a:buClr>
                          <a:srgbClr val="000000"/>
                        </a:buClr>
                        <a:buSzPts val="2400"/>
                        <a:buFont typeface="Verdana"/>
                        <a:buAutoNum type="alphaLcParenR"/>
                      </a:pPr>
                      <a:r>
                        <a:rPr lang="en-US" sz="2400" u="none" cap="none" strike="noStrike">
                          <a:latin typeface="Verdana"/>
                          <a:ea typeface="Verdana"/>
                          <a:cs typeface="Verdana"/>
                          <a:sym typeface="Verdana"/>
                        </a:rPr>
                        <a:t>school operations knowledge</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63500" marR="0" rtl="0" algn="ctr">
                        <a:lnSpc>
                          <a:spcPct val="115000"/>
                        </a:lnSpc>
                        <a:spcBef>
                          <a:spcPts val="0"/>
                        </a:spcBef>
                        <a:spcAft>
                          <a:spcPts val="0"/>
                        </a:spcAft>
                        <a:buClr>
                          <a:srgbClr val="000000"/>
                        </a:buClr>
                        <a:buSzPts val="1800"/>
                        <a:buFont typeface="Arial"/>
                        <a:buNone/>
                      </a:pPr>
                      <a:r>
                        <a:rPr lang="en-US" sz="1800" u="none" cap="none" strike="noStrike"/>
                        <a:t> </a:t>
                      </a:r>
                      <a:r>
                        <a:rPr lang="en-US" sz="2400" u="none" cap="none" strike="noStrike">
                          <a:latin typeface="Verdana"/>
                          <a:ea typeface="Verdana"/>
                          <a:cs typeface="Verdana"/>
                          <a:sym typeface="Verdana"/>
                        </a:rPr>
                        <a:t>School organization</a:t>
                      </a:r>
                      <a:endParaRPr sz="2400" u="none" cap="none" strike="noStrike">
                        <a:latin typeface="Verdana"/>
                        <a:ea typeface="Verdana"/>
                        <a:cs typeface="Verdana"/>
                        <a:sym typeface="Verdana"/>
                      </a:endParaRPr>
                    </a:p>
                    <a:p>
                      <a:pPr indent="0" lvl="0" marL="63500" marR="0" rtl="0" algn="ctr">
                        <a:lnSpc>
                          <a:spcPct val="115000"/>
                        </a:lnSpc>
                        <a:spcBef>
                          <a:spcPts val="500"/>
                        </a:spcBef>
                        <a:spcAft>
                          <a:spcPts val="0"/>
                        </a:spcAft>
                        <a:buClr>
                          <a:srgbClr val="000000"/>
                        </a:buClr>
                        <a:buSzPts val="2400"/>
                        <a:buFont typeface="Arial"/>
                        <a:buNone/>
                      </a:pPr>
                      <a:r>
                        <a:rPr lang="en-US" sz="2400" u="none" cap="none" strike="noStrike">
                          <a:latin typeface="Verdana"/>
                          <a:ea typeface="Verdana"/>
                          <a:cs typeface="Verdana"/>
                          <a:sym typeface="Verdana"/>
                        </a:rPr>
                        <a:t>chart</a:t>
                      </a:r>
                      <a:endParaRPr sz="2400" u="none" cap="none" strike="noStrike">
                        <a:latin typeface="Verdana"/>
                        <a:ea typeface="Verdana"/>
                        <a:cs typeface="Verdana"/>
                        <a:sym typeface="Verdana"/>
                      </a:endParaRPr>
                    </a:p>
                    <a:p>
                      <a:pPr indent="0" lvl="0" marL="190500" marR="0" rtl="0" algn="ctr">
                        <a:lnSpc>
                          <a:spcPct val="115000"/>
                        </a:lnSpc>
                        <a:spcBef>
                          <a:spcPts val="500"/>
                        </a:spcBef>
                        <a:spcAft>
                          <a:spcPts val="0"/>
                        </a:spcAft>
                        <a:buClr>
                          <a:srgbClr val="000000"/>
                        </a:buClr>
                        <a:buSzPts val="2400"/>
                        <a:buFont typeface="Arial"/>
                        <a:buNone/>
                      </a:pPr>
                      <a:r>
                        <a:rPr lang="en-US" sz="2400" u="none" cap="none" strike="noStrike">
                          <a:latin typeface="Verdana"/>
                          <a:ea typeface="Verdana"/>
                          <a:cs typeface="Verdana"/>
                          <a:sym typeface="Verdana"/>
                        </a:rPr>
                        <a:t> </a:t>
                      </a:r>
                      <a:endParaRPr sz="2400" u="none" cap="none" strike="noStrike">
                        <a:latin typeface="Verdana"/>
                        <a:ea typeface="Verdana"/>
                        <a:cs typeface="Verdana"/>
                        <a:sym typeface="Verdana"/>
                      </a:endParaRPr>
                    </a:p>
                    <a:p>
                      <a:pPr indent="0" lvl="0" marL="0" marR="0" rtl="0" algn="ctr">
                        <a:lnSpc>
                          <a:spcPct val="115000"/>
                        </a:lnSpc>
                        <a:spcBef>
                          <a:spcPts val="500"/>
                        </a:spcBef>
                        <a:spcAft>
                          <a:spcPts val="0"/>
                        </a:spcAft>
                        <a:buClr>
                          <a:srgbClr val="000000"/>
                        </a:buClr>
                        <a:buSzPts val="2400"/>
                        <a:buFont typeface="Arial"/>
                        <a:buNone/>
                      </a:pPr>
                      <a:r>
                        <a:rPr lang="en-US" sz="2400" u="none" cap="none" strike="noStrike">
                          <a:latin typeface="Verdana"/>
                          <a:ea typeface="Verdana"/>
                          <a:cs typeface="Verdana"/>
                          <a:sym typeface="Verdana"/>
                        </a:rPr>
                        <a:t> Tier II team meeting minute</a:t>
                      </a:r>
                      <a:r>
                        <a:rPr lang="en-US" sz="1800" u="none" cap="none" strike="noStrike">
                          <a:latin typeface="Verdana"/>
                          <a:ea typeface="Verdana"/>
                          <a:cs typeface="Verdana"/>
                          <a:sym typeface="Verdana"/>
                        </a:rPr>
                        <a:t>s</a:t>
                      </a:r>
                      <a:endParaRPr sz="18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76200" marR="0" rtl="0" algn="l">
                        <a:lnSpc>
                          <a:spcPct val="115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 = no coordinator or all 4 core areas of  expertise</a:t>
                      </a:r>
                      <a:endParaRPr sz="2400" u="none" cap="none" strike="noStrike">
                        <a:latin typeface="Verdana"/>
                        <a:ea typeface="Verdana"/>
                        <a:cs typeface="Verdana"/>
                        <a:sym typeface="Verdana"/>
                      </a:endParaRPr>
                    </a:p>
                    <a:p>
                      <a:pPr indent="0" lvl="0" marL="76200" marR="38100" rtl="0" algn="l">
                        <a:lnSpc>
                          <a:spcPct val="125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 = no coordinator,  core expertise OR member attendance is below 80%</a:t>
                      </a:r>
                      <a:endParaRPr sz="2400" u="none" cap="none" strike="noStrike">
                        <a:latin typeface="Verdana"/>
                        <a:ea typeface="Verdana"/>
                        <a:cs typeface="Verdana"/>
                        <a:sym typeface="Verdana"/>
                      </a:endParaRPr>
                    </a:p>
                    <a:p>
                      <a:pPr indent="0" lvl="0" marL="76200" marR="76200" rtl="0" algn="l">
                        <a:lnSpc>
                          <a:spcPct val="125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 = all members attendance at or above 80%</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pic>
        <p:nvPicPr>
          <p:cNvPr descr="Screen Shot TFI socring for 2.1" id="1189" name="Google Shape;1189;p18"/>
          <p:cNvPicPr preferRelativeResize="0"/>
          <p:nvPr/>
        </p:nvPicPr>
        <p:blipFill rotWithShape="1">
          <a:blip r:embed="rId3">
            <a:alphaModFix/>
          </a:blip>
          <a:srcRect b="0" l="0" r="0" t="0"/>
          <a:stretch/>
        </p:blipFill>
        <p:spPr>
          <a:xfrm>
            <a:off x="85725" y="150600"/>
            <a:ext cx="734935" cy="957300"/>
          </a:xfrm>
          <a:prstGeom prst="rect">
            <a:avLst/>
          </a:prstGeom>
          <a:noFill/>
          <a:ln>
            <a:noFill/>
          </a:ln>
        </p:spPr>
      </p:pic>
      <p:pic>
        <p:nvPicPr>
          <p:cNvPr descr="Family engagement icon" id="1190" name="Google Shape;1190;p18"/>
          <p:cNvPicPr preferRelativeResize="0"/>
          <p:nvPr/>
        </p:nvPicPr>
        <p:blipFill rotWithShape="1">
          <a:blip r:embed="rId4">
            <a:alphaModFix/>
          </a:blip>
          <a:srcRect b="0" l="0" r="0" t="0"/>
          <a:stretch/>
        </p:blipFill>
        <p:spPr>
          <a:xfrm>
            <a:off x="3827600" y="4918100"/>
            <a:ext cx="1673875" cy="17349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9"/>
          <p:cNvSpPr txBox="1"/>
          <p:nvPr>
            <p:ph type="title"/>
          </p:nvPr>
        </p:nvSpPr>
        <p:spPr>
          <a:xfrm>
            <a:off x="228601" y="210734"/>
            <a:ext cx="8686800" cy="1143300"/>
          </a:xfrm>
          <a:prstGeom prst="rect">
            <a:avLst/>
          </a:prstGeom>
          <a:solidFill>
            <a:srgbClr val="A9DCF2">
              <a:alpha val="67058"/>
            </a:srgb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sz="3800">
                <a:solidFill>
                  <a:srgbClr val="000000"/>
                </a:solidFill>
              </a:rPr>
              <a:t>2.1 </a:t>
            </a:r>
            <a:r>
              <a:rPr i="0" lang="en-US" sz="3800" u="none" cap="none" strike="noStrike">
                <a:solidFill>
                  <a:srgbClr val="000000"/>
                </a:solidFill>
              </a:rPr>
              <a:t>Academic </a:t>
            </a:r>
            <a:r>
              <a:rPr lang="en-US" sz="3800">
                <a:solidFill>
                  <a:srgbClr val="000000"/>
                </a:solidFill>
              </a:rPr>
              <a:t>TFI</a:t>
            </a:r>
            <a:endParaRPr i="0" sz="3800" u="none" cap="none" strike="noStrike">
              <a:solidFill>
                <a:srgbClr val="000000"/>
              </a:solidFill>
            </a:endParaRPr>
          </a:p>
        </p:txBody>
      </p:sp>
      <p:graphicFrame>
        <p:nvGraphicFramePr>
          <p:cNvPr id="1197" name="Google Shape;1197;p19"/>
          <p:cNvGraphicFramePr/>
          <p:nvPr/>
        </p:nvGraphicFramePr>
        <p:xfrm>
          <a:off x="228600" y="1354025"/>
          <a:ext cx="3000000" cy="3000000"/>
        </p:xfrm>
        <a:graphic>
          <a:graphicData uri="http://schemas.openxmlformats.org/drawingml/2006/table">
            <a:tbl>
              <a:tblPr firstRow="1">
                <a:noFill/>
                <a:tableStyleId>{C54E5BA0-D625-4F09-8649-ACF5F731C3B6}</a:tableStyleId>
              </a:tblPr>
              <a:tblGrid>
                <a:gridCol w="2895600"/>
                <a:gridCol w="2895600"/>
                <a:gridCol w="2895600"/>
              </a:tblGrid>
              <a:tr h="5312000">
                <a:tc>
                  <a:txBody>
                    <a:bodyPr/>
                    <a:lstStyle/>
                    <a:p>
                      <a:pPr indent="0" lvl="0" marL="0" marR="127000" rtl="0" algn="l">
                        <a:lnSpc>
                          <a:spcPct val="115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Tier II (or Tier II/III) team includes staff members with a) intervention expertise;  b)knowledge of the intervention</a:t>
                      </a:r>
                      <a:endParaRPr sz="2400" u="none" cap="none" strike="noStrike">
                        <a:solidFill>
                          <a:schemeClr val="dk1"/>
                        </a:solidFill>
                        <a:latin typeface="Verdana"/>
                        <a:ea typeface="Verdana"/>
                        <a:cs typeface="Verdana"/>
                        <a:sym typeface="Verdana"/>
                      </a:endParaRPr>
                    </a:p>
                    <a:p>
                      <a:pPr indent="0" lvl="0" marL="63500" marR="127000" rtl="0" algn="l">
                        <a:lnSpc>
                          <a:spcPct val="115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c) admin. role</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d)knowledge of students</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15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List of team members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120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Inclusion of additional staff as needed as per team minutes</a:t>
                      </a:r>
                      <a:endParaRPr sz="2400" u="none" cap="none" strike="noStrike">
                        <a:latin typeface="Verdana"/>
                        <a:ea typeface="Verdana"/>
                        <a:cs typeface="Verdana"/>
                        <a:sym typeface="Verdana"/>
                      </a:endParaRPr>
                    </a:p>
                  </a:txBody>
                  <a:tcPr marT="91425" marB="91425" marR="91425" marL="91425"/>
                </a:tc>
                <a:tc>
                  <a:txBody>
                    <a:bodyPr/>
                    <a:lstStyle/>
                    <a:p>
                      <a:pPr indent="0" lvl="0" marL="63500" marR="63500" rtl="0" algn="l">
                        <a:lnSpc>
                          <a:spcPct val="115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0 = Tier II team meets no more than one of the feature criteria </a:t>
                      </a:r>
                      <a:endParaRPr sz="2400" u="none" cap="none" strike="noStrike">
                        <a:solidFill>
                          <a:schemeClr val="dk1"/>
                        </a:solidFill>
                        <a:latin typeface="Verdana"/>
                        <a:ea typeface="Verdana"/>
                        <a:cs typeface="Verdana"/>
                        <a:sym typeface="Verdana"/>
                      </a:endParaRPr>
                    </a:p>
                    <a:p>
                      <a:pPr indent="0" lvl="0" marL="63500" marR="63500" rtl="0" algn="l">
                        <a:lnSpc>
                          <a:spcPct val="115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1= Tier II meets two of the four feature criteria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2= Tier II team includes coordinator and meets all four feature criteria </a:t>
                      </a:r>
                      <a:endParaRPr sz="2400" u="none" cap="none" strike="noStrike">
                        <a:latin typeface="Verdana"/>
                        <a:ea typeface="Verdana"/>
                        <a:cs typeface="Verdana"/>
                        <a:sym typeface="Verdana"/>
                      </a:endParaRPr>
                    </a:p>
                  </a:txBody>
                  <a:tcPr marT="91425" marB="91425" marR="91425" marL="91425"/>
                </a:tc>
              </a:tr>
            </a:tbl>
          </a:graphicData>
        </a:graphic>
      </p:graphicFrame>
      <p:pic>
        <p:nvPicPr>
          <p:cNvPr descr="Picture of Academic TFI booklet" id="1198" name="Google Shape;1198;p19"/>
          <p:cNvPicPr preferRelativeResize="0"/>
          <p:nvPr/>
        </p:nvPicPr>
        <p:blipFill rotWithShape="1">
          <a:blip r:embed="rId3">
            <a:alphaModFix/>
          </a:blip>
          <a:srcRect b="0" l="0" r="0" t="0"/>
          <a:stretch/>
        </p:blipFill>
        <p:spPr>
          <a:xfrm>
            <a:off x="228600" y="210725"/>
            <a:ext cx="1201200" cy="1143300"/>
          </a:xfrm>
          <a:prstGeom prst="rect">
            <a:avLst/>
          </a:prstGeom>
          <a:noFill/>
          <a:ln>
            <a:noFill/>
          </a:ln>
        </p:spPr>
      </p:pic>
      <p:pic>
        <p:nvPicPr>
          <p:cNvPr descr="family engagement icon" id="1199" name="Google Shape;1199;p19"/>
          <p:cNvPicPr preferRelativeResize="0"/>
          <p:nvPr/>
        </p:nvPicPr>
        <p:blipFill rotWithShape="1">
          <a:blip r:embed="rId4">
            <a:alphaModFix/>
          </a:blip>
          <a:srcRect b="0" l="0" r="0" t="0"/>
          <a:stretch/>
        </p:blipFill>
        <p:spPr>
          <a:xfrm>
            <a:off x="3831178" y="4644875"/>
            <a:ext cx="1660700" cy="17212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2"/>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a:t>Welcome to the Virginia Department of Education’s professional learning event through the Virginia Tiered Systems of Supports (VTSS).</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This professional learning opportunity is funded and hosted by the Virginia Department of Education.</a:t>
            </a:r>
            <a:endParaRPr/>
          </a:p>
        </p:txBody>
      </p:sp>
      <p:sp>
        <p:nvSpPr>
          <p:cNvPr id="1036" name="Google Shape;1036;p2"/>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FF0000"/>
                </a:solidFill>
              </a:rPr>
              <a:t>Virginia Tiered Systems of Supports</a:t>
            </a:r>
            <a:endParaRPr>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20"/>
          <p:cNvSpPr txBox="1"/>
          <p:nvPr>
            <p:ph type="title"/>
          </p:nvPr>
        </p:nvSpPr>
        <p:spPr>
          <a:xfrm>
            <a:off x="228600" y="228600"/>
            <a:ext cx="8686800" cy="1143000"/>
          </a:xfrm>
          <a:prstGeom prst="rect">
            <a:avLst/>
          </a:prstGeom>
          <a:solidFill>
            <a:srgbClr val="A9DCF2">
              <a:alpha val="67450"/>
            </a:srgbClr>
          </a:solidFill>
          <a:ln>
            <a:noFill/>
          </a:ln>
        </p:spPr>
        <p:txBody>
          <a:bodyPr anchorCtr="0" anchor="ctr" bIns="45700" lIns="91425" spcFirstLastPara="1" rIns="91425" wrap="square" tIns="45700">
            <a:noAutofit/>
          </a:bodyPr>
          <a:lstStyle/>
          <a:p>
            <a:pPr indent="0" lvl="0" marL="0" rtl="0" algn="ctr">
              <a:lnSpc>
                <a:spcPct val="100000"/>
              </a:lnSpc>
              <a:spcBef>
                <a:spcPts val="640"/>
              </a:spcBef>
              <a:spcAft>
                <a:spcPts val="0"/>
              </a:spcAft>
              <a:buSzPts val="4000"/>
              <a:buNone/>
            </a:pPr>
            <a:r>
              <a:rPr lang="en-US" sz="4100">
                <a:solidFill>
                  <a:schemeClr val="dk1"/>
                </a:solidFill>
              </a:rPr>
              <a:t>What Do Teams Look Like? </a:t>
            </a:r>
            <a:endParaRPr sz="4100"/>
          </a:p>
        </p:txBody>
      </p:sp>
      <p:sp>
        <p:nvSpPr>
          <p:cNvPr id="1205" name="Google Shape;1205;p20"/>
          <p:cNvSpPr/>
          <p:nvPr/>
        </p:nvSpPr>
        <p:spPr>
          <a:xfrm flipH="1">
            <a:off x="3597600" y="3913775"/>
            <a:ext cx="4257300" cy="2468400"/>
          </a:xfrm>
          <a:prstGeom prst="wedgeEllipseCallout">
            <a:avLst>
              <a:gd fmla="val 29775" name="adj1"/>
              <a:gd fmla="val 64811" name="adj2"/>
            </a:avLst>
          </a:prstGeom>
          <a:solidFill>
            <a:srgbClr val="A33ABA">
              <a:alpha val="51372"/>
            </a:srgbClr>
          </a:solid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We meet every week for 30 minutes for each Tier</a:t>
            </a:r>
            <a:endParaRPr b="0" i="0" sz="1400" u="none" cap="none" strike="noStrike">
              <a:solidFill>
                <a:srgbClr val="000000"/>
              </a:solidFill>
              <a:latin typeface="Arial"/>
              <a:ea typeface="Arial"/>
              <a:cs typeface="Arial"/>
              <a:sym typeface="Arial"/>
            </a:endParaRPr>
          </a:p>
        </p:txBody>
      </p:sp>
      <p:sp>
        <p:nvSpPr>
          <p:cNvPr id="1206" name="Google Shape;1206;p20"/>
          <p:cNvSpPr/>
          <p:nvPr/>
        </p:nvSpPr>
        <p:spPr>
          <a:xfrm>
            <a:off x="3714300" y="1635500"/>
            <a:ext cx="5201100" cy="2140200"/>
          </a:xfrm>
          <a:prstGeom prst="wedgeRectCallout">
            <a:avLst>
              <a:gd fmla="val 33039" name="adj1"/>
              <a:gd fmla="val 86036" name="adj2"/>
            </a:avLst>
          </a:prstGeom>
          <a:solidFill>
            <a:srgbClr val="FFFF00">
              <a:alpha val="36862"/>
            </a:srgbClr>
          </a:solid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640"/>
              </a:spcBef>
              <a:spcAft>
                <a:spcPts val="0"/>
              </a:spcAft>
              <a:buClr>
                <a:srgbClr val="000000"/>
              </a:buClr>
              <a:buSzPts val="2400"/>
              <a:buFont typeface="Arial"/>
              <a:buNone/>
            </a:pPr>
            <a:r>
              <a:rPr b="1" i="0" lang="en-US" sz="2400" u="none" cap="none" strike="noStrike">
                <a:solidFill>
                  <a:schemeClr val="dk1"/>
                </a:solidFill>
                <a:latin typeface="Verdana"/>
                <a:ea typeface="Verdana"/>
                <a:cs typeface="Verdana"/>
                <a:sym typeface="Verdana"/>
              </a:rPr>
              <a:t>We are a small school. Our Tier I, Tier II &amp; III teams are the same people</a:t>
            </a:r>
            <a:endParaRPr b="0" i="0" sz="1400" u="none" cap="none" strike="noStrike">
              <a:solidFill>
                <a:srgbClr val="000000"/>
              </a:solidFill>
              <a:latin typeface="Arial"/>
              <a:ea typeface="Arial"/>
              <a:cs typeface="Arial"/>
              <a:sym typeface="Arial"/>
            </a:endParaRPr>
          </a:p>
        </p:txBody>
      </p:sp>
      <p:sp>
        <p:nvSpPr>
          <p:cNvPr id="1207" name="Google Shape;1207;p20"/>
          <p:cNvSpPr/>
          <p:nvPr/>
        </p:nvSpPr>
        <p:spPr>
          <a:xfrm>
            <a:off x="228600" y="2053825"/>
            <a:ext cx="3369000" cy="3275700"/>
          </a:xfrm>
          <a:prstGeom prst="wedgeRoundRectCallout">
            <a:avLst>
              <a:gd fmla="val -934" name="adj1"/>
              <a:gd fmla="val 80885" name="adj2"/>
              <a:gd fmla="val 0" name="adj3"/>
            </a:avLst>
          </a:prstGeom>
          <a:solidFill>
            <a:srgbClr val="00FFFF">
              <a:alpha val="21176"/>
            </a:srgbClr>
          </a:solid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640"/>
              </a:spcBef>
              <a:spcAft>
                <a:spcPts val="0"/>
              </a:spcAft>
              <a:buClr>
                <a:srgbClr val="000000"/>
              </a:buClr>
              <a:buSzPts val="2500"/>
              <a:buFont typeface="Arial"/>
              <a:buNone/>
            </a:pPr>
            <a:r>
              <a:rPr b="1" i="0" lang="en-US" sz="2500" u="none" cap="none" strike="noStrike">
                <a:solidFill>
                  <a:schemeClr val="dk1"/>
                </a:solidFill>
                <a:latin typeface="Verdana"/>
                <a:ea typeface="Verdana"/>
                <a:cs typeface="Verdana"/>
                <a:sym typeface="Verdana"/>
              </a:rPr>
              <a:t>Our Team meets monthly, and our Tier II Team meets every other week</a:t>
            </a:r>
            <a:endParaRPr b="1" i="0" sz="2500" u="none" cap="none" strike="noStrike">
              <a:solidFill>
                <a:srgbClr val="000000"/>
              </a:solidFill>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21"/>
          <p:cNvSpPr txBox="1"/>
          <p:nvPr>
            <p:ph type="title"/>
          </p:nvPr>
        </p:nvSpPr>
        <p:spPr>
          <a:xfrm>
            <a:off x="0" y="0"/>
            <a:ext cx="9144000" cy="1182900"/>
          </a:xfrm>
          <a:prstGeom prst="rect">
            <a:avLst/>
          </a:prstGeom>
          <a:solidFill>
            <a:srgbClr val="A9DCF2">
              <a:alpha val="67058"/>
            </a:srgbClr>
          </a:solidFill>
          <a:ln cap="flat" cmpd="sng" w="28575">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6"/>
              </a:buClr>
              <a:buSzPts val="3420"/>
              <a:buFont typeface="Calibri"/>
              <a:buNone/>
            </a:pPr>
            <a:r>
              <a:rPr lang="en-US" sz="3800">
                <a:solidFill>
                  <a:srgbClr val="000000"/>
                </a:solidFill>
              </a:rPr>
              <a:t>Flippity Practice</a:t>
            </a:r>
            <a:endParaRPr i="0" sz="3800" u="none" cap="none" strike="noStrike">
              <a:solidFill>
                <a:srgbClr val="000000"/>
              </a:solidFill>
            </a:endParaRPr>
          </a:p>
        </p:txBody>
      </p:sp>
      <p:pic>
        <p:nvPicPr>
          <p:cNvPr descr="This is a venn diagram for participants to fill in, noting the similarities and differences between Tier 1 and Tier 2 teams for VTSS." id="1214" name="Google Shape;1214;p21" title="Compare and Contrast Venn Diagram"/>
          <p:cNvPicPr preferRelativeResize="0"/>
          <p:nvPr>
            <p:ph idx="1" type="body"/>
          </p:nvPr>
        </p:nvPicPr>
        <p:blipFill rotWithShape="1">
          <a:blip r:embed="rId3">
            <a:alphaModFix/>
          </a:blip>
          <a:srcRect b="0" l="0" r="0" t="0"/>
          <a:stretch/>
        </p:blipFill>
        <p:spPr>
          <a:xfrm>
            <a:off x="880975" y="2379975"/>
            <a:ext cx="7232700" cy="4346700"/>
          </a:xfrm>
          <a:prstGeom prst="rect">
            <a:avLst/>
          </a:prstGeom>
          <a:noFill/>
          <a:ln>
            <a:noFill/>
          </a:ln>
        </p:spPr>
      </p:pic>
      <p:sp>
        <p:nvSpPr>
          <p:cNvPr id="1215" name="Google Shape;1215;p21"/>
          <p:cNvSpPr txBox="1"/>
          <p:nvPr/>
        </p:nvSpPr>
        <p:spPr>
          <a:xfrm>
            <a:off x="970500" y="1182800"/>
            <a:ext cx="3526800" cy="98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Tier 1 Team</a:t>
            </a:r>
            <a:endParaRPr b="0" i="0" sz="2400" u="none" cap="none" strike="noStrike">
              <a:solidFill>
                <a:srgbClr val="000000"/>
              </a:solidFill>
              <a:latin typeface="Verdana"/>
              <a:ea typeface="Verdana"/>
              <a:cs typeface="Verdana"/>
              <a:sym typeface="Verdana"/>
            </a:endParaRPr>
          </a:p>
        </p:txBody>
      </p:sp>
      <p:sp>
        <p:nvSpPr>
          <p:cNvPr id="1216" name="Google Shape;1216;p21"/>
          <p:cNvSpPr txBox="1"/>
          <p:nvPr/>
        </p:nvSpPr>
        <p:spPr>
          <a:xfrm>
            <a:off x="5179500" y="1182800"/>
            <a:ext cx="3453000" cy="98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Advanced </a:t>
            </a:r>
            <a:endParaRPr b="0"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Tiers Team</a:t>
            </a:r>
            <a:endParaRPr b="0" i="0" sz="2400" u="none" cap="none" strike="noStrike">
              <a:solidFill>
                <a:srgbClr val="000000"/>
              </a:solidFill>
              <a:latin typeface="Verdana"/>
              <a:ea typeface="Verdana"/>
              <a:cs typeface="Verdana"/>
              <a:sym typeface="Verdana"/>
            </a:endParaRPr>
          </a:p>
        </p:txBody>
      </p:sp>
      <p:pic>
        <p:nvPicPr>
          <p:cNvPr descr="QR code for flippity activity" id="1217" name="Google Shape;1217;p21" title="QR Code"/>
          <p:cNvPicPr preferRelativeResize="0"/>
          <p:nvPr/>
        </p:nvPicPr>
        <p:blipFill rotWithShape="1">
          <a:blip r:embed="rId4">
            <a:alphaModFix/>
          </a:blip>
          <a:srcRect b="0" l="0" r="0" t="0"/>
          <a:stretch/>
        </p:blipFill>
        <p:spPr>
          <a:xfrm>
            <a:off x="6060450" y="2663950"/>
            <a:ext cx="2857500" cy="2857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22" name="Shape 1222"/>
        <p:cNvGrpSpPr/>
        <p:nvPr/>
      </p:nvGrpSpPr>
      <p:grpSpPr>
        <a:xfrm>
          <a:off x="0" y="0"/>
          <a:ext cx="0" cy="0"/>
          <a:chOff x="0" y="0"/>
          <a:chExt cx="0" cy="0"/>
        </a:xfrm>
      </p:grpSpPr>
      <p:sp>
        <p:nvSpPr>
          <p:cNvPr id="1223" name="Google Shape;1223;p22"/>
          <p:cNvSpPr txBox="1"/>
          <p:nvPr>
            <p:ph type="title"/>
          </p:nvPr>
        </p:nvSpPr>
        <p:spPr>
          <a:xfrm>
            <a:off x="228600" y="228600"/>
            <a:ext cx="8686800" cy="1143000"/>
          </a:xfrm>
          <a:prstGeom prst="rect">
            <a:avLst/>
          </a:prstGeom>
          <a:solidFill>
            <a:srgbClr val="A9DCF2">
              <a:alpha val="6745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2"/>
                </a:solidFill>
              </a:rPr>
              <a:t>Teaming Venn Diagram</a:t>
            </a:r>
            <a:endParaRPr>
              <a:solidFill>
                <a:schemeClr val="dk2"/>
              </a:solidFill>
            </a:endParaRPr>
          </a:p>
        </p:txBody>
      </p:sp>
      <p:sp>
        <p:nvSpPr>
          <p:cNvPr id="1224" name="Google Shape;1224;p22"/>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pic>
        <p:nvPicPr>
          <p:cNvPr descr="venn diagram with two circles" id="1225" name="Google Shape;1225;p22"/>
          <p:cNvPicPr preferRelativeResize="0"/>
          <p:nvPr/>
        </p:nvPicPr>
        <p:blipFill rotWithShape="1">
          <a:blip r:embed="rId3">
            <a:alphaModFix/>
          </a:blip>
          <a:srcRect b="0" l="0" r="0" t="0"/>
          <a:stretch/>
        </p:blipFill>
        <p:spPr>
          <a:xfrm>
            <a:off x="0" y="1771357"/>
            <a:ext cx="9144001" cy="422968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23"/>
          <p:cNvSpPr txBox="1"/>
          <p:nvPr>
            <p:ph type="title"/>
          </p:nvPr>
        </p:nvSpPr>
        <p:spPr>
          <a:xfrm>
            <a:off x="228600" y="0"/>
            <a:ext cx="8686800" cy="1143000"/>
          </a:xfrm>
          <a:prstGeom prst="rect">
            <a:avLst/>
          </a:prstGeom>
          <a:solidFill>
            <a:srgbClr val="A9DCF2">
              <a:alpha val="67058"/>
            </a:srgb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i="0" lang="en-US" sz="3000" u="none" cap="none" strike="noStrike">
                <a:solidFill>
                  <a:srgbClr val="000000"/>
                </a:solidFill>
              </a:rPr>
              <a:t>2.2 Team Operating Procedures</a:t>
            </a:r>
            <a:endParaRPr i="0" sz="3000" u="none" cap="none" strike="noStrike">
              <a:solidFill>
                <a:srgbClr val="000000"/>
              </a:solidFill>
            </a:endParaRPr>
          </a:p>
        </p:txBody>
      </p:sp>
      <p:graphicFrame>
        <p:nvGraphicFramePr>
          <p:cNvPr id="1231" name="Google Shape;1231;p23"/>
          <p:cNvGraphicFramePr/>
          <p:nvPr/>
        </p:nvGraphicFramePr>
        <p:xfrm>
          <a:off x="0" y="1302275"/>
          <a:ext cx="3000000" cy="3000000"/>
        </p:xfrm>
        <a:graphic>
          <a:graphicData uri="http://schemas.openxmlformats.org/drawingml/2006/table">
            <a:tbl>
              <a:tblPr firstRow="1">
                <a:noFill/>
                <a:tableStyleId>{C54E5BA0-D625-4F09-8649-ACF5F731C3B6}</a:tableStyleId>
              </a:tblPr>
              <a:tblGrid>
                <a:gridCol w="3048000"/>
                <a:gridCol w="3048000"/>
                <a:gridCol w="3048000"/>
              </a:tblGrid>
              <a:tr h="5389050">
                <a:tc>
                  <a:txBody>
                    <a:bodyPr/>
                    <a:lstStyle/>
                    <a:p>
                      <a:pPr indent="0" lvl="0" marL="0" marR="0" rtl="0" algn="l">
                        <a:lnSpc>
                          <a:spcPct val="100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Tier II team meets at least monthly and has (a) regular meeting format/agenda</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(b) minutes,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(c) defined meeting roles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(d) a current action plan</a:t>
                      </a:r>
                      <a:endParaRPr sz="2400" u="none" cap="none" strike="noStrike">
                        <a:solidFill>
                          <a:schemeClr val="dk1"/>
                        </a:solidFill>
                        <a:latin typeface="Verdana"/>
                        <a:ea typeface="Verdana"/>
                        <a:cs typeface="Verdana"/>
                        <a:sym typeface="Verdana"/>
                      </a:endParaRPr>
                    </a:p>
                    <a:p>
                      <a:pPr indent="0" lvl="0" marL="457200" marR="0" rtl="0" algn="l">
                        <a:lnSpc>
                          <a:spcPct val="115000"/>
                        </a:lnSpc>
                        <a:spcBef>
                          <a:spcPts val="1200"/>
                        </a:spcBef>
                        <a:spcAft>
                          <a:spcPts val="0"/>
                        </a:spcAft>
                        <a:buClr>
                          <a:srgbClr val="000000"/>
                        </a:buClr>
                        <a:buSzPts val="2200"/>
                        <a:buFont typeface="Arial"/>
                        <a:buNone/>
                      </a:pPr>
                      <a:r>
                        <a:t/>
                      </a:r>
                      <a:endParaRPr sz="2200" u="none" cap="none" strike="noStrike"/>
                    </a:p>
                  </a:txBody>
                  <a:tcPr marT="91425" marB="91425" marR="91425" marL="91425"/>
                </a:tc>
                <a:tc>
                  <a:txBody>
                    <a:bodyPr/>
                    <a:lstStyle/>
                    <a:p>
                      <a:pPr indent="0" lvl="0" marL="0" marR="0" rtl="0" algn="l">
                        <a:lnSpc>
                          <a:spcPct val="115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Tier II team meeting agenda and minutes</a:t>
                      </a:r>
                      <a:endParaRPr sz="2400" u="none" cap="none" strike="noStrike">
                        <a:solidFill>
                          <a:schemeClr val="dk1"/>
                        </a:solidFill>
                        <a:latin typeface="Verdana"/>
                        <a:ea typeface="Verdana"/>
                        <a:cs typeface="Verdana"/>
                        <a:sym typeface="Verdana"/>
                      </a:endParaRPr>
                    </a:p>
                    <a:p>
                      <a:pPr indent="0" lvl="0" marL="0" marR="0" rtl="0" algn="l">
                        <a:lnSpc>
                          <a:spcPct val="115000"/>
                        </a:lnSpc>
                        <a:spcBef>
                          <a:spcPts val="1200"/>
                        </a:spcBef>
                        <a:spcAft>
                          <a:spcPts val="0"/>
                        </a:spcAft>
                        <a:buClr>
                          <a:srgbClr val="000000"/>
                        </a:buClr>
                        <a:buSzPts val="2400"/>
                        <a:buFont typeface="Arial"/>
                        <a:buNone/>
                      </a:pPr>
                      <a:r>
                        <a:t/>
                      </a:r>
                      <a:endParaRPr sz="2400" u="none" cap="none" strike="noStrike">
                        <a:solidFill>
                          <a:schemeClr val="dk1"/>
                        </a:solidFill>
                        <a:latin typeface="Verdana"/>
                        <a:ea typeface="Verdana"/>
                        <a:cs typeface="Verdana"/>
                        <a:sym typeface="Verdana"/>
                      </a:endParaRPr>
                    </a:p>
                    <a:p>
                      <a:pPr indent="0" lvl="0" marL="0" marR="0" rtl="0" algn="l">
                        <a:lnSpc>
                          <a:spcPct val="115000"/>
                        </a:lnSpc>
                        <a:spcBef>
                          <a:spcPts val="120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Tier II meeting roles descriptions</a:t>
                      </a:r>
                      <a:endParaRPr sz="2400" u="none" cap="none" strike="noStrike">
                        <a:solidFill>
                          <a:schemeClr val="dk1"/>
                        </a:solidFill>
                        <a:latin typeface="Verdana"/>
                        <a:ea typeface="Verdana"/>
                        <a:cs typeface="Verdana"/>
                        <a:sym typeface="Verdana"/>
                      </a:endParaRPr>
                    </a:p>
                    <a:p>
                      <a:pPr indent="0" lvl="0" marL="0" marR="0" rtl="0" algn="l">
                        <a:lnSpc>
                          <a:spcPct val="115000"/>
                        </a:lnSpc>
                        <a:spcBef>
                          <a:spcPts val="120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Tier II action plan</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1200"/>
                        </a:spcBef>
                        <a:spcAft>
                          <a:spcPts val="0"/>
                        </a:spcAft>
                        <a:buClr>
                          <a:schemeClr val="dk1"/>
                        </a:buClr>
                        <a:buSzPts val="1100"/>
                        <a:buFont typeface="Arial"/>
                        <a:buNone/>
                      </a:pPr>
                      <a:r>
                        <a:t/>
                      </a:r>
                      <a:endParaRPr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15000"/>
                        </a:lnSpc>
                        <a:spcBef>
                          <a:spcPts val="0"/>
                        </a:spcBef>
                        <a:spcAft>
                          <a:spcPts val="0"/>
                        </a:spcAft>
                        <a:buClr>
                          <a:schemeClr val="dk1"/>
                        </a:buClr>
                        <a:buSzPts val="1100"/>
                        <a:buFont typeface="Arial"/>
                        <a:buNone/>
                      </a:pPr>
                      <a:r>
                        <a:rPr b="1" lang="en-US" sz="2500" u="none" cap="none" strike="noStrike">
                          <a:solidFill>
                            <a:schemeClr val="dk1"/>
                          </a:solidFill>
                          <a:latin typeface="Verdana"/>
                          <a:ea typeface="Verdana"/>
                          <a:cs typeface="Verdana"/>
                          <a:sym typeface="Verdana"/>
                        </a:rPr>
                        <a:t>0</a:t>
                      </a:r>
                      <a:r>
                        <a:rPr lang="en-US" sz="2500" u="none" cap="none" strike="noStrike">
                          <a:solidFill>
                            <a:schemeClr val="dk1"/>
                          </a:solidFill>
                          <a:latin typeface="Verdana"/>
                          <a:ea typeface="Verdana"/>
                          <a:cs typeface="Verdana"/>
                          <a:sym typeface="Verdana"/>
                        </a:rPr>
                        <a:t> = uses none or 1 of the features listed</a:t>
                      </a:r>
                      <a:endParaRPr sz="2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1" lang="en-US" sz="2500" u="none" cap="none" strike="noStrike">
                          <a:solidFill>
                            <a:schemeClr val="dk1"/>
                          </a:solidFill>
                          <a:latin typeface="Verdana"/>
                          <a:ea typeface="Verdana"/>
                          <a:cs typeface="Verdana"/>
                          <a:sym typeface="Verdana"/>
                        </a:rPr>
                        <a:t>1</a:t>
                      </a:r>
                      <a:r>
                        <a:rPr lang="en-US" sz="2500" u="none" cap="none" strike="noStrike">
                          <a:solidFill>
                            <a:schemeClr val="dk1"/>
                          </a:solidFill>
                          <a:latin typeface="Verdana"/>
                          <a:ea typeface="Verdana"/>
                          <a:cs typeface="Verdana"/>
                          <a:sym typeface="Verdana"/>
                        </a:rPr>
                        <a:t>= Team uses at least 2 but not all 4 features</a:t>
                      </a:r>
                      <a:endParaRPr sz="25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b="1" lang="en-US" sz="2500" u="none" cap="none" strike="noStrike">
                          <a:solidFill>
                            <a:schemeClr val="dk1"/>
                          </a:solidFill>
                          <a:latin typeface="Verdana"/>
                          <a:ea typeface="Verdana"/>
                          <a:cs typeface="Verdana"/>
                          <a:sym typeface="Verdana"/>
                        </a:rPr>
                        <a:t>2</a:t>
                      </a:r>
                      <a:r>
                        <a:rPr lang="en-US" sz="2500" u="none" cap="none" strike="noStrike">
                          <a:solidFill>
                            <a:schemeClr val="dk1"/>
                          </a:solidFill>
                          <a:latin typeface="Verdana"/>
                          <a:ea typeface="Verdana"/>
                          <a:cs typeface="Verdana"/>
                          <a:sym typeface="Verdana"/>
                        </a:rPr>
                        <a:t> = Tier II team meets at least monthly and uses all 4 features</a:t>
                      </a:r>
                      <a:endParaRPr sz="1400" u="none" cap="none" strike="noStrike"/>
                    </a:p>
                  </a:txBody>
                  <a:tcPr marT="91425" marB="91425" marR="91425" marL="91425"/>
                </a:tc>
              </a:tr>
            </a:tbl>
          </a:graphicData>
        </a:graphic>
      </p:graphicFrame>
      <p:pic>
        <p:nvPicPr>
          <p:cNvPr descr="TFI cover " id="1232" name="Google Shape;1232;p23"/>
          <p:cNvPicPr preferRelativeResize="0"/>
          <p:nvPr/>
        </p:nvPicPr>
        <p:blipFill rotWithShape="1">
          <a:blip r:embed="rId3">
            <a:alphaModFix/>
          </a:blip>
          <a:srcRect b="0" l="0" r="0" t="0"/>
          <a:stretch/>
        </p:blipFill>
        <p:spPr>
          <a:xfrm>
            <a:off x="228600" y="92850"/>
            <a:ext cx="734935" cy="957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24"/>
          <p:cNvSpPr txBox="1"/>
          <p:nvPr>
            <p:ph type="title"/>
          </p:nvPr>
        </p:nvSpPr>
        <p:spPr>
          <a:xfrm>
            <a:off x="228601" y="210734"/>
            <a:ext cx="8686800" cy="1143300"/>
          </a:xfrm>
          <a:prstGeom prst="rect">
            <a:avLst/>
          </a:prstGeom>
          <a:solidFill>
            <a:srgbClr val="A9DCF2">
              <a:alpha val="67058"/>
            </a:srgb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2C3C"/>
              </a:buClr>
              <a:buSzPts val="4000"/>
              <a:buFont typeface="Verdana"/>
              <a:buNone/>
            </a:pPr>
            <a:r>
              <a:rPr lang="en-US" sz="3800">
                <a:solidFill>
                  <a:srgbClr val="000000"/>
                </a:solidFill>
              </a:rPr>
              <a:t>2.2  </a:t>
            </a:r>
            <a:r>
              <a:rPr i="0" lang="en-US" sz="3800" u="none" cap="none" strike="noStrike">
                <a:solidFill>
                  <a:srgbClr val="000000"/>
                </a:solidFill>
              </a:rPr>
              <a:t>Academic </a:t>
            </a:r>
            <a:r>
              <a:rPr lang="en-US" sz="3800">
                <a:solidFill>
                  <a:srgbClr val="000000"/>
                </a:solidFill>
              </a:rPr>
              <a:t>TFI</a:t>
            </a:r>
            <a:endParaRPr i="0" sz="3800" u="none" cap="none" strike="noStrike">
              <a:solidFill>
                <a:srgbClr val="000000"/>
              </a:solidFill>
            </a:endParaRPr>
          </a:p>
        </p:txBody>
      </p:sp>
      <p:pic>
        <p:nvPicPr>
          <p:cNvPr descr="Picture of Academic TFI booklet" id="1239" name="Google Shape;1239;p24"/>
          <p:cNvPicPr preferRelativeResize="0"/>
          <p:nvPr/>
        </p:nvPicPr>
        <p:blipFill rotWithShape="1">
          <a:blip r:embed="rId3">
            <a:alphaModFix/>
          </a:blip>
          <a:srcRect b="0" l="0" r="0" t="0"/>
          <a:stretch/>
        </p:blipFill>
        <p:spPr>
          <a:xfrm>
            <a:off x="228600" y="210725"/>
            <a:ext cx="1201200" cy="1143300"/>
          </a:xfrm>
          <a:prstGeom prst="rect">
            <a:avLst/>
          </a:prstGeom>
          <a:noFill/>
          <a:ln>
            <a:noFill/>
          </a:ln>
        </p:spPr>
      </p:pic>
      <p:graphicFrame>
        <p:nvGraphicFramePr>
          <p:cNvPr id="1240" name="Google Shape;1240;p24"/>
          <p:cNvGraphicFramePr/>
          <p:nvPr/>
        </p:nvGraphicFramePr>
        <p:xfrm>
          <a:off x="228600" y="1354025"/>
          <a:ext cx="3000000" cy="3000000"/>
        </p:xfrm>
        <a:graphic>
          <a:graphicData uri="http://schemas.openxmlformats.org/drawingml/2006/table">
            <a:tbl>
              <a:tblPr firstRow="1">
                <a:noFill/>
                <a:tableStyleId>{C54E5BA0-D625-4F09-8649-ACF5F731C3B6}</a:tableStyleId>
              </a:tblPr>
              <a:tblGrid>
                <a:gridCol w="2971800"/>
                <a:gridCol w="2971800"/>
                <a:gridCol w="2971800"/>
              </a:tblGrid>
              <a:tr h="3032175">
                <a:tc>
                  <a:txBody>
                    <a:bodyPr/>
                    <a:lstStyle/>
                    <a:p>
                      <a:pPr indent="0" lvl="0" marL="63500" marR="127000" rtl="0" algn="l">
                        <a:lnSpc>
                          <a:spcPct val="115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Meets at least monthly and has regular agenda,  minutes, defined meeting roles; and current action plan</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Meeting agendas and minutes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Meeting roles and responsibilities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Tier II action plan</a:t>
                      </a:r>
                      <a:endParaRPr sz="2400" u="none" cap="none" strike="noStrike">
                        <a:latin typeface="Verdana"/>
                        <a:ea typeface="Verdana"/>
                        <a:cs typeface="Verdana"/>
                        <a:sym typeface="Verdana"/>
                      </a:endParaRPr>
                    </a:p>
                  </a:txBody>
                  <a:tcPr marT="91425" marB="91425" marR="91425" marL="91425"/>
                </a:tc>
                <a:tc>
                  <a:txBody>
                    <a:bodyPr/>
                    <a:lstStyle/>
                    <a:p>
                      <a:pPr indent="0" lvl="0" marL="0" marR="63500" rtl="0" algn="l">
                        <a:lnSpc>
                          <a:spcPct val="115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0 = 0-1 criteria</a:t>
                      </a:r>
                      <a:endParaRPr sz="2400" u="none" cap="none" strike="noStrike">
                        <a:solidFill>
                          <a:schemeClr val="dk1"/>
                        </a:solidFill>
                        <a:latin typeface="Verdana"/>
                        <a:ea typeface="Verdana"/>
                        <a:cs typeface="Verdana"/>
                        <a:sym typeface="Verdana"/>
                      </a:endParaRPr>
                    </a:p>
                    <a:p>
                      <a:pPr indent="0" lvl="0" marL="0" marR="63500" rtl="0" algn="l">
                        <a:lnSpc>
                          <a:spcPct val="115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1 = 2-3 criteria</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2 =  4 criteria</a:t>
                      </a:r>
                      <a:endParaRPr sz="2400" u="none" cap="none" strike="noStrike">
                        <a:latin typeface="Verdana"/>
                        <a:ea typeface="Verdana"/>
                        <a:cs typeface="Verdana"/>
                        <a:sym typeface="Verdana"/>
                      </a:endParaRPr>
                    </a:p>
                  </a:txBody>
                  <a:tcPr marT="91425" marB="91425" marR="91425" marL="91425"/>
                </a:tc>
              </a:tr>
              <a:tr h="247745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Procedure for communication across teams at all tiers for effective student planning.</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Cross team agendas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Aligned dashboard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Intervention plans</a:t>
                      </a:r>
                      <a:endParaRPr sz="2400" u="none" cap="none" strike="noStrike">
                        <a:latin typeface="Verdana"/>
                        <a:ea typeface="Verdana"/>
                        <a:cs typeface="Verdana"/>
                        <a:sym typeface="Verdana"/>
                      </a:endParaRPr>
                    </a:p>
                  </a:txBody>
                  <a:tcPr marT="91425" marB="91425" marR="91425" marL="91425"/>
                </a:tc>
                <a:tc>
                  <a:txBody>
                    <a:bodyPr/>
                    <a:lstStyle/>
                    <a:p>
                      <a:pPr indent="0" lvl="0" marL="0" marR="63500" rtl="0" algn="l">
                        <a:lnSpc>
                          <a:spcPct val="115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0 = no evidence 1= internal team communication</a:t>
                      </a:r>
                      <a:endParaRPr sz="2400" u="none" cap="none" strike="noStrike">
                        <a:solidFill>
                          <a:schemeClr val="dk1"/>
                        </a:solidFill>
                        <a:latin typeface="Verdana"/>
                        <a:ea typeface="Verdana"/>
                        <a:cs typeface="Verdana"/>
                        <a:sym typeface="Verdana"/>
                      </a:endParaRPr>
                    </a:p>
                    <a:p>
                      <a:pPr indent="0" lvl="0" marL="0" marR="63500" rtl="0" algn="l">
                        <a:lnSpc>
                          <a:spcPct val="115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2 = Across team communication</a:t>
                      </a:r>
                      <a:endParaRPr sz="2400" u="none" cap="none" strike="noStrike">
                        <a:solidFill>
                          <a:schemeClr val="dk1"/>
                        </a:solidFill>
                        <a:latin typeface="Verdana"/>
                        <a:ea typeface="Verdana"/>
                        <a:cs typeface="Verdana"/>
                        <a:sym typeface="Verdana"/>
                      </a:endParaRPr>
                    </a:p>
                  </a:txBody>
                  <a:tcPr marT="91425" marB="91425" marR="91425" marL="91425"/>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p25"/>
          <p:cNvSpPr txBox="1"/>
          <p:nvPr>
            <p:ph type="title"/>
          </p:nvPr>
        </p:nvSpPr>
        <p:spPr>
          <a:xfrm>
            <a:off x="228600" y="228600"/>
            <a:ext cx="8686800" cy="1143000"/>
          </a:xfrm>
          <a:prstGeom prst="rect">
            <a:avLst/>
          </a:prstGeom>
          <a:solidFill>
            <a:srgbClr val="A9DCF2">
              <a:alpha val="6745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Tier 2 Team Meetings</a:t>
            </a:r>
            <a:endParaRPr>
              <a:solidFill>
                <a:srgbClr val="000000"/>
              </a:solidFill>
            </a:endParaRPr>
          </a:p>
        </p:txBody>
      </p:sp>
      <p:sp>
        <p:nvSpPr>
          <p:cNvPr id="1246" name="Google Shape;1246;p25"/>
          <p:cNvSpPr/>
          <p:nvPr/>
        </p:nvSpPr>
        <p:spPr>
          <a:xfrm>
            <a:off x="228600" y="1635500"/>
            <a:ext cx="8686800" cy="639900"/>
          </a:xfrm>
          <a:prstGeom prst="roundRect">
            <a:avLst>
              <a:gd fmla="val 16667" name="adj"/>
            </a:avLst>
          </a:prstGeom>
          <a:solidFill>
            <a:srgbClr val="FFD966"/>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640"/>
              </a:spcBef>
              <a:spcAft>
                <a:spcPts val="0"/>
              </a:spcAft>
              <a:buClr>
                <a:srgbClr val="000000"/>
              </a:buClr>
              <a:buSzPts val="2500"/>
              <a:buFont typeface="Arial"/>
              <a:buNone/>
            </a:pPr>
            <a:r>
              <a:rPr b="1" i="0" lang="en-US" sz="2500" u="none" cap="none" strike="noStrike">
                <a:solidFill>
                  <a:schemeClr val="dk1"/>
                </a:solidFill>
                <a:latin typeface="Verdana"/>
                <a:ea typeface="Verdana"/>
                <a:cs typeface="Verdana"/>
                <a:sym typeface="Verdana"/>
              </a:rPr>
              <a:t>Occur  more frequently (2x month) </a:t>
            </a:r>
            <a:endParaRPr b="1" i="0" sz="2500" u="none" cap="none" strike="noStrike">
              <a:solidFill>
                <a:srgbClr val="000000"/>
              </a:solidFill>
              <a:latin typeface="Verdana"/>
              <a:ea typeface="Verdana"/>
              <a:cs typeface="Verdana"/>
              <a:sym typeface="Verdana"/>
            </a:endParaRPr>
          </a:p>
        </p:txBody>
      </p:sp>
      <p:sp>
        <p:nvSpPr>
          <p:cNvPr id="1247" name="Google Shape;1247;p25"/>
          <p:cNvSpPr/>
          <p:nvPr/>
        </p:nvSpPr>
        <p:spPr>
          <a:xfrm>
            <a:off x="228600" y="2504625"/>
            <a:ext cx="8686800" cy="869100"/>
          </a:xfrm>
          <a:prstGeom prst="roundRect">
            <a:avLst>
              <a:gd fmla="val 16667" name="adj"/>
            </a:avLst>
          </a:prstGeom>
          <a:solidFill>
            <a:srgbClr val="93C47D"/>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640"/>
              </a:spcBef>
              <a:spcAft>
                <a:spcPts val="0"/>
              </a:spcAft>
              <a:buClr>
                <a:srgbClr val="000000"/>
              </a:buClr>
              <a:buSzPts val="2500"/>
              <a:buFont typeface="Arial"/>
              <a:buNone/>
            </a:pPr>
            <a:r>
              <a:rPr b="1" i="0" lang="en-US" sz="2500" u="none" cap="none" strike="noStrike">
                <a:solidFill>
                  <a:schemeClr val="dk1"/>
                </a:solidFill>
                <a:latin typeface="Verdana"/>
                <a:ea typeface="Verdana"/>
                <a:cs typeface="Verdana"/>
                <a:sym typeface="Verdana"/>
              </a:rPr>
              <a:t>Process referrals:</a:t>
            </a:r>
            <a:endParaRPr b="1" i="0" sz="2500" u="none" cap="none" strike="noStrike">
              <a:solidFill>
                <a:schemeClr val="dk1"/>
              </a:solidFill>
              <a:latin typeface="Verdana"/>
              <a:ea typeface="Verdana"/>
              <a:cs typeface="Verdana"/>
              <a:sym typeface="Verdana"/>
            </a:endParaRPr>
          </a:p>
          <a:p>
            <a:pPr indent="0" lvl="0" marL="0" marR="0" rtl="0" algn="l">
              <a:lnSpc>
                <a:spcPct val="100000"/>
              </a:lnSpc>
              <a:spcBef>
                <a:spcPts val="640"/>
              </a:spcBef>
              <a:spcAft>
                <a:spcPts val="0"/>
              </a:spcAft>
              <a:buClr>
                <a:srgbClr val="000000"/>
              </a:buClr>
              <a:buSzPts val="2500"/>
              <a:buFont typeface="Arial"/>
              <a:buNone/>
            </a:pPr>
            <a:r>
              <a:rPr b="1" i="0" lang="en-US" sz="2500" u="none" cap="none" strike="noStrike">
                <a:solidFill>
                  <a:schemeClr val="dk1"/>
                </a:solidFill>
                <a:latin typeface="Verdana"/>
                <a:ea typeface="Verdana"/>
                <a:cs typeface="Verdana"/>
                <a:sym typeface="Verdana"/>
              </a:rPr>
              <a:t> Screening data and Requests for Assistance</a:t>
            </a:r>
            <a:endParaRPr b="1" i="0" sz="2500" u="none" cap="none" strike="noStrike">
              <a:solidFill>
                <a:srgbClr val="000000"/>
              </a:solidFill>
              <a:latin typeface="Verdana"/>
              <a:ea typeface="Verdana"/>
              <a:cs typeface="Verdana"/>
              <a:sym typeface="Verdana"/>
            </a:endParaRPr>
          </a:p>
        </p:txBody>
      </p:sp>
      <p:sp>
        <p:nvSpPr>
          <p:cNvPr id="1248" name="Google Shape;1248;p25"/>
          <p:cNvSpPr/>
          <p:nvPr/>
        </p:nvSpPr>
        <p:spPr>
          <a:xfrm>
            <a:off x="266125" y="4623300"/>
            <a:ext cx="8686800" cy="869100"/>
          </a:xfrm>
          <a:prstGeom prst="roundRect">
            <a:avLst>
              <a:gd fmla="val 16667" name="adj"/>
            </a:avLst>
          </a:prstGeom>
          <a:solidFill>
            <a:srgbClr val="6D9EEB"/>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640"/>
              </a:spcBef>
              <a:spcAft>
                <a:spcPts val="0"/>
              </a:spcAft>
              <a:buClr>
                <a:srgbClr val="000000"/>
              </a:buClr>
              <a:buSzPts val="2500"/>
              <a:buFont typeface="Arial"/>
              <a:buNone/>
            </a:pPr>
            <a:r>
              <a:rPr b="1" i="0" lang="en-US" sz="2500" u="none" cap="none" strike="noStrike">
                <a:solidFill>
                  <a:schemeClr val="dk1"/>
                </a:solidFill>
                <a:latin typeface="Verdana"/>
                <a:ea typeface="Verdana"/>
                <a:cs typeface="Verdana"/>
                <a:sym typeface="Verdana"/>
              </a:rPr>
              <a:t>Monitor student progress and Tier 2 intervention effectiveness data</a:t>
            </a:r>
            <a:endParaRPr b="1" i="0" sz="2500" u="none" cap="none" strike="noStrike">
              <a:solidFill>
                <a:srgbClr val="000000"/>
              </a:solidFill>
              <a:latin typeface="Verdana"/>
              <a:ea typeface="Verdana"/>
              <a:cs typeface="Verdana"/>
              <a:sym typeface="Verdana"/>
            </a:endParaRPr>
          </a:p>
        </p:txBody>
      </p:sp>
      <p:sp>
        <p:nvSpPr>
          <p:cNvPr id="1249" name="Google Shape;1249;p25"/>
          <p:cNvSpPr/>
          <p:nvPr/>
        </p:nvSpPr>
        <p:spPr>
          <a:xfrm>
            <a:off x="228600" y="3563950"/>
            <a:ext cx="8686800" cy="869100"/>
          </a:xfrm>
          <a:prstGeom prst="roundRect">
            <a:avLst>
              <a:gd fmla="val 16667" name="adj"/>
            </a:avLst>
          </a:prstGeom>
          <a:solidFill>
            <a:srgbClr val="C27BA0"/>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640"/>
              </a:spcBef>
              <a:spcAft>
                <a:spcPts val="0"/>
              </a:spcAft>
              <a:buClr>
                <a:srgbClr val="000000"/>
              </a:buClr>
              <a:buSzPts val="2500"/>
              <a:buFont typeface="Arial"/>
              <a:buNone/>
            </a:pPr>
            <a:r>
              <a:rPr b="1" i="0" lang="en-US" sz="2500" u="none" cap="none" strike="noStrike">
                <a:solidFill>
                  <a:schemeClr val="dk1"/>
                </a:solidFill>
                <a:latin typeface="Verdana"/>
                <a:ea typeface="Verdana"/>
                <a:cs typeface="Verdana"/>
                <a:sym typeface="Verdana"/>
              </a:rPr>
              <a:t>Standing Agenda Items</a:t>
            </a:r>
            <a:endParaRPr b="1" i="0" sz="2500" u="none" cap="none" strike="noStrike">
              <a:solidFill>
                <a:srgbClr val="000000"/>
              </a:solidFill>
              <a:latin typeface="Verdana"/>
              <a:ea typeface="Verdana"/>
              <a:cs typeface="Verdana"/>
              <a:sym typeface="Verdana"/>
            </a:endParaRPr>
          </a:p>
        </p:txBody>
      </p:sp>
      <p:sp>
        <p:nvSpPr>
          <p:cNvPr id="1250" name="Google Shape;1250;p25"/>
          <p:cNvSpPr/>
          <p:nvPr/>
        </p:nvSpPr>
        <p:spPr>
          <a:xfrm>
            <a:off x="266125" y="5695625"/>
            <a:ext cx="8686800" cy="869100"/>
          </a:xfrm>
          <a:prstGeom prst="roundRect">
            <a:avLst>
              <a:gd fmla="val 16667" name="adj"/>
            </a:avLst>
          </a:prstGeom>
          <a:solidFill>
            <a:srgbClr val="E69138"/>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640"/>
              </a:spcBef>
              <a:spcAft>
                <a:spcPts val="0"/>
              </a:spcAft>
              <a:buClr>
                <a:srgbClr val="000000"/>
              </a:buClr>
              <a:buSzPts val="2500"/>
              <a:buFont typeface="Arial"/>
              <a:buNone/>
            </a:pPr>
            <a:r>
              <a:rPr b="1" i="0" lang="en-US" sz="2500" u="none" cap="none" strike="noStrike">
                <a:solidFill>
                  <a:schemeClr val="dk1"/>
                </a:solidFill>
                <a:latin typeface="Verdana"/>
                <a:ea typeface="Verdana"/>
                <a:cs typeface="Verdana"/>
                <a:sym typeface="Verdana"/>
              </a:rPr>
              <a:t>Communicate with staff and stakeholders</a:t>
            </a:r>
            <a:endParaRPr b="1" i="0" sz="2500" u="none" cap="none" strike="noStrike">
              <a:solidFill>
                <a:srgbClr val="000000"/>
              </a:solidFill>
              <a:latin typeface="Verdana"/>
              <a:ea typeface="Verdana"/>
              <a:cs typeface="Verdana"/>
              <a:sym typeface="Verdan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26"/>
          <p:cNvSpPr txBox="1"/>
          <p:nvPr/>
        </p:nvSpPr>
        <p:spPr>
          <a:xfrm>
            <a:off x="247725" y="1385299"/>
            <a:ext cx="2164500" cy="833700"/>
          </a:xfrm>
          <a:prstGeom prst="rect">
            <a:avLst/>
          </a:prstGeom>
          <a:solidFill>
            <a:srgbClr val="90D75F">
              <a:alpha val="50196"/>
            </a:srgbClr>
          </a:solidFill>
          <a:ln cap="flat" cmpd="sng" w="38100">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Tier 1/ Universal </a:t>
            </a:r>
            <a:endParaRPr b="1" i="0" sz="2400" u="none" cap="none" strike="noStrike">
              <a:solidFill>
                <a:srgbClr val="000000"/>
              </a:solidFill>
              <a:latin typeface="Verdana"/>
              <a:ea typeface="Verdana"/>
              <a:cs typeface="Verdana"/>
              <a:sym typeface="Verdana"/>
            </a:endParaRPr>
          </a:p>
        </p:txBody>
      </p:sp>
      <p:sp>
        <p:nvSpPr>
          <p:cNvPr id="1256" name="Google Shape;1256;p26"/>
          <p:cNvSpPr txBox="1"/>
          <p:nvPr/>
        </p:nvSpPr>
        <p:spPr>
          <a:xfrm>
            <a:off x="2550550" y="1326175"/>
            <a:ext cx="3754500" cy="833700"/>
          </a:xfrm>
          <a:prstGeom prst="rect">
            <a:avLst/>
          </a:prstGeom>
          <a:solidFill>
            <a:srgbClr val="FFF546">
              <a:alpha val="36862"/>
            </a:srgbClr>
          </a:solidFill>
          <a:ln cap="flat" cmpd="sng" w="38100">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Tier 2/3</a:t>
            </a:r>
            <a:endParaRPr b="1"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 Targeted </a:t>
            </a:r>
            <a:endParaRPr b="1" i="0" sz="2400" u="none" cap="none" strike="noStrike">
              <a:solidFill>
                <a:srgbClr val="000000"/>
              </a:solidFill>
              <a:latin typeface="Verdana"/>
              <a:ea typeface="Verdana"/>
              <a:cs typeface="Verdana"/>
              <a:sym typeface="Verdana"/>
            </a:endParaRPr>
          </a:p>
        </p:txBody>
      </p:sp>
      <p:sp>
        <p:nvSpPr>
          <p:cNvPr id="1257" name="Google Shape;1257;p26"/>
          <p:cNvSpPr txBox="1"/>
          <p:nvPr/>
        </p:nvSpPr>
        <p:spPr>
          <a:xfrm>
            <a:off x="6443376" y="1341075"/>
            <a:ext cx="2412600" cy="833700"/>
          </a:xfrm>
          <a:prstGeom prst="rect">
            <a:avLst/>
          </a:prstGeom>
          <a:solidFill>
            <a:srgbClr val="FF0000">
              <a:alpha val="68627"/>
            </a:srgbClr>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Tier 3/ Tertiary </a:t>
            </a:r>
            <a:endParaRPr b="1" i="0" sz="2400" u="none" cap="none" strike="noStrike">
              <a:solidFill>
                <a:srgbClr val="000000"/>
              </a:solidFill>
              <a:latin typeface="Verdana"/>
              <a:ea typeface="Verdana"/>
              <a:cs typeface="Verdana"/>
              <a:sym typeface="Verdana"/>
            </a:endParaRPr>
          </a:p>
        </p:txBody>
      </p:sp>
      <p:sp>
        <p:nvSpPr>
          <p:cNvPr descr="black arrow" id="1258" name="Google Shape;1258;p26"/>
          <p:cNvSpPr/>
          <p:nvPr/>
        </p:nvSpPr>
        <p:spPr>
          <a:xfrm>
            <a:off x="2458596" y="956375"/>
            <a:ext cx="3938400" cy="312600"/>
          </a:xfrm>
          <a:prstGeom prst="leftRight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green box" id="1259" name="Google Shape;1259;p26"/>
          <p:cNvSpPr/>
          <p:nvPr/>
        </p:nvSpPr>
        <p:spPr>
          <a:xfrm>
            <a:off x="349775" y="2893624"/>
            <a:ext cx="2046300" cy="2246100"/>
          </a:xfrm>
          <a:prstGeom prst="wedgeRoundRectCallout">
            <a:avLst>
              <a:gd fmla="val -20833" name="adj1"/>
              <a:gd fmla="val 62500" name="adj2"/>
              <a:gd fmla="val 0" name="adj3"/>
            </a:avLst>
          </a:prstGeom>
          <a:solidFill>
            <a:srgbClr val="90D75F">
              <a:alpha val="44705"/>
            </a:srgbClr>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0" name="Google Shape;1260;p26"/>
          <p:cNvSpPr txBox="1"/>
          <p:nvPr/>
        </p:nvSpPr>
        <p:spPr>
          <a:xfrm>
            <a:off x="229725" y="3149088"/>
            <a:ext cx="2119800" cy="224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 Schoolwide and classroom </a:t>
            </a:r>
            <a:endParaRPr b="0"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1261" name="Google Shape;1261;p26"/>
          <p:cNvSpPr/>
          <p:nvPr/>
        </p:nvSpPr>
        <p:spPr>
          <a:xfrm>
            <a:off x="4640881" y="2829883"/>
            <a:ext cx="2046300" cy="2373600"/>
          </a:xfrm>
          <a:prstGeom prst="wedgeRoundRectCallout">
            <a:avLst>
              <a:gd fmla="val -20833" name="adj1"/>
              <a:gd fmla="val 62500" name="adj2"/>
              <a:gd fmla="val 0" name="adj3"/>
            </a:avLst>
          </a:prstGeom>
          <a:solidFill>
            <a:srgbClr val="FFF546">
              <a:alpha val="36862"/>
            </a:srgbClr>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2300" u="none" cap="none" strike="noStrike">
                <a:solidFill>
                  <a:schemeClr val="dk1"/>
                </a:solidFill>
                <a:latin typeface="Verdana"/>
                <a:ea typeface="Verdana"/>
                <a:cs typeface="Verdana"/>
                <a:sym typeface="Verdana"/>
              </a:rPr>
              <a:t>Student referral and progress monitoring</a:t>
            </a:r>
            <a:endParaRPr b="0" i="0" sz="1400" u="none" cap="none" strike="noStrike">
              <a:solidFill>
                <a:srgbClr val="000000"/>
              </a:solidFill>
              <a:latin typeface="Arial"/>
              <a:ea typeface="Arial"/>
              <a:cs typeface="Arial"/>
              <a:sym typeface="Arial"/>
            </a:endParaRPr>
          </a:p>
        </p:txBody>
      </p:sp>
      <p:sp>
        <p:nvSpPr>
          <p:cNvPr descr="yellow box" id="1262" name="Google Shape;1262;p26"/>
          <p:cNvSpPr/>
          <p:nvPr/>
        </p:nvSpPr>
        <p:spPr>
          <a:xfrm>
            <a:off x="2504900" y="2829875"/>
            <a:ext cx="1980600" cy="2373600"/>
          </a:xfrm>
          <a:prstGeom prst="wedgeRoundRectCallout">
            <a:avLst>
              <a:gd fmla="val -20833" name="adj1"/>
              <a:gd fmla="val 62500" name="adj2"/>
              <a:gd fmla="val 0" name="adj3"/>
            </a:avLst>
          </a:prstGeom>
          <a:solidFill>
            <a:srgbClr val="FFF546">
              <a:alpha val="36862"/>
            </a:srgbClr>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3" name="Google Shape;1263;p26"/>
          <p:cNvSpPr txBox="1"/>
          <p:nvPr/>
        </p:nvSpPr>
        <p:spPr>
          <a:xfrm>
            <a:off x="2505025" y="2980475"/>
            <a:ext cx="2046300" cy="207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0" i="0" lang="en-US" sz="2300" u="none" cap="none" strike="noStrike">
                <a:solidFill>
                  <a:srgbClr val="000000"/>
                </a:solidFill>
                <a:latin typeface="Verdana"/>
                <a:ea typeface="Verdana"/>
                <a:cs typeface="Verdana"/>
                <a:sym typeface="Verdana"/>
              </a:rPr>
              <a:t>Intervention level of use and % of students making progress</a:t>
            </a:r>
            <a:endParaRPr b="0" i="0" sz="2300" u="none" cap="none" strike="noStrike">
              <a:solidFill>
                <a:srgbClr val="000000"/>
              </a:solidFill>
              <a:latin typeface="Verdana"/>
              <a:ea typeface="Verdana"/>
              <a:cs typeface="Verdana"/>
              <a:sym typeface="Verdana"/>
            </a:endParaRPr>
          </a:p>
        </p:txBody>
      </p:sp>
      <p:sp>
        <p:nvSpPr>
          <p:cNvPr descr="red box" id="1264" name="Google Shape;1264;p26"/>
          <p:cNvSpPr/>
          <p:nvPr/>
        </p:nvSpPr>
        <p:spPr>
          <a:xfrm>
            <a:off x="6842550" y="2829863"/>
            <a:ext cx="2046300" cy="2373600"/>
          </a:xfrm>
          <a:prstGeom prst="wedgeRoundRectCallout">
            <a:avLst>
              <a:gd fmla="val -20833" name="adj1"/>
              <a:gd fmla="val 62500" name="adj2"/>
              <a:gd fmla="val 0" name="adj3"/>
            </a:avLst>
          </a:prstGeom>
          <a:solidFill>
            <a:srgbClr val="E06666"/>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26"/>
          <p:cNvSpPr txBox="1"/>
          <p:nvPr/>
        </p:nvSpPr>
        <p:spPr>
          <a:xfrm>
            <a:off x="6776725" y="2944625"/>
            <a:ext cx="2164500" cy="22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  Intensified</a:t>
            </a:r>
            <a:endParaRPr b="0"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student progress monitoring</a:t>
            </a:r>
            <a:endParaRPr b="0" i="0" sz="2400" u="none" cap="none" strike="noStrike">
              <a:solidFill>
                <a:srgbClr val="000000"/>
              </a:solidFill>
              <a:latin typeface="Verdana"/>
              <a:ea typeface="Verdana"/>
              <a:cs typeface="Verdana"/>
              <a:sym typeface="Verdana"/>
            </a:endParaRPr>
          </a:p>
        </p:txBody>
      </p:sp>
      <p:sp>
        <p:nvSpPr>
          <p:cNvPr id="1266" name="Google Shape;1266;p26"/>
          <p:cNvSpPr txBox="1"/>
          <p:nvPr>
            <p:ph type="title"/>
          </p:nvPr>
        </p:nvSpPr>
        <p:spPr>
          <a:xfrm>
            <a:off x="228600" y="72875"/>
            <a:ext cx="8686800" cy="8835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Team Data Conversations</a:t>
            </a:r>
            <a:endParaRPr>
              <a:solidFill>
                <a:srgbClr val="000000"/>
              </a:solidFill>
            </a:endParaRPr>
          </a:p>
        </p:txBody>
      </p:sp>
      <p:sp>
        <p:nvSpPr>
          <p:cNvPr descr="red arrow" id="1267" name="Google Shape;1267;p26"/>
          <p:cNvSpPr/>
          <p:nvPr/>
        </p:nvSpPr>
        <p:spPr>
          <a:xfrm flipH="1">
            <a:off x="7676110" y="2281903"/>
            <a:ext cx="379200" cy="555600"/>
          </a:xfrm>
          <a:prstGeom prst="downArrow">
            <a:avLst>
              <a:gd fmla="val 50000" name="adj1"/>
              <a:gd fmla="val 50000" name="adj2"/>
            </a:avLst>
          </a:prstGeom>
          <a:solidFill>
            <a:srgbClr val="E06666"/>
          </a:solid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yellow arrow" id="1268" name="Google Shape;1268;p26"/>
          <p:cNvSpPr/>
          <p:nvPr/>
        </p:nvSpPr>
        <p:spPr>
          <a:xfrm>
            <a:off x="3591328" y="2217081"/>
            <a:ext cx="308100" cy="555600"/>
          </a:xfrm>
          <a:prstGeom prst="downArrow">
            <a:avLst>
              <a:gd fmla="val 50000" name="adj1"/>
              <a:gd fmla="val 50000" name="adj2"/>
            </a:avLst>
          </a:prstGeom>
          <a:solidFill>
            <a:srgbClr val="FFF2CC"/>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yellow arrow 2" id="1269" name="Google Shape;1269;p26"/>
          <p:cNvSpPr/>
          <p:nvPr/>
        </p:nvSpPr>
        <p:spPr>
          <a:xfrm>
            <a:off x="5512523" y="2217069"/>
            <a:ext cx="308100" cy="555600"/>
          </a:xfrm>
          <a:prstGeom prst="downArrow">
            <a:avLst>
              <a:gd fmla="val 50000" name="adj1"/>
              <a:gd fmla="val 50000" name="adj2"/>
            </a:avLst>
          </a:prstGeom>
          <a:solidFill>
            <a:srgbClr val="FFF2CC"/>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green arrow" id="1270" name="Google Shape;1270;p26"/>
          <p:cNvSpPr/>
          <p:nvPr/>
        </p:nvSpPr>
        <p:spPr>
          <a:xfrm>
            <a:off x="1027224" y="2278525"/>
            <a:ext cx="556800" cy="555600"/>
          </a:xfrm>
          <a:prstGeom prst="downArrow">
            <a:avLst>
              <a:gd fmla="val 33736" name="adj1"/>
              <a:gd fmla="val 50000" name="adj2"/>
            </a:avLst>
          </a:prstGeom>
          <a:solidFill>
            <a:srgbClr val="B6D7A8"/>
          </a:solid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This arrow is used to illustrate that increased progress monitoring, family engagement and fidelity are components that should occur in team data conversations across all three tiers." id="1271" name="Google Shape;1271;p26" title="Blue Arrow Pointing Left to Right"/>
          <p:cNvSpPr/>
          <p:nvPr/>
        </p:nvSpPr>
        <p:spPr>
          <a:xfrm>
            <a:off x="349775" y="5195850"/>
            <a:ext cx="8131500" cy="1464900"/>
          </a:xfrm>
          <a:prstGeom prst="rightArrow">
            <a:avLst>
              <a:gd fmla="val 47061" name="adj1"/>
              <a:gd fmla="val 50000" name="adj2"/>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US" sz="2400" u="none" cap="none" strike="noStrike">
                <a:solidFill>
                  <a:schemeClr val="dk1"/>
                </a:solidFill>
                <a:latin typeface="Verdana"/>
                <a:ea typeface="Verdana"/>
                <a:cs typeface="Verdana"/>
                <a:sym typeface="Verdana"/>
              </a:rPr>
              <a:t>Increased progress monitoring, fidelity measures and family engagement</a:t>
            </a:r>
            <a:endParaRPr b="0" i="0" sz="2400" u="none" cap="none" strike="noStrike">
              <a:solidFill>
                <a:srgbClr val="000000"/>
              </a:solidFill>
              <a:latin typeface="Arial"/>
              <a:ea typeface="Arial"/>
              <a:cs typeface="Arial"/>
              <a:sym typeface="Arial"/>
            </a:endParaRPr>
          </a:p>
        </p:txBody>
      </p:sp>
      <p:pic>
        <p:nvPicPr>
          <p:cNvPr descr="family engagement icon" id="1272" name="Google Shape;1272;p26"/>
          <p:cNvPicPr preferRelativeResize="0"/>
          <p:nvPr/>
        </p:nvPicPr>
        <p:blipFill rotWithShape="1">
          <a:blip r:embed="rId3">
            <a:alphaModFix/>
          </a:blip>
          <a:srcRect b="0" l="0" r="0" t="0"/>
          <a:stretch/>
        </p:blipFill>
        <p:spPr>
          <a:xfrm>
            <a:off x="7919715" y="44933"/>
            <a:ext cx="1147151" cy="11890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27"/>
          <p:cNvSpPr txBox="1"/>
          <p:nvPr>
            <p:ph type="title"/>
          </p:nvPr>
        </p:nvSpPr>
        <p:spPr>
          <a:xfrm>
            <a:off x="143625" y="228600"/>
            <a:ext cx="9000300" cy="914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500">
                <a:solidFill>
                  <a:srgbClr val="000000"/>
                </a:solidFill>
              </a:rPr>
              <a:t>Advanced Tier Sample Meeting Agenda</a:t>
            </a:r>
            <a:endParaRPr sz="3500">
              <a:solidFill>
                <a:srgbClr val="000000"/>
              </a:solidFill>
            </a:endParaRPr>
          </a:p>
        </p:txBody>
      </p:sp>
      <p:pic>
        <p:nvPicPr>
          <p:cNvPr descr="Picture of  front side of advanced tier meeting sample agenda" id="1278" name="Google Shape;1278;p27"/>
          <p:cNvPicPr preferRelativeResize="0"/>
          <p:nvPr/>
        </p:nvPicPr>
        <p:blipFill rotWithShape="1">
          <a:blip r:embed="rId3">
            <a:alphaModFix/>
          </a:blip>
          <a:srcRect b="0" l="0" r="0" t="0"/>
          <a:stretch/>
        </p:blipFill>
        <p:spPr>
          <a:xfrm>
            <a:off x="355200" y="1295400"/>
            <a:ext cx="8497350" cy="5410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28"/>
          <p:cNvSpPr txBox="1"/>
          <p:nvPr>
            <p:ph type="title"/>
          </p:nvPr>
        </p:nvSpPr>
        <p:spPr>
          <a:xfrm>
            <a:off x="215425" y="228600"/>
            <a:ext cx="8928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400">
                <a:solidFill>
                  <a:schemeClr val="dk1"/>
                </a:solidFill>
              </a:rPr>
              <a:t>Advanced Tiers Standing Agenda Items</a:t>
            </a:r>
            <a:endParaRPr sz="3400">
              <a:solidFill>
                <a:schemeClr val="dk1"/>
              </a:solidFill>
            </a:endParaRPr>
          </a:p>
        </p:txBody>
      </p:sp>
      <p:sp>
        <p:nvSpPr>
          <p:cNvPr id="1284" name="Google Shape;1284;p28"/>
          <p:cNvSpPr txBox="1"/>
          <p:nvPr>
            <p:ph idx="1" type="body"/>
          </p:nvPr>
        </p:nvSpPr>
        <p:spPr>
          <a:xfrm>
            <a:off x="457200" y="1600200"/>
            <a:ext cx="8229600" cy="5042400"/>
          </a:xfrm>
          <a:prstGeom prst="rect">
            <a:avLst/>
          </a:prstGeom>
          <a:noFill/>
          <a:ln>
            <a:noFill/>
          </a:ln>
        </p:spPr>
        <p:txBody>
          <a:bodyPr anchorCtr="0" anchor="t" bIns="45700" lIns="91425" spcFirstLastPara="1" rIns="91425" wrap="square" tIns="45700">
            <a:noAutofit/>
          </a:bodyPr>
          <a:lstStyle/>
          <a:p>
            <a:pPr indent="-342900" lvl="0" marL="457200" rtl="0" algn="l">
              <a:lnSpc>
                <a:spcPct val="100000"/>
              </a:lnSpc>
              <a:spcBef>
                <a:spcPts val="360"/>
              </a:spcBef>
              <a:spcAft>
                <a:spcPts val="0"/>
              </a:spcAft>
              <a:buSzPts val="1800"/>
              <a:buChar char="•"/>
            </a:pPr>
            <a:r>
              <a:rPr lang="en-US"/>
              <a:t>Intervention Effectiveness</a:t>
            </a:r>
            <a:endParaRPr/>
          </a:p>
          <a:p>
            <a:pPr indent="-342900" lvl="1" marL="914400" rtl="0" algn="l">
              <a:lnSpc>
                <a:spcPct val="100000"/>
              </a:lnSpc>
              <a:spcBef>
                <a:spcPts val="0"/>
              </a:spcBef>
              <a:spcAft>
                <a:spcPts val="0"/>
              </a:spcAft>
              <a:buSzPts val="1800"/>
              <a:buChar char="–"/>
            </a:pPr>
            <a:r>
              <a:rPr lang="en-US"/>
              <a:t># of students</a:t>
            </a:r>
            <a:endParaRPr/>
          </a:p>
          <a:p>
            <a:pPr indent="-342900" lvl="1" marL="914400" rtl="0" algn="l">
              <a:lnSpc>
                <a:spcPct val="100000"/>
              </a:lnSpc>
              <a:spcBef>
                <a:spcPts val="0"/>
              </a:spcBef>
              <a:spcAft>
                <a:spcPts val="0"/>
              </a:spcAft>
              <a:buSzPts val="1800"/>
              <a:buChar char="–"/>
            </a:pPr>
            <a:r>
              <a:rPr lang="en-US"/>
              <a:t># meeting goal</a:t>
            </a:r>
            <a:endParaRPr/>
          </a:p>
          <a:p>
            <a:pPr indent="-342900" lvl="1" marL="914400" rtl="0" algn="l">
              <a:lnSpc>
                <a:spcPct val="100000"/>
              </a:lnSpc>
              <a:spcBef>
                <a:spcPts val="0"/>
              </a:spcBef>
              <a:spcAft>
                <a:spcPts val="0"/>
              </a:spcAft>
              <a:buSzPts val="1800"/>
              <a:buChar char="–"/>
            </a:pPr>
            <a:r>
              <a:rPr lang="en-US"/>
              <a:t># not meeting goal</a:t>
            </a:r>
            <a:endParaRPr/>
          </a:p>
          <a:p>
            <a:pPr indent="-342900" lvl="0" marL="457200" rtl="0" algn="l">
              <a:lnSpc>
                <a:spcPct val="100000"/>
              </a:lnSpc>
              <a:spcBef>
                <a:spcPts val="0"/>
              </a:spcBef>
              <a:spcAft>
                <a:spcPts val="0"/>
              </a:spcAft>
              <a:buSzPts val="1800"/>
              <a:buChar char="•"/>
            </a:pPr>
            <a:r>
              <a:rPr lang="en-US"/>
              <a:t>Level of Use</a:t>
            </a:r>
            <a:endParaRPr/>
          </a:p>
          <a:p>
            <a:pPr indent="-342900" lvl="1" marL="914400" rtl="0" algn="l">
              <a:lnSpc>
                <a:spcPct val="100000"/>
              </a:lnSpc>
              <a:spcBef>
                <a:spcPts val="0"/>
              </a:spcBef>
              <a:spcAft>
                <a:spcPts val="0"/>
              </a:spcAft>
              <a:buSzPts val="1800"/>
              <a:buChar char="–"/>
            </a:pPr>
            <a:r>
              <a:rPr lang="en-US"/>
              <a:t>Total school population</a:t>
            </a:r>
            <a:endParaRPr/>
          </a:p>
          <a:p>
            <a:pPr indent="-342900" lvl="1" marL="914400" rtl="0" algn="l">
              <a:lnSpc>
                <a:spcPct val="100000"/>
              </a:lnSpc>
              <a:spcBef>
                <a:spcPts val="0"/>
              </a:spcBef>
              <a:spcAft>
                <a:spcPts val="0"/>
              </a:spcAft>
              <a:buSzPts val="1800"/>
              <a:buChar char="–"/>
            </a:pPr>
            <a:r>
              <a:rPr lang="en-US"/>
              <a:t># of students receiving intervention</a:t>
            </a:r>
            <a:endParaRPr/>
          </a:p>
          <a:p>
            <a:pPr indent="-342900" lvl="0" marL="457200" rtl="0" algn="l">
              <a:lnSpc>
                <a:spcPct val="100000"/>
              </a:lnSpc>
              <a:spcBef>
                <a:spcPts val="0"/>
              </a:spcBef>
              <a:spcAft>
                <a:spcPts val="0"/>
              </a:spcAft>
              <a:buSzPts val="1800"/>
              <a:buChar char="•"/>
            </a:pPr>
            <a:r>
              <a:rPr lang="en-US"/>
              <a:t>Fidelity</a:t>
            </a:r>
            <a:endParaRPr/>
          </a:p>
          <a:p>
            <a:pPr indent="-342900" lvl="0" marL="457200" rtl="0" algn="l">
              <a:lnSpc>
                <a:spcPct val="100000"/>
              </a:lnSpc>
              <a:spcBef>
                <a:spcPts val="0"/>
              </a:spcBef>
              <a:spcAft>
                <a:spcPts val="0"/>
              </a:spcAft>
              <a:buSzPts val="1800"/>
              <a:buChar char="•"/>
            </a:pPr>
            <a:r>
              <a:rPr lang="en-US"/>
              <a:t>Intervention Referrals and Decision Rules</a:t>
            </a:r>
            <a:endParaRPr/>
          </a:p>
          <a:p>
            <a:pPr indent="-342900" lvl="0" marL="457200" rtl="0" algn="l">
              <a:lnSpc>
                <a:spcPct val="100000"/>
              </a:lnSpc>
              <a:spcBef>
                <a:spcPts val="0"/>
              </a:spcBef>
              <a:spcAft>
                <a:spcPts val="0"/>
              </a:spcAft>
              <a:buSzPts val="1800"/>
              <a:buChar char="•"/>
            </a:pPr>
            <a:r>
              <a:rPr lang="en-US"/>
              <a:t>Team Problem Solving</a:t>
            </a:r>
            <a:endParaRPr/>
          </a:p>
          <a:p>
            <a:pPr indent="-228600" lvl="1" marL="914400" rtl="0" algn="l">
              <a:lnSpc>
                <a:spcPct val="100000"/>
              </a:lnSpc>
              <a:spcBef>
                <a:spcPts val="0"/>
              </a:spcBef>
              <a:spcAft>
                <a:spcPts val="0"/>
              </a:spcAft>
              <a:buSzPts val="18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9" name="Shape 1289"/>
        <p:cNvGrpSpPr/>
        <p:nvPr/>
      </p:nvGrpSpPr>
      <p:grpSpPr>
        <a:xfrm>
          <a:off x="0" y="0"/>
          <a:ext cx="0" cy="0"/>
          <a:chOff x="0" y="0"/>
          <a:chExt cx="0" cy="0"/>
        </a:xfrm>
      </p:grpSpPr>
      <p:sp>
        <p:nvSpPr>
          <p:cNvPr id="1290" name="Google Shape;1290;p29"/>
          <p:cNvSpPr txBox="1"/>
          <p:nvPr>
            <p:ph type="title"/>
          </p:nvPr>
        </p:nvSpPr>
        <p:spPr>
          <a:xfrm>
            <a:off x="457200" y="274638"/>
            <a:ext cx="8229600" cy="1143000"/>
          </a:xfrm>
          <a:prstGeom prst="rect">
            <a:avLst/>
          </a:prstGeom>
          <a:solidFill>
            <a:srgbClr val="A9DCF2">
              <a:alpha val="6745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Different Forms, </a:t>
            </a:r>
            <a:endParaRPr/>
          </a:p>
          <a:p>
            <a:pPr indent="0" lvl="0" marL="0" rtl="0" algn="ctr">
              <a:lnSpc>
                <a:spcPct val="100000"/>
              </a:lnSpc>
              <a:spcBef>
                <a:spcPts val="0"/>
              </a:spcBef>
              <a:spcAft>
                <a:spcPts val="0"/>
              </a:spcAft>
              <a:buSzPts val="4000"/>
              <a:buNone/>
            </a:pPr>
            <a:r>
              <a:rPr lang="en-US"/>
              <a:t>Same Discussions!</a:t>
            </a:r>
            <a:endParaRPr/>
          </a:p>
        </p:txBody>
      </p:sp>
      <p:pic>
        <p:nvPicPr>
          <p:cNvPr descr="Picture of page 1 of an RTI sample meeting agenda " id="1291" name="Google Shape;1291;p29"/>
          <p:cNvPicPr preferRelativeResize="0"/>
          <p:nvPr/>
        </p:nvPicPr>
        <p:blipFill rotWithShape="1">
          <a:blip r:embed="rId3">
            <a:alphaModFix/>
          </a:blip>
          <a:srcRect b="0" l="0" r="0" t="0"/>
          <a:stretch/>
        </p:blipFill>
        <p:spPr>
          <a:xfrm>
            <a:off x="335525" y="1641625"/>
            <a:ext cx="4312675" cy="4934050"/>
          </a:xfrm>
          <a:prstGeom prst="rect">
            <a:avLst/>
          </a:prstGeom>
          <a:noFill/>
          <a:ln>
            <a:noFill/>
          </a:ln>
        </p:spPr>
      </p:pic>
      <p:pic>
        <p:nvPicPr>
          <p:cNvPr descr="Picture of page 2 of a sample RTI meeting agenda" id="1292" name="Google Shape;1292;p29"/>
          <p:cNvPicPr preferRelativeResize="0"/>
          <p:nvPr/>
        </p:nvPicPr>
        <p:blipFill rotWithShape="1">
          <a:blip r:embed="rId4">
            <a:alphaModFix/>
          </a:blip>
          <a:srcRect b="0" l="0" r="0" t="0"/>
          <a:stretch/>
        </p:blipFill>
        <p:spPr>
          <a:xfrm>
            <a:off x="4800600" y="1570050"/>
            <a:ext cx="4146050" cy="5135550"/>
          </a:xfrm>
          <a:prstGeom prst="rect">
            <a:avLst/>
          </a:prstGeom>
          <a:noFill/>
          <a:ln>
            <a:noFill/>
          </a:ln>
        </p:spPr>
      </p:pic>
      <p:sp>
        <p:nvSpPr>
          <p:cNvPr id="1293" name="Google Shape;1293;p29"/>
          <p:cNvSpPr txBox="1"/>
          <p:nvPr/>
        </p:nvSpPr>
        <p:spPr>
          <a:xfrm>
            <a:off x="335525" y="6458050"/>
            <a:ext cx="6340500" cy="164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Verdana"/>
                <a:ea typeface="Verdana"/>
                <a:cs typeface="Verdana"/>
                <a:sym typeface="Verdana"/>
              </a:rPr>
              <a:t>retrieved from </a:t>
            </a:r>
            <a:r>
              <a:rPr b="0" i="0" lang="en-US" sz="1700" u="sng" cap="none" strike="noStrike">
                <a:solidFill>
                  <a:schemeClr val="hlink"/>
                </a:solidFill>
                <a:latin typeface="Verdana"/>
                <a:ea typeface="Verdana"/>
                <a:cs typeface="Verdana"/>
                <a:sym typeface="Verdana"/>
                <a:hlinkClick r:id="rId5"/>
              </a:rPr>
              <a:t>http://www.oregonrti.org/resources</a:t>
            </a:r>
            <a:endParaRPr b="0" i="0" sz="1700" u="none" cap="none" strike="noStrike">
              <a:solidFill>
                <a:srgbClr val="000000"/>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3"/>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Day 1 Agenda</a:t>
            </a:r>
            <a:endParaRPr>
              <a:solidFill>
                <a:srgbClr val="000000"/>
              </a:solidFill>
            </a:endParaRPr>
          </a:p>
        </p:txBody>
      </p:sp>
      <p:sp>
        <p:nvSpPr>
          <p:cNvPr id="1043" name="Google Shape;1043;p3"/>
          <p:cNvSpPr txBox="1"/>
          <p:nvPr>
            <p:ph idx="1" type="body"/>
          </p:nvPr>
        </p:nvSpPr>
        <p:spPr>
          <a:xfrm>
            <a:off x="55950" y="1371600"/>
            <a:ext cx="9032100" cy="5782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US" sz="2400"/>
              <a:t>9:00 - 9:30</a:t>
            </a:r>
            <a:endParaRPr sz="2400"/>
          </a:p>
          <a:p>
            <a:pPr indent="-381000" lvl="0" marL="457200" rtl="0" algn="l">
              <a:lnSpc>
                <a:spcPct val="100000"/>
              </a:lnSpc>
              <a:spcBef>
                <a:spcPts val="360"/>
              </a:spcBef>
              <a:spcAft>
                <a:spcPts val="0"/>
              </a:spcAft>
              <a:buSzPts val="2400"/>
              <a:buChar char="•"/>
            </a:pPr>
            <a:r>
              <a:rPr lang="en-US" sz="2400"/>
              <a:t>Intro, Connections &amp; Advanced Tiers Overview</a:t>
            </a:r>
            <a:endParaRPr sz="2400"/>
          </a:p>
          <a:p>
            <a:pPr indent="0" lvl="0" marL="0" rtl="0" algn="l">
              <a:lnSpc>
                <a:spcPct val="100000"/>
              </a:lnSpc>
              <a:spcBef>
                <a:spcPts val="360"/>
              </a:spcBef>
              <a:spcAft>
                <a:spcPts val="0"/>
              </a:spcAft>
              <a:buSzPts val="1800"/>
              <a:buNone/>
            </a:pPr>
            <a:r>
              <a:rPr b="1" lang="en-US" sz="2400"/>
              <a:t>9:30 - 10:00 </a:t>
            </a:r>
            <a:endParaRPr b="1" sz="2400"/>
          </a:p>
          <a:p>
            <a:pPr indent="-381000" lvl="0" marL="457200" rtl="0" algn="l">
              <a:lnSpc>
                <a:spcPct val="100000"/>
              </a:lnSpc>
              <a:spcBef>
                <a:spcPts val="360"/>
              </a:spcBef>
              <a:spcAft>
                <a:spcPts val="0"/>
              </a:spcAft>
              <a:buSzPts val="2400"/>
              <a:buChar char="•"/>
            </a:pPr>
            <a:r>
              <a:rPr lang="en-US" sz="2400"/>
              <a:t>Teaming</a:t>
            </a:r>
            <a:endParaRPr sz="2400"/>
          </a:p>
          <a:p>
            <a:pPr indent="0" lvl="0" marL="0" rtl="0" algn="l">
              <a:lnSpc>
                <a:spcPct val="100000"/>
              </a:lnSpc>
              <a:spcBef>
                <a:spcPts val="360"/>
              </a:spcBef>
              <a:spcAft>
                <a:spcPts val="0"/>
              </a:spcAft>
              <a:buSzPts val="1800"/>
              <a:buNone/>
            </a:pPr>
            <a:r>
              <a:rPr b="1" lang="en-US" sz="2400"/>
              <a:t>10:00 - 10:30 	 </a:t>
            </a:r>
            <a:endParaRPr b="1" sz="2400"/>
          </a:p>
          <a:p>
            <a:pPr indent="-381000" lvl="0" marL="457200" rtl="0" algn="l">
              <a:lnSpc>
                <a:spcPct val="100000"/>
              </a:lnSpc>
              <a:spcBef>
                <a:spcPts val="360"/>
              </a:spcBef>
              <a:spcAft>
                <a:spcPts val="0"/>
              </a:spcAft>
              <a:buSzPts val="2400"/>
              <a:buChar char="•"/>
            </a:pPr>
            <a:r>
              <a:rPr lang="en-US" sz="2400"/>
              <a:t>Screening and Requests for Assistance</a:t>
            </a:r>
            <a:endParaRPr sz="2400"/>
          </a:p>
          <a:p>
            <a:pPr indent="0" lvl="0" marL="0" rtl="0" algn="l">
              <a:lnSpc>
                <a:spcPct val="100000"/>
              </a:lnSpc>
              <a:spcBef>
                <a:spcPts val="360"/>
              </a:spcBef>
              <a:spcAft>
                <a:spcPts val="0"/>
              </a:spcAft>
              <a:buSzPts val="1800"/>
              <a:buNone/>
            </a:pPr>
            <a:r>
              <a:rPr b="1" lang="en-US" sz="2400"/>
              <a:t>10:30-10:45  </a:t>
            </a:r>
            <a:r>
              <a:rPr lang="en-US" sz="2400"/>
              <a:t>Break</a:t>
            </a:r>
            <a:endParaRPr sz="2400"/>
          </a:p>
          <a:p>
            <a:pPr indent="0" lvl="0" marL="0" rtl="0" algn="l">
              <a:lnSpc>
                <a:spcPct val="100000"/>
              </a:lnSpc>
              <a:spcBef>
                <a:spcPts val="360"/>
              </a:spcBef>
              <a:spcAft>
                <a:spcPts val="0"/>
              </a:spcAft>
              <a:buSzPts val="1800"/>
              <a:buNone/>
            </a:pPr>
            <a:r>
              <a:rPr b="1" lang="en-US" sz="2400"/>
              <a:t>10:45 - 11:15</a:t>
            </a:r>
            <a:endParaRPr sz="2400"/>
          </a:p>
          <a:p>
            <a:pPr indent="-381000" lvl="0" marL="457200" rtl="0" algn="l">
              <a:lnSpc>
                <a:spcPct val="100000"/>
              </a:lnSpc>
              <a:spcBef>
                <a:spcPts val="360"/>
              </a:spcBef>
              <a:spcAft>
                <a:spcPts val="0"/>
              </a:spcAft>
              <a:buSzPts val="2400"/>
              <a:buChar char="•"/>
            </a:pPr>
            <a:r>
              <a:rPr lang="en-US" sz="2400"/>
              <a:t>Decision Rules</a:t>
            </a:r>
            <a:endParaRPr sz="2400"/>
          </a:p>
          <a:p>
            <a:pPr indent="0" lvl="0" marL="0" rtl="0" algn="l">
              <a:lnSpc>
                <a:spcPct val="100000"/>
              </a:lnSpc>
              <a:spcBef>
                <a:spcPts val="360"/>
              </a:spcBef>
              <a:spcAft>
                <a:spcPts val="0"/>
              </a:spcAft>
              <a:buSzPts val="1800"/>
              <a:buNone/>
            </a:pPr>
            <a:r>
              <a:rPr b="1" lang="en-US" sz="2400"/>
              <a:t>11:15 - 11:45</a:t>
            </a:r>
            <a:r>
              <a:rPr lang="en-US" sz="2400"/>
              <a:t>  </a:t>
            </a:r>
            <a:endParaRPr sz="2400"/>
          </a:p>
          <a:p>
            <a:pPr indent="-381000" lvl="0" marL="457200" rtl="0" algn="l">
              <a:lnSpc>
                <a:spcPct val="100000"/>
              </a:lnSpc>
              <a:spcBef>
                <a:spcPts val="360"/>
              </a:spcBef>
              <a:spcAft>
                <a:spcPts val="0"/>
              </a:spcAft>
              <a:buSzPts val="2400"/>
              <a:buChar char="•"/>
            </a:pPr>
            <a:r>
              <a:rPr lang="en-US" sz="2400"/>
              <a:t>Continuum of Supports</a:t>
            </a:r>
            <a:endParaRPr sz="2400"/>
          </a:p>
          <a:p>
            <a:pPr indent="0" lvl="0" marL="0" rtl="0" algn="l">
              <a:lnSpc>
                <a:spcPct val="100000"/>
              </a:lnSpc>
              <a:spcBef>
                <a:spcPts val="360"/>
              </a:spcBef>
              <a:spcAft>
                <a:spcPts val="0"/>
              </a:spcAft>
              <a:buSzPts val="1800"/>
              <a:buNone/>
            </a:pPr>
            <a:r>
              <a:rPr b="1" lang="en-US" sz="2400"/>
              <a:t>11:45 - 12:00 </a:t>
            </a:r>
            <a:endParaRPr b="1" sz="2400"/>
          </a:p>
          <a:p>
            <a:pPr indent="-381000" lvl="0" marL="457200" rtl="0" algn="l">
              <a:lnSpc>
                <a:spcPct val="100000"/>
              </a:lnSpc>
              <a:spcBef>
                <a:spcPts val="360"/>
              </a:spcBef>
              <a:spcAft>
                <a:spcPts val="0"/>
              </a:spcAft>
              <a:buSzPts val="2400"/>
              <a:buChar char="•"/>
            </a:pPr>
            <a:r>
              <a:rPr lang="en-US" sz="2400"/>
              <a:t>Team Time</a:t>
            </a:r>
            <a:endParaRPr sz="2400"/>
          </a:p>
          <a:p>
            <a:pPr indent="0" lvl="0" marL="0" rtl="0" algn="l">
              <a:lnSpc>
                <a:spcPct val="100000"/>
              </a:lnSpc>
              <a:spcBef>
                <a:spcPts val="360"/>
              </a:spcBef>
              <a:spcAft>
                <a:spcPts val="0"/>
              </a:spcAft>
              <a:buSzPts val="1800"/>
              <a:buNone/>
            </a:pPr>
            <a:r>
              <a:t/>
            </a:r>
            <a:endParaRPr sz="2800"/>
          </a:p>
          <a:p>
            <a:pPr indent="0" lvl="0" marL="0" rtl="0" algn="l">
              <a:lnSpc>
                <a:spcPct val="100000"/>
              </a:lnSpc>
              <a:spcBef>
                <a:spcPts val="360"/>
              </a:spcBef>
              <a:spcAft>
                <a:spcPts val="0"/>
              </a:spcAft>
              <a:buSzPts val="1800"/>
              <a:buNone/>
            </a:pPr>
            <a:r>
              <a:rPr lang="en-US" sz="2800"/>
              <a:t>   </a:t>
            </a:r>
            <a:endParaRPr sz="2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8" name="Shape 1298"/>
        <p:cNvGrpSpPr/>
        <p:nvPr/>
      </p:nvGrpSpPr>
      <p:grpSpPr>
        <a:xfrm>
          <a:off x="0" y="0"/>
          <a:ext cx="0" cy="0"/>
          <a:chOff x="0" y="0"/>
          <a:chExt cx="0" cy="0"/>
        </a:xfrm>
      </p:grpSpPr>
      <p:sp>
        <p:nvSpPr>
          <p:cNvPr id="1299" name="Google Shape;1299;p30"/>
          <p:cNvSpPr txBox="1"/>
          <p:nvPr>
            <p:ph type="title"/>
          </p:nvPr>
        </p:nvSpPr>
        <p:spPr>
          <a:xfrm>
            <a:off x="228600" y="228600"/>
            <a:ext cx="8686800" cy="1143000"/>
          </a:xfrm>
          <a:prstGeom prst="rect">
            <a:avLst/>
          </a:prstGeom>
          <a:solidFill>
            <a:srgbClr val="A9DCF2">
              <a:alpha val="6745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3.4 Student Support Team</a:t>
            </a:r>
            <a:endParaRPr>
              <a:solidFill>
                <a:srgbClr val="000000"/>
              </a:solidFill>
            </a:endParaRPr>
          </a:p>
        </p:txBody>
      </p:sp>
      <p:pic>
        <p:nvPicPr>
          <p:cNvPr descr="TFI cover" id="1300" name="Google Shape;1300;p30"/>
          <p:cNvPicPr preferRelativeResize="0"/>
          <p:nvPr/>
        </p:nvPicPr>
        <p:blipFill rotWithShape="1">
          <a:blip r:embed="rId3">
            <a:alphaModFix/>
          </a:blip>
          <a:srcRect b="0" l="0" r="0" t="0"/>
          <a:stretch/>
        </p:blipFill>
        <p:spPr>
          <a:xfrm>
            <a:off x="228600" y="321450"/>
            <a:ext cx="734935" cy="957300"/>
          </a:xfrm>
          <a:prstGeom prst="rect">
            <a:avLst/>
          </a:prstGeom>
          <a:noFill/>
          <a:ln>
            <a:noFill/>
          </a:ln>
        </p:spPr>
      </p:pic>
      <p:graphicFrame>
        <p:nvGraphicFramePr>
          <p:cNvPr id="1301" name="Google Shape;1301;p30"/>
          <p:cNvGraphicFramePr/>
          <p:nvPr/>
        </p:nvGraphicFramePr>
        <p:xfrm>
          <a:off x="0" y="1600210"/>
          <a:ext cx="3000000" cy="3000000"/>
        </p:xfrm>
        <a:graphic>
          <a:graphicData uri="http://schemas.openxmlformats.org/drawingml/2006/table">
            <a:tbl>
              <a:tblPr firstRow="1">
                <a:noFill/>
                <a:tableStyleId>{C54E5BA0-D625-4F09-8649-ACF5F731C3B6}</a:tableStyleId>
              </a:tblPr>
              <a:tblGrid>
                <a:gridCol w="2897775"/>
                <a:gridCol w="2243375"/>
                <a:gridCol w="4002850"/>
              </a:tblGrid>
              <a:tr h="4808100">
                <a:tc>
                  <a:txBody>
                    <a:bodyPr/>
                    <a:lstStyle/>
                    <a:p>
                      <a:pPr indent="0" lvl="0" marL="0" marR="0" rtl="0" algn="l">
                        <a:lnSpc>
                          <a:spcPct val="100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A uniquely constructed individual student support (ISS) team</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36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exists to design, implement, monitor,</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36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and adapt the student-specific support</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36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plan.</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Behavior Support Plans</a:t>
                      </a:r>
                      <a:endParaRPr sz="2400" u="none" cap="none" strike="noStrike">
                        <a:latin typeface="Verdana"/>
                        <a:ea typeface="Verdana"/>
                        <a:cs typeface="Verdana"/>
                        <a:sym typeface="Verdana"/>
                      </a:endParaRPr>
                    </a:p>
                  </a:txBody>
                  <a:tcPr marT="91425" marB="91425" marR="91425" marL="91425"/>
                </a:tc>
                <a:tc>
                  <a:txBody>
                    <a:bodyPr/>
                    <a:lstStyle/>
                    <a:p>
                      <a:pPr indent="0" lvl="0" marL="254000" marR="0" rtl="0" algn="l">
                        <a:lnSpc>
                          <a:spcPct val="115000"/>
                        </a:lnSpc>
                        <a:spcBef>
                          <a:spcPts val="0"/>
                        </a:spcBef>
                        <a:spcAft>
                          <a:spcPts val="0"/>
                        </a:spcAft>
                        <a:buClr>
                          <a:srgbClr val="000000"/>
                        </a:buClr>
                        <a:buSzPts val="2400"/>
                        <a:buFont typeface="Arial"/>
                        <a:buNone/>
                      </a:pPr>
                      <a:r>
                        <a:rPr b="1" lang="en-US" sz="2400" u="none" cap="none" strike="noStrike">
                          <a:solidFill>
                            <a:schemeClr val="dk1"/>
                          </a:solidFill>
                          <a:latin typeface="Verdana"/>
                          <a:ea typeface="Verdana"/>
                          <a:cs typeface="Verdana"/>
                          <a:sym typeface="Verdana"/>
                        </a:rPr>
                        <a:t>0</a:t>
                      </a:r>
                      <a:r>
                        <a:rPr lang="en-US" sz="2400" u="none" cap="none" strike="noStrike">
                          <a:solidFill>
                            <a:schemeClr val="dk1"/>
                          </a:solidFill>
                          <a:latin typeface="Verdana"/>
                          <a:ea typeface="Verdana"/>
                          <a:cs typeface="Verdana"/>
                          <a:sym typeface="Verdana"/>
                        </a:rPr>
                        <a:t> = ISS teams do not exist for all students who need them</a:t>
                      </a:r>
                      <a:endParaRPr sz="2400" u="none" cap="none" strike="noStrike">
                        <a:solidFill>
                          <a:schemeClr val="dk1"/>
                        </a:solidFill>
                        <a:latin typeface="Verdana"/>
                        <a:ea typeface="Verdana"/>
                        <a:cs typeface="Verdana"/>
                        <a:sym typeface="Verdana"/>
                      </a:endParaRPr>
                    </a:p>
                    <a:p>
                      <a:pPr indent="0" lvl="0" marL="254000" marR="0" rtl="0" algn="l">
                        <a:lnSpc>
                          <a:spcPct val="115000"/>
                        </a:lnSpc>
                        <a:spcBef>
                          <a:spcPts val="1200"/>
                        </a:spcBef>
                        <a:spcAft>
                          <a:spcPts val="0"/>
                        </a:spcAft>
                        <a:buClr>
                          <a:srgbClr val="000000"/>
                        </a:buClr>
                        <a:buSzPts val="2400"/>
                        <a:buFont typeface="Arial"/>
                        <a:buNone/>
                      </a:pPr>
                      <a:r>
                        <a:rPr b="1" lang="en-US" sz="2400" u="none" cap="none" strike="noStrike">
                          <a:solidFill>
                            <a:schemeClr val="dk1"/>
                          </a:solidFill>
                          <a:latin typeface="Verdana"/>
                          <a:ea typeface="Verdana"/>
                          <a:cs typeface="Verdana"/>
                          <a:sym typeface="Verdana"/>
                        </a:rPr>
                        <a:t>1</a:t>
                      </a:r>
                      <a:r>
                        <a:rPr lang="en-US" sz="2400" u="none" cap="none" strike="noStrike">
                          <a:solidFill>
                            <a:schemeClr val="dk1"/>
                          </a:solidFill>
                          <a:latin typeface="Verdana"/>
                          <a:ea typeface="Verdana"/>
                          <a:cs typeface="Verdana"/>
                          <a:sym typeface="Verdana"/>
                        </a:rPr>
                        <a:t> = ISS teams exist, but lack  input from student/family </a:t>
                      </a:r>
                      <a:endParaRPr sz="2400" u="none" cap="none" strike="noStrike">
                        <a:solidFill>
                          <a:schemeClr val="dk1"/>
                        </a:solidFill>
                        <a:latin typeface="Verdana"/>
                        <a:ea typeface="Verdana"/>
                        <a:cs typeface="Verdana"/>
                        <a:sym typeface="Verdana"/>
                      </a:endParaRPr>
                    </a:p>
                    <a:p>
                      <a:pPr indent="0" lvl="0" marL="254000" marR="0" rtl="0" algn="l">
                        <a:lnSpc>
                          <a:spcPct val="115000"/>
                        </a:lnSpc>
                        <a:spcBef>
                          <a:spcPts val="1200"/>
                        </a:spcBef>
                        <a:spcAft>
                          <a:spcPts val="0"/>
                        </a:spcAft>
                        <a:buClr>
                          <a:srgbClr val="000000"/>
                        </a:buClr>
                        <a:buSzPts val="2400"/>
                        <a:buFont typeface="Arial"/>
                        <a:buNone/>
                      </a:pPr>
                      <a:r>
                        <a:rPr b="1" lang="en-US" sz="2400" u="none" cap="none" strike="noStrike">
                          <a:solidFill>
                            <a:schemeClr val="dk1"/>
                          </a:solidFill>
                          <a:latin typeface="Verdana"/>
                          <a:ea typeface="Verdana"/>
                          <a:cs typeface="Verdana"/>
                          <a:sym typeface="Verdana"/>
                        </a:rPr>
                        <a:t>2</a:t>
                      </a:r>
                      <a:r>
                        <a:rPr lang="en-US" sz="2400" u="none" cap="none" strike="noStrike">
                          <a:solidFill>
                            <a:schemeClr val="dk1"/>
                          </a:solidFill>
                          <a:latin typeface="Verdana"/>
                          <a:ea typeface="Verdana"/>
                          <a:cs typeface="Verdana"/>
                          <a:sym typeface="Verdana"/>
                        </a:rPr>
                        <a:t> = ISS teams exist, with active input from student/family and meet regularly to review progress data</a:t>
                      </a:r>
                      <a:endParaRPr sz="2000" u="none" cap="none" strike="noStrike">
                        <a:solidFill>
                          <a:schemeClr val="dk1"/>
                        </a:solidFill>
                      </a:endParaRPr>
                    </a:p>
                  </a:txBody>
                  <a:tcPr marT="91425" marB="91425" marR="91425" marL="91425"/>
                </a:tc>
              </a:tr>
              <a:tr h="3112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tc>
              </a:tr>
            </a:tbl>
          </a:graphicData>
        </a:graphic>
      </p:graphicFrame>
      <p:pic>
        <p:nvPicPr>
          <p:cNvPr descr="family engagement icon" id="1302" name="Google Shape;1302;p30"/>
          <p:cNvPicPr preferRelativeResize="0"/>
          <p:nvPr/>
        </p:nvPicPr>
        <p:blipFill rotWithShape="1">
          <a:blip r:embed="rId4">
            <a:alphaModFix/>
          </a:blip>
          <a:srcRect b="0" l="0" r="0" t="0"/>
          <a:stretch/>
        </p:blipFill>
        <p:spPr>
          <a:xfrm>
            <a:off x="1524100" y="5492700"/>
            <a:ext cx="1182400" cy="1182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sp>
        <p:nvSpPr>
          <p:cNvPr id="1307" name="Google Shape;1307;p31"/>
          <p:cNvSpPr txBox="1"/>
          <p:nvPr>
            <p:ph type="title"/>
          </p:nvPr>
        </p:nvSpPr>
        <p:spPr>
          <a:xfrm>
            <a:off x="257875" y="228600"/>
            <a:ext cx="8628000" cy="1143300"/>
          </a:xfrm>
          <a:prstGeom prst="rect">
            <a:avLst/>
          </a:prstGeom>
          <a:solidFill>
            <a:srgbClr val="A9DCF2">
              <a:alpha val="6745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sz="3800">
                <a:solidFill>
                  <a:srgbClr val="000000"/>
                </a:solidFill>
              </a:rPr>
              <a:t>Stakeholder Communication </a:t>
            </a:r>
            <a:endParaRPr sz="3800">
              <a:solidFill>
                <a:srgbClr val="000000"/>
              </a:solidFill>
            </a:endParaRPr>
          </a:p>
        </p:txBody>
      </p:sp>
      <p:sp>
        <p:nvSpPr>
          <p:cNvPr id="1308" name="Google Shape;1308;p31"/>
          <p:cNvSpPr txBox="1"/>
          <p:nvPr>
            <p:ph idx="1" type="body"/>
          </p:nvPr>
        </p:nvSpPr>
        <p:spPr>
          <a:xfrm>
            <a:off x="457200" y="1635500"/>
            <a:ext cx="8229600" cy="413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400"/>
              <a:t>Share student progress graphs in CLTs and grade level meetings</a:t>
            </a:r>
            <a:endParaRPr sz="2400"/>
          </a:p>
          <a:p>
            <a:pPr indent="0" lvl="0" marL="342900" rtl="0" algn="l">
              <a:lnSpc>
                <a:spcPct val="100000"/>
              </a:lnSpc>
              <a:spcBef>
                <a:spcPts val="360"/>
              </a:spcBef>
              <a:spcAft>
                <a:spcPts val="0"/>
              </a:spcAft>
              <a:buSzPts val="1800"/>
              <a:buNone/>
            </a:pPr>
            <a:r>
              <a:t/>
            </a:r>
            <a:endParaRPr sz="2400"/>
          </a:p>
          <a:p>
            <a:pPr indent="0" lvl="0" marL="0" rtl="0" algn="l">
              <a:lnSpc>
                <a:spcPct val="100000"/>
              </a:lnSpc>
              <a:spcBef>
                <a:spcPts val="360"/>
              </a:spcBef>
              <a:spcAft>
                <a:spcPts val="0"/>
              </a:spcAft>
              <a:buSzPts val="1800"/>
              <a:buNone/>
            </a:pPr>
            <a:r>
              <a:rPr lang="en-US" sz="2400"/>
              <a:t>Include graphs in school-to-home communication </a:t>
            </a:r>
            <a:endParaRPr sz="2400"/>
          </a:p>
          <a:p>
            <a:pPr indent="-323850" lvl="1" marL="742950" rtl="0" algn="l">
              <a:lnSpc>
                <a:spcPct val="100000"/>
              </a:lnSpc>
              <a:spcBef>
                <a:spcPts val="360"/>
              </a:spcBef>
              <a:spcAft>
                <a:spcPts val="0"/>
              </a:spcAft>
              <a:buSzPts val="2400"/>
              <a:buChar char="–"/>
            </a:pPr>
            <a:r>
              <a:rPr lang="en-US" sz="2400"/>
              <a:t>Builds commitment to advanced tier interventions</a:t>
            </a:r>
            <a:endParaRPr sz="2400"/>
          </a:p>
          <a:p>
            <a:pPr indent="-323850" lvl="1" marL="742950" rtl="0" algn="l">
              <a:lnSpc>
                <a:spcPct val="100000"/>
              </a:lnSpc>
              <a:spcBef>
                <a:spcPts val="0"/>
              </a:spcBef>
              <a:spcAft>
                <a:spcPts val="0"/>
              </a:spcAft>
              <a:buSzPts val="2400"/>
              <a:buChar char="–"/>
            </a:pPr>
            <a:r>
              <a:rPr lang="en-US" sz="2400"/>
              <a:t>Increases awareness of interventions</a:t>
            </a:r>
            <a:endParaRPr sz="2400"/>
          </a:p>
          <a:p>
            <a:pPr indent="0" lvl="0" marL="742950" rtl="0" algn="l">
              <a:lnSpc>
                <a:spcPct val="100000"/>
              </a:lnSpc>
              <a:spcBef>
                <a:spcPts val="360"/>
              </a:spcBef>
              <a:spcAft>
                <a:spcPts val="0"/>
              </a:spcAft>
              <a:buSzPts val="1800"/>
              <a:buNone/>
            </a:pPr>
            <a:r>
              <a:t/>
            </a:r>
            <a:endParaRPr sz="2400"/>
          </a:p>
          <a:p>
            <a:pPr indent="0" lvl="0" marL="742950" rtl="0" algn="l">
              <a:lnSpc>
                <a:spcPct val="100000"/>
              </a:lnSpc>
              <a:spcBef>
                <a:spcPts val="360"/>
              </a:spcBef>
              <a:spcAft>
                <a:spcPts val="0"/>
              </a:spcAft>
              <a:buSzPts val="1800"/>
              <a:buNone/>
            </a:pPr>
            <a:r>
              <a:t/>
            </a:r>
            <a:endParaRPr sz="2400"/>
          </a:p>
          <a:p>
            <a:pPr indent="0" lvl="0" marL="457200" rtl="0" algn="l">
              <a:lnSpc>
                <a:spcPct val="100000"/>
              </a:lnSpc>
              <a:spcBef>
                <a:spcPts val="360"/>
              </a:spcBef>
              <a:spcAft>
                <a:spcPts val="0"/>
              </a:spcAft>
              <a:buSzPts val="1800"/>
              <a:buNone/>
            </a:pPr>
            <a:r>
              <a:t/>
            </a:r>
            <a:endParaRPr sz="2400"/>
          </a:p>
          <a:p>
            <a:pPr indent="0" lvl="0" marL="457200" rtl="0" algn="l">
              <a:lnSpc>
                <a:spcPct val="100000"/>
              </a:lnSpc>
              <a:spcBef>
                <a:spcPts val="360"/>
              </a:spcBef>
              <a:spcAft>
                <a:spcPts val="0"/>
              </a:spcAft>
              <a:buSzPts val="1800"/>
              <a:buNone/>
            </a:pPr>
            <a:r>
              <a:t/>
            </a:r>
            <a:endParaRPr sz="2400">
              <a:solidFill>
                <a:srgbClr val="000000"/>
              </a:solidFill>
            </a:endParaRPr>
          </a:p>
        </p:txBody>
      </p:sp>
      <p:pic>
        <p:nvPicPr>
          <p:cNvPr descr="family engagement icon" id="1309" name="Google Shape;1309;p31"/>
          <p:cNvPicPr preferRelativeResize="0"/>
          <p:nvPr/>
        </p:nvPicPr>
        <p:blipFill rotWithShape="1">
          <a:blip r:embed="rId3">
            <a:alphaModFix/>
          </a:blip>
          <a:srcRect b="0" l="0" r="0" t="0"/>
          <a:stretch/>
        </p:blipFill>
        <p:spPr>
          <a:xfrm flipH="1">
            <a:off x="3771077" y="4986375"/>
            <a:ext cx="1601600" cy="16600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32"/>
          <p:cNvSpPr txBox="1"/>
          <p:nvPr>
            <p:ph idx="1" type="body"/>
          </p:nvPr>
        </p:nvSpPr>
        <p:spPr>
          <a:xfrm>
            <a:off x="457200" y="1463050"/>
            <a:ext cx="8229600" cy="47091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0"/>
              </a:spcBef>
              <a:spcAft>
                <a:spcPts val="0"/>
              </a:spcAft>
              <a:buSzPts val="2800"/>
              <a:buAutoNum type="arabicPeriod"/>
            </a:pPr>
            <a:r>
              <a:rPr lang="en-US" sz="2800"/>
              <a:t>Advanced tiers teams include more specialized personnel. </a:t>
            </a:r>
            <a:endParaRPr sz="2800"/>
          </a:p>
          <a:p>
            <a:pPr indent="-406400" lvl="0" marL="457200" rtl="0" algn="l">
              <a:lnSpc>
                <a:spcPct val="100000"/>
              </a:lnSpc>
              <a:spcBef>
                <a:spcPts val="0"/>
              </a:spcBef>
              <a:spcAft>
                <a:spcPts val="0"/>
              </a:spcAft>
              <a:buSzPts val="2800"/>
              <a:buAutoNum type="arabicPeriod"/>
            </a:pPr>
            <a:r>
              <a:rPr lang="en-US" sz="2800"/>
              <a:t>Advanced tiers teams look the same across divisions and schools.</a:t>
            </a:r>
            <a:endParaRPr sz="2800"/>
          </a:p>
          <a:p>
            <a:pPr indent="-406400" lvl="0" marL="457200" rtl="0" algn="l">
              <a:lnSpc>
                <a:spcPct val="100000"/>
              </a:lnSpc>
              <a:spcBef>
                <a:spcPts val="0"/>
              </a:spcBef>
              <a:spcAft>
                <a:spcPts val="0"/>
              </a:spcAft>
              <a:buSzPts val="2800"/>
              <a:buAutoNum type="arabicPeriod"/>
            </a:pPr>
            <a:r>
              <a:rPr lang="en-US" sz="2800"/>
              <a:t>The most important data conversation that takes place at an advanced tier meeting is individual student performance.</a:t>
            </a:r>
            <a:endParaRPr sz="2800"/>
          </a:p>
          <a:p>
            <a:pPr indent="-406400" lvl="0" marL="457200" rtl="0" algn="l">
              <a:lnSpc>
                <a:spcPct val="100000"/>
              </a:lnSpc>
              <a:spcBef>
                <a:spcPts val="0"/>
              </a:spcBef>
              <a:spcAft>
                <a:spcPts val="0"/>
              </a:spcAft>
              <a:buSzPts val="2800"/>
              <a:buAutoNum type="arabicPeriod"/>
            </a:pPr>
            <a:r>
              <a:rPr lang="en-US" sz="2800"/>
              <a:t>Tier 3 team conversations include caregivers as problem-solving partners</a:t>
            </a:r>
            <a:endParaRPr sz="2800"/>
          </a:p>
          <a:p>
            <a:pPr indent="0" lvl="0" marL="457200" rtl="0" algn="l">
              <a:lnSpc>
                <a:spcPct val="100000"/>
              </a:lnSpc>
              <a:spcBef>
                <a:spcPts val="0"/>
              </a:spcBef>
              <a:spcAft>
                <a:spcPts val="0"/>
              </a:spcAft>
              <a:buSzPts val="1800"/>
              <a:buNone/>
            </a:pPr>
            <a:r>
              <a:t/>
            </a:r>
            <a:endParaRPr sz="2800"/>
          </a:p>
          <a:p>
            <a:pPr indent="0" lvl="0" marL="457200" rtl="0" algn="l">
              <a:lnSpc>
                <a:spcPct val="100000"/>
              </a:lnSpc>
              <a:spcBef>
                <a:spcPts val="360"/>
              </a:spcBef>
              <a:spcAft>
                <a:spcPts val="0"/>
              </a:spcAft>
              <a:buSzPts val="1800"/>
              <a:buNone/>
            </a:pPr>
            <a:r>
              <a:t/>
            </a:r>
            <a:endParaRPr sz="2800"/>
          </a:p>
        </p:txBody>
      </p:sp>
      <p:sp>
        <p:nvSpPr>
          <p:cNvPr id="1316" name="Google Shape;1316;p32"/>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Teaming Structures True or False</a:t>
            </a:r>
            <a:endParaRPr>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20" name="Shape 1320"/>
        <p:cNvGrpSpPr/>
        <p:nvPr/>
      </p:nvGrpSpPr>
      <p:grpSpPr>
        <a:xfrm>
          <a:off x="0" y="0"/>
          <a:ext cx="0" cy="0"/>
          <a:chOff x="0" y="0"/>
          <a:chExt cx="0" cy="0"/>
        </a:xfrm>
      </p:grpSpPr>
      <p:sp>
        <p:nvSpPr>
          <p:cNvPr id="1321" name="Google Shape;1321;p33"/>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74650" lvl="0" marL="457200" rtl="0" algn="l">
              <a:lnSpc>
                <a:spcPct val="100000"/>
              </a:lnSpc>
              <a:spcBef>
                <a:spcPts val="360"/>
              </a:spcBef>
              <a:spcAft>
                <a:spcPts val="0"/>
              </a:spcAft>
              <a:buSzPts val="2300"/>
              <a:buFont typeface="Verdana"/>
              <a:buChar char="•"/>
            </a:pPr>
            <a:r>
              <a:rPr lang="en-US" sz="2300"/>
              <a:t>Who is, or will be on your advanced tiers team?  </a:t>
            </a:r>
            <a:endParaRPr sz="2300"/>
          </a:p>
          <a:p>
            <a:pPr indent="-374650" lvl="0" marL="457200" rtl="0" algn="l">
              <a:lnSpc>
                <a:spcPct val="100000"/>
              </a:lnSpc>
              <a:spcBef>
                <a:spcPts val="0"/>
              </a:spcBef>
              <a:spcAft>
                <a:spcPts val="0"/>
              </a:spcAft>
              <a:buSzPts val="2300"/>
              <a:buFont typeface="Verdana"/>
              <a:buChar char="•"/>
            </a:pPr>
            <a:r>
              <a:rPr lang="en-US" sz="2300"/>
              <a:t>Who else is needed?</a:t>
            </a:r>
            <a:endParaRPr sz="2300"/>
          </a:p>
          <a:p>
            <a:pPr indent="-368300" lvl="1" marL="914400" rtl="0" algn="l">
              <a:lnSpc>
                <a:spcPct val="100000"/>
              </a:lnSpc>
              <a:spcBef>
                <a:spcPts val="0"/>
              </a:spcBef>
              <a:spcAft>
                <a:spcPts val="0"/>
              </a:spcAft>
              <a:buSzPts val="2200"/>
              <a:buFont typeface="Verdana"/>
              <a:buChar char="–"/>
            </a:pPr>
            <a:r>
              <a:rPr lang="en-US" sz="2200"/>
              <a:t>Behavioral, academic, and medical expertise</a:t>
            </a:r>
            <a:endParaRPr sz="2200"/>
          </a:p>
          <a:p>
            <a:pPr indent="-368300" lvl="1" marL="914400" rtl="0" algn="l">
              <a:lnSpc>
                <a:spcPct val="100000"/>
              </a:lnSpc>
              <a:spcBef>
                <a:spcPts val="0"/>
              </a:spcBef>
              <a:spcAft>
                <a:spcPts val="0"/>
              </a:spcAft>
              <a:buSzPts val="2200"/>
              <a:buFont typeface="Verdana"/>
              <a:buChar char="–"/>
            </a:pPr>
            <a:r>
              <a:rPr lang="en-US" sz="2200"/>
              <a:t>General and Special Education knowledge</a:t>
            </a:r>
            <a:endParaRPr sz="2200"/>
          </a:p>
          <a:p>
            <a:pPr indent="-368300" lvl="1" marL="914400" rtl="0" algn="l">
              <a:lnSpc>
                <a:spcPct val="100000"/>
              </a:lnSpc>
              <a:spcBef>
                <a:spcPts val="0"/>
              </a:spcBef>
              <a:spcAft>
                <a:spcPts val="0"/>
              </a:spcAft>
              <a:buSzPts val="2200"/>
              <a:buFont typeface="Verdana"/>
              <a:buChar char="–"/>
            </a:pPr>
            <a:r>
              <a:rPr lang="en-US" sz="2200"/>
              <a:t>Data/graphing knowledge</a:t>
            </a:r>
            <a:endParaRPr sz="2200"/>
          </a:p>
          <a:p>
            <a:pPr indent="-368300" lvl="1" marL="914400" rtl="0" algn="l">
              <a:lnSpc>
                <a:spcPct val="100000"/>
              </a:lnSpc>
              <a:spcBef>
                <a:spcPts val="0"/>
              </a:spcBef>
              <a:spcAft>
                <a:spcPts val="0"/>
              </a:spcAft>
              <a:buSzPts val="2200"/>
              <a:buFont typeface="Verdana"/>
              <a:buChar char="–"/>
            </a:pPr>
            <a:r>
              <a:rPr lang="en-US" sz="2200"/>
              <a:t>Authority to access/provide resources</a:t>
            </a:r>
            <a:endParaRPr sz="2200"/>
          </a:p>
          <a:p>
            <a:pPr indent="-368300" lvl="1" marL="914400" rtl="0" algn="l">
              <a:lnSpc>
                <a:spcPct val="100000"/>
              </a:lnSpc>
              <a:spcBef>
                <a:spcPts val="0"/>
              </a:spcBef>
              <a:spcAft>
                <a:spcPts val="0"/>
              </a:spcAft>
              <a:buSzPts val="2200"/>
              <a:buFont typeface="Verdana"/>
              <a:buChar char="–"/>
            </a:pPr>
            <a:r>
              <a:rPr lang="en-US" sz="2200"/>
              <a:t>Understanding of support across grades/departments and school, including other tiered support</a:t>
            </a:r>
            <a:endParaRPr sz="2200"/>
          </a:p>
          <a:p>
            <a:pPr indent="-368300" lvl="1" marL="914400" rtl="0" algn="l">
              <a:lnSpc>
                <a:spcPct val="100000"/>
              </a:lnSpc>
              <a:spcBef>
                <a:spcPts val="0"/>
              </a:spcBef>
              <a:spcAft>
                <a:spcPts val="0"/>
              </a:spcAft>
              <a:buSzPts val="2200"/>
              <a:buFont typeface="Verdana"/>
              <a:buChar char="–"/>
            </a:pPr>
            <a:r>
              <a:rPr lang="en-US" sz="2200"/>
              <a:t>Family/school connection</a:t>
            </a:r>
            <a:endParaRPr sz="2200"/>
          </a:p>
          <a:p>
            <a:pPr indent="-368300" lvl="0" marL="457200" rtl="0" algn="l">
              <a:lnSpc>
                <a:spcPct val="100000"/>
              </a:lnSpc>
              <a:spcBef>
                <a:spcPts val="0"/>
              </a:spcBef>
              <a:spcAft>
                <a:spcPts val="0"/>
              </a:spcAft>
              <a:buSzPts val="2200"/>
              <a:buChar char="•"/>
            </a:pPr>
            <a:r>
              <a:rPr lang="en-US" sz="2200"/>
              <a:t>What agenda does, or will your advanced tier team use?  </a:t>
            </a:r>
            <a:endParaRPr sz="2200"/>
          </a:p>
          <a:p>
            <a:pPr indent="-368300" lvl="0" marL="457200" rtl="0" algn="l">
              <a:lnSpc>
                <a:spcPct val="100000"/>
              </a:lnSpc>
              <a:spcBef>
                <a:spcPts val="0"/>
              </a:spcBef>
              <a:spcAft>
                <a:spcPts val="0"/>
              </a:spcAft>
              <a:buSzPts val="2200"/>
              <a:buChar char="•"/>
            </a:pPr>
            <a:r>
              <a:rPr lang="en-US" sz="2200"/>
              <a:t>What needs to be created, added or changed?</a:t>
            </a:r>
            <a:endParaRPr sz="2300">
              <a:solidFill>
                <a:srgbClr val="FF0000"/>
              </a:solidFill>
            </a:endParaRPr>
          </a:p>
        </p:txBody>
      </p:sp>
      <p:sp>
        <p:nvSpPr>
          <p:cNvPr id="1322" name="Google Shape;1322;p33"/>
          <p:cNvSpPr txBox="1"/>
          <p:nvPr>
            <p:ph type="title"/>
          </p:nvPr>
        </p:nvSpPr>
        <p:spPr>
          <a:xfrm>
            <a:off x="228600" y="228600"/>
            <a:ext cx="8686800" cy="1143000"/>
          </a:xfrm>
          <a:prstGeom prst="rect">
            <a:avLst/>
          </a:prstGeom>
          <a:solidFill>
            <a:srgbClr val="A9DCF2">
              <a:alpha val="65882"/>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Team Breakout</a:t>
            </a:r>
            <a:endParaRPr>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27" name="Shape 1327"/>
        <p:cNvGrpSpPr/>
        <p:nvPr/>
      </p:nvGrpSpPr>
      <p:grpSpPr>
        <a:xfrm>
          <a:off x="0" y="0"/>
          <a:ext cx="0" cy="0"/>
          <a:chOff x="0" y="0"/>
          <a:chExt cx="0" cy="0"/>
        </a:xfrm>
      </p:grpSpPr>
      <p:sp>
        <p:nvSpPr>
          <p:cNvPr id="1328" name="Google Shape;1328;p34"/>
          <p:cNvSpPr txBox="1"/>
          <p:nvPr>
            <p:ph idx="1" type="body"/>
          </p:nvPr>
        </p:nvSpPr>
        <p:spPr>
          <a:xfrm>
            <a:off x="1008975" y="1600200"/>
            <a:ext cx="76779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1800"/>
              <a:buNone/>
            </a:pPr>
            <a:r>
              <a:rPr lang="en-US" sz="2400">
                <a:solidFill>
                  <a:srgbClr val="000000"/>
                </a:solidFill>
              </a:rPr>
              <a:t>Advanced tier teams benefit from specialized knowledge and expertise</a:t>
            </a:r>
            <a:endParaRPr sz="2400">
              <a:solidFill>
                <a:srgbClr val="000000"/>
              </a:solidFill>
            </a:endParaRPr>
          </a:p>
          <a:p>
            <a:pPr indent="0" lvl="0" marL="0" rtl="0" algn="l">
              <a:lnSpc>
                <a:spcPct val="100000"/>
              </a:lnSpc>
              <a:spcBef>
                <a:spcPts val="400"/>
              </a:spcBef>
              <a:spcAft>
                <a:spcPts val="0"/>
              </a:spcAft>
              <a:buSzPts val="1800"/>
              <a:buNone/>
            </a:pPr>
            <a:r>
              <a:t/>
            </a:r>
            <a:endParaRPr sz="2400">
              <a:solidFill>
                <a:srgbClr val="000000"/>
              </a:solidFill>
            </a:endParaRPr>
          </a:p>
          <a:p>
            <a:pPr indent="0" lvl="0" marL="0" rtl="0" algn="l">
              <a:lnSpc>
                <a:spcPct val="100000"/>
              </a:lnSpc>
              <a:spcBef>
                <a:spcPts val="400"/>
              </a:spcBef>
              <a:spcAft>
                <a:spcPts val="0"/>
              </a:spcAft>
              <a:buSzPts val="1800"/>
              <a:buNone/>
            </a:pPr>
            <a:r>
              <a:rPr lang="en-US" sz="2400">
                <a:solidFill>
                  <a:srgbClr val="000000"/>
                </a:solidFill>
              </a:rPr>
              <a:t>There should be at least one person with overarching knowledge of the interventions used in the schools</a:t>
            </a:r>
            <a:endParaRPr sz="2400">
              <a:solidFill>
                <a:srgbClr val="000000"/>
              </a:solidFill>
            </a:endParaRPr>
          </a:p>
          <a:p>
            <a:pPr indent="0" lvl="0" marL="0" rtl="0" algn="l">
              <a:lnSpc>
                <a:spcPct val="100000"/>
              </a:lnSpc>
              <a:spcBef>
                <a:spcPts val="400"/>
              </a:spcBef>
              <a:spcAft>
                <a:spcPts val="0"/>
              </a:spcAft>
              <a:buSzPts val="1800"/>
              <a:buNone/>
            </a:pPr>
            <a:r>
              <a:t/>
            </a:r>
            <a:endParaRPr sz="2400">
              <a:solidFill>
                <a:srgbClr val="000000"/>
              </a:solidFill>
            </a:endParaRPr>
          </a:p>
          <a:p>
            <a:pPr indent="0" lvl="0" marL="0" rtl="0" algn="l">
              <a:lnSpc>
                <a:spcPct val="100000"/>
              </a:lnSpc>
              <a:spcBef>
                <a:spcPts val="400"/>
              </a:spcBef>
              <a:spcAft>
                <a:spcPts val="0"/>
              </a:spcAft>
              <a:buSzPts val="1800"/>
              <a:buNone/>
            </a:pPr>
            <a:r>
              <a:rPr lang="en-US" sz="2400">
                <a:solidFill>
                  <a:srgbClr val="000000"/>
                </a:solidFill>
              </a:rPr>
              <a:t>Use a  predictable agenda that includes intervention systems and student performance data discussions</a:t>
            </a:r>
            <a:endParaRPr sz="2400">
              <a:solidFill>
                <a:srgbClr val="000000"/>
              </a:solidFill>
            </a:endParaRPr>
          </a:p>
        </p:txBody>
      </p:sp>
      <p:sp>
        <p:nvSpPr>
          <p:cNvPr id="1329" name="Google Shape;1329;p34"/>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Big Ideas</a:t>
            </a:r>
            <a:endParaRPr sz="3600">
              <a:solidFill>
                <a:srgbClr val="000000"/>
              </a:solidFill>
            </a:endParaRPr>
          </a:p>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Teaming </a:t>
            </a:r>
            <a:endParaRPr sz="3600">
              <a:solidFill>
                <a:srgbClr val="000000"/>
              </a:solidFill>
            </a:endParaRPr>
          </a:p>
        </p:txBody>
      </p:sp>
      <p:pic>
        <p:nvPicPr>
          <p:cNvPr descr="light bulb icon" id="1330" name="Google Shape;1330;p34"/>
          <p:cNvPicPr preferRelativeResize="0"/>
          <p:nvPr/>
        </p:nvPicPr>
        <p:blipFill rotWithShape="1">
          <a:blip r:embed="rId3">
            <a:alphaModFix/>
          </a:blip>
          <a:srcRect b="0" l="0" r="0" t="0"/>
          <a:stretch/>
        </p:blipFill>
        <p:spPr>
          <a:xfrm>
            <a:off x="76625" y="1600188"/>
            <a:ext cx="828887" cy="925802"/>
          </a:xfrm>
          <a:prstGeom prst="rect">
            <a:avLst/>
          </a:prstGeom>
          <a:noFill/>
          <a:ln>
            <a:noFill/>
          </a:ln>
        </p:spPr>
      </p:pic>
      <p:pic>
        <p:nvPicPr>
          <p:cNvPr descr="light bulb icon" id="1331" name="Google Shape;1331;p34"/>
          <p:cNvPicPr preferRelativeResize="0"/>
          <p:nvPr/>
        </p:nvPicPr>
        <p:blipFill rotWithShape="1">
          <a:blip r:embed="rId4">
            <a:alphaModFix/>
          </a:blip>
          <a:srcRect b="0" l="0" r="0" t="0"/>
          <a:stretch/>
        </p:blipFill>
        <p:spPr>
          <a:xfrm>
            <a:off x="76625" y="4696800"/>
            <a:ext cx="828887" cy="925802"/>
          </a:xfrm>
          <a:prstGeom prst="rect">
            <a:avLst/>
          </a:prstGeom>
          <a:noFill/>
          <a:ln>
            <a:noFill/>
          </a:ln>
        </p:spPr>
      </p:pic>
      <p:pic>
        <p:nvPicPr>
          <p:cNvPr descr="light bulb icon" id="1332" name="Google Shape;1332;p34"/>
          <p:cNvPicPr preferRelativeResize="0"/>
          <p:nvPr/>
        </p:nvPicPr>
        <p:blipFill rotWithShape="1">
          <a:blip r:embed="rId5">
            <a:alphaModFix/>
          </a:blip>
          <a:srcRect b="0" l="0" r="0" t="0"/>
          <a:stretch/>
        </p:blipFill>
        <p:spPr>
          <a:xfrm>
            <a:off x="76625" y="2966088"/>
            <a:ext cx="828887" cy="925802"/>
          </a:xfrm>
          <a:prstGeom prst="rect">
            <a:avLst/>
          </a:prstGeom>
          <a:noFill/>
          <a:ln>
            <a:noFill/>
          </a:ln>
        </p:spPr>
      </p:pic>
      <p:pic>
        <p:nvPicPr>
          <p:cNvPr descr="family engagement icon" id="1333" name="Google Shape;1333;p34"/>
          <p:cNvPicPr preferRelativeResize="0"/>
          <p:nvPr/>
        </p:nvPicPr>
        <p:blipFill rotWithShape="1">
          <a:blip r:embed="rId6">
            <a:alphaModFix/>
          </a:blip>
          <a:srcRect b="0" l="0" r="0" t="0"/>
          <a:stretch/>
        </p:blipFill>
        <p:spPr>
          <a:xfrm>
            <a:off x="8252269" y="1719438"/>
            <a:ext cx="663125" cy="6873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46">
            <a:alpha val="36078"/>
          </a:srgbClr>
        </a:solidFill>
      </p:bgPr>
    </p:bg>
    <p:spTree>
      <p:nvGrpSpPr>
        <p:cNvPr id="1337" name="Shape 1337"/>
        <p:cNvGrpSpPr/>
        <p:nvPr/>
      </p:nvGrpSpPr>
      <p:grpSpPr>
        <a:xfrm>
          <a:off x="0" y="0"/>
          <a:ext cx="0" cy="0"/>
          <a:chOff x="0" y="0"/>
          <a:chExt cx="0" cy="0"/>
        </a:xfrm>
      </p:grpSpPr>
      <p:sp>
        <p:nvSpPr>
          <p:cNvPr id="1338" name="Google Shape;1338;p35"/>
          <p:cNvSpPr txBox="1"/>
          <p:nvPr>
            <p:ph type="title"/>
          </p:nvPr>
        </p:nvSpPr>
        <p:spPr>
          <a:xfrm>
            <a:off x="1043650" y="5964200"/>
            <a:ext cx="7772400" cy="819900"/>
          </a:xfrm>
          <a:prstGeom prst="rect">
            <a:avLst/>
          </a:prstGeom>
          <a:solidFill>
            <a:srgbClr val="FFFFFF">
              <a:alpha val="67058"/>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4000"/>
              <a:buFont typeface="Verdana"/>
              <a:buNone/>
            </a:pPr>
            <a:r>
              <a:rPr lang="en-US" sz="3000">
                <a:solidFill>
                  <a:srgbClr val="000000"/>
                </a:solidFill>
              </a:rPr>
              <a:t>Screening and Request for Assistance</a:t>
            </a:r>
            <a:endParaRPr sz="3000"/>
          </a:p>
        </p:txBody>
      </p:sp>
      <p:grpSp>
        <p:nvGrpSpPr>
          <p:cNvPr descr="blue circle" id="1339" name="Google Shape;1339;p35"/>
          <p:cNvGrpSpPr/>
          <p:nvPr/>
        </p:nvGrpSpPr>
        <p:grpSpPr>
          <a:xfrm>
            <a:off x="2190838" y="982625"/>
            <a:ext cx="4863800" cy="4892750"/>
            <a:chOff x="2069238" y="83500"/>
            <a:chExt cx="4863800" cy="4892750"/>
          </a:xfrm>
        </p:grpSpPr>
        <p:sp>
          <p:nvSpPr>
            <p:cNvPr id="1340" name="Google Shape;1340;p35"/>
            <p:cNvSpPr/>
            <p:nvPr/>
          </p:nvSpPr>
          <p:spPr>
            <a:xfrm>
              <a:off x="3718838" y="83500"/>
              <a:ext cx="1463100" cy="1463100"/>
            </a:xfrm>
            <a:prstGeom prst="ellipse">
              <a:avLst/>
            </a:prstGeom>
            <a:solidFill>
              <a:srgbClr val="F2F2F2"/>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1341" name="Google Shape;1341;p35"/>
            <p:cNvSpPr/>
            <p:nvPr/>
          </p:nvSpPr>
          <p:spPr>
            <a:xfrm>
              <a:off x="3718838" y="35131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1342" name="Google Shape;1342;p35"/>
            <p:cNvSpPr/>
            <p:nvPr/>
          </p:nvSpPr>
          <p:spPr>
            <a:xfrm>
              <a:off x="5469938" y="17312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1343" name="Google Shape;1343;p35"/>
            <p:cNvSpPr/>
            <p:nvPr/>
          </p:nvSpPr>
          <p:spPr>
            <a:xfrm>
              <a:off x="2447925"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Data-</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1344" name="Google Shape;1344;p35"/>
            <p:cNvSpPr/>
            <p:nvPr/>
          </p:nvSpPr>
          <p:spPr>
            <a:xfrm>
              <a:off x="4989788" y="584450"/>
              <a:ext cx="1463100" cy="1463100"/>
            </a:xfrm>
            <a:prstGeom prst="ellipse">
              <a:avLst/>
            </a:prstGeom>
            <a:solidFill>
              <a:srgbClr val="4285F4"/>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000000"/>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1345" name="Google Shape;1345;p35"/>
            <p:cNvSpPr/>
            <p:nvPr/>
          </p:nvSpPr>
          <p:spPr>
            <a:xfrm>
              <a:off x="2447913"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150" u="none" cap="none" strike="noStrike">
                  <a:solidFill>
                    <a:srgbClr val="000000"/>
                  </a:solidFill>
                  <a:latin typeface="Verdana"/>
                  <a:ea typeface="Verdana"/>
                  <a:cs typeface="Verdana"/>
                  <a:sym typeface="Verdana"/>
                </a:rPr>
                <a:t>Professional Learning and Coaching</a:t>
              </a:r>
              <a:endParaRPr b="1" i="0" sz="1150" u="none" cap="none" strike="noStrike">
                <a:solidFill>
                  <a:srgbClr val="000000"/>
                </a:solidFill>
                <a:latin typeface="Arial"/>
                <a:ea typeface="Arial"/>
                <a:cs typeface="Arial"/>
                <a:sym typeface="Arial"/>
              </a:endParaRPr>
            </a:p>
          </p:txBody>
        </p:sp>
        <p:sp>
          <p:nvSpPr>
            <p:cNvPr id="1346" name="Google Shape;1346;p35"/>
            <p:cNvSpPr/>
            <p:nvPr/>
          </p:nvSpPr>
          <p:spPr>
            <a:xfrm>
              <a:off x="2069238" y="18249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Progress Monitoring</a:t>
              </a:r>
              <a:endParaRPr b="0" i="0" sz="1400" u="none" cap="none" strike="noStrike">
                <a:solidFill>
                  <a:srgbClr val="000000"/>
                </a:solidFill>
                <a:latin typeface="Arial"/>
                <a:ea typeface="Arial"/>
                <a:cs typeface="Arial"/>
                <a:sym typeface="Arial"/>
              </a:endParaRPr>
            </a:p>
          </p:txBody>
        </p:sp>
        <p:sp>
          <p:nvSpPr>
            <p:cNvPr id="1347" name="Google Shape;1347;p35"/>
            <p:cNvSpPr/>
            <p:nvPr/>
          </p:nvSpPr>
          <p:spPr>
            <a:xfrm>
              <a:off x="4989788"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36"/>
          <p:cNvSpPr txBox="1"/>
          <p:nvPr>
            <p:ph idx="4294967295" type="title"/>
          </p:nvPr>
        </p:nvSpPr>
        <p:spPr>
          <a:xfrm>
            <a:off x="90750" y="0"/>
            <a:ext cx="89772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2.3: </a:t>
            </a:r>
            <a:r>
              <a:rPr lang="en-US" sz="3600"/>
              <a:t>Screening</a:t>
            </a:r>
            <a:r>
              <a:rPr lang="en-US" sz="3600">
                <a:solidFill>
                  <a:srgbClr val="000000"/>
                </a:solidFill>
              </a:rPr>
              <a:t>  </a:t>
            </a:r>
            <a:endParaRPr sz="3600">
              <a:solidFill>
                <a:srgbClr val="000000"/>
              </a:solidFill>
            </a:endParaRPr>
          </a:p>
        </p:txBody>
      </p:sp>
      <p:graphicFrame>
        <p:nvGraphicFramePr>
          <p:cNvPr id="1353" name="Google Shape;1353;p36"/>
          <p:cNvGraphicFramePr/>
          <p:nvPr/>
        </p:nvGraphicFramePr>
        <p:xfrm>
          <a:off x="0" y="1177145"/>
          <a:ext cx="3000000" cy="3000000"/>
        </p:xfrm>
        <a:graphic>
          <a:graphicData uri="http://schemas.openxmlformats.org/drawingml/2006/table">
            <a:tbl>
              <a:tblPr firstRow="1">
                <a:noFill/>
                <a:tableStyleId>{E55EAF6D-CC39-4DF6-B0CD-608C0CCC5EA7}</a:tableStyleId>
              </a:tblPr>
              <a:tblGrid>
                <a:gridCol w="2599050"/>
                <a:gridCol w="2750325"/>
                <a:gridCol w="3718575"/>
              </a:tblGrid>
              <a:tr h="7182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solidFill>
                          <a:schemeClr val="dk1"/>
                        </a:solidFill>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Data Sources</a:t>
                      </a:r>
                      <a:endParaRPr b="1" sz="2400" u="none" cap="none" strike="noStrike">
                        <a:solidFill>
                          <a:schemeClr val="dk1"/>
                        </a:solidFill>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a:t>
                      </a:r>
                      <a:r>
                        <a:rPr b="1" lang="en-US" sz="2400" u="none" cap="none" strike="noStrike">
                          <a:solidFill>
                            <a:srgbClr val="000000"/>
                          </a:solidFill>
                          <a:latin typeface="Verdana"/>
                          <a:ea typeface="Verdana"/>
                          <a:cs typeface="Verdana"/>
                          <a:sym typeface="Verdana"/>
                        </a:rPr>
                        <a:t>Criteria</a:t>
                      </a:r>
                      <a:r>
                        <a:rPr b="1" lang="en-US" sz="2400" u="none" cap="none" strike="noStrike">
                          <a:latin typeface="Verdana"/>
                          <a:ea typeface="Verdana"/>
                          <a:cs typeface="Verdana"/>
                          <a:sym typeface="Verdana"/>
                        </a:rPr>
                        <a:t> </a:t>
                      </a:r>
                      <a:endParaRPr b="1" sz="2400" u="none" cap="none" strike="noStrike">
                        <a:solidFill>
                          <a:schemeClr val="dk1"/>
                        </a:solidFill>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r>
              <a:tr h="4849225">
                <a:tc>
                  <a:txBody>
                    <a:bodyPr/>
                    <a:lstStyle/>
                    <a:p>
                      <a:pPr indent="0" lvl="0" marL="0" marR="12700" rtl="0" algn="l">
                        <a:lnSpc>
                          <a:spcPct val="100000"/>
                        </a:lnSpc>
                        <a:spcBef>
                          <a:spcPts val="0"/>
                        </a:spcBef>
                        <a:spcAft>
                          <a:spcPts val="0"/>
                        </a:spcAft>
                        <a:buClr>
                          <a:schemeClr val="dk1"/>
                        </a:buClr>
                        <a:buSzPts val="1700"/>
                        <a:buFont typeface="Arial"/>
                        <a:buNone/>
                      </a:pPr>
                      <a:r>
                        <a:rPr lang="en-US" sz="2400" u="none" cap="none" strike="noStrike">
                          <a:solidFill>
                            <a:schemeClr val="dk1"/>
                          </a:solidFill>
                          <a:latin typeface="Verdana"/>
                          <a:ea typeface="Verdana"/>
                          <a:cs typeface="Verdana"/>
                          <a:sym typeface="Verdana"/>
                        </a:rPr>
                        <a:t>Decision rules and multiple sources of data (e.g., ODRs, screening tools, attendance, student nominations) are used to identify students.</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Multiple data sources used (e.g., ODRs, time out of instruction, attendance, academic performance)</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Decision rubric</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Meeting minutes</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School policy</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76200" marR="0" rtl="0" algn="l">
                        <a:lnSpc>
                          <a:spcPct val="100000"/>
                        </a:lnSpc>
                        <a:spcBef>
                          <a:spcPts val="0"/>
                        </a:spcBef>
                        <a:spcAft>
                          <a:spcPts val="0"/>
                        </a:spcAft>
                        <a:buClr>
                          <a:schemeClr val="dk1"/>
                        </a:buClr>
                        <a:buSzPts val="1700"/>
                        <a:buFont typeface="Arial"/>
                        <a:buNone/>
                      </a:pPr>
                      <a:r>
                        <a:rPr b="1" lang="en-US" sz="2400" u="none" cap="none" strike="noStrike">
                          <a:solidFill>
                            <a:schemeClr val="dk1"/>
                          </a:solidFill>
                          <a:latin typeface="Verdana"/>
                          <a:ea typeface="Verdana"/>
                          <a:cs typeface="Verdana"/>
                          <a:sym typeface="Verdana"/>
                        </a:rPr>
                        <a:t>0</a:t>
                      </a:r>
                      <a:r>
                        <a:rPr lang="en-US" sz="2400" u="none" cap="none" strike="noStrike">
                          <a:solidFill>
                            <a:schemeClr val="dk1"/>
                          </a:solidFill>
                          <a:latin typeface="Verdana"/>
                          <a:ea typeface="Verdana"/>
                          <a:cs typeface="Verdana"/>
                          <a:sym typeface="Verdana"/>
                        </a:rPr>
                        <a:t> = No speciﬁc rules for identifying students </a:t>
                      </a:r>
                      <a:endParaRPr sz="2400" u="none" cap="none" strike="noStrike">
                        <a:solidFill>
                          <a:schemeClr val="dk1"/>
                        </a:solidFill>
                        <a:latin typeface="Verdana"/>
                        <a:ea typeface="Verdana"/>
                        <a:cs typeface="Verdana"/>
                        <a:sym typeface="Verdana"/>
                      </a:endParaRPr>
                    </a:p>
                    <a:p>
                      <a:pPr indent="0" lvl="0" marL="76200" marR="0" rtl="0" algn="l">
                        <a:lnSpc>
                          <a:spcPct val="100000"/>
                        </a:lnSpc>
                        <a:spcBef>
                          <a:spcPts val="0"/>
                        </a:spcBef>
                        <a:spcAft>
                          <a:spcPts val="0"/>
                        </a:spcAft>
                        <a:buClr>
                          <a:schemeClr val="dk1"/>
                        </a:buClr>
                        <a:buSzPts val="1700"/>
                        <a:buFont typeface="Arial"/>
                        <a:buNone/>
                      </a:pPr>
                      <a:r>
                        <a:rPr b="1" lang="en-US" sz="2400" u="none" cap="none" strike="noStrike">
                          <a:solidFill>
                            <a:schemeClr val="dk1"/>
                          </a:solidFill>
                          <a:latin typeface="Verdana"/>
                          <a:ea typeface="Verdana"/>
                          <a:cs typeface="Verdana"/>
                          <a:sym typeface="Verdana"/>
                        </a:rPr>
                        <a:t>1</a:t>
                      </a:r>
                      <a:r>
                        <a:rPr lang="en-US" sz="2400" u="none" cap="none" strike="noStrike">
                          <a:solidFill>
                            <a:schemeClr val="dk1"/>
                          </a:solidFill>
                          <a:latin typeface="Verdana"/>
                          <a:ea typeface="Verdana"/>
                          <a:cs typeface="Verdana"/>
                          <a:sym typeface="Verdana"/>
                        </a:rPr>
                        <a:t> = Data decision rules established but not consistently followed or used with only one data source</a:t>
                      </a:r>
                      <a:endParaRPr sz="2400" u="none" cap="none" strike="noStrike">
                        <a:solidFill>
                          <a:schemeClr val="dk1"/>
                        </a:solidFill>
                        <a:latin typeface="Verdana"/>
                        <a:ea typeface="Verdana"/>
                        <a:cs typeface="Verdana"/>
                        <a:sym typeface="Verdana"/>
                      </a:endParaRPr>
                    </a:p>
                    <a:p>
                      <a:pPr indent="0" lvl="0" marL="76200" marR="76200" rtl="0" algn="l">
                        <a:lnSpc>
                          <a:spcPct val="100000"/>
                        </a:lnSpc>
                        <a:spcBef>
                          <a:spcPts val="0"/>
                        </a:spcBef>
                        <a:spcAft>
                          <a:spcPts val="0"/>
                        </a:spcAft>
                        <a:buClr>
                          <a:schemeClr val="dk1"/>
                        </a:buClr>
                        <a:buSzPts val="1700"/>
                        <a:buFont typeface="Arial"/>
                        <a:buNone/>
                      </a:pPr>
                      <a:r>
                        <a:rPr b="1" lang="en-US" sz="2400" u="none" cap="none" strike="noStrike">
                          <a:solidFill>
                            <a:schemeClr val="dk1"/>
                          </a:solidFill>
                          <a:latin typeface="Verdana"/>
                          <a:ea typeface="Verdana"/>
                          <a:cs typeface="Verdana"/>
                          <a:sym typeface="Verdana"/>
                        </a:rPr>
                        <a:t>2</a:t>
                      </a:r>
                      <a:r>
                        <a:rPr lang="en-US" sz="2400" u="none" cap="none" strike="noStrike">
                          <a:solidFill>
                            <a:schemeClr val="dk1"/>
                          </a:solidFill>
                          <a:latin typeface="Verdana"/>
                          <a:ea typeface="Verdana"/>
                          <a:cs typeface="Verdana"/>
                          <a:sym typeface="Verdana"/>
                        </a:rPr>
                        <a:t> = Written policy exists that uses multiple data sources </a:t>
                      </a:r>
                      <a:r>
                        <a:rPr lang="en-US" sz="2400" u="sng" cap="none" strike="noStrike">
                          <a:solidFill>
                            <a:schemeClr val="dk1"/>
                          </a:solidFill>
                          <a:latin typeface="Verdana"/>
                          <a:ea typeface="Verdana"/>
                          <a:cs typeface="Verdana"/>
                          <a:sym typeface="Verdana"/>
                        </a:rPr>
                        <a:t>and</a:t>
                      </a:r>
                      <a:r>
                        <a:rPr lang="en-US" sz="2400" u="none" cap="none" strike="noStrike">
                          <a:solidFill>
                            <a:schemeClr val="dk1"/>
                          </a:solidFill>
                          <a:latin typeface="Verdana"/>
                          <a:ea typeface="Verdana"/>
                          <a:cs typeface="Verdana"/>
                          <a:sym typeface="Verdana"/>
                        </a:rPr>
                        <a:t> ensures prompt notice to families.</a:t>
                      </a:r>
                      <a:endParaRPr b="1"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three column chart, the first column lists the features of TFI 2.3, the second column describes data sources for TFI 2.3 and the third column lists the scoring criteria for TFI 2.3" id="1354" name="Google Shape;1354;p36"/>
          <p:cNvPicPr preferRelativeResize="0"/>
          <p:nvPr/>
        </p:nvPicPr>
        <p:blipFill rotWithShape="1">
          <a:blip r:embed="rId3">
            <a:alphaModFix/>
          </a:blip>
          <a:srcRect b="0" l="0" r="0" t="0"/>
          <a:stretch/>
        </p:blipFill>
        <p:spPr>
          <a:xfrm>
            <a:off x="0" y="0"/>
            <a:ext cx="841624" cy="1097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37"/>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Purpose of Screening</a:t>
            </a:r>
            <a:endParaRPr/>
          </a:p>
        </p:txBody>
      </p:sp>
      <p:sp>
        <p:nvSpPr>
          <p:cNvPr descr="Yellow Radial Gradient Circle, outlined in black with Intervention Info inside." id="1361" name="Google Shape;1361;p37" title="Yellow Radial Gradient Circle"/>
          <p:cNvSpPr/>
          <p:nvPr/>
        </p:nvSpPr>
        <p:spPr>
          <a:xfrm>
            <a:off x="4683175" y="1580375"/>
            <a:ext cx="4146600" cy="4146600"/>
          </a:xfrm>
          <a:prstGeom prst="ellipse">
            <a:avLst/>
          </a:prstGeom>
          <a:gradFill>
            <a:gsLst>
              <a:gs pos="0">
                <a:srgbClr val="FFFF00"/>
              </a:gs>
              <a:gs pos="100000">
                <a:srgbClr val="FAD25C"/>
              </a:gs>
            </a:gsLst>
            <a:path path="circle">
              <a:fillToRect b="50%" l="50%" r="50%" t="50%"/>
            </a:path>
            <a:tileRect/>
          </a:gra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INTERVENTION</a:t>
            </a:r>
            <a:endParaRPr b="0" i="1" sz="2400" u="none" cap="none" strike="noStrike">
              <a:solidFill>
                <a:srgbClr val="000000"/>
              </a:solidFill>
              <a:latin typeface="Verdana"/>
              <a:ea typeface="Verdana"/>
              <a:cs typeface="Verdana"/>
              <a:sym typeface="Verdana"/>
            </a:endParaRPr>
          </a:p>
          <a:p>
            <a:pPr indent="0" lvl="0" marL="0" marR="0" rtl="0" algn="ctr">
              <a:lnSpc>
                <a:spcPct val="115000"/>
              </a:lnSpc>
              <a:spcBef>
                <a:spcPts val="0"/>
              </a:spcBef>
              <a:spcAft>
                <a:spcPts val="0"/>
              </a:spcAft>
              <a:buClr>
                <a:schemeClr val="dk1"/>
              </a:buClr>
              <a:buSzPts val="1100"/>
              <a:buFont typeface="Arial"/>
              <a:buNone/>
            </a:pPr>
            <a:r>
              <a:rPr b="0" i="1" lang="en-US" sz="2400" u="none" cap="none" strike="noStrike">
                <a:solidFill>
                  <a:schemeClr val="dk1"/>
                </a:solidFill>
                <a:latin typeface="Verdana"/>
                <a:ea typeface="Verdana"/>
                <a:cs typeface="Verdana"/>
                <a:sym typeface="Verdana"/>
              </a:rPr>
              <a:t>Part of the Request for Assistance  Process that is one data point used to measure progress.</a:t>
            </a:r>
            <a:endParaRPr b="0" i="1" sz="24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rgbClr val="000000"/>
              </a:solidFill>
              <a:latin typeface="Verdana"/>
              <a:ea typeface="Verdana"/>
              <a:cs typeface="Verdana"/>
              <a:sym typeface="Verdana"/>
            </a:endParaRPr>
          </a:p>
        </p:txBody>
      </p:sp>
      <p:sp>
        <p:nvSpPr>
          <p:cNvPr descr="Yellow Radial Gradient Circle, outlined in black with Process Info inside." id="1362" name="Google Shape;1362;p37" title="Yellow Radial Gradient Circle"/>
          <p:cNvSpPr/>
          <p:nvPr/>
        </p:nvSpPr>
        <p:spPr>
          <a:xfrm>
            <a:off x="228600" y="1580375"/>
            <a:ext cx="4146600" cy="4146600"/>
          </a:xfrm>
          <a:prstGeom prst="ellipse">
            <a:avLst/>
          </a:prstGeom>
          <a:gradFill>
            <a:gsLst>
              <a:gs pos="0">
                <a:srgbClr val="FFFF00"/>
              </a:gs>
              <a:gs pos="100000">
                <a:srgbClr val="FAD25C"/>
              </a:gs>
            </a:gsLst>
            <a:path path="circle">
              <a:fillToRect b="50%" l="50%" r="50%" t="50%"/>
            </a:path>
            <a:tileRect/>
          </a:gra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Verdana"/>
                <a:ea typeface="Verdana"/>
                <a:cs typeface="Verdana"/>
                <a:sym typeface="Verdana"/>
              </a:rPr>
              <a:t>PROCESS</a:t>
            </a:r>
            <a:endParaRPr b="1" i="0" sz="24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0" i="1" lang="en-US" sz="2400" u="none" cap="none" strike="noStrike">
                <a:solidFill>
                  <a:srgbClr val="000000"/>
                </a:solidFill>
                <a:latin typeface="Verdana"/>
                <a:ea typeface="Verdana"/>
                <a:cs typeface="Verdana"/>
                <a:sym typeface="Verdana"/>
              </a:rPr>
              <a:t>Evaluate Effectiveness of Core (Tier 1) </a:t>
            </a:r>
            <a:endParaRPr b="0" i="1" sz="2400" u="none" cap="none" strike="noStrike">
              <a:solidFill>
                <a:srgbClr val="000000"/>
              </a:solidFill>
              <a:latin typeface="Verdana"/>
              <a:ea typeface="Verdana"/>
              <a:cs typeface="Verdana"/>
              <a:sym typeface="Verdana"/>
            </a:endParaRPr>
          </a:p>
        </p:txBody>
      </p:sp>
      <p:sp>
        <p:nvSpPr>
          <p:cNvPr id="1363" name="Google Shape;1363;p37"/>
          <p:cNvSpPr txBox="1"/>
          <p:nvPr/>
        </p:nvSpPr>
        <p:spPr>
          <a:xfrm>
            <a:off x="228600" y="6042991"/>
            <a:ext cx="7239600" cy="37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hlink"/>
                </a:solidFill>
                <a:latin typeface="Verdana"/>
                <a:ea typeface="Verdana"/>
                <a:cs typeface="Verdana"/>
                <a:sym typeface="Verdana"/>
              </a:rPr>
              <a:t>Adapted from </a:t>
            </a:r>
            <a:r>
              <a:rPr b="0" i="0" lang="en-US" sz="1200" u="sng" cap="none" strike="noStrike">
                <a:solidFill>
                  <a:schemeClr val="hlink"/>
                </a:solidFill>
                <a:latin typeface="Verdana"/>
                <a:ea typeface="Verdana"/>
                <a:cs typeface="Verdana"/>
                <a:sym typeface="Verdana"/>
                <a:hlinkClick r:id="rId3"/>
              </a:rPr>
              <a:t>https://assets-global.website-files.com/5d3725188825e071f1670246/5d7035c071700f1e3b846aab_b1_lewis_powers_dixon_revised.pdf</a:t>
            </a:r>
            <a:r>
              <a:rPr b="0" i="0" lang="en-US" sz="1200" u="sng" cap="none" strike="noStrike">
                <a:solidFill>
                  <a:schemeClr val="hlink"/>
                </a:solidFill>
                <a:latin typeface="Verdana"/>
                <a:ea typeface="Verdana"/>
                <a:cs typeface="Verdana"/>
                <a:sym typeface="Verdana"/>
              </a:rPr>
              <a:t> </a:t>
            </a:r>
            <a:endParaRPr b="0" i="0" sz="1200" u="none" cap="none" strike="noStrike">
              <a:solidFill>
                <a:srgbClr val="000000"/>
              </a:solidFill>
              <a:latin typeface="Verdana"/>
              <a:ea typeface="Verdana"/>
              <a:cs typeface="Verdana"/>
              <a:sym typeface="Verdana"/>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1"/>
                                        </p:tgtEl>
                                        <p:attrNameLst>
                                          <p:attrName>style.visibility</p:attrName>
                                        </p:attrNameLst>
                                      </p:cBhvr>
                                      <p:to>
                                        <p:strVal val="visible"/>
                                      </p:to>
                                    </p:set>
                                    <p:animEffect filter="fade" transition="in">
                                      <p:cBhvr>
                                        <p:cTn dur="500"/>
                                        <p:tgtEl>
                                          <p:spTgt spid="13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p38"/>
          <p:cNvSpPr txBox="1"/>
          <p:nvPr>
            <p:ph idx="1" type="body"/>
          </p:nvPr>
        </p:nvSpPr>
        <p:spPr>
          <a:xfrm>
            <a:off x="914400" y="1524000"/>
            <a:ext cx="3582900" cy="651000"/>
          </a:xfrm>
          <a:prstGeom prst="rect">
            <a:avLst/>
          </a:prstGeom>
          <a:solidFill>
            <a:srgbClr val="E8F7EB"/>
          </a:solidFill>
          <a:ln>
            <a:noFill/>
          </a:ln>
        </p:spPr>
        <p:txBody>
          <a:bodyPr anchorCtr="0" anchor="b" bIns="45700" lIns="91425" spcFirstLastPara="1" rIns="91425" wrap="square" tIns="45700">
            <a:noAutofit/>
          </a:bodyPr>
          <a:lstStyle/>
          <a:p>
            <a:pPr indent="0" lvl="0" marL="0" rtl="0" algn="l">
              <a:lnSpc>
                <a:spcPct val="100000"/>
              </a:lnSpc>
              <a:spcBef>
                <a:spcPts val="420"/>
              </a:spcBef>
              <a:spcAft>
                <a:spcPts val="0"/>
              </a:spcAft>
              <a:buSzPts val="2100"/>
              <a:buNone/>
            </a:pPr>
            <a:r>
              <a:rPr lang="en-US"/>
              <a:t>INFORMAL	</a:t>
            </a:r>
            <a:endParaRPr/>
          </a:p>
        </p:txBody>
      </p:sp>
      <p:sp>
        <p:nvSpPr>
          <p:cNvPr id="1370" name="Google Shape;1370;p38"/>
          <p:cNvSpPr txBox="1"/>
          <p:nvPr>
            <p:ph type="title"/>
          </p:nvPr>
        </p:nvSpPr>
        <p:spPr>
          <a:xfrm>
            <a:off x="457200" y="274638"/>
            <a:ext cx="8229600" cy="1143000"/>
          </a:xfrm>
          <a:prstGeom prst="rect">
            <a:avLst/>
          </a:prstGeom>
          <a:solidFill>
            <a:srgbClr val="A9DCF2">
              <a:alpha val="65882"/>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Integrated Screening</a:t>
            </a:r>
            <a:endParaRPr>
              <a:solidFill>
                <a:srgbClr val="000000"/>
              </a:solidFill>
            </a:endParaRPr>
          </a:p>
        </p:txBody>
      </p:sp>
      <p:sp>
        <p:nvSpPr>
          <p:cNvPr id="1371" name="Google Shape;1371;p38"/>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480"/>
              </a:spcBef>
              <a:spcAft>
                <a:spcPts val="0"/>
              </a:spcAft>
              <a:buSzPts val="2400"/>
              <a:buChar char="•"/>
            </a:pPr>
            <a:r>
              <a:rPr lang="en-US"/>
              <a:t>Nominations/ Requests for Assistance</a:t>
            </a:r>
            <a:endParaRPr/>
          </a:p>
          <a:p>
            <a:pPr indent="0" lvl="0" marL="0" rtl="0" algn="l">
              <a:lnSpc>
                <a:spcPct val="100000"/>
              </a:lnSpc>
              <a:spcBef>
                <a:spcPts val="480"/>
              </a:spcBef>
              <a:spcAft>
                <a:spcPts val="0"/>
              </a:spcAft>
              <a:buSzPts val="2400"/>
              <a:buNone/>
            </a:pPr>
            <a:r>
              <a:t/>
            </a:r>
            <a:endParaRPr/>
          </a:p>
        </p:txBody>
      </p:sp>
      <p:sp>
        <p:nvSpPr>
          <p:cNvPr id="1372" name="Google Shape;1372;p38"/>
          <p:cNvSpPr txBox="1"/>
          <p:nvPr>
            <p:ph idx="3" type="body"/>
          </p:nvPr>
        </p:nvSpPr>
        <p:spPr>
          <a:xfrm>
            <a:off x="5105400" y="1535113"/>
            <a:ext cx="3581400" cy="639900"/>
          </a:xfrm>
          <a:prstGeom prst="rect">
            <a:avLst/>
          </a:prstGeom>
          <a:solidFill>
            <a:srgbClr val="E8F7EB"/>
          </a:solidFill>
          <a:ln>
            <a:noFill/>
          </a:ln>
        </p:spPr>
        <p:txBody>
          <a:bodyPr anchorCtr="0" anchor="b" bIns="45700" lIns="91425" spcFirstLastPara="1" rIns="91425" wrap="square" tIns="45700">
            <a:noAutofit/>
          </a:bodyPr>
          <a:lstStyle/>
          <a:p>
            <a:pPr indent="0" lvl="0" marL="0" rtl="0" algn="l">
              <a:lnSpc>
                <a:spcPct val="100000"/>
              </a:lnSpc>
              <a:spcBef>
                <a:spcPts val="420"/>
              </a:spcBef>
              <a:spcAft>
                <a:spcPts val="0"/>
              </a:spcAft>
              <a:buSzPts val="2100"/>
              <a:buNone/>
            </a:pPr>
            <a:r>
              <a:rPr lang="en-US"/>
              <a:t>FORMAL</a:t>
            </a:r>
            <a:endParaRPr/>
          </a:p>
        </p:txBody>
      </p:sp>
      <p:sp>
        <p:nvSpPr>
          <p:cNvPr id="1373" name="Google Shape;1373;p38"/>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480"/>
              </a:spcBef>
              <a:spcAft>
                <a:spcPts val="0"/>
              </a:spcAft>
              <a:buSzPts val="2400"/>
              <a:buChar char="•"/>
            </a:pPr>
            <a:r>
              <a:rPr lang="en-US"/>
              <a:t>Existing Data Sets</a:t>
            </a:r>
            <a:endParaRPr/>
          </a:p>
          <a:p>
            <a:pPr indent="-381000" lvl="0" marL="457200" rtl="0" algn="l">
              <a:lnSpc>
                <a:spcPct val="100000"/>
              </a:lnSpc>
              <a:spcBef>
                <a:spcPts val="0"/>
              </a:spcBef>
              <a:spcAft>
                <a:spcPts val="0"/>
              </a:spcAft>
              <a:buSzPts val="2400"/>
              <a:buChar char="•"/>
            </a:pPr>
            <a:r>
              <a:rPr lang="en-US"/>
              <a:t>Universal Screeners</a:t>
            </a:r>
            <a:endParaRPr/>
          </a:p>
        </p:txBody>
      </p:sp>
      <p:pic>
        <p:nvPicPr>
          <p:cNvPr descr="Grey Network of Connections with Color of the Rainbow when more than a few Connections are present." id="1374" name="Google Shape;1374;p38" title="Integrated Screening Icon"/>
          <p:cNvPicPr preferRelativeResize="0"/>
          <p:nvPr/>
        </p:nvPicPr>
        <p:blipFill rotWithShape="1">
          <a:blip r:embed="rId3">
            <a:alphaModFix/>
          </a:blip>
          <a:srcRect b="0" l="0" r="0" t="0"/>
          <a:stretch/>
        </p:blipFill>
        <p:spPr>
          <a:xfrm>
            <a:off x="1019175" y="2979000"/>
            <a:ext cx="7049201" cy="3683674"/>
          </a:xfrm>
          <a:prstGeom prst="rect">
            <a:avLst/>
          </a:prstGeom>
          <a:noFill/>
          <a:ln>
            <a:noFill/>
          </a:ln>
        </p:spPr>
      </p:pic>
      <p:pic>
        <p:nvPicPr>
          <p:cNvPr descr="family engagement icon" id="1375" name="Google Shape;1375;p38"/>
          <p:cNvPicPr preferRelativeResize="0"/>
          <p:nvPr/>
        </p:nvPicPr>
        <p:blipFill rotWithShape="1">
          <a:blip r:embed="rId4">
            <a:alphaModFix/>
          </a:blip>
          <a:srcRect b="0" l="0" r="0" t="0"/>
          <a:stretch/>
        </p:blipFill>
        <p:spPr>
          <a:xfrm>
            <a:off x="7756925" y="422325"/>
            <a:ext cx="853676" cy="883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0" st="0"/>
                                            </p:txEl>
                                          </p:spTgt>
                                        </p:tgtEl>
                                        <p:attrNameLst>
                                          <p:attrName>style.visibility</p:attrName>
                                        </p:attrNameLst>
                                      </p:cBhvr>
                                      <p:to>
                                        <p:strVal val="visible"/>
                                      </p:to>
                                    </p:set>
                                    <p:animEffect filter="fade" transition="in">
                                      <p:cBhvr>
                                        <p:cTn dur="500"/>
                                        <p:tgtEl>
                                          <p:spTgt spid="13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1">
                                            <p:txEl>
                                              <p:pRg end="1" st="1"/>
                                            </p:txEl>
                                          </p:spTgt>
                                        </p:tgtEl>
                                        <p:attrNameLst>
                                          <p:attrName>style.visibility</p:attrName>
                                        </p:attrNameLst>
                                      </p:cBhvr>
                                      <p:to>
                                        <p:strVal val="visible"/>
                                      </p:to>
                                    </p:set>
                                    <p:animEffect filter="fade" transition="in">
                                      <p:cBhvr>
                                        <p:cTn dur="500"/>
                                        <p:tgtEl>
                                          <p:spTgt spid="13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3">
                                            <p:txEl>
                                              <p:pRg end="0" st="0"/>
                                            </p:txEl>
                                          </p:spTgt>
                                        </p:tgtEl>
                                        <p:attrNameLst>
                                          <p:attrName>style.visibility</p:attrName>
                                        </p:attrNameLst>
                                      </p:cBhvr>
                                      <p:to>
                                        <p:strVal val="visible"/>
                                      </p:to>
                                    </p:set>
                                    <p:animEffect filter="fade" transition="in">
                                      <p:cBhvr>
                                        <p:cTn dur="500"/>
                                        <p:tgtEl>
                                          <p:spTgt spid="13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3">
                                            <p:txEl>
                                              <p:pRg end="1" st="1"/>
                                            </p:txEl>
                                          </p:spTgt>
                                        </p:tgtEl>
                                        <p:attrNameLst>
                                          <p:attrName>style.visibility</p:attrName>
                                        </p:attrNameLst>
                                      </p:cBhvr>
                                      <p:to>
                                        <p:strVal val="visible"/>
                                      </p:to>
                                    </p:set>
                                    <p:animEffect filter="fade" transition="in">
                                      <p:cBhvr>
                                        <p:cTn dur="500"/>
                                        <p:tgtEl>
                                          <p:spTgt spid="137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39"/>
          <p:cNvSpPr txBox="1"/>
          <p:nvPr>
            <p:ph idx="1" type="body"/>
          </p:nvPr>
        </p:nvSpPr>
        <p:spPr>
          <a:xfrm>
            <a:off x="457200" y="1600200"/>
            <a:ext cx="8229600" cy="5004600"/>
          </a:xfrm>
          <a:prstGeom prst="rect">
            <a:avLst/>
          </a:prstGeom>
          <a:noFill/>
          <a:ln>
            <a:noFill/>
          </a:ln>
        </p:spPr>
        <p:txBody>
          <a:bodyPr anchorCtr="0" anchor="t" bIns="45700" lIns="91425" spcFirstLastPara="1" rIns="91425" wrap="square" tIns="45700">
            <a:noAutofit/>
          </a:bodyPr>
          <a:lstStyle/>
          <a:p>
            <a:pPr indent="-419100" lvl="0" marL="457200" rtl="0" algn="l">
              <a:lnSpc>
                <a:spcPct val="115000"/>
              </a:lnSpc>
              <a:spcBef>
                <a:spcPts val="0"/>
              </a:spcBef>
              <a:spcAft>
                <a:spcPts val="0"/>
              </a:spcAft>
              <a:buSzPts val="3000"/>
              <a:buFont typeface="Verdana"/>
              <a:buAutoNum type="arabicPeriod"/>
            </a:pPr>
            <a:r>
              <a:rPr lang="en-US" sz="3000"/>
              <a:t>Establish Clear Roles/Responsibilities</a:t>
            </a:r>
            <a:endParaRPr sz="3000"/>
          </a:p>
          <a:p>
            <a:pPr indent="-419100" lvl="0" marL="457200" rtl="0" algn="l">
              <a:lnSpc>
                <a:spcPct val="115000"/>
              </a:lnSpc>
              <a:spcBef>
                <a:spcPts val="1000"/>
              </a:spcBef>
              <a:spcAft>
                <a:spcPts val="0"/>
              </a:spcAft>
              <a:buSzPts val="3000"/>
              <a:buFont typeface="Verdana"/>
              <a:buAutoNum type="arabicPeriod"/>
            </a:pPr>
            <a:r>
              <a:rPr lang="en-US" sz="3000"/>
              <a:t>Identify Stakeholders </a:t>
            </a:r>
            <a:endParaRPr sz="3000"/>
          </a:p>
          <a:p>
            <a:pPr indent="-419100" lvl="0" marL="457200" rtl="0" algn="l">
              <a:lnSpc>
                <a:spcPct val="115000"/>
              </a:lnSpc>
              <a:spcBef>
                <a:spcPts val="1000"/>
              </a:spcBef>
              <a:spcAft>
                <a:spcPts val="0"/>
              </a:spcAft>
              <a:buSzPts val="3000"/>
              <a:buFont typeface="Verdana"/>
              <a:buAutoNum type="arabicPeriod"/>
            </a:pPr>
            <a:r>
              <a:rPr lang="en-US" sz="3000"/>
              <a:t>Determine the frequency/timelines</a:t>
            </a:r>
            <a:endParaRPr sz="3000"/>
          </a:p>
          <a:p>
            <a:pPr indent="-419100" lvl="0" marL="457200" rtl="0" algn="l">
              <a:lnSpc>
                <a:spcPct val="115000"/>
              </a:lnSpc>
              <a:spcBef>
                <a:spcPts val="1000"/>
              </a:spcBef>
              <a:spcAft>
                <a:spcPts val="0"/>
              </a:spcAft>
              <a:buSzPts val="3000"/>
              <a:buFont typeface="Verdana"/>
              <a:buAutoNum type="arabicPeriod"/>
            </a:pPr>
            <a:r>
              <a:rPr lang="en-US" sz="3000"/>
              <a:t>Communicate the Purpose</a:t>
            </a:r>
            <a:endParaRPr sz="3000"/>
          </a:p>
          <a:p>
            <a:pPr indent="-419100" lvl="0" marL="457200" rtl="0" algn="l">
              <a:lnSpc>
                <a:spcPct val="115000"/>
              </a:lnSpc>
              <a:spcBef>
                <a:spcPts val="1000"/>
              </a:spcBef>
              <a:spcAft>
                <a:spcPts val="0"/>
              </a:spcAft>
              <a:buSzPts val="3000"/>
              <a:buFont typeface="Verdana"/>
              <a:buAutoNum type="arabicPeriod"/>
            </a:pPr>
            <a:r>
              <a:rPr lang="en-US" sz="3000"/>
              <a:t>Ensure Accessibility of ALL and elimination of potential bias</a:t>
            </a:r>
            <a:endParaRPr sz="3000"/>
          </a:p>
          <a:p>
            <a:pPr indent="-419100" lvl="0" marL="457200" rtl="0" algn="l">
              <a:lnSpc>
                <a:spcPct val="115000"/>
              </a:lnSpc>
              <a:spcBef>
                <a:spcPts val="1000"/>
              </a:spcBef>
              <a:spcAft>
                <a:spcPts val="1000"/>
              </a:spcAft>
              <a:buSzPts val="3000"/>
              <a:buAutoNum type="arabicPeriod"/>
            </a:pPr>
            <a:r>
              <a:rPr lang="en-US" sz="3000"/>
              <a:t>Provide/Participate in Professional Development of Assessment Tools</a:t>
            </a:r>
            <a:endParaRPr sz="3000"/>
          </a:p>
        </p:txBody>
      </p:sp>
      <p:sp>
        <p:nvSpPr>
          <p:cNvPr id="1382" name="Google Shape;1382;p39"/>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Steps to Universal </a:t>
            </a:r>
            <a:endParaRPr>
              <a:solidFill>
                <a:schemeClr val="dk1"/>
              </a:solidFill>
            </a:endParaRPr>
          </a:p>
          <a:p>
            <a:pPr indent="0" lvl="0" marL="0" rtl="0" algn="ctr">
              <a:lnSpc>
                <a:spcPct val="100000"/>
              </a:lnSpc>
              <a:spcBef>
                <a:spcPts val="0"/>
              </a:spcBef>
              <a:spcAft>
                <a:spcPts val="0"/>
              </a:spcAft>
              <a:buSzPts val="4000"/>
              <a:buNone/>
            </a:pPr>
            <a:r>
              <a:rPr lang="en-US">
                <a:solidFill>
                  <a:schemeClr val="dk1"/>
                </a:solidFill>
              </a:rPr>
              <a:t>Screener Implementation</a:t>
            </a:r>
            <a:endParaRPr/>
          </a:p>
        </p:txBody>
      </p:sp>
      <p:pic>
        <p:nvPicPr>
          <p:cNvPr descr="family engagement icon" id="1383" name="Google Shape;1383;p39"/>
          <p:cNvPicPr preferRelativeResize="0"/>
          <p:nvPr/>
        </p:nvPicPr>
        <p:blipFill rotWithShape="1">
          <a:blip r:embed="rId3">
            <a:alphaModFix/>
          </a:blip>
          <a:srcRect b="0" l="0" r="0" t="0"/>
          <a:stretch/>
        </p:blipFill>
        <p:spPr>
          <a:xfrm>
            <a:off x="7959825" y="358550"/>
            <a:ext cx="853676" cy="883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4"/>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Welcome!</a:t>
            </a:r>
            <a:endParaRPr>
              <a:solidFill>
                <a:schemeClr val="dk1"/>
              </a:solidFill>
            </a:endParaRPr>
          </a:p>
        </p:txBody>
      </p:sp>
      <p:sp>
        <p:nvSpPr>
          <p:cNvPr id="1050" name="Google Shape;1050;p4"/>
          <p:cNvSpPr txBox="1"/>
          <p:nvPr>
            <p:ph idx="1" type="body"/>
          </p:nvPr>
        </p:nvSpPr>
        <p:spPr>
          <a:xfrm>
            <a:off x="457200" y="1600200"/>
            <a:ext cx="8229600" cy="5028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a:t>What is your ideal summer trip?</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t/>
            </a:r>
            <a:endParaRPr/>
          </a:p>
        </p:txBody>
      </p:sp>
      <p:pic>
        <p:nvPicPr>
          <p:cNvPr descr="passport" id="1051" name="Google Shape;1051;p4"/>
          <p:cNvPicPr preferRelativeResize="0"/>
          <p:nvPr/>
        </p:nvPicPr>
        <p:blipFill rotWithShape="1">
          <a:blip r:embed="rId3">
            <a:alphaModFix/>
          </a:blip>
          <a:srcRect b="0" l="0" r="0" t="0"/>
          <a:stretch/>
        </p:blipFill>
        <p:spPr>
          <a:xfrm>
            <a:off x="377450" y="2276475"/>
            <a:ext cx="2339550" cy="1764375"/>
          </a:xfrm>
          <a:prstGeom prst="rect">
            <a:avLst/>
          </a:prstGeom>
          <a:noFill/>
          <a:ln>
            <a:noFill/>
          </a:ln>
        </p:spPr>
      </p:pic>
      <p:pic>
        <p:nvPicPr>
          <p:cNvPr descr="van with luggage on top" id="1052" name="Google Shape;1052;p4"/>
          <p:cNvPicPr preferRelativeResize="0"/>
          <p:nvPr/>
        </p:nvPicPr>
        <p:blipFill rotWithShape="1">
          <a:blip r:embed="rId4">
            <a:alphaModFix/>
          </a:blip>
          <a:srcRect b="0" l="0" r="0" t="0"/>
          <a:stretch/>
        </p:blipFill>
        <p:spPr>
          <a:xfrm>
            <a:off x="3175300" y="2251350"/>
            <a:ext cx="2524875" cy="1764350"/>
          </a:xfrm>
          <a:prstGeom prst="rect">
            <a:avLst/>
          </a:prstGeom>
          <a:noFill/>
          <a:ln>
            <a:noFill/>
          </a:ln>
        </p:spPr>
      </p:pic>
      <p:pic>
        <p:nvPicPr>
          <p:cNvPr descr="tent" id="1053" name="Google Shape;1053;p4"/>
          <p:cNvPicPr preferRelativeResize="0"/>
          <p:nvPr/>
        </p:nvPicPr>
        <p:blipFill rotWithShape="1">
          <a:blip r:embed="rId5">
            <a:alphaModFix/>
          </a:blip>
          <a:srcRect b="0" l="0" r="0" t="0"/>
          <a:stretch/>
        </p:blipFill>
        <p:spPr>
          <a:xfrm>
            <a:off x="457200" y="4527175"/>
            <a:ext cx="3133002" cy="1764375"/>
          </a:xfrm>
          <a:prstGeom prst="rect">
            <a:avLst/>
          </a:prstGeom>
          <a:noFill/>
          <a:ln>
            <a:noFill/>
          </a:ln>
        </p:spPr>
      </p:pic>
      <p:pic>
        <p:nvPicPr>
          <p:cNvPr descr="beach " id="1054" name="Google Shape;1054;p4"/>
          <p:cNvPicPr preferRelativeResize="0"/>
          <p:nvPr/>
        </p:nvPicPr>
        <p:blipFill rotWithShape="1">
          <a:blip r:embed="rId6">
            <a:alphaModFix/>
          </a:blip>
          <a:srcRect b="0" l="0" r="0" t="0"/>
          <a:stretch/>
        </p:blipFill>
        <p:spPr>
          <a:xfrm>
            <a:off x="4583775" y="4527175"/>
            <a:ext cx="3436325" cy="1585400"/>
          </a:xfrm>
          <a:prstGeom prst="rect">
            <a:avLst/>
          </a:prstGeom>
          <a:noFill/>
          <a:ln>
            <a:noFill/>
          </a:ln>
        </p:spPr>
      </p:pic>
      <p:pic>
        <p:nvPicPr>
          <p:cNvPr descr="small house" id="1055" name="Google Shape;1055;p4"/>
          <p:cNvPicPr preferRelativeResize="0"/>
          <p:nvPr/>
        </p:nvPicPr>
        <p:blipFill rotWithShape="1">
          <a:blip r:embed="rId7">
            <a:alphaModFix/>
          </a:blip>
          <a:srcRect b="0" l="0" r="0" t="0"/>
          <a:stretch/>
        </p:blipFill>
        <p:spPr>
          <a:xfrm>
            <a:off x="6347250" y="2114350"/>
            <a:ext cx="2339550" cy="223411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40"/>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Universal Screeners</a:t>
            </a:r>
            <a:endParaRPr>
              <a:solidFill>
                <a:srgbClr val="000000"/>
              </a:solidFill>
            </a:endParaRPr>
          </a:p>
        </p:txBody>
      </p:sp>
      <p:graphicFrame>
        <p:nvGraphicFramePr>
          <p:cNvPr id="1389" name="Google Shape;1389;p40"/>
          <p:cNvGraphicFramePr/>
          <p:nvPr/>
        </p:nvGraphicFramePr>
        <p:xfrm>
          <a:off x="188976" y="1446858"/>
          <a:ext cx="3000000" cy="3000000"/>
        </p:xfrm>
        <a:graphic>
          <a:graphicData uri="http://schemas.openxmlformats.org/drawingml/2006/table">
            <a:tbl>
              <a:tblPr firstRow="1">
                <a:noFill/>
                <a:tableStyleId>{E55EAF6D-CC39-4DF6-B0CD-608C0CCC5EA7}</a:tableStyleId>
              </a:tblPr>
              <a:tblGrid>
                <a:gridCol w="2912475"/>
                <a:gridCol w="3103625"/>
                <a:gridCol w="2938900"/>
              </a:tblGrid>
              <a:tr h="5411150">
                <a:tc>
                  <a:txBody>
                    <a:bodyPr/>
                    <a:lstStyle/>
                    <a:p>
                      <a:pPr indent="0" lvl="0" marL="0" marR="0" rtl="0" algn="ctr">
                        <a:lnSpc>
                          <a:spcPct val="100000"/>
                        </a:lnSpc>
                        <a:spcBef>
                          <a:spcPts val="0"/>
                        </a:spcBef>
                        <a:spcAft>
                          <a:spcPts val="0"/>
                        </a:spcAft>
                        <a:buClr>
                          <a:srgbClr val="000000"/>
                        </a:buClr>
                        <a:buSzPts val="1400"/>
                        <a:buFont typeface="Arial"/>
                        <a:buNone/>
                      </a:pPr>
                      <a:r>
                        <a:rPr lang="en-US" sz="2400" u="none" cap="none" strike="noStrike">
                          <a:latin typeface="Verdana"/>
                          <a:ea typeface="Verdana"/>
                          <a:cs typeface="Verdana"/>
                          <a:sym typeface="Verdana"/>
                        </a:rPr>
                        <a:t>ACADEMIC</a:t>
                      </a:r>
                      <a:endParaRPr sz="24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t/>
                      </a:r>
                      <a:endParaRPr sz="24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US" sz="2400" u="sng" cap="none" strike="noStrike">
                          <a:solidFill>
                            <a:schemeClr val="hlink"/>
                          </a:solidFill>
                          <a:latin typeface="Verdana"/>
                          <a:ea typeface="Verdana"/>
                          <a:cs typeface="Verdana"/>
                          <a:sym typeface="Verdana"/>
                          <a:hlinkClick r:id="rId3"/>
                        </a:rPr>
                        <a:t>National Center on Intensive Interventions</a:t>
                      </a:r>
                      <a:endParaRPr sz="1400" u="none" cap="none" strike="noStrike"/>
                    </a:p>
                    <a:p>
                      <a:pPr indent="-381000" lvl="0" marL="457200" marR="0" rtl="0" algn="l">
                        <a:lnSpc>
                          <a:spcPct val="100000"/>
                        </a:lnSpc>
                        <a:spcBef>
                          <a:spcPts val="0"/>
                        </a:spcBef>
                        <a:spcAft>
                          <a:spcPts val="0"/>
                        </a:spcAft>
                        <a:buClr>
                          <a:srgbClr val="000000"/>
                        </a:buClr>
                        <a:buSzPts val="2400"/>
                        <a:buFont typeface="Verdana"/>
                        <a:buChar char="●"/>
                      </a:pPr>
                      <a:r>
                        <a:rPr lang="en-US" sz="2400" u="sng" cap="none" strike="noStrike">
                          <a:solidFill>
                            <a:schemeClr val="hlink"/>
                          </a:solidFill>
                          <a:latin typeface="Verdana"/>
                          <a:ea typeface="Verdana"/>
                          <a:cs typeface="Verdana"/>
                          <a:sym typeface="Verdana"/>
                          <a:hlinkClick r:id="rId4"/>
                        </a:rPr>
                        <a:t>RAND Education Assessment Finder</a:t>
                      </a:r>
                      <a:endParaRPr sz="2400" u="none" cap="none" strike="noStrike">
                        <a:solidFill>
                          <a:srgbClr val="0000FF"/>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400"/>
                        <a:buFont typeface="Arial"/>
                        <a:buNone/>
                      </a:pPr>
                      <a:r>
                        <a:rPr lang="en-US" sz="2400" u="none" cap="none" strike="noStrike">
                          <a:solidFill>
                            <a:schemeClr val="dk1"/>
                          </a:solidFill>
                          <a:latin typeface="Verdana"/>
                          <a:ea typeface="Verdana"/>
                          <a:cs typeface="Verdana"/>
                          <a:sym typeface="Verdana"/>
                        </a:rPr>
                        <a:t>BEHAVIOR</a:t>
                      </a:r>
                      <a:endParaRPr sz="24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sng" cap="none" strike="noStrike">
                          <a:solidFill>
                            <a:schemeClr val="hlink"/>
                          </a:solidFill>
                          <a:latin typeface="Verdana"/>
                          <a:ea typeface="Verdana"/>
                          <a:cs typeface="Verdana"/>
                          <a:sym typeface="Verdana"/>
                          <a:hlinkClick r:id="rId5"/>
                        </a:rPr>
                        <a:t>University of Missouri Evidence Based Intervention Network</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sng" cap="none" strike="noStrike">
                          <a:solidFill>
                            <a:schemeClr val="hlink"/>
                          </a:solidFill>
                          <a:latin typeface="Verdana"/>
                          <a:ea typeface="Verdana"/>
                          <a:cs typeface="Verdana"/>
                          <a:sym typeface="Verdana"/>
                          <a:hlinkClick r:id="rId6"/>
                        </a:rPr>
                        <a:t>National Center on Intensive Interventions</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sng" cap="none" strike="noStrike">
                          <a:solidFill>
                            <a:schemeClr val="hlink"/>
                          </a:solidFill>
                          <a:latin typeface="Verdana"/>
                          <a:ea typeface="Verdana"/>
                          <a:cs typeface="Verdana"/>
                          <a:sym typeface="Verdana"/>
                          <a:hlinkClick r:id="rId7"/>
                        </a:rPr>
                        <a:t>Center on PBIS</a:t>
                      </a:r>
                      <a:endParaRPr sz="2400" u="none" cap="none" strike="noStrike">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1100"/>
                        <a:buFont typeface="Arial"/>
                        <a:buNone/>
                      </a:pPr>
                      <a:r>
                        <a:t/>
                      </a:r>
                      <a:endParaRPr sz="1100" u="none" cap="none" strike="noStrike">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Arial"/>
                        <a:buNone/>
                      </a:pPr>
                      <a:r>
                        <a:rPr lang="en-US" sz="2400" u="none" cap="none" strike="noStrike">
                          <a:solidFill>
                            <a:schemeClr val="dk1"/>
                          </a:solidFill>
                          <a:latin typeface="Verdana"/>
                          <a:ea typeface="Verdana"/>
                          <a:cs typeface="Verdana"/>
                          <a:sym typeface="Verdana"/>
                        </a:rPr>
                        <a:t>MENTAL WELLNESS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Arial"/>
                        <a:buNone/>
                      </a:pPr>
                      <a:r>
                        <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US" sz="2400" u="sng" cap="none" strike="noStrike">
                          <a:solidFill>
                            <a:schemeClr val="hlink"/>
                          </a:solidFill>
                          <a:latin typeface="Verdana"/>
                          <a:ea typeface="Verdana"/>
                          <a:cs typeface="Verdana"/>
                          <a:sym typeface="Verdana"/>
                          <a:hlinkClick r:id="rId8"/>
                        </a:rPr>
                        <a:t>CASEL Assessment Guide</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US" sz="2400" u="sng" cap="none" strike="noStrike">
                          <a:solidFill>
                            <a:schemeClr val="hlink"/>
                          </a:solidFill>
                          <a:latin typeface="Verdana"/>
                          <a:ea typeface="Verdana"/>
                          <a:cs typeface="Verdana"/>
                          <a:sym typeface="Verdana"/>
                          <a:hlinkClick r:id="rId9"/>
                        </a:rPr>
                        <a:t>RAND Education Assessment Finder</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US" sz="2400" u="sng" cap="none" strike="noStrike">
                          <a:solidFill>
                            <a:schemeClr val="hlink"/>
                          </a:solidFill>
                          <a:latin typeface="Verdana"/>
                          <a:ea typeface="Verdana"/>
                          <a:cs typeface="Verdana"/>
                          <a:sym typeface="Verdana"/>
                          <a:hlinkClick r:id="rId10"/>
                        </a:rPr>
                        <a:t>Ohio Department of Education</a:t>
                      </a:r>
                      <a:endParaRPr sz="2400" u="none" cap="none" strike="noStrike">
                        <a:latin typeface="Verdana"/>
                        <a:ea typeface="Verdana"/>
                        <a:cs typeface="Verdana"/>
                        <a:sym typeface="Verdana"/>
                      </a:endParaRPr>
                    </a:p>
                  </a:txBody>
                  <a:tcPr marT="45725" marB="45725" marR="91450" marL="91450">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descr="Rainbow Color of Stacked Books with Red Apple on Top." id="1390" name="Google Shape;1390;p40" title="Academic Icon"/>
          <p:cNvPicPr preferRelativeResize="0"/>
          <p:nvPr/>
        </p:nvPicPr>
        <p:blipFill rotWithShape="1">
          <a:blip r:embed="rId11">
            <a:alphaModFix/>
          </a:blip>
          <a:srcRect b="0" l="0" r="0" t="0"/>
          <a:stretch/>
        </p:blipFill>
        <p:spPr>
          <a:xfrm>
            <a:off x="1387775" y="1808275"/>
            <a:ext cx="672676" cy="840723"/>
          </a:xfrm>
          <a:prstGeom prst="rect">
            <a:avLst/>
          </a:prstGeom>
          <a:noFill/>
          <a:ln>
            <a:noFill/>
          </a:ln>
        </p:spPr>
      </p:pic>
      <p:pic>
        <p:nvPicPr>
          <p:cNvPr descr="Green Smiling Emoji, Yellow Worried Emoji, Red Upset Emoji in Horizontal Line" id="1391" name="Google Shape;1391;p40" title="Behavior Icon"/>
          <p:cNvPicPr preferRelativeResize="0"/>
          <p:nvPr/>
        </p:nvPicPr>
        <p:blipFill rotWithShape="1">
          <a:blip r:embed="rId12">
            <a:alphaModFix/>
          </a:blip>
          <a:srcRect b="0" l="0" r="0" t="0"/>
          <a:stretch/>
        </p:blipFill>
        <p:spPr>
          <a:xfrm>
            <a:off x="3846928" y="1900276"/>
            <a:ext cx="1585024" cy="551050"/>
          </a:xfrm>
          <a:prstGeom prst="rect">
            <a:avLst/>
          </a:prstGeom>
          <a:noFill/>
          <a:ln>
            <a:noFill/>
          </a:ln>
        </p:spPr>
      </p:pic>
      <p:pic>
        <p:nvPicPr>
          <p:cNvPr descr="Colorful clipart of brain with right hemisphere represented as artistic with birds flying out from it and the left hemisphere more scientific with sharp grid lines." id="1392" name="Google Shape;1392;p40" title="Social Emotional Icon"/>
          <p:cNvPicPr preferRelativeResize="0"/>
          <p:nvPr/>
        </p:nvPicPr>
        <p:blipFill rotWithShape="1">
          <a:blip r:embed="rId13">
            <a:alphaModFix/>
          </a:blip>
          <a:srcRect b="0" l="0" r="0" t="0"/>
          <a:stretch/>
        </p:blipFill>
        <p:spPr>
          <a:xfrm>
            <a:off x="7218425" y="2220575"/>
            <a:ext cx="837926" cy="729024"/>
          </a:xfrm>
          <a:prstGeom prst="rect">
            <a:avLst/>
          </a:prstGeom>
          <a:noFill/>
          <a:ln>
            <a:noFill/>
          </a:ln>
        </p:spPr>
      </p:pic>
      <p:pic>
        <p:nvPicPr>
          <p:cNvPr descr="family engagement icon" id="1393" name="Google Shape;1393;p40"/>
          <p:cNvPicPr preferRelativeResize="0"/>
          <p:nvPr/>
        </p:nvPicPr>
        <p:blipFill rotWithShape="1">
          <a:blip r:embed="rId14">
            <a:alphaModFix/>
          </a:blip>
          <a:srcRect b="0" l="0" r="0" t="0"/>
          <a:stretch/>
        </p:blipFill>
        <p:spPr>
          <a:xfrm>
            <a:off x="7912325" y="358550"/>
            <a:ext cx="853676" cy="883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41"/>
          <p:cNvSpPr txBox="1"/>
          <p:nvPr>
            <p:ph type="title"/>
          </p:nvPr>
        </p:nvSpPr>
        <p:spPr>
          <a:xfrm>
            <a:off x="457200" y="274638"/>
            <a:ext cx="82296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Universal Screener Selection</a:t>
            </a:r>
            <a:endParaRPr/>
          </a:p>
        </p:txBody>
      </p:sp>
      <p:sp>
        <p:nvSpPr>
          <p:cNvPr id="1400" name="Google Shape;1400;p41"/>
          <p:cNvSpPr txBox="1"/>
          <p:nvPr>
            <p:ph idx="1" type="body"/>
          </p:nvPr>
        </p:nvSpPr>
        <p:spPr>
          <a:xfrm>
            <a:off x="914400" y="1524000"/>
            <a:ext cx="3582900" cy="651000"/>
          </a:xfrm>
          <a:prstGeom prst="rect">
            <a:avLst/>
          </a:prstGeom>
          <a:solidFill>
            <a:srgbClr val="E8F7EB"/>
          </a:solidFill>
          <a:ln>
            <a:noFill/>
          </a:ln>
        </p:spPr>
        <p:txBody>
          <a:bodyPr anchorCtr="0" anchor="b" bIns="45700" lIns="91425" spcFirstLastPara="1" rIns="91425" wrap="square" tIns="45700">
            <a:noAutofit/>
          </a:bodyPr>
          <a:lstStyle/>
          <a:p>
            <a:pPr indent="0" lvl="0" marL="0" rtl="0" algn="l">
              <a:lnSpc>
                <a:spcPct val="100000"/>
              </a:lnSpc>
              <a:spcBef>
                <a:spcPts val="420"/>
              </a:spcBef>
              <a:spcAft>
                <a:spcPts val="0"/>
              </a:spcAft>
              <a:buSzPts val="2100"/>
              <a:buNone/>
            </a:pPr>
            <a:r>
              <a:rPr lang="en-US"/>
              <a:t>Questions		</a:t>
            </a:r>
            <a:endParaRPr/>
          </a:p>
        </p:txBody>
      </p:sp>
      <p:sp>
        <p:nvSpPr>
          <p:cNvPr id="1401" name="Google Shape;1401;p41"/>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a:t>Is the core instruction sufficient/ is it improving?</a:t>
            </a:r>
            <a:endParaRPr/>
          </a:p>
          <a:p>
            <a:pPr indent="-381000" lvl="0" marL="457200" rtl="0" algn="l">
              <a:lnSpc>
                <a:spcPct val="100000"/>
              </a:lnSpc>
              <a:spcBef>
                <a:spcPts val="1000"/>
              </a:spcBef>
              <a:spcAft>
                <a:spcPts val="0"/>
              </a:spcAft>
              <a:buSzPts val="2400"/>
              <a:buChar char="●"/>
            </a:pPr>
            <a:r>
              <a:rPr lang="en-US"/>
              <a:t>For which groups is it working/not working?</a:t>
            </a:r>
            <a:endParaRPr/>
          </a:p>
          <a:p>
            <a:pPr indent="-381000" lvl="0" marL="457200" rtl="0" algn="l">
              <a:lnSpc>
                <a:spcPct val="100000"/>
              </a:lnSpc>
              <a:spcBef>
                <a:spcPts val="1000"/>
              </a:spcBef>
              <a:spcAft>
                <a:spcPts val="0"/>
              </a:spcAft>
              <a:buSzPts val="2400"/>
              <a:buChar char="●"/>
            </a:pPr>
            <a:r>
              <a:rPr lang="en-US"/>
              <a:t>What is the efficacy of the tiered interventions?</a:t>
            </a:r>
            <a:endParaRPr/>
          </a:p>
          <a:p>
            <a:pPr indent="-381000" lvl="0" marL="457200" rtl="0" algn="l">
              <a:lnSpc>
                <a:spcPct val="100000"/>
              </a:lnSpc>
              <a:spcBef>
                <a:spcPts val="1000"/>
              </a:spcBef>
              <a:spcAft>
                <a:spcPts val="1000"/>
              </a:spcAft>
              <a:buSzPts val="2400"/>
              <a:buChar char="●"/>
            </a:pPr>
            <a:r>
              <a:rPr lang="en-US"/>
              <a:t>What is the individual growth of our students?</a:t>
            </a:r>
            <a:endParaRPr/>
          </a:p>
        </p:txBody>
      </p:sp>
      <p:sp>
        <p:nvSpPr>
          <p:cNvPr id="1402" name="Google Shape;1402;p41"/>
          <p:cNvSpPr txBox="1"/>
          <p:nvPr>
            <p:ph idx="3" type="body"/>
          </p:nvPr>
        </p:nvSpPr>
        <p:spPr>
          <a:xfrm>
            <a:off x="5105400" y="1535113"/>
            <a:ext cx="3581400" cy="639900"/>
          </a:xfrm>
          <a:prstGeom prst="rect">
            <a:avLst/>
          </a:prstGeom>
          <a:solidFill>
            <a:srgbClr val="E8F7EB"/>
          </a:solidFill>
          <a:ln>
            <a:noFill/>
          </a:ln>
        </p:spPr>
        <p:txBody>
          <a:bodyPr anchorCtr="0" anchor="b" bIns="45700" lIns="91425" spcFirstLastPara="1" rIns="91425" wrap="square" tIns="45700">
            <a:noAutofit/>
          </a:bodyPr>
          <a:lstStyle/>
          <a:p>
            <a:pPr indent="0" lvl="0" marL="0" rtl="0" algn="l">
              <a:lnSpc>
                <a:spcPct val="100000"/>
              </a:lnSpc>
              <a:spcBef>
                <a:spcPts val="420"/>
              </a:spcBef>
              <a:spcAft>
                <a:spcPts val="0"/>
              </a:spcAft>
              <a:buSzPts val="2100"/>
              <a:buNone/>
            </a:pPr>
            <a:r>
              <a:rPr lang="en-US"/>
              <a:t>Consideration</a:t>
            </a:r>
            <a:endParaRPr/>
          </a:p>
        </p:txBody>
      </p:sp>
      <p:sp>
        <p:nvSpPr>
          <p:cNvPr id="1403" name="Google Shape;1403;p41"/>
          <p:cNvSpPr txBox="1"/>
          <p:nvPr>
            <p:ph idx="4" type="body"/>
          </p:nvPr>
        </p:nvSpPr>
        <p:spPr>
          <a:xfrm>
            <a:off x="4648200" y="2174875"/>
            <a:ext cx="4038600" cy="39513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lang="en-US"/>
              <a:t>Cost</a:t>
            </a:r>
            <a:endParaRPr/>
          </a:p>
          <a:p>
            <a:pPr indent="-381000" lvl="0" marL="457200" rtl="0" algn="l">
              <a:lnSpc>
                <a:spcPct val="100000"/>
              </a:lnSpc>
              <a:spcBef>
                <a:spcPts val="1000"/>
              </a:spcBef>
              <a:spcAft>
                <a:spcPts val="0"/>
              </a:spcAft>
              <a:buSzPts val="2400"/>
              <a:buChar char="●"/>
            </a:pPr>
            <a:r>
              <a:rPr lang="en-US"/>
              <a:t>Capacity to administer and analyze</a:t>
            </a:r>
            <a:endParaRPr/>
          </a:p>
          <a:p>
            <a:pPr indent="-381000" lvl="0" marL="457200" rtl="0" algn="l">
              <a:lnSpc>
                <a:spcPct val="100000"/>
              </a:lnSpc>
              <a:spcBef>
                <a:spcPts val="1000"/>
              </a:spcBef>
              <a:spcAft>
                <a:spcPts val="0"/>
              </a:spcAft>
              <a:buSzPts val="2400"/>
              <a:buChar char="●"/>
            </a:pPr>
            <a:r>
              <a:rPr lang="en-US"/>
              <a:t>Ability to Scale-up</a:t>
            </a:r>
            <a:endParaRPr/>
          </a:p>
          <a:p>
            <a:pPr indent="-381000" lvl="0" marL="457200" rtl="0" algn="l">
              <a:lnSpc>
                <a:spcPct val="100000"/>
              </a:lnSpc>
              <a:spcBef>
                <a:spcPts val="1000"/>
              </a:spcBef>
              <a:spcAft>
                <a:spcPts val="1000"/>
              </a:spcAft>
              <a:buSzPts val="2400"/>
              <a:buChar char="●"/>
            </a:pPr>
            <a:r>
              <a:rPr lang="en-US"/>
              <a:t>Communication of Results and Reporting of Needs</a:t>
            </a:r>
            <a:endParaRPr i="1"/>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8" name="Shape 1408"/>
        <p:cNvGrpSpPr/>
        <p:nvPr/>
      </p:nvGrpSpPr>
      <p:grpSpPr>
        <a:xfrm>
          <a:off x="0" y="0"/>
          <a:ext cx="0" cy="0"/>
          <a:chOff x="0" y="0"/>
          <a:chExt cx="0" cy="0"/>
        </a:xfrm>
      </p:grpSpPr>
      <p:sp>
        <p:nvSpPr>
          <p:cNvPr id="1409" name="Google Shape;1409;p43"/>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Other Screening Example</a:t>
            </a:r>
            <a:endParaRPr>
              <a:solidFill>
                <a:srgbClr val="000000"/>
              </a:solidFill>
            </a:endParaRPr>
          </a:p>
        </p:txBody>
      </p:sp>
      <p:pic>
        <p:nvPicPr>
          <p:cNvPr id="1410" name="Google Shape;1410;p43" title="More school data example"/>
          <p:cNvPicPr preferRelativeResize="0"/>
          <p:nvPr/>
        </p:nvPicPr>
        <p:blipFill rotWithShape="1">
          <a:blip r:embed="rId3">
            <a:alphaModFix/>
          </a:blip>
          <a:srcRect b="0" l="0" r="4761" t="0"/>
          <a:stretch/>
        </p:blipFill>
        <p:spPr>
          <a:xfrm>
            <a:off x="1166000" y="1432575"/>
            <a:ext cx="6812000" cy="4719225"/>
          </a:xfrm>
          <a:prstGeom prst="rect">
            <a:avLst/>
          </a:prstGeom>
          <a:noFill/>
          <a:ln>
            <a:noFill/>
          </a:ln>
        </p:spPr>
      </p:pic>
      <p:cxnSp>
        <p:nvCxnSpPr>
          <p:cNvPr descr="horizontal graph" id="1411" name="Google Shape;1411;p43"/>
          <p:cNvCxnSpPr/>
          <p:nvPr/>
        </p:nvCxnSpPr>
        <p:spPr>
          <a:xfrm>
            <a:off x="5425450" y="1889750"/>
            <a:ext cx="15300" cy="3108900"/>
          </a:xfrm>
          <a:prstGeom prst="straightConnector1">
            <a:avLst/>
          </a:prstGeom>
          <a:noFill/>
          <a:ln cap="flat" cmpd="sng" w="38100">
            <a:solidFill>
              <a:srgbClr val="FF0000"/>
            </a:solidFill>
            <a:prstDash val="solid"/>
            <a:round/>
            <a:headEnd len="sm" w="sm" type="none"/>
            <a:tailEnd len="sm" w="sm" type="none"/>
          </a:ln>
        </p:spPr>
      </p:cxnSp>
      <p:sp>
        <p:nvSpPr>
          <p:cNvPr id="1412" name="Google Shape;1412;p43"/>
          <p:cNvSpPr txBox="1"/>
          <p:nvPr/>
        </p:nvSpPr>
        <p:spPr>
          <a:xfrm>
            <a:off x="2854125" y="2380675"/>
            <a:ext cx="1785600" cy="432900"/>
          </a:xfrm>
          <a:prstGeom prst="rect">
            <a:avLst/>
          </a:prstGeom>
          <a:solidFill>
            <a:srgbClr val="00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60 % of students</a:t>
            </a:r>
            <a:endParaRPr b="0" i="0" sz="1400" u="none" cap="none" strike="noStrike">
              <a:solidFill>
                <a:srgbClr val="000000"/>
              </a:solidFill>
              <a:latin typeface="Verdana"/>
              <a:ea typeface="Verdana"/>
              <a:cs typeface="Verdana"/>
              <a:sym typeface="Verdana"/>
            </a:endParaRPr>
          </a:p>
        </p:txBody>
      </p:sp>
      <p:sp>
        <p:nvSpPr>
          <p:cNvPr id="1413" name="Google Shape;1413;p43"/>
          <p:cNvSpPr txBox="1"/>
          <p:nvPr/>
        </p:nvSpPr>
        <p:spPr>
          <a:xfrm>
            <a:off x="5603650" y="2380675"/>
            <a:ext cx="1785600" cy="432900"/>
          </a:xfrm>
          <a:prstGeom prst="rect">
            <a:avLst/>
          </a:prstGeom>
          <a:solidFill>
            <a:srgbClr val="00FFFF"/>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40 % of students</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7" name="Shape 1417"/>
        <p:cNvGrpSpPr/>
        <p:nvPr/>
      </p:nvGrpSpPr>
      <p:grpSpPr>
        <a:xfrm>
          <a:off x="0" y="0"/>
          <a:ext cx="0" cy="0"/>
          <a:chOff x="0" y="0"/>
          <a:chExt cx="0" cy="0"/>
        </a:xfrm>
      </p:grpSpPr>
      <p:sp>
        <p:nvSpPr>
          <p:cNvPr id="1418" name="Google Shape;1418;p42"/>
          <p:cNvSpPr txBox="1"/>
          <p:nvPr>
            <p:ph type="title"/>
          </p:nvPr>
        </p:nvSpPr>
        <p:spPr>
          <a:xfrm>
            <a:off x="457200" y="274638"/>
            <a:ext cx="82296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sz="3600"/>
              <a:t>Risk Factors and Decision Rules</a:t>
            </a:r>
            <a:endParaRPr sz="3600"/>
          </a:p>
        </p:txBody>
      </p:sp>
      <p:sp>
        <p:nvSpPr>
          <p:cNvPr id="1419" name="Google Shape;1419;p42"/>
          <p:cNvSpPr txBox="1"/>
          <p:nvPr>
            <p:ph idx="1" type="body"/>
          </p:nvPr>
        </p:nvSpPr>
        <p:spPr>
          <a:xfrm>
            <a:off x="914400" y="1524000"/>
            <a:ext cx="3582900" cy="651000"/>
          </a:xfrm>
          <a:prstGeom prst="rect">
            <a:avLst/>
          </a:prstGeom>
          <a:solidFill>
            <a:srgbClr val="E8F7EB"/>
          </a:solidFill>
          <a:ln>
            <a:noFill/>
          </a:ln>
        </p:spPr>
        <p:txBody>
          <a:bodyPr anchorCtr="0" anchor="b" bIns="45700" lIns="91425" spcFirstLastPara="1" rIns="91425" wrap="square" tIns="45700">
            <a:noAutofit/>
          </a:bodyPr>
          <a:lstStyle/>
          <a:p>
            <a:pPr indent="-228600" lvl="0" marL="457200" rtl="0" algn="ctr">
              <a:lnSpc>
                <a:spcPct val="100000"/>
              </a:lnSpc>
              <a:spcBef>
                <a:spcPts val="420"/>
              </a:spcBef>
              <a:spcAft>
                <a:spcPts val="0"/>
              </a:spcAft>
              <a:buClr>
                <a:schemeClr val="dk1"/>
              </a:buClr>
              <a:buSzPts val="2100"/>
              <a:buNone/>
            </a:pPr>
            <a:r>
              <a:rPr lang="en-US" sz="2400"/>
              <a:t>School A</a:t>
            </a:r>
            <a:endParaRPr sz="2400"/>
          </a:p>
        </p:txBody>
      </p:sp>
      <p:sp>
        <p:nvSpPr>
          <p:cNvPr id="1420" name="Google Shape;1420;p42"/>
          <p:cNvSpPr txBox="1"/>
          <p:nvPr>
            <p:ph idx="3" type="body"/>
          </p:nvPr>
        </p:nvSpPr>
        <p:spPr>
          <a:xfrm>
            <a:off x="5105400" y="1535113"/>
            <a:ext cx="3581400" cy="639900"/>
          </a:xfrm>
          <a:prstGeom prst="rect">
            <a:avLst/>
          </a:prstGeom>
          <a:solidFill>
            <a:srgbClr val="E8F7EB"/>
          </a:solidFill>
          <a:ln>
            <a:noFill/>
          </a:ln>
        </p:spPr>
        <p:txBody>
          <a:bodyPr anchorCtr="0" anchor="b" bIns="45700" lIns="91425" spcFirstLastPara="1" rIns="91425" wrap="square" tIns="45700">
            <a:noAutofit/>
          </a:bodyPr>
          <a:lstStyle/>
          <a:p>
            <a:pPr indent="-228600" lvl="0" marL="457200" rtl="0" algn="ctr">
              <a:lnSpc>
                <a:spcPct val="100000"/>
              </a:lnSpc>
              <a:spcBef>
                <a:spcPts val="420"/>
              </a:spcBef>
              <a:spcAft>
                <a:spcPts val="0"/>
              </a:spcAft>
              <a:buClr>
                <a:schemeClr val="dk1"/>
              </a:buClr>
              <a:buSzPts val="2100"/>
              <a:buNone/>
            </a:pPr>
            <a:r>
              <a:rPr lang="en-US" sz="2400"/>
              <a:t>School B</a:t>
            </a:r>
            <a:endParaRPr sz="2400"/>
          </a:p>
        </p:txBody>
      </p:sp>
      <p:pic>
        <p:nvPicPr>
          <p:cNvPr descr="circle graph" id="1421" name="Google Shape;1421;p42"/>
          <p:cNvPicPr preferRelativeResize="0"/>
          <p:nvPr/>
        </p:nvPicPr>
        <p:blipFill rotWithShape="1">
          <a:blip r:embed="rId3">
            <a:alphaModFix/>
          </a:blip>
          <a:srcRect b="20981" l="5642" r="0" t="18061"/>
          <a:stretch/>
        </p:blipFill>
        <p:spPr>
          <a:xfrm>
            <a:off x="555688" y="2553962"/>
            <a:ext cx="4300323" cy="3147201"/>
          </a:xfrm>
          <a:prstGeom prst="rect">
            <a:avLst/>
          </a:prstGeom>
          <a:noFill/>
          <a:ln>
            <a:noFill/>
          </a:ln>
        </p:spPr>
      </p:pic>
      <p:pic>
        <p:nvPicPr>
          <p:cNvPr descr="circle graph 2" id="1422" name="Google Shape;1422;p42"/>
          <p:cNvPicPr preferRelativeResize="0"/>
          <p:nvPr/>
        </p:nvPicPr>
        <p:blipFill rotWithShape="1">
          <a:blip r:embed="rId4">
            <a:alphaModFix/>
          </a:blip>
          <a:srcRect b="20978" l="5642" r="0" t="16061"/>
          <a:stretch/>
        </p:blipFill>
        <p:spPr>
          <a:xfrm>
            <a:off x="4724400" y="2486066"/>
            <a:ext cx="4343400" cy="3282972"/>
          </a:xfrm>
          <a:prstGeom prst="rect">
            <a:avLst/>
          </a:prstGeom>
          <a:noFill/>
          <a:ln>
            <a:noFill/>
          </a:ln>
        </p:spPr>
      </p:pic>
      <p:sp>
        <p:nvSpPr>
          <p:cNvPr id="1423" name="Google Shape;1423;p42"/>
          <p:cNvSpPr txBox="1"/>
          <p:nvPr>
            <p:ph idx="11" type="ftr"/>
          </p:nvPr>
        </p:nvSpPr>
        <p:spPr>
          <a:xfrm>
            <a:off x="0" y="6339950"/>
            <a:ext cx="78639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i="1" lang="en-US" sz="2400">
                <a:solidFill>
                  <a:srgbClr val="000000"/>
                </a:solidFill>
              </a:rPr>
              <a:t>Oregon Response to Intervention and Instruction (2019)</a:t>
            </a:r>
            <a:endParaRPr i="1" sz="240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sp>
        <p:nvSpPr>
          <p:cNvPr id="1429" name="Google Shape;1429;p44"/>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Student Issue or </a:t>
            </a:r>
            <a:endParaRPr>
              <a:solidFill>
                <a:srgbClr val="000000"/>
              </a:solidFill>
            </a:endParaRPr>
          </a:p>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Systems Issue?</a:t>
            </a:r>
            <a:endParaRPr>
              <a:solidFill>
                <a:srgbClr val="000000"/>
              </a:solidFill>
            </a:endParaRPr>
          </a:p>
        </p:txBody>
      </p:sp>
      <p:pic>
        <p:nvPicPr>
          <p:cNvPr descr="In this photo, students are demonstrating behaviors that exhibit a classroom in chaos. Some students are out of their seats, throwing paper airplanes, and turning and talking to their peers." id="1430" name="Google Shape;1430;p44" title="Disruptive Classroom"/>
          <p:cNvPicPr preferRelativeResize="0"/>
          <p:nvPr>
            <p:ph idx="1" type="body"/>
          </p:nvPr>
        </p:nvPicPr>
        <p:blipFill rotWithShape="1">
          <a:blip r:embed="rId3">
            <a:alphaModFix/>
          </a:blip>
          <a:srcRect b="0" l="0" r="0" t="0"/>
          <a:stretch/>
        </p:blipFill>
        <p:spPr>
          <a:xfrm>
            <a:off x="1485900" y="1383890"/>
            <a:ext cx="6172200" cy="4114800"/>
          </a:xfrm>
          <a:prstGeom prst="rect">
            <a:avLst/>
          </a:prstGeom>
          <a:noFill/>
          <a:ln>
            <a:noFill/>
          </a:ln>
        </p:spPr>
      </p:pic>
      <p:sp>
        <p:nvSpPr>
          <p:cNvPr id="1431" name="Google Shape;1431;p44"/>
          <p:cNvSpPr txBox="1"/>
          <p:nvPr/>
        </p:nvSpPr>
        <p:spPr>
          <a:xfrm>
            <a:off x="1510575" y="1539225"/>
            <a:ext cx="6147600" cy="3693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2400" u="none" cap="none" strike="noStrike">
                <a:solidFill>
                  <a:schemeClr val="dk1"/>
                </a:solidFill>
                <a:latin typeface="Verdana"/>
                <a:ea typeface="Verdana"/>
                <a:cs typeface="Verdana"/>
                <a:sym typeface="Verdana"/>
              </a:rPr>
              <a:t>Environment or student?</a:t>
            </a:r>
            <a:endParaRPr b="0" i="0" sz="2400" u="none" cap="none" strike="noStrike">
              <a:solidFill>
                <a:srgbClr val="000000"/>
              </a:solidFill>
              <a:latin typeface="Verdana"/>
              <a:ea typeface="Verdana"/>
              <a:cs typeface="Verdana"/>
              <a:sym typeface="Verdana"/>
            </a:endParaRPr>
          </a:p>
        </p:txBody>
      </p:sp>
      <p:sp>
        <p:nvSpPr>
          <p:cNvPr id="1432" name="Google Shape;1432;p44"/>
          <p:cNvSpPr txBox="1"/>
          <p:nvPr/>
        </p:nvSpPr>
        <p:spPr>
          <a:xfrm>
            <a:off x="228600" y="5511000"/>
            <a:ext cx="8915400" cy="76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Verdana"/>
                <a:ea typeface="Verdana"/>
                <a:cs typeface="Verdana"/>
                <a:sym typeface="Verdana"/>
              </a:rPr>
              <a:t>Fig. “Classroom Chaos”. May 31, 2020. http://healthyteachingonline.com/blog/wp-content/uploads/2014/09/schoolchaos.jpg</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46"/>
          <p:cNvSpPr txBox="1"/>
          <p:nvPr>
            <p:ph idx="1" type="body"/>
          </p:nvPr>
        </p:nvSpPr>
        <p:spPr>
          <a:xfrm>
            <a:off x="152400" y="1881150"/>
            <a:ext cx="5853300" cy="41790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SzPts val="2400"/>
              <a:buAutoNum type="arabicPeriod"/>
            </a:pPr>
            <a:r>
              <a:rPr lang="en-US" sz="2400"/>
              <a:t>We have universal screening data at Tier 1 in at least one area of academics, behavior, mental wellness (can be Early Warning System in secondary)</a:t>
            </a:r>
            <a:endParaRPr sz="2400"/>
          </a:p>
          <a:p>
            <a:pPr indent="-381000" lvl="0" marL="457200" rtl="0" algn="l">
              <a:lnSpc>
                <a:spcPct val="100000"/>
              </a:lnSpc>
              <a:spcBef>
                <a:spcPts val="1000"/>
              </a:spcBef>
              <a:spcAft>
                <a:spcPts val="0"/>
              </a:spcAft>
              <a:buSzPts val="2400"/>
              <a:buAutoNum type="arabicPeriod"/>
            </a:pPr>
            <a:r>
              <a:rPr lang="en-US" sz="2400"/>
              <a:t>We use the data to answer “is the core sufficient” based on the triangle</a:t>
            </a:r>
            <a:endParaRPr sz="2400"/>
          </a:p>
          <a:p>
            <a:pPr indent="-381000" lvl="0" marL="457200" rtl="0" algn="l">
              <a:lnSpc>
                <a:spcPct val="100000"/>
              </a:lnSpc>
              <a:spcBef>
                <a:spcPts val="1000"/>
              </a:spcBef>
              <a:spcAft>
                <a:spcPts val="1000"/>
              </a:spcAft>
              <a:buSzPts val="2400"/>
              <a:buAutoNum type="arabicPeriod"/>
            </a:pPr>
            <a:r>
              <a:rPr lang="en-US" sz="2400"/>
              <a:t>We have conversations around “is it a student issue or a systems issue” rather than always looking at individual students </a:t>
            </a:r>
            <a:endParaRPr sz="2400"/>
          </a:p>
        </p:txBody>
      </p:sp>
      <p:sp>
        <p:nvSpPr>
          <p:cNvPr id="1439" name="Google Shape;1439;p46"/>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Quick Check: 1</a:t>
            </a:r>
            <a:endParaRPr>
              <a:solidFill>
                <a:srgbClr val="000000"/>
              </a:solidFill>
            </a:endParaRPr>
          </a:p>
        </p:txBody>
      </p:sp>
      <p:pic>
        <p:nvPicPr>
          <p:cNvPr descr="emoji strip" id="1440" name="Google Shape;1440;p46"/>
          <p:cNvPicPr preferRelativeResize="0"/>
          <p:nvPr/>
        </p:nvPicPr>
        <p:blipFill rotWithShape="1">
          <a:blip r:embed="rId3">
            <a:alphaModFix/>
          </a:blip>
          <a:srcRect b="0" l="0" r="0" t="0"/>
          <a:stretch/>
        </p:blipFill>
        <p:spPr>
          <a:xfrm>
            <a:off x="6005700" y="2242700"/>
            <a:ext cx="2737051" cy="952276"/>
          </a:xfrm>
          <a:prstGeom prst="rect">
            <a:avLst/>
          </a:prstGeom>
          <a:noFill/>
          <a:ln>
            <a:noFill/>
          </a:ln>
        </p:spPr>
      </p:pic>
      <p:sp>
        <p:nvSpPr>
          <p:cNvPr id="1441" name="Google Shape;1441;p46"/>
          <p:cNvSpPr txBox="1"/>
          <p:nvPr/>
        </p:nvSpPr>
        <p:spPr>
          <a:xfrm>
            <a:off x="6009600" y="1404275"/>
            <a:ext cx="8712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Verdana"/>
                <a:ea typeface="Verdana"/>
                <a:cs typeface="Verdana"/>
                <a:sym typeface="Verdana"/>
              </a:rPr>
              <a:t>YES</a:t>
            </a:r>
            <a:endParaRPr b="0" i="0" sz="2200" u="none" cap="none" strike="noStrike">
              <a:solidFill>
                <a:srgbClr val="000000"/>
              </a:solidFill>
              <a:latin typeface="Verdana"/>
              <a:ea typeface="Verdana"/>
              <a:cs typeface="Verdana"/>
              <a:sym typeface="Verdana"/>
            </a:endParaRPr>
          </a:p>
        </p:txBody>
      </p:sp>
      <p:sp>
        <p:nvSpPr>
          <p:cNvPr id="1442" name="Google Shape;1442;p46"/>
          <p:cNvSpPr txBox="1"/>
          <p:nvPr/>
        </p:nvSpPr>
        <p:spPr>
          <a:xfrm>
            <a:off x="6743250" y="1404275"/>
            <a:ext cx="13215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Verdana"/>
                <a:ea typeface="Verdana"/>
                <a:cs typeface="Verdana"/>
                <a:sym typeface="Verdana"/>
              </a:rPr>
              <a:t>SO-SO</a:t>
            </a:r>
            <a:endParaRPr b="0" i="0" sz="2200" u="none" cap="none" strike="noStrike">
              <a:solidFill>
                <a:srgbClr val="000000"/>
              </a:solidFill>
              <a:latin typeface="Verdana"/>
              <a:ea typeface="Verdana"/>
              <a:cs typeface="Verdana"/>
              <a:sym typeface="Verdana"/>
            </a:endParaRPr>
          </a:p>
        </p:txBody>
      </p:sp>
      <p:sp>
        <p:nvSpPr>
          <p:cNvPr id="1443" name="Google Shape;1443;p46"/>
          <p:cNvSpPr txBox="1"/>
          <p:nvPr/>
        </p:nvSpPr>
        <p:spPr>
          <a:xfrm>
            <a:off x="7838400" y="1404275"/>
            <a:ext cx="8712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Verdana"/>
                <a:ea typeface="Verdana"/>
                <a:cs typeface="Verdana"/>
                <a:sym typeface="Verdana"/>
              </a:rPr>
              <a:t>NO</a:t>
            </a:r>
            <a:endParaRPr b="0" i="0" sz="2200" u="none" cap="none" strike="noStrike">
              <a:solidFill>
                <a:srgbClr val="000000"/>
              </a:solidFill>
              <a:latin typeface="Verdana"/>
              <a:ea typeface="Verdana"/>
              <a:cs typeface="Verdana"/>
              <a:sym typeface="Verdana"/>
            </a:endParaRPr>
          </a:p>
        </p:txBody>
      </p:sp>
      <p:pic>
        <p:nvPicPr>
          <p:cNvPr descr="emoji strip" id="1444" name="Google Shape;1444;p46"/>
          <p:cNvPicPr preferRelativeResize="0"/>
          <p:nvPr/>
        </p:nvPicPr>
        <p:blipFill rotWithShape="1">
          <a:blip r:embed="rId4">
            <a:alphaModFix/>
          </a:blip>
          <a:srcRect b="0" l="0" r="0" t="0"/>
          <a:stretch/>
        </p:blipFill>
        <p:spPr>
          <a:xfrm>
            <a:off x="6035475" y="3709700"/>
            <a:ext cx="2737051" cy="952276"/>
          </a:xfrm>
          <a:prstGeom prst="rect">
            <a:avLst/>
          </a:prstGeom>
          <a:noFill/>
          <a:ln>
            <a:noFill/>
          </a:ln>
        </p:spPr>
      </p:pic>
      <p:pic>
        <p:nvPicPr>
          <p:cNvPr descr="emoji strip" id="1445" name="Google Shape;1445;p46"/>
          <p:cNvPicPr preferRelativeResize="0"/>
          <p:nvPr/>
        </p:nvPicPr>
        <p:blipFill rotWithShape="1">
          <a:blip r:embed="rId5">
            <a:alphaModFix/>
          </a:blip>
          <a:srcRect b="0" l="0" r="0" t="0"/>
          <a:stretch/>
        </p:blipFill>
        <p:spPr>
          <a:xfrm>
            <a:off x="6025950" y="5176700"/>
            <a:ext cx="2737051" cy="9522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47"/>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Advanced Tiers Resource Map and Planning Guide</a:t>
            </a:r>
            <a:endParaRPr>
              <a:solidFill>
                <a:srgbClr val="000000"/>
              </a:solidFill>
            </a:endParaRPr>
          </a:p>
        </p:txBody>
      </p:sp>
      <p:pic>
        <p:nvPicPr>
          <p:cNvPr descr="color coded advanced tiers planning guide" id="1451" name="Google Shape;1451;p47"/>
          <p:cNvPicPr preferRelativeResize="0"/>
          <p:nvPr/>
        </p:nvPicPr>
        <p:blipFill rotWithShape="1">
          <a:blip r:embed="rId3">
            <a:alphaModFix/>
          </a:blip>
          <a:srcRect b="0" l="0" r="0" t="0"/>
          <a:stretch/>
        </p:blipFill>
        <p:spPr>
          <a:xfrm>
            <a:off x="152400" y="1524000"/>
            <a:ext cx="8839198" cy="5333999"/>
          </a:xfrm>
          <a:prstGeom prst="rect">
            <a:avLst/>
          </a:prstGeom>
          <a:noFill/>
          <a:ln>
            <a:noFill/>
          </a:ln>
        </p:spPr>
      </p:pic>
      <p:sp>
        <p:nvSpPr>
          <p:cNvPr descr="red box" id="1452" name="Google Shape;1452;p47"/>
          <p:cNvSpPr/>
          <p:nvPr/>
        </p:nvSpPr>
        <p:spPr>
          <a:xfrm>
            <a:off x="279175" y="2597550"/>
            <a:ext cx="606900" cy="42606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yellow arrow" id="1453" name="Google Shape;1453;p47"/>
          <p:cNvSpPr/>
          <p:nvPr/>
        </p:nvSpPr>
        <p:spPr>
          <a:xfrm>
            <a:off x="291325" y="2342625"/>
            <a:ext cx="582600" cy="522000"/>
          </a:xfrm>
          <a:prstGeom prst="down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ye</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48"/>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Verdana"/>
              <a:buChar char="●"/>
            </a:pPr>
            <a:r>
              <a:rPr lang="en-US" sz="2400"/>
              <a:t>Choose a domain (reading, math, behavior, mental health, attendance)</a:t>
            </a:r>
            <a:endParaRPr sz="2400"/>
          </a:p>
          <a:p>
            <a:pPr indent="-381000" lvl="0" marL="457200" rtl="0" algn="l">
              <a:lnSpc>
                <a:spcPct val="100000"/>
              </a:lnSpc>
              <a:spcBef>
                <a:spcPts val="0"/>
              </a:spcBef>
              <a:spcAft>
                <a:spcPts val="0"/>
              </a:spcAft>
              <a:buSzPts val="2400"/>
              <a:buFont typeface="Verdana"/>
              <a:buChar char="●"/>
            </a:pPr>
            <a:r>
              <a:rPr lang="en-US" sz="2400"/>
              <a:t>List screeners (formal or data sets) that are used to support advanced tier entry considerations</a:t>
            </a:r>
            <a:endParaRPr/>
          </a:p>
        </p:txBody>
      </p:sp>
      <p:sp>
        <p:nvSpPr>
          <p:cNvPr id="1460" name="Google Shape;1460;p48"/>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Screening Breakout Rooms</a:t>
            </a:r>
            <a:endParaRPr/>
          </a:p>
        </p:txBody>
      </p:sp>
      <p:sp>
        <p:nvSpPr>
          <p:cNvPr id="1461" name="Google Shape;1461;p48"/>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Verdana"/>
              <a:buChar char="●"/>
            </a:pPr>
            <a:r>
              <a:rPr lang="en-US" sz="2400"/>
              <a:t>How are caregivers</a:t>
            </a:r>
            <a:r>
              <a:rPr lang="en-US" sz="2400">
                <a:highlight>
                  <a:srgbClr val="FFFF00"/>
                </a:highlight>
              </a:rPr>
              <a:t> </a:t>
            </a:r>
            <a:r>
              <a:rPr lang="en-US" sz="2400"/>
              <a:t>involved in the screening process?</a:t>
            </a:r>
            <a:endParaRPr/>
          </a:p>
        </p:txBody>
      </p:sp>
      <p:pic>
        <p:nvPicPr>
          <p:cNvPr descr="family engagement icon" id="1462" name="Google Shape;1462;p48"/>
          <p:cNvPicPr preferRelativeResize="0"/>
          <p:nvPr/>
        </p:nvPicPr>
        <p:blipFill rotWithShape="1">
          <a:blip r:embed="rId3">
            <a:alphaModFix/>
          </a:blip>
          <a:srcRect b="0" l="0" r="0" t="0"/>
          <a:stretch/>
        </p:blipFill>
        <p:spPr>
          <a:xfrm>
            <a:off x="5966069" y="3189350"/>
            <a:ext cx="1554830" cy="16115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6" name="Shape 1466"/>
        <p:cNvGrpSpPr/>
        <p:nvPr/>
      </p:nvGrpSpPr>
      <p:grpSpPr>
        <a:xfrm>
          <a:off x="0" y="0"/>
          <a:ext cx="0" cy="0"/>
          <a:chOff x="0" y="0"/>
          <a:chExt cx="0" cy="0"/>
        </a:xfrm>
      </p:grpSpPr>
      <p:sp>
        <p:nvSpPr>
          <p:cNvPr id="1467" name="Google Shape;1467;p49"/>
          <p:cNvSpPr txBox="1"/>
          <p:nvPr>
            <p:ph idx="4294967295" type="title"/>
          </p:nvPr>
        </p:nvSpPr>
        <p:spPr>
          <a:xfrm>
            <a:off x="90750" y="0"/>
            <a:ext cx="89772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b="1" lang="en-US" sz="3600">
                <a:solidFill>
                  <a:srgbClr val="000000"/>
                </a:solidFill>
              </a:rPr>
              <a:t>2.4</a:t>
            </a:r>
            <a:r>
              <a:rPr lang="en-US" sz="3600">
                <a:solidFill>
                  <a:srgbClr val="000000"/>
                </a:solidFill>
              </a:rPr>
              <a:t>: Requests for Assistance</a:t>
            </a:r>
            <a:endParaRPr sz="3600">
              <a:solidFill>
                <a:srgbClr val="000000"/>
              </a:solidFill>
            </a:endParaRPr>
          </a:p>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A-TFI</a:t>
            </a:r>
            <a:endParaRPr sz="3600">
              <a:solidFill>
                <a:srgbClr val="000000"/>
              </a:solidFill>
            </a:endParaRPr>
          </a:p>
        </p:txBody>
      </p:sp>
      <p:graphicFrame>
        <p:nvGraphicFramePr>
          <p:cNvPr id="1468" name="Google Shape;1468;p49"/>
          <p:cNvGraphicFramePr/>
          <p:nvPr/>
        </p:nvGraphicFramePr>
        <p:xfrm>
          <a:off x="7350" y="1222495"/>
          <a:ext cx="3000000" cy="3000000"/>
        </p:xfrm>
        <a:graphic>
          <a:graphicData uri="http://schemas.openxmlformats.org/drawingml/2006/table">
            <a:tbl>
              <a:tblPr firstRow="1">
                <a:noFill/>
                <a:tableStyleId>{E55EAF6D-CC39-4DF6-B0CD-608C0CCC5EA7}</a:tableStyleId>
              </a:tblPr>
              <a:tblGrid>
                <a:gridCol w="3023375"/>
                <a:gridCol w="2721950"/>
                <a:gridCol w="3315275"/>
              </a:tblGrid>
              <a:tr h="6849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Criteria</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r>
              <a:tr h="4214700">
                <a:tc>
                  <a:txBody>
                    <a:bodyPr/>
                    <a:lstStyle/>
                    <a:p>
                      <a:pPr indent="0" lvl="0" marL="0" marR="0" rtl="0" algn="l">
                        <a:lnSpc>
                          <a:spcPct val="100000"/>
                        </a:lnSpc>
                        <a:spcBef>
                          <a:spcPts val="0"/>
                        </a:spcBef>
                        <a:spcAft>
                          <a:spcPts val="0"/>
                        </a:spcAft>
                        <a:buClr>
                          <a:schemeClr val="dk1"/>
                        </a:buClr>
                        <a:buSzPts val="1700"/>
                        <a:buFont typeface="Arial"/>
                        <a:buNone/>
                      </a:pPr>
                      <a:r>
                        <a:rPr lang="en-US" sz="2400" u="none" cap="none" strike="noStrike">
                          <a:solidFill>
                            <a:schemeClr val="dk1"/>
                          </a:solidFill>
                          <a:latin typeface="Verdana"/>
                          <a:ea typeface="Verdana"/>
                          <a:cs typeface="Verdana"/>
                          <a:sym typeface="Verdana"/>
                        </a:rPr>
                        <a:t>Process for seeking additional team assistance for meeting the needs of students and/or teachers when progress is not sufficient at Tier 2</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Documented assistance team</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Listing on asset or resource map</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Flow chart</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Decision rules defined</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700"/>
                        <a:buFont typeface="Arial"/>
                        <a:buNone/>
                      </a:pPr>
                      <a:r>
                        <a:rPr b="1" lang="en-US" sz="2400" u="none" cap="none" strike="noStrike">
                          <a:solidFill>
                            <a:schemeClr val="dk1"/>
                          </a:solidFill>
                          <a:latin typeface="Verdana"/>
                          <a:ea typeface="Verdana"/>
                          <a:cs typeface="Verdana"/>
                          <a:sym typeface="Verdana"/>
                        </a:rPr>
                        <a:t>0 </a:t>
                      </a:r>
                      <a:r>
                        <a:rPr lang="en-US" sz="2400" u="none" cap="none" strike="noStrike">
                          <a:solidFill>
                            <a:schemeClr val="dk1"/>
                          </a:solidFill>
                          <a:latin typeface="Verdana"/>
                          <a:ea typeface="Verdana"/>
                          <a:cs typeface="Verdana"/>
                          <a:sym typeface="Verdana"/>
                        </a:rPr>
                        <a:t>= Teachers solve problems independently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700"/>
                        <a:buFont typeface="Arial"/>
                        <a:buNone/>
                      </a:pPr>
                      <a:r>
                        <a:rPr b="1" lang="en-US" sz="2400" u="none" cap="none" strike="noStrike">
                          <a:solidFill>
                            <a:schemeClr val="dk1"/>
                          </a:solidFill>
                          <a:latin typeface="Verdana"/>
                          <a:ea typeface="Verdana"/>
                          <a:cs typeface="Verdana"/>
                          <a:sym typeface="Verdana"/>
                        </a:rPr>
                        <a:t>1 </a:t>
                      </a:r>
                      <a:r>
                        <a:rPr lang="en-US" sz="2400" u="none" cap="none" strike="noStrike">
                          <a:solidFill>
                            <a:schemeClr val="dk1"/>
                          </a:solidFill>
                          <a:latin typeface="Verdana"/>
                          <a:ea typeface="Verdana"/>
                          <a:cs typeface="Verdana"/>
                          <a:sym typeface="Verdana"/>
                        </a:rPr>
                        <a:t>= Process exists but lacks clear follow-through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700"/>
                        <a:buFont typeface="Arial"/>
                        <a:buNone/>
                      </a:pPr>
                      <a:r>
                        <a:rPr b="1" lang="en-US" sz="2400" u="none" cap="none" strike="noStrike">
                          <a:solidFill>
                            <a:schemeClr val="dk1"/>
                          </a:solidFill>
                          <a:latin typeface="Verdana"/>
                          <a:ea typeface="Verdana"/>
                          <a:cs typeface="Verdana"/>
                          <a:sym typeface="Verdana"/>
                        </a:rPr>
                        <a:t>2 </a:t>
                      </a:r>
                      <a:r>
                        <a:rPr lang="en-US" sz="2400" u="none" cap="none" strike="noStrike">
                          <a:solidFill>
                            <a:schemeClr val="dk1"/>
                          </a:solidFill>
                          <a:latin typeface="Verdana"/>
                          <a:ea typeface="Verdana"/>
                          <a:cs typeface="Verdana"/>
                          <a:sym typeface="Verdana"/>
                        </a:rPr>
                        <a:t>= Process is clear, organized, and utilized by teachers </a:t>
                      </a:r>
                      <a:endParaRPr b="1"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three column chart, the first column lists the features of ATFI 2.4, the second column describes data sources for ATFI 2.4 and the third column lists the scoring criteria for ATFI 2.4" id="1469" name="Google Shape;1469;p49"/>
          <p:cNvPicPr preferRelativeResize="0"/>
          <p:nvPr/>
        </p:nvPicPr>
        <p:blipFill rotWithShape="1">
          <a:blip r:embed="rId3">
            <a:alphaModFix/>
          </a:blip>
          <a:srcRect b="0" l="0" r="0" t="0"/>
          <a:stretch/>
        </p:blipFill>
        <p:spPr>
          <a:xfrm>
            <a:off x="0" y="0"/>
            <a:ext cx="939408" cy="1097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sp>
        <p:nvSpPr>
          <p:cNvPr id="1474" name="Google Shape;1474;p50"/>
          <p:cNvSpPr txBox="1"/>
          <p:nvPr>
            <p:ph type="title"/>
          </p:nvPr>
        </p:nvSpPr>
        <p:spPr>
          <a:xfrm>
            <a:off x="520800" y="136075"/>
            <a:ext cx="8686800" cy="1143000"/>
          </a:xfrm>
          <a:prstGeom prst="rect">
            <a:avLst/>
          </a:prstGeom>
          <a:solidFill>
            <a:srgbClr val="A9DCF2">
              <a:alpha val="65098"/>
            </a:srgbClr>
          </a:solidFill>
          <a:ln>
            <a:noFill/>
          </a:ln>
        </p:spPr>
        <p:txBody>
          <a:bodyPr anchorCtr="0" anchor="ctr" bIns="45675" lIns="45675" spcFirstLastPara="1" rIns="45675" wrap="square" tIns="45675">
            <a:noAutofit/>
          </a:bodyPr>
          <a:lstStyle/>
          <a:p>
            <a:pPr indent="0" lvl="0" marL="0" marR="0" rtl="0" algn="ctr">
              <a:lnSpc>
                <a:spcPct val="100000"/>
              </a:lnSpc>
              <a:spcBef>
                <a:spcPts val="0"/>
              </a:spcBef>
              <a:spcAft>
                <a:spcPts val="0"/>
              </a:spcAft>
              <a:buClr>
                <a:srgbClr val="000000"/>
              </a:buClr>
              <a:buSzPts val="4000"/>
              <a:buFont typeface="Verdana"/>
              <a:buNone/>
            </a:pPr>
            <a:r>
              <a:rPr lang="en-US">
                <a:solidFill>
                  <a:srgbClr val="000000"/>
                </a:solidFill>
              </a:rPr>
              <a:t>Requests for Assistance?</a:t>
            </a:r>
            <a:endParaRPr/>
          </a:p>
        </p:txBody>
      </p:sp>
      <p:sp>
        <p:nvSpPr>
          <p:cNvPr id="1475" name="Google Shape;1475;p50"/>
          <p:cNvSpPr txBox="1"/>
          <p:nvPr>
            <p:ph idx="1" type="body"/>
          </p:nvPr>
        </p:nvSpPr>
        <p:spPr>
          <a:xfrm>
            <a:off x="457201" y="1600200"/>
            <a:ext cx="8229600" cy="4572000"/>
          </a:xfrm>
          <a:prstGeom prst="rect">
            <a:avLst/>
          </a:prstGeom>
          <a:noFill/>
          <a:ln>
            <a:noFill/>
          </a:ln>
        </p:spPr>
        <p:txBody>
          <a:bodyPr anchorCtr="0" anchor="t" bIns="45675" lIns="45675" spcFirstLastPara="1" rIns="45675" wrap="square" tIns="45675">
            <a:noAutofit/>
          </a:bodyPr>
          <a:lstStyle/>
          <a:p>
            <a:pPr indent="0" lvl="0" marL="0" rtl="0" algn="l">
              <a:lnSpc>
                <a:spcPct val="100000"/>
              </a:lnSpc>
              <a:spcBef>
                <a:spcPts val="0"/>
              </a:spcBef>
              <a:spcAft>
                <a:spcPts val="0"/>
              </a:spcAft>
              <a:buSzPts val="2328"/>
              <a:buNone/>
            </a:pPr>
            <a:r>
              <a:rPr lang="en-US" sz="2328"/>
              <a:t>Grab the reading specialist in the hall and ask if she can add one more to the group.</a:t>
            </a:r>
            <a:endParaRPr/>
          </a:p>
          <a:p>
            <a:pPr indent="0" lvl="0" marL="0" rtl="0" algn="l">
              <a:lnSpc>
                <a:spcPct val="100000"/>
              </a:lnSpc>
              <a:spcBef>
                <a:spcPts val="200"/>
              </a:spcBef>
              <a:spcAft>
                <a:spcPts val="0"/>
              </a:spcAft>
              <a:buSzPts val="2328"/>
              <a:buNone/>
            </a:pPr>
            <a:r>
              <a:t/>
            </a:r>
            <a:endParaRPr sz="2328"/>
          </a:p>
          <a:p>
            <a:pPr indent="0" lvl="0" marL="0" rtl="0" algn="l">
              <a:lnSpc>
                <a:spcPct val="100000"/>
              </a:lnSpc>
              <a:spcBef>
                <a:spcPts val="200"/>
              </a:spcBef>
              <a:spcAft>
                <a:spcPts val="0"/>
              </a:spcAft>
              <a:buSzPts val="2328"/>
              <a:buNone/>
            </a:pPr>
            <a:r>
              <a:rPr lang="en-US" sz="2328"/>
              <a:t>*Tell the high school counselor that a student just got on your last nerve and they need to see them so they can be added to the </a:t>
            </a:r>
            <a:r>
              <a:rPr lang="en-US" sz="2328"/>
              <a:t>social</a:t>
            </a:r>
            <a:r>
              <a:rPr lang="en-US" sz="2328"/>
              <a:t> skills group.</a:t>
            </a:r>
            <a:endParaRPr/>
          </a:p>
          <a:p>
            <a:pPr indent="0" lvl="0" marL="0" rtl="0" algn="l">
              <a:lnSpc>
                <a:spcPct val="100000"/>
              </a:lnSpc>
              <a:spcBef>
                <a:spcPts val="200"/>
              </a:spcBef>
              <a:spcAft>
                <a:spcPts val="0"/>
              </a:spcAft>
              <a:buSzPts val="2328"/>
              <a:buNone/>
            </a:pPr>
            <a:r>
              <a:t/>
            </a:r>
            <a:endParaRPr sz="2328"/>
          </a:p>
          <a:p>
            <a:pPr indent="0" lvl="0" marL="0" rtl="0" algn="l">
              <a:lnSpc>
                <a:spcPct val="100000"/>
              </a:lnSpc>
              <a:spcBef>
                <a:spcPts val="200"/>
              </a:spcBef>
              <a:spcAft>
                <a:spcPts val="0"/>
              </a:spcAft>
              <a:buSzPts val="2328"/>
              <a:buNone/>
            </a:pPr>
            <a:r>
              <a:rPr lang="en-US" sz="2328"/>
              <a:t>*Email the school psychologist and everyone else you know because a student seriously interferes with learning in the classroom. “Please send the Tier 3  behavior specialist at once!”</a:t>
            </a:r>
            <a:endParaRPr/>
          </a:p>
        </p:txBody>
      </p:sp>
      <p:sp>
        <p:nvSpPr>
          <p:cNvPr descr="The red ellipse encloses all of the text within the slide and is used along with a red line through the center.  This indicates that all scenarios listed should not be considered as non-examples." id="1476" name="Google Shape;1476;p50" title="Red Ellipse"/>
          <p:cNvSpPr/>
          <p:nvPr/>
        </p:nvSpPr>
        <p:spPr>
          <a:xfrm>
            <a:off x="165000" y="1308899"/>
            <a:ext cx="8814000" cy="5154600"/>
          </a:xfrm>
          <a:prstGeom prst="ellipse">
            <a:avLst/>
          </a:prstGeom>
          <a:noFill/>
          <a:ln cap="flat" cmpd="sng" w="38100">
            <a:solidFill>
              <a:srgbClr val="FF000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Verdana"/>
              <a:buNone/>
            </a:pPr>
            <a:r>
              <a:t/>
            </a:r>
            <a:endParaRPr b="0" i="0" sz="1400" u="none" cap="none" strike="noStrike">
              <a:solidFill>
                <a:srgbClr val="000000"/>
              </a:solidFill>
              <a:latin typeface="Verdana"/>
              <a:ea typeface="Verdana"/>
              <a:cs typeface="Verdana"/>
              <a:sym typeface="Verdana"/>
            </a:endParaRPr>
          </a:p>
        </p:txBody>
      </p:sp>
      <p:cxnSp>
        <p:nvCxnSpPr>
          <p:cNvPr descr="large universal no symbol, read oval with a line through it&#10;" id="1477" name="Google Shape;1477;p50"/>
          <p:cNvCxnSpPr/>
          <p:nvPr/>
        </p:nvCxnSpPr>
        <p:spPr>
          <a:xfrm flipH="1">
            <a:off x="1795500" y="1840949"/>
            <a:ext cx="5553000" cy="409050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5"/>
          <p:cNvSpPr txBox="1"/>
          <p:nvPr>
            <p:ph type="title"/>
          </p:nvPr>
        </p:nvSpPr>
        <p:spPr>
          <a:xfrm>
            <a:off x="228600" y="228600"/>
            <a:ext cx="8686800" cy="914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Virtual Norms</a:t>
            </a:r>
            <a:endParaRPr>
              <a:solidFill>
                <a:srgbClr val="000000"/>
              </a:solidFill>
            </a:endParaRPr>
          </a:p>
        </p:txBody>
      </p:sp>
      <p:graphicFrame>
        <p:nvGraphicFramePr>
          <p:cNvPr id="1061" name="Google Shape;1061;p5"/>
          <p:cNvGraphicFramePr/>
          <p:nvPr/>
        </p:nvGraphicFramePr>
        <p:xfrm>
          <a:off x="228600" y="1203976"/>
          <a:ext cx="3000000" cy="3000000"/>
        </p:xfrm>
        <a:graphic>
          <a:graphicData uri="http://schemas.openxmlformats.org/drawingml/2006/table">
            <a:tbl>
              <a:tblPr bandRow="1" firstRow="1">
                <a:noFill/>
                <a:tableStyleId>{56C92CD3-B041-4947-AE29-E063167B088C}</a:tableStyleId>
              </a:tblPr>
              <a:tblGrid>
                <a:gridCol w="2272625"/>
                <a:gridCol w="6414175"/>
              </a:tblGrid>
              <a:tr h="12095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solidFill>
                            <a:schemeClr val="dk1"/>
                          </a:solidFill>
                        </a:rPr>
                        <a:t>Be Engaged</a:t>
                      </a:r>
                      <a:endParaRPr sz="2400" u="none" cap="none" strike="noStrike"/>
                    </a:p>
                  </a:txBody>
                  <a:tcPr marT="45725" marB="45725" marR="91450" marL="91450"/>
                </a:tc>
                <a:tc>
                  <a:txBody>
                    <a:bodyPr/>
                    <a:lstStyle/>
                    <a:p>
                      <a:pPr indent="-171450" lvl="0" marL="171450" marR="0" rtl="0" algn="l">
                        <a:lnSpc>
                          <a:spcPct val="100000"/>
                        </a:lnSpc>
                        <a:spcBef>
                          <a:spcPts val="0"/>
                        </a:spcBef>
                        <a:spcAft>
                          <a:spcPts val="0"/>
                        </a:spcAft>
                        <a:buClr>
                          <a:schemeClr val="dk1"/>
                        </a:buClr>
                        <a:buSzPts val="2400"/>
                        <a:buFont typeface="Arial"/>
                        <a:buChar char="•"/>
                      </a:pPr>
                      <a:r>
                        <a:rPr b="0" lang="en-US" sz="2400" u="none" cap="none" strike="noStrike">
                          <a:solidFill>
                            <a:schemeClr val="dk1"/>
                          </a:solidFill>
                        </a:rPr>
                        <a:t>Unmute to share ideas/questions.</a:t>
                      </a:r>
                      <a:endParaRPr b="0" sz="2400" u="none" cap="none" strike="noStrike">
                        <a:solidFill>
                          <a:schemeClr val="dk1"/>
                        </a:solidFill>
                      </a:endParaRPr>
                    </a:p>
                    <a:p>
                      <a:pPr indent="-171450" lvl="0" marL="171450" marR="0" rtl="0" algn="l">
                        <a:lnSpc>
                          <a:spcPct val="100000"/>
                        </a:lnSpc>
                        <a:spcBef>
                          <a:spcPts val="1000"/>
                        </a:spcBef>
                        <a:spcAft>
                          <a:spcPts val="0"/>
                        </a:spcAft>
                        <a:buClr>
                          <a:schemeClr val="dk1"/>
                        </a:buClr>
                        <a:buSzPts val="2400"/>
                        <a:buFont typeface="Arial"/>
                        <a:buChar char="•"/>
                      </a:pPr>
                      <a:r>
                        <a:rPr b="0" lang="en-US" sz="2400" u="none" cap="none" strike="noStrike">
                          <a:solidFill>
                            <a:schemeClr val="dk1"/>
                          </a:solidFill>
                        </a:rPr>
                        <a:t>Participate in virtual activities</a:t>
                      </a:r>
                      <a:endParaRPr b="0" sz="2400" u="none" cap="none" strike="noStrike">
                        <a:solidFill>
                          <a:schemeClr val="dk1"/>
                        </a:solidFill>
                      </a:endParaRPr>
                    </a:p>
                  </a:txBody>
                  <a:tcPr marT="45725" marB="45725" marR="91450" marL="91450"/>
                </a:tc>
              </a:tr>
              <a:tr h="2343425">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t>Be Respectful</a:t>
                      </a:r>
                      <a:endParaRPr b="1" sz="2400" u="none" cap="none" strike="noStrike"/>
                    </a:p>
                  </a:txBody>
                  <a:tcPr marT="45725" marB="45725" marR="91450" marL="91450"/>
                </a:tc>
                <a:tc>
                  <a:txBody>
                    <a:bodyPr/>
                    <a:lstStyle/>
                    <a:p>
                      <a:pPr indent="-171450" lvl="0" marL="171450" marR="0" rtl="0" algn="l">
                        <a:lnSpc>
                          <a:spcPct val="100000"/>
                        </a:lnSpc>
                        <a:spcBef>
                          <a:spcPts val="0"/>
                        </a:spcBef>
                        <a:spcAft>
                          <a:spcPts val="0"/>
                        </a:spcAft>
                        <a:buClr>
                          <a:schemeClr val="dk1"/>
                        </a:buClr>
                        <a:buSzPts val="2400"/>
                        <a:buFont typeface="Arial"/>
                        <a:buChar char="•"/>
                      </a:pPr>
                      <a:r>
                        <a:rPr lang="en-US" sz="2400" u="none" cap="none" strike="noStrike"/>
                        <a:t>Eliminate distractions like cell phones, email, social media, and background noise</a:t>
                      </a:r>
                      <a:endParaRPr sz="2400" u="none" cap="none" strike="noStrike"/>
                    </a:p>
                    <a:p>
                      <a:pPr indent="-171450" lvl="0" marL="171450" marR="0" rtl="0" algn="l">
                        <a:lnSpc>
                          <a:spcPct val="100000"/>
                        </a:lnSpc>
                        <a:spcBef>
                          <a:spcPts val="1000"/>
                        </a:spcBef>
                        <a:spcAft>
                          <a:spcPts val="0"/>
                        </a:spcAft>
                        <a:buClr>
                          <a:schemeClr val="dk1"/>
                        </a:buClr>
                        <a:buSzPts val="2400"/>
                        <a:buFont typeface="Arial"/>
                        <a:buChar char="•"/>
                      </a:pPr>
                      <a:r>
                        <a:rPr lang="en-US" sz="2400" u="none" cap="none" strike="noStrike"/>
                        <a:t>Give others time to talk and share</a:t>
                      </a:r>
                      <a:endParaRPr sz="2400" u="none" cap="none" strike="noStrike"/>
                    </a:p>
                    <a:p>
                      <a:pPr indent="-171450" lvl="0" marL="171450" marR="0" rtl="0" algn="l">
                        <a:lnSpc>
                          <a:spcPct val="100000"/>
                        </a:lnSpc>
                        <a:spcBef>
                          <a:spcPts val="1000"/>
                        </a:spcBef>
                        <a:spcAft>
                          <a:spcPts val="0"/>
                        </a:spcAft>
                        <a:buClr>
                          <a:schemeClr val="dk1"/>
                        </a:buClr>
                        <a:buSzPts val="2400"/>
                        <a:buFont typeface="Arial"/>
                        <a:buChar char="•"/>
                      </a:pPr>
                      <a:r>
                        <a:rPr lang="en-US" sz="2400" u="none" cap="none" strike="noStrike"/>
                        <a:t>Be committed to attend the full session</a:t>
                      </a:r>
                      <a:endParaRPr sz="2400" u="none" cap="none" strike="noStrike"/>
                    </a:p>
                  </a:txBody>
                  <a:tcPr marT="45725" marB="45725" marR="91450" marL="91450"/>
                </a:tc>
              </a:tr>
              <a:tr h="1323850">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t>Be Prepared</a:t>
                      </a:r>
                      <a:endParaRPr b="1" sz="2400" u="none" cap="none" strike="noStrike"/>
                    </a:p>
                  </a:txBody>
                  <a:tcPr marT="45725" marB="45725" marR="91450" marL="91450"/>
                </a:tc>
                <a:tc>
                  <a:txBody>
                    <a:bodyPr/>
                    <a:lstStyle/>
                    <a:p>
                      <a:pPr indent="-171450" lvl="0" marL="171450" marR="0" rtl="0" algn="l">
                        <a:lnSpc>
                          <a:spcPct val="100000"/>
                        </a:lnSpc>
                        <a:spcBef>
                          <a:spcPts val="0"/>
                        </a:spcBef>
                        <a:spcAft>
                          <a:spcPts val="0"/>
                        </a:spcAft>
                        <a:buClr>
                          <a:schemeClr val="dk1"/>
                        </a:buClr>
                        <a:buSzPts val="2400"/>
                        <a:buFont typeface="Arial"/>
                        <a:buChar char="•"/>
                      </a:pPr>
                      <a:r>
                        <a:rPr lang="en-US" sz="2400" u="none" cap="none" strike="noStrike">
                          <a:solidFill>
                            <a:schemeClr val="dk1"/>
                          </a:solidFill>
                        </a:rPr>
                        <a:t>Download materials prior to session</a:t>
                      </a:r>
                      <a:endParaRPr sz="2400" u="none" cap="none" strike="noStrike">
                        <a:solidFill>
                          <a:schemeClr val="dk1"/>
                        </a:solidFill>
                      </a:endParaRPr>
                    </a:p>
                    <a:p>
                      <a:pPr indent="-171450" lvl="0" marL="171450" marR="0" rtl="0" algn="l">
                        <a:lnSpc>
                          <a:spcPct val="100000"/>
                        </a:lnSpc>
                        <a:spcBef>
                          <a:spcPts val="1000"/>
                        </a:spcBef>
                        <a:spcAft>
                          <a:spcPts val="0"/>
                        </a:spcAft>
                        <a:buClr>
                          <a:schemeClr val="dk1"/>
                        </a:buClr>
                        <a:buSzPts val="2400"/>
                        <a:buFont typeface="Arial"/>
                        <a:buChar char="•"/>
                      </a:pPr>
                      <a:r>
                        <a:rPr lang="en-US" sz="2400" u="none" cap="none" strike="noStrike">
                          <a:solidFill>
                            <a:schemeClr val="dk1"/>
                          </a:solidFill>
                        </a:rPr>
                        <a:t>Set dates/times with your team to continue action planning after sessions</a:t>
                      </a:r>
                      <a:endParaRPr sz="2400" u="none" cap="none" strike="noStrike"/>
                    </a:p>
                  </a:txBody>
                  <a:tcPr marT="45725" marB="45725" marR="91450" marL="91450"/>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52"/>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393700" lvl="0" marL="457200" rtl="0" algn="l">
              <a:lnSpc>
                <a:spcPct val="100000"/>
              </a:lnSpc>
              <a:spcBef>
                <a:spcPts val="0"/>
              </a:spcBef>
              <a:spcAft>
                <a:spcPts val="0"/>
              </a:spcAft>
              <a:buSzPts val="2600"/>
              <a:buFont typeface="Verdana"/>
              <a:buChar char="●"/>
            </a:pPr>
            <a:r>
              <a:rPr lang="en-US" sz="2600"/>
              <a:t>Designed for quick response</a:t>
            </a:r>
            <a:endParaRPr sz="2600"/>
          </a:p>
          <a:p>
            <a:pPr indent="-393700" lvl="0" marL="457200" rtl="0" algn="l">
              <a:lnSpc>
                <a:spcPct val="100000"/>
              </a:lnSpc>
              <a:spcBef>
                <a:spcPts val="1000"/>
              </a:spcBef>
              <a:spcAft>
                <a:spcPts val="0"/>
              </a:spcAft>
              <a:buSzPts val="2600"/>
              <a:buFont typeface="Verdana"/>
              <a:buChar char="●"/>
            </a:pPr>
            <a:r>
              <a:rPr lang="en-US" sz="2600"/>
              <a:t>Staff (Teacher, Support Staff, Administration), Caregiver and/or Student may make a nomination. </a:t>
            </a:r>
            <a:endParaRPr sz="2600"/>
          </a:p>
          <a:p>
            <a:pPr indent="-393700" lvl="0" marL="457200" rtl="0" algn="l">
              <a:lnSpc>
                <a:spcPct val="100000"/>
              </a:lnSpc>
              <a:spcBef>
                <a:spcPts val="1000"/>
              </a:spcBef>
              <a:spcAft>
                <a:spcPts val="0"/>
              </a:spcAft>
              <a:buSzPts val="2600"/>
              <a:buFont typeface="Verdana"/>
              <a:buChar char="●"/>
            </a:pPr>
            <a:r>
              <a:rPr lang="en-US" sz="2600"/>
              <a:t>Should identify students with not only externalizing (interpersonal) risk characteristics but those with internalizing (intrapersonal) risk characteristics as well.</a:t>
            </a:r>
            <a:endParaRPr sz="2600"/>
          </a:p>
          <a:p>
            <a:pPr indent="-393700" lvl="0" marL="457200" rtl="0" algn="l">
              <a:lnSpc>
                <a:spcPct val="100000"/>
              </a:lnSpc>
              <a:spcBef>
                <a:spcPts val="1000"/>
              </a:spcBef>
              <a:spcAft>
                <a:spcPts val="1000"/>
              </a:spcAft>
              <a:buSzPts val="2600"/>
              <a:buFont typeface="Verdana"/>
              <a:buChar char="●"/>
            </a:pPr>
            <a:r>
              <a:rPr lang="en-US" sz="2600"/>
              <a:t>Scheduled to occur at designated points across the school year.</a:t>
            </a:r>
            <a:endParaRPr sz="2600"/>
          </a:p>
        </p:txBody>
      </p:sp>
      <p:sp>
        <p:nvSpPr>
          <p:cNvPr id="1484" name="Google Shape;1484;p52"/>
          <p:cNvSpPr txBox="1"/>
          <p:nvPr>
            <p:ph type="title"/>
          </p:nvPr>
        </p:nvSpPr>
        <p:spPr>
          <a:xfrm>
            <a:off x="228600" y="228600"/>
            <a:ext cx="8686800" cy="1143000"/>
          </a:xfrm>
          <a:prstGeom prst="rect">
            <a:avLst/>
          </a:prstGeom>
          <a:solidFill>
            <a:srgbClr val="A9DCF2">
              <a:alpha val="65882"/>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Nominations/ Request for Assistance Forms</a:t>
            </a:r>
            <a:endParaRPr/>
          </a:p>
        </p:txBody>
      </p:sp>
      <p:grpSp>
        <p:nvGrpSpPr>
          <p:cNvPr descr="nomination form picture" id="1485" name="Google Shape;1485;p52"/>
          <p:cNvGrpSpPr/>
          <p:nvPr/>
        </p:nvGrpSpPr>
        <p:grpSpPr>
          <a:xfrm>
            <a:off x="457199" y="1735538"/>
            <a:ext cx="3723791" cy="4436626"/>
            <a:chOff x="-6559715" y="412394"/>
            <a:chExt cx="3938436" cy="5049080"/>
          </a:xfrm>
        </p:grpSpPr>
        <p:sp>
          <p:nvSpPr>
            <p:cNvPr id="1486" name="Google Shape;1486;p52"/>
            <p:cNvSpPr/>
            <p:nvPr/>
          </p:nvSpPr>
          <p:spPr>
            <a:xfrm>
              <a:off x="-6522779" y="412474"/>
              <a:ext cx="3901500" cy="5049000"/>
            </a:xfrm>
            <a:prstGeom prst="rect">
              <a:avLst/>
            </a:prstGeom>
            <a:solidFill>
              <a:srgbClr val="7DCCED"/>
            </a:solidFill>
            <a:ln cap="flat" cmpd="sng" w="38100">
              <a:solidFill>
                <a:schemeClr val="dk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refe" id="1487" name="Google Shape;1487;p52"/>
            <p:cNvPicPr preferRelativeResize="0"/>
            <p:nvPr/>
          </p:nvPicPr>
          <p:blipFill rotWithShape="1">
            <a:blip r:embed="rId3">
              <a:alphaModFix/>
            </a:blip>
            <a:srcRect b="0" l="0" r="0" t="0"/>
            <a:stretch/>
          </p:blipFill>
          <p:spPr>
            <a:xfrm>
              <a:off x="-6559715" y="412394"/>
              <a:ext cx="3901560" cy="5049080"/>
            </a:xfrm>
            <a:prstGeom prst="rect">
              <a:avLst/>
            </a:prstGeom>
            <a:noFill/>
            <a:ln>
              <a:noFill/>
            </a:ln>
          </p:spPr>
        </p:pic>
      </p:grpSp>
      <p:grpSp>
        <p:nvGrpSpPr>
          <p:cNvPr descr="referral form picture" id="1488" name="Google Shape;1488;p52"/>
          <p:cNvGrpSpPr/>
          <p:nvPr/>
        </p:nvGrpSpPr>
        <p:grpSpPr>
          <a:xfrm>
            <a:off x="4372625" y="1735571"/>
            <a:ext cx="3689100" cy="4464064"/>
            <a:chOff x="4351780" y="1572768"/>
            <a:chExt cx="3689100" cy="4464064"/>
          </a:xfrm>
        </p:grpSpPr>
        <p:sp>
          <p:nvSpPr>
            <p:cNvPr id="1489" name="Google Shape;1489;p52"/>
            <p:cNvSpPr/>
            <p:nvPr/>
          </p:nvSpPr>
          <p:spPr>
            <a:xfrm>
              <a:off x="4351780" y="1572768"/>
              <a:ext cx="3689100" cy="4436700"/>
            </a:xfrm>
            <a:prstGeom prst="rect">
              <a:avLst/>
            </a:prstGeom>
            <a:solidFill>
              <a:srgbClr val="7DCCED"/>
            </a:solidFill>
            <a:ln cap="flat" cmpd="sng" w="38100">
              <a:solidFill>
                <a:schemeClr val="dk1"/>
              </a:solidFill>
              <a:prstDash val="solid"/>
              <a:round/>
              <a:headEnd len="sm" w="sm" type="none"/>
              <a:tailEnd len="sm" w="sm" type="none"/>
            </a:ln>
            <a:effectLst>
              <a:outerShdw blurRad="40000" rotWithShape="0" dir="5400000" dist="20000">
                <a:srgbClr val="000000">
                  <a:alpha val="36862"/>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90" name="Google Shape;1490;p52"/>
            <p:cNvPicPr preferRelativeResize="0"/>
            <p:nvPr/>
          </p:nvPicPr>
          <p:blipFill rotWithShape="1">
            <a:blip r:embed="rId4">
              <a:alphaModFix/>
            </a:blip>
            <a:srcRect b="0" l="0" r="0" t="0"/>
            <a:stretch/>
          </p:blipFill>
          <p:spPr>
            <a:xfrm>
              <a:off x="4508438" y="1600201"/>
              <a:ext cx="3428304" cy="4436631"/>
            </a:xfrm>
            <a:prstGeom prst="rect">
              <a:avLst/>
            </a:prstGeom>
            <a:noFill/>
            <a:ln>
              <a:noFill/>
            </a:ln>
          </p:spPr>
        </p:pic>
      </p:grpSp>
      <p:pic>
        <p:nvPicPr>
          <p:cNvPr descr="family engagement icon" id="1491" name="Google Shape;1491;p52"/>
          <p:cNvPicPr preferRelativeResize="0"/>
          <p:nvPr/>
        </p:nvPicPr>
        <p:blipFill rotWithShape="1">
          <a:blip r:embed="rId5">
            <a:alphaModFix/>
          </a:blip>
          <a:srcRect b="0" l="0" r="0" t="0"/>
          <a:stretch/>
        </p:blipFill>
        <p:spPr>
          <a:xfrm>
            <a:off x="8061725" y="346125"/>
            <a:ext cx="853676" cy="883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3">
                                            <p:txEl>
                                              <p:pRg end="0" st="0"/>
                                            </p:txEl>
                                          </p:spTgt>
                                        </p:tgtEl>
                                        <p:attrNameLst>
                                          <p:attrName>style.visibility</p:attrName>
                                        </p:attrNameLst>
                                      </p:cBhvr>
                                      <p:to>
                                        <p:strVal val="visible"/>
                                      </p:to>
                                    </p:set>
                                    <p:animEffect filter="fade" transition="in">
                                      <p:cBhvr>
                                        <p:cTn dur="500"/>
                                        <p:tgtEl>
                                          <p:spTgt spid="14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3">
                                            <p:txEl>
                                              <p:pRg end="1" st="1"/>
                                            </p:txEl>
                                          </p:spTgt>
                                        </p:tgtEl>
                                        <p:attrNameLst>
                                          <p:attrName>style.visibility</p:attrName>
                                        </p:attrNameLst>
                                      </p:cBhvr>
                                      <p:to>
                                        <p:strVal val="visible"/>
                                      </p:to>
                                    </p:set>
                                    <p:animEffect filter="fade" transition="in">
                                      <p:cBhvr>
                                        <p:cTn dur="500"/>
                                        <p:tgtEl>
                                          <p:spTgt spid="14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3">
                                            <p:txEl>
                                              <p:pRg end="2" st="2"/>
                                            </p:txEl>
                                          </p:spTgt>
                                        </p:tgtEl>
                                        <p:attrNameLst>
                                          <p:attrName>style.visibility</p:attrName>
                                        </p:attrNameLst>
                                      </p:cBhvr>
                                      <p:to>
                                        <p:strVal val="visible"/>
                                      </p:to>
                                    </p:set>
                                    <p:animEffect filter="fade" transition="in">
                                      <p:cBhvr>
                                        <p:cTn dur="500"/>
                                        <p:tgtEl>
                                          <p:spTgt spid="14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3">
                                            <p:txEl>
                                              <p:pRg end="3" st="3"/>
                                            </p:txEl>
                                          </p:spTgt>
                                        </p:tgtEl>
                                        <p:attrNameLst>
                                          <p:attrName>style.visibility</p:attrName>
                                        </p:attrNameLst>
                                      </p:cBhvr>
                                      <p:to>
                                        <p:strVal val="visible"/>
                                      </p:to>
                                    </p:set>
                                    <p:animEffect filter="fade" transition="in">
                                      <p:cBhvr>
                                        <p:cTn dur="500"/>
                                        <p:tgtEl>
                                          <p:spTgt spid="14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5"/>
                                        </p:tgtEl>
                                        <p:attrNameLst>
                                          <p:attrName>style.visibility</p:attrName>
                                        </p:attrNameLst>
                                      </p:cBhvr>
                                      <p:to>
                                        <p:strVal val="visible"/>
                                      </p:to>
                                    </p:set>
                                    <p:animEffect filter="fade" transition="in">
                                      <p:cBhvr>
                                        <p:cTn dur="500"/>
                                        <p:tgtEl>
                                          <p:spTgt spid="1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8"/>
                                        </p:tgtEl>
                                        <p:attrNameLst>
                                          <p:attrName>style.visibility</p:attrName>
                                        </p:attrNameLst>
                                      </p:cBhvr>
                                      <p:to>
                                        <p:strVal val="visible"/>
                                      </p:to>
                                    </p:set>
                                    <p:animEffect filter="fade" transition="in">
                                      <p:cBhvr>
                                        <p:cTn dur="500"/>
                                        <p:tgtEl>
                                          <p:spTgt spid="1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6" name="Shape 1496"/>
        <p:cNvGrpSpPr/>
        <p:nvPr/>
      </p:nvGrpSpPr>
      <p:grpSpPr>
        <a:xfrm>
          <a:off x="0" y="0"/>
          <a:ext cx="0" cy="0"/>
          <a:chOff x="0" y="0"/>
          <a:chExt cx="0" cy="0"/>
        </a:xfrm>
      </p:grpSpPr>
      <p:sp>
        <p:nvSpPr>
          <p:cNvPr id="1497" name="Google Shape;1497;p53"/>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Share What You Use</a:t>
            </a:r>
            <a:endParaRPr/>
          </a:p>
        </p:txBody>
      </p:sp>
      <p:pic>
        <p:nvPicPr>
          <p:cNvPr descr="Large Blue Chat Cloud with a smaller Purple Chat Cloud beside it." id="1498" name="Google Shape;1498;p53" title="Chat Box Icon"/>
          <p:cNvPicPr preferRelativeResize="0"/>
          <p:nvPr/>
        </p:nvPicPr>
        <p:blipFill rotWithShape="1">
          <a:blip r:embed="rId3">
            <a:alphaModFix/>
          </a:blip>
          <a:srcRect b="0" l="0" r="0" t="0"/>
          <a:stretch/>
        </p:blipFill>
        <p:spPr>
          <a:xfrm>
            <a:off x="5332225" y="1684625"/>
            <a:ext cx="3486826" cy="2391751"/>
          </a:xfrm>
          <a:prstGeom prst="rect">
            <a:avLst/>
          </a:prstGeom>
          <a:noFill/>
          <a:ln>
            <a:noFill/>
          </a:ln>
        </p:spPr>
      </p:pic>
      <p:sp>
        <p:nvSpPr>
          <p:cNvPr id="1499" name="Google Shape;1499;p53"/>
          <p:cNvSpPr txBox="1"/>
          <p:nvPr>
            <p:ph idx="1" type="body"/>
          </p:nvPr>
        </p:nvSpPr>
        <p:spPr>
          <a:xfrm>
            <a:off x="228600" y="1752600"/>
            <a:ext cx="5674500" cy="4572000"/>
          </a:xfrm>
          <a:prstGeom prst="rect">
            <a:avLst/>
          </a:prstGeom>
          <a:noFill/>
          <a:ln>
            <a:noFill/>
          </a:ln>
        </p:spPr>
        <p:txBody>
          <a:bodyPr anchorCtr="0" anchor="ctr" bIns="45700" lIns="91425" spcFirstLastPara="1" rIns="91425" wrap="square" tIns="45700">
            <a:noAutofit/>
          </a:bodyPr>
          <a:lstStyle/>
          <a:p>
            <a:pPr indent="-425450" lvl="0" marL="457200" rtl="0" algn="l">
              <a:lnSpc>
                <a:spcPct val="115000"/>
              </a:lnSpc>
              <a:spcBef>
                <a:spcPts val="0"/>
              </a:spcBef>
              <a:spcAft>
                <a:spcPts val="0"/>
              </a:spcAft>
              <a:buSzPts val="3100"/>
              <a:buChar char="•"/>
            </a:pPr>
            <a:r>
              <a:rPr lang="en-US" sz="3100"/>
              <a:t>How are requests for assistance shared at your school</a:t>
            </a:r>
            <a:r>
              <a:rPr lang="en-US" sz="3100"/>
              <a:t>? </a:t>
            </a:r>
            <a:endParaRPr sz="3100"/>
          </a:p>
          <a:p>
            <a:pPr indent="-425450" lvl="0" marL="457200" rtl="0" algn="l">
              <a:lnSpc>
                <a:spcPct val="115000"/>
              </a:lnSpc>
              <a:spcBef>
                <a:spcPts val="1000"/>
              </a:spcBef>
              <a:spcAft>
                <a:spcPts val="1000"/>
              </a:spcAft>
              <a:buSzPts val="3100"/>
              <a:buChar char="•"/>
            </a:pPr>
            <a:r>
              <a:rPr lang="en-US" sz="3100"/>
              <a:t>What type (staff, </a:t>
            </a:r>
            <a:r>
              <a:rPr lang="en-US" sz="3100">
                <a:highlight>
                  <a:srgbClr val="FFFF00"/>
                </a:highlight>
              </a:rPr>
              <a:t>caregiver, </a:t>
            </a:r>
            <a:r>
              <a:rPr lang="en-US" sz="3100"/>
              <a:t>student) of information is collected?</a:t>
            </a:r>
            <a:endParaRPr sz="3100"/>
          </a:p>
        </p:txBody>
      </p:sp>
      <p:pic>
        <p:nvPicPr>
          <p:cNvPr descr="family engagement icon" id="1500" name="Google Shape;1500;p53"/>
          <p:cNvPicPr preferRelativeResize="0"/>
          <p:nvPr/>
        </p:nvPicPr>
        <p:blipFill rotWithShape="1">
          <a:blip r:embed="rId4">
            <a:alphaModFix/>
          </a:blip>
          <a:srcRect b="0" l="0" r="0" t="0"/>
          <a:stretch/>
        </p:blipFill>
        <p:spPr>
          <a:xfrm>
            <a:off x="8061725" y="346125"/>
            <a:ext cx="853676" cy="883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54"/>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Let’s Practice!</a:t>
            </a:r>
            <a:endParaRPr>
              <a:solidFill>
                <a:srgbClr val="000000"/>
              </a:solidFill>
            </a:endParaRPr>
          </a:p>
        </p:txBody>
      </p:sp>
      <p:pic>
        <p:nvPicPr>
          <p:cNvPr descr="Screenshot of Grey Background with various types of data in white boxes and the word  nomination in a purple box, existing data in a blue box and universal screener in a green box as a placeholder for a sorting activity." id="1506" name="Google Shape;1506;p54" title="Consideration Activity"/>
          <p:cNvPicPr preferRelativeResize="0"/>
          <p:nvPr/>
        </p:nvPicPr>
        <p:blipFill rotWithShape="1">
          <a:blip r:embed="rId3">
            <a:alphaModFix/>
          </a:blip>
          <a:srcRect b="20130" l="4996" r="4308" t="12564"/>
          <a:stretch/>
        </p:blipFill>
        <p:spPr>
          <a:xfrm>
            <a:off x="228600" y="1584975"/>
            <a:ext cx="8686800" cy="3627098"/>
          </a:xfrm>
          <a:prstGeom prst="rect">
            <a:avLst/>
          </a:prstGeom>
          <a:noFill/>
          <a:ln>
            <a:noFill/>
          </a:ln>
        </p:spPr>
      </p:pic>
      <p:sp>
        <p:nvSpPr>
          <p:cNvPr id="1507" name="Google Shape;1507;p54"/>
          <p:cNvSpPr txBox="1"/>
          <p:nvPr/>
        </p:nvSpPr>
        <p:spPr>
          <a:xfrm>
            <a:off x="167700" y="5212075"/>
            <a:ext cx="8961000" cy="6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Verdana"/>
                <a:ea typeface="Verdana"/>
                <a:cs typeface="Verdana"/>
                <a:sym typeface="Verdana"/>
              </a:rPr>
              <a:t>Figure 4. Flippity.net. (n.d.) Retrieved June 4, 2020 from</a:t>
            </a:r>
            <a:r>
              <a:rPr b="0" i="0" lang="en-US" sz="1200" u="none" cap="none" strike="noStrike">
                <a:solidFill>
                  <a:schemeClr val="dk1"/>
                </a:solidFill>
                <a:latin typeface="Verdana"/>
                <a:ea typeface="Verdana"/>
                <a:cs typeface="Verdana"/>
                <a:sym typeface="Verdana"/>
              </a:rPr>
              <a:t> </a:t>
            </a:r>
            <a:r>
              <a:rPr b="0" i="0" lang="en-US" sz="1200" u="sng" cap="none" strike="noStrike">
                <a:solidFill>
                  <a:schemeClr val="hlink"/>
                </a:solidFill>
                <a:latin typeface="Verdana"/>
                <a:ea typeface="Verdana"/>
                <a:cs typeface="Verdana"/>
                <a:sym typeface="Verdana"/>
                <a:hlinkClick r:id="rId4"/>
              </a:rPr>
              <a:t>https://www.flippity.net/ma.php?k=1idyF2KkopwZiuJtQBxUcZci_0xSW8YKmaDGLFf0miyQ</a:t>
            </a:r>
            <a:r>
              <a:rPr b="0" i="0" lang="en-US" sz="1200" u="none" cap="none" strike="noStrike">
                <a:solidFill>
                  <a:schemeClr val="dk1"/>
                </a:solidFill>
                <a:latin typeface="Verdana"/>
                <a:ea typeface="Verdana"/>
                <a:cs typeface="Verdana"/>
                <a:sym typeface="Verdana"/>
              </a:rPr>
              <a:t>.</a:t>
            </a:r>
            <a:r>
              <a:rPr b="0" i="0" lang="en-US" sz="1200" u="none" cap="none" strike="noStrike">
                <a:solidFill>
                  <a:srgbClr val="000000"/>
                </a:solidFill>
                <a:latin typeface="Verdana"/>
                <a:ea typeface="Verdana"/>
                <a:cs typeface="Verdana"/>
                <a:sym typeface="Verdana"/>
              </a:rPr>
              <a:t> Screenshot by author.</a:t>
            </a:r>
            <a:endParaRPr b="0" i="0" sz="1200" u="none" cap="none" strike="noStrike">
              <a:solidFill>
                <a:srgbClr val="000000"/>
              </a:solidFill>
              <a:latin typeface="Verdana"/>
              <a:ea typeface="Verdana"/>
              <a:cs typeface="Verdana"/>
              <a:sym typeface="Verdana"/>
            </a:endParaRPr>
          </a:p>
        </p:txBody>
      </p:sp>
      <p:pic>
        <p:nvPicPr>
          <p:cNvPr descr="Jack Johnson - banana pancakes.mp3" id="1508" name="Google Shape;1508;p54"/>
          <p:cNvPicPr preferRelativeResize="0"/>
          <p:nvPr/>
        </p:nvPicPr>
        <p:blipFill rotWithShape="1">
          <a:blip r:embed="rId5">
            <a:alphaModFix/>
          </a:blip>
          <a:srcRect b="0" l="0" r="0" t="0"/>
          <a:stretch/>
        </p:blipFill>
        <p:spPr>
          <a:xfrm>
            <a:off x="4165600" y="3022600"/>
            <a:ext cx="812800" cy="812800"/>
          </a:xfrm>
          <a:prstGeom prst="rect">
            <a:avLst/>
          </a:prstGeom>
          <a:noFill/>
          <a:ln>
            <a:noFill/>
          </a:ln>
        </p:spPr>
      </p:pic>
      <p:pic>
        <p:nvPicPr>
          <p:cNvPr descr="family engagement icon" id="1509" name="Google Shape;1509;p54"/>
          <p:cNvPicPr preferRelativeResize="0"/>
          <p:nvPr/>
        </p:nvPicPr>
        <p:blipFill rotWithShape="1">
          <a:blip r:embed="rId6">
            <a:alphaModFix/>
          </a:blip>
          <a:srcRect b="0" l="0" r="0" t="0"/>
          <a:stretch/>
        </p:blipFill>
        <p:spPr>
          <a:xfrm>
            <a:off x="7985525" y="346125"/>
            <a:ext cx="853676" cy="883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8"/>
                                        </p:tgtEl>
                                        <p:attrNameLst>
                                          <p:attrName>style.visibility</p:attrName>
                                        </p:attrNameLst>
                                      </p:cBhvr>
                                      <p:to>
                                        <p:strVal val="visible"/>
                                      </p:to>
                                    </p:set>
                                    <p:animEffect filter="fade" transition="in">
                                      <p:cBhvr>
                                        <p:cTn dur="5000"/>
                                        <p:tgtEl>
                                          <p:spTgt spid="1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p55"/>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Consideration Activity</a:t>
            </a:r>
            <a:endParaRPr>
              <a:solidFill>
                <a:srgbClr val="000000"/>
              </a:solidFill>
            </a:endParaRPr>
          </a:p>
        </p:txBody>
      </p:sp>
      <p:sp>
        <p:nvSpPr>
          <p:cNvPr id="1515" name="Google Shape;1515;p55"/>
          <p:cNvSpPr txBox="1"/>
          <p:nvPr/>
        </p:nvSpPr>
        <p:spPr>
          <a:xfrm>
            <a:off x="167700" y="5212075"/>
            <a:ext cx="8961000" cy="64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Verdana"/>
                <a:ea typeface="Verdana"/>
                <a:cs typeface="Verdana"/>
                <a:sym typeface="Verdana"/>
              </a:rPr>
              <a:t>Figure 4. Flippity.net. (n.d.) Retrieved June 4, 2020 from</a:t>
            </a:r>
            <a:r>
              <a:rPr b="0" i="0" lang="en-US" sz="1200" u="none" cap="none" strike="noStrike">
                <a:solidFill>
                  <a:schemeClr val="dk1"/>
                </a:solidFill>
                <a:latin typeface="Verdana"/>
                <a:ea typeface="Verdana"/>
                <a:cs typeface="Verdana"/>
                <a:sym typeface="Verdana"/>
              </a:rPr>
              <a:t> </a:t>
            </a:r>
            <a:r>
              <a:rPr b="0" i="0" lang="en-US" sz="1200" u="sng" cap="none" strike="noStrike">
                <a:solidFill>
                  <a:schemeClr val="hlink"/>
                </a:solidFill>
                <a:latin typeface="Verdana"/>
                <a:ea typeface="Verdana"/>
                <a:cs typeface="Verdana"/>
                <a:sym typeface="Verdana"/>
                <a:hlinkClick r:id="rId3"/>
              </a:rPr>
              <a:t>https://www.flippity.net/ma.php?k=1idyF2KkopwZiuJtQBxUcZci_0xSW8YKmaDGLFf0miyQ</a:t>
            </a:r>
            <a:r>
              <a:rPr b="0" i="0" lang="en-US" sz="1200" u="none" cap="none" strike="noStrike">
                <a:solidFill>
                  <a:schemeClr val="dk1"/>
                </a:solidFill>
                <a:latin typeface="Verdana"/>
                <a:ea typeface="Verdana"/>
                <a:cs typeface="Verdana"/>
                <a:sym typeface="Verdana"/>
              </a:rPr>
              <a:t>.</a:t>
            </a:r>
            <a:r>
              <a:rPr b="0" i="0" lang="en-US" sz="1200" u="none" cap="none" strike="noStrike">
                <a:solidFill>
                  <a:srgbClr val="000000"/>
                </a:solidFill>
                <a:latin typeface="Verdana"/>
                <a:ea typeface="Verdana"/>
                <a:cs typeface="Verdana"/>
                <a:sym typeface="Verdana"/>
              </a:rPr>
              <a:t> Screenshot by author.</a:t>
            </a:r>
            <a:endParaRPr b="0" i="0" sz="1200" u="none" cap="none" strike="noStrike">
              <a:solidFill>
                <a:srgbClr val="000000"/>
              </a:solidFill>
              <a:latin typeface="Verdana"/>
              <a:ea typeface="Verdana"/>
              <a:cs typeface="Verdana"/>
              <a:sym typeface="Verdana"/>
            </a:endParaRPr>
          </a:p>
        </p:txBody>
      </p:sp>
      <p:pic>
        <p:nvPicPr>
          <p:cNvPr descr="sorting activity" id="1516" name="Google Shape;1516;p55"/>
          <p:cNvPicPr preferRelativeResize="0"/>
          <p:nvPr/>
        </p:nvPicPr>
        <p:blipFill rotWithShape="1">
          <a:blip r:embed="rId4">
            <a:alphaModFix/>
          </a:blip>
          <a:srcRect b="0" l="0" r="0" t="0"/>
          <a:stretch/>
        </p:blipFill>
        <p:spPr>
          <a:xfrm>
            <a:off x="457199" y="2118976"/>
            <a:ext cx="8328989" cy="2620046"/>
          </a:xfrm>
          <a:prstGeom prst="rect">
            <a:avLst/>
          </a:prstGeom>
          <a:noFill/>
          <a:ln>
            <a:noFill/>
          </a:ln>
        </p:spPr>
      </p:pic>
      <p:sp>
        <p:nvSpPr>
          <p:cNvPr descr="purple circle" id="1517" name="Google Shape;1517;p55"/>
          <p:cNvSpPr/>
          <p:nvPr/>
        </p:nvSpPr>
        <p:spPr>
          <a:xfrm>
            <a:off x="3401568" y="3959352"/>
            <a:ext cx="2541900" cy="667500"/>
          </a:xfrm>
          <a:prstGeom prst="ellipse">
            <a:avLst/>
          </a:prstGeom>
          <a:noFill/>
          <a:ln cap="flat" cmpd="sng" w="5715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family engagement icon" id="1518" name="Google Shape;1518;p55"/>
          <p:cNvPicPr preferRelativeResize="0"/>
          <p:nvPr/>
        </p:nvPicPr>
        <p:blipFill rotWithShape="1">
          <a:blip r:embed="rId5">
            <a:alphaModFix/>
          </a:blip>
          <a:srcRect b="0" l="0" r="0" t="0"/>
          <a:stretch/>
        </p:blipFill>
        <p:spPr>
          <a:xfrm>
            <a:off x="8061725" y="346125"/>
            <a:ext cx="853676" cy="8831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7"/>
                                        </p:tgtEl>
                                        <p:attrNameLst>
                                          <p:attrName>style.visibility</p:attrName>
                                        </p:attrNameLst>
                                      </p:cBhvr>
                                      <p:to>
                                        <p:strVal val="visible"/>
                                      </p:to>
                                    </p:set>
                                    <p:animEffect filter="fade" transition="in">
                                      <p:cBhvr>
                                        <p:cTn dur="500"/>
                                        <p:tgtEl>
                                          <p:spTgt spid="15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23" name="Shape 1523"/>
        <p:cNvGrpSpPr/>
        <p:nvPr/>
      </p:nvGrpSpPr>
      <p:grpSpPr>
        <a:xfrm>
          <a:off x="0" y="0"/>
          <a:ext cx="0" cy="0"/>
          <a:chOff x="0" y="0"/>
          <a:chExt cx="0" cy="0"/>
        </a:xfrm>
      </p:grpSpPr>
      <p:sp>
        <p:nvSpPr>
          <p:cNvPr id="1524" name="Google Shape;1524;p56"/>
          <p:cNvSpPr txBox="1"/>
          <p:nvPr>
            <p:ph idx="1" type="body"/>
          </p:nvPr>
        </p:nvSpPr>
        <p:spPr>
          <a:xfrm>
            <a:off x="772826" y="1658451"/>
            <a:ext cx="8229600" cy="4572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800"/>
              </a:spcBef>
              <a:spcAft>
                <a:spcPts val="0"/>
              </a:spcAft>
              <a:buSzPts val="1800"/>
              <a:buNone/>
            </a:pPr>
            <a:r>
              <a:rPr lang="en-US" sz="2400">
                <a:solidFill>
                  <a:srgbClr val="000000"/>
                </a:solidFill>
              </a:rPr>
              <a:t>Screening data helps us to know if the core is sufficient and differentiate a systems issue from a student issue, and for which groups of students the core instruction is successful.</a:t>
            </a:r>
            <a:endParaRPr sz="2400">
              <a:solidFill>
                <a:srgbClr val="000000"/>
              </a:solidFill>
            </a:endParaRPr>
          </a:p>
          <a:p>
            <a:pPr indent="0" lvl="0" marL="0" rtl="0" algn="l">
              <a:lnSpc>
                <a:spcPct val="100000"/>
              </a:lnSpc>
              <a:spcBef>
                <a:spcPts val="800"/>
              </a:spcBef>
              <a:spcAft>
                <a:spcPts val="0"/>
              </a:spcAft>
              <a:buSzPts val="1800"/>
              <a:buNone/>
            </a:pPr>
            <a:r>
              <a:t/>
            </a:r>
            <a:endParaRPr sz="2400">
              <a:solidFill>
                <a:srgbClr val="000000"/>
              </a:solidFill>
            </a:endParaRPr>
          </a:p>
          <a:p>
            <a:pPr indent="0" lvl="0" marL="0" rtl="0" algn="l">
              <a:lnSpc>
                <a:spcPct val="100000"/>
              </a:lnSpc>
              <a:spcBef>
                <a:spcPts val="800"/>
              </a:spcBef>
              <a:spcAft>
                <a:spcPts val="0"/>
              </a:spcAft>
              <a:buSzPts val="1800"/>
              <a:buNone/>
            </a:pPr>
            <a:r>
              <a:rPr lang="en-US" sz="2400">
                <a:solidFill>
                  <a:srgbClr val="000000"/>
                </a:solidFill>
              </a:rPr>
              <a:t>Universal screening provides data advanced tiers teams need for data informed decision making. </a:t>
            </a:r>
            <a:endParaRPr sz="2400">
              <a:solidFill>
                <a:srgbClr val="000000"/>
              </a:solidFill>
            </a:endParaRPr>
          </a:p>
          <a:p>
            <a:pPr indent="0" lvl="0" marL="0" rtl="0" algn="l">
              <a:lnSpc>
                <a:spcPct val="100000"/>
              </a:lnSpc>
              <a:spcBef>
                <a:spcPts val="800"/>
              </a:spcBef>
              <a:spcAft>
                <a:spcPts val="0"/>
              </a:spcAft>
              <a:buSzPts val="1800"/>
              <a:buNone/>
            </a:pPr>
            <a:r>
              <a:t/>
            </a:r>
            <a:endParaRPr sz="2400">
              <a:solidFill>
                <a:srgbClr val="000000"/>
              </a:solidFill>
            </a:endParaRPr>
          </a:p>
          <a:p>
            <a:pPr indent="0" lvl="0" marL="0" rtl="0" algn="l">
              <a:lnSpc>
                <a:spcPct val="100000"/>
              </a:lnSpc>
              <a:spcBef>
                <a:spcPts val="800"/>
              </a:spcBef>
              <a:spcAft>
                <a:spcPts val="0"/>
              </a:spcAft>
              <a:buSzPts val="1800"/>
              <a:buNone/>
            </a:pPr>
            <a:r>
              <a:rPr lang="en-US" sz="2400">
                <a:solidFill>
                  <a:srgbClr val="000000"/>
                </a:solidFill>
              </a:rPr>
              <a:t> Request for Assistance should be easily accessed by staff, students and caregivers. </a:t>
            </a:r>
            <a:endParaRPr sz="2600">
              <a:solidFill>
                <a:srgbClr val="000000"/>
              </a:solidFill>
            </a:endParaRPr>
          </a:p>
        </p:txBody>
      </p:sp>
      <p:sp>
        <p:nvSpPr>
          <p:cNvPr id="1525" name="Google Shape;1525;p56"/>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3600"/>
              <a:buFont typeface="Verdana"/>
              <a:buNone/>
            </a:pPr>
            <a:r>
              <a:rPr lang="en-US" sz="3600">
                <a:solidFill>
                  <a:srgbClr val="000000"/>
                </a:solidFill>
              </a:rPr>
              <a:t>Big Ideas</a:t>
            </a:r>
            <a:endParaRPr sz="3600">
              <a:solidFill>
                <a:srgbClr val="000000"/>
              </a:solidFill>
            </a:endParaRPr>
          </a:p>
          <a:p>
            <a:pPr indent="0" lvl="0" marL="0" rtl="0" algn="ctr">
              <a:lnSpc>
                <a:spcPct val="100000"/>
              </a:lnSpc>
              <a:spcBef>
                <a:spcPts val="0"/>
              </a:spcBef>
              <a:spcAft>
                <a:spcPts val="0"/>
              </a:spcAft>
              <a:buClr>
                <a:srgbClr val="105775"/>
              </a:buClr>
              <a:buSzPts val="3600"/>
              <a:buFont typeface="Verdana"/>
              <a:buNone/>
            </a:pPr>
            <a:r>
              <a:rPr lang="en-US" sz="3600">
                <a:solidFill>
                  <a:srgbClr val="000000"/>
                </a:solidFill>
              </a:rPr>
              <a:t>Screening and RFAs</a:t>
            </a:r>
            <a:endParaRPr sz="3600">
              <a:solidFill>
                <a:srgbClr val="000000"/>
              </a:solidFill>
            </a:endParaRPr>
          </a:p>
        </p:txBody>
      </p:sp>
      <p:pic>
        <p:nvPicPr>
          <p:cNvPr descr="lightbulb icon" id="1526" name="Google Shape;1526;p56" title="lightbulb icon"/>
          <p:cNvPicPr preferRelativeResize="0"/>
          <p:nvPr/>
        </p:nvPicPr>
        <p:blipFill rotWithShape="1">
          <a:blip r:embed="rId3">
            <a:alphaModFix/>
          </a:blip>
          <a:srcRect b="0" l="0" r="0" t="0"/>
          <a:stretch/>
        </p:blipFill>
        <p:spPr>
          <a:xfrm>
            <a:off x="152397" y="1878875"/>
            <a:ext cx="620424" cy="692950"/>
          </a:xfrm>
          <a:prstGeom prst="rect">
            <a:avLst/>
          </a:prstGeom>
          <a:noFill/>
          <a:ln>
            <a:noFill/>
          </a:ln>
        </p:spPr>
      </p:pic>
      <p:pic>
        <p:nvPicPr>
          <p:cNvPr descr="lightbulb icon" id="1527" name="Google Shape;1527;p56" title="lightbulb icon"/>
          <p:cNvPicPr preferRelativeResize="0"/>
          <p:nvPr/>
        </p:nvPicPr>
        <p:blipFill rotWithShape="1">
          <a:blip r:embed="rId3">
            <a:alphaModFix/>
          </a:blip>
          <a:srcRect b="0" l="0" r="0" t="0"/>
          <a:stretch/>
        </p:blipFill>
        <p:spPr>
          <a:xfrm>
            <a:off x="152397" y="3841088"/>
            <a:ext cx="620424" cy="692950"/>
          </a:xfrm>
          <a:prstGeom prst="rect">
            <a:avLst/>
          </a:prstGeom>
          <a:noFill/>
          <a:ln>
            <a:noFill/>
          </a:ln>
        </p:spPr>
      </p:pic>
      <p:pic>
        <p:nvPicPr>
          <p:cNvPr descr="lightbulb icon" id="1528" name="Google Shape;1528;p56" title="lightbulb icon"/>
          <p:cNvPicPr preferRelativeResize="0"/>
          <p:nvPr/>
        </p:nvPicPr>
        <p:blipFill rotWithShape="1">
          <a:blip r:embed="rId3">
            <a:alphaModFix/>
          </a:blip>
          <a:srcRect b="0" l="0" r="0" t="0"/>
          <a:stretch/>
        </p:blipFill>
        <p:spPr>
          <a:xfrm>
            <a:off x="152397" y="5134600"/>
            <a:ext cx="620424" cy="692950"/>
          </a:xfrm>
          <a:prstGeom prst="rect">
            <a:avLst/>
          </a:prstGeom>
          <a:noFill/>
          <a:ln>
            <a:noFill/>
          </a:ln>
        </p:spPr>
      </p:pic>
      <p:pic>
        <p:nvPicPr>
          <p:cNvPr descr="family engagement icon" id="1529" name="Google Shape;1529;p56"/>
          <p:cNvPicPr preferRelativeResize="0"/>
          <p:nvPr/>
        </p:nvPicPr>
        <p:blipFill rotWithShape="1">
          <a:blip r:embed="rId4">
            <a:alphaModFix/>
          </a:blip>
          <a:srcRect b="0" l="0" r="0" t="0"/>
          <a:stretch/>
        </p:blipFill>
        <p:spPr>
          <a:xfrm>
            <a:off x="8061725" y="346125"/>
            <a:ext cx="853676" cy="8831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57"/>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15 Minute Stretch Break</a:t>
            </a:r>
            <a:endParaRPr>
              <a:solidFill>
                <a:srgbClr val="000000"/>
              </a:solidFill>
            </a:endParaRPr>
          </a:p>
        </p:txBody>
      </p:sp>
      <p:sp>
        <p:nvSpPr>
          <p:cNvPr id="1536" name="Google Shape;1536;p57"/>
          <p:cNvSpPr txBox="1"/>
          <p:nvPr>
            <p:ph idx="1" type="body"/>
          </p:nvPr>
        </p:nvSpPr>
        <p:spPr>
          <a:xfrm>
            <a:off x="383250" y="1600200"/>
            <a:ext cx="8532300" cy="4108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360"/>
              </a:spcBef>
              <a:spcAft>
                <a:spcPts val="0"/>
              </a:spcAft>
              <a:buSzPts val="1800"/>
              <a:buNone/>
            </a:pPr>
            <a:r>
              <a:rPr lang="en-US"/>
              <a:t>Stand, stretch, move away from screen!</a:t>
            </a:r>
            <a:endParaRPr/>
          </a:p>
        </p:txBody>
      </p:sp>
      <p:pic>
        <p:nvPicPr>
          <p:cNvPr descr="Female icon stretching" id="1537" name="Google Shape;1537;p57"/>
          <p:cNvPicPr preferRelativeResize="0"/>
          <p:nvPr/>
        </p:nvPicPr>
        <p:blipFill rotWithShape="1">
          <a:blip r:embed="rId3">
            <a:alphaModFix/>
          </a:blip>
          <a:srcRect b="0" l="0" r="0" t="0"/>
          <a:stretch/>
        </p:blipFill>
        <p:spPr>
          <a:xfrm>
            <a:off x="1295274" y="2621850"/>
            <a:ext cx="2174453" cy="3291525"/>
          </a:xfrm>
          <a:prstGeom prst="rect">
            <a:avLst/>
          </a:prstGeom>
          <a:noFill/>
          <a:ln>
            <a:noFill/>
          </a:ln>
        </p:spPr>
      </p:pic>
      <p:pic>
        <p:nvPicPr>
          <p:cNvPr descr="unisex icon stretching" id="1538" name="Google Shape;1538;p57"/>
          <p:cNvPicPr preferRelativeResize="0"/>
          <p:nvPr/>
        </p:nvPicPr>
        <p:blipFill rotWithShape="1">
          <a:blip r:embed="rId4">
            <a:alphaModFix/>
          </a:blip>
          <a:srcRect b="0" l="0" r="0" t="0"/>
          <a:stretch/>
        </p:blipFill>
        <p:spPr>
          <a:xfrm>
            <a:off x="5270350" y="2825300"/>
            <a:ext cx="2928200" cy="30880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46">
            <a:alpha val="36862"/>
          </a:srgbClr>
        </a:solidFill>
      </p:bgPr>
    </p:bg>
    <p:spTree>
      <p:nvGrpSpPr>
        <p:cNvPr id="1542" name="Shape 1542"/>
        <p:cNvGrpSpPr/>
        <p:nvPr/>
      </p:nvGrpSpPr>
      <p:grpSpPr>
        <a:xfrm>
          <a:off x="0" y="0"/>
          <a:ext cx="0" cy="0"/>
          <a:chOff x="0" y="0"/>
          <a:chExt cx="0" cy="0"/>
        </a:xfrm>
      </p:grpSpPr>
      <p:sp>
        <p:nvSpPr>
          <p:cNvPr id="1543" name="Google Shape;1543;p58"/>
          <p:cNvSpPr txBox="1"/>
          <p:nvPr>
            <p:ph type="title"/>
          </p:nvPr>
        </p:nvSpPr>
        <p:spPr>
          <a:xfrm>
            <a:off x="1043650" y="5964200"/>
            <a:ext cx="7772400" cy="727800"/>
          </a:xfrm>
          <a:prstGeom prst="rect">
            <a:avLst/>
          </a:prstGeom>
          <a:solidFill>
            <a:srgbClr val="FFFFFF">
              <a:alpha val="67058"/>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4000"/>
              <a:buFont typeface="Verdana"/>
              <a:buNone/>
            </a:pPr>
            <a:r>
              <a:rPr b="1" i="0" lang="en-US" sz="3000" u="none" cap="none" strike="noStrike">
                <a:solidFill>
                  <a:srgbClr val="000000"/>
                </a:solidFill>
                <a:latin typeface="Verdana"/>
                <a:ea typeface="Verdana"/>
                <a:cs typeface="Verdana"/>
                <a:sym typeface="Verdana"/>
              </a:rPr>
              <a:t>Decision Rules</a:t>
            </a:r>
            <a:endParaRPr sz="3000"/>
          </a:p>
        </p:txBody>
      </p:sp>
      <p:grpSp>
        <p:nvGrpSpPr>
          <p:cNvPr descr="orange circle" id="1544" name="Google Shape;1544;p58"/>
          <p:cNvGrpSpPr/>
          <p:nvPr/>
        </p:nvGrpSpPr>
        <p:grpSpPr>
          <a:xfrm>
            <a:off x="2226613" y="982625"/>
            <a:ext cx="4828025" cy="4892750"/>
            <a:chOff x="2105013" y="83500"/>
            <a:chExt cx="4828025" cy="4892750"/>
          </a:xfrm>
        </p:grpSpPr>
        <p:sp>
          <p:nvSpPr>
            <p:cNvPr id="1545" name="Google Shape;1545;p58"/>
            <p:cNvSpPr/>
            <p:nvPr/>
          </p:nvSpPr>
          <p:spPr>
            <a:xfrm>
              <a:off x="3718838" y="83500"/>
              <a:ext cx="1463100" cy="1463100"/>
            </a:xfrm>
            <a:prstGeom prst="ellipse">
              <a:avLst/>
            </a:prstGeom>
            <a:solidFill>
              <a:srgbClr val="F2F2F2"/>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1546" name="Google Shape;1546;p58"/>
            <p:cNvSpPr/>
            <p:nvPr/>
          </p:nvSpPr>
          <p:spPr>
            <a:xfrm>
              <a:off x="3718838" y="35131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1547" name="Google Shape;1547;p58"/>
            <p:cNvSpPr/>
            <p:nvPr/>
          </p:nvSpPr>
          <p:spPr>
            <a:xfrm>
              <a:off x="5469938" y="1731250"/>
              <a:ext cx="1463100" cy="1463100"/>
            </a:xfrm>
            <a:prstGeom prst="ellipse">
              <a:avLst/>
            </a:prstGeom>
            <a:solidFill>
              <a:srgbClr val="F66504"/>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1548" name="Google Shape;1548;p58"/>
            <p:cNvSpPr/>
            <p:nvPr/>
          </p:nvSpPr>
          <p:spPr>
            <a:xfrm>
              <a:off x="2447913"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Data-</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1549" name="Google Shape;1549;p58"/>
            <p:cNvSpPr/>
            <p:nvPr/>
          </p:nvSpPr>
          <p:spPr>
            <a:xfrm>
              <a:off x="4989788"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000000"/>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1550" name="Google Shape;1550;p58"/>
            <p:cNvSpPr/>
            <p:nvPr/>
          </p:nvSpPr>
          <p:spPr>
            <a:xfrm>
              <a:off x="2447913"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150" u="none" cap="none" strike="noStrike">
                  <a:solidFill>
                    <a:srgbClr val="000000"/>
                  </a:solidFill>
                  <a:latin typeface="Verdana"/>
                  <a:ea typeface="Verdana"/>
                  <a:cs typeface="Verdana"/>
                  <a:sym typeface="Verdana"/>
                </a:rPr>
                <a:t>Professional Learning and Coaching</a:t>
              </a:r>
              <a:endParaRPr b="1" i="0" sz="1150" u="none" cap="none" strike="noStrike">
                <a:solidFill>
                  <a:srgbClr val="000000"/>
                </a:solidFill>
                <a:latin typeface="Arial"/>
                <a:ea typeface="Arial"/>
                <a:cs typeface="Arial"/>
                <a:sym typeface="Arial"/>
              </a:endParaRPr>
            </a:p>
          </p:txBody>
        </p:sp>
        <p:sp>
          <p:nvSpPr>
            <p:cNvPr id="1551" name="Google Shape;1551;p58"/>
            <p:cNvSpPr/>
            <p:nvPr/>
          </p:nvSpPr>
          <p:spPr>
            <a:xfrm>
              <a:off x="2105013" y="1798325"/>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Progress Monitoring</a:t>
              </a:r>
              <a:endParaRPr b="0" i="0" sz="1400" u="none" cap="none" strike="noStrike">
                <a:solidFill>
                  <a:srgbClr val="000000"/>
                </a:solidFill>
                <a:latin typeface="Arial"/>
                <a:ea typeface="Arial"/>
                <a:cs typeface="Arial"/>
                <a:sym typeface="Arial"/>
              </a:endParaRPr>
            </a:p>
          </p:txBody>
        </p:sp>
        <p:sp>
          <p:nvSpPr>
            <p:cNvPr id="1552" name="Google Shape;1552;p58"/>
            <p:cNvSpPr/>
            <p:nvPr/>
          </p:nvSpPr>
          <p:spPr>
            <a:xfrm>
              <a:off x="4989788"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sp>
        <p:nvSpPr>
          <p:cNvPr id="1557" name="Google Shape;1557;p59"/>
          <p:cNvSpPr txBox="1"/>
          <p:nvPr>
            <p:ph idx="4294967295" type="title"/>
          </p:nvPr>
        </p:nvSpPr>
        <p:spPr>
          <a:xfrm>
            <a:off x="90750" y="0"/>
            <a:ext cx="89772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2.3: </a:t>
            </a:r>
            <a:r>
              <a:rPr lang="en-US" sz="3600"/>
              <a:t>Screening</a:t>
            </a:r>
            <a:r>
              <a:rPr lang="en-US" sz="3600">
                <a:solidFill>
                  <a:srgbClr val="000000"/>
                </a:solidFill>
              </a:rPr>
              <a:t> &amp; RFA Decision Rules</a:t>
            </a:r>
            <a:endParaRPr sz="3600">
              <a:solidFill>
                <a:srgbClr val="000000"/>
              </a:solidFill>
            </a:endParaRPr>
          </a:p>
        </p:txBody>
      </p:sp>
      <p:graphicFrame>
        <p:nvGraphicFramePr>
          <p:cNvPr id="1558" name="Google Shape;1558;p59"/>
          <p:cNvGraphicFramePr/>
          <p:nvPr/>
        </p:nvGraphicFramePr>
        <p:xfrm>
          <a:off x="0" y="1177145"/>
          <a:ext cx="3000000" cy="3000000"/>
        </p:xfrm>
        <a:graphic>
          <a:graphicData uri="http://schemas.openxmlformats.org/drawingml/2006/table">
            <a:tbl>
              <a:tblPr firstRow="1">
                <a:noFill/>
                <a:tableStyleId>{E55EAF6D-CC39-4DF6-B0CD-608C0CCC5EA7}</a:tableStyleId>
              </a:tblPr>
              <a:tblGrid>
                <a:gridCol w="2599050"/>
                <a:gridCol w="2750325"/>
                <a:gridCol w="3718575"/>
              </a:tblGrid>
              <a:tr h="7182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solidFill>
                          <a:schemeClr val="dk1"/>
                        </a:solidFill>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Data Sources</a:t>
                      </a:r>
                      <a:endParaRPr b="1" sz="2400" u="none" cap="none" strike="noStrike">
                        <a:solidFill>
                          <a:schemeClr val="dk1"/>
                        </a:solidFill>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a:t>
                      </a:r>
                      <a:r>
                        <a:rPr b="1" lang="en-US" sz="2400" u="none" cap="none" strike="noStrike">
                          <a:solidFill>
                            <a:srgbClr val="000000"/>
                          </a:solidFill>
                          <a:latin typeface="Verdana"/>
                          <a:ea typeface="Verdana"/>
                          <a:cs typeface="Verdana"/>
                          <a:sym typeface="Verdana"/>
                        </a:rPr>
                        <a:t>Criteria</a:t>
                      </a:r>
                      <a:r>
                        <a:rPr b="1" lang="en-US" sz="2400" u="none" cap="none" strike="noStrike">
                          <a:latin typeface="Verdana"/>
                          <a:ea typeface="Verdana"/>
                          <a:cs typeface="Verdana"/>
                          <a:sym typeface="Verdana"/>
                        </a:rPr>
                        <a:t> </a:t>
                      </a:r>
                      <a:endParaRPr b="1" sz="2400" u="none" cap="none" strike="noStrike">
                        <a:solidFill>
                          <a:schemeClr val="dk1"/>
                        </a:solidFill>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r>
              <a:tr h="4849225">
                <a:tc>
                  <a:txBody>
                    <a:bodyPr/>
                    <a:lstStyle/>
                    <a:p>
                      <a:pPr indent="0" lvl="0" marL="0" marR="12700" rtl="0" algn="l">
                        <a:lnSpc>
                          <a:spcPct val="100000"/>
                        </a:lnSpc>
                        <a:spcBef>
                          <a:spcPts val="0"/>
                        </a:spcBef>
                        <a:spcAft>
                          <a:spcPts val="0"/>
                        </a:spcAft>
                        <a:buClr>
                          <a:schemeClr val="dk1"/>
                        </a:buClr>
                        <a:buSzPts val="1700"/>
                        <a:buFont typeface="Arial"/>
                        <a:buNone/>
                      </a:pPr>
                      <a:r>
                        <a:rPr lang="en-US" sz="2400" u="none" cap="none" strike="noStrike">
                          <a:solidFill>
                            <a:schemeClr val="dk1"/>
                          </a:solidFill>
                          <a:latin typeface="Verdana"/>
                          <a:ea typeface="Verdana"/>
                          <a:cs typeface="Verdana"/>
                          <a:sym typeface="Verdana"/>
                        </a:rPr>
                        <a:t>Decision rules and multiple sources of data (e.g., ODRs, screening tools, attendance, student nominations) are used to identify students.</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Multiple data sources used (e.g., ODRs, time out of instruction, attendance, academic performance)</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Decision rubric</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Meeting minutes</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chemeClr val="dk1"/>
                        </a:buClr>
                        <a:buSzPts val="2400"/>
                        <a:buFont typeface="Verdana"/>
                        <a:buChar char="●"/>
                      </a:pPr>
                      <a:r>
                        <a:rPr lang="en-US" sz="2400" u="none" cap="none" strike="noStrike">
                          <a:solidFill>
                            <a:schemeClr val="dk1"/>
                          </a:solidFill>
                          <a:latin typeface="Verdana"/>
                          <a:ea typeface="Verdana"/>
                          <a:cs typeface="Verdana"/>
                          <a:sym typeface="Verdana"/>
                        </a:rPr>
                        <a:t>School policy</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76200" marR="0" rtl="0" algn="l">
                        <a:lnSpc>
                          <a:spcPct val="100000"/>
                        </a:lnSpc>
                        <a:spcBef>
                          <a:spcPts val="0"/>
                        </a:spcBef>
                        <a:spcAft>
                          <a:spcPts val="0"/>
                        </a:spcAft>
                        <a:buClr>
                          <a:schemeClr val="dk1"/>
                        </a:buClr>
                        <a:buSzPts val="1700"/>
                        <a:buFont typeface="Arial"/>
                        <a:buNone/>
                      </a:pPr>
                      <a:r>
                        <a:rPr b="1" lang="en-US" sz="2400" u="none" cap="none" strike="noStrike">
                          <a:solidFill>
                            <a:schemeClr val="dk1"/>
                          </a:solidFill>
                          <a:latin typeface="Verdana"/>
                          <a:ea typeface="Verdana"/>
                          <a:cs typeface="Verdana"/>
                          <a:sym typeface="Verdana"/>
                        </a:rPr>
                        <a:t>0</a:t>
                      </a:r>
                      <a:r>
                        <a:rPr lang="en-US" sz="2400" u="none" cap="none" strike="noStrike">
                          <a:solidFill>
                            <a:schemeClr val="dk1"/>
                          </a:solidFill>
                          <a:latin typeface="Verdana"/>
                          <a:ea typeface="Verdana"/>
                          <a:cs typeface="Verdana"/>
                          <a:sym typeface="Verdana"/>
                        </a:rPr>
                        <a:t> = No speciﬁc rules for identifying students </a:t>
                      </a:r>
                      <a:endParaRPr sz="2400" u="none" cap="none" strike="noStrike">
                        <a:solidFill>
                          <a:schemeClr val="dk1"/>
                        </a:solidFill>
                        <a:latin typeface="Verdana"/>
                        <a:ea typeface="Verdana"/>
                        <a:cs typeface="Verdana"/>
                        <a:sym typeface="Verdana"/>
                      </a:endParaRPr>
                    </a:p>
                    <a:p>
                      <a:pPr indent="0" lvl="0" marL="76200" marR="0" rtl="0" algn="l">
                        <a:lnSpc>
                          <a:spcPct val="100000"/>
                        </a:lnSpc>
                        <a:spcBef>
                          <a:spcPts val="0"/>
                        </a:spcBef>
                        <a:spcAft>
                          <a:spcPts val="0"/>
                        </a:spcAft>
                        <a:buClr>
                          <a:schemeClr val="dk1"/>
                        </a:buClr>
                        <a:buSzPts val="1700"/>
                        <a:buFont typeface="Arial"/>
                        <a:buNone/>
                      </a:pPr>
                      <a:r>
                        <a:rPr b="1" lang="en-US" sz="2400" u="none" cap="none" strike="noStrike">
                          <a:solidFill>
                            <a:schemeClr val="dk1"/>
                          </a:solidFill>
                          <a:latin typeface="Verdana"/>
                          <a:ea typeface="Verdana"/>
                          <a:cs typeface="Verdana"/>
                          <a:sym typeface="Verdana"/>
                        </a:rPr>
                        <a:t>1</a:t>
                      </a:r>
                      <a:r>
                        <a:rPr lang="en-US" sz="2400" u="none" cap="none" strike="noStrike">
                          <a:solidFill>
                            <a:schemeClr val="dk1"/>
                          </a:solidFill>
                          <a:latin typeface="Verdana"/>
                          <a:ea typeface="Verdana"/>
                          <a:cs typeface="Verdana"/>
                          <a:sym typeface="Verdana"/>
                        </a:rPr>
                        <a:t> = Decision rules established but not consistently followed or used with only one data source</a:t>
                      </a:r>
                      <a:endParaRPr sz="2400" u="none" cap="none" strike="noStrike">
                        <a:solidFill>
                          <a:schemeClr val="dk1"/>
                        </a:solidFill>
                        <a:latin typeface="Verdana"/>
                        <a:ea typeface="Verdana"/>
                        <a:cs typeface="Verdana"/>
                        <a:sym typeface="Verdana"/>
                      </a:endParaRPr>
                    </a:p>
                    <a:p>
                      <a:pPr indent="0" lvl="0" marL="76200" marR="76200" rtl="0" algn="l">
                        <a:lnSpc>
                          <a:spcPct val="100000"/>
                        </a:lnSpc>
                        <a:spcBef>
                          <a:spcPts val="0"/>
                        </a:spcBef>
                        <a:spcAft>
                          <a:spcPts val="0"/>
                        </a:spcAft>
                        <a:buClr>
                          <a:schemeClr val="dk1"/>
                        </a:buClr>
                        <a:buSzPts val="1700"/>
                        <a:buFont typeface="Arial"/>
                        <a:buNone/>
                      </a:pPr>
                      <a:r>
                        <a:rPr b="1" lang="en-US" sz="2400" u="none" cap="none" strike="noStrike">
                          <a:solidFill>
                            <a:schemeClr val="dk1"/>
                          </a:solidFill>
                          <a:latin typeface="Verdana"/>
                          <a:ea typeface="Verdana"/>
                          <a:cs typeface="Verdana"/>
                          <a:sym typeface="Verdana"/>
                        </a:rPr>
                        <a:t>2</a:t>
                      </a:r>
                      <a:r>
                        <a:rPr lang="en-US" sz="2400" u="none" cap="none" strike="noStrike">
                          <a:solidFill>
                            <a:schemeClr val="dk1"/>
                          </a:solidFill>
                          <a:latin typeface="Verdana"/>
                          <a:ea typeface="Verdana"/>
                          <a:cs typeface="Verdana"/>
                          <a:sym typeface="Verdana"/>
                        </a:rPr>
                        <a:t> = Written policy exists that uses multiple data sources </a:t>
                      </a:r>
                      <a:r>
                        <a:rPr lang="en-US" sz="2400" u="sng" cap="none" strike="noStrike">
                          <a:solidFill>
                            <a:schemeClr val="dk1"/>
                          </a:solidFill>
                          <a:latin typeface="Verdana"/>
                          <a:ea typeface="Verdana"/>
                          <a:cs typeface="Verdana"/>
                          <a:sym typeface="Verdana"/>
                        </a:rPr>
                        <a:t>and</a:t>
                      </a:r>
                      <a:r>
                        <a:rPr lang="en-US" sz="2400" u="none" cap="none" strike="noStrike">
                          <a:solidFill>
                            <a:schemeClr val="dk1"/>
                          </a:solidFill>
                          <a:latin typeface="Verdana"/>
                          <a:ea typeface="Verdana"/>
                          <a:cs typeface="Verdana"/>
                          <a:sym typeface="Verdana"/>
                        </a:rPr>
                        <a:t> </a:t>
                      </a:r>
                      <a:r>
                        <a:rPr lang="en-US" sz="2400" u="none" cap="none" strike="noStrike">
                          <a:solidFill>
                            <a:schemeClr val="dk1"/>
                          </a:solidFill>
                          <a:highlight>
                            <a:srgbClr val="FFFF00"/>
                          </a:highlight>
                          <a:latin typeface="Verdana"/>
                          <a:ea typeface="Verdana"/>
                          <a:cs typeface="Verdana"/>
                          <a:sym typeface="Verdana"/>
                        </a:rPr>
                        <a:t>ensures prompt notice to families</a:t>
                      </a:r>
                      <a:r>
                        <a:rPr lang="en-US" sz="2400" u="none" cap="none" strike="noStrike">
                          <a:solidFill>
                            <a:schemeClr val="dk1"/>
                          </a:solidFill>
                          <a:latin typeface="Verdana"/>
                          <a:ea typeface="Verdana"/>
                          <a:cs typeface="Verdana"/>
                          <a:sym typeface="Verdana"/>
                        </a:rPr>
                        <a:t>.</a:t>
                      </a:r>
                      <a:endParaRPr b="1"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
        <p:nvSpPr>
          <p:cNvPr descr="red circle" id="1559" name="Google Shape;1559;p59"/>
          <p:cNvSpPr/>
          <p:nvPr/>
        </p:nvSpPr>
        <p:spPr>
          <a:xfrm>
            <a:off x="0" y="1870375"/>
            <a:ext cx="2599800" cy="588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red circle" id="1560" name="Google Shape;1560;p59"/>
          <p:cNvSpPr/>
          <p:nvPr/>
        </p:nvSpPr>
        <p:spPr>
          <a:xfrm>
            <a:off x="6022300" y="1870375"/>
            <a:ext cx="2964300" cy="588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red circle" id="1561" name="Google Shape;1561;p59"/>
          <p:cNvSpPr/>
          <p:nvPr/>
        </p:nvSpPr>
        <p:spPr>
          <a:xfrm>
            <a:off x="5672700" y="2964350"/>
            <a:ext cx="3138000" cy="529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red circle" id="1562" name="Google Shape;1562;p59"/>
          <p:cNvSpPr/>
          <p:nvPr/>
        </p:nvSpPr>
        <p:spPr>
          <a:xfrm>
            <a:off x="2599800" y="4846475"/>
            <a:ext cx="2599800" cy="894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family engagement icon" id="1563" name="Google Shape;1563;p59"/>
          <p:cNvPicPr preferRelativeResize="0"/>
          <p:nvPr/>
        </p:nvPicPr>
        <p:blipFill rotWithShape="1">
          <a:blip r:embed="rId3">
            <a:alphaModFix/>
          </a:blip>
          <a:srcRect b="0" l="0" r="0" t="0"/>
          <a:stretch/>
        </p:blipFill>
        <p:spPr>
          <a:xfrm>
            <a:off x="8551625" y="6311550"/>
            <a:ext cx="434975" cy="4508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p60"/>
          <p:cNvSpPr txBox="1"/>
          <p:nvPr>
            <p:ph idx="1" type="body"/>
          </p:nvPr>
        </p:nvSpPr>
        <p:spPr>
          <a:xfrm>
            <a:off x="457200" y="1600200"/>
            <a:ext cx="8325900" cy="4572000"/>
          </a:xfrm>
          <a:prstGeom prst="rect">
            <a:avLst/>
          </a:prstGeom>
          <a:noFill/>
          <a:ln>
            <a:noFill/>
          </a:ln>
        </p:spPr>
        <p:txBody>
          <a:bodyPr anchorCtr="0" anchor="ctr" bIns="45675" lIns="45675" spcFirstLastPara="1" rIns="45675" wrap="square" tIns="45675">
            <a:noAutofit/>
          </a:bodyPr>
          <a:lstStyle/>
          <a:p>
            <a:pPr indent="0" lvl="0" marL="0" rtl="0" algn="l">
              <a:lnSpc>
                <a:spcPct val="100000"/>
              </a:lnSpc>
              <a:spcBef>
                <a:spcPts val="0"/>
              </a:spcBef>
              <a:spcAft>
                <a:spcPts val="0"/>
              </a:spcAft>
              <a:buClr>
                <a:srgbClr val="000000"/>
              </a:buClr>
              <a:buSzPts val="3000"/>
              <a:buFont typeface="Verdana"/>
              <a:buNone/>
            </a:pPr>
            <a:r>
              <a:rPr lang="en-US" sz="3000"/>
              <a:t>1.Decision rules, or “entry and exit criteria” allow for equitable decisions on who receives support. </a:t>
            </a:r>
            <a:endParaRPr/>
          </a:p>
          <a:p>
            <a:pPr indent="0" lvl="0" marL="0" rtl="0" algn="l">
              <a:lnSpc>
                <a:spcPct val="100000"/>
              </a:lnSpc>
              <a:spcBef>
                <a:spcPts val="300"/>
              </a:spcBef>
              <a:spcAft>
                <a:spcPts val="0"/>
              </a:spcAft>
              <a:buClr>
                <a:srgbClr val="000000"/>
              </a:buClr>
              <a:buSzPts val="3000"/>
              <a:buFont typeface="Verdana"/>
              <a:buNone/>
            </a:pPr>
            <a:r>
              <a:rPr lang="en-US" sz="3000"/>
              <a:t> </a:t>
            </a:r>
            <a:endParaRPr/>
          </a:p>
          <a:p>
            <a:pPr indent="0" lvl="0" marL="0" rtl="0" algn="l">
              <a:lnSpc>
                <a:spcPct val="100000"/>
              </a:lnSpc>
              <a:spcBef>
                <a:spcPts val="300"/>
              </a:spcBef>
              <a:spcAft>
                <a:spcPts val="0"/>
              </a:spcAft>
              <a:buClr>
                <a:srgbClr val="000000"/>
              </a:buClr>
              <a:buSzPts val="3000"/>
              <a:buFont typeface="Verdana"/>
              <a:buNone/>
            </a:pPr>
            <a:r>
              <a:rPr lang="en-US" sz="3000"/>
              <a:t>2. Provide a uniform method to refer students to advanced tiers.</a:t>
            </a:r>
            <a:endParaRPr sz="3000"/>
          </a:p>
          <a:p>
            <a:pPr indent="0" lvl="0" marL="0" rtl="0" algn="l">
              <a:lnSpc>
                <a:spcPct val="100000"/>
              </a:lnSpc>
              <a:spcBef>
                <a:spcPts val="300"/>
              </a:spcBef>
              <a:spcAft>
                <a:spcPts val="0"/>
              </a:spcAft>
              <a:buClr>
                <a:srgbClr val="000000"/>
              </a:buClr>
              <a:buSzPts val="3000"/>
              <a:buFont typeface="Verdana"/>
              <a:buNone/>
            </a:pPr>
            <a:r>
              <a:rPr lang="en-US" sz="3000"/>
              <a:t> </a:t>
            </a:r>
            <a:endParaRPr sz="3000"/>
          </a:p>
          <a:p>
            <a:pPr indent="0" lvl="0" marL="0" rtl="0" algn="l">
              <a:lnSpc>
                <a:spcPct val="100000"/>
              </a:lnSpc>
              <a:spcBef>
                <a:spcPts val="300"/>
              </a:spcBef>
              <a:spcAft>
                <a:spcPts val="0"/>
              </a:spcAft>
              <a:buClr>
                <a:srgbClr val="000000"/>
              </a:buClr>
              <a:buSzPts val="3000"/>
              <a:buFont typeface="Verdana"/>
              <a:buNone/>
            </a:pPr>
            <a:r>
              <a:rPr lang="en-US" sz="3000"/>
              <a:t>3. Provide clear exit criteria from advanced tiers interventions and supports.</a:t>
            </a:r>
            <a:endParaRPr sz="3000"/>
          </a:p>
        </p:txBody>
      </p:sp>
      <p:sp>
        <p:nvSpPr>
          <p:cNvPr id="1569" name="Google Shape;1569;p60"/>
          <p:cNvSpPr txBox="1"/>
          <p:nvPr>
            <p:ph type="title"/>
          </p:nvPr>
        </p:nvSpPr>
        <p:spPr>
          <a:xfrm>
            <a:off x="228600" y="101600"/>
            <a:ext cx="8686800" cy="1143000"/>
          </a:xfrm>
          <a:prstGeom prst="rect">
            <a:avLst/>
          </a:prstGeom>
          <a:solidFill>
            <a:srgbClr val="A9DCF2">
              <a:alpha val="65098"/>
            </a:srgbClr>
          </a:solidFill>
          <a:ln>
            <a:noFill/>
          </a:ln>
        </p:spPr>
        <p:txBody>
          <a:bodyPr anchorCtr="0" anchor="ctr" bIns="45675" lIns="45675" spcFirstLastPara="1" rIns="45675" wrap="square" tIns="45675">
            <a:noAutofit/>
          </a:bodyPr>
          <a:lstStyle/>
          <a:p>
            <a:pPr indent="0" lvl="0" marL="0" rtl="0" algn="ctr">
              <a:lnSpc>
                <a:spcPct val="100000"/>
              </a:lnSpc>
              <a:spcBef>
                <a:spcPts val="0"/>
              </a:spcBef>
              <a:spcAft>
                <a:spcPts val="0"/>
              </a:spcAft>
              <a:buClr>
                <a:srgbClr val="000000"/>
              </a:buClr>
              <a:buSzPts val="3400"/>
              <a:buFont typeface="Verdana"/>
              <a:buNone/>
            </a:pPr>
            <a:r>
              <a:rPr lang="en-US">
                <a:solidFill>
                  <a:srgbClr val="000000"/>
                </a:solidFill>
              </a:rPr>
              <a:t>Decision Rules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p61"/>
          <p:cNvSpPr txBox="1"/>
          <p:nvPr>
            <p:ph idx="1" type="body"/>
          </p:nvPr>
        </p:nvSpPr>
        <p:spPr>
          <a:xfrm>
            <a:off x="457201" y="1600200"/>
            <a:ext cx="8229600" cy="4572000"/>
          </a:xfrm>
          <a:prstGeom prst="rect">
            <a:avLst/>
          </a:prstGeom>
          <a:noFill/>
          <a:ln>
            <a:noFill/>
          </a:ln>
        </p:spPr>
        <p:txBody>
          <a:bodyPr anchorCtr="0" anchor="ctr" bIns="45700" lIns="45700" spcFirstLastPara="1" rIns="45700" wrap="square" tIns="45700">
            <a:noAutofit/>
          </a:bodyPr>
          <a:lstStyle/>
          <a:p>
            <a:pPr indent="-300789" lvl="0" marL="300789" rtl="0" algn="l">
              <a:lnSpc>
                <a:spcPct val="150000"/>
              </a:lnSpc>
              <a:spcBef>
                <a:spcPts val="0"/>
              </a:spcBef>
              <a:spcAft>
                <a:spcPts val="0"/>
              </a:spcAft>
              <a:buClr>
                <a:srgbClr val="000000"/>
              </a:buClr>
              <a:buSzPts val="3000"/>
              <a:buFont typeface="Verdana"/>
              <a:buChar char="•"/>
            </a:pPr>
            <a:r>
              <a:rPr lang="en-US" sz="3000"/>
              <a:t>Below 25% on universal screener</a:t>
            </a:r>
            <a:endParaRPr/>
          </a:p>
          <a:p>
            <a:pPr indent="-300789" lvl="0" marL="300789" rtl="0" algn="l">
              <a:lnSpc>
                <a:spcPct val="150000"/>
              </a:lnSpc>
              <a:spcBef>
                <a:spcPts val="0"/>
              </a:spcBef>
              <a:spcAft>
                <a:spcPts val="0"/>
              </a:spcAft>
              <a:buClr>
                <a:srgbClr val="000000"/>
              </a:buClr>
              <a:buSzPts val="3000"/>
              <a:buFont typeface="Verdana"/>
              <a:buChar char="•"/>
            </a:pPr>
            <a:r>
              <a:rPr lang="en-US" sz="3000"/>
              <a:t>Below 70% on benchmark assessments</a:t>
            </a:r>
            <a:endParaRPr/>
          </a:p>
          <a:p>
            <a:pPr indent="-300789" lvl="0" marL="300789" rtl="0" algn="l">
              <a:lnSpc>
                <a:spcPct val="150000"/>
              </a:lnSpc>
              <a:spcBef>
                <a:spcPts val="0"/>
              </a:spcBef>
              <a:spcAft>
                <a:spcPts val="0"/>
              </a:spcAft>
              <a:buClr>
                <a:srgbClr val="000000"/>
              </a:buClr>
              <a:buSzPts val="3000"/>
              <a:buFont typeface="Verdana"/>
              <a:buChar char="•"/>
            </a:pPr>
            <a:r>
              <a:rPr lang="en-US" sz="3000"/>
              <a:t>Did not meet PALS benchmark</a:t>
            </a:r>
            <a:endParaRPr/>
          </a:p>
          <a:p>
            <a:pPr indent="-300789" lvl="0" marL="300789" rtl="0" algn="l">
              <a:lnSpc>
                <a:spcPct val="150000"/>
              </a:lnSpc>
              <a:spcBef>
                <a:spcPts val="0"/>
              </a:spcBef>
              <a:spcAft>
                <a:spcPts val="0"/>
              </a:spcAft>
              <a:buClr>
                <a:srgbClr val="000000"/>
              </a:buClr>
              <a:buSzPts val="3000"/>
              <a:buFont typeface="Verdana"/>
              <a:buChar char="•"/>
            </a:pPr>
            <a:r>
              <a:rPr lang="en-US" sz="3000"/>
              <a:t>Did not pass prior year’s SOL</a:t>
            </a:r>
            <a:endParaRPr/>
          </a:p>
          <a:p>
            <a:pPr indent="-300789" lvl="0" marL="300789" rtl="0" algn="l">
              <a:lnSpc>
                <a:spcPct val="150000"/>
              </a:lnSpc>
              <a:spcBef>
                <a:spcPts val="0"/>
              </a:spcBef>
              <a:spcAft>
                <a:spcPts val="0"/>
              </a:spcAft>
              <a:buClr>
                <a:srgbClr val="000000"/>
              </a:buClr>
              <a:buSzPts val="3000"/>
              <a:buFont typeface="Verdana"/>
              <a:buChar char="•"/>
            </a:pPr>
            <a:r>
              <a:rPr lang="en-US" sz="3000"/>
              <a:t>Did not achieve course credit</a:t>
            </a:r>
            <a:endParaRPr/>
          </a:p>
        </p:txBody>
      </p:sp>
      <p:sp>
        <p:nvSpPr>
          <p:cNvPr id="1575" name="Google Shape;1575;p61"/>
          <p:cNvSpPr txBox="1"/>
          <p:nvPr>
            <p:ph type="title"/>
          </p:nvPr>
        </p:nvSpPr>
        <p:spPr>
          <a:xfrm>
            <a:off x="228600" y="228600"/>
            <a:ext cx="8686800" cy="1143000"/>
          </a:xfrm>
          <a:prstGeom prst="rect">
            <a:avLst/>
          </a:prstGeom>
          <a:solidFill>
            <a:srgbClr val="AADDF3">
              <a:alpha val="67058"/>
            </a:srgbClr>
          </a:solidFill>
          <a:ln>
            <a:noFill/>
          </a:ln>
        </p:spPr>
        <p:txBody>
          <a:bodyPr anchorCtr="0" anchor="ctr" bIns="45700" lIns="45700" spcFirstLastPara="1" rIns="45700" wrap="square" tIns="45700">
            <a:noAutofit/>
          </a:bodyPr>
          <a:lstStyle/>
          <a:p>
            <a:pPr indent="0" lvl="0" marL="0" rtl="0" algn="ctr">
              <a:lnSpc>
                <a:spcPct val="100000"/>
              </a:lnSpc>
              <a:spcBef>
                <a:spcPts val="0"/>
              </a:spcBef>
              <a:spcAft>
                <a:spcPts val="0"/>
              </a:spcAft>
              <a:buClr>
                <a:srgbClr val="000000"/>
              </a:buClr>
              <a:buSzPts val="3400"/>
              <a:buFont typeface="Verdana"/>
              <a:buNone/>
            </a:pPr>
            <a:r>
              <a:rPr lang="en-US" sz="3400"/>
              <a:t>Academic Data Example</a:t>
            </a:r>
            <a:endParaRPr/>
          </a:p>
          <a:p>
            <a:pPr indent="0" lvl="0" marL="0" rtl="0" algn="ctr">
              <a:lnSpc>
                <a:spcPct val="100000"/>
              </a:lnSpc>
              <a:spcBef>
                <a:spcPts val="0"/>
              </a:spcBef>
              <a:spcAft>
                <a:spcPts val="0"/>
              </a:spcAft>
              <a:buClr>
                <a:srgbClr val="000000"/>
              </a:buClr>
              <a:buSzPts val="3400"/>
              <a:buFont typeface="Verdana"/>
              <a:buNone/>
            </a:pPr>
            <a:r>
              <a:rPr lang="en-US" sz="3400">
                <a:solidFill>
                  <a:srgbClr val="000000"/>
                </a:solidFill>
              </a:rPr>
              <a:t>Tier 2 Decision Rules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6"/>
          <p:cNvSpPr txBox="1"/>
          <p:nvPr>
            <p:ph idx="1" type="body"/>
          </p:nvPr>
        </p:nvSpPr>
        <p:spPr>
          <a:xfrm>
            <a:off x="457200" y="1913150"/>
            <a:ext cx="8229600" cy="4261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1000"/>
              </a:spcBef>
              <a:spcAft>
                <a:spcPts val="0"/>
              </a:spcAft>
              <a:buSzPts val="1800"/>
              <a:buNone/>
            </a:pPr>
            <a:r>
              <a:rPr lang="en-US" sz="2400">
                <a:highlight>
                  <a:srgbClr val="FFFFFF"/>
                </a:highlight>
              </a:rPr>
              <a:t>Participants will:</a:t>
            </a:r>
            <a:endParaRPr sz="2400">
              <a:highlight>
                <a:srgbClr val="FFFFFF"/>
              </a:highlight>
            </a:endParaRPr>
          </a:p>
          <a:p>
            <a:pPr indent="0" lvl="0" marL="0" rtl="0" algn="l">
              <a:lnSpc>
                <a:spcPct val="100000"/>
              </a:lnSpc>
              <a:spcBef>
                <a:spcPts val="1000"/>
              </a:spcBef>
              <a:spcAft>
                <a:spcPts val="0"/>
              </a:spcAft>
              <a:buSzPts val="1800"/>
              <a:buNone/>
            </a:pPr>
            <a:r>
              <a:rPr lang="en-US" sz="2400">
                <a:highlight>
                  <a:srgbClr val="FFFFFF"/>
                </a:highlight>
              </a:rPr>
              <a:t>1. Describe and synthesize essential elements of advanced tier systems of supports</a:t>
            </a:r>
            <a:endParaRPr sz="2400">
              <a:highlight>
                <a:srgbClr val="FFFFFF"/>
              </a:highlight>
            </a:endParaRPr>
          </a:p>
          <a:p>
            <a:pPr indent="0" lvl="0" marL="0" rtl="0" algn="l">
              <a:lnSpc>
                <a:spcPct val="100000"/>
              </a:lnSpc>
              <a:spcBef>
                <a:spcPts val="1000"/>
              </a:spcBef>
              <a:spcAft>
                <a:spcPts val="0"/>
              </a:spcAft>
              <a:buSzPts val="1800"/>
              <a:buNone/>
            </a:pPr>
            <a:r>
              <a:rPr lang="en-US" sz="2400">
                <a:highlight>
                  <a:srgbClr val="FFFFFF"/>
                </a:highlight>
              </a:rPr>
              <a:t>2. Define roles, responsibilities and meeting structures for advanced tier teams that demonstrate authentic family engagement</a:t>
            </a:r>
            <a:endParaRPr sz="2400">
              <a:highlight>
                <a:srgbClr val="FFFFFF"/>
              </a:highlight>
            </a:endParaRPr>
          </a:p>
          <a:p>
            <a:pPr indent="0" lvl="0" marL="0" rtl="0" algn="l">
              <a:lnSpc>
                <a:spcPct val="100000"/>
              </a:lnSpc>
              <a:spcBef>
                <a:spcPts val="1000"/>
              </a:spcBef>
              <a:spcAft>
                <a:spcPts val="0"/>
              </a:spcAft>
              <a:buSzPts val="1800"/>
              <a:buNone/>
            </a:pPr>
            <a:r>
              <a:rPr lang="en-US" sz="2400">
                <a:highlight>
                  <a:srgbClr val="FFFFFF"/>
                </a:highlight>
              </a:rPr>
              <a:t>3. Identify screening and  “requests for assistance” tools for the identification of students who might benefit from advanced tiers supports</a:t>
            </a:r>
            <a:endParaRPr sz="2400">
              <a:highlight>
                <a:srgbClr val="FFFFFF"/>
              </a:highlight>
            </a:endParaRPr>
          </a:p>
          <a:p>
            <a:pPr indent="0" lvl="0" marL="0" rtl="0" algn="l">
              <a:lnSpc>
                <a:spcPct val="100000"/>
              </a:lnSpc>
              <a:spcBef>
                <a:spcPts val="1000"/>
              </a:spcBef>
              <a:spcAft>
                <a:spcPts val="0"/>
              </a:spcAft>
              <a:buSzPts val="1800"/>
              <a:buNone/>
            </a:pPr>
            <a:r>
              <a:rPr lang="en-US" sz="2400">
                <a:highlight>
                  <a:srgbClr val="FFFFFF"/>
                </a:highlight>
              </a:rPr>
              <a:t>4. List decision rules for evidenced-based practices in an advanced tiers continuum of supports</a:t>
            </a:r>
            <a:endParaRPr sz="2400">
              <a:highlight>
                <a:srgbClr val="FFFFFF"/>
              </a:highlight>
            </a:endParaRPr>
          </a:p>
          <a:p>
            <a:pPr indent="0" lvl="0" marL="0" rtl="0" algn="l">
              <a:lnSpc>
                <a:spcPct val="100000"/>
              </a:lnSpc>
              <a:spcBef>
                <a:spcPts val="1000"/>
              </a:spcBef>
              <a:spcAft>
                <a:spcPts val="0"/>
              </a:spcAft>
              <a:buSzPts val="1800"/>
              <a:buNone/>
            </a:pPr>
            <a:r>
              <a:t/>
            </a:r>
            <a:endParaRPr sz="2400"/>
          </a:p>
        </p:txBody>
      </p:sp>
      <p:sp>
        <p:nvSpPr>
          <p:cNvPr id="1067" name="Google Shape;1067;p6"/>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Learning Intentions for Session 1</a:t>
            </a:r>
            <a:endParaRPr>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0" name="Shape 1580"/>
        <p:cNvGrpSpPr/>
        <p:nvPr/>
      </p:nvGrpSpPr>
      <p:grpSpPr>
        <a:xfrm>
          <a:off x="0" y="0"/>
          <a:ext cx="0" cy="0"/>
          <a:chOff x="0" y="0"/>
          <a:chExt cx="0" cy="0"/>
        </a:xfrm>
      </p:grpSpPr>
      <p:sp>
        <p:nvSpPr>
          <p:cNvPr id="1581" name="Google Shape;1581;p62"/>
          <p:cNvSpPr txBox="1"/>
          <p:nvPr>
            <p:ph type="title"/>
          </p:nvPr>
        </p:nvSpPr>
        <p:spPr>
          <a:xfrm>
            <a:off x="457200" y="274638"/>
            <a:ext cx="8229600" cy="1143000"/>
          </a:xfrm>
          <a:prstGeom prst="rect">
            <a:avLst/>
          </a:prstGeom>
          <a:solidFill>
            <a:srgbClr val="A9DCF2">
              <a:alpha val="65882"/>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Sample Mathematics </a:t>
            </a:r>
            <a:endParaRPr>
              <a:solidFill>
                <a:srgbClr val="000000"/>
              </a:solidFill>
            </a:endParaRPr>
          </a:p>
          <a:p>
            <a:pPr indent="0" lvl="0" marL="0" rtl="0" algn="ctr">
              <a:lnSpc>
                <a:spcPct val="100000"/>
              </a:lnSpc>
              <a:spcBef>
                <a:spcPts val="0"/>
              </a:spcBef>
              <a:spcAft>
                <a:spcPts val="0"/>
              </a:spcAft>
              <a:buSzPts val="4000"/>
              <a:buNone/>
            </a:pPr>
            <a:r>
              <a:rPr lang="en-US">
                <a:solidFill>
                  <a:srgbClr val="000000"/>
                </a:solidFill>
              </a:rPr>
              <a:t>Decision Rules</a:t>
            </a:r>
            <a:endParaRPr>
              <a:solidFill>
                <a:srgbClr val="000000"/>
              </a:solidFill>
            </a:endParaRPr>
          </a:p>
        </p:txBody>
      </p:sp>
      <p:pic>
        <p:nvPicPr>
          <p:cNvPr descr="Advanced tiers decision rules table&#10;" id="1582" name="Google Shape;1582;p62"/>
          <p:cNvPicPr preferRelativeResize="0"/>
          <p:nvPr/>
        </p:nvPicPr>
        <p:blipFill rotWithShape="1">
          <a:blip r:embed="rId3">
            <a:alphaModFix/>
          </a:blip>
          <a:srcRect b="26998" l="1431" r="21167" t="17604"/>
          <a:stretch/>
        </p:blipFill>
        <p:spPr>
          <a:xfrm>
            <a:off x="494174" y="1523394"/>
            <a:ext cx="8155651" cy="448743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63"/>
          <p:cNvSpPr txBox="1"/>
          <p:nvPr>
            <p:ph idx="1" type="body"/>
          </p:nvPr>
        </p:nvSpPr>
        <p:spPr>
          <a:xfrm>
            <a:off x="457201" y="1600200"/>
            <a:ext cx="8229600" cy="4572000"/>
          </a:xfrm>
          <a:prstGeom prst="rect">
            <a:avLst/>
          </a:prstGeom>
          <a:noFill/>
          <a:ln>
            <a:noFill/>
          </a:ln>
        </p:spPr>
        <p:txBody>
          <a:bodyPr anchorCtr="0" anchor="t" bIns="45675" lIns="45675" spcFirstLastPara="1" rIns="45675" wrap="square" tIns="45675">
            <a:noAutofit/>
          </a:bodyPr>
          <a:lstStyle/>
          <a:p>
            <a:pPr indent="-300789" lvl="0" marL="300789" rtl="0" algn="l">
              <a:lnSpc>
                <a:spcPct val="120000"/>
              </a:lnSpc>
              <a:spcBef>
                <a:spcPts val="0"/>
              </a:spcBef>
              <a:spcAft>
                <a:spcPts val="0"/>
              </a:spcAft>
              <a:buClr>
                <a:srgbClr val="000000"/>
              </a:buClr>
              <a:buSzPts val="3000"/>
              <a:buFont typeface="Verdana"/>
              <a:buChar char="•"/>
            </a:pPr>
            <a:r>
              <a:rPr lang="en-US" sz="3000"/>
              <a:t>2-5 ODR’s</a:t>
            </a:r>
            <a:endParaRPr/>
          </a:p>
          <a:p>
            <a:pPr indent="-300789" lvl="0" marL="300789" rtl="0" algn="l">
              <a:lnSpc>
                <a:spcPct val="120000"/>
              </a:lnSpc>
              <a:spcBef>
                <a:spcPts val="500"/>
              </a:spcBef>
              <a:spcAft>
                <a:spcPts val="0"/>
              </a:spcAft>
              <a:buClr>
                <a:srgbClr val="000000"/>
              </a:buClr>
              <a:buSzPts val="3000"/>
              <a:buFont typeface="Verdana"/>
              <a:buChar char="•"/>
            </a:pPr>
            <a:r>
              <a:rPr lang="en-US" sz="3000"/>
              <a:t>1 Suspension</a:t>
            </a:r>
            <a:endParaRPr/>
          </a:p>
          <a:p>
            <a:pPr indent="-300789" lvl="0" marL="300789" rtl="0" algn="l">
              <a:lnSpc>
                <a:spcPct val="120000"/>
              </a:lnSpc>
              <a:spcBef>
                <a:spcPts val="500"/>
              </a:spcBef>
              <a:spcAft>
                <a:spcPts val="0"/>
              </a:spcAft>
              <a:buClr>
                <a:srgbClr val="000000"/>
              </a:buClr>
              <a:buSzPts val="3000"/>
              <a:buFont typeface="Verdana"/>
              <a:buChar char="•"/>
            </a:pPr>
            <a:r>
              <a:rPr lang="en-US" sz="3000"/>
              <a:t>&gt; </a:t>
            </a:r>
            <a:r>
              <a:rPr lang="en-US" u="sng"/>
              <a:t> ? </a:t>
            </a:r>
            <a:r>
              <a:rPr lang="en-US" sz="3000"/>
              <a:t> minutes missed instruction </a:t>
            </a:r>
            <a:endParaRPr/>
          </a:p>
          <a:p>
            <a:pPr indent="-300789" lvl="0" marL="300789" rtl="0" algn="l">
              <a:lnSpc>
                <a:spcPct val="120000"/>
              </a:lnSpc>
              <a:spcBef>
                <a:spcPts val="500"/>
              </a:spcBef>
              <a:spcAft>
                <a:spcPts val="0"/>
              </a:spcAft>
              <a:buClr>
                <a:srgbClr val="000000"/>
              </a:buClr>
              <a:buSzPts val="3000"/>
              <a:buFont typeface="Verdana"/>
              <a:buChar char="•"/>
            </a:pPr>
            <a:r>
              <a:rPr lang="en-US" sz="3000"/>
              <a:t>&gt; </a:t>
            </a:r>
            <a:r>
              <a:rPr lang="en-US" u="sng"/>
              <a:t> ? </a:t>
            </a:r>
            <a:r>
              <a:rPr lang="en-US" sz="3000"/>
              <a:t> days unexcused absences</a:t>
            </a:r>
            <a:endParaRPr/>
          </a:p>
          <a:p>
            <a:pPr indent="-300789" lvl="0" marL="300789" rtl="0" algn="l">
              <a:lnSpc>
                <a:spcPct val="120000"/>
              </a:lnSpc>
              <a:spcBef>
                <a:spcPts val="500"/>
              </a:spcBef>
              <a:spcAft>
                <a:spcPts val="0"/>
              </a:spcAft>
              <a:buClr>
                <a:srgbClr val="000000"/>
              </a:buClr>
              <a:buSzPts val="3000"/>
              <a:buFont typeface="Verdana"/>
              <a:buChar char="•"/>
            </a:pPr>
            <a:r>
              <a:rPr lang="en-US" sz="3000"/>
              <a:t>Incomplete classwork/homework</a:t>
            </a:r>
            <a:endParaRPr/>
          </a:p>
          <a:p>
            <a:pPr indent="-300789" lvl="0" marL="300789" rtl="0" algn="l">
              <a:lnSpc>
                <a:spcPct val="120000"/>
              </a:lnSpc>
              <a:spcBef>
                <a:spcPts val="500"/>
              </a:spcBef>
              <a:spcAft>
                <a:spcPts val="0"/>
              </a:spcAft>
              <a:buClr>
                <a:srgbClr val="000000"/>
              </a:buClr>
              <a:buSzPts val="3000"/>
              <a:buFont typeface="Verdana"/>
              <a:buChar char="•"/>
            </a:pPr>
            <a:r>
              <a:rPr lang="en-US" sz="3000"/>
              <a:t>Tardies</a:t>
            </a:r>
            <a:endParaRPr/>
          </a:p>
          <a:p>
            <a:pPr indent="-300789" lvl="0" marL="300789" rtl="0" algn="l">
              <a:lnSpc>
                <a:spcPct val="120000"/>
              </a:lnSpc>
              <a:spcBef>
                <a:spcPts val="500"/>
              </a:spcBef>
              <a:spcAft>
                <a:spcPts val="0"/>
              </a:spcAft>
              <a:buClr>
                <a:srgbClr val="000000"/>
              </a:buClr>
              <a:buSzPts val="3000"/>
              <a:buFont typeface="Verdana"/>
              <a:buChar char="•"/>
            </a:pPr>
            <a:r>
              <a:rPr lang="en-US" sz="3000"/>
              <a:t>Student, caregiver, staff nomination</a:t>
            </a:r>
            <a:endParaRPr/>
          </a:p>
        </p:txBody>
      </p:sp>
      <p:sp>
        <p:nvSpPr>
          <p:cNvPr id="1588" name="Google Shape;1588;p63"/>
          <p:cNvSpPr txBox="1"/>
          <p:nvPr>
            <p:ph type="title"/>
          </p:nvPr>
        </p:nvSpPr>
        <p:spPr>
          <a:xfrm>
            <a:off x="228600" y="203200"/>
            <a:ext cx="8686800" cy="1143000"/>
          </a:xfrm>
          <a:prstGeom prst="rect">
            <a:avLst/>
          </a:prstGeom>
          <a:solidFill>
            <a:srgbClr val="A9DCF2">
              <a:alpha val="65098"/>
            </a:srgbClr>
          </a:solidFill>
          <a:ln>
            <a:noFill/>
          </a:ln>
        </p:spPr>
        <p:txBody>
          <a:bodyPr anchorCtr="0" anchor="ctr" bIns="45675" lIns="45675" spcFirstLastPara="1" rIns="45675" wrap="square" tIns="45675">
            <a:noAutofit/>
          </a:bodyPr>
          <a:lstStyle/>
          <a:p>
            <a:pPr indent="0" lvl="0" marL="0" rtl="0" algn="ctr">
              <a:lnSpc>
                <a:spcPct val="100000"/>
              </a:lnSpc>
              <a:spcBef>
                <a:spcPts val="0"/>
              </a:spcBef>
              <a:spcAft>
                <a:spcPts val="0"/>
              </a:spcAft>
              <a:buClr>
                <a:schemeClr val="dk1"/>
              </a:buClr>
              <a:buSzPts val="3400"/>
              <a:buFont typeface="Verdana"/>
              <a:buNone/>
            </a:pPr>
            <a:r>
              <a:rPr lang="en-US" sz="3400"/>
              <a:t>Behavior Data Example</a:t>
            </a:r>
            <a:endParaRPr/>
          </a:p>
          <a:p>
            <a:pPr indent="0" lvl="0" marL="0" rtl="0" algn="ctr">
              <a:lnSpc>
                <a:spcPct val="100000"/>
              </a:lnSpc>
              <a:spcBef>
                <a:spcPts val="0"/>
              </a:spcBef>
              <a:spcAft>
                <a:spcPts val="0"/>
              </a:spcAft>
              <a:buClr>
                <a:schemeClr val="dk1"/>
              </a:buClr>
              <a:buSzPts val="3400"/>
              <a:buFont typeface="Verdana"/>
              <a:buNone/>
            </a:pPr>
            <a:r>
              <a:rPr lang="en-US" sz="3400"/>
              <a:t> Tier 2 Decision Rules</a:t>
            </a:r>
            <a:endParaRPr sz="3400">
              <a:solidFill>
                <a:srgbClr val="000000"/>
              </a:solidFill>
            </a:endParaRPr>
          </a:p>
        </p:txBody>
      </p:sp>
      <p:pic>
        <p:nvPicPr>
          <p:cNvPr descr="family engagement icon" id="1589" name="Google Shape;1589;p63"/>
          <p:cNvPicPr preferRelativeResize="0"/>
          <p:nvPr/>
        </p:nvPicPr>
        <p:blipFill rotWithShape="1">
          <a:blip r:embed="rId3">
            <a:alphaModFix/>
          </a:blip>
          <a:srcRect b="0" l="0" r="0" t="0"/>
          <a:stretch/>
        </p:blipFill>
        <p:spPr>
          <a:xfrm>
            <a:off x="7551915" y="5046875"/>
            <a:ext cx="1363475" cy="1413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p64"/>
          <p:cNvSpPr txBox="1"/>
          <p:nvPr>
            <p:ph idx="1" type="body"/>
          </p:nvPr>
        </p:nvSpPr>
        <p:spPr>
          <a:xfrm>
            <a:off x="457201" y="1600200"/>
            <a:ext cx="8229600" cy="4572000"/>
          </a:xfrm>
          <a:prstGeom prst="rect">
            <a:avLst/>
          </a:prstGeom>
          <a:noFill/>
          <a:ln>
            <a:noFill/>
          </a:ln>
        </p:spPr>
        <p:txBody>
          <a:bodyPr anchorCtr="0" anchor="t" bIns="45700" lIns="45700" spcFirstLastPara="1" rIns="45700" wrap="square" tIns="45700">
            <a:noAutofit/>
          </a:bodyPr>
          <a:lstStyle/>
          <a:p>
            <a:pPr indent="-381000" lvl="0" marL="457200" rtl="0" algn="l">
              <a:lnSpc>
                <a:spcPct val="120000"/>
              </a:lnSpc>
              <a:spcBef>
                <a:spcPts val="0"/>
              </a:spcBef>
              <a:spcAft>
                <a:spcPts val="0"/>
              </a:spcAft>
              <a:buClr>
                <a:srgbClr val="000000"/>
              </a:buClr>
              <a:buSzPts val="3000"/>
              <a:buChar char="•"/>
            </a:pPr>
            <a:r>
              <a:rPr lang="en-US" sz="3000"/>
              <a:t>5+ visits to the nurse/school counselor per month</a:t>
            </a:r>
            <a:endParaRPr/>
          </a:p>
          <a:p>
            <a:pPr indent="-381000" lvl="0" marL="457200" rtl="0" algn="l">
              <a:lnSpc>
                <a:spcPct val="150000"/>
              </a:lnSpc>
              <a:spcBef>
                <a:spcPts val="400"/>
              </a:spcBef>
              <a:spcAft>
                <a:spcPts val="0"/>
              </a:spcAft>
              <a:buClr>
                <a:srgbClr val="000000"/>
              </a:buClr>
              <a:buSzPts val="3000"/>
              <a:buChar char="•"/>
            </a:pPr>
            <a:r>
              <a:rPr lang="en-US" sz="3000"/>
              <a:t>3-5 absences per month</a:t>
            </a:r>
            <a:endParaRPr/>
          </a:p>
          <a:p>
            <a:pPr indent="-381000" lvl="0" marL="457200" rtl="0" algn="l">
              <a:lnSpc>
                <a:spcPct val="150000"/>
              </a:lnSpc>
              <a:spcBef>
                <a:spcPts val="400"/>
              </a:spcBef>
              <a:spcAft>
                <a:spcPts val="0"/>
              </a:spcAft>
              <a:buClr>
                <a:srgbClr val="000000"/>
              </a:buClr>
              <a:buSzPts val="3000"/>
              <a:buChar char="•"/>
            </a:pPr>
            <a:r>
              <a:rPr lang="en-US" sz="3000"/>
              <a:t>2-4 tardies and/or early dismissals</a:t>
            </a:r>
            <a:endParaRPr/>
          </a:p>
          <a:p>
            <a:pPr indent="-381000" lvl="0" marL="457200" rtl="0" algn="l">
              <a:lnSpc>
                <a:spcPct val="150000"/>
              </a:lnSpc>
              <a:spcBef>
                <a:spcPts val="400"/>
              </a:spcBef>
              <a:spcAft>
                <a:spcPts val="0"/>
              </a:spcAft>
              <a:buClr>
                <a:srgbClr val="000000"/>
              </a:buClr>
              <a:buSzPts val="3000"/>
              <a:buChar char="•"/>
            </a:pPr>
            <a:r>
              <a:rPr lang="en-US" sz="3000"/>
              <a:t>Student, caregiver, staff nomination</a:t>
            </a:r>
            <a:endParaRPr/>
          </a:p>
          <a:p>
            <a:pPr indent="-381000" lvl="0" marL="457200" rtl="0" algn="l">
              <a:lnSpc>
                <a:spcPct val="150000"/>
              </a:lnSpc>
              <a:spcBef>
                <a:spcPts val="400"/>
              </a:spcBef>
              <a:spcAft>
                <a:spcPts val="0"/>
              </a:spcAft>
              <a:buClr>
                <a:srgbClr val="000000"/>
              </a:buClr>
              <a:buSzPts val="3000"/>
              <a:buChar char="•"/>
            </a:pPr>
            <a:r>
              <a:rPr lang="en-US" sz="3000"/>
              <a:t>Mental Wellness Screener</a:t>
            </a:r>
            <a:endParaRPr/>
          </a:p>
        </p:txBody>
      </p:sp>
      <p:sp>
        <p:nvSpPr>
          <p:cNvPr id="1595" name="Google Shape;1595;p64"/>
          <p:cNvSpPr txBox="1"/>
          <p:nvPr>
            <p:ph type="title"/>
          </p:nvPr>
        </p:nvSpPr>
        <p:spPr>
          <a:xfrm>
            <a:off x="228600" y="228600"/>
            <a:ext cx="8686800" cy="1143000"/>
          </a:xfrm>
          <a:prstGeom prst="rect">
            <a:avLst/>
          </a:prstGeom>
          <a:solidFill>
            <a:srgbClr val="AADDF3">
              <a:alpha val="67058"/>
            </a:srgbClr>
          </a:solidFill>
          <a:ln>
            <a:noFill/>
          </a:ln>
        </p:spPr>
        <p:txBody>
          <a:bodyPr anchorCtr="0" anchor="ctr" bIns="45700" lIns="45700" spcFirstLastPara="1" rIns="45700" wrap="square" tIns="45700">
            <a:noAutofit/>
          </a:bodyPr>
          <a:lstStyle/>
          <a:p>
            <a:pPr indent="0" lvl="0" marL="0" rtl="0" algn="ctr">
              <a:lnSpc>
                <a:spcPct val="100000"/>
              </a:lnSpc>
              <a:spcBef>
                <a:spcPts val="0"/>
              </a:spcBef>
              <a:spcAft>
                <a:spcPts val="0"/>
              </a:spcAft>
              <a:buClr>
                <a:schemeClr val="dk1"/>
              </a:buClr>
              <a:buSzPts val="3400"/>
              <a:buFont typeface="Verdana"/>
              <a:buNone/>
            </a:pPr>
            <a:r>
              <a:rPr lang="en-US" sz="3400"/>
              <a:t>Mental Wellness Data Example</a:t>
            </a:r>
            <a:endParaRPr/>
          </a:p>
          <a:p>
            <a:pPr indent="0" lvl="0" marL="0" rtl="0" algn="ctr">
              <a:lnSpc>
                <a:spcPct val="100000"/>
              </a:lnSpc>
              <a:spcBef>
                <a:spcPts val="0"/>
              </a:spcBef>
              <a:spcAft>
                <a:spcPts val="0"/>
              </a:spcAft>
              <a:buClr>
                <a:schemeClr val="dk1"/>
              </a:buClr>
              <a:buSzPts val="3400"/>
              <a:buFont typeface="Verdana"/>
              <a:buNone/>
            </a:pPr>
            <a:r>
              <a:rPr lang="en-US" sz="3400"/>
              <a:t> Tier 2 Decision Rules</a:t>
            </a:r>
            <a:endParaRPr/>
          </a:p>
        </p:txBody>
      </p:sp>
      <p:pic>
        <p:nvPicPr>
          <p:cNvPr descr="family engagement icon" id="1596" name="Google Shape;1596;p64"/>
          <p:cNvPicPr preferRelativeResize="0"/>
          <p:nvPr/>
        </p:nvPicPr>
        <p:blipFill rotWithShape="1">
          <a:blip r:embed="rId3">
            <a:alphaModFix/>
          </a:blip>
          <a:srcRect b="0" l="0" r="0" t="0"/>
          <a:stretch/>
        </p:blipFill>
        <p:spPr>
          <a:xfrm>
            <a:off x="6989099" y="4774800"/>
            <a:ext cx="1803876" cy="18696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graphicFrame>
        <p:nvGraphicFramePr>
          <p:cNvPr descr="Decision rules screen shot listing measure, proficient score, at-risk and high risk columns&#10;Header row is decision rules&#10;&#10;&#10;" id="1601" name="Google Shape;1601;p65"/>
          <p:cNvGraphicFramePr/>
          <p:nvPr/>
        </p:nvGraphicFramePr>
        <p:xfrm>
          <a:off x="401899" y="1429784"/>
          <a:ext cx="3000000" cy="3000000"/>
        </p:xfrm>
        <a:graphic>
          <a:graphicData uri="http://schemas.openxmlformats.org/drawingml/2006/table">
            <a:tbl>
              <a:tblPr firstRow="1">
                <a:noFill/>
                <a:tableStyleId>{78BABB73-479C-40A3-947D-9D556CE910EB}</a:tableStyleId>
              </a:tblPr>
              <a:tblGrid>
                <a:gridCol w="2085050"/>
                <a:gridCol w="2085050"/>
                <a:gridCol w="2085050"/>
                <a:gridCol w="2085050"/>
              </a:tblGrid>
              <a:tr h="388875">
                <a:tc>
                  <a:txBody>
                    <a:bodyPr/>
                    <a:lstStyle/>
                    <a:p>
                      <a:pPr indent="0" lvl="0" marL="0" marR="0" rtl="0" algn="ctr">
                        <a:lnSpc>
                          <a:spcPct val="100000"/>
                        </a:lnSpc>
                        <a:spcBef>
                          <a:spcPts val="0"/>
                        </a:spcBef>
                        <a:spcAft>
                          <a:spcPts val="0"/>
                        </a:spcAft>
                        <a:buClr>
                          <a:schemeClr val="dk1"/>
                        </a:buClr>
                        <a:buSzPts val="1400"/>
                        <a:buFont typeface="Helvetica Neue"/>
                        <a:buNone/>
                      </a:pPr>
                      <a:r>
                        <a:rPr b="1" lang="en-US" sz="1400" u="none" cap="none" strike="noStrike">
                          <a:solidFill>
                            <a:schemeClr val="dk1"/>
                          </a:solidFill>
                        </a:rPr>
                        <a:t>Measure</a:t>
                      </a:r>
                      <a:endParaRPr sz="1400" u="none" cap="none" strike="noStrike">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dk1"/>
                        </a:buClr>
                        <a:buSzPts val="1400"/>
                        <a:buFont typeface="Helvetica Neue"/>
                        <a:buNone/>
                      </a:pPr>
                      <a:r>
                        <a:rPr b="1" lang="en-US" sz="1400" u="none" cap="none" strike="noStrike">
                          <a:solidFill>
                            <a:schemeClr val="dk1"/>
                          </a:solidFill>
                        </a:rPr>
                        <a:t>Proficient Score</a:t>
                      </a:r>
                      <a:endParaRPr sz="1400" u="none" cap="none" strike="noStrike">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9EAD3"/>
                    </a:solidFill>
                  </a:tcPr>
                </a:tc>
                <a:tc>
                  <a:txBody>
                    <a:bodyPr/>
                    <a:lstStyle/>
                    <a:p>
                      <a:pPr indent="0" lvl="0" marL="0" marR="0" rtl="0" algn="ctr">
                        <a:lnSpc>
                          <a:spcPct val="100000"/>
                        </a:lnSpc>
                        <a:spcBef>
                          <a:spcPts val="0"/>
                        </a:spcBef>
                        <a:spcAft>
                          <a:spcPts val="0"/>
                        </a:spcAft>
                        <a:buClr>
                          <a:schemeClr val="dk1"/>
                        </a:buClr>
                        <a:buSzPts val="1400"/>
                        <a:buFont typeface="Helvetica Neue"/>
                        <a:buNone/>
                      </a:pPr>
                      <a:r>
                        <a:rPr b="1" lang="en-US" sz="1400" u="none" cap="none" strike="noStrike">
                          <a:solidFill>
                            <a:schemeClr val="dk1"/>
                          </a:solidFill>
                        </a:rPr>
                        <a:t>At-Risk</a:t>
                      </a:r>
                      <a:endParaRPr sz="1400" u="none" cap="none" strike="noStrike">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dk1"/>
                        </a:buClr>
                        <a:buSzPts val="1400"/>
                        <a:buFont typeface="Helvetica Neue"/>
                        <a:buNone/>
                      </a:pPr>
                      <a:r>
                        <a:rPr b="1" lang="en-US" sz="1400" u="none" cap="none" strike="noStrike">
                          <a:solidFill>
                            <a:schemeClr val="dk1"/>
                          </a:solidFill>
                        </a:rPr>
                        <a:t>High Risk</a:t>
                      </a:r>
                      <a:endParaRPr sz="1400" u="none" cap="none" strike="noStrike">
                        <a:solidFill>
                          <a:schemeClr val="dk1"/>
                        </a:solidFil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4CCCC"/>
                    </a:solidFill>
                  </a:tcPr>
                </a:tc>
              </a:tr>
              <a:tr h="358950">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t>Classroom Managed</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0-4</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5 or more</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15 or more</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3589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ODR</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0-1</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2-5</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6 or more</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3589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Absences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&lt;5  / trimester</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5+ / trimester</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10 / trimester</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3589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Tardy</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&lt;4 / trimester</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4+ / trimester</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10 / trimester</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3589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ISS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0-1</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2</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4 or more</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3589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OSS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0</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1</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2</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5384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Reading Virginia Growth Assessment     </a:t>
                      </a:r>
                      <a:endParaRPr sz="1200" u="none" cap="none" strike="noStrike"/>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scores red or higher</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scores fall between purple and red </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scores fall below purple </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5384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Math Virginia Growth Assessment</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scores red or higher </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scores fall between purple and red </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scores fall below purple </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3589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Writing Assessment</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3 or 4</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2</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NS; 1</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r h="538450">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Nurse (non-medication)</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0-1 (no pattern)</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2-5 (patterns of regular visits)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400"/>
                        <a:buFont typeface="Helvetica Neue"/>
                        <a:buNone/>
                      </a:pPr>
                      <a:r>
                        <a:rPr lang="en-US" sz="1200" u="none" cap="none" strike="noStrike"/>
                        <a:t>6 or more (patterns of regular visits)</a:t>
                      </a:r>
                      <a:endParaRPr sz="1200" u="none" cap="none" strike="noStrike"/>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FFFFF"/>
                    </a:solidFill>
                  </a:tcPr>
                </a:tc>
              </a:tr>
            </a:tbl>
          </a:graphicData>
        </a:graphic>
      </p:graphicFrame>
      <p:sp>
        <p:nvSpPr>
          <p:cNvPr id="1602" name="Google Shape;1602;p65"/>
          <p:cNvSpPr txBox="1"/>
          <p:nvPr/>
        </p:nvSpPr>
        <p:spPr>
          <a:xfrm>
            <a:off x="253075" y="6022900"/>
            <a:ext cx="71082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Verdana"/>
                <a:ea typeface="Verdana"/>
                <a:cs typeface="Verdana"/>
                <a:sym typeface="Verdana"/>
              </a:rPr>
              <a:t>*Ensure schools are looking at more than one data point to determine intervention need(s)*</a:t>
            </a:r>
            <a:endParaRPr b="1" i="0" sz="2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1603" name="Google Shape;1603;p65"/>
          <p:cNvSpPr txBox="1"/>
          <p:nvPr>
            <p:ph type="title"/>
          </p:nvPr>
        </p:nvSpPr>
        <p:spPr>
          <a:xfrm>
            <a:off x="457200" y="274638"/>
            <a:ext cx="8229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t>Sample Data Dashboard Decision Rules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sp>
        <p:nvSpPr>
          <p:cNvPr id="1608" name="Google Shape;1608;p66"/>
          <p:cNvSpPr txBox="1"/>
          <p:nvPr>
            <p:ph idx="4294967295" type="title"/>
          </p:nvPr>
        </p:nvSpPr>
        <p:spPr>
          <a:xfrm>
            <a:off x="-7" y="273050"/>
            <a:ext cx="4032300" cy="1323600"/>
          </a:xfrm>
          <a:prstGeom prst="rect">
            <a:avLst/>
          </a:prstGeom>
          <a:solidFill>
            <a:srgbClr val="7DCCED">
              <a:alpha val="32156"/>
            </a:srgbClr>
          </a:solidFill>
          <a:ln>
            <a:noFill/>
          </a:ln>
        </p:spPr>
        <p:txBody>
          <a:bodyPr anchorCtr="0" anchor="ctr" bIns="45700" lIns="91425" spcFirstLastPara="1" rIns="91425" wrap="square" tIns="45700">
            <a:spAutoFit/>
          </a:bodyPr>
          <a:lstStyle/>
          <a:p>
            <a:pPr indent="0" lvl="0" marL="0" rtl="0" algn="l">
              <a:lnSpc>
                <a:spcPct val="100000"/>
              </a:lnSpc>
              <a:spcBef>
                <a:spcPts val="0"/>
              </a:spcBef>
              <a:spcAft>
                <a:spcPts val="0"/>
              </a:spcAft>
              <a:buClr>
                <a:srgbClr val="002C3C"/>
              </a:buClr>
              <a:buSzPts val="4000"/>
              <a:buFont typeface="Verdana"/>
              <a:buNone/>
            </a:pPr>
            <a:r>
              <a:rPr lang="en-US"/>
              <a:t>Sample Decision Tree</a:t>
            </a:r>
            <a:endParaRPr/>
          </a:p>
        </p:txBody>
      </p:sp>
      <p:sp>
        <p:nvSpPr>
          <p:cNvPr id="1609" name="Google Shape;1609;p66"/>
          <p:cNvSpPr txBox="1"/>
          <p:nvPr>
            <p:ph idx="4294967295" type="body"/>
          </p:nvPr>
        </p:nvSpPr>
        <p:spPr>
          <a:xfrm>
            <a:off x="320698" y="3300000"/>
            <a:ext cx="3014400" cy="2691600"/>
          </a:xfrm>
          <a:prstGeom prst="rect">
            <a:avLst/>
          </a:prstGeom>
          <a:solidFill>
            <a:srgbClr val="E7F3D8"/>
          </a:solidFill>
          <a:ln>
            <a:noFill/>
          </a:ln>
        </p:spPr>
        <p:txBody>
          <a:bodyPr anchorCtr="0" anchor="t" bIns="45700" lIns="91425" spcFirstLastPara="1" rIns="91425" wrap="square" tIns="45700">
            <a:noAutofit/>
          </a:bodyPr>
          <a:lstStyle/>
          <a:p>
            <a:pPr indent="0" lvl="0" marL="0" rtl="0" algn="l">
              <a:lnSpc>
                <a:spcPct val="100000"/>
              </a:lnSpc>
              <a:spcBef>
                <a:spcPts val="480"/>
              </a:spcBef>
              <a:spcAft>
                <a:spcPts val="0"/>
              </a:spcAft>
              <a:buSzPts val="2400"/>
              <a:buNone/>
            </a:pPr>
            <a:r>
              <a:rPr lang="en-US" sz="2800"/>
              <a:t>Grade 3-5</a:t>
            </a:r>
            <a:endParaRPr sz="2800"/>
          </a:p>
          <a:p>
            <a:pPr indent="0" lvl="0" marL="0" rtl="0" algn="l">
              <a:lnSpc>
                <a:spcPct val="100000"/>
              </a:lnSpc>
              <a:spcBef>
                <a:spcPts val="480"/>
              </a:spcBef>
              <a:spcAft>
                <a:spcPts val="0"/>
              </a:spcAft>
              <a:buSzPts val="2400"/>
              <a:buNone/>
            </a:pPr>
            <a:r>
              <a:rPr lang="en-US" sz="2800"/>
              <a:t>Reading  </a:t>
            </a:r>
            <a:endParaRPr sz="2800">
              <a:latin typeface="Verdana"/>
              <a:ea typeface="Verdana"/>
              <a:cs typeface="Verdana"/>
              <a:sym typeface="Verdana"/>
            </a:endParaRPr>
          </a:p>
        </p:txBody>
      </p:sp>
      <p:sp>
        <p:nvSpPr>
          <p:cNvPr descr="screen shot of LCPS decision trees for reading" id="1610" name="Google Shape;1610;p66"/>
          <p:cNvSpPr txBox="1"/>
          <p:nvPr>
            <p:ph idx="4294967295" type="body"/>
          </p:nvPr>
        </p:nvSpPr>
        <p:spPr>
          <a:xfrm>
            <a:off x="4032250" y="273050"/>
            <a:ext cx="5111700" cy="5853000"/>
          </a:xfrm>
          <a:prstGeom prst="rect">
            <a:avLst/>
          </a:prstGeom>
          <a:noFill/>
          <a:ln>
            <a:noFill/>
          </a:ln>
        </p:spPr>
        <p:txBody>
          <a:bodyPr anchorCtr="0" anchor="t" bIns="45700" lIns="91425" spcFirstLastPara="1" rIns="91425" wrap="square" tIns="45700">
            <a:noAutofit/>
          </a:bodyPr>
          <a:lstStyle/>
          <a:p>
            <a:pPr indent="0" lvl="0" marL="0" rtl="0" algn="l">
              <a:lnSpc>
                <a:spcPct val="170000"/>
              </a:lnSpc>
              <a:spcBef>
                <a:spcPts val="640"/>
              </a:spcBef>
              <a:spcAft>
                <a:spcPts val="0"/>
              </a:spcAft>
              <a:buClr>
                <a:schemeClr val="dk1"/>
              </a:buClr>
              <a:buSzPts val="3200"/>
              <a:buNone/>
            </a:pPr>
            <a:r>
              <a:t/>
            </a:r>
            <a:endParaRPr>
              <a:latin typeface="Calibri"/>
              <a:ea typeface="Calibri"/>
              <a:cs typeface="Calibri"/>
              <a:sym typeface="Calibri"/>
            </a:endParaRPr>
          </a:p>
          <a:p>
            <a:pPr indent="0" lvl="0" marL="0" rtl="0" algn="l">
              <a:lnSpc>
                <a:spcPct val="100000"/>
              </a:lnSpc>
              <a:spcBef>
                <a:spcPts val="480"/>
              </a:spcBef>
              <a:spcAft>
                <a:spcPts val="0"/>
              </a:spcAft>
              <a:buClr>
                <a:schemeClr val="dk1"/>
              </a:buClr>
              <a:buSzPts val="2400"/>
              <a:buNone/>
            </a:pPr>
            <a:r>
              <a:t/>
            </a:r>
            <a:endParaRPr b="1" sz="2400">
              <a:latin typeface="Calibri"/>
              <a:ea typeface="Calibri"/>
              <a:cs typeface="Calibri"/>
              <a:sym typeface="Calibri"/>
            </a:endParaRPr>
          </a:p>
          <a:p>
            <a:pPr indent="0" lvl="0" marL="0" rtl="0" algn="l">
              <a:lnSpc>
                <a:spcPct val="100000"/>
              </a:lnSpc>
              <a:spcBef>
                <a:spcPts val="480"/>
              </a:spcBef>
              <a:spcAft>
                <a:spcPts val="0"/>
              </a:spcAft>
              <a:buClr>
                <a:schemeClr val="dk1"/>
              </a:buClr>
              <a:buSzPts val="2400"/>
              <a:buNone/>
            </a:pPr>
            <a:r>
              <a:t/>
            </a:r>
            <a:endParaRPr b="1" sz="2400">
              <a:latin typeface="Calibri"/>
              <a:ea typeface="Calibri"/>
              <a:cs typeface="Calibri"/>
              <a:sym typeface="Calibri"/>
            </a:endParaRPr>
          </a:p>
          <a:p>
            <a:pPr indent="0" lvl="0" marL="0" rtl="0" algn="l">
              <a:lnSpc>
                <a:spcPct val="100000"/>
              </a:lnSpc>
              <a:spcBef>
                <a:spcPts val="480"/>
              </a:spcBef>
              <a:spcAft>
                <a:spcPts val="0"/>
              </a:spcAft>
              <a:buClr>
                <a:schemeClr val="dk1"/>
              </a:buClr>
              <a:buSzPts val="2400"/>
              <a:buNone/>
            </a:pPr>
            <a:r>
              <a:t/>
            </a:r>
            <a:endParaRPr sz="2400"/>
          </a:p>
        </p:txBody>
      </p:sp>
      <p:pic>
        <p:nvPicPr>
          <p:cNvPr descr="Loudoun County Public Schools Reading Decision Tree" id="1611" name="Google Shape;1611;p66" title="Screenshot of Reading Decision Tree"/>
          <p:cNvPicPr preferRelativeResize="0"/>
          <p:nvPr/>
        </p:nvPicPr>
        <p:blipFill rotWithShape="1">
          <a:blip r:embed="rId3">
            <a:alphaModFix/>
          </a:blip>
          <a:srcRect b="0" l="0" r="0" t="0"/>
          <a:stretch/>
        </p:blipFill>
        <p:spPr>
          <a:xfrm>
            <a:off x="3785462" y="0"/>
            <a:ext cx="5358526"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67"/>
          <p:cNvSpPr txBox="1"/>
          <p:nvPr>
            <p:ph type="title"/>
          </p:nvPr>
        </p:nvSpPr>
        <p:spPr>
          <a:xfrm>
            <a:off x="457200" y="274638"/>
            <a:ext cx="82296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t>Decision Rules Team Planning</a:t>
            </a:r>
            <a:endParaRPr/>
          </a:p>
        </p:txBody>
      </p:sp>
      <p:pic>
        <p:nvPicPr>
          <p:cNvPr descr="family engagement icon" id="1618" name="Google Shape;1618;p67"/>
          <p:cNvPicPr preferRelativeResize="0"/>
          <p:nvPr/>
        </p:nvPicPr>
        <p:blipFill rotWithShape="1">
          <a:blip r:embed="rId3">
            <a:alphaModFix/>
          </a:blip>
          <a:srcRect b="0" l="0" r="0" t="0"/>
          <a:stretch/>
        </p:blipFill>
        <p:spPr>
          <a:xfrm>
            <a:off x="73752" y="5800471"/>
            <a:ext cx="921000" cy="954604"/>
          </a:xfrm>
          <a:prstGeom prst="rect">
            <a:avLst/>
          </a:prstGeom>
          <a:noFill/>
          <a:ln>
            <a:noFill/>
          </a:ln>
        </p:spPr>
      </p:pic>
      <p:pic>
        <p:nvPicPr>
          <p:cNvPr descr="continuum of supports sample" id="1619" name="Google Shape;1619;p67"/>
          <p:cNvPicPr preferRelativeResize="0"/>
          <p:nvPr/>
        </p:nvPicPr>
        <p:blipFill rotWithShape="1">
          <a:blip r:embed="rId4">
            <a:alphaModFix/>
          </a:blip>
          <a:srcRect b="0" l="0" r="0" t="0"/>
          <a:stretch/>
        </p:blipFill>
        <p:spPr>
          <a:xfrm>
            <a:off x="787349" y="2180674"/>
            <a:ext cx="7569300" cy="3619803"/>
          </a:xfrm>
          <a:prstGeom prst="rect">
            <a:avLst/>
          </a:prstGeom>
          <a:noFill/>
          <a:ln>
            <a:noFill/>
          </a:ln>
        </p:spPr>
      </p:pic>
      <p:sp>
        <p:nvSpPr>
          <p:cNvPr descr="red box" id="1620" name="Google Shape;1620;p67"/>
          <p:cNvSpPr/>
          <p:nvPr/>
        </p:nvSpPr>
        <p:spPr>
          <a:xfrm>
            <a:off x="2411350" y="2367125"/>
            <a:ext cx="1283100" cy="3433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yellow arrow" id="1621" name="Google Shape;1621;p67"/>
          <p:cNvSpPr/>
          <p:nvPr/>
        </p:nvSpPr>
        <p:spPr>
          <a:xfrm>
            <a:off x="3913200" y="1593738"/>
            <a:ext cx="619500" cy="597300"/>
          </a:xfrm>
          <a:prstGeom prst="downArrow">
            <a:avLst>
              <a:gd fmla="val 50000" name="adj1"/>
              <a:gd fmla="val 50000" name="adj2"/>
            </a:avLst>
          </a:prstGeom>
          <a:solidFill>
            <a:srgbClr val="FFFF00"/>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red box" id="1622" name="Google Shape;1622;p67"/>
          <p:cNvSpPr/>
          <p:nvPr/>
        </p:nvSpPr>
        <p:spPr>
          <a:xfrm>
            <a:off x="3581400" y="2367125"/>
            <a:ext cx="1283100" cy="3433500"/>
          </a:xfrm>
          <a:prstGeom prst="rect">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yellow arrow" id="1623" name="Google Shape;1623;p67"/>
          <p:cNvSpPr/>
          <p:nvPr/>
        </p:nvSpPr>
        <p:spPr>
          <a:xfrm>
            <a:off x="2743150" y="1593725"/>
            <a:ext cx="619500" cy="597300"/>
          </a:xfrm>
          <a:prstGeom prst="downArrow">
            <a:avLst>
              <a:gd fmla="val 50000" name="adj1"/>
              <a:gd fmla="val 50000" name="adj2"/>
            </a:avLst>
          </a:prstGeom>
          <a:solidFill>
            <a:srgbClr val="FFFF00"/>
          </a:solid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68"/>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Verdana"/>
              <a:buChar char="●"/>
            </a:pPr>
            <a:r>
              <a:rPr lang="en-US" sz="2400"/>
              <a:t>What are the decision rules at your school for a student to enroll in an advanced tier intervention?  </a:t>
            </a:r>
            <a:endParaRPr sz="2400"/>
          </a:p>
          <a:p>
            <a:pPr indent="-381000" lvl="0" marL="457200" rtl="0" algn="l">
              <a:lnSpc>
                <a:spcPct val="100000"/>
              </a:lnSpc>
              <a:spcBef>
                <a:spcPts val="0"/>
              </a:spcBef>
              <a:spcAft>
                <a:spcPts val="0"/>
              </a:spcAft>
              <a:buSzPts val="2400"/>
              <a:buFont typeface="Verdana"/>
              <a:buChar char="●"/>
            </a:pPr>
            <a:r>
              <a:rPr lang="en-US" sz="2400"/>
              <a:t>What are the decision rules for exiting an advanced tier intervention?</a:t>
            </a:r>
            <a:endParaRPr/>
          </a:p>
        </p:txBody>
      </p:sp>
      <p:sp>
        <p:nvSpPr>
          <p:cNvPr id="1630" name="Google Shape;1630;p68"/>
          <p:cNvSpPr txBox="1"/>
          <p:nvPr>
            <p:ph type="title"/>
          </p:nvPr>
        </p:nvSpPr>
        <p:spPr>
          <a:xfrm>
            <a:off x="2743200" y="256814"/>
            <a:ext cx="59436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rPr lang="en-US"/>
              <a:t>Decision Rules Breakout Rooms</a:t>
            </a:r>
            <a:endParaRPr/>
          </a:p>
        </p:txBody>
      </p:sp>
      <p:sp>
        <p:nvSpPr>
          <p:cNvPr id="1631" name="Google Shape;1631;p68"/>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Font typeface="Verdana"/>
              <a:buChar char="●"/>
            </a:pPr>
            <a:r>
              <a:rPr lang="en-US" sz="2400"/>
              <a:t>How are </a:t>
            </a:r>
            <a:r>
              <a:rPr lang="en-US" sz="2400">
                <a:highlight>
                  <a:srgbClr val="FFFF00"/>
                </a:highlight>
              </a:rPr>
              <a:t>caregivers </a:t>
            </a:r>
            <a:r>
              <a:rPr lang="en-US" sz="2400"/>
              <a:t>involved in advanced tier intervention entry and exit decisions?</a:t>
            </a:r>
            <a:endParaRPr/>
          </a:p>
        </p:txBody>
      </p:sp>
      <p:pic>
        <p:nvPicPr>
          <p:cNvPr descr="family engagement icon" id="1632" name="Google Shape;1632;p68"/>
          <p:cNvPicPr preferRelativeResize="0"/>
          <p:nvPr/>
        </p:nvPicPr>
        <p:blipFill rotWithShape="1">
          <a:blip r:embed="rId3">
            <a:alphaModFix/>
          </a:blip>
          <a:srcRect b="0" l="0" r="0" t="0"/>
          <a:stretch/>
        </p:blipFill>
        <p:spPr>
          <a:xfrm>
            <a:off x="5966069" y="3189350"/>
            <a:ext cx="1554830" cy="161157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637" name="Shape 1637"/>
        <p:cNvGrpSpPr/>
        <p:nvPr/>
      </p:nvGrpSpPr>
      <p:grpSpPr>
        <a:xfrm>
          <a:off x="0" y="0"/>
          <a:ext cx="0" cy="0"/>
          <a:chOff x="0" y="0"/>
          <a:chExt cx="0" cy="0"/>
        </a:xfrm>
      </p:grpSpPr>
      <p:sp>
        <p:nvSpPr>
          <p:cNvPr id="1638" name="Google Shape;1638;p69"/>
          <p:cNvSpPr txBox="1"/>
          <p:nvPr>
            <p:ph idx="1" type="body"/>
          </p:nvPr>
        </p:nvSpPr>
        <p:spPr>
          <a:xfrm>
            <a:off x="1225125" y="1600200"/>
            <a:ext cx="7461600" cy="45720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rPr lang="en-US" sz="2900">
                <a:solidFill>
                  <a:srgbClr val="000000"/>
                </a:solidFill>
              </a:rPr>
              <a:t>Provide a uniform method for student accessing advanced tiers interventions and supports.</a:t>
            </a:r>
            <a:endParaRPr sz="2900">
              <a:solidFill>
                <a:srgbClr val="000000"/>
              </a:solidFill>
            </a:endParaRPr>
          </a:p>
          <a:p>
            <a:pPr indent="0" lvl="0" marL="0" rtl="0" algn="l">
              <a:lnSpc>
                <a:spcPct val="100000"/>
              </a:lnSpc>
              <a:spcBef>
                <a:spcPts val="0"/>
              </a:spcBef>
              <a:spcAft>
                <a:spcPts val="0"/>
              </a:spcAft>
              <a:buClr>
                <a:schemeClr val="dk1"/>
              </a:buClr>
              <a:buSzPts val="3200"/>
              <a:buNone/>
            </a:pPr>
            <a:r>
              <a:t/>
            </a:r>
            <a:endParaRPr sz="2900">
              <a:solidFill>
                <a:srgbClr val="000000"/>
              </a:solidFill>
            </a:endParaRPr>
          </a:p>
          <a:p>
            <a:pPr indent="0" lvl="0" marL="0" rtl="0" algn="l">
              <a:lnSpc>
                <a:spcPct val="100000"/>
              </a:lnSpc>
              <a:spcBef>
                <a:spcPts val="0"/>
              </a:spcBef>
              <a:spcAft>
                <a:spcPts val="0"/>
              </a:spcAft>
              <a:buClr>
                <a:schemeClr val="dk1"/>
              </a:buClr>
              <a:buSzPts val="3200"/>
              <a:buNone/>
            </a:pPr>
            <a:r>
              <a:rPr lang="en-US" sz="2900">
                <a:solidFill>
                  <a:srgbClr val="000000"/>
                </a:solidFill>
              </a:rPr>
              <a:t>Decision rules, or “entry and exit criteria” allow for more equitable decisions on who receives support. </a:t>
            </a:r>
            <a:endParaRPr sz="2900">
              <a:solidFill>
                <a:srgbClr val="000000"/>
              </a:solidFill>
            </a:endParaRPr>
          </a:p>
          <a:p>
            <a:pPr indent="0" lvl="0" marL="0" rtl="0" algn="l">
              <a:lnSpc>
                <a:spcPct val="100000"/>
              </a:lnSpc>
              <a:spcBef>
                <a:spcPts val="0"/>
              </a:spcBef>
              <a:spcAft>
                <a:spcPts val="0"/>
              </a:spcAft>
              <a:buClr>
                <a:schemeClr val="dk1"/>
              </a:buClr>
              <a:buSzPts val="3200"/>
              <a:buNone/>
            </a:pPr>
            <a:r>
              <a:rPr lang="en-US" sz="2900">
                <a:solidFill>
                  <a:srgbClr val="000000"/>
                </a:solidFill>
              </a:rPr>
              <a:t> </a:t>
            </a:r>
            <a:endParaRPr sz="2900">
              <a:solidFill>
                <a:srgbClr val="000000"/>
              </a:solidFill>
            </a:endParaRPr>
          </a:p>
          <a:p>
            <a:pPr indent="0" lvl="0" marL="0" rtl="0" algn="l">
              <a:lnSpc>
                <a:spcPct val="100000"/>
              </a:lnSpc>
              <a:spcBef>
                <a:spcPts val="0"/>
              </a:spcBef>
              <a:spcAft>
                <a:spcPts val="0"/>
              </a:spcAft>
              <a:buClr>
                <a:schemeClr val="dk1"/>
              </a:buClr>
              <a:buSzPts val="3200"/>
              <a:buNone/>
            </a:pPr>
            <a:r>
              <a:rPr lang="en-US" sz="2900">
                <a:solidFill>
                  <a:srgbClr val="000000"/>
                </a:solidFill>
              </a:rPr>
              <a:t>Provide clear advanced tier intervention fading criteria. </a:t>
            </a:r>
            <a:endParaRPr sz="2900">
              <a:solidFill>
                <a:srgbClr val="000000"/>
              </a:solidFill>
            </a:endParaRPr>
          </a:p>
        </p:txBody>
      </p:sp>
      <p:sp>
        <p:nvSpPr>
          <p:cNvPr id="1639" name="Google Shape;1639;p69"/>
          <p:cNvSpPr txBox="1"/>
          <p:nvPr>
            <p:ph type="title"/>
          </p:nvPr>
        </p:nvSpPr>
        <p:spPr>
          <a:xfrm>
            <a:off x="228600" y="106525"/>
            <a:ext cx="8686800" cy="1425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3600"/>
              <a:buFont typeface="Verdana"/>
              <a:buNone/>
            </a:pPr>
            <a:r>
              <a:rPr lang="en-US" sz="3600">
                <a:solidFill>
                  <a:srgbClr val="000000"/>
                </a:solidFill>
              </a:rPr>
              <a:t>Big Ideas</a:t>
            </a:r>
            <a:endParaRPr sz="3600">
              <a:solidFill>
                <a:srgbClr val="000000"/>
              </a:solidFill>
            </a:endParaRPr>
          </a:p>
          <a:p>
            <a:pPr indent="0" lvl="0" marL="0" rtl="0" algn="ctr">
              <a:lnSpc>
                <a:spcPct val="100000"/>
              </a:lnSpc>
              <a:spcBef>
                <a:spcPts val="0"/>
              </a:spcBef>
              <a:spcAft>
                <a:spcPts val="0"/>
              </a:spcAft>
              <a:buClr>
                <a:srgbClr val="105775"/>
              </a:buClr>
              <a:buSzPts val="3600"/>
              <a:buFont typeface="Verdana"/>
              <a:buNone/>
            </a:pPr>
            <a:r>
              <a:rPr lang="en-US" sz="3600">
                <a:solidFill>
                  <a:srgbClr val="000000"/>
                </a:solidFill>
              </a:rPr>
              <a:t>Decision Rules</a:t>
            </a:r>
            <a:endParaRPr sz="3600">
              <a:solidFill>
                <a:srgbClr val="000000"/>
              </a:solidFill>
            </a:endParaRPr>
          </a:p>
        </p:txBody>
      </p:sp>
      <p:pic>
        <p:nvPicPr>
          <p:cNvPr descr="lightbulb icon" id="1640" name="Google Shape;1640;p69" title="lightbulb icon"/>
          <p:cNvPicPr preferRelativeResize="0"/>
          <p:nvPr/>
        </p:nvPicPr>
        <p:blipFill rotWithShape="1">
          <a:blip r:embed="rId3">
            <a:alphaModFix/>
          </a:blip>
          <a:srcRect b="0" l="0" r="0" t="0"/>
          <a:stretch/>
        </p:blipFill>
        <p:spPr>
          <a:xfrm>
            <a:off x="199826" y="1600200"/>
            <a:ext cx="827074" cy="923757"/>
          </a:xfrm>
          <a:prstGeom prst="rect">
            <a:avLst/>
          </a:prstGeom>
          <a:noFill/>
          <a:ln>
            <a:noFill/>
          </a:ln>
        </p:spPr>
      </p:pic>
      <p:pic>
        <p:nvPicPr>
          <p:cNvPr descr="lightbulb icon" id="1641" name="Google Shape;1641;p69" title="lightbulb icon"/>
          <p:cNvPicPr preferRelativeResize="0"/>
          <p:nvPr/>
        </p:nvPicPr>
        <p:blipFill rotWithShape="1">
          <a:blip r:embed="rId3">
            <a:alphaModFix/>
          </a:blip>
          <a:srcRect b="0" l="0" r="0" t="0"/>
          <a:stretch/>
        </p:blipFill>
        <p:spPr>
          <a:xfrm>
            <a:off x="144251" y="5154575"/>
            <a:ext cx="827074" cy="923757"/>
          </a:xfrm>
          <a:prstGeom prst="rect">
            <a:avLst/>
          </a:prstGeom>
          <a:noFill/>
          <a:ln>
            <a:noFill/>
          </a:ln>
        </p:spPr>
      </p:pic>
      <p:pic>
        <p:nvPicPr>
          <p:cNvPr descr="lightbulb icon" id="1642" name="Google Shape;1642;p69" title="lightbulb icon"/>
          <p:cNvPicPr preferRelativeResize="0"/>
          <p:nvPr/>
        </p:nvPicPr>
        <p:blipFill rotWithShape="1">
          <a:blip r:embed="rId3">
            <a:alphaModFix/>
          </a:blip>
          <a:srcRect b="0" l="0" r="0" t="0"/>
          <a:stretch/>
        </p:blipFill>
        <p:spPr>
          <a:xfrm>
            <a:off x="199826" y="3535900"/>
            <a:ext cx="827074" cy="92375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46">
            <a:alpha val="36862"/>
          </a:srgbClr>
        </a:solidFill>
      </p:bgPr>
    </p:bg>
    <p:spTree>
      <p:nvGrpSpPr>
        <p:cNvPr id="1646" name="Shape 1646"/>
        <p:cNvGrpSpPr/>
        <p:nvPr/>
      </p:nvGrpSpPr>
      <p:grpSpPr>
        <a:xfrm>
          <a:off x="0" y="0"/>
          <a:ext cx="0" cy="0"/>
          <a:chOff x="0" y="0"/>
          <a:chExt cx="0" cy="0"/>
        </a:xfrm>
      </p:grpSpPr>
      <p:sp>
        <p:nvSpPr>
          <p:cNvPr id="1647" name="Google Shape;1647;p70"/>
          <p:cNvSpPr txBox="1"/>
          <p:nvPr>
            <p:ph type="title"/>
          </p:nvPr>
        </p:nvSpPr>
        <p:spPr>
          <a:xfrm>
            <a:off x="1043650" y="5964200"/>
            <a:ext cx="7772400" cy="727800"/>
          </a:xfrm>
          <a:prstGeom prst="rect">
            <a:avLst/>
          </a:prstGeom>
          <a:solidFill>
            <a:srgbClr val="FFFFFF">
              <a:alpha val="67058"/>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4000"/>
              <a:buFont typeface="Verdana"/>
              <a:buNone/>
            </a:pPr>
            <a:r>
              <a:rPr lang="en-US" sz="3000">
                <a:solidFill>
                  <a:srgbClr val="000000"/>
                </a:solidFill>
              </a:rPr>
              <a:t>Continuum of Supports</a:t>
            </a:r>
            <a:endParaRPr sz="3000"/>
          </a:p>
        </p:txBody>
      </p:sp>
      <p:grpSp>
        <p:nvGrpSpPr>
          <p:cNvPr descr="green circle" id="1648" name="Google Shape;1648;p70"/>
          <p:cNvGrpSpPr/>
          <p:nvPr/>
        </p:nvGrpSpPr>
        <p:grpSpPr>
          <a:xfrm>
            <a:off x="2097713" y="982625"/>
            <a:ext cx="4956925" cy="4892750"/>
            <a:chOff x="1976113" y="83500"/>
            <a:chExt cx="4956925" cy="4892750"/>
          </a:xfrm>
        </p:grpSpPr>
        <p:sp>
          <p:nvSpPr>
            <p:cNvPr id="1649" name="Google Shape;1649;p70"/>
            <p:cNvSpPr/>
            <p:nvPr/>
          </p:nvSpPr>
          <p:spPr>
            <a:xfrm>
              <a:off x="3718838" y="83500"/>
              <a:ext cx="1463100" cy="1463100"/>
            </a:xfrm>
            <a:prstGeom prst="ellipse">
              <a:avLst/>
            </a:prstGeom>
            <a:solidFill>
              <a:srgbClr val="F2F2F2"/>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1650" name="Google Shape;1650;p70"/>
            <p:cNvSpPr/>
            <p:nvPr/>
          </p:nvSpPr>
          <p:spPr>
            <a:xfrm>
              <a:off x="3718838" y="35131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1651" name="Google Shape;1651;p70"/>
            <p:cNvSpPr/>
            <p:nvPr/>
          </p:nvSpPr>
          <p:spPr>
            <a:xfrm>
              <a:off x="5469938" y="17312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1652" name="Google Shape;1652;p70"/>
            <p:cNvSpPr/>
            <p:nvPr/>
          </p:nvSpPr>
          <p:spPr>
            <a:xfrm>
              <a:off x="2447913" y="31943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Data-</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1653" name="Google Shape;1653;p70"/>
            <p:cNvSpPr/>
            <p:nvPr/>
          </p:nvSpPr>
          <p:spPr>
            <a:xfrm>
              <a:off x="4989788"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000000"/>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1654" name="Google Shape;1654;p70"/>
            <p:cNvSpPr/>
            <p:nvPr/>
          </p:nvSpPr>
          <p:spPr>
            <a:xfrm>
              <a:off x="2447913"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150" u="none" cap="none" strike="noStrike">
                  <a:solidFill>
                    <a:srgbClr val="000000"/>
                  </a:solidFill>
                  <a:latin typeface="Verdana"/>
                  <a:ea typeface="Verdana"/>
                  <a:cs typeface="Verdana"/>
                  <a:sym typeface="Verdana"/>
                </a:rPr>
                <a:t>Professional Learning and Coaching</a:t>
              </a:r>
              <a:endParaRPr b="1" i="0" sz="1150" u="none" cap="none" strike="noStrike">
                <a:solidFill>
                  <a:srgbClr val="000000"/>
                </a:solidFill>
                <a:latin typeface="Arial"/>
                <a:ea typeface="Arial"/>
                <a:cs typeface="Arial"/>
                <a:sym typeface="Arial"/>
              </a:endParaRPr>
            </a:p>
          </p:txBody>
        </p:sp>
        <p:sp>
          <p:nvSpPr>
            <p:cNvPr id="1655" name="Google Shape;1655;p70"/>
            <p:cNvSpPr/>
            <p:nvPr/>
          </p:nvSpPr>
          <p:spPr>
            <a:xfrm>
              <a:off x="1976113" y="1907975"/>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Progress Monitoring</a:t>
              </a:r>
              <a:endParaRPr b="0" i="0" sz="1400" u="none" cap="none" strike="noStrike">
                <a:solidFill>
                  <a:srgbClr val="000000"/>
                </a:solidFill>
                <a:latin typeface="Arial"/>
                <a:ea typeface="Arial"/>
                <a:cs typeface="Arial"/>
                <a:sym typeface="Arial"/>
              </a:endParaRPr>
            </a:p>
          </p:txBody>
        </p:sp>
        <p:sp>
          <p:nvSpPr>
            <p:cNvPr id="1656" name="Google Shape;1656;p70"/>
            <p:cNvSpPr/>
            <p:nvPr/>
          </p:nvSpPr>
          <p:spPr>
            <a:xfrm>
              <a:off x="4989788" y="3017100"/>
              <a:ext cx="1463100" cy="1463100"/>
            </a:xfrm>
            <a:prstGeom prst="ellipse">
              <a:avLst/>
            </a:prstGeom>
            <a:solidFill>
              <a:schemeClr val="accent1"/>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p71"/>
          <p:cNvSpPr txBox="1"/>
          <p:nvPr>
            <p:ph type="title"/>
          </p:nvPr>
        </p:nvSpPr>
        <p:spPr>
          <a:xfrm>
            <a:off x="841625" y="0"/>
            <a:ext cx="82263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2.5:  Options for Tier 2 </a:t>
            </a:r>
            <a:endParaRPr sz="3600">
              <a:solidFill>
                <a:srgbClr val="000000"/>
              </a:solidFill>
            </a:endParaRPr>
          </a:p>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Intervention</a:t>
            </a:r>
            <a:endParaRPr sz="3600">
              <a:solidFill>
                <a:srgbClr val="000000"/>
              </a:solidFill>
            </a:endParaRPr>
          </a:p>
        </p:txBody>
      </p:sp>
      <p:graphicFrame>
        <p:nvGraphicFramePr>
          <p:cNvPr id="1662" name="Google Shape;1662;p71"/>
          <p:cNvGraphicFramePr/>
          <p:nvPr/>
        </p:nvGraphicFramePr>
        <p:xfrm>
          <a:off x="0" y="1097395"/>
          <a:ext cx="3000000" cy="3000000"/>
        </p:xfrm>
        <a:graphic>
          <a:graphicData uri="http://schemas.openxmlformats.org/drawingml/2006/table">
            <a:tbl>
              <a:tblPr firstRow="1">
                <a:noFill/>
                <a:tableStyleId>{E55EAF6D-CC39-4DF6-B0CD-608C0CCC5EA7}</a:tableStyleId>
              </a:tblPr>
              <a:tblGrid>
                <a:gridCol w="2986575"/>
                <a:gridCol w="3398775"/>
                <a:gridCol w="2758650"/>
              </a:tblGrid>
              <a:tr h="97307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Criteria</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r>
              <a:tr h="49013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Tier II team has multiple ongoing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behavior support interventions with documented evidence of effectiveness matched to student need.</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School Tier II Handbook</a:t>
                      </a:r>
                      <a:endParaRPr sz="2400" u="none" cap="none" strike="noStrike">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Targeted Intervention Reference Guide</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=No Tier II interventions w/ documented evidence of effectiveness</a:t>
                      </a:r>
                      <a:endParaRPr sz="2400" u="none" cap="none" strike="noStrike">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rPr lang="en-US" sz="700" u="none" cap="none" strike="noStrike">
                          <a:latin typeface="Verdana"/>
                          <a:ea typeface="Verdana"/>
                          <a:cs typeface="Verdana"/>
                          <a:sym typeface="Verdana"/>
                        </a:rPr>
                        <a:t> </a:t>
                      </a:r>
                      <a:endParaRPr sz="700" u="none" cap="none" strike="noStrike">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=Only 1 Tier II intervention</a:t>
                      </a:r>
                      <a:endParaRPr sz="2400" u="none" cap="none" strike="noStrike">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t/>
                      </a:r>
                      <a:endParaRPr sz="700" u="none" cap="none" strike="noStrike">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=Multiple Tier II interventions w/ documented EOE </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This is an image of the front page of the Tiered Fidelity of Inventory." id="1663" name="Google Shape;1663;p71" title="Tiered Fidelity Inventory Cover Page"/>
          <p:cNvPicPr preferRelativeResize="0"/>
          <p:nvPr/>
        </p:nvPicPr>
        <p:blipFill rotWithShape="1">
          <a:blip r:embed="rId3">
            <a:alphaModFix/>
          </a:blip>
          <a:srcRect b="0" l="0" r="0" t="0"/>
          <a:stretch/>
        </p:blipFill>
        <p:spPr>
          <a:xfrm>
            <a:off x="0" y="0"/>
            <a:ext cx="841624" cy="1097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7"/>
          <p:cNvSpPr txBox="1"/>
          <p:nvPr>
            <p:ph idx="1" type="body"/>
          </p:nvPr>
        </p:nvSpPr>
        <p:spPr>
          <a:xfrm>
            <a:off x="108925" y="1439300"/>
            <a:ext cx="8948100" cy="471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400"/>
              <a:t>During this session or in the coming year, my team will:</a:t>
            </a:r>
            <a:endParaRPr sz="2400"/>
          </a:p>
          <a:p>
            <a:pPr indent="-292100" lvl="1" marL="914400" rtl="0" algn="l">
              <a:lnSpc>
                <a:spcPct val="100000"/>
              </a:lnSpc>
              <a:spcBef>
                <a:spcPts val="360"/>
              </a:spcBef>
              <a:spcAft>
                <a:spcPts val="0"/>
              </a:spcAft>
              <a:buSzPts val="1000"/>
              <a:buChar char="–"/>
            </a:pPr>
            <a:r>
              <a:rPr lang="en-US" sz="2400"/>
              <a:t>Use and sustain effective advanced tier meeting structures for data-informed decision making using screening and requests for assistance data</a:t>
            </a:r>
            <a:endParaRPr sz="2400"/>
          </a:p>
          <a:p>
            <a:pPr indent="-292100" lvl="1" marL="914400" rtl="0" algn="l">
              <a:lnSpc>
                <a:spcPct val="100000"/>
              </a:lnSpc>
              <a:spcBef>
                <a:spcPts val="360"/>
              </a:spcBef>
              <a:spcAft>
                <a:spcPts val="0"/>
              </a:spcAft>
              <a:buSzPts val="1000"/>
              <a:buChar char="–"/>
            </a:pPr>
            <a:r>
              <a:rPr lang="en-US" sz="2400"/>
              <a:t>Document and use decision rules to match identified student instruction needs to an evidence-based continuum of supports</a:t>
            </a:r>
            <a:endParaRPr sz="2400"/>
          </a:p>
        </p:txBody>
      </p:sp>
      <p:sp>
        <p:nvSpPr>
          <p:cNvPr id="1074" name="Google Shape;1074;p7"/>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Success Criteria</a:t>
            </a:r>
            <a:endParaRPr>
              <a:solidFill>
                <a:srgbClr val="000000"/>
              </a:solidFill>
            </a:endParaRPr>
          </a:p>
        </p:txBody>
      </p:sp>
      <p:pic>
        <p:nvPicPr>
          <p:cNvPr descr="This is an image of the front page of the Tiered Fidelity of Inventory.&#10;" id="1075" name="Google Shape;1075;p7" title="Tiered Fidelity of Inventory Cover Page"/>
          <p:cNvPicPr preferRelativeResize="0"/>
          <p:nvPr/>
        </p:nvPicPr>
        <p:blipFill rotWithShape="1">
          <a:blip r:embed="rId3">
            <a:alphaModFix/>
          </a:blip>
          <a:srcRect b="0" l="0" r="0" t="0"/>
          <a:stretch/>
        </p:blipFill>
        <p:spPr>
          <a:xfrm>
            <a:off x="2469716" y="4397234"/>
            <a:ext cx="1827125" cy="2134324"/>
          </a:xfrm>
          <a:prstGeom prst="rect">
            <a:avLst/>
          </a:prstGeom>
          <a:noFill/>
          <a:ln>
            <a:noFill/>
          </a:ln>
        </p:spPr>
      </p:pic>
      <p:pic>
        <p:nvPicPr>
          <p:cNvPr descr="This is an image of the cover page from the Academic Tiered Fidelity of Inventory created by Virginia Tiered Systems of Support." id="1076" name="Google Shape;1076;p7" title="Academic Tiered Fidelity of Inventory"/>
          <p:cNvPicPr preferRelativeResize="0"/>
          <p:nvPr/>
        </p:nvPicPr>
        <p:blipFill rotWithShape="1">
          <a:blip r:embed="rId4">
            <a:alphaModFix/>
          </a:blip>
          <a:srcRect b="0" l="0" r="0" t="0"/>
          <a:stretch/>
        </p:blipFill>
        <p:spPr>
          <a:xfrm>
            <a:off x="4837250" y="4362550"/>
            <a:ext cx="1827125" cy="21344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5"/>
                                        </p:tgtEl>
                                        <p:attrNameLst>
                                          <p:attrName>style.visibility</p:attrName>
                                        </p:attrNameLst>
                                      </p:cBhvr>
                                      <p:to>
                                        <p:strVal val="visible"/>
                                      </p:to>
                                    </p:set>
                                    <p:animEffect filter="fade" transition="in">
                                      <p:cBhvr>
                                        <p:cTn dur="1000"/>
                                        <p:tgtEl>
                                          <p:spTgt spid="10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6"/>
                                        </p:tgtEl>
                                        <p:attrNameLst>
                                          <p:attrName>style.visibility</p:attrName>
                                        </p:attrNameLst>
                                      </p:cBhvr>
                                      <p:to>
                                        <p:strVal val="visible"/>
                                      </p:to>
                                    </p:set>
                                    <p:animEffect filter="fade" transition="in">
                                      <p:cBhvr>
                                        <p:cTn dur="1000"/>
                                        <p:tgtEl>
                                          <p:spTgt spid="10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7" name="Shape 1667"/>
        <p:cNvGrpSpPr/>
        <p:nvPr/>
      </p:nvGrpSpPr>
      <p:grpSpPr>
        <a:xfrm>
          <a:off x="0" y="0"/>
          <a:ext cx="0" cy="0"/>
          <a:chOff x="0" y="0"/>
          <a:chExt cx="0" cy="0"/>
        </a:xfrm>
      </p:grpSpPr>
      <p:sp>
        <p:nvSpPr>
          <p:cNvPr id="1668" name="Google Shape;1668;p72"/>
          <p:cNvSpPr txBox="1"/>
          <p:nvPr>
            <p:ph type="title"/>
          </p:nvPr>
        </p:nvSpPr>
        <p:spPr>
          <a:xfrm>
            <a:off x="90750" y="0"/>
            <a:ext cx="89772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2.5: Intervention Resources  </a:t>
            </a:r>
            <a:endParaRPr sz="3600">
              <a:solidFill>
                <a:srgbClr val="000000"/>
              </a:solidFill>
            </a:endParaRPr>
          </a:p>
        </p:txBody>
      </p:sp>
      <p:graphicFrame>
        <p:nvGraphicFramePr>
          <p:cNvPr id="1669" name="Google Shape;1669;p72"/>
          <p:cNvGraphicFramePr/>
          <p:nvPr/>
        </p:nvGraphicFramePr>
        <p:xfrm>
          <a:off x="0" y="1097395"/>
          <a:ext cx="3000000" cy="3000000"/>
        </p:xfrm>
        <a:graphic>
          <a:graphicData uri="http://schemas.openxmlformats.org/drawingml/2006/table">
            <a:tbl>
              <a:tblPr firstRow="1">
                <a:noFill/>
                <a:tableStyleId>{E55EAF6D-CC39-4DF6-B0CD-608C0CCC5EA7}</a:tableStyleId>
              </a:tblPr>
              <a:tblGrid>
                <a:gridCol w="2986575"/>
                <a:gridCol w="3398775"/>
                <a:gridCol w="2758650"/>
              </a:tblGrid>
              <a:tr h="82067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Criteria</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r>
              <a:tr h="478152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Tier II providers have access to</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multiple evidence-based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interventions matched to</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student need.</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Resource map</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Student data</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Meeting minutes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Description of interventions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Selection process</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 = </a:t>
                      </a:r>
                      <a:r>
                        <a:rPr lang="en-US" sz="2400" u="none" cap="none" strike="noStrike">
                          <a:latin typeface="Verdana"/>
                          <a:ea typeface="Verdana"/>
                          <a:cs typeface="Verdana"/>
                          <a:sym typeface="Verdana"/>
                        </a:rPr>
                        <a:t>limited supports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1 = </a:t>
                      </a:r>
                      <a:r>
                        <a:rPr lang="en-US" sz="2400" u="none" cap="none" strike="noStrike">
                          <a:latin typeface="Verdana"/>
                          <a:ea typeface="Verdana"/>
                          <a:cs typeface="Verdana"/>
                          <a:sym typeface="Verdana"/>
                        </a:rPr>
                        <a:t>instructional match not</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consistently evident /unavailable</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2 =</a:t>
                      </a:r>
                      <a:r>
                        <a:rPr lang="en-US" sz="2400" u="none" cap="none" strike="noStrike">
                          <a:latin typeface="Verdana"/>
                          <a:ea typeface="Verdana"/>
                          <a:cs typeface="Verdana"/>
                          <a:sym typeface="Verdana"/>
                        </a:rPr>
                        <a:t>continuum of evidence- based supports to match instructional needs exists</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ATFI cover" id="1670" name="Google Shape;1670;p72"/>
          <p:cNvPicPr preferRelativeResize="0"/>
          <p:nvPr/>
        </p:nvPicPr>
        <p:blipFill rotWithShape="1">
          <a:blip r:embed="rId3">
            <a:alphaModFix/>
          </a:blip>
          <a:srcRect b="0" l="0" r="0" t="0"/>
          <a:stretch/>
        </p:blipFill>
        <p:spPr>
          <a:xfrm>
            <a:off x="0" y="0"/>
            <a:ext cx="939408" cy="1097400"/>
          </a:xfrm>
          <a:prstGeom prst="rect">
            <a:avLst/>
          </a:prstGeom>
          <a:noFill/>
          <a:ln>
            <a:noFill/>
          </a:ln>
        </p:spPr>
      </p:pic>
      <p:sp>
        <p:nvSpPr>
          <p:cNvPr descr="red circle" id="1671" name="Google Shape;1671;p72"/>
          <p:cNvSpPr/>
          <p:nvPr/>
        </p:nvSpPr>
        <p:spPr>
          <a:xfrm>
            <a:off x="0" y="2583500"/>
            <a:ext cx="2599800" cy="14796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red circle" id="1672" name="Google Shape;1672;p72"/>
          <p:cNvSpPr/>
          <p:nvPr/>
        </p:nvSpPr>
        <p:spPr>
          <a:xfrm>
            <a:off x="6258825" y="4391950"/>
            <a:ext cx="2885100" cy="2466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73"/>
          <p:cNvSpPr txBox="1"/>
          <p:nvPr>
            <p:ph type="title"/>
          </p:nvPr>
        </p:nvSpPr>
        <p:spPr>
          <a:xfrm>
            <a:off x="841625" y="0"/>
            <a:ext cx="82263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2.6: Tier 2 Critical Features  </a:t>
            </a:r>
            <a:endParaRPr sz="3600">
              <a:solidFill>
                <a:srgbClr val="000000"/>
              </a:solidFill>
            </a:endParaRPr>
          </a:p>
        </p:txBody>
      </p:sp>
      <p:graphicFrame>
        <p:nvGraphicFramePr>
          <p:cNvPr id="1678" name="Google Shape;1678;p73"/>
          <p:cNvGraphicFramePr/>
          <p:nvPr/>
        </p:nvGraphicFramePr>
        <p:xfrm>
          <a:off x="0" y="1097395"/>
          <a:ext cx="3000000" cy="3000000"/>
        </p:xfrm>
        <a:graphic>
          <a:graphicData uri="http://schemas.openxmlformats.org/drawingml/2006/table">
            <a:tbl>
              <a:tblPr firstRow="1">
                <a:noFill/>
                <a:tableStyleId>{E55EAF6D-CC39-4DF6-B0CD-608C0CCC5EA7}</a:tableStyleId>
              </a:tblPr>
              <a:tblGrid>
                <a:gridCol w="2986575"/>
                <a:gridCol w="3398775"/>
                <a:gridCol w="2758650"/>
              </a:tblGrid>
              <a:tr h="8153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Criteria</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r>
              <a:tr h="4901300">
                <a:tc>
                  <a:txBody>
                    <a:bodyPr/>
                    <a:lstStyle/>
                    <a:p>
                      <a:pPr indent="0" lvl="0" marL="0" marR="0" rtl="0" algn="l">
                        <a:lnSpc>
                          <a:spcPct val="100000"/>
                        </a:lnSpc>
                        <a:spcBef>
                          <a:spcPts val="0"/>
                        </a:spcBef>
                        <a:spcAft>
                          <a:spcPts val="0"/>
                        </a:spcAft>
                        <a:buClr>
                          <a:schemeClr val="dk1"/>
                        </a:buClr>
                        <a:buSzPts val="2000"/>
                        <a:buFont typeface="Arial"/>
                        <a:buNone/>
                      </a:pPr>
                      <a:r>
                        <a:rPr lang="en-US" sz="2400" u="none" cap="none" strike="noStrike">
                          <a:solidFill>
                            <a:schemeClr val="dk1"/>
                          </a:solidFill>
                          <a:latin typeface="Verdana"/>
                          <a:ea typeface="Verdana"/>
                          <a:cs typeface="Verdana"/>
                          <a:sym typeface="Verdana"/>
                        </a:rPr>
                        <a:t>Interventions provide additional instruction/time for student skill development,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000"/>
                        <a:buFont typeface="Arial"/>
                        <a:buNone/>
                      </a:pPr>
                      <a:r>
                        <a:rPr lang="en-US" sz="2400" u="none" cap="none" strike="noStrike">
                          <a:solidFill>
                            <a:schemeClr val="dk1"/>
                          </a:solidFill>
                          <a:latin typeface="Verdana"/>
                          <a:ea typeface="Verdana"/>
                          <a:cs typeface="Verdana"/>
                          <a:sym typeface="Verdana"/>
                        </a:rPr>
                        <a:t>structure and</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000"/>
                        <a:buFont typeface="Arial"/>
                        <a:buNone/>
                      </a:pPr>
                      <a:r>
                        <a:rPr lang="en-US" sz="2400" u="none" cap="none" strike="noStrike">
                          <a:solidFill>
                            <a:schemeClr val="dk1"/>
                          </a:solidFill>
                          <a:latin typeface="Verdana"/>
                          <a:ea typeface="Verdana"/>
                          <a:cs typeface="Verdana"/>
                          <a:sym typeface="Verdana"/>
                        </a:rPr>
                        <a:t>predictability </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000"/>
                        <a:buFont typeface="Arial"/>
                        <a:buNone/>
                      </a:pPr>
                      <a:r>
                        <a:rPr lang="en-US" sz="2400" u="none" cap="none" strike="noStrike">
                          <a:solidFill>
                            <a:schemeClr val="dk1"/>
                          </a:solidFill>
                          <a:latin typeface="Verdana"/>
                          <a:ea typeface="Verdana"/>
                          <a:cs typeface="Verdana"/>
                          <a:sym typeface="Verdana"/>
                        </a:rPr>
                        <a:t>and increased opportunities for feedback</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solidFill>
                            <a:schemeClr val="dk1"/>
                          </a:solidFill>
                          <a:latin typeface="Verdana"/>
                          <a:ea typeface="Verdana"/>
                          <a:cs typeface="Verdana"/>
                          <a:sym typeface="Verdana"/>
                        </a:rPr>
                        <a:t>Universal lesson plans</a:t>
                      </a:r>
                      <a:endParaRPr sz="2400" u="none" cap="none" strike="noStrike">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400"/>
                        <a:buFont typeface="Arial"/>
                        <a:buNone/>
                      </a:pPr>
                      <a:r>
                        <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solidFill>
                            <a:schemeClr val="dk1"/>
                          </a:solidFill>
                          <a:latin typeface="Verdana"/>
                          <a:ea typeface="Verdana"/>
                          <a:cs typeface="Verdana"/>
                          <a:sym typeface="Verdana"/>
                        </a:rPr>
                        <a:t>Tier II lesson plans</a:t>
                      </a:r>
                      <a:endParaRPr sz="2400" u="none" cap="none" strike="noStrike">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400"/>
                        <a:buFont typeface="Arial"/>
                        <a:buNone/>
                      </a:pPr>
                      <a:r>
                        <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solidFill>
                            <a:schemeClr val="dk1"/>
                          </a:solidFill>
                          <a:latin typeface="Verdana"/>
                          <a:ea typeface="Verdana"/>
                          <a:cs typeface="Verdana"/>
                          <a:sym typeface="Verdana"/>
                        </a:rPr>
                        <a:t>Daily/weekly progress report</a:t>
                      </a:r>
                      <a:endParaRPr sz="2400" u="none" cap="none" strike="noStrike">
                        <a:solidFill>
                          <a:schemeClr val="dk1"/>
                        </a:solidFill>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400"/>
                        <a:buFont typeface="Arial"/>
                        <a:buNone/>
                      </a:pPr>
                      <a:r>
                        <a:t/>
                      </a:r>
                      <a:endParaRPr sz="2400" u="none" cap="none" strike="noStrike">
                        <a:solidFill>
                          <a:schemeClr val="dk1"/>
                        </a:solidFill>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solidFill>
                            <a:schemeClr val="dk1"/>
                          </a:solidFill>
                          <a:latin typeface="Verdana"/>
                          <a:ea typeface="Verdana"/>
                          <a:cs typeface="Verdana"/>
                          <a:sym typeface="Verdana"/>
                        </a:rPr>
                        <a:t>School schedule</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a:t>
                      </a:r>
                      <a:r>
                        <a:rPr lang="en-US" sz="2400" u="none" cap="none" strike="noStrike">
                          <a:solidFill>
                            <a:schemeClr val="dk1"/>
                          </a:solidFill>
                          <a:latin typeface="Verdana"/>
                          <a:ea typeface="Verdana"/>
                          <a:cs typeface="Verdana"/>
                          <a:sym typeface="Verdana"/>
                        </a:rPr>
                        <a:t>do not include core features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700" u="none" cap="none" strike="noStrike">
                          <a:latin typeface="Verdana"/>
                          <a:ea typeface="Verdana"/>
                          <a:cs typeface="Verdana"/>
                          <a:sym typeface="Verdana"/>
                        </a:rPr>
                        <a:t> </a:t>
                      </a:r>
                      <a:endParaRPr sz="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a:t>
                      </a:r>
                      <a:r>
                        <a:rPr lang="en-US" sz="2400" u="none" cap="none" strike="noStrike">
                          <a:solidFill>
                            <a:schemeClr val="dk1"/>
                          </a:solidFill>
                          <a:latin typeface="Verdana"/>
                          <a:ea typeface="Verdana"/>
                          <a:cs typeface="Verdana"/>
                          <a:sym typeface="Verdana"/>
                        </a:rPr>
                        <a:t>contain some but not all features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a:t>
                      </a:r>
                      <a:r>
                        <a:rPr lang="en-US" sz="2400" u="none" cap="none" strike="noStrike">
                          <a:solidFill>
                            <a:schemeClr val="dk1"/>
                          </a:solidFill>
                          <a:latin typeface="Verdana"/>
                          <a:ea typeface="Verdana"/>
                          <a:cs typeface="Verdana"/>
                          <a:sym typeface="Verdana"/>
                        </a:rPr>
                        <a:t>All  interventions include all features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This is an image of the front page of the Tiered Fidelity of Inventory." id="1679" name="Google Shape;1679;p73" title="Tiered Fidelity Inventory Cover Page"/>
          <p:cNvPicPr preferRelativeResize="0"/>
          <p:nvPr/>
        </p:nvPicPr>
        <p:blipFill rotWithShape="1">
          <a:blip r:embed="rId3">
            <a:alphaModFix/>
          </a:blip>
          <a:srcRect b="0" l="0" r="0" t="0"/>
          <a:stretch/>
        </p:blipFill>
        <p:spPr>
          <a:xfrm>
            <a:off x="0" y="0"/>
            <a:ext cx="841624" cy="10974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83" name="Shape 1683"/>
        <p:cNvGrpSpPr/>
        <p:nvPr/>
      </p:nvGrpSpPr>
      <p:grpSpPr>
        <a:xfrm>
          <a:off x="0" y="0"/>
          <a:ext cx="0" cy="0"/>
          <a:chOff x="0" y="0"/>
          <a:chExt cx="0" cy="0"/>
        </a:xfrm>
      </p:grpSpPr>
      <p:sp>
        <p:nvSpPr>
          <p:cNvPr id="1684" name="Google Shape;1684;p74"/>
          <p:cNvSpPr txBox="1"/>
          <p:nvPr>
            <p:ph type="title"/>
          </p:nvPr>
        </p:nvSpPr>
        <p:spPr>
          <a:xfrm>
            <a:off x="90750" y="0"/>
            <a:ext cx="89772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2.6a: </a:t>
            </a:r>
            <a:r>
              <a:rPr lang="en-US" sz="3600"/>
              <a:t>Tier II Intervention</a:t>
            </a:r>
            <a:endParaRPr sz="3600"/>
          </a:p>
          <a:p>
            <a:pPr indent="0" lvl="0" marL="0" rtl="0" algn="ctr">
              <a:lnSpc>
                <a:spcPct val="100000"/>
              </a:lnSpc>
              <a:spcBef>
                <a:spcPts val="0"/>
              </a:spcBef>
              <a:spcAft>
                <a:spcPts val="0"/>
              </a:spcAft>
              <a:buClr>
                <a:srgbClr val="105775"/>
              </a:buClr>
              <a:buSzPts val="4000"/>
              <a:buFont typeface="Verdana"/>
              <a:buNone/>
            </a:pPr>
            <a:r>
              <a:rPr lang="en-US" sz="3600"/>
              <a:t>          System Features</a:t>
            </a:r>
            <a:r>
              <a:rPr lang="en-US" sz="3600">
                <a:solidFill>
                  <a:srgbClr val="000000"/>
                </a:solidFill>
              </a:rPr>
              <a:t>  </a:t>
            </a:r>
            <a:endParaRPr sz="3600">
              <a:solidFill>
                <a:srgbClr val="000000"/>
              </a:solidFill>
            </a:endParaRPr>
          </a:p>
        </p:txBody>
      </p:sp>
      <p:graphicFrame>
        <p:nvGraphicFramePr>
          <p:cNvPr id="1685" name="Google Shape;1685;p74"/>
          <p:cNvGraphicFramePr/>
          <p:nvPr/>
        </p:nvGraphicFramePr>
        <p:xfrm>
          <a:off x="90750" y="1013570"/>
          <a:ext cx="3000000" cy="3000000"/>
        </p:xfrm>
        <a:graphic>
          <a:graphicData uri="http://schemas.openxmlformats.org/drawingml/2006/table">
            <a:tbl>
              <a:tblPr firstRow="1">
                <a:noFill/>
                <a:tableStyleId>{E55EAF6D-CC39-4DF6-B0CD-608C0CCC5EA7}</a:tableStyleId>
              </a:tblPr>
              <a:tblGrid>
                <a:gridCol w="2956925"/>
                <a:gridCol w="3365050"/>
                <a:gridCol w="2655225"/>
              </a:tblGrid>
              <a:tr h="91987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Criteria</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r>
              <a:tr h="4817850">
                <a:tc>
                  <a:txBody>
                    <a:bodyPr/>
                    <a:lstStyle/>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Tier II interventions clearly defined &amp; include </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AutoNum type="alphaUcPeriod"/>
                      </a:pPr>
                      <a:r>
                        <a:rPr lang="en-US" sz="2400" u="none" cap="none" strike="noStrike">
                          <a:latin typeface="Verdana"/>
                          <a:ea typeface="Verdana"/>
                          <a:cs typeface="Verdana"/>
                          <a:sym typeface="Verdana"/>
                        </a:rPr>
                        <a:t>scheduled time;</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AutoNum type="alphaUcPeriod"/>
                      </a:pPr>
                      <a:r>
                        <a:rPr lang="en-US" sz="2400" u="none" cap="none" strike="noStrike">
                          <a:latin typeface="Verdana"/>
                          <a:ea typeface="Verdana"/>
                          <a:cs typeface="Verdana"/>
                          <a:sym typeface="Verdana"/>
                        </a:rPr>
                        <a:t>identified provider;</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AutoNum type="alphaUcPeriod"/>
                      </a:pPr>
                      <a:r>
                        <a:rPr lang="en-US" sz="2400" u="none" cap="none" strike="noStrike">
                          <a:latin typeface="Verdana"/>
                          <a:ea typeface="Verdana"/>
                          <a:cs typeface="Verdana"/>
                          <a:sym typeface="Verdana"/>
                        </a:rPr>
                        <a:t>progress monitoring schedule; and</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AutoNum type="alphaUcPeriod"/>
                      </a:pPr>
                      <a:r>
                        <a:rPr lang="en-US" sz="2400" u="none" cap="none" strike="noStrike">
                          <a:latin typeface="Verdana"/>
                          <a:ea typeface="Verdana"/>
                          <a:cs typeface="Verdana"/>
                          <a:sym typeface="Verdana"/>
                        </a:rPr>
                        <a:t>fidelity measure.</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Interim reports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Aim line</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School schedule</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Progress monitoring data</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Tier definition/ resource map</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Fidelity documents</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=Tier II interventions provided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but not clearly defined/ monitored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700" u="none" cap="none" strike="noStrike">
                          <a:latin typeface="Verdana"/>
                          <a:ea typeface="Verdana"/>
                          <a:cs typeface="Verdana"/>
                          <a:sym typeface="Verdana"/>
                        </a:rPr>
                        <a:t> </a:t>
                      </a:r>
                      <a:endParaRPr sz="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=At least 2 of 4 features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are met </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=All four feature criteria are met</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ATFI cover" id="1686" name="Google Shape;1686;p74"/>
          <p:cNvPicPr preferRelativeResize="0"/>
          <p:nvPr/>
        </p:nvPicPr>
        <p:blipFill rotWithShape="1">
          <a:blip r:embed="rId3">
            <a:alphaModFix/>
          </a:blip>
          <a:srcRect b="0" l="0" r="0" t="0"/>
          <a:stretch/>
        </p:blipFill>
        <p:spPr>
          <a:xfrm>
            <a:off x="0" y="0"/>
            <a:ext cx="939408" cy="1097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id="1691" name="Google Shape;1691;p75"/>
          <p:cNvSpPr txBox="1"/>
          <p:nvPr>
            <p:ph type="title"/>
          </p:nvPr>
        </p:nvSpPr>
        <p:spPr>
          <a:xfrm>
            <a:off x="90750" y="0"/>
            <a:ext cx="89772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2.6b: </a:t>
            </a:r>
            <a:r>
              <a:rPr lang="en-US" sz="3600"/>
              <a:t>Tier II Intervention</a:t>
            </a:r>
            <a:endParaRPr sz="3600"/>
          </a:p>
          <a:p>
            <a:pPr indent="0" lvl="0" marL="0" rtl="0" algn="ctr">
              <a:lnSpc>
                <a:spcPct val="100000"/>
              </a:lnSpc>
              <a:spcBef>
                <a:spcPts val="0"/>
              </a:spcBef>
              <a:spcAft>
                <a:spcPts val="0"/>
              </a:spcAft>
              <a:buClr>
                <a:srgbClr val="105775"/>
              </a:buClr>
              <a:buSzPts val="4000"/>
              <a:buFont typeface="Verdana"/>
              <a:buNone/>
            </a:pPr>
            <a:r>
              <a:rPr lang="en-US" sz="3600"/>
              <a:t>Practice Features</a:t>
            </a:r>
            <a:endParaRPr sz="3600"/>
          </a:p>
        </p:txBody>
      </p:sp>
      <p:graphicFrame>
        <p:nvGraphicFramePr>
          <p:cNvPr id="1692" name="Google Shape;1692;p75"/>
          <p:cNvGraphicFramePr/>
          <p:nvPr/>
        </p:nvGraphicFramePr>
        <p:xfrm>
          <a:off x="90750" y="1257420"/>
          <a:ext cx="3000000" cy="3000000"/>
        </p:xfrm>
        <a:graphic>
          <a:graphicData uri="http://schemas.openxmlformats.org/drawingml/2006/table">
            <a:tbl>
              <a:tblPr firstRow="1">
                <a:noFill/>
                <a:tableStyleId>{E55EAF6D-CC39-4DF6-B0CD-608C0CCC5EA7}</a:tableStyleId>
              </a:tblPr>
              <a:tblGrid>
                <a:gridCol w="3017875"/>
                <a:gridCol w="3136450"/>
                <a:gridCol w="2822875"/>
              </a:tblGrid>
              <a:tr h="91987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Criteria</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r>
              <a:tr h="457402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Tier II interventions include increased:</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AutoNum type="alphaUcPeriod"/>
                      </a:pPr>
                      <a:r>
                        <a:rPr lang="en-US" sz="2400" u="none" cap="none" strike="noStrike">
                          <a:latin typeface="Verdana"/>
                          <a:ea typeface="Verdana"/>
                          <a:cs typeface="Verdana"/>
                          <a:sym typeface="Verdana"/>
                        </a:rPr>
                        <a:t>time, intensity and dosage;</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AutoNum type="alphaUcPeriod"/>
                      </a:pPr>
                      <a:r>
                        <a:rPr lang="en-US" sz="2400" u="none" cap="none" strike="noStrike">
                          <a:latin typeface="Verdana"/>
                          <a:ea typeface="Verdana"/>
                          <a:cs typeface="Verdana"/>
                          <a:sym typeface="Verdana"/>
                        </a:rPr>
                        <a:t>opportunities for feedback; and</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AutoNum type="alphaUcPeriod"/>
                      </a:pPr>
                      <a:r>
                        <a:rPr lang="en-US" sz="2400" u="none" cap="none" strike="noStrike">
                          <a:latin typeface="Verdana"/>
                          <a:ea typeface="Verdana"/>
                          <a:cs typeface="Verdana"/>
                          <a:sym typeface="Verdana"/>
                        </a:rPr>
                        <a:t>structures and prompts.</a:t>
                      </a:r>
                      <a:endParaRPr sz="2400" u="none" cap="none" strike="noStrike">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School schedules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Fidelity tools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Programmatic descriptions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Lesson plans</a:t>
                      </a:r>
                      <a:endParaRPr sz="2400" u="none" cap="none" strike="noStrike">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=Intervention design is not clear and/or inconsistently utilized.</a:t>
                      </a:r>
                      <a:endParaRPr sz="2400" u="none" cap="none" strike="noStrike">
                        <a:latin typeface="Verdana"/>
                        <a:ea typeface="Verdana"/>
                        <a:cs typeface="Verdana"/>
                        <a:sym typeface="Verdana"/>
                      </a:endParaRPr>
                    </a:p>
                    <a:p>
                      <a:pPr indent="0" lvl="0" marL="0" marR="0" rtl="0" algn="l">
                        <a:lnSpc>
                          <a:spcPct val="100000"/>
                        </a:lnSpc>
                        <a:spcBef>
                          <a:spcPts val="1000"/>
                        </a:spcBef>
                        <a:spcAft>
                          <a:spcPts val="0"/>
                        </a:spcAft>
                        <a:buClr>
                          <a:schemeClr val="dk1"/>
                        </a:buClr>
                        <a:buSzPts val="11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 At least 2 of the 3 feature</a:t>
                      </a:r>
                      <a:endParaRPr sz="2400" u="none" cap="none" strike="noStrike">
                        <a:latin typeface="Verdana"/>
                        <a:ea typeface="Verdana"/>
                        <a:cs typeface="Verdana"/>
                        <a:sym typeface="Verdana"/>
                      </a:endParaRPr>
                    </a:p>
                    <a:p>
                      <a:pPr indent="0" lvl="0" marL="0" marR="0" rtl="0" algn="l">
                        <a:lnSpc>
                          <a:spcPct val="100000"/>
                        </a:lnSpc>
                        <a:spcBef>
                          <a:spcPts val="1000"/>
                        </a:spcBef>
                        <a:spcAft>
                          <a:spcPts val="0"/>
                        </a:spcAft>
                        <a:buClr>
                          <a:schemeClr val="dk1"/>
                        </a:buClr>
                        <a:buSzPts val="1100"/>
                        <a:buFont typeface="Arial"/>
                        <a:buNone/>
                      </a:pPr>
                      <a:r>
                        <a:rPr lang="en-US" sz="2400" u="none" cap="none" strike="noStrike">
                          <a:latin typeface="Verdana"/>
                          <a:ea typeface="Verdana"/>
                          <a:cs typeface="Verdana"/>
                          <a:sym typeface="Verdana"/>
                        </a:rPr>
                        <a:t>criteria are met.</a:t>
                      </a:r>
                      <a:endParaRPr sz="2400" u="none" cap="none" strike="noStrike">
                        <a:latin typeface="Verdana"/>
                        <a:ea typeface="Verdana"/>
                        <a:cs typeface="Verdana"/>
                        <a:sym typeface="Verdana"/>
                      </a:endParaRPr>
                    </a:p>
                    <a:p>
                      <a:pPr indent="0" lvl="0" marL="0" marR="0" rtl="0" algn="l">
                        <a:lnSpc>
                          <a:spcPct val="100000"/>
                        </a:lnSpc>
                        <a:spcBef>
                          <a:spcPts val="1000"/>
                        </a:spcBef>
                        <a:spcAft>
                          <a:spcPts val="0"/>
                        </a:spcAft>
                        <a:buClr>
                          <a:schemeClr val="dk1"/>
                        </a:buClr>
                        <a:buSzPts val="11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 All 3 feature criteria are met.</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ATFI cover" id="1693" name="Google Shape;1693;p75"/>
          <p:cNvPicPr preferRelativeResize="0"/>
          <p:nvPr/>
        </p:nvPicPr>
        <p:blipFill rotWithShape="1">
          <a:blip r:embed="rId3">
            <a:alphaModFix/>
          </a:blip>
          <a:srcRect b="0" l="0" r="0" t="0"/>
          <a:stretch/>
        </p:blipFill>
        <p:spPr>
          <a:xfrm>
            <a:off x="0" y="0"/>
            <a:ext cx="939408" cy="10974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sp>
        <p:nvSpPr>
          <p:cNvPr id="1698" name="Google Shape;1698;p76"/>
          <p:cNvSpPr txBox="1"/>
          <p:nvPr>
            <p:ph idx="4294967295" type="title"/>
          </p:nvPr>
        </p:nvSpPr>
        <p:spPr>
          <a:xfrm>
            <a:off x="457200" y="162850"/>
            <a:ext cx="8229600" cy="1147800"/>
          </a:xfrm>
          <a:prstGeom prst="rect">
            <a:avLst/>
          </a:prstGeom>
          <a:solidFill>
            <a:srgbClr val="A9DCF2">
              <a:alpha val="65882"/>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Tier 2 Core Intervention Features</a:t>
            </a:r>
            <a:endParaRPr>
              <a:solidFill>
                <a:srgbClr val="000000"/>
              </a:solidFill>
            </a:endParaRPr>
          </a:p>
        </p:txBody>
      </p:sp>
      <p:grpSp>
        <p:nvGrpSpPr>
          <p:cNvPr id="1699" name="Google Shape;1699;p76"/>
          <p:cNvGrpSpPr/>
          <p:nvPr/>
        </p:nvGrpSpPr>
        <p:grpSpPr>
          <a:xfrm>
            <a:off x="538852" y="1461917"/>
            <a:ext cx="8366469" cy="5121444"/>
            <a:chOff x="538852" y="1461917"/>
            <a:chExt cx="8366469" cy="5121444"/>
          </a:xfrm>
        </p:grpSpPr>
        <p:grpSp>
          <p:nvGrpSpPr>
            <p:cNvPr id="1700" name="Google Shape;1700;p76"/>
            <p:cNvGrpSpPr/>
            <p:nvPr/>
          </p:nvGrpSpPr>
          <p:grpSpPr>
            <a:xfrm>
              <a:off x="538852" y="1461917"/>
              <a:ext cx="8292160" cy="5121444"/>
              <a:chOff x="-78823" y="593372"/>
              <a:chExt cx="9322271" cy="5442555"/>
            </a:xfrm>
          </p:grpSpPr>
          <p:sp>
            <p:nvSpPr>
              <p:cNvPr id="1701" name="Google Shape;1701;p76"/>
              <p:cNvSpPr/>
              <p:nvPr/>
            </p:nvSpPr>
            <p:spPr>
              <a:xfrm>
                <a:off x="3397535" y="3586427"/>
                <a:ext cx="2449500" cy="2449500"/>
              </a:xfrm>
              <a:prstGeom prst="ellipse">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2" name="Google Shape;1702;p76"/>
              <p:cNvSpPr txBox="1"/>
              <p:nvPr/>
            </p:nvSpPr>
            <p:spPr>
              <a:xfrm>
                <a:off x="3756269" y="3945161"/>
                <a:ext cx="1732200" cy="17322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Tier 2 Core Features </a:t>
                </a:r>
                <a:endParaRPr b="0" i="0" sz="2400" u="none" cap="none" strike="noStrike">
                  <a:solidFill>
                    <a:srgbClr val="000000"/>
                  </a:solidFill>
                  <a:latin typeface="Verdana"/>
                  <a:ea typeface="Verdana"/>
                  <a:cs typeface="Verdana"/>
                  <a:sym typeface="Verdana"/>
                </a:endParaRPr>
              </a:p>
            </p:txBody>
          </p:sp>
          <p:sp>
            <p:nvSpPr>
              <p:cNvPr id="1703" name="Google Shape;1703;p76"/>
              <p:cNvSpPr/>
              <p:nvPr/>
            </p:nvSpPr>
            <p:spPr>
              <a:xfrm rot="10800000">
                <a:off x="1077857" y="4462189"/>
                <a:ext cx="2192100" cy="698100"/>
              </a:xfrm>
              <a:prstGeom prst="leftArrow">
                <a:avLst>
                  <a:gd fmla="val 60000" name="adj1"/>
                  <a:gd fmla="val 50000" name="adj2"/>
                </a:avLst>
              </a:prstGeom>
              <a:gradFill>
                <a:gsLst>
                  <a:gs pos="0">
                    <a:srgbClr val="FFF6DB"/>
                  </a:gs>
                  <a:gs pos="100000">
                    <a:srgbClr val="FAD25C"/>
                  </a:gs>
                </a:gsLst>
                <a:path path="circle">
                  <a:fillToRect b="50%" l="50%" r="50%" t="50%"/>
                </a:path>
                <a:tileRect/>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4" name="Google Shape;1704;p76"/>
              <p:cNvSpPr/>
              <p:nvPr/>
            </p:nvSpPr>
            <p:spPr>
              <a:xfrm>
                <a:off x="-78823" y="3874522"/>
                <a:ext cx="2313600" cy="19473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5" name="Google Shape;1705;p76"/>
              <p:cNvSpPr txBox="1"/>
              <p:nvPr/>
            </p:nvSpPr>
            <p:spPr>
              <a:xfrm>
                <a:off x="-78683" y="3733247"/>
                <a:ext cx="2313300" cy="20886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0" i="0" lang="en-US" sz="1800" u="none" cap="none" strike="noStrike">
                    <a:solidFill>
                      <a:srgbClr val="000000"/>
                    </a:solidFill>
                    <a:latin typeface="Verdana"/>
                    <a:ea typeface="Verdana"/>
                    <a:cs typeface="Verdana"/>
                    <a:sym typeface="Verdana"/>
                  </a:rPr>
                  <a:t>Additional Instruction on Skills (prosocial, emotional, academic)</a:t>
                </a:r>
                <a:endParaRPr b="0" i="0" sz="1800" u="none" cap="none" strike="noStrike">
                  <a:solidFill>
                    <a:srgbClr val="000000"/>
                  </a:solidFill>
                  <a:latin typeface="Verdana"/>
                  <a:ea typeface="Verdana"/>
                  <a:cs typeface="Verdana"/>
                  <a:sym typeface="Verdana"/>
                </a:endParaRPr>
              </a:p>
            </p:txBody>
          </p:sp>
          <p:sp>
            <p:nvSpPr>
              <p:cNvPr id="1706" name="Google Shape;1706;p76"/>
              <p:cNvSpPr/>
              <p:nvPr/>
            </p:nvSpPr>
            <p:spPr>
              <a:xfrm rot="-8674050">
                <a:off x="1121260" y="2903797"/>
                <a:ext cx="2621505" cy="698080"/>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7" name="Google Shape;1707;p76"/>
              <p:cNvSpPr/>
              <p:nvPr/>
            </p:nvSpPr>
            <p:spPr>
              <a:xfrm>
                <a:off x="506546" y="1806996"/>
                <a:ext cx="1714800" cy="13719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8" name="Google Shape;1708;p76"/>
              <p:cNvSpPr txBox="1"/>
              <p:nvPr/>
            </p:nvSpPr>
            <p:spPr>
              <a:xfrm>
                <a:off x="546725" y="1847172"/>
                <a:ext cx="1634400" cy="11349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0" i="0" lang="en-US" sz="1800" u="none" cap="none" strike="noStrike">
                    <a:solidFill>
                      <a:srgbClr val="000000"/>
                    </a:solidFill>
                    <a:latin typeface="Verdana"/>
                    <a:ea typeface="Verdana"/>
                    <a:cs typeface="Verdana"/>
                    <a:sym typeface="Verdana"/>
                  </a:rPr>
                  <a:t>Increased </a:t>
                </a:r>
                <a:endParaRPr b="0" i="0" sz="1800" u="none" cap="none" strike="noStrike">
                  <a:solidFill>
                    <a:srgbClr val="000000"/>
                  </a:solidFill>
                  <a:latin typeface="Verdana"/>
                  <a:ea typeface="Verdana"/>
                  <a:cs typeface="Verdana"/>
                  <a:sym typeface="Verdana"/>
                </a:endParaRPr>
              </a:p>
              <a:p>
                <a:pPr indent="0" lvl="0" marL="0" marR="0" rtl="0" algn="ctr">
                  <a:lnSpc>
                    <a:spcPct val="90000"/>
                  </a:lnSpc>
                  <a:spcBef>
                    <a:spcPts val="0"/>
                  </a:spcBef>
                  <a:spcAft>
                    <a:spcPts val="0"/>
                  </a:spcAft>
                  <a:buClr>
                    <a:srgbClr val="000000"/>
                  </a:buClr>
                  <a:buSzPts val="2400"/>
                  <a:buFont typeface="Arial"/>
                  <a:buNone/>
                </a:pPr>
                <a:r>
                  <a:rPr b="0" i="0" lang="en-US" sz="1800" u="none" cap="none" strike="noStrike">
                    <a:solidFill>
                      <a:srgbClr val="000000"/>
                    </a:solidFill>
                    <a:latin typeface="Verdana"/>
                    <a:ea typeface="Verdana"/>
                    <a:cs typeface="Verdana"/>
                    <a:sym typeface="Verdana"/>
                  </a:rPr>
                  <a:t>Regular Feedback</a:t>
                </a:r>
                <a:endParaRPr b="0" i="0" sz="1800" u="none" cap="none" strike="noStrike">
                  <a:solidFill>
                    <a:srgbClr val="000000"/>
                  </a:solidFill>
                  <a:latin typeface="Verdana"/>
                  <a:ea typeface="Verdana"/>
                  <a:cs typeface="Verdana"/>
                  <a:sym typeface="Verdana"/>
                </a:endParaRPr>
              </a:p>
            </p:txBody>
          </p:sp>
          <p:sp>
            <p:nvSpPr>
              <p:cNvPr id="1709" name="Google Shape;1709;p76"/>
              <p:cNvSpPr/>
              <p:nvPr/>
            </p:nvSpPr>
            <p:spPr>
              <a:xfrm rot="-6480166">
                <a:off x="2662098" y="2048790"/>
                <a:ext cx="2351948" cy="698061"/>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0" name="Google Shape;1710;p76"/>
              <p:cNvSpPr/>
              <p:nvPr/>
            </p:nvSpPr>
            <p:spPr>
              <a:xfrm>
                <a:off x="2617374" y="593372"/>
                <a:ext cx="1714800" cy="12135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1" name="Google Shape;1711;p76"/>
              <p:cNvSpPr txBox="1"/>
              <p:nvPr/>
            </p:nvSpPr>
            <p:spPr>
              <a:xfrm>
                <a:off x="2657542" y="633547"/>
                <a:ext cx="1634400" cy="9930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0" i="0" lang="en-US" sz="1800" u="none" cap="none" strike="noStrike">
                    <a:solidFill>
                      <a:srgbClr val="000000"/>
                    </a:solidFill>
                    <a:latin typeface="Verdana"/>
                    <a:ea typeface="Verdana"/>
                    <a:cs typeface="Verdana"/>
                    <a:sym typeface="Verdana"/>
                  </a:rPr>
                  <a:t>Increased Structure &amp; Prompts</a:t>
                </a:r>
                <a:endParaRPr b="0" i="0" sz="1800" u="none" cap="none" strike="noStrike">
                  <a:solidFill>
                    <a:srgbClr val="000000"/>
                  </a:solidFill>
                  <a:latin typeface="Verdana"/>
                  <a:ea typeface="Verdana"/>
                  <a:cs typeface="Verdana"/>
                  <a:sym typeface="Verdana"/>
                </a:endParaRPr>
              </a:p>
            </p:txBody>
          </p:sp>
          <p:sp>
            <p:nvSpPr>
              <p:cNvPr id="1712" name="Google Shape;1712;p76"/>
              <p:cNvSpPr/>
              <p:nvPr/>
            </p:nvSpPr>
            <p:spPr>
              <a:xfrm rot="-4319834">
                <a:off x="4230567" y="2048711"/>
                <a:ext cx="2351948" cy="698061"/>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3" name="Google Shape;1713;p76"/>
              <p:cNvSpPr/>
              <p:nvPr/>
            </p:nvSpPr>
            <p:spPr>
              <a:xfrm>
                <a:off x="4912588" y="593372"/>
                <a:ext cx="1714800" cy="12135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4" name="Google Shape;1714;p76"/>
              <p:cNvSpPr txBox="1"/>
              <p:nvPr/>
            </p:nvSpPr>
            <p:spPr>
              <a:xfrm>
                <a:off x="4952755" y="633548"/>
                <a:ext cx="1634400" cy="11349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0" i="0" lang="en-US" sz="1800" u="none" cap="none" strike="noStrike">
                    <a:solidFill>
                      <a:srgbClr val="000000"/>
                    </a:solidFill>
                    <a:latin typeface="Verdana"/>
                    <a:ea typeface="Verdana"/>
                    <a:cs typeface="Verdana"/>
                    <a:sym typeface="Verdana"/>
                  </a:rPr>
                  <a:t>Increased Intensity of Data Collection</a:t>
                </a:r>
                <a:endParaRPr b="0" i="0" sz="1800" u="none" cap="none" strike="noStrike">
                  <a:solidFill>
                    <a:srgbClr val="000000"/>
                  </a:solidFill>
                  <a:latin typeface="Verdana"/>
                  <a:ea typeface="Verdana"/>
                  <a:cs typeface="Verdana"/>
                  <a:sym typeface="Verdana"/>
                </a:endParaRPr>
              </a:p>
            </p:txBody>
          </p:sp>
          <p:sp>
            <p:nvSpPr>
              <p:cNvPr id="1715" name="Google Shape;1715;p76"/>
              <p:cNvSpPr/>
              <p:nvPr/>
            </p:nvSpPr>
            <p:spPr>
              <a:xfrm rot="-2159837">
                <a:off x="5499422" y="2970568"/>
                <a:ext cx="2352033" cy="698241"/>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6" name="Google Shape;1716;p76"/>
              <p:cNvSpPr/>
              <p:nvPr/>
            </p:nvSpPr>
            <p:spPr>
              <a:xfrm>
                <a:off x="6632301" y="1942468"/>
                <a:ext cx="1989000" cy="13719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7" name="Google Shape;1717;p76"/>
              <p:cNvSpPr txBox="1"/>
              <p:nvPr/>
            </p:nvSpPr>
            <p:spPr>
              <a:xfrm>
                <a:off x="6672477" y="1982647"/>
                <a:ext cx="1908600" cy="11349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0" i="0" lang="en-US" sz="1800" u="none" cap="none" strike="noStrike">
                    <a:solidFill>
                      <a:srgbClr val="000000"/>
                    </a:solidFill>
                    <a:latin typeface="Verdana"/>
                    <a:ea typeface="Verdana"/>
                    <a:cs typeface="Verdana"/>
                    <a:sym typeface="Verdana"/>
                  </a:rPr>
                  <a:t>Increased Family Engagement</a:t>
                </a:r>
                <a:endParaRPr b="0" i="0" sz="1800" u="none" cap="none" strike="noStrike">
                  <a:solidFill>
                    <a:srgbClr val="000000"/>
                  </a:solidFill>
                  <a:latin typeface="Verdana"/>
                  <a:ea typeface="Verdana"/>
                  <a:cs typeface="Verdana"/>
                  <a:sym typeface="Verdana"/>
                </a:endParaRPr>
              </a:p>
            </p:txBody>
          </p:sp>
          <p:sp>
            <p:nvSpPr>
              <p:cNvPr id="1718" name="Google Shape;1718;p76"/>
              <p:cNvSpPr/>
              <p:nvPr/>
            </p:nvSpPr>
            <p:spPr>
              <a:xfrm rot="16321">
                <a:off x="5848674" y="4428484"/>
                <a:ext cx="2211625" cy="698108"/>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9" name="Google Shape;1719;p76"/>
              <p:cNvSpPr/>
              <p:nvPr/>
            </p:nvSpPr>
            <p:spPr>
              <a:xfrm>
                <a:off x="7131148" y="3882035"/>
                <a:ext cx="2112300" cy="18921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0" name="Google Shape;1720;p76"/>
              <p:cNvSpPr txBox="1"/>
              <p:nvPr/>
            </p:nvSpPr>
            <p:spPr>
              <a:xfrm>
                <a:off x="7131137" y="3937422"/>
                <a:ext cx="2001300" cy="16266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rPr b="0" i="0" lang="en-US" sz="1800" u="none" cap="none" strike="noStrike">
                    <a:solidFill>
                      <a:srgbClr val="000000"/>
                    </a:solidFill>
                    <a:latin typeface="Verdana"/>
                    <a:ea typeface="Verdana"/>
                    <a:cs typeface="Verdana"/>
                    <a:sym typeface="Verdana"/>
                  </a:rPr>
                  <a:t>Efficient system for access and delivery of intervention</a:t>
                </a:r>
                <a:endParaRPr b="0" i="0" sz="1800" u="none" cap="none" strike="noStrike">
                  <a:solidFill>
                    <a:srgbClr val="000000"/>
                  </a:solidFill>
                  <a:latin typeface="Verdana"/>
                  <a:ea typeface="Verdana"/>
                  <a:cs typeface="Verdana"/>
                  <a:sym typeface="Verdana"/>
                </a:endParaRPr>
              </a:p>
            </p:txBody>
          </p:sp>
        </p:grpSp>
        <p:sp>
          <p:nvSpPr>
            <p:cNvPr id="1721" name="Google Shape;1721;p76"/>
            <p:cNvSpPr txBox="1"/>
            <p:nvPr/>
          </p:nvSpPr>
          <p:spPr>
            <a:xfrm>
              <a:off x="5536621" y="6319084"/>
              <a:ext cx="3368700" cy="24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Adapted from Horner &amp; Sugai (2016)</a:t>
              </a:r>
              <a:endParaRPr b="0" i="0" sz="1400" u="none" cap="none" strike="noStrike">
                <a:solidFill>
                  <a:srgbClr val="000000"/>
                </a:solidFill>
                <a:latin typeface="Arial"/>
                <a:ea typeface="Arial"/>
                <a:cs typeface="Arial"/>
                <a:sym typeface="Arial"/>
              </a:endParaRPr>
            </a:p>
          </p:txBody>
        </p:sp>
      </p:grpSp>
      <p:pic>
        <p:nvPicPr>
          <p:cNvPr descr="family engagement icon" id="1722" name="Google Shape;1722;p76"/>
          <p:cNvPicPr preferRelativeResize="0"/>
          <p:nvPr/>
        </p:nvPicPr>
        <p:blipFill rotWithShape="1">
          <a:blip r:embed="rId3">
            <a:alphaModFix/>
          </a:blip>
          <a:srcRect b="0" l="0" r="0" t="0"/>
          <a:stretch/>
        </p:blipFill>
        <p:spPr>
          <a:xfrm>
            <a:off x="7540125" y="3736013"/>
            <a:ext cx="553076" cy="5732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sp>
        <p:nvSpPr>
          <p:cNvPr id="1727" name="Google Shape;1727;p77"/>
          <p:cNvSpPr txBox="1"/>
          <p:nvPr>
            <p:ph idx="4294967295" type="title"/>
          </p:nvPr>
        </p:nvSpPr>
        <p:spPr>
          <a:xfrm>
            <a:off x="457200" y="274638"/>
            <a:ext cx="8229600" cy="1143000"/>
          </a:xfrm>
          <a:prstGeom prst="rect">
            <a:avLst/>
          </a:prstGeom>
          <a:solidFill>
            <a:srgbClr val="A9DCF2">
              <a:alpha val="65882"/>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Core Features Quick Check</a:t>
            </a:r>
            <a:endParaRPr>
              <a:solidFill>
                <a:srgbClr val="000000"/>
              </a:solidFill>
            </a:endParaRPr>
          </a:p>
        </p:txBody>
      </p:sp>
      <p:grpSp>
        <p:nvGrpSpPr>
          <p:cNvPr id="1728" name="Google Shape;1728;p77"/>
          <p:cNvGrpSpPr/>
          <p:nvPr/>
        </p:nvGrpSpPr>
        <p:grpSpPr>
          <a:xfrm>
            <a:off x="425828" y="1524004"/>
            <a:ext cx="8292160" cy="5059399"/>
            <a:chOff x="-78823" y="593372"/>
            <a:chExt cx="9322271" cy="5442555"/>
          </a:xfrm>
        </p:grpSpPr>
        <p:sp>
          <p:nvSpPr>
            <p:cNvPr id="1729" name="Google Shape;1729;p77"/>
            <p:cNvSpPr/>
            <p:nvPr/>
          </p:nvSpPr>
          <p:spPr>
            <a:xfrm>
              <a:off x="3397535" y="3586427"/>
              <a:ext cx="2449500" cy="2449500"/>
            </a:xfrm>
            <a:prstGeom prst="ellipse">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0" name="Google Shape;1730;p77"/>
            <p:cNvSpPr txBox="1"/>
            <p:nvPr/>
          </p:nvSpPr>
          <p:spPr>
            <a:xfrm>
              <a:off x="3756269" y="3945161"/>
              <a:ext cx="1732200" cy="1732200"/>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Verdana"/>
                  <a:ea typeface="Verdana"/>
                  <a:cs typeface="Verdana"/>
                  <a:sym typeface="Verdana"/>
                </a:rPr>
                <a:t>Tier 2 Core Features </a:t>
              </a:r>
              <a:endParaRPr b="0" i="0" sz="2400" u="none" cap="none" strike="noStrike">
                <a:solidFill>
                  <a:srgbClr val="000000"/>
                </a:solidFill>
                <a:latin typeface="Verdana"/>
                <a:ea typeface="Verdana"/>
                <a:cs typeface="Verdana"/>
                <a:sym typeface="Verdana"/>
              </a:endParaRPr>
            </a:p>
            <a:p>
              <a:pPr indent="0" lvl="0" marL="0" marR="0" rtl="0" algn="ctr">
                <a:lnSpc>
                  <a:spcPct val="90000"/>
                </a:lnSpc>
                <a:spcBef>
                  <a:spcPts val="84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p:txBody>
        </p:sp>
        <p:sp>
          <p:nvSpPr>
            <p:cNvPr id="1731" name="Google Shape;1731;p77"/>
            <p:cNvSpPr/>
            <p:nvPr/>
          </p:nvSpPr>
          <p:spPr>
            <a:xfrm rot="10800000">
              <a:off x="1077857" y="4462189"/>
              <a:ext cx="2192100" cy="698100"/>
            </a:xfrm>
            <a:prstGeom prst="leftArrow">
              <a:avLst>
                <a:gd fmla="val 60000" name="adj1"/>
                <a:gd fmla="val 50000" name="adj2"/>
              </a:avLst>
            </a:prstGeom>
            <a:gradFill>
              <a:gsLst>
                <a:gs pos="0">
                  <a:srgbClr val="FFF6DB"/>
                </a:gs>
                <a:gs pos="100000">
                  <a:srgbClr val="FAD25C"/>
                </a:gs>
              </a:gsLst>
              <a:path path="circle">
                <a:fillToRect b="50%" l="50%" r="50%" t="50%"/>
              </a:path>
              <a:tileRect/>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p77"/>
            <p:cNvSpPr/>
            <p:nvPr/>
          </p:nvSpPr>
          <p:spPr>
            <a:xfrm>
              <a:off x="-78823" y="3874522"/>
              <a:ext cx="2313600" cy="19473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3" name="Google Shape;1733;p77"/>
            <p:cNvSpPr txBox="1"/>
            <p:nvPr/>
          </p:nvSpPr>
          <p:spPr>
            <a:xfrm>
              <a:off x="-78683" y="3733247"/>
              <a:ext cx="2313300" cy="20886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t/>
              </a:r>
              <a:endParaRPr b="0" i="0" sz="1800" u="none" cap="none" strike="noStrike">
                <a:solidFill>
                  <a:srgbClr val="000000"/>
                </a:solidFill>
                <a:latin typeface="Verdana"/>
                <a:ea typeface="Verdana"/>
                <a:cs typeface="Verdana"/>
                <a:sym typeface="Verdana"/>
              </a:endParaRPr>
            </a:p>
          </p:txBody>
        </p:sp>
        <p:sp>
          <p:nvSpPr>
            <p:cNvPr id="1734" name="Google Shape;1734;p77"/>
            <p:cNvSpPr/>
            <p:nvPr/>
          </p:nvSpPr>
          <p:spPr>
            <a:xfrm rot="-8674050">
              <a:off x="1121260" y="2903797"/>
              <a:ext cx="2621505" cy="698080"/>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5" name="Google Shape;1735;p77"/>
            <p:cNvSpPr/>
            <p:nvPr/>
          </p:nvSpPr>
          <p:spPr>
            <a:xfrm>
              <a:off x="506546" y="1806996"/>
              <a:ext cx="1714800" cy="13719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6" name="Google Shape;1736;p77"/>
            <p:cNvSpPr txBox="1"/>
            <p:nvPr/>
          </p:nvSpPr>
          <p:spPr>
            <a:xfrm>
              <a:off x="546725" y="1847172"/>
              <a:ext cx="1634400" cy="11349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t/>
              </a:r>
              <a:endParaRPr b="0" i="0" sz="1800" u="none" cap="none" strike="noStrike">
                <a:solidFill>
                  <a:srgbClr val="000000"/>
                </a:solidFill>
                <a:latin typeface="Verdana"/>
                <a:ea typeface="Verdana"/>
                <a:cs typeface="Verdana"/>
                <a:sym typeface="Verdana"/>
              </a:endParaRPr>
            </a:p>
          </p:txBody>
        </p:sp>
        <p:sp>
          <p:nvSpPr>
            <p:cNvPr id="1737" name="Google Shape;1737;p77"/>
            <p:cNvSpPr/>
            <p:nvPr/>
          </p:nvSpPr>
          <p:spPr>
            <a:xfrm rot="-6480166">
              <a:off x="2662098" y="2048790"/>
              <a:ext cx="2351948" cy="698061"/>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8" name="Google Shape;1738;p77"/>
            <p:cNvSpPr/>
            <p:nvPr/>
          </p:nvSpPr>
          <p:spPr>
            <a:xfrm>
              <a:off x="2617374" y="593372"/>
              <a:ext cx="1714800" cy="12135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9" name="Google Shape;1739;p77"/>
            <p:cNvSpPr txBox="1"/>
            <p:nvPr/>
          </p:nvSpPr>
          <p:spPr>
            <a:xfrm>
              <a:off x="2657542" y="633547"/>
              <a:ext cx="1634400" cy="9930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t/>
              </a:r>
              <a:endParaRPr b="0" i="0" sz="1800" u="none" cap="none" strike="noStrike">
                <a:solidFill>
                  <a:srgbClr val="000000"/>
                </a:solidFill>
                <a:latin typeface="Verdana"/>
                <a:ea typeface="Verdana"/>
                <a:cs typeface="Verdana"/>
                <a:sym typeface="Verdana"/>
              </a:endParaRPr>
            </a:p>
          </p:txBody>
        </p:sp>
        <p:sp>
          <p:nvSpPr>
            <p:cNvPr id="1740" name="Google Shape;1740;p77"/>
            <p:cNvSpPr/>
            <p:nvPr/>
          </p:nvSpPr>
          <p:spPr>
            <a:xfrm rot="-4319834">
              <a:off x="4230567" y="2048711"/>
              <a:ext cx="2351948" cy="698061"/>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1" name="Google Shape;1741;p77"/>
            <p:cNvSpPr/>
            <p:nvPr/>
          </p:nvSpPr>
          <p:spPr>
            <a:xfrm>
              <a:off x="4912588" y="593372"/>
              <a:ext cx="1714800" cy="12135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2" name="Google Shape;1742;p77"/>
            <p:cNvSpPr txBox="1"/>
            <p:nvPr/>
          </p:nvSpPr>
          <p:spPr>
            <a:xfrm>
              <a:off x="4952755" y="633548"/>
              <a:ext cx="1634400" cy="11349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t/>
              </a:r>
              <a:endParaRPr b="0" i="0" sz="1800" u="none" cap="none" strike="noStrike">
                <a:solidFill>
                  <a:srgbClr val="000000"/>
                </a:solidFill>
                <a:latin typeface="Verdana"/>
                <a:ea typeface="Verdana"/>
                <a:cs typeface="Verdana"/>
                <a:sym typeface="Verdana"/>
              </a:endParaRPr>
            </a:p>
          </p:txBody>
        </p:sp>
        <p:sp>
          <p:nvSpPr>
            <p:cNvPr id="1743" name="Google Shape;1743;p77"/>
            <p:cNvSpPr/>
            <p:nvPr/>
          </p:nvSpPr>
          <p:spPr>
            <a:xfrm rot="-2159837">
              <a:off x="5499422" y="2970568"/>
              <a:ext cx="2352033" cy="698241"/>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4" name="Google Shape;1744;p77"/>
            <p:cNvSpPr/>
            <p:nvPr/>
          </p:nvSpPr>
          <p:spPr>
            <a:xfrm>
              <a:off x="6632301" y="1942468"/>
              <a:ext cx="1989000" cy="13719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5" name="Google Shape;1745;p77"/>
            <p:cNvSpPr txBox="1"/>
            <p:nvPr/>
          </p:nvSpPr>
          <p:spPr>
            <a:xfrm>
              <a:off x="6672477" y="1982647"/>
              <a:ext cx="1908600" cy="11349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t/>
              </a:r>
              <a:endParaRPr b="0" i="0" sz="1800" u="none" cap="none" strike="noStrike">
                <a:solidFill>
                  <a:srgbClr val="000000"/>
                </a:solidFill>
                <a:latin typeface="Verdana"/>
                <a:ea typeface="Verdana"/>
                <a:cs typeface="Verdana"/>
                <a:sym typeface="Verdana"/>
              </a:endParaRPr>
            </a:p>
          </p:txBody>
        </p:sp>
        <p:sp>
          <p:nvSpPr>
            <p:cNvPr id="1746" name="Google Shape;1746;p77"/>
            <p:cNvSpPr/>
            <p:nvPr/>
          </p:nvSpPr>
          <p:spPr>
            <a:xfrm rot="16321">
              <a:off x="5848674" y="4428484"/>
              <a:ext cx="2211625" cy="698108"/>
            </a:xfrm>
            <a:prstGeom prst="leftArrow">
              <a:avLst>
                <a:gd fmla="val 60000" name="adj1"/>
                <a:gd fmla="val 50000" name="adj2"/>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7" name="Google Shape;1747;p77"/>
            <p:cNvSpPr/>
            <p:nvPr/>
          </p:nvSpPr>
          <p:spPr>
            <a:xfrm>
              <a:off x="7131148" y="3882035"/>
              <a:ext cx="2112300" cy="1892100"/>
            </a:xfrm>
            <a:prstGeom prst="roundRect">
              <a:avLst>
                <a:gd fmla="val 10000" name="adj"/>
              </a:avLst>
            </a:prstGeom>
            <a:gradFill>
              <a:gsLst>
                <a:gs pos="0">
                  <a:srgbClr val="FFF6DB"/>
                </a:gs>
                <a:gs pos="100000">
                  <a:srgbClr val="FAD25C"/>
                </a:gs>
              </a:gsLst>
              <a:lin ang="5400012" scaled="0"/>
            </a:gradFill>
            <a:ln cap="flat" cmpd="sng" w="9525">
              <a:solidFill>
                <a:srgbClr val="000000"/>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8" name="Google Shape;1748;p77"/>
            <p:cNvSpPr txBox="1"/>
            <p:nvPr/>
          </p:nvSpPr>
          <p:spPr>
            <a:xfrm>
              <a:off x="7131137" y="3937422"/>
              <a:ext cx="2001300" cy="162660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rgbClr val="000000"/>
                </a:buClr>
                <a:buSzPts val="2400"/>
                <a:buFont typeface="Arial"/>
                <a:buNone/>
              </a:pPr>
              <a:r>
                <a:t/>
              </a:r>
              <a:endParaRPr b="0" i="0" sz="1800" u="none" cap="none" strike="noStrike">
                <a:solidFill>
                  <a:srgbClr val="000000"/>
                </a:solidFill>
                <a:latin typeface="Verdana"/>
                <a:ea typeface="Verdana"/>
                <a:cs typeface="Verdana"/>
                <a:sym typeface="Verdana"/>
              </a:endParaRPr>
            </a:p>
          </p:txBody>
        </p:sp>
      </p:grpSp>
      <p:sp>
        <p:nvSpPr>
          <p:cNvPr id="1749" name="Google Shape;1749;p77"/>
          <p:cNvSpPr txBox="1"/>
          <p:nvPr/>
        </p:nvSpPr>
        <p:spPr>
          <a:xfrm>
            <a:off x="5536621" y="6319084"/>
            <a:ext cx="3368700" cy="24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Adapted from Horner &amp; Sugai (2016)</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sp>
        <p:nvSpPr>
          <p:cNvPr id="1755" name="Google Shape;1755;p78"/>
          <p:cNvSpPr txBox="1"/>
          <p:nvPr>
            <p:ph type="title"/>
          </p:nvPr>
        </p:nvSpPr>
        <p:spPr>
          <a:xfrm>
            <a:off x="121925" y="274650"/>
            <a:ext cx="88926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t>Continuum of Supports Planning</a:t>
            </a:r>
            <a:endParaRPr/>
          </a:p>
        </p:txBody>
      </p:sp>
      <p:graphicFrame>
        <p:nvGraphicFramePr>
          <p:cNvPr id="1756" name="Google Shape;1756;p78"/>
          <p:cNvGraphicFramePr/>
          <p:nvPr/>
        </p:nvGraphicFramePr>
        <p:xfrm>
          <a:off x="0" y="1720312"/>
          <a:ext cx="3000000" cy="3000000"/>
        </p:xfrm>
        <a:graphic>
          <a:graphicData uri="http://schemas.openxmlformats.org/drawingml/2006/table">
            <a:tbl>
              <a:tblPr bandRow="1" firstRow="1">
                <a:noFill/>
                <a:tableStyleId>{56C92CD3-B041-4947-AE29-E063167B088C}</a:tableStyleId>
              </a:tblPr>
              <a:tblGrid>
                <a:gridCol w="2291825"/>
                <a:gridCol w="2001525"/>
                <a:gridCol w="2459900"/>
                <a:gridCol w="2261275"/>
              </a:tblGrid>
              <a:tr h="2077575">
                <a:tc>
                  <a:txBody>
                    <a:bodyPr/>
                    <a:lstStyle/>
                    <a:p>
                      <a:pPr indent="0" lvl="0" marL="0" marR="0" rtl="0" algn="l">
                        <a:lnSpc>
                          <a:spcPct val="100000"/>
                        </a:lnSpc>
                        <a:spcBef>
                          <a:spcPts val="0"/>
                        </a:spcBef>
                        <a:spcAft>
                          <a:spcPts val="0"/>
                        </a:spcAft>
                        <a:buNone/>
                      </a:pPr>
                      <a:r>
                        <a:rPr lang="en-US" sz="2400" u="none" cap="none" strike="noStrike">
                          <a:solidFill>
                            <a:schemeClr val="dk1"/>
                          </a:solidFill>
                        </a:rPr>
                        <a:t>Evidence –based intervention</a:t>
                      </a:r>
                      <a:endParaRPr/>
                    </a:p>
                  </a:txBody>
                  <a:tcPr marT="45725" marB="45725" marR="91450" marL="91450"/>
                </a:tc>
                <a:tc>
                  <a:txBody>
                    <a:bodyPr/>
                    <a:lstStyle/>
                    <a:p>
                      <a:pPr indent="0" lvl="0" marL="0" marR="0" rtl="0" algn="l">
                        <a:lnSpc>
                          <a:spcPct val="100000"/>
                        </a:lnSpc>
                        <a:spcBef>
                          <a:spcPts val="0"/>
                        </a:spcBef>
                        <a:spcAft>
                          <a:spcPts val="0"/>
                        </a:spcAft>
                        <a:buNone/>
                      </a:pPr>
                      <a:r>
                        <a:rPr lang="en-US" sz="2400" u="none" cap="none" strike="noStrike">
                          <a:solidFill>
                            <a:schemeClr val="dk1"/>
                          </a:solidFill>
                        </a:rPr>
                        <a:t>What function or need is met?</a:t>
                      </a:r>
                      <a:endParaRPr/>
                    </a:p>
                  </a:txBody>
                  <a:tcPr marT="45725" marB="45725" marR="91450" marL="91450"/>
                </a:tc>
                <a:tc>
                  <a:txBody>
                    <a:bodyPr/>
                    <a:lstStyle/>
                    <a:p>
                      <a:pPr indent="0" lvl="0" marL="0" marR="0" rtl="0" algn="l">
                        <a:lnSpc>
                          <a:spcPct val="100000"/>
                        </a:lnSpc>
                        <a:spcBef>
                          <a:spcPts val="0"/>
                        </a:spcBef>
                        <a:spcAft>
                          <a:spcPts val="0"/>
                        </a:spcAft>
                        <a:buNone/>
                      </a:pPr>
                      <a:r>
                        <a:rPr lang="en-US" sz="2400" u="none" cap="none" strike="noStrike">
                          <a:solidFill>
                            <a:schemeClr val="dk1"/>
                          </a:solidFill>
                        </a:rPr>
                        <a:t>Who oversees or coordinates the intervention?</a:t>
                      </a:r>
                      <a:endParaRPr/>
                    </a:p>
                  </a:txBody>
                  <a:tcPr marT="45725" marB="45725" marR="91450" marL="91450"/>
                </a:tc>
                <a:tc>
                  <a:txBody>
                    <a:bodyPr/>
                    <a:lstStyle/>
                    <a:p>
                      <a:pPr indent="0" lvl="0" marL="0" marR="0" rtl="0" algn="l">
                        <a:lnSpc>
                          <a:spcPct val="100000"/>
                        </a:lnSpc>
                        <a:spcBef>
                          <a:spcPts val="0"/>
                        </a:spcBef>
                        <a:spcAft>
                          <a:spcPts val="0"/>
                        </a:spcAft>
                        <a:buNone/>
                      </a:pPr>
                      <a:r>
                        <a:rPr lang="en-US" sz="2400" u="none" cap="none" strike="noStrike">
                          <a:solidFill>
                            <a:schemeClr val="dk1"/>
                          </a:solidFill>
                        </a:rPr>
                        <a:t>How often do students receive it? </a:t>
                      </a:r>
                      <a:endParaRPr/>
                    </a:p>
                  </a:txBody>
                  <a:tcPr marT="45725" marB="45725" marR="91450" marL="91450"/>
                </a:tc>
              </a:tr>
              <a:tr h="5938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r>
              <a:tr h="5938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r>
              <a:tr h="593825">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c>
                  <a:txBody>
                    <a:bodyPr/>
                    <a:lstStyle/>
                    <a:p>
                      <a:pPr indent="0" lvl="0" marL="0" marR="0" rtl="0" algn="l">
                        <a:lnSpc>
                          <a:spcPct val="100000"/>
                        </a:lnSpc>
                        <a:spcBef>
                          <a:spcPts val="0"/>
                        </a:spcBef>
                        <a:spcAft>
                          <a:spcPts val="0"/>
                        </a:spcAft>
                        <a:buNone/>
                      </a:pPr>
                      <a:r>
                        <a:t/>
                      </a:r>
                      <a:endParaRPr sz="1400" u="none" cap="none" strike="noStrike"/>
                    </a:p>
                  </a:txBody>
                  <a:tcPr marT="45725" marB="45725" marR="91450" marL="91450">
                    <a:solidFill>
                      <a:schemeClr val="accent1"/>
                    </a:solidFill>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0" name="Shape 1760"/>
        <p:cNvGrpSpPr/>
        <p:nvPr/>
      </p:nvGrpSpPr>
      <p:grpSpPr>
        <a:xfrm>
          <a:off x="0" y="0"/>
          <a:ext cx="0" cy="0"/>
          <a:chOff x="0" y="0"/>
          <a:chExt cx="0" cy="0"/>
        </a:xfrm>
      </p:grpSpPr>
      <p:pic>
        <p:nvPicPr>
          <p:cNvPr descr="chart divided into three columns labeled data, practices and systems; the data column indicates questions to ask to evaluate the success of the evidence-based practice; the practices column lists questions to clarify the instructional match and fit of the practice; and the systems column helps divisions identify if they have the resources organized and elements to build capacity. " id="1761" name="Google Shape;1761;p79" title="Evaluation of Evidence-based Practices"/>
          <p:cNvPicPr preferRelativeResize="0"/>
          <p:nvPr/>
        </p:nvPicPr>
        <p:blipFill rotWithShape="1">
          <a:blip r:embed="rId3">
            <a:alphaModFix/>
          </a:blip>
          <a:srcRect b="27399" l="1007" r="6588" t="18770"/>
          <a:stretch/>
        </p:blipFill>
        <p:spPr>
          <a:xfrm>
            <a:off x="228600" y="1546000"/>
            <a:ext cx="8686800" cy="4653725"/>
          </a:xfrm>
          <a:prstGeom prst="rect">
            <a:avLst/>
          </a:prstGeom>
          <a:noFill/>
          <a:ln>
            <a:noFill/>
          </a:ln>
        </p:spPr>
      </p:pic>
      <p:sp>
        <p:nvSpPr>
          <p:cNvPr id="1762" name="Google Shape;1762;p79"/>
          <p:cNvSpPr txBox="1"/>
          <p:nvPr>
            <p:ph type="title"/>
          </p:nvPr>
        </p:nvSpPr>
        <p:spPr>
          <a:xfrm>
            <a:off x="0" y="228600"/>
            <a:ext cx="9144000" cy="1143000"/>
          </a:xfrm>
          <a:prstGeom prst="rect">
            <a:avLst/>
          </a:prstGeom>
          <a:solidFill>
            <a:srgbClr val="A9DCF2">
              <a:alpha val="6509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Evidence-Based Practices Selection Tool (Existing Practices)</a:t>
            </a:r>
            <a:endParaRPr sz="4000">
              <a:solidFill>
                <a:srgbClr val="000000"/>
              </a:solidFill>
            </a:endParaRPr>
          </a:p>
        </p:txBody>
      </p:sp>
      <p:sp>
        <p:nvSpPr>
          <p:cNvPr descr="The red circle is used here to highlight  the question &quot;Has the data been mined to determine the subgroups for whom this EBP was successful?&quot;" id="1763" name="Google Shape;1763;p79" title="Red Highlight Circle"/>
          <p:cNvSpPr/>
          <p:nvPr/>
        </p:nvSpPr>
        <p:spPr>
          <a:xfrm>
            <a:off x="228600" y="2700000"/>
            <a:ext cx="2993700" cy="9324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red circle" id="1764" name="Google Shape;1764;p79"/>
          <p:cNvSpPr/>
          <p:nvPr/>
        </p:nvSpPr>
        <p:spPr>
          <a:xfrm>
            <a:off x="6223100" y="2783700"/>
            <a:ext cx="2565000" cy="645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This circle is used to highlight the question: &quot;Does the EBP continue to support the school or division priorities?&quot;" id="1765" name="Google Shape;1765;p79" title="Red Highlight Circle"/>
          <p:cNvSpPr/>
          <p:nvPr/>
        </p:nvSpPr>
        <p:spPr>
          <a:xfrm>
            <a:off x="3222300" y="3704200"/>
            <a:ext cx="2565000" cy="645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3"/>
                                        </p:tgtEl>
                                        <p:attrNameLst>
                                          <p:attrName>style.visibility</p:attrName>
                                        </p:attrNameLst>
                                      </p:cBhvr>
                                      <p:to>
                                        <p:strVal val="visible"/>
                                      </p:to>
                                    </p:set>
                                    <p:animEffect filter="fade" transition="in">
                                      <p:cBhvr>
                                        <p:cTn dur="1000"/>
                                        <p:tgtEl>
                                          <p:spTgt spid="1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3"/>
                                        </p:tgtEl>
                                        <p:attrNameLst>
                                          <p:attrName>style.visibility</p:attrName>
                                        </p:attrNameLst>
                                      </p:cBhvr>
                                      <p:to>
                                        <p:strVal val="visible"/>
                                      </p:to>
                                    </p:set>
                                    <p:animEffect filter="fade" transition="in">
                                      <p:cBhvr>
                                        <p:cTn dur="1000"/>
                                        <p:tgtEl>
                                          <p:spTgt spid="17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4"/>
                                        </p:tgtEl>
                                        <p:attrNameLst>
                                          <p:attrName>style.visibility</p:attrName>
                                        </p:attrNameLst>
                                      </p:cBhvr>
                                      <p:to>
                                        <p:strVal val="visible"/>
                                      </p:to>
                                    </p:set>
                                    <p:animEffect filter="fade" transition="in">
                                      <p:cBhvr>
                                        <p:cTn dur="1000"/>
                                        <p:tgtEl>
                                          <p:spTgt spid="17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80"/>
          <p:cNvSpPr txBox="1"/>
          <p:nvPr>
            <p:ph type="title"/>
          </p:nvPr>
        </p:nvSpPr>
        <p:spPr>
          <a:xfrm>
            <a:off x="0" y="111925"/>
            <a:ext cx="9322200" cy="1143000"/>
          </a:xfrm>
          <a:prstGeom prst="rect">
            <a:avLst/>
          </a:prstGeom>
          <a:solidFill>
            <a:srgbClr val="A9DCF2">
              <a:alpha val="6509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800"/>
              <a:buNone/>
            </a:pPr>
            <a:r>
              <a:t/>
            </a:r>
            <a:endParaRPr/>
          </a:p>
          <a:p>
            <a:pPr indent="0" lvl="0" marL="0" rtl="0" algn="ctr">
              <a:lnSpc>
                <a:spcPct val="100000"/>
              </a:lnSpc>
              <a:spcBef>
                <a:spcPts val="0"/>
              </a:spcBef>
              <a:spcAft>
                <a:spcPts val="0"/>
              </a:spcAft>
              <a:buSzPts val="3800"/>
              <a:buNone/>
            </a:pPr>
            <a:r>
              <a:rPr lang="en-US"/>
              <a:t>Evidence-Based Practices Selection (New Interventions)</a:t>
            </a:r>
            <a:endParaRPr/>
          </a:p>
          <a:p>
            <a:pPr indent="0" lvl="0" marL="0" rtl="0" algn="ctr">
              <a:lnSpc>
                <a:spcPct val="100000"/>
              </a:lnSpc>
              <a:spcBef>
                <a:spcPts val="0"/>
              </a:spcBef>
              <a:spcAft>
                <a:spcPts val="0"/>
              </a:spcAft>
              <a:buSzPts val="3800"/>
              <a:buNone/>
            </a:pPr>
            <a:r>
              <a:t/>
            </a:r>
            <a:endParaRPr/>
          </a:p>
        </p:txBody>
      </p:sp>
      <p:pic>
        <p:nvPicPr>
          <p:cNvPr descr="chart divided into three columns labeled data, practices and systems; the data column indicates question to ask identifying the need for an evidence-based practice; the practices column lists questions to clarify the research evidence and fit of the practice; and the systems column helps divisions identify if they are ready and have the resources to support the practice." id="1772" name="Google Shape;1772;p80" title="Evidence-based Selection Tool"/>
          <p:cNvPicPr preferRelativeResize="0"/>
          <p:nvPr/>
        </p:nvPicPr>
        <p:blipFill rotWithShape="1">
          <a:blip r:embed="rId3">
            <a:alphaModFix/>
          </a:blip>
          <a:srcRect b="0" l="0" r="0" t="0"/>
          <a:stretch/>
        </p:blipFill>
        <p:spPr>
          <a:xfrm>
            <a:off x="64161" y="1600200"/>
            <a:ext cx="9015683" cy="33528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sp>
        <p:nvSpPr>
          <p:cNvPr id="1777" name="Google Shape;1777;p81"/>
          <p:cNvSpPr txBox="1"/>
          <p:nvPr>
            <p:ph type="title"/>
          </p:nvPr>
        </p:nvSpPr>
        <p:spPr>
          <a:xfrm>
            <a:off x="841625" y="0"/>
            <a:ext cx="82263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2.7: </a:t>
            </a:r>
            <a:r>
              <a:rPr lang="en-US" sz="3600"/>
              <a:t>Practice Matched to Student Need</a:t>
            </a:r>
            <a:r>
              <a:rPr lang="en-US" sz="3600">
                <a:solidFill>
                  <a:srgbClr val="000000"/>
                </a:solidFill>
              </a:rPr>
              <a:t>  </a:t>
            </a:r>
            <a:endParaRPr sz="3600">
              <a:solidFill>
                <a:srgbClr val="000000"/>
              </a:solidFill>
            </a:endParaRPr>
          </a:p>
        </p:txBody>
      </p:sp>
      <p:graphicFrame>
        <p:nvGraphicFramePr>
          <p:cNvPr id="1778" name="Google Shape;1778;p81"/>
          <p:cNvGraphicFramePr/>
          <p:nvPr/>
        </p:nvGraphicFramePr>
        <p:xfrm>
          <a:off x="0" y="1097395"/>
          <a:ext cx="3000000" cy="3000000"/>
        </p:xfrm>
        <a:graphic>
          <a:graphicData uri="http://schemas.openxmlformats.org/drawingml/2006/table">
            <a:tbl>
              <a:tblPr firstRow="1">
                <a:noFill/>
                <a:tableStyleId>{E55EAF6D-CC39-4DF6-B0CD-608C0CCC5EA7}</a:tableStyleId>
              </a:tblPr>
              <a:tblGrid>
                <a:gridCol w="2986575"/>
                <a:gridCol w="3181625"/>
                <a:gridCol w="2975800"/>
              </a:tblGrid>
              <a:tr h="97307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a:t>
                      </a:r>
                      <a:endParaRPr b="1" sz="24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Verdana"/>
                          <a:ea typeface="Verdana"/>
                          <a:cs typeface="Verdana"/>
                          <a:sym typeface="Verdana"/>
                        </a:rPr>
                        <a:t>Criteria</a:t>
                      </a:r>
                      <a:r>
                        <a:rPr b="1" lang="en-US" sz="2400" u="none" cap="none" strike="noStrike">
                          <a:latin typeface="Verdana"/>
                          <a:ea typeface="Verdana"/>
                          <a:cs typeface="Verdana"/>
                          <a:sym typeface="Verdana"/>
                        </a:rPr>
                        <a:t> </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r>
              <a:tr h="478752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A formal process is in place to</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select Tier II interventions that are</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AutoNum type="alphaUcPeriod"/>
                      </a:pPr>
                      <a:r>
                        <a:rPr lang="en-US" sz="2400" u="none" cap="none" strike="noStrike">
                          <a:latin typeface="Verdana"/>
                          <a:ea typeface="Verdana"/>
                          <a:cs typeface="Verdana"/>
                          <a:sym typeface="Verdana"/>
                        </a:rPr>
                        <a:t>matched to student need and </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AutoNum type="alphaUcPeriod"/>
                      </a:pPr>
                      <a:r>
                        <a:rPr lang="en-US" sz="2400" u="none" cap="none" strike="noStrike">
                          <a:latin typeface="Verdana"/>
                          <a:ea typeface="Verdana"/>
                          <a:cs typeface="Verdana"/>
                          <a:sym typeface="Verdana"/>
                        </a:rPr>
                        <a:t>adapted to improve contextual fit</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Data sources used to identify interventions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School policy</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Tier 2 handbook</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Needs assessment</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Targeted Interventions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Reference Guide</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=No process in place</a:t>
                      </a:r>
                      <a:endParaRPr sz="2400" u="none" cap="none" strike="noStrike">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rPr lang="en-US" sz="700" u="none" cap="none" strike="noStrike">
                          <a:latin typeface="Verdana"/>
                          <a:ea typeface="Verdana"/>
                          <a:cs typeface="Verdana"/>
                          <a:sym typeface="Verdana"/>
                        </a:rPr>
                        <a:t> </a:t>
                      </a:r>
                      <a:endParaRPr sz="700" u="none" cap="none" strike="noStrike">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a:t>
                      </a:r>
                      <a:r>
                        <a:rPr lang="en-US" sz="2400" u="none" cap="none" strike="noStrike">
                          <a:solidFill>
                            <a:schemeClr val="dk1"/>
                          </a:solidFill>
                          <a:latin typeface="Verdana"/>
                          <a:ea typeface="Verdana"/>
                          <a:cs typeface="Verdana"/>
                          <a:sym typeface="Verdana"/>
                        </a:rPr>
                        <a:t>Process w/o documentation that interventions are matched to student need</a:t>
                      </a:r>
                      <a:endParaRPr sz="2400" u="none" cap="none" strike="noStrike">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t/>
                      </a:r>
                      <a:endParaRPr sz="700" u="none" cap="none" strike="noStrike">
                        <a:latin typeface="Verdana"/>
                        <a:ea typeface="Verdana"/>
                        <a:cs typeface="Verdana"/>
                        <a:sym typeface="Verdana"/>
                      </a:endParaRPr>
                    </a:p>
                    <a:p>
                      <a:pPr indent="0" lvl="0" marL="0" marR="0" rtl="0" algn="l">
                        <a:lnSpc>
                          <a:spcPct val="100000"/>
                        </a:lnSpc>
                        <a:spcBef>
                          <a:spcPts val="1000"/>
                        </a:spcBef>
                        <a:spcAft>
                          <a:spcPts val="0"/>
                        </a:spcAft>
                        <a:buClr>
                          <a:srgbClr val="000000"/>
                        </a:buClr>
                        <a:buSzPts val="24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a:t>
                      </a:r>
                      <a:r>
                        <a:rPr lang="en-US" sz="2400" u="none" cap="none" strike="noStrike">
                          <a:solidFill>
                            <a:schemeClr val="dk1"/>
                          </a:solidFill>
                          <a:latin typeface="Verdana"/>
                          <a:ea typeface="Verdana"/>
                          <a:cs typeface="Verdana"/>
                          <a:sym typeface="Verdana"/>
                        </a:rPr>
                        <a:t>Formal process in place w/ documentation</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This is an image of the front page of the Tiered Fidelity of Inventory." id="1779" name="Google Shape;1779;p81" title="Tiered Fidelity Inventory Cover Page"/>
          <p:cNvPicPr preferRelativeResize="0"/>
          <p:nvPr/>
        </p:nvPicPr>
        <p:blipFill rotWithShape="1">
          <a:blip r:embed="rId3">
            <a:alphaModFix/>
          </a:blip>
          <a:srcRect b="0" l="0" r="0" t="0"/>
          <a:stretch/>
        </p:blipFill>
        <p:spPr>
          <a:xfrm>
            <a:off x="0" y="0"/>
            <a:ext cx="841624" cy="109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8"/>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t/>
            </a:r>
            <a:endParaRPr/>
          </a:p>
        </p:txBody>
      </p:sp>
      <p:sp>
        <p:nvSpPr>
          <p:cNvPr id="1083" name="Google Shape;1083;p8"/>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Advanced Tiers Notetaker</a:t>
            </a:r>
            <a:endParaRPr>
              <a:solidFill>
                <a:schemeClr val="dk1"/>
              </a:solidFill>
            </a:endParaRPr>
          </a:p>
        </p:txBody>
      </p:sp>
      <p:pic>
        <p:nvPicPr>
          <p:cNvPr descr="notetaker handout screenshot for session" id="1084" name="Google Shape;1084;p8"/>
          <p:cNvPicPr preferRelativeResize="0"/>
          <p:nvPr/>
        </p:nvPicPr>
        <p:blipFill rotWithShape="1">
          <a:blip r:embed="rId3">
            <a:alphaModFix/>
          </a:blip>
          <a:srcRect b="0" l="0" r="0" t="0"/>
          <a:stretch/>
        </p:blipFill>
        <p:spPr>
          <a:xfrm>
            <a:off x="228600" y="1485026"/>
            <a:ext cx="8686801" cy="480234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82"/>
          <p:cNvSpPr txBox="1"/>
          <p:nvPr>
            <p:ph type="title"/>
          </p:nvPr>
        </p:nvSpPr>
        <p:spPr>
          <a:xfrm>
            <a:off x="90750" y="0"/>
            <a:ext cx="89772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2.7: Intervention Selection  </a:t>
            </a:r>
            <a:endParaRPr sz="3600">
              <a:solidFill>
                <a:srgbClr val="000000"/>
              </a:solidFill>
            </a:endParaRPr>
          </a:p>
        </p:txBody>
      </p:sp>
      <p:graphicFrame>
        <p:nvGraphicFramePr>
          <p:cNvPr id="1785" name="Google Shape;1785;p82"/>
          <p:cNvGraphicFramePr/>
          <p:nvPr/>
        </p:nvGraphicFramePr>
        <p:xfrm>
          <a:off x="7350" y="838295"/>
          <a:ext cx="3000000" cy="3000000"/>
        </p:xfrm>
        <a:graphic>
          <a:graphicData uri="http://schemas.openxmlformats.org/drawingml/2006/table">
            <a:tbl>
              <a:tblPr firstRow="1">
                <a:noFill/>
                <a:tableStyleId>{E55EAF6D-CC39-4DF6-B0CD-608C0CCC5EA7}</a:tableStyleId>
              </a:tblPr>
              <a:tblGrid>
                <a:gridCol w="2849400"/>
                <a:gridCol w="2895925"/>
                <a:gridCol w="3315275"/>
              </a:tblGrid>
              <a:tr h="85117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Criteria</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r>
              <a:tr h="4903450">
                <a:tc>
                  <a:txBody>
                    <a:bodyPr/>
                    <a:lstStyle/>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A process exists for selecting</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evidence-based interventions and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creating a match to student need.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Resource map</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Evidence- based selection tool</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Individual student data</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Data outcomes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Documentation of selection process</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 process unclear/ inconsistently utilized.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700" u="none" cap="none" strike="noStrike">
                          <a:latin typeface="Verdana"/>
                          <a:ea typeface="Verdana"/>
                          <a:cs typeface="Verdana"/>
                          <a:sym typeface="Verdana"/>
                        </a:rPr>
                        <a:t> </a:t>
                      </a:r>
                      <a:endParaRPr sz="6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=process exists for selection OR matching to student</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need.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6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=process exists for section AND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matching to student need.</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ATFI cover" id="1786" name="Google Shape;1786;p82"/>
          <p:cNvPicPr preferRelativeResize="0"/>
          <p:nvPr/>
        </p:nvPicPr>
        <p:blipFill rotWithShape="1">
          <a:blip r:embed="rId3">
            <a:alphaModFix/>
          </a:blip>
          <a:srcRect b="0" l="0" r="0" t="0"/>
          <a:stretch/>
        </p:blipFill>
        <p:spPr>
          <a:xfrm>
            <a:off x="0" y="0"/>
            <a:ext cx="939408" cy="1097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0" name="Shape 1790"/>
        <p:cNvGrpSpPr/>
        <p:nvPr/>
      </p:nvGrpSpPr>
      <p:grpSpPr>
        <a:xfrm>
          <a:off x="0" y="0"/>
          <a:ext cx="0" cy="0"/>
          <a:chOff x="0" y="0"/>
          <a:chExt cx="0" cy="0"/>
        </a:xfrm>
      </p:grpSpPr>
      <p:sp>
        <p:nvSpPr>
          <p:cNvPr id="1791" name="Google Shape;1791;p83"/>
          <p:cNvSpPr txBox="1"/>
          <p:nvPr>
            <p:ph type="title"/>
          </p:nvPr>
        </p:nvSpPr>
        <p:spPr>
          <a:xfrm>
            <a:off x="228600" y="228600"/>
            <a:ext cx="8686800" cy="1143000"/>
          </a:xfrm>
          <a:prstGeom prst="rect">
            <a:avLst/>
          </a:prstGeom>
          <a:solidFill>
            <a:schemeClr val="accent5">
              <a:alpha val="20392"/>
            </a:scheme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2C3C"/>
              </a:buClr>
              <a:buSzPts val="3600"/>
              <a:buFont typeface="Verdana"/>
              <a:buNone/>
            </a:pPr>
            <a:r>
              <a:rPr lang="en-US" sz="3600">
                <a:solidFill>
                  <a:schemeClr val="dk1"/>
                </a:solidFill>
              </a:rPr>
              <a:t>Matching Interventions to Instructional Needs</a:t>
            </a:r>
            <a:endParaRPr sz="3600">
              <a:solidFill>
                <a:schemeClr val="dk1"/>
              </a:solidFill>
            </a:endParaRPr>
          </a:p>
        </p:txBody>
      </p:sp>
      <p:sp>
        <p:nvSpPr>
          <p:cNvPr descr="Screenshot of LCPS general eductaion tier 2 and 3 reading interventions" id="1792" name="Google Shape;1792;p83"/>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200"/>
              <a:buNone/>
            </a:pPr>
            <a:r>
              <a:t/>
            </a:r>
            <a:endParaRPr/>
          </a:p>
          <a:p>
            <a:pPr indent="0" lvl="0" marL="0" rtl="0" algn="l">
              <a:lnSpc>
                <a:spcPct val="100000"/>
              </a:lnSpc>
              <a:spcBef>
                <a:spcPts val="640"/>
              </a:spcBef>
              <a:spcAft>
                <a:spcPts val="0"/>
              </a:spcAft>
              <a:buClr>
                <a:schemeClr val="dk1"/>
              </a:buClr>
              <a:buSzPts val="3200"/>
              <a:buNone/>
            </a:pPr>
            <a:r>
              <a:t/>
            </a:r>
            <a:endParaRPr u="sng">
              <a:solidFill>
                <a:schemeClr val="hlink"/>
              </a:solidFill>
              <a:hlinkClick r:id="rId3"/>
            </a:endParaRPr>
          </a:p>
          <a:p>
            <a:pPr indent="0" lvl="0" marL="0" rtl="0" algn="l">
              <a:lnSpc>
                <a:spcPct val="100000"/>
              </a:lnSpc>
              <a:spcBef>
                <a:spcPts val="640"/>
              </a:spcBef>
              <a:spcAft>
                <a:spcPts val="0"/>
              </a:spcAft>
              <a:buClr>
                <a:schemeClr val="dk1"/>
              </a:buClr>
              <a:buSzPts val="3200"/>
              <a:buNone/>
            </a:pPr>
            <a:r>
              <a:t/>
            </a:r>
            <a:endParaRPr u="sng">
              <a:solidFill>
                <a:schemeClr val="hlink"/>
              </a:solidFill>
              <a:hlinkClick r:id="rId4"/>
            </a:endParaRPr>
          </a:p>
          <a:p>
            <a:pPr indent="0" lvl="0" marL="0" rtl="0" algn="l">
              <a:lnSpc>
                <a:spcPct val="100000"/>
              </a:lnSpc>
              <a:spcBef>
                <a:spcPts val="640"/>
              </a:spcBef>
              <a:spcAft>
                <a:spcPts val="0"/>
              </a:spcAft>
              <a:buClr>
                <a:schemeClr val="dk1"/>
              </a:buClr>
              <a:buSzPts val="3200"/>
              <a:buNone/>
            </a:pPr>
            <a:r>
              <a:t/>
            </a:r>
            <a:endParaRPr u="sng">
              <a:solidFill>
                <a:schemeClr val="hlink"/>
              </a:solidFill>
              <a:hlinkClick r:id="rId5"/>
            </a:endParaRPr>
          </a:p>
          <a:p>
            <a:pPr indent="0" lvl="0" marL="0" rtl="0" algn="l">
              <a:lnSpc>
                <a:spcPct val="100000"/>
              </a:lnSpc>
              <a:spcBef>
                <a:spcPts val="640"/>
              </a:spcBef>
              <a:spcAft>
                <a:spcPts val="0"/>
              </a:spcAft>
              <a:buClr>
                <a:schemeClr val="dk1"/>
              </a:buClr>
              <a:buSzPts val="3200"/>
              <a:buNone/>
            </a:pPr>
            <a:r>
              <a:t/>
            </a:r>
            <a:endParaRPr u="sng">
              <a:solidFill>
                <a:schemeClr val="hlink"/>
              </a:solidFill>
              <a:hlinkClick r:id="rId6"/>
            </a:endParaRPr>
          </a:p>
          <a:p>
            <a:pPr indent="0" lvl="0" marL="0" rtl="0" algn="l">
              <a:lnSpc>
                <a:spcPct val="100000"/>
              </a:lnSpc>
              <a:spcBef>
                <a:spcPts val="640"/>
              </a:spcBef>
              <a:spcAft>
                <a:spcPts val="0"/>
              </a:spcAft>
              <a:buClr>
                <a:schemeClr val="dk1"/>
              </a:buClr>
              <a:buSzPts val="3200"/>
              <a:buNone/>
            </a:pPr>
            <a:r>
              <a:t/>
            </a:r>
            <a:endParaRPr u="sng">
              <a:solidFill>
                <a:schemeClr val="hlink"/>
              </a:solidFill>
              <a:hlinkClick r:id="rId7"/>
            </a:endParaRPr>
          </a:p>
          <a:p>
            <a:pPr indent="0" lvl="0" marL="0" rtl="0" algn="l">
              <a:lnSpc>
                <a:spcPct val="100000"/>
              </a:lnSpc>
              <a:spcBef>
                <a:spcPts val="640"/>
              </a:spcBef>
              <a:spcAft>
                <a:spcPts val="0"/>
              </a:spcAft>
              <a:buClr>
                <a:schemeClr val="dk1"/>
              </a:buClr>
              <a:buSzPts val="3200"/>
              <a:buNone/>
            </a:pPr>
            <a:r>
              <a:t/>
            </a:r>
            <a:endParaRPr u="sng">
              <a:solidFill>
                <a:schemeClr val="hlink"/>
              </a:solidFill>
              <a:hlinkClick r:id="rId8"/>
            </a:endParaRPr>
          </a:p>
          <a:p>
            <a:pPr indent="0" lvl="0" marL="0" rtl="0" algn="l">
              <a:lnSpc>
                <a:spcPct val="100000"/>
              </a:lnSpc>
              <a:spcBef>
                <a:spcPts val="640"/>
              </a:spcBef>
              <a:spcAft>
                <a:spcPts val="0"/>
              </a:spcAft>
              <a:buClr>
                <a:schemeClr val="dk1"/>
              </a:buClr>
              <a:buSzPts val="3200"/>
              <a:buNone/>
            </a:pPr>
            <a:r>
              <a:t/>
            </a:r>
            <a:endParaRPr/>
          </a:p>
          <a:p>
            <a:pPr indent="0" lvl="0" marL="0" rtl="0" algn="l">
              <a:lnSpc>
                <a:spcPct val="100000"/>
              </a:lnSpc>
              <a:spcBef>
                <a:spcPts val="640"/>
              </a:spcBef>
              <a:spcAft>
                <a:spcPts val="0"/>
              </a:spcAft>
              <a:buClr>
                <a:schemeClr val="dk1"/>
              </a:buClr>
              <a:buSzPts val="3200"/>
              <a:buNone/>
            </a:pPr>
            <a:r>
              <a:t/>
            </a:r>
            <a:endParaRPr/>
          </a:p>
        </p:txBody>
      </p:sp>
      <p:pic>
        <p:nvPicPr>
          <p:cNvPr descr="Loudoun County Public Schools instructional continuum of supports listing interventions matched to student  needs" id="1793" name="Google Shape;1793;p83" title="screenshot of continuum of supports"/>
          <p:cNvPicPr preferRelativeResize="0"/>
          <p:nvPr/>
        </p:nvPicPr>
        <p:blipFill rotWithShape="1">
          <a:blip r:embed="rId9">
            <a:alphaModFix/>
          </a:blip>
          <a:srcRect b="0" l="0" r="0" t="0"/>
          <a:stretch/>
        </p:blipFill>
        <p:spPr>
          <a:xfrm>
            <a:off x="123050" y="1371600"/>
            <a:ext cx="8897899" cy="52951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sp>
        <p:nvSpPr>
          <p:cNvPr id="1799" name="Google Shape;1799;p84"/>
          <p:cNvSpPr txBox="1"/>
          <p:nvPr>
            <p:ph type="title"/>
          </p:nvPr>
        </p:nvSpPr>
        <p:spPr>
          <a:xfrm>
            <a:off x="457200" y="274638"/>
            <a:ext cx="8229600" cy="1143000"/>
          </a:xfrm>
          <a:prstGeom prst="rect">
            <a:avLst/>
          </a:prstGeom>
          <a:solidFill>
            <a:schemeClr val="accent5">
              <a:alpha val="20392"/>
            </a:scheme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Mathematics Resource Map Example</a:t>
            </a:r>
            <a:endParaRPr>
              <a:solidFill>
                <a:srgbClr val="000000"/>
              </a:solidFill>
            </a:endParaRPr>
          </a:p>
        </p:txBody>
      </p:sp>
      <p:pic>
        <p:nvPicPr>
          <p:cNvPr descr="Sceenshot of LCPS Math Intervention resource map&#10;" id="1800" name="Google Shape;1800;p84"/>
          <p:cNvPicPr preferRelativeResize="0"/>
          <p:nvPr/>
        </p:nvPicPr>
        <p:blipFill rotWithShape="1">
          <a:blip r:embed="rId3">
            <a:alphaModFix/>
          </a:blip>
          <a:srcRect b="5631" l="1601" r="20648" t="18976"/>
          <a:stretch/>
        </p:blipFill>
        <p:spPr>
          <a:xfrm>
            <a:off x="1015125" y="1505926"/>
            <a:ext cx="6937382" cy="445153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sp>
        <p:nvSpPr>
          <p:cNvPr id="1806" name="Google Shape;1806;p85"/>
          <p:cNvSpPr txBox="1"/>
          <p:nvPr>
            <p:ph type="title"/>
          </p:nvPr>
        </p:nvSpPr>
        <p:spPr>
          <a:xfrm>
            <a:off x="2743200" y="256814"/>
            <a:ext cx="5943600" cy="1143000"/>
          </a:xfrm>
          <a:prstGeom prst="rect">
            <a:avLst/>
          </a:prstGeom>
          <a:solidFill>
            <a:schemeClr val="accent5">
              <a:alpha val="22745"/>
            </a:schemeClr>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800"/>
              <a:buNone/>
            </a:pPr>
            <a:r>
              <a:rPr lang="en-US" sz="3200"/>
              <a:t>Continuum of Supports</a:t>
            </a:r>
            <a:endParaRPr sz="3200"/>
          </a:p>
          <a:p>
            <a:pPr indent="0" lvl="0" marL="0" rtl="0" algn="l">
              <a:lnSpc>
                <a:spcPct val="100000"/>
              </a:lnSpc>
              <a:spcBef>
                <a:spcPts val="0"/>
              </a:spcBef>
              <a:spcAft>
                <a:spcPts val="0"/>
              </a:spcAft>
              <a:buSzPts val="3800"/>
              <a:buNone/>
            </a:pPr>
            <a:r>
              <a:rPr lang="en-US" sz="3200"/>
              <a:t>Breakout Rooms</a:t>
            </a:r>
            <a:endParaRPr sz="3200"/>
          </a:p>
        </p:txBody>
      </p:sp>
      <p:sp>
        <p:nvSpPr>
          <p:cNvPr id="1807" name="Google Shape;1807;p85"/>
          <p:cNvSpPr txBox="1"/>
          <p:nvPr>
            <p:ph idx="1" type="body"/>
          </p:nvPr>
        </p:nvSpPr>
        <p:spPr>
          <a:xfrm>
            <a:off x="457200" y="1600201"/>
            <a:ext cx="4038600" cy="3352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560"/>
              </a:spcBef>
              <a:spcAft>
                <a:spcPts val="0"/>
              </a:spcAft>
              <a:buSzPts val="2800"/>
              <a:buNone/>
            </a:pPr>
            <a:r>
              <a:rPr lang="en-US" sz="2400"/>
              <a:t>Use the notetaker to record your team’s next steps in developing an effective continuum of supports</a:t>
            </a:r>
            <a:endParaRPr sz="2400"/>
          </a:p>
        </p:txBody>
      </p:sp>
      <p:sp>
        <p:nvSpPr>
          <p:cNvPr id="1808" name="Google Shape;1808;p85"/>
          <p:cNvSpPr txBox="1"/>
          <p:nvPr>
            <p:ph idx="2" type="body"/>
          </p:nvPr>
        </p:nvSpPr>
        <p:spPr>
          <a:xfrm>
            <a:off x="4597399" y="1600200"/>
            <a:ext cx="4038600" cy="33528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560"/>
              </a:spcBef>
              <a:spcAft>
                <a:spcPts val="0"/>
              </a:spcAft>
              <a:buSzPts val="2400"/>
              <a:buChar char="•"/>
            </a:pPr>
            <a:r>
              <a:rPr lang="en-US" sz="2400"/>
              <a:t>Check for 6 core features?</a:t>
            </a:r>
            <a:endParaRPr sz="2400"/>
          </a:p>
          <a:p>
            <a:pPr indent="-381000" lvl="0" marL="457200" rtl="0" algn="l">
              <a:lnSpc>
                <a:spcPct val="100000"/>
              </a:lnSpc>
              <a:spcBef>
                <a:spcPts val="0"/>
              </a:spcBef>
              <a:spcAft>
                <a:spcPts val="0"/>
              </a:spcAft>
              <a:buSzPts val="2400"/>
              <a:buChar char="•"/>
            </a:pPr>
            <a:r>
              <a:rPr lang="en-US" sz="2400"/>
              <a:t>Use EBP selection tool?</a:t>
            </a:r>
            <a:endParaRPr sz="2400"/>
          </a:p>
          <a:p>
            <a:pPr indent="-381000" lvl="0" marL="457200" rtl="0" algn="l">
              <a:lnSpc>
                <a:spcPct val="100000"/>
              </a:lnSpc>
              <a:spcBef>
                <a:spcPts val="0"/>
              </a:spcBef>
              <a:spcAft>
                <a:spcPts val="0"/>
              </a:spcAft>
              <a:buSzPts val="2400"/>
              <a:buChar char="•"/>
            </a:pPr>
            <a:r>
              <a:rPr lang="en-US" sz="2400"/>
              <a:t>Match interventions to instructional need?</a:t>
            </a:r>
            <a:endParaRPr sz="24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812" name="Shape 1812"/>
        <p:cNvGrpSpPr/>
        <p:nvPr/>
      </p:nvGrpSpPr>
      <p:grpSpPr>
        <a:xfrm>
          <a:off x="0" y="0"/>
          <a:ext cx="0" cy="0"/>
          <a:chOff x="0" y="0"/>
          <a:chExt cx="0" cy="0"/>
        </a:xfrm>
      </p:grpSpPr>
      <p:sp>
        <p:nvSpPr>
          <p:cNvPr id="1813" name="Google Shape;1813;p86"/>
          <p:cNvSpPr txBox="1"/>
          <p:nvPr>
            <p:ph idx="1" type="body"/>
          </p:nvPr>
        </p:nvSpPr>
        <p:spPr>
          <a:xfrm>
            <a:off x="827075" y="1510200"/>
            <a:ext cx="8130600" cy="5047800"/>
          </a:xfrm>
          <a:prstGeom prst="rect">
            <a:avLst/>
          </a:prstGeom>
          <a:noFill/>
          <a:ln>
            <a:noFill/>
          </a:ln>
        </p:spPr>
        <p:txBody>
          <a:bodyPr anchorCtr="0" anchor="ctr" bIns="45700" lIns="91425" spcFirstLastPara="1" rIns="91425" wrap="square" tIns="45700">
            <a:noAutofit/>
          </a:bodyPr>
          <a:lstStyle/>
          <a:p>
            <a:pPr indent="0" lvl="0" marL="914400" rtl="0" algn="l">
              <a:lnSpc>
                <a:spcPct val="100000"/>
              </a:lnSpc>
              <a:spcBef>
                <a:spcPts val="640"/>
              </a:spcBef>
              <a:spcAft>
                <a:spcPts val="0"/>
              </a:spcAft>
              <a:buSzPts val="1800"/>
              <a:buNone/>
            </a:pPr>
            <a:r>
              <a:rPr lang="en-US" sz="2900">
                <a:solidFill>
                  <a:srgbClr val="000000"/>
                </a:solidFill>
              </a:rPr>
              <a:t>A few viable interventions are more effective than many under-supported options on the continuum of supports</a:t>
            </a:r>
            <a:endParaRPr sz="2900">
              <a:solidFill>
                <a:srgbClr val="000000"/>
              </a:solidFill>
            </a:endParaRPr>
          </a:p>
          <a:p>
            <a:pPr indent="0" lvl="0" marL="914400" rtl="0" algn="l">
              <a:lnSpc>
                <a:spcPct val="100000"/>
              </a:lnSpc>
              <a:spcBef>
                <a:spcPts val="0"/>
              </a:spcBef>
              <a:spcAft>
                <a:spcPts val="0"/>
              </a:spcAft>
              <a:buSzPts val="1800"/>
              <a:buNone/>
            </a:pPr>
            <a:r>
              <a:t/>
            </a:r>
            <a:endParaRPr sz="2900">
              <a:solidFill>
                <a:srgbClr val="000000"/>
              </a:solidFill>
            </a:endParaRPr>
          </a:p>
          <a:p>
            <a:pPr indent="0" lvl="0" marL="914400" rtl="0" algn="l">
              <a:lnSpc>
                <a:spcPct val="100000"/>
              </a:lnSpc>
              <a:spcBef>
                <a:spcPts val="0"/>
              </a:spcBef>
              <a:spcAft>
                <a:spcPts val="0"/>
              </a:spcAft>
              <a:buSzPts val="1800"/>
              <a:buNone/>
            </a:pPr>
            <a:r>
              <a:rPr i="1" lang="en-US" sz="2900">
                <a:solidFill>
                  <a:srgbClr val="000000"/>
                </a:solidFill>
              </a:rPr>
              <a:t>Document </a:t>
            </a:r>
            <a:r>
              <a:rPr lang="en-US" sz="2900">
                <a:solidFill>
                  <a:srgbClr val="000000"/>
                </a:solidFill>
              </a:rPr>
              <a:t>a</a:t>
            </a:r>
            <a:r>
              <a:rPr i="1" lang="en-US" sz="2900">
                <a:solidFill>
                  <a:srgbClr val="000000"/>
                </a:solidFill>
              </a:rPr>
              <a:t> </a:t>
            </a:r>
            <a:r>
              <a:rPr lang="en-US" sz="2900">
                <a:solidFill>
                  <a:srgbClr val="000000"/>
                </a:solidFill>
              </a:rPr>
              <a:t>continuum of supports that contain 6 core features of advanced tiers interventions and are matched to instructional need</a:t>
            </a:r>
            <a:endParaRPr sz="2900">
              <a:solidFill>
                <a:srgbClr val="000000"/>
              </a:solidFill>
            </a:endParaRPr>
          </a:p>
        </p:txBody>
      </p:sp>
      <p:sp>
        <p:nvSpPr>
          <p:cNvPr id="1814" name="Google Shape;1814;p86"/>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200">
                <a:solidFill>
                  <a:srgbClr val="000000"/>
                </a:solidFill>
              </a:rPr>
              <a:t>Big Ideas</a:t>
            </a:r>
            <a:endParaRPr sz="3200">
              <a:solidFill>
                <a:srgbClr val="000000"/>
              </a:solidFill>
            </a:endParaRPr>
          </a:p>
          <a:p>
            <a:pPr indent="0" lvl="0" marL="0" rtl="0" algn="ctr">
              <a:lnSpc>
                <a:spcPct val="100000"/>
              </a:lnSpc>
              <a:spcBef>
                <a:spcPts val="0"/>
              </a:spcBef>
              <a:spcAft>
                <a:spcPts val="0"/>
              </a:spcAft>
              <a:buClr>
                <a:srgbClr val="105775"/>
              </a:buClr>
              <a:buSzPts val="4000"/>
              <a:buFont typeface="Verdana"/>
              <a:buNone/>
            </a:pPr>
            <a:r>
              <a:rPr lang="en-US" sz="3200">
                <a:solidFill>
                  <a:srgbClr val="000000"/>
                </a:solidFill>
              </a:rPr>
              <a:t>Continuum of Supports</a:t>
            </a:r>
            <a:r>
              <a:rPr b="1" lang="en-US" sz="3200">
                <a:solidFill>
                  <a:srgbClr val="000000"/>
                </a:solidFill>
              </a:rPr>
              <a:t> </a:t>
            </a:r>
            <a:endParaRPr b="1" sz="3200">
              <a:solidFill>
                <a:srgbClr val="000000"/>
              </a:solidFill>
            </a:endParaRPr>
          </a:p>
        </p:txBody>
      </p:sp>
      <p:pic>
        <p:nvPicPr>
          <p:cNvPr descr="lightbulb icon" id="1815" name="Google Shape;1815;p86" title="lightbulb icon"/>
          <p:cNvPicPr preferRelativeResize="0"/>
          <p:nvPr/>
        </p:nvPicPr>
        <p:blipFill rotWithShape="1">
          <a:blip r:embed="rId3">
            <a:alphaModFix/>
          </a:blip>
          <a:srcRect b="0" l="0" r="0" t="0"/>
          <a:stretch/>
        </p:blipFill>
        <p:spPr>
          <a:xfrm>
            <a:off x="703400" y="2267037"/>
            <a:ext cx="775349" cy="865974"/>
          </a:xfrm>
          <a:prstGeom prst="rect">
            <a:avLst/>
          </a:prstGeom>
          <a:noFill/>
          <a:ln>
            <a:noFill/>
          </a:ln>
        </p:spPr>
      </p:pic>
      <p:pic>
        <p:nvPicPr>
          <p:cNvPr descr="lightbulb icon" id="1816" name="Google Shape;1816;p86" title="lightbulb icon"/>
          <p:cNvPicPr preferRelativeResize="0"/>
          <p:nvPr/>
        </p:nvPicPr>
        <p:blipFill rotWithShape="1">
          <a:blip r:embed="rId3">
            <a:alphaModFix/>
          </a:blip>
          <a:srcRect b="0" l="0" r="0" t="0"/>
          <a:stretch/>
        </p:blipFill>
        <p:spPr>
          <a:xfrm>
            <a:off x="677539" y="4433225"/>
            <a:ext cx="827074" cy="923757"/>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1" name="Shape 1821"/>
        <p:cNvGrpSpPr/>
        <p:nvPr/>
      </p:nvGrpSpPr>
      <p:grpSpPr>
        <a:xfrm>
          <a:off x="0" y="0"/>
          <a:ext cx="0" cy="0"/>
          <a:chOff x="0" y="0"/>
          <a:chExt cx="0" cy="0"/>
        </a:xfrm>
      </p:grpSpPr>
      <p:sp>
        <p:nvSpPr>
          <p:cNvPr id="1822" name="Google Shape;1822;p87"/>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Day 1 Wheel of Review</a:t>
            </a:r>
            <a:endParaRPr>
              <a:solidFill>
                <a:schemeClr val="dk1"/>
              </a:solidFill>
            </a:endParaRPr>
          </a:p>
        </p:txBody>
      </p:sp>
      <p:pic>
        <p:nvPicPr>
          <p:cNvPr descr="picture of spinner" id="1823" name="Google Shape;1823;p87">
            <a:hlinkClick r:id="rId3"/>
          </p:cNvPr>
          <p:cNvPicPr preferRelativeResize="0"/>
          <p:nvPr/>
        </p:nvPicPr>
        <p:blipFill rotWithShape="1">
          <a:blip r:embed="rId4">
            <a:alphaModFix/>
          </a:blip>
          <a:srcRect b="0" l="0" r="0" t="0"/>
          <a:stretch/>
        </p:blipFill>
        <p:spPr>
          <a:xfrm>
            <a:off x="2176000" y="1651250"/>
            <a:ext cx="5110125" cy="45688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sp>
        <p:nvSpPr>
          <p:cNvPr id="1828" name="Google Shape;1828;p88"/>
          <p:cNvSpPr txBox="1"/>
          <p:nvPr>
            <p:ph type="ctrTitle"/>
          </p:nvPr>
        </p:nvSpPr>
        <p:spPr>
          <a:xfrm>
            <a:off x="171450" y="3671154"/>
            <a:ext cx="8724900" cy="1470000"/>
          </a:xfrm>
          <a:prstGeom prst="rect">
            <a:avLst/>
          </a:prstGeom>
          <a:solidFill>
            <a:schemeClr val="lt1">
              <a:alpha val="66666"/>
            </a:schemeClr>
          </a:solidFill>
          <a:ln cap="flat" cmpd="sng" w="1905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91919"/>
              </a:buClr>
              <a:buSzPts val="5400"/>
              <a:buFont typeface="Verdana"/>
              <a:buNone/>
            </a:pPr>
            <a:r>
              <a:rPr lang="en-US"/>
              <a:t>Introduction to Advanced Tiers - Day 2</a:t>
            </a:r>
            <a:endParaRPr/>
          </a:p>
        </p:txBody>
      </p:sp>
      <p:sp>
        <p:nvSpPr>
          <p:cNvPr id="1829" name="Google Shape;1829;p88"/>
          <p:cNvSpPr txBox="1"/>
          <p:nvPr>
            <p:ph idx="1" type="subTitle"/>
          </p:nvPr>
        </p:nvSpPr>
        <p:spPr>
          <a:xfrm>
            <a:off x="1373100" y="5257800"/>
            <a:ext cx="6400800" cy="1600200"/>
          </a:xfrm>
          <a:prstGeom prst="rect">
            <a:avLst/>
          </a:prstGeom>
          <a:solidFill>
            <a:schemeClr val="lt1">
              <a:alpha val="66666"/>
            </a:schemeClr>
          </a:solid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888888"/>
              </a:buClr>
              <a:buSzPts val="3200"/>
              <a:buNone/>
            </a:pPr>
            <a:r>
              <a:rPr lang="en-US"/>
              <a:t>Building and Sustaining an Effective System of Supports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sp>
        <p:nvSpPr>
          <p:cNvPr id="1835" name="Google Shape;1835;p89"/>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a:t>Welcome to the Virginia Department of Education’s professional learning event through the Virginia Tiered Systems of Supports (VTSS).</a:t>
            </a:r>
            <a:endParaRPr/>
          </a:p>
          <a:p>
            <a:pPr indent="0" lvl="0" marL="0" rtl="0" algn="l">
              <a:lnSpc>
                <a:spcPct val="100000"/>
              </a:lnSpc>
              <a:spcBef>
                <a:spcPts val="360"/>
              </a:spcBef>
              <a:spcAft>
                <a:spcPts val="0"/>
              </a:spcAft>
              <a:buSzPts val="1800"/>
              <a:buNone/>
            </a:pPr>
            <a:r>
              <a:t/>
            </a:r>
            <a:endParaRPr/>
          </a:p>
          <a:p>
            <a:pPr indent="0" lvl="0" marL="0" rtl="0" algn="l">
              <a:lnSpc>
                <a:spcPct val="100000"/>
              </a:lnSpc>
              <a:spcBef>
                <a:spcPts val="360"/>
              </a:spcBef>
              <a:spcAft>
                <a:spcPts val="0"/>
              </a:spcAft>
              <a:buSzPts val="1800"/>
              <a:buNone/>
            </a:pPr>
            <a:r>
              <a:rPr lang="en-US"/>
              <a:t>This professional learning opportunity is funded and hosted by the Virginia Department of Education.</a:t>
            </a:r>
            <a:endParaRPr/>
          </a:p>
        </p:txBody>
      </p:sp>
      <p:sp>
        <p:nvSpPr>
          <p:cNvPr id="1836" name="Google Shape;1836;p89"/>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FF0000"/>
                </a:solidFill>
              </a:rPr>
              <a:t>Virginia Tiered Systems of Supports (day 2)</a:t>
            </a:r>
            <a:endParaRPr>
              <a:solidFill>
                <a:srgbClr val="FF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841" name="Shape 1841"/>
        <p:cNvGrpSpPr/>
        <p:nvPr/>
      </p:nvGrpSpPr>
      <p:grpSpPr>
        <a:xfrm>
          <a:off x="0" y="0"/>
          <a:ext cx="0" cy="0"/>
          <a:chOff x="0" y="0"/>
          <a:chExt cx="0" cy="0"/>
        </a:xfrm>
      </p:grpSpPr>
      <p:sp>
        <p:nvSpPr>
          <p:cNvPr id="1842" name="Google Shape;1842;p90"/>
          <p:cNvSpPr txBox="1"/>
          <p:nvPr>
            <p:ph type="title"/>
          </p:nvPr>
        </p:nvSpPr>
        <p:spPr>
          <a:xfrm>
            <a:off x="228600" y="228600"/>
            <a:ext cx="8686800" cy="1143000"/>
          </a:xfrm>
          <a:prstGeom prst="rect">
            <a:avLst/>
          </a:prstGeom>
          <a:solidFill>
            <a:srgbClr val="A9DCF2">
              <a:alpha val="65490"/>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t/>
            </a:r>
            <a:endParaRPr>
              <a:solidFill>
                <a:srgbClr val="000000"/>
              </a:solidFill>
            </a:endParaRPr>
          </a:p>
          <a:p>
            <a:pPr indent="0" lvl="0" marL="0" rtl="0" algn="ctr">
              <a:lnSpc>
                <a:spcPct val="100000"/>
              </a:lnSpc>
              <a:spcBef>
                <a:spcPts val="0"/>
              </a:spcBef>
              <a:spcAft>
                <a:spcPts val="0"/>
              </a:spcAft>
              <a:buSzPts val="4000"/>
              <a:buNone/>
            </a:pPr>
            <a:r>
              <a:rPr lang="en-US">
                <a:solidFill>
                  <a:srgbClr val="000000"/>
                </a:solidFill>
              </a:rPr>
              <a:t>Welcome Back!</a:t>
            </a:r>
            <a:endParaRPr>
              <a:solidFill>
                <a:srgbClr val="000000"/>
              </a:solidFill>
            </a:endParaRPr>
          </a:p>
          <a:p>
            <a:pPr indent="0" lvl="0" marL="0" rtl="0" algn="ctr">
              <a:lnSpc>
                <a:spcPct val="100000"/>
              </a:lnSpc>
              <a:spcBef>
                <a:spcPts val="0"/>
              </a:spcBef>
              <a:spcAft>
                <a:spcPts val="0"/>
              </a:spcAft>
              <a:buSzPts val="4000"/>
              <a:buNone/>
            </a:pPr>
            <a:r>
              <a:t/>
            </a:r>
            <a:endParaRPr>
              <a:solidFill>
                <a:srgbClr val="000000"/>
              </a:solidFill>
            </a:endParaRPr>
          </a:p>
        </p:txBody>
      </p:sp>
      <p:grpSp>
        <p:nvGrpSpPr>
          <p:cNvPr descr="8 interlocking circles" id="1843" name="Google Shape;1843;p90"/>
          <p:cNvGrpSpPr/>
          <p:nvPr/>
        </p:nvGrpSpPr>
        <p:grpSpPr>
          <a:xfrm>
            <a:off x="2229413" y="1591550"/>
            <a:ext cx="4968100" cy="4892750"/>
            <a:chOff x="1964938" y="83500"/>
            <a:chExt cx="4968100" cy="4892750"/>
          </a:xfrm>
        </p:grpSpPr>
        <p:sp>
          <p:nvSpPr>
            <p:cNvPr id="1844" name="Google Shape;1844;p90"/>
            <p:cNvSpPr/>
            <p:nvPr/>
          </p:nvSpPr>
          <p:spPr>
            <a:xfrm>
              <a:off x="3718838" y="83500"/>
              <a:ext cx="1463100" cy="1463100"/>
            </a:xfrm>
            <a:prstGeom prst="ellipse">
              <a:avLst/>
            </a:prstGeom>
            <a:solidFill>
              <a:srgbClr val="FF006F"/>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1845" name="Google Shape;1845;p90"/>
            <p:cNvSpPr/>
            <p:nvPr/>
          </p:nvSpPr>
          <p:spPr>
            <a:xfrm>
              <a:off x="3718838" y="35131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1846" name="Google Shape;1846;p90"/>
            <p:cNvSpPr/>
            <p:nvPr/>
          </p:nvSpPr>
          <p:spPr>
            <a:xfrm>
              <a:off x="5469938" y="1731250"/>
              <a:ext cx="1463100" cy="1463100"/>
            </a:xfrm>
            <a:prstGeom prst="ellipse">
              <a:avLst/>
            </a:prstGeom>
            <a:solidFill>
              <a:srgbClr val="F66504"/>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1847" name="Google Shape;1847;p90"/>
            <p:cNvSpPr/>
            <p:nvPr/>
          </p:nvSpPr>
          <p:spPr>
            <a:xfrm>
              <a:off x="2511438"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Data-</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1848" name="Google Shape;1848;p90"/>
            <p:cNvSpPr/>
            <p:nvPr/>
          </p:nvSpPr>
          <p:spPr>
            <a:xfrm>
              <a:off x="4989788" y="584450"/>
              <a:ext cx="1463100" cy="1463100"/>
            </a:xfrm>
            <a:prstGeom prst="ellipse">
              <a:avLst/>
            </a:prstGeom>
            <a:solidFill>
              <a:srgbClr val="4285F4"/>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000000"/>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1849" name="Google Shape;1849;p90"/>
            <p:cNvSpPr/>
            <p:nvPr/>
          </p:nvSpPr>
          <p:spPr>
            <a:xfrm>
              <a:off x="2447913"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150" u="none" cap="none" strike="noStrike">
                  <a:solidFill>
                    <a:srgbClr val="000000"/>
                  </a:solidFill>
                  <a:latin typeface="Verdana"/>
                  <a:ea typeface="Verdana"/>
                  <a:cs typeface="Verdana"/>
                  <a:sym typeface="Verdana"/>
                </a:rPr>
                <a:t>Professional Learning and Coaching</a:t>
              </a:r>
              <a:endParaRPr b="1" i="0" sz="1150" u="none" cap="none" strike="noStrike">
                <a:solidFill>
                  <a:srgbClr val="000000"/>
                </a:solidFill>
                <a:latin typeface="Arial"/>
                <a:ea typeface="Arial"/>
                <a:cs typeface="Arial"/>
                <a:sym typeface="Arial"/>
              </a:endParaRPr>
            </a:p>
          </p:txBody>
        </p:sp>
        <p:sp>
          <p:nvSpPr>
            <p:cNvPr id="1850" name="Google Shape;1850;p90"/>
            <p:cNvSpPr/>
            <p:nvPr/>
          </p:nvSpPr>
          <p:spPr>
            <a:xfrm>
              <a:off x="1964938" y="1798325"/>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Progress Monitoring</a:t>
              </a:r>
              <a:endParaRPr b="0" i="0" sz="1400" u="none" cap="none" strike="noStrike">
                <a:solidFill>
                  <a:srgbClr val="000000"/>
                </a:solidFill>
                <a:latin typeface="Arial"/>
                <a:ea typeface="Arial"/>
                <a:cs typeface="Arial"/>
                <a:sym typeface="Arial"/>
              </a:endParaRPr>
            </a:p>
          </p:txBody>
        </p:sp>
        <p:sp>
          <p:nvSpPr>
            <p:cNvPr id="1851" name="Google Shape;1851;p90"/>
            <p:cNvSpPr/>
            <p:nvPr/>
          </p:nvSpPr>
          <p:spPr>
            <a:xfrm>
              <a:off x="4989788" y="3017100"/>
              <a:ext cx="1463100" cy="1463100"/>
            </a:xfrm>
            <a:prstGeom prst="ellipse">
              <a:avLst/>
            </a:prstGeom>
            <a:solidFill>
              <a:schemeClr val="accent1"/>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g1345e0d701c_0_0"/>
          <p:cNvSpPr txBox="1"/>
          <p:nvPr>
            <p:ph idx="1" type="body"/>
          </p:nvPr>
        </p:nvSpPr>
        <p:spPr>
          <a:xfrm>
            <a:off x="457201" y="1817901"/>
            <a:ext cx="8229600" cy="4572000"/>
          </a:xfrm>
          <a:prstGeom prst="rect">
            <a:avLst/>
          </a:prstGeom>
        </p:spPr>
        <p:txBody>
          <a:bodyPr anchorCtr="0" anchor="t" bIns="45700" lIns="91425" spcFirstLastPara="1" rIns="91425" wrap="square" tIns="45700">
            <a:noAutofit/>
          </a:bodyPr>
          <a:lstStyle/>
          <a:p>
            <a:pPr indent="-533400" lvl="0" marL="457200" rtl="0" algn="ctr">
              <a:spcBef>
                <a:spcPts val="360"/>
              </a:spcBef>
              <a:spcAft>
                <a:spcPts val="0"/>
              </a:spcAft>
              <a:buSzPts val="4800"/>
              <a:buAutoNum type="arabicPeriod"/>
            </a:pPr>
            <a:r>
              <a:rPr lang="en-US" sz="4800"/>
              <a:t>R + R</a:t>
            </a:r>
            <a:endParaRPr sz="4800"/>
          </a:p>
          <a:p>
            <a:pPr indent="0" lvl="0" marL="0" rtl="0" algn="ctr">
              <a:spcBef>
                <a:spcPts val="360"/>
              </a:spcBef>
              <a:spcAft>
                <a:spcPts val="0"/>
              </a:spcAft>
              <a:buNone/>
            </a:pPr>
            <a:r>
              <a:t/>
            </a:r>
            <a:endParaRPr sz="4800"/>
          </a:p>
          <a:p>
            <a:pPr indent="-533400" lvl="0" marL="457200" rtl="0" algn="ctr">
              <a:spcBef>
                <a:spcPts val="360"/>
              </a:spcBef>
              <a:spcAft>
                <a:spcPts val="0"/>
              </a:spcAft>
              <a:buSzPts val="4800"/>
              <a:buAutoNum type="arabicPeriod"/>
            </a:pPr>
            <a:r>
              <a:rPr lang="en-US" sz="4800" u="sng"/>
              <a:t>TRAVEL</a:t>
            </a:r>
            <a:endParaRPr sz="4800" u="sng"/>
          </a:p>
          <a:p>
            <a:pPr indent="0" lvl="0" marL="457200" rtl="0" algn="ctr">
              <a:spcBef>
                <a:spcPts val="360"/>
              </a:spcBef>
              <a:spcAft>
                <a:spcPts val="0"/>
              </a:spcAft>
              <a:buNone/>
            </a:pPr>
            <a:r>
              <a:rPr lang="en-US" sz="4800"/>
              <a:t>CCCCCCC</a:t>
            </a:r>
            <a:endParaRPr sz="4800"/>
          </a:p>
          <a:p>
            <a:pPr indent="0" lvl="0" marL="457200" rtl="0" algn="ctr">
              <a:spcBef>
                <a:spcPts val="360"/>
              </a:spcBef>
              <a:spcAft>
                <a:spcPts val="0"/>
              </a:spcAft>
              <a:buNone/>
            </a:pPr>
            <a:r>
              <a:t/>
            </a:r>
            <a:endParaRPr sz="4800"/>
          </a:p>
          <a:p>
            <a:pPr indent="-533400" lvl="0" marL="457200" rtl="0" algn="ctr">
              <a:spcBef>
                <a:spcPts val="360"/>
              </a:spcBef>
              <a:spcAft>
                <a:spcPts val="0"/>
              </a:spcAft>
              <a:buSzPts val="4800"/>
              <a:buAutoNum type="arabicPeriod"/>
            </a:pPr>
            <a:r>
              <a:rPr lang="en-US" sz="4800"/>
              <a:t>M1Y L1I1F1E</a:t>
            </a:r>
            <a:endParaRPr sz="4800"/>
          </a:p>
        </p:txBody>
      </p:sp>
      <p:sp>
        <p:nvSpPr>
          <p:cNvPr id="1858" name="Google Shape;1858;g1345e0d701c_0_0"/>
          <p:cNvSpPr txBox="1"/>
          <p:nvPr>
            <p:ph type="title"/>
          </p:nvPr>
        </p:nvSpPr>
        <p:spPr>
          <a:xfrm>
            <a:off x="228600" y="228600"/>
            <a:ext cx="86868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dk1"/>
                </a:solidFill>
              </a:rPr>
              <a:t>Welcome and Connect!</a:t>
            </a:r>
            <a:endParaRPr>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89" name="Shape 1089"/>
        <p:cNvGrpSpPr/>
        <p:nvPr/>
      </p:nvGrpSpPr>
      <p:grpSpPr>
        <a:xfrm>
          <a:off x="0" y="0"/>
          <a:ext cx="0" cy="0"/>
          <a:chOff x="0" y="0"/>
          <a:chExt cx="0" cy="0"/>
        </a:xfrm>
      </p:grpSpPr>
      <p:sp>
        <p:nvSpPr>
          <p:cNvPr id="1090" name="Google Shape;1090;p9"/>
          <p:cNvSpPr txBox="1"/>
          <p:nvPr>
            <p:ph type="title"/>
          </p:nvPr>
        </p:nvSpPr>
        <p:spPr>
          <a:xfrm>
            <a:off x="228600" y="228600"/>
            <a:ext cx="8686800" cy="1143000"/>
          </a:xfrm>
          <a:prstGeom prst="rect">
            <a:avLst/>
          </a:prstGeom>
          <a:solidFill>
            <a:srgbClr val="A9DCF2">
              <a:alpha val="64705"/>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Where Are We in the Triangle?</a:t>
            </a:r>
            <a:endParaRPr>
              <a:solidFill>
                <a:srgbClr val="000000"/>
              </a:solidFill>
            </a:endParaRPr>
          </a:p>
        </p:txBody>
      </p:sp>
      <p:pic>
        <p:nvPicPr>
          <p:cNvPr descr="multi-colored pyramid showing three tiers" id="1091" name="Google Shape;1091;p9"/>
          <p:cNvPicPr preferRelativeResize="0"/>
          <p:nvPr/>
        </p:nvPicPr>
        <p:blipFill rotWithShape="1">
          <a:blip r:embed="rId3">
            <a:alphaModFix/>
          </a:blip>
          <a:srcRect b="0" l="0" r="0" t="0"/>
          <a:stretch/>
        </p:blipFill>
        <p:spPr>
          <a:xfrm>
            <a:off x="838850" y="1918424"/>
            <a:ext cx="4567400" cy="4375150"/>
          </a:xfrm>
          <a:prstGeom prst="rect">
            <a:avLst/>
          </a:prstGeom>
          <a:noFill/>
          <a:ln>
            <a:noFill/>
          </a:ln>
        </p:spPr>
      </p:pic>
      <p:sp>
        <p:nvSpPr>
          <p:cNvPr id="1092" name="Google Shape;1092;p9"/>
          <p:cNvSpPr txBox="1"/>
          <p:nvPr/>
        </p:nvSpPr>
        <p:spPr>
          <a:xfrm>
            <a:off x="5406250" y="1715600"/>
            <a:ext cx="4306200" cy="478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Tier 3 for a </a:t>
            </a:r>
            <a:r>
              <a:rPr b="0" i="1" lang="en-US" sz="3000" u="none" cap="none" strike="noStrike">
                <a:solidFill>
                  <a:srgbClr val="000000"/>
                </a:solidFill>
                <a:latin typeface="Verdana"/>
                <a:ea typeface="Verdana"/>
                <a:cs typeface="Verdana"/>
                <a:sym typeface="Verdana"/>
              </a:rPr>
              <a:t>Few</a:t>
            </a:r>
            <a:r>
              <a:rPr b="0" i="0" lang="en-US" sz="3000" u="none" cap="none" strike="noStrike">
                <a:solidFill>
                  <a:srgbClr val="000000"/>
                </a:solidFill>
                <a:latin typeface="Verdana"/>
                <a:ea typeface="Verdana"/>
                <a:cs typeface="Verdana"/>
                <a:sym typeface="Verdana"/>
              </a:rPr>
              <a:t>: Intensive, Individualized</a:t>
            </a:r>
            <a:endParaRPr b="0" i="0" sz="3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Tier 2 for </a:t>
            </a:r>
            <a:r>
              <a:rPr b="0" i="1" lang="en-US" sz="3000" u="none" cap="none" strike="noStrike">
                <a:solidFill>
                  <a:srgbClr val="000000"/>
                </a:solidFill>
                <a:latin typeface="Verdana"/>
                <a:ea typeface="Verdana"/>
                <a:cs typeface="Verdana"/>
                <a:sym typeface="Verdana"/>
              </a:rPr>
              <a:t>Some</a:t>
            </a:r>
            <a:r>
              <a:rPr b="0" i="0" lang="en-US" sz="3000" u="none" cap="none" strike="noStrike">
                <a:solidFill>
                  <a:srgbClr val="000000"/>
                </a:solidFill>
                <a:latin typeface="Verdana"/>
                <a:ea typeface="Verdana"/>
                <a:cs typeface="Verdana"/>
                <a:sym typeface="Verdana"/>
              </a:rPr>
              <a:t>: Targeted for Small Groups</a:t>
            </a:r>
            <a:endParaRPr b="0" i="0" sz="3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rgbClr val="000000"/>
                </a:solidFill>
                <a:latin typeface="Verdana"/>
                <a:ea typeface="Verdana"/>
                <a:cs typeface="Verdana"/>
                <a:sym typeface="Verdana"/>
              </a:rPr>
              <a:t>Tier I for </a:t>
            </a:r>
            <a:r>
              <a:rPr b="0" i="1" lang="en-US" sz="3000" u="none" cap="none" strike="noStrike">
                <a:solidFill>
                  <a:srgbClr val="000000"/>
                </a:solidFill>
                <a:latin typeface="Verdana"/>
                <a:ea typeface="Verdana"/>
                <a:cs typeface="Verdana"/>
                <a:sym typeface="Verdana"/>
              </a:rPr>
              <a:t>All</a:t>
            </a:r>
            <a:r>
              <a:rPr b="0" i="0" lang="en-US" sz="3000" u="none" cap="none" strike="noStrike">
                <a:solidFill>
                  <a:srgbClr val="000000"/>
                </a:solidFill>
                <a:latin typeface="Verdana"/>
                <a:ea typeface="Verdana"/>
                <a:cs typeface="Verdana"/>
                <a:sym typeface="Verdana"/>
              </a:rPr>
              <a:t>: Core/Universal</a:t>
            </a:r>
            <a:endParaRPr b="0" i="0" sz="3000" u="none" cap="none" strike="noStrike">
              <a:solidFill>
                <a:srgbClr val="000000"/>
              </a:solidFill>
              <a:latin typeface="Verdana"/>
              <a:ea typeface="Verdana"/>
              <a:cs typeface="Verdana"/>
              <a:sym typeface="Verdana"/>
            </a:endParaRPr>
          </a:p>
        </p:txBody>
      </p:sp>
      <p:sp>
        <p:nvSpPr>
          <p:cNvPr id="1093" name="Google Shape;1093;p9"/>
          <p:cNvSpPr txBox="1"/>
          <p:nvPr/>
        </p:nvSpPr>
        <p:spPr>
          <a:xfrm>
            <a:off x="76200" y="3821750"/>
            <a:ext cx="1859400" cy="568500"/>
          </a:xfrm>
          <a:prstGeom prst="rect">
            <a:avLst/>
          </a:prstGeom>
          <a:solidFill>
            <a:schemeClr val="accent1"/>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400" u="none" cap="none" strike="noStrike">
                <a:solidFill>
                  <a:srgbClr val="000000"/>
                </a:solidFill>
                <a:latin typeface="Verdana"/>
                <a:ea typeface="Verdana"/>
                <a:cs typeface="Verdana"/>
                <a:sym typeface="Verdana"/>
              </a:rPr>
              <a:t>80 - 90%</a:t>
            </a:r>
            <a:endParaRPr b="1" i="0" sz="2400" u="none" cap="none" strike="noStrike">
              <a:solidFill>
                <a:srgbClr val="000000"/>
              </a:solidFill>
              <a:latin typeface="Verdana"/>
              <a:ea typeface="Verdana"/>
              <a:cs typeface="Verdana"/>
              <a:sym typeface="Verdana"/>
            </a:endParaRPr>
          </a:p>
        </p:txBody>
      </p:sp>
      <p:sp>
        <p:nvSpPr>
          <p:cNvPr id="1094" name="Google Shape;1094;p9"/>
          <p:cNvSpPr txBox="1"/>
          <p:nvPr/>
        </p:nvSpPr>
        <p:spPr>
          <a:xfrm>
            <a:off x="1219850" y="2870075"/>
            <a:ext cx="1595400" cy="568500"/>
          </a:xfrm>
          <a:prstGeom prst="rect">
            <a:avLst/>
          </a:prstGeom>
          <a:solidFill>
            <a:srgbClr val="FFF2CC"/>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400" u="none" cap="none" strike="noStrike">
                <a:solidFill>
                  <a:srgbClr val="000000"/>
                </a:solidFill>
                <a:latin typeface="Verdana"/>
                <a:ea typeface="Verdana"/>
                <a:cs typeface="Verdana"/>
                <a:sym typeface="Verdana"/>
              </a:rPr>
              <a:t>5 - 15%</a:t>
            </a:r>
            <a:endParaRPr b="1" i="0" sz="2400" u="none" cap="none" strike="noStrike">
              <a:solidFill>
                <a:srgbClr val="000000"/>
              </a:solidFill>
              <a:latin typeface="Verdana"/>
              <a:ea typeface="Verdana"/>
              <a:cs typeface="Verdana"/>
              <a:sym typeface="Verdana"/>
            </a:endParaRPr>
          </a:p>
        </p:txBody>
      </p:sp>
      <p:sp>
        <p:nvSpPr>
          <p:cNvPr id="1095" name="Google Shape;1095;p9"/>
          <p:cNvSpPr txBox="1"/>
          <p:nvPr/>
        </p:nvSpPr>
        <p:spPr>
          <a:xfrm>
            <a:off x="2434250" y="1918425"/>
            <a:ext cx="1595400" cy="568500"/>
          </a:xfrm>
          <a:prstGeom prst="rect">
            <a:avLst/>
          </a:prstGeom>
          <a:solidFill>
            <a:srgbClr val="E06666"/>
          </a:solid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US" sz="2400" u="none" cap="none" strike="noStrike">
                <a:solidFill>
                  <a:srgbClr val="000000"/>
                </a:solidFill>
                <a:latin typeface="Verdana"/>
                <a:ea typeface="Verdana"/>
                <a:cs typeface="Verdana"/>
                <a:sym typeface="Verdana"/>
              </a:rPr>
              <a:t>1 - 5%</a:t>
            </a:r>
            <a:endParaRPr b="1" i="0" sz="24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93"/>
                                        </p:tgtEl>
                                        <p:attrNameLst>
                                          <p:attrName>style.visibility</p:attrName>
                                        </p:attrNameLst>
                                      </p:cBhvr>
                                      <p:to>
                                        <p:strVal val="visible"/>
                                      </p:to>
                                    </p:set>
                                    <p:anim calcmode="lin" valueType="num">
                                      <p:cBhvr additive="base">
                                        <p:cTn dur="1000"/>
                                        <p:tgtEl>
                                          <p:spTgt spid="109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94"/>
                                        </p:tgtEl>
                                        <p:attrNameLst>
                                          <p:attrName>style.visibility</p:attrName>
                                        </p:attrNameLst>
                                      </p:cBhvr>
                                      <p:to>
                                        <p:strVal val="visible"/>
                                      </p:to>
                                    </p:set>
                                    <p:anim calcmode="lin" valueType="num">
                                      <p:cBhvr additive="base">
                                        <p:cTn dur="1000"/>
                                        <p:tgtEl>
                                          <p:spTgt spid="1094"/>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095"/>
                                        </p:tgtEl>
                                        <p:attrNameLst>
                                          <p:attrName>style.visibility</p:attrName>
                                        </p:attrNameLst>
                                      </p:cBhvr>
                                      <p:to>
                                        <p:strVal val="visible"/>
                                      </p:to>
                                    </p:set>
                                    <p:anim calcmode="lin" valueType="num">
                                      <p:cBhvr additive="base">
                                        <p:cTn dur="1000"/>
                                        <p:tgtEl>
                                          <p:spTgt spid="109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sp>
        <p:nvSpPr>
          <p:cNvPr id="1864" name="Google Shape;1864;p91"/>
          <p:cNvSpPr txBox="1"/>
          <p:nvPr>
            <p:ph type="title"/>
          </p:nvPr>
        </p:nvSpPr>
        <p:spPr>
          <a:xfrm>
            <a:off x="228600" y="228600"/>
            <a:ext cx="8686800" cy="11430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Day 2 Agenda</a:t>
            </a:r>
            <a:endParaRPr>
              <a:solidFill>
                <a:srgbClr val="000000"/>
              </a:solidFill>
            </a:endParaRPr>
          </a:p>
        </p:txBody>
      </p:sp>
      <p:sp>
        <p:nvSpPr>
          <p:cNvPr id="1865" name="Google Shape;1865;p91"/>
          <p:cNvSpPr txBox="1"/>
          <p:nvPr>
            <p:ph idx="1" type="body"/>
          </p:nvPr>
        </p:nvSpPr>
        <p:spPr>
          <a:xfrm>
            <a:off x="111975" y="1371600"/>
            <a:ext cx="8803500" cy="5486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b="1" lang="en-US" sz="2400"/>
              <a:t>9:00 - 9:30</a:t>
            </a:r>
            <a:endParaRPr sz="2400"/>
          </a:p>
          <a:p>
            <a:pPr indent="-381000" lvl="0" marL="457200" rtl="0" algn="l">
              <a:lnSpc>
                <a:spcPct val="100000"/>
              </a:lnSpc>
              <a:spcBef>
                <a:spcPts val="360"/>
              </a:spcBef>
              <a:spcAft>
                <a:spcPts val="0"/>
              </a:spcAft>
              <a:buSzPts val="2400"/>
              <a:buChar char="•"/>
            </a:pPr>
            <a:r>
              <a:rPr lang="en-US" sz="2400"/>
              <a:t>Alignment</a:t>
            </a:r>
            <a:endParaRPr sz="2400"/>
          </a:p>
          <a:p>
            <a:pPr indent="0" lvl="0" marL="0" rtl="0" algn="l">
              <a:lnSpc>
                <a:spcPct val="100000"/>
              </a:lnSpc>
              <a:spcBef>
                <a:spcPts val="360"/>
              </a:spcBef>
              <a:spcAft>
                <a:spcPts val="0"/>
              </a:spcAft>
              <a:buSzPts val="1800"/>
              <a:buNone/>
            </a:pPr>
            <a:r>
              <a:rPr b="1" lang="en-US" sz="2400"/>
              <a:t>9:30 - 10:00</a:t>
            </a:r>
            <a:endParaRPr b="1" sz="2400"/>
          </a:p>
          <a:p>
            <a:pPr indent="-381000" lvl="0" marL="457200" rtl="0" algn="l">
              <a:lnSpc>
                <a:spcPct val="100000"/>
              </a:lnSpc>
              <a:spcBef>
                <a:spcPts val="360"/>
              </a:spcBef>
              <a:spcAft>
                <a:spcPts val="0"/>
              </a:spcAft>
              <a:buSzPts val="2400"/>
              <a:buChar char="•"/>
            </a:pPr>
            <a:r>
              <a:rPr lang="en-US" sz="2400"/>
              <a:t>Data-informed decision making</a:t>
            </a:r>
            <a:endParaRPr sz="2400"/>
          </a:p>
          <a:p>
            <a:pPr indent="0" lvl="0" marL="0" rtl="0" algn="l">
              <a:lnSpc>
                <a:spcPct val="100000"/>
              </a:lnSpc>
              <a:spcBef>
                <a:spcPts val="360"/>
              </a:spcBef>
              <a:spcAft>
                <a:spcPts val="0"/>
              </a:spcAft>
              <a:buSzPts val="1800"/>
              <a:buNone/>
            </a:pPr>
            <a:r>
              <a:rPr b="1" lang="en-US" sz="2400"/>
              <a:t>10:00 - 10:30</a:t>
            </a:r>
            <a:endParaRPr b="1" sz="2400"/>
          </a:p>
          <a:p>
            <a:pPr indent="-381000" lvl="0" marL="457200" rtl="0" algn="l">
              <a:lnSpc>
                <a:spcPct val="100000"/>
              </a:lnSpc>
              <a:spcBef>
                <a:spcPts val="360"/>
              </a:spcBef>
              <a:spcAft>
                <a:spcPts val="0"/>
              </a:spcAft>
              <a:buSzPts val="2400"/>
              <a:buChar char="•"/>
            </a:pPr>
            <a:r>
              <a:rPr lang="en-US" sz="2400"/>
              <a:t>Progress monitoring</a:t>
            </a:r>
            <a:endParaRPr sz="2400"/>
          </a:p>
          <a:p>
            <a:pPr indent="0" lvl="0" marL="0" rtl="0" algn="l">
              <a:lnSpc>
                <a:spcPct val="100000"/>
              </a:lnSpc>
              <a:spcBef>
                <a:spcPts val="360"/>
              </a:spcBef>
              <a:spcAft>
                <a:spcPts val="0"/>
              </a:spcAft>
              <a:buSzPts val="1800"/>
              <a:buNone/>
            </a:pPr>
            <a:r>
              <a:rPr b="1" lang="en-US" sz="2400"/>
              <a:t>10:30 - 10:45 </a:t>
            </a:r>
            <a:r>
              <a:rPr lang="en-US" sz="2400"/>
              <a:t>Break</a:t>
            </a:r>
            <a:endParaRPr sz="2400"/>
          </a:p>
          <a:p>
            <a:pPr indent="0" lvl="0" marL="0" rtl="0" algn="l">
              <a:lnSpc>
                <a:spcPct val="100000"/>
              </a:lnSpc>
              <a:spcBef>
                <a:spcPts val="360"/>
              </a:spcBef>
              <a:spcAft>
                <a:spcPts val="0"/>
              </a:spcAft>
              <a:buSzPts val="1800"/>
              <a:buNone/>
            </a:pPr>
            <a:r>
              <a:rPr b="1" lang="en-US" sz="2400"/>
              <a:t>10:45 - 11:00</a:t>
            </a:r>
            <a:endParaRPr b="1" sz="2400"/>
          </a:p>
          <a:p>
            <a:pPr indent="-381000" lvl="0" marL="457200" rtl="0" algn="l">
              <a:lnSpc>
                <a:spcPct val="100000"/>
              </a:lnSpc>
              <a:spcBef>
                <a:spcPts val="360"/>
              </a:spcBef>
              <a:spcAft>
                <a:spcPts val="0"/>
              </a:spcAft>
              <a:buSzPts val="2400"/>
              <a:buChar char="•"/>
            </a:pPr>
            <a:r>
              <a:rPr lang="en-US" sz="2400"/>
              <a:t>Data-informed decision making (fidelity)</a:t>
            </a:r>
            <a:endParaRPr sz="2400"/>
          </a:p>
          <a:p>
            <a:pPr indent="0" lvl="0" marL="0" rtl="0" algn="l">
              <a:lnSpc>
                <a:spcPct val="100000"/>
              </a:lnSpc>
              <a:spcBef>
                <a:spcPts val="360"/>
              </a:spcBef>
              <a:spcAft>
                <a:spcPts val="0"/>
              </a:spcAft>
              <a:buSzPts val="1800"/>
              <a:buNone/>
            </a:pPr>
            <a:r>
              <a:rPr b="1" lang="en-US" sz="2400"/>
              <a:t>11:00 -11:45</a:t>
            </a:r>
            <a:endParaRPr b="1" sz="2400"/>
          </a:p>
          <a:p>
            <a:pPr indent="-381000" lvl="0" marL="457200" rtl="0" algn="l">
              <a:lnSpc>
                <a:spcPct val="100000"/>
              </a:lnSpc>
              <a:spcBef>
                <a:spcPts val="360"/>
              </a:spcBef>
              <a:spcAft>
                <a:spcPts val="0"/>
              </a:spcAft>
              <a:buSzPts val="2400"/>
              <a:buChar char="•"/>
            </a:pPr>
            <a:r>
              <a:rPr lang="en-US" sz="2400"/>
              <a:t>Professional learning and coaching</a:t>
            </a:r>
            <a:endParaRPr sz="2400"/>
          </a:p>
          <a:p>
            <a:pPr indent="0" lvl="0" marL="0" rtl="0" algn="l">
              <a:lnSpc>
                <a:spcPct val="100000"/>
              </a:lnSpc>
              <a:spcBef>
                <a:spcPts val="360"/>
              </a:spcBef>
              <a:spcAft>
                <a:spcPts val="0"/>
              </a:spcAft>
              <a:buSzPts val="1800"/>
              <a:buNone/>
            </a:pPr>
            <a:r>
              <a:rPr b="1" lang="en-US" sz="2400"/>
              <a:t>11:45 -12:00 </a:t>
            </a:r>
            <a:endParaRPr b="1" sz="2400"/>
          </a:p>
          <a:p>
            <a:pPr indent="-381000" lvl="0" marL="457200" rtl="0" algn="l">
              <a:lnSpc>
                <a:spcPct val="100000"/>
              </a:lnSpc>
              <a:spcBef>
                <a:spcPts val="360"/>
              </a:spcBef>
              <a:spcAft>
                <a:spcPts val="0"/>
              </a:spcAft>
              <a:buSzPts val="2400"/>
              <a:buChar char="•"/>
            </a:pPr>
            <a:r>
              <a:rPr lang="en-US" sz="2400"/>
              <a:t>Putting it all together and evaluation</a:t>
            </a:r>
            <a:endParaRPr sz="2400"/>
          </a:p>
          <a:p>
            <a:pPr indent="0" lvl="0" marL="0" rtl="0" algn="l">
              <a:lnSpc>
                <a:spcPct val="100000"/>
              </a:lnSpc>
              <a:spcBef>
                <a:spcPts val="360"/>
              </a:spcBef>
              <a:spcAft>
                <a:spcPts val="0"/>
              </a:spcAft>
              <a:buSzPts val="1800"/>
              <a:buNone/>
            </a:pPr>
            <a:r>
              <a:rPr lang="en-US" sz="2800"/>
              <a:t>     </a:t>
            </a:r>
            <a:endParaRPr sz="28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sp>
        <p:nvSpPr>
          <p:cNvPr id="1870" name="Google Shape;1870;p92"/>
          <p:cNvSpPr txBox="1"/>
          <p:nvPr>
            <p:ph idx="4294967295" type="body"/>
          </p:nvPr>
        </p:nvSpPr>
        <p:spPr>
          <a:xfrm>
            <a:off x="457200" y="1471950"/>
            <a:ext cx="8229600" cy="47025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1000"/>
              </a:spcBef>
              <a:spcAft>
                <a:spcPts val="0"/>
              </a:spcAft>
              <a:buSzPts val="3200"/>
              <a:buNone/>
            </a:pPr>
            <a:r>
              <a:t/>
            </a:r>
            <a:endParaRPr sz="2400">
              <a:highlight>
                <a:srgbClr val="FFFFFF"/>
              </a:highlight>
            </a:endParaRPr>
          </a:p>
          <a:p>
            <a:pPr indent="0" lvl="0" marL="0" rtl="0" algn="l">
              <a:lnSpc>
                <a:spcPct val="100000"/>
              </a:lnSpc>
              <a:spcBef>
                <a:spcPts val="1000"/>
              </a:spcBef>
              <a:spcAft>
                <a:spcPts val="0"/>
              </a:spcAft>
              <a:buSzPts val="3200"/>
              <a:buNone/>
            </a:pPr>
            <a:r>
              <a:t/>
            </a:r>
            <a:endParaRPr sz="2400">
              <a:highlight>
                <a:srgbClr val="FFFFFF"/>
              </a:highlight>
            </a:endParaRPr>
          </a:p>
          <a:p>
            <a:pPr indent="0" lvl="0" marL="0" rtl="0" algn="l">
              <a:lnSpc>
                <a:spcPct val="100000"/>
              </a:lnSpc>
              <a:spcBef>
                <a:spcPts val="1000"/>
              </a:spcBef>
              <a:spcAft>
                <a:spcPts val="0"/>
              </a:spcAft>
              <a:buSzPts val="3200"/>
              <a:buNone/>
            </a:pPr>
            <a:r>
              <a:t/>
            </a:r>
            <a:endParaRPr sz="2400">
              <a:highlight>
                <a:srgbClr val="FFFFFF"/>
              </a:highlight>
            </a:endParaRPr>
          </a:p>
          <a:p>
            <a:pPr indent="0" lvl="0" marL="0" rtl="0" algn="l">
              <a:lnSpc>
                <a:spcPct val="100000"/>
              </a:lnSpc>
              <a:spcBef>
                <a:spcPts val="1000"/>
              </a:spcBef>
              <a:spcAft>
                <a:spcPts val="0"/>
              </a:spcAft>
              <a:buSzPts val="3200"/>
              <a:buNone/>
            </a:pPr>
            <a:r>
              <a:t/>
            </a:r>
            <a:endParaRPr sz="2400">
              <a:highlight>
                <a:srgbClr val="FFFFFF"/>
              </a:highlight>
            </a:endParaRPr>
          </a:p>
          <a:p>
            <a:pPr indent="0" lvl="0" marL="0" rtl="0" algn="l">
              <a:lnSpc>
                <a:spcPct val="100000"/>
              </a:lnSpc>
              <a:spcBef>
                <a:spcPts val="1000"/>
              </a:spcBef>
              <a:spcAft>
                <a:spcPts val="0"/>
              </a:spcAft>
              <a:buSzPts val="3200"/>
              <a:buNone/>
            </a:pPr>
            <a:r>
              <a:rPr lang="en-US" sz="2400">
                <a:highlight>
                  <a:srgbClr val="FFFFFF"/>
                </a:highlight>
              </a:rPr>
              <a:t>Participants will:</a:t>
            </a:r>
            <a:endParaRPr sz="2400">
              <a:highlight>
                <a:srgbClr val="FFFFFF"/>
              </a:highlight>
            </a:endParaRPr>
          </a:p>
          <a:p>
            <a:pPr indent="0" lvl="0" marL="0" rtl="0" algn="l">
              <a:lnSpc>
                <a:spcPct val="100000"/>
              </a:lnSpc>
              <a:spcBef>
                <a:spcPts val="1000"/>
              </a:spcBef>
              <a:spcAft>
                <a:spcPts val="0"/>
              </a:spcAft>
              <a:buSzPts val="3200"/>
              <a:buNone/>
            </a:pPr>
            <a:r>
              <a:rPr lang="en-US" sz="2400">
                <a:highlight>
                  <a:srgbClr val="FFFFFF"/>
                </a:highlight>
              </a:rPr>
              <a:t>1. Describe and synthesize remaining essential elements of advanced tier systems of supports</a:t>
            </a:r>
            <a:endParaRPr sz="2400">
              <a:highlight>
                <a:srgbClr val="FFFFFF"/>
              </a:highlight>
            </a:endParaRPr>
          </a:p>
          <a:p>
            <a:pPr indent="0" lvl="0" marL="0" rtl="0" algn="l">
              <a:lnSpc>
                <a:spcPct val="100000"/>
              </a:lnSpc>
              <a:spcBef>
                <a:spcPts val="1000"/>
              </a:spcBef>
              <a:spcAft>
                <a:spcPts val="0"/>
              </a:spcAft>
              <a:buSzPts val="3200"/>
              <a:buNone/>
            </a:pPr>
            <a:r>
              <a:rPr lang="en-US" sz="2400">
                <a:highlight>
                  <a:srgbClr val="FFFFFF"/>
                </a:highlight>
              </a:rPr>
              <a:t>2. Examine advanced tiers level of use, progress monitoring, student performance and fidelity data</a:t>
            </a:r>
            <a:endParaRPr sz="2400">
              <a:highlight>
                <a:srgbClr val="FFFFFF"/>
              </a:highlight>
            </a:endParaRPr>
          </a:p>
          <a:p>
            <a:pPr indent="0" lvl="0" marL="0" rtl="0" algn="l">
              <a:lnSpc>
                <a:spcPct val="100000"/>
              </a:lnSpc>
              <a:spcBef>
                <a:spcPts val="1000"/>
              </a:spcBef>
              <a:spcAft>
                <a:spcPts val="0"/>
              </a:spcAft>
              <a:buSzPts val="3200"/>
              <a:buNone/>
            </a:pPr>
            <a:r>
              <a:rPr lang="en-US" sz="2400">
                <a:highlight>
                  <a:srgbClr val="FFFFFF"/>
                </a:highlight>
              </a:rPr>
              <a:t>3. Explain the importance of alignment across tiers and domains</a:t>
            </a:r>
            <a:endParaRPr sz="2400">
              <a:highlight>
                <a:srgbClr val="FFFFFF"/>
              </a:highlight>
            </a:endParaRPr>
          </a:p>
          <a:p>
            <a:pPr indent="0" lvl="0" marL="0" rtl="0" algn="l">
              <a:lnSpc>
                <a:spcPct val="100000"/>
              </a:lnSpc>
              <a:spcBef>
                <a:spcPts val="1000"/>
              </a:spcBef>
              <a:spcAft>
                <a:spcPts val="0"/>
              </a:spcAft>
              <a:buSzPts val="3200"/>
              <a:buNone/>
            </a:pPr>
            <a:r>
              <a:rPr lang="en-US" sz="2400">
                <a:highlight>
                  <a:srgbClr val="FFFFFF"/>
                </a:highlight>
              </a:rPr>
              <a:t>4. Delineate essential components of professional learning and coaching plans for effective advanced tiers implementation</a:t>
            </a:r>
            <a:endParaRPr sz="2400">
              <a:highlight>
                <a:srgbClr val="FFFFFF"/>
              </a:highlight>
            </a:endParaRPr>
          </a:p>
          <a:p>
            <a:pPr indent="0" lvl="0" marL="0" rtl="0" algn="l">
              <a:lnSpc>
                <a:spcPct val="100000"/>
              </a:lnSpc>
              <a:spcBef>
                <a:spcPts val="1000"/>
              </a:spcBef>
              <a:spcAft>
                <a:spcPts val="0"/>
              </a:spcAft>
              <a:buSzPts val="3200"/>
              <a:buNone/>
            </a:pPr>
            <a:r>
              <a:t/>
            </a:r>
            <a:endParaRPr sz="1100">
              <a:latin typeface="Arial"/>
              <a:ea typeface="Arial"/>
              <a:cs typeface="Arial"/>
              <a:sym typeface="Arial"/>
            </a:endParaRPr>
          </a:p>
          <a:p>
            <a:pPr indent="0" lvl="0" marL="0" rtl="0" algn="l">
              <a:lnSpc>
                <a:spcPct val="100000"/>
              </a:lnSpc>
              <a:spcBef>
                <a:spcPts val="1000"/>
              </a:spcBef>
              <a:spcAft>
                <a:spcPts val="0"/>
              </a:spcAft>
              <a:buClr>
                <a:schemeClr val="dk1"/>
              </a:buClr>
              <a:buSzPts val="1100"/>
              <a:buFont typeface="Arial"/>
              <a:buNone/>
            </a:pPr>
            <a:r>
              <a:t/>
            </a:r>
            <a:endParaRPr sz="900">
              <a:highlight>
                <a:srgbClr val="FFFFFF"/>
              </a:highlight>
              <a:latin typeface="Arial"/>
              <a:ea typeface="Arial"/>
              <a:cs typeface="Arial"/>
              <a:sym typeface="Arial"/>
            </a:endParaRPr>
          </a:p>
          <a:p>
            <a:pPr indent="0" lvl="0" marL="0" rtl="0" algn="l">
              <a:lnSpc>
                <a:spcPct val="100000"/>
              </a:lnSpc>
              <a:spcBef>
                <a:spcPts val="1000"/>
              </a:spcBef>
              <a:spcAft>
                <a:spcPts val="0"/>
              </a:spcAft>
              <a:buSzPts val="3200"/>
              <a:buNone/>
            </a:pPr>
            <a:r>
              <a:t/>
            </a:r>
            <a:endParaRPr sz="2400">
              <a:highlight>
                <a:srgbClr val="FFFFFF"/>
              </a:highlight>
            </a:endParaRPr>
          </a:p>
          <a:p>
            <a:pPr indent="0" lvl="0" marL="0" rtl="0" algn="l">
              <a:lnSpc>
                <a:spcPct val="100000"/>
              </a:lnSpc>
              <a:spcBef>
                <a:spcPts val="1000"/>
              </a:spcBef>
              <a:spcAft>
                <a:spcPts val="0"/>
              </a:spcAft>
              <a:buSzPts val="3200"/>
              <a:buNone/>
            </a:pPr>
            <a:r>
              <a:t/>
            </a:r>
            <a:endParaRPr sz="2400">
              <a:highlight>
                <a:srgbClr val="FFFFFF"/>
              </a:highlight>
            </a:endParaRPr>
          </a:p>
          <a:p>
            <a:pPr indent="0" lvl="0" marL="0" rtl="0" algn="l">
              <a:lnSpc>
                <a:spcPct val="100000"/>
              </a:lnSpc>
              <a:spcBef>
                <a:spcPts val="1000"/>
              </a:spcBef>
              <a:spcAft>
                <a:spcPts val="0"/>
              </a:spcAft>
              <a:buSzPts val="3200"/>
              <a:buNone/>
            </a:pPr>
            <a:r>
              <a:t/>
            </a:r>
            <a:endParaRPr sz="2400">
              <a:highlight>
                <a:srgbClr val="FFFFFF"/>
              </a:highlight>
            </a:endParaRPr>
          </a:p>
          <a:p>
            <a:pPr indent="0" lvl="0" marL="0" rtl="0" algn="l">
              <a:lnSpc>
                <a:spcPct val="100000"/>
              </a:lnSpc>
              <a:spcBef>
                <a:spcPts val="1000"/>
              </a:spcBef>
              <a:spcAft>
                <a:spcPts val="0"/>
              </a:spcAft>
              <a:buSzPts val="3200"/>
              <a:buNone/>
            </a:pPr>
            <a:r>
              <a:t/>
            </a:r>
            <a:endParaRPr sz="2400"/>
          </a:p>
        </p:txBody>
      </p:sp>
      <p:sp>
        <p:nvSpPr>
          <p:cNvPr id="1871" name="Google Shape;1871;p92"/>
          <p:cNvSpPr txBox="1"/>
          <p:nvPr>
            <p:ph type="title"/>
          </p:nvPr>
        </p:nvSpPr>
        <p:spPr>
          <a:xfrm>
            <a:off x="185125" y="274650"/>
            <a:ext cx="87522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a:solidFill>
                  <a:srgbClr val="000000"/>
                </a:solidFill>
              </a:rPr>
              <a:t>Learning Intentions for Session 2</a:t>
            </a:r>
            <a:endParaRPr>
              <a:solidFill>
                <a:srgbClr val="00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6" name="Shape 1876"/>
        <p:cNvGrpSpPr/>
        <p:nvPr/>
      </p:nvGrpSpPr>
      <p:grpSpPr>
        <a:xfrm>
          <a:off x="0" y="0"/>
          <a:ext cx="0" cy="0"/>
          <a:chOff x="0" y="0"/>
          <a:chExt cx="0" cy="0"/>
        </a:xfrm>
      </p:grpSpPr>
      <p:sp>
        <p:nvSpPr>
          <p:cNvPr id="1877" name="Google Shape;1877;p93"/>
          <p:cNvSpPr txBox="1"/>
          <p:nvPr>
            <p:ph idx="1" type="body"/>
          </p:nvPr>
        </p:nvSpPr>
        <p:spPr>
          <a:xfrm>
            <a:off x="41050" y="1439300"/>
            <a:ext cx="9066300" cy="471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800"/>
              <a:buNone/>
            </a:pPr>
            <a:r>
              <a:rPr lang="en-US" sz="2400"/>
              <a:t>During this session or in the coming year, my team will:</a:t>
            </a:r>
            <a:endParaRPr sz="2400"/>
          </a:p>
          <a:p>
            <a:pPr indent="-292100" lvl="1" marL="914400" rtl="0" algn="l">
              <a:lnSpc>
                <a:spcPct val="100000"/>
              </a:lnSpc>
              <a:spcBef>
                <a:spcPts val="360"/>
              </a:spcBef>
              <a:spcAft>
                <a:spcPts val="0"/>
              </a:spcAft>
              <a:buSzPts val="1000"/>
              <a:buChar char="–"/>
            </a:pPr>
            <a:r>
              <a:rPr lang="en-US" sz="2400"/>
              <a:t>Align advanced tier systems across domains and interventions to core instruction </a:t>
            </a:r>
            <a:endParaRPr sz="2400"/>
          </a:p>
          <a:p>
            <a:pPr indent="-292100" lvl="1" marL="914400" rtl="0" algn="l">
              <a:lnSpc>
                <a:spcPct val="100000"/>
              </a:lnSpc>
              <a:spcBef>
                <a:spcPts val="360"/>
              </a:spcBef>
              <a:spcAft>
                <a:spcPts val="0"/>
              </a:spcAft>
              <a:buSzPts val="1000"/>
              <a:buChar char="–"/>
            </a:pPr>
            <a:r>
              <a:rPr lang="en-US" sz="2400"/>
              <a:t>Analyze and make decisions using intervention level of use, progress monitoring/student performance and fidelity of implementation data</a:t>
            </a:r>
            <a:endParaRPr sz="2400"/>
          </a:p>
          <a:p>
            <a:pPr indent="-292100" lvl="1" marL="914400" rtl="0" algn="l">
              <a:lnSpc>
                <a:spcPct val="100000"/>
              </a:lnSpc>
              <a:spcBef>
                <a:spcPts val="360"/>
              </a:spcBef>
              <a:spcAft>
                <a:spcPts val="0"/>
              </a:spcAft>
              <a:buSzPts val="1000"/>
              <a:buChar char="–"/>
            </a:pPr>
            <a:r>
              <a:rPr lang="en-US" sz="2400"/>
              <a:t>Develop and use a professional learning and coaching plan to support for effective and sustained advanced tiers systems</a:t>
            </a:r>
            <a:endParaRPr sz="2400"/>
          </a:p>
        </p:txBody>
      </p:sp>
      <p:sp>
        <p:nvSpPr>
          <p:cNvPr id="1878" name="Google Shape;1878;p93"/>
          <p:cNvSpPr txBox="1"/>
          <p:nvPr>
            <p:ph type="title"/>
          </p:nvPr>
        </p:nvSpPr>
        <p:spPr>
          <a:xfrm>
            <a:off x="228600" y="228600"/>
            <a:ext cx="8686800" cy="1143000"/>
          </a:xfrm>
          <a:prstGeom prst="rect">
            <a:avLst/>
          </a:prstGeom>
          <a:solidFill>
            <a:srgbClr val="A9DCF2">
              <a:alpha val="66666"/>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Success Criteria-Day 2</a:t>
            </a:r>
            <a:endParaRPr>
              <a:solidFill>
                <a:srgbClr val="000000"/>
              </a:solidFill>
            </a:endParaRPr>
          </a:p>
        </p:txBody>
      </p:sp>
      <p:pic>
        <p:nvPicPr>
          <p:cNvPr descr="This is an image of the front page of the Tiered Fidelity of Inventory.&#10;" id="1879" name="Google Shape;1879;p93" title="Tiered Fidelity of Inventory Cover Page"/>
          <p:cNvPicPr preferRelativeResize="0"/>
          <p:nvPr/>
        </p:nvPicPr>
        <p:blipFill rotWithShape="1">
          <a:blip r:embed="rId3">
            <a:alphaModFix/>
          </a:blip>
          <a:srcRect b="0" l="0" r="0" t="0"/>
          <a:stretch/>
        </p:blipFill>
        <p:spPr>
          <a:xfrm>
            <a:off x="3045675" y="5020600"/>
            <a:ext cx="1572925" cy="1837400"/>
          </a:xfrm>
          <a:prstGeom prst="rect">
            <a:avLst/>
          </a:prstGeom>
          <a:noFill/>
          <a:ln>
            <a:noFill/>
          </a:ln>
        </p:spPr>
      </p:pic>
      <p:pic>
        <p:nvPicPr>
          <p:cNvPr descr="This is an image of the cover page from the Academic Tiered Fidelity of Inventory created by Virginia Tiered Systems of Support." id="1880" name="Google Shape;1880;p93" title="Academic Tiered Fidelity of Inventory"/>
          <p:cNvPicPr preferRelativeResize="0"/>
          <p:nvPr/>
        </p:nvPicPr>
        <p:blipFill rotWithShape="1">
          <a:blip r:embed="rId4">
            <a:alphaModFix/>
          </a:blip>
          <a:srcRect b="0" l="0" r="0" t="0"/>
          <a:stretch/>
        </p:blipFill>
        <p:spPr>
          <a:xfrm>
            <a:off x="4995900" y="4928524"/>
            <a:ext cx="1651725" cy="1929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9"/>
                                        </p:tgtEl>
                                        <p:attrNameLst>
                                          <p:attrName>style.visibility</p:attrName>
                                        </p:attrNameLst>
                                      </p:cBhvr>
                                      <p:to>
                                        <p:strVal val="visible"/>
                                      </p:to>
                                    </p:set>
                                    <p:animEffect filter="fade" transition="in">
                                      <p:cBhvr>
                                        <p:cTn dur="1000"/>
                                        <p:tgtEl>
                                          <p:spTgt spid="18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0"/>
                                        </p:tgtEl>
                                        <p:attrNameLst>
                                          <p:attrName>style.visibility</p:attrName>
                                        </p:attrNameLst>
                                      </p:cBhvr>
                                      <p:to>
                                        <p:strVal val="visible"/>
                                      </p:to>
                                    </p:set>
                                    <p:animEffect filter="fade" transition="in">
                                      <p:cBhvr>
                                        <p:cTn dur="1000"/>
                                        <p:tgtEl>
                                          <p:spTgt spid="18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46">
            <a:alpha val="36862"/>
          </a:srgbClr>
        </a:solidFill>
      </p:bgPr>
    </p:bg>
    <p:spTree>
      <p:nvGrpSpPr>
        <p:cNvPr id="1884" name="Shape 1884"/>
        <p:cNvGrpSpPr/>
        <p:nvPr/>
      </p:nvGrpSpPr>
      <p:grpSpPr>
        <a:xfrm>
          <a:off x="0" y="0"/>
          <a:ext cx="0" cy="0"/>
          <a:chOff x="0" y="0"/>
          <a:chExt cx="0" cy="0"/>
        </a:xfrm>
      </p:grpSpPr>
      <p:sp>
        <p:nvSpPr>
          <p:cNvPr id="1885" name="Google Shape;1885;p94"/>
          <p:cNvSpPr txBox="1"/>
          <p:nvPr>
            <p:ph type="title"/>
          </p:nvPr>
        </p:nvSpPr>
        <p:spPr>
          <a:xfrm>
            <a:off x="1043650" y="5964200"/>
            <a:ext cx="7772400" cy="727800"/>
          </a:xfrm>
          <a:prstGeom prst="rect">
            <a:avLst/>
          </a:prstGeom>
          <a:solidFill>
            <a:srgbClr val="FFFFFF">
              <a:alpha val="67058"/>
            </a:srgbClr>
          </a:solidFill>
          <a:ln>
            <a:noFill/>
          </a:ln>
        </p:spPr>
        <p:txBody>
          <a:bodyPr anchorCtr="0" anchor="ctr" bIns="45700" lIns="45700" spcFirstLastPara="1" rIns="45700" wrap="square" tIns="45700">
            <a:noAutofit/>
          </a:bodyPr>
          <a:lstStyle/>
          <a:p>
            <a:pPr indent="0" lvl="0" marL="0" marR="0" rtl="0" algn="ctr">
              <a:lnSpc>
                <a:spcPct val="100000"/>
              </a:lnSpc>
              <a:spcBef>
                <a:spcPts val="0"/>
              </a:spcBef>
              <a:spcAft>
                <a:spcPts val="0"/>
              </a:spcAft>
              <a:buClr>
                <a:srgbClr val="000000"/>
              </a:buClr>
              <a:buSzPts val="4000"/>
              <a:buFont typeface="Verdana"/>
              <a:buNone/>
            </a:pPr>
            <a:r>
              <a:rPr lang="en-US" sz="3000">
                <a:solidFill>
                  <a:srgbClr val="000000"/>
                </a:solidFill>
              </a:rPr>
              <a:t>Alignment</a:t>
            </a:r>
            <a:endParaRPr sz="3000"/>
          </a:p>
        </p:txBody>
      </p:sp>
      <p:grpSp>
        <p:nvGrpSpPr>
          <p:cNvPr descr="turquoise circle" id="1886" name="Google Shape;1886;p94"/>
          <p:cNvGrpSpPr/>
          <p:nvPr/>
        </p:nvGrpSpPr>
        <p:grpSpPr>
          <a:xfrm>
            <a:off x="2054363" y="982625"/>
            <a:ext cx="5000275" cy="4892750"/>
            <a:chOff x="1932763" y="83500"/>
            <a:chExt cx="5000275" cy="4892750"/>
          </a:xfrm>
        </p:grpSpPr>
        <p:sp>
          <p:nvSpPr>
            <p:cNvPr id="1887" name="Google Shape;1887;p94"/>
            <p:cNvSpPr/>
            <p:nvPr/>
          </p:nvSpPr>
          <p:spPr>
            <a:xfrm>
              <a:off x="3718838" y="83500"/>
              <a:ext cx="1463100" cy="1463100"/>
            </a:xfrm>
            <a:prstGeom prst="ellipse">
              <a:avLst/>
            </a:prstGeom>
            <a:solidFill>
              <a:srgbClr val="F2F2F2"/>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Teaming</a:t>
              </a:r>
              <a:endParaRPr b="1" i="0" sz="1300" u="none" cap="none" strike="noStrike">
                <a:solidFill>
                  <a:srgbClr val="000000"/>
                </a:solidFill>
                <a:latin typeface="Verdana"/>
                <a:ea typeface="Verdana"/>
                <a:cs typeface="Verdana"/>
                <a:sym typeface="Verdana"/>
              </a:endParaRPr>
            </a:p>
          </p:txBody>
        </p:sp>
        <p:sp>
          <p:nvSpPr>
            <p:cNvPr id="1888" name="Google Shape;1888;p94"/>
            <p:cNvSpPr/>
            <p:nvPr/>
          </p:nvSpPr>
          <p:spPr>
            <a:xfrm>
              <a:off x="3718838" y="3513150"/>
              <a:ext cx="1463100" cy="1463100"/>
            </a:xfrm>
            <a:prstGeom prst="ellipse">
              <a:avLst/>
            </a:prstGeom>
            <a:solidFill>
              <a:srgbClr val="00FFFF"/>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Alignment</a:t>
              </a:r>
              <a:endParaRPr b="0" i="0" sz="1400" u="none" cap="none" strike="noStrike">
                <a:solidFill>
                  <a:srgbClr val="000000"/>
                </a:solidFill>
                <a:latin typeface="Arial"/>
                <a:ea typeface="Arial"/>
                <a:cs typeface="Arial"/>
                <a:sym typeface="Arial"/>
              </a:endParaRPr>
            </a:p>
          </p:txBody>
        </p:sp>
        <p:sp>
          <p:nvSpPr>
            <p:cNvPr id="1889" name="Google Shape;1889;p94"/>
            <p:cNvSpPr/>
            <p:nvPr/>
          </p:nvSpPr>
          <p:spPr>
            <a:xfrm>
              <a:off x="5469938" y="17312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Decision Rules</a:t>
              </a:r>
              <a:endParaRPr b="0" i="0" sz="1400" u="none" cap="none" strike="noStrike">
                <a:solidFill>
                  <a:srgbClr val="000000"/>
                </a:solidFill>
                <a:latin typeface="Arial"/>
                <a:ea typeface="Arial"/>
                <a:cs typeface="Arial"/>
                <a:sym typeface="Arial"/>
              </a:endParaRPr>
            </a:p>
          </p:txBody>
        </p:sp>
        <p:sp>
          <p:nvSpPr>
            <p:cNvPr id="1890" name="Google Shape;1890;p94"/>
            <p:cNvSpPr/>
            <p:nvPr/>
          </p:nvSpPr>
          <p:spPr>
            <a:xfrm>
              <a:off x="2447913"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Verdana"/>
                  <a:ea typeface="Verdana"/>
                  <a:cs typeface="Verdana"/>
                  <a:sym typeface="Verdana"/>
                </a:rPr>
                <a:t>Data-</a:t>
              </a:r>
              <a:endParaRPr b="1" i="0" sz="13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Informed Decision Making</a:t>
              </a:r>
              <a:endParaRPr b="0" i="0" sz="1400" u="none" cap="none" strike="noStrike">
                <a:solidFill>
                  <a:srgbClr val="000000"/>
                </a:solidFill>
                <a:latin typeface="Arial"/>
                <a:ea typeface="Arial"/>
                <a:cs typeface="Arial"/>
                <a:sym typeface="Arial"/>
              </a:endParaRPr>
            </a:p>
          </p:txBody>
        </p:sp>
        <p:sp>
          <p:nvSpPr>
            <p:cNvPr id="1891" name="Google Shape;1891;p94"/>
            <p:cNvSpPr/>
            <p:nvPr/>
          </p:nvSpPr>
          <p:spPr>
            <a:xfrm>
              <a:off x="4989788"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200" u="none" cap="none" strike="noStrike">
                  <a:solidFill>
                    <a:srgbClr val="000000"/>
                  </a:solidFill>
                  <a:latin typeface="Verdana"/>
                  <a:ea typeface="Verdana"/>
                  <a:cs typeface="Verdana"/>
                  <a:sym typeface="Verdana"/>
                </a:rPr>
                <a:t>Screening and Request for Assistance</a:t>
              </a:r>
              <a:endParaRPr b="0" i="0" sz="1000" u="none" cap="none" strike="noStrike">
                <a:solidFill>
                  <a:srgbClr val="000000"/>
                </a:solidFill>
                <a:latin typeface="Arial"/>
                <a:ea typeface="Arial"/>
                <a:cs typeface="Arial"/>
                <a:sym typeface="Arial"/>
              </a:endParaRPr>
            </a:p>
          </p:txBody>
        </p:sp>
        <p:sp>
          <p:nvSpPr>
            <p:cNvPr id="1892" name="Google Shape;1892;p94"/>
            <p:cNvSpPr/>
            <p:nvPr/>
          </p:nvSpPr>
          <p:spPr>
            <a:xfrm>
              <a:off x="2447913" y="58445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150" u="none" cap="none" strike="noStrike">
                  <a:solidFill>
                    <a:srgbClr val="000000"/>
                  </a:solidFill>
                  <a:latin typeface="Verdana"/>
                  <a:ea typeface="Verdana"/>
                  <a:cs typeface="Verdana"/>
                  <a:sym typeface="Verdana"/>
                </a:rPr>
                <a:t>Professional Learning and Coaching</a:t>
              </a:r>
              <a:endParaRPr b="1" i="0" sz="1150" u="none" cap="none" strike="noStrike">
                <a:solidFill>
                  <a:srgbClr val="000000"/>
                </a:solidFill>
                <a:latin typeface="Arial"/>
                <a:ea typeface="Arial"/>
                <a:cs typeface="Arial"/>
                <a:sym typeface="Arial"/>
              </a:endParaRPr>
            </a:p>
          </p:txBody>
        </p:sp>
        <p:sp>
          <p:nvSpPr>
            <p:cNvPr id="1893" name="Google Shape;1893;p94"/>
            <p:cNvSpPr/>
            <p:nvPr/>
          </p:nvSpPr>
          <p:spPr>
            <a:xfrm>
              <a:off x="1932763" y="1798325"/>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Progress Monitoring</a:t>
              </a:r>
              <a:endParaRPr b="0" i="0" sz="1400" u="none" cap="none" strike="noStrike">
                <a:solidFill>
                  <a:srgbClr val="000000"/>
                </a:solidFill>
                <a:latin typeface="Arial"/>
                <a:ea typeface="Arial"/>
                <a:cs typeface="Arial"/>
                <a:sym typeface="Arial"/>
              </a:endParaRPr>
            </a:p>
          </p:txBody>
        </p:sp>
        <p:sp>
          <p:nvSpPr>
            <p:cNvPr id="1894" name="Google Shape;1894;p94"/>
            <p:cNvSpPr/>
            <p:nvPr/>
          </p:nvSpPr>
          <p:spPr>
            <a:xfrm>
              <a:off x="4989788" y="3017100"/>
              <a:ext cx="1463100" cy="1463100"/>
            </a:xfrm>
            <a:prstGeom prst="ellipse">
              <a:avLst/>
            </a:prstGeom>
            <a:solidFill>
              <a:srgbClr val="E5E5E5"/>
            </a:solidFill>
            <a:ln cap="flat" cmpd="sng" w="3810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rPr b="1" i="0" lang="en-US" sz="1300" u="none" cap="none" strike="noStrike">
                  <a:solidFill>
                    <a:srgbClr val="000000"/>
                  </a:solidFill>
                  <a:latin typeface="Verdana"/>
                  <a:ea typeface="Verdana"/>
                  <a:cs typeface="Verdana"/>
                  <a:sym typeface="Verdana"/>
                </a:rPr>
                <a:t>Continuum of Support</a:t>
              </a:r>
              <a:endParaRPr b="0" i="0" sz="1400" u="none" cap="none" strike="noStrike">
                <a:solidFill>
                  <a:srgbClr val="000000"/>
                </a:solidFill>
                <a:latin typeface="Verdana"/>
                <a:ea typeface="Verdana"/>
                <a:cs typeface="Verdana"/>
                <a:sym typeface="Verdana"/>
              </a:endParaRPr>
            </a:p>
          </p:txBody>
        </p:sp>
      </p:gr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8" name="Shape 1898"/>
        <p:cNvGrpSpPr/>
        <p:nvPr/>
      </p:nvGrpSpPr>
      <p:grpSpPr>
        <a:xfrm>
          <a:off x="0" y="0"/>
          <a:ext cx="0" cy="0"/>
          <a:chOff x="0" y="0"/>
          <a:chExt cx="0" cy="0"/>
        </a:xfrm>
      </p:grpSpPr>
      <p:sp>
        <p:nvSpPr>
          <p:cNvPr id="1899" name="Google Shape;1899;p95"/>
          <p:cNvSpPr txBox="1"/>
          <p:nvPr>
            <p:ph type="title"/>
          </p:nvPr>
        </p:nvSpPr>
        <p:spPr>
          <a:xfrm>
            <a:off x="90750" y="0"/>
            <a:ext cx="89772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lang="en-US" sz="3600">
                <a:solidFill>
                  <a:srgbClr val="000000"/>
                </a:solidFill>
              </a:rPr>
              <a:t>2.8: </a:t>
            </a:r>
            <a:r>
              <a:rPr lang="en-US" sz="3600"/>
              <a:t>Practice Matched</a:t>
            </a:r>
            <a:endParaRPr sz="3600"/>
          </a:p>
          <a:p>
            <a:pPr indent="0" lvl="0" marL="0" rtl="0" algn="ctr">
              <a:lnSpc>
                <a:spcPct val="100000"/>
              </a:lnSpc>
              <a:spcBef>
                <a:spcPts val="0"/>
              </a:spcBef>
              <a:spcAft>
                <a:spcPts val="0"/>
              </a:spcAft>
              <a:buClr>
                <a:srgbClr val="105775"/>
              </a:buClr>
              <a:buSzPts val="4000"/>
              <a:buFont typeface="Verdana"/>
              <a:buNone/>
            </a:pPr>
            <a:r>
              <a:rPr lang="en-US" sz="3600"/>
              <a:t>     to Student Need</a:t>
            </a:r>
            <a:r>
              <a:rPr lang="en-US" sz="3600">
                <a:solidFill>
                  <a:srgbClr val="000000"/>
                </a:solidFill>
              </a:rPr>
              <a:t>  </a:t>
            </a:r>
            <a:endParaRPr sz="3600">
              <a:solidFill>
                <a:srgbClr val="000000"/>
              </a:solidFill>
            </a:endParaRPr>
          </a:p>
        </p:txBody>
      </p:sp>
      <p:graphicFrame>
        <p:nvGraphicFramePr>
          <p:cNvPr id="1900" name="Google Shape;1900;p95"/>
          <p:cNvGraphicFramePr/>
          <p:nvPr/>
        </p:nvGraphicFramePr>
        <p:xfrm>
          <a:off x="0" y="1097395"/>
          <a:ext cx="3000000" cy="3000000"/>
        </p:xfrm>
        <a:graphic>
          <a:graphicData uri="http://schemas.openxmlformats.org/drawingml/2006/table">
            <a:tbl>
              <a:tblPr firstRow="1">
                <a:noFill/>
                <a:tableStyleId>{E55EAF6D-CC39-4DF6-B0CD-608C0CCC5EA7}</a:tableStyleId>
              </a:tblPr>
              <a:tblGrid>
                <a:gridCol w="2620850"/>
                <a:gridCol w="3398725"/>
                <a:gridCol w="3124425"/>
              </a:tblGrid>
              <a:tr h="769600">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a:t>
                      </a:r>
                      <a:endParaRPr b="1" sz="24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400"/>
                        <a:buFont typeface="Arial"/>
                        <a:buNone/>
                      </a:pPr>
                      <a:r>
                        <a:rPr b="1" lang="en-US" sz="2400" u="none" cap="none" strike="noStrike">
                          <a:solidFill>
                            <a:schemeClr val="dk1"/>
                          </a:solidFill>
                          <a:latin typeface="Verdana"/>
                          <a:ea typeface="Verdana"/>
                          <a:cs typeface="Verdana"/>
                          <a:sym typeface="Verdana"/>
                        </a:rPr>
                        <a:t>Criteria</a:t>
                      </a:r>
                      <a:r>
                        <a:rPr b="1" lang="en-US" sz="2400" u="none" cap="none" strike="noStrike">
                          <a:latin typeface="Verdana"/>
                          <a:ea typeface="Verdana"/>
                          <a:cs typeface="Verdana"/>
                          <a:sym typeface="Verdana"/>
                        </a:rPr>
                        <a:t> </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0D75F">
                        <a:alpha val="50196"/>
                      </a:srgbClr>
                    </a:solidFill>
                  </a:tcPr>
                </a:tc>
              </a:tr>
              <a:tr h="4918675">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Tier 2 supports are explicitly linked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to Tier 1 supports, and students</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receiving Tier 2 supports have</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access to/are included in Tier 1 supports.</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Universal lesson plans </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Tier II lesson plans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Acknowledgement system</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Student of the month documentation</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Family communication</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a:t>
                      </a:r>
                      <a:r>
                        <a:rPr lang="en-US" sz="2400" u="none" cap="none" strike="noStrike">
                          <a:solidFill>
                            <a:schemeClr val="dk1"/>
                          </a:solidFill>
                          <a:latin typeface="Verdana"/>
                          <a:ea typeface="Verdana"/>
                          <a:cs typeface="Verdana"/>
                          <a:sym typeface="Verdana"/>
                        </a:rPr>
                        <a:t>No evidence that students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receiving Tier 2</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supports have access to</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Tier 1 supports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t/>
                      </a:r>
                      <a:endParaRPr sz="7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1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a:t>
                      </a:r>
                      <a:r>
                        <a:rPr lang="en-US" sz="2400" u="none" cap="none" strike="noStrike">
                          <a:solidFill>
                            <a:schemeClr val="dk1"/>
                          </a:solidFill>
                          <a:latin typeface="Verdana"/>
                          <a:ea typeface="Verdana"/>
                          <a:cs typeface="Verdana"/>
                          <a:sym typeface="Verdana"/>
                        </a:rPr>
                        <a:t>students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solidFill>
                            <a:schemeClr val="dk1"/>
                          </a:solidFill>
                          <a:latin typeface="Verdana"/>
                          <a:ea typeface="Verdana"/>
                          <a:cs typeface="Verdana"/>
                          <a:sym typeface="Verdana"/>
                        </a:rPr>
                        <a:t>have some access to Tier 1 supports</a:t>
                      </a:r>
                      <a:endParaRPr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t/>
                      </a:r>
                      <a:endParaRPr sz="7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3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a:t>
                      </a:r>
                      <a:r>
                        <a:rPr lang="en-US" sz="2400" u="none" cap="none" strike="noStrike">
                          <a:solidFill>
                            <a:schemeClr val="dk1"/>
                          </a:solidFill>
                          <a:latin typeface="Verdana"/>
                          <a:ea typeface="Verdana"/>
                          <a:cs typeface="Verdana"/>
                          <a:sym typeface="Verdana"/>
                        </a:rPr>
                        <a:t>students have full access to Tier 1 supports</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TFI cover" id="1901" name="Google Shape;1901;p95"/>
          <p:cNvPicPr preferRelativeResize="0"/>
          <p:nvPr/>
        </p:nvPicPr>
        <p:blipFill rotWithShape="1">
          <a:blip r:embed="rId3">
            <a:alphaModFix/>
          </a:blip>
          <a:srcRect b="0" l="0" r="0" t="0"/>
          <a:stretch/>
        </p:blipFill>
        <p:spPr>
          <a:xfrm>
            <a:off x="0" y="0"/>
            <a:ext cx="841624" cy="10974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96"/>
          <p:cNvSpPr txBox="1"/>
          <p:nvPr>
            <p:ph type="title"/>
          </p:nvPr>
        </p:nvSpPr>
        <p:spPr>
          <a:xfrm>
            <a:off x="90750" y="0"/>
            <a:ext cx="8977200" cy="1097400"/>
          </a:xfrm>
          <a:prstGeom prst="rect">
            <a:avLst/>
          </a:prstGeom>
          <a:solidFill>
            <a:srgbClr val="A9DCF2">
              <a:alpha val="6705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105775"/>
              </a:buClr>
              <a:buSzPts val="4000"/>
              <a:buFont typeface="Verdana"/>
              <a:buNone/>
            </a:pPr>
            <a:r>
              <a:rPr b="1" lang="en-US" sz="3600">
                <a:solidFill>
                  <a:srgbClr val="000000"/>
                </a:solidFill>
              </a:rPr>
              <a:t>2.8:</a:t>
            </a:r>
            <a:r>
              <a:rPr lang="en-US" sz="3600">
                <a:solidFill>
                  <a:srgbClr val="000000"/>
                </a:solidFill>
              </a:rPr>
              <a:t> Intervention Selection  </a:t>
            </a:r>
            <a:endParaRPr sz="3600">
              <a:solidFill>
                <a:srgbClr val="000000"/>
              </a:solidFill>
            </a:endParaRPr>
          </a:p>
        </p:txBody>
      </p:sp>
      <p:graphicFrame>
        <p:nvGraphicFramePr>
          <p:cNvPr id="1907" name="Google Shape;1907;p96"/>
          <p:cNvGraphicFramePr/>
          <p:nvPr/>
        </p:nvGraphicFramePr>
        <p:xfrm>
          <a:off x="7350" y="838295"/>
          <a:ext cx="3000000" cy="3000000"/>
        </p:xfrm>
        <a:graphic>
          <a:graphicData uri="http://schemas.openxmlformats.org/drawingml/2006/table">
            <a:tbl>
              <a:tblPr firstRow="1">
                <a:noFill/>
                <a:tableStyleId>{E55EAF6D-CC39-4DF6-B0CD-608C0CCC5EA7}</a:tableStyleId>
              </a:tblPr>
              <a:tblGrid>
                <a:gridCol w="2720350"/>
                <a:gridCol w="3024975"/>
                <a:gridCol w="3315275"/>
              </a:tblGrid>
              <a:tr h="85117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Feature</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Possible Data Sources</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Scoring Criteria</a:t>
                      </a:r>
                      <a:endParaRPr b="1" sz="2400" u="none" cap="none" strike="noStrike">
                        <a:latin typeface="Verdana"/>
                        <a:ea typeface="Verdana"/>
                        <a:cs typeface="Verdana"/>
                        <a:sym typeface="Verdan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C9DAF8"/>
                    </a:solidFill>
                  </a:tcPr>
                </a:tc>
              </a:tr>
              <a:tr h="4903450">
                <a:tc>
                  <a:txBody>
                    <a:bodyPr/>
                    <a:lstStyle/>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All interventions are aligned with</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Tier I content and coordinated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with Tier I schedules to maintain</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access to Tier I content.</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US" sz="2400" u="none" cap="none" strike="noStrike">
                          <a:latin typeface="Verdana"/>
                          <a:ea typeface="Verdana"/>
                          <a:cs typeface="Verdana"/>
                          <a:sym typeface="Verdana"/>
                        </a:rPr>
                        <a:t>Resource map</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Evidence- based selection tool</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Individual student data</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Data outcomes</a:t>
                      </a:r>
                      <a:endParaRPr sz="2400" u="none" cap="none" strike="noStrike">
                        <a:latin typeface="Verdana"/>
                        <a:ea typeface="Verdana"/>
                        <a:cs typeface="Verdana"/>
                        <a:sym typeface="Verdana"/>
                      </a:endParaRPr>
                    </a:p>
                    <a:p>
                      <a:pPr indent="-381000" lvl="0" marL="457200" marR="0" rtl="0" algn="l">
                        <a:lnSpc>
                          <a:spcPct val="100000"/>
                        </a:lnSpc>
                        <a:spcBef>
                          <a:spcPts val="1000"/>
                        </a:spcBef>
                        <a:spcAft>
                          <a:spcPts val="0"/>
                        </a:spcAft>
                        <a:buClr>
                          <a:srgbClr val="000000"/>
                        </a:buClr>
                        <a:buSzPts val="2400"/>
                        <a:buFont typeface="Verdana"/>
                        <a:buChar char="●"/>
                      </a:pPr>
                      <a:r>
                        <a:rPr lang="en-US" sz="2400" u="none" cap="none" strike="noStrike">
                          <a:latin typeface="Verdana"/>
                          <a:ea typeface="Verdana"/>
                          <a:cs typeface="Verdana"/>
                          <a:sym typeface="Verdana"/>
                        </a:rPr>
                        <a:t>Documentation of selection process</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0</a:t>
                      </a:r>
                      <a:r>
                        <a:rPr lang="en-US" sz="2400" u="none" cap="none" strike="noStrike">
                          <a:latin typeface="Verdana"/>
                          <a:ea typeface="Verdana"/>
                          <a:cs typeface="Verdana"/>
                          <a:sym typeface="Verdana"/>
                        </a:rPr>
                        <a:t>= process unclear/ inconsistently utilized.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700" u="none" cap="none" strike="noStrike">
                          <a:latin typeface="Verdana"/>
                          <a:ea typeface="Verdana"/>
                          <a:cs typeface="Verdana"/>
                          <a:sym typeface="Verdana"/>
                        </a:rPr>
                        <a:t> </a:t>
                      </a:r>
                      <a:endParaRPr sz="6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1</a:t>
                      </a:r>
                      <a:r>
                        <a:rPr lang="en-US" sz="2400" u="none" cap="none" strike="noStrike">
                          <a:latin typeface="Verdana"/>
                          <a:ea typeface="Verdana"/>
                          <a:cs typeface="Verdana"/>
                          <a:sym typeface="Verdana"/>
                        </a:rPr>
                        <a:t>=process exists for selection OR matching to student</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need.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6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7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lang="en-US" sz="2400" u="none" cap="none" strike="noStrike">
                          <a:latin typeface="Verdana"/>
                          <a:ea typeface="Verdana"/>
                          <a:cs typeface="Verdana"/>
                          <a:sym typeface="Verdana"/>
                        </a:rPr>
                        <a:t>2</a:t>
                      </a:r>
                      <a:r>
                        <a:rPr lang="en-US" sz="2400" u="none" cap="none" strike="noStrike">
                          <a:latin typeface="Verdana"/>
                          <a:ea typeface="Verdana"/>
                          <a:cs typeface="Verdana"/>
                          <a:sym typeface="Verdana"/>
                        </a:rPr>
                        <a:t>=process exists for section AND</a:t>
                      </a:r>
                      <a:endParaRPr sz="2400" u="none" cap="none" strike="noStrike">
                        <a:latin typeface="Verdana"/>
                        <a:ea typeface="Verdana"/>
                        <a:cs typeface="Verdana"/>
                        <a:sym typeface="Verdana"/>
                      </a:endParaRPr>
                    </a:p>
                    <a:p>
                      <a:pPr indent="0" lvl="0" marL="0" marR="0" rtl="0" algn="l">
                        <a:lnSpc>
                          <a:spcPct val="100000"/>
                        </a:lnSpc>
                        <a:spcBef>
                          <a:spcPts val="0"/>
                        </a:spcBef>
                        <a:spcAft>
                          <a:spcPts val="0"/>
                        </a:spcAft>
                        <a:buClr>
                          <a:schemeClr val="dk1"/>
                        </a:buClr>
                        <a:buSzPts val="1100"/>
                        <a:buFont typeface="Arial"/>
                        <a:buNone/>
                      </a:pPr>
                      <a:r>
                        <a:rPr lang="en-US" sz="2400" u="none" cap="none" strike="noStrike">
                          <a:latin typeface="Verdana"/>
                          <a:ea typeface="Verdana"/>
                          <a:cs typeface="Verdana"/>
                          <a:sym typeface="Verdana"/>
                        </a:rPr>
                        <a:t>matching to student need.</a:t>
                      </a:r>
                      <a:endParaRPr sz="2400" u="none" cap="none" strike="noStrike">
                        <a:latin typeface="Verdana"/>
                        <a:ea typeface="Verdana"/>
                        <a:cs typeface="Verdana"/>
                        <a:sym typeface="Verdan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pic>
        <p:nvPicPr>
          <p:cNvPr descr="ATFI cover" id="1908" name="Google Shape;1908;p96"/>
          <p:cNvPicPr preferRelativeResize="0"/>
          <p:nvPr/>
        </p:nvPicPr>
        <p:blipFill rotWithShape="1">
          <a:blip r:embed="rId3">
            <a:alphaModFix/>
          </a:blip>
          <a:srcRect b="0" l="0" r="0" t="0"/>
          <a:stretch/>
        </p:blipFill>
        <p:spPr>
          <a:xfrm>
            <a:off x="0" y="0"/>
            <a:ext cx="939408" cy="10974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p97"/>
          <p:cNvSpPr txBox="1"/>
          <p:nvPr>
            <p:ph idx="1" type="body"/>
          </p:nvPr>
        </p:nvSpPr>
        <p:spPr>
          <a:xfrm>
            <a:off x="228600" y="1600200"/>
            <a:ext cx="8686800" cy="4572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Build and sustain a system than ensures that all students receive high quality core, equitable academic, behavioral and social-emotional instruction and evidence-based advanced tier interventions to support their learning needs.</a:t>
            </a:r>
            <a:endParaRPr/>
          </a:p>
        </p:txBody>
      </p:sp>
      <p:sp>
        <p:nvSpPr>
          <p:cNvPr id="1915" name="Google Shape;1915;p97"/>
          <p:cNvSpPr txBox="1"/>
          <p:nvPr>
            <p:ph type="title"/>
          </p:nvPr>
        </p:nvSpPr>
        <p:spPr>
          <a:xfrm>
            <a:off x="228600" y="228600"/>
            <a:ext cx="8686800" cy="1143000"/>
          </a:xfrm>
          <a:prstGeom prst="rect">
            <a:avLst/>
          </a:prstGeom>
          <a:solidFill>
            <a:srgbClr val="A9DCF2">
              <a:alpha val="6509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Alignment Vision</a:t>
            </a:r>
            <a:endParaRPr>
              <a:solidFill>
                <a:srgbClr val="000000"/>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0" name="Shape 1920"/>
        <p:cNvGrpSpPr/>
        <p:nvPr/>
      </p:nvGrpSpPr>
      <p:grpSpPr>
        <a:xfrm>
          <a:off x="0" y="0"/>
          <a:ext cx="0" cy="0"/>
          <a:chOff x="0" y="0"/>
          <a:chExt cx="0" cy="0"/>
        </a:xfrm>
      </p:grpSpPr>
      <p:sp>
        <p:nvSpPr>
          <p:cNvPr id="1921" name="Google Shape;1921;p98"/>
          <p:cNvSpPr txBox="1"/>
          <p:nvPr>
            <p:ph type="title"/>
          </p:nvPr>
        </p:nvSpPr>
        <p:spPr>
          <a:xfrm>
            <a:off x="228600" y="228600"/>
            <a:ext cx="86868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chemeClr val="dk1"/>
                </a:solidFill>
              </a:rPr>
              <a:t>Essential Element Alignment</a:t>
            </a:r>
            <a:endParaRPr>
              <a:solidFill>
                <a:schemeClr val="dk1"/>
              </a:solidFill>
            </a:endParaRPr>
          </a:p>
        </p:txBody>
      </p:sp>
      <p:pic>
        <p:nvPicPr>
          <p:cNvPr descr="pink arrow" id="1922" name="Google Shape;1922;p98"/>
          <p:cNvPicPr preferRelativeResize="0"/>
          <p:nvPr/>
        </p:nvPicPr>
        <p:blipFill rotWithShape="1">
          <a:blip r:embed="rId3">
            <a:alphaModFix/>
          </a:blip>
          <a:srcRect b="0" l="0" r="0" t="0"/>
          <a:stretch/>
        </p:blipFill>
        <p:spPr>
          <a:xfrm>
            <a:off x="3023100" y="1371600"/>
            <a:ext cx="3529725" cy="5486400"/>
          </a:xfrm>
          <a:prstGeom prst="rect">
            <a:avLst/>
          </a:prstGeom>
          <a:noFill/>
          <a:ln>
            <a:noFill/>
          </a:ln>
        </p:spPr>
      </p:pic>
      <p:sp>
        <p:nvSpPr>
          <p:cNvPr id="1923" name="Google Shape;1923;p98"/>
          <p:cNvSpPr/>
          <p:nvPr/>
        </p:nvSpPr>
        <p:spPr>
          <a:xfrm>
            <a:off x="1350713" y="3376200"/>
            <a:ext cx="6874500" cy="1210200"/>
          </a:xfrm>
          <a:prstGeom prst="lef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EBP Interventions and Supports Continuum</a:t>
            </a:r>
            <a:endParaRPr b="0" i="0" sz="2400" u="none" cap="none" strike="noStrike">
              <a:solidFill>
                <a:srgbClr val="000000"/>
              </a:solidFill>
              <a:latin typeface="Arial"/>
              <a:ea typeface="Arial"/>
              <a:cs typeface="Arial"/>
              <a:sym typeface="Arial"/>
            </a:endParaRPr>
          </a:p>
        </p:txBody>
      </p:sp>
      <p:sp>
        <p:nvSpPr>
          <p:cNvPr id="1924" name="Google Shape;1924;p98"/>
          <p:cNvSpPr/>
          <p:nvPr/>
        </p:nvSpPr>
        <p:spPr>
          <a:xfrm>
            <a:off x="2468663" y="4374575"/>
            <a:ext cx="4638600" cy="1017900"/>
          </a:xfrm>
          <a:prstGeom prst="leftRightArrow">
            <a:avLst>
              <a:gd fmla="val 50000" name="adj1"/>
              <a:gd fmla="val 50000"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Progress Monitoring</a:t>
            </a:r>
            <a:endParaRPr b="0" i="0" sz="2400" u="none" cap="none" strike="noStrike">
              <a:solidFill>
                <a:srgbClr val="000000"/>
              </a:solidFill>
              <a:latin typeface="Arial"/>
              <a:ea typeface="Arial"/>
              <a:cs typeface="Arial"/>
              <a:sym typeface="Arial"/>
            </a:endParaRPr>
          </a:p>
        </p:txBody>
      </p:sp>
      <p:sp>
        <p:nvSpPr>
          <p:cNvPr id="1925" name="Google Shape;1925;p98"/>
          <p:cNvSpPr/>
          <p:nvPr/>
        </p:nvSpPr>
        <p:spPr>
          <a:xfrm>
            <a:off x="2652113" y="2685350"/>
            <a:ext cx="4271700" cy="801000"/>
          </a:xfrm>
          <a:prstGeom prst="leftRightArrow">
            <a:avLst>
              <a:gd fmla="val 50000" name="adj1"/>
              <a:gd fmla="val 50000" name="adj2"/>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Universal Screening/RFA</a:t>
            </a:r>
            <a:endParaRPr b="0" i="0" sz="2400" u="none" cap="none" strike="noStrike">
              <a:solidFill>
                <a:srgbClr val="000000"/>
              </a:solidFill>
              <a:latin typeface="Arial"/>
              <a:ea typeface="Arial"/>
              <a:cs typeface="Arial"/>
              <a:sym typeface="Arial"/>
            </a:endParaRPr>
          </a:p>
        </p:txBody>
      </p:sp>
      <p:sp>
        <p:nvSpPr>
          <p:cNvPr id="1926" name="Google Shape;1926;p98"/>
          <p:cNvSpPr/>
          <p:nvPr/>
        </p:nvSpPr>
        <p:spPr>
          <a:xfrm>
            <a:off x="2143313" y="5392475"/>
            <a:ext cx="5289300" cy="1143000"/>
          </a:xfrm>
          <a:prstGeom prst="lef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Data-informed Decision Making</a:t>
            </a:r>
            <a:endParaRPr b="0" i="0" sz="2400" u="none" cap="none" strike="noStrike">
              <a:solidFill>
                <a:srgbClr val="000000"/>
              </a:solidFill>
              <a:latin typeface="Arial"/>
              <a:ea typeface="Arial"/>
              <a:cs typeface="Arial"/>
              <a:sym typeface="Arial"/>
            </a:endParaRPr>
          </a:p>
        </p:txBody>
      </p:sp>
      <p:sp>
        <p:nvSpPr>
          <p:cNvPr id="1927" name="Google Shape;1927;p98"/>
          <p:cNvSpPr/>
          <p:nvPr/>
        </p:nvSpPr>
        <p:spPr>
          <a:xfrm>
            <a:off x="3240113" y="1640125"/>
            <a:ext cx="2961900" cy="930000"/>
          </a:xfrm>
          <a:prstGeom prst="leftRightArrow">
            <a:avLst>
              <a:gd fmla="val 50000" name="adj1"/>
              <a:gd fmla="val 50000" name="adj2"/>
            </a:avLst>
          </a:prstGeom>
          <a:solidFill>
            <a:srgbClr val="FF006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Teaming</a:t>
            </a:r>
            <a:endParaRPr b="0" i="0" sz="2400" u="none" cap="none" strike="noStrike">
              <a:solidFill>
                <a:srgbClr val="000000"/>
              </a:solidFill>
              <a:latin typeface="Arial"/>
              <a:ea typeface="Arial"/>
              <a:cs typeface="Arial"/>
              <a:sym typeface="Arial"/>
            </a:endParaRPr>
          </a:p>
        </p:txBody>
      </p:sp>
      <p:sp>
        <p:nvSpPr>
          <p:cNvPr id="1928" name="Google Shape;1928;p98"/>
          <p:cNvSpPr txBox="1"/>
          <p:nvPr/>
        </p:nvSpPr>
        <p:spPr>
          <a:xfrm rot="-5400000">
            <a:off x="-1839000" y="3780000"/>
            <a:ext cx="5432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Behavior and Mental Health</a:t>
            </a:r>
            <a:endParaRPr b="0" i="0" sz="2800" u="none" cap="none" strike="noStrike">
              <a:solidFill>
                <a:srgbClr val="000000"/>
              </a:solidFill>
              <a:latin typeface="Verdana"/>
              <a:ea typeface="Verdana"/>
              <a:cs typeface="Verdana"/>
              <a:sym typeface="Verdana"/>
            </a:endParaRPr>
          </a:p>
        </p:txBody>
      </p:sp>
      <p:sp>
        <p:nvSpPr>
          <p:cNvPr id="1929" name="Google Shape;1929;p98"/>
          <p:cNvSpPr txBox="1"/>
          <p:nvPr/>
        </p:nvSpPr>
        <p:spPr>
          <a:xfrm rot="5400000">
            <a:off x="6474550" y="3323450"/>
            <a:ext cx="4180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Academics</a:t>
            </a:r>
            <a:endParaRPr b="0" i="0" sz="2800" u="none" cap="none" strike="noStrike">
              <a:solidFill>
                <a:srgbClr val="000000"/>
              </a:solidFill>
              <a:latin typeface="Verdana"/>
              <a:ea typeface="Verdana"/>
              <a:cs typeface="Verdana"/>
              <a:sym typeface="Verdana"/>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p99"/>
          <p:cNvSpPr txBox="1"/>
          <p:nvPr/>
        </p:nvSpPr>
        <p:spPr>
          <a:xfrm>
            <a:off x="857575" y="4379233"/>
            <a:ext cx="8434200" cy="40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Lato"/>
                <a:ea typeface="Lato"/>
                <a:cs typeface="Lato"/>
                <a:sym typeface="Lato"/>
              </a:rPr>
              <a:t>LCPS MTSS Pyramid of (Strategies) Interventions</a:t>
            </a:r>
            <a:endParaRPr b="1" i="0" sz="1400" u="none" cap="none" strike="noStrike">
              <a:solidFill>
                <a:srgbClr val="000000"/>
              </a:solidFill>
              <a:latin typeface="Lato"/>
              <a:ea typeface="Lato"/>
              <a:cs typeface="Lato"/>
              <a:sym typeface="Lato"/>
            </a:endParaRPr>
          </a:p>
        </p:txBody>
      </p:sp>
      <p:pic>
        <p:nvPicPr>
          <p:cNvPr descr="three tiered framework listing interventions" id="1935" name="Google Shape;1935;p99"/>
          <p:cNvPicPr preferRelativeResize="0"/>
          <p:nvPr/>
        </p:nvPicPr>
        <p:blipFill rotWithShape="1">
          <a:blip r:embed="rId3">
            <a:alphaModFix/>
          </a:blip>
          <a:srcRect b="5944" l="0" r="0" t="0"/>
          <a:stretch/>
        </p:blipFill>
        <p:spPr>
          <a:xfrm>
            <a:off x="69775" y="1295400"/>
            <a:ext cx="9074225" cy="5562598"/>
          </a:xfrm>
          <a:prstGeom prst="rect">
            <a:avLst/>
          </a:prstGeom>
          <a:noFill/>
          <a:ln>
            <a:noFill/>
          </a:ln>
        </p:spPr>
      </p:pic>
      <p:sp>
        <p:nvSpPr>
          <p:cNvPr id="1936" name="Google Shape;1936;p99"/>
          <p:cNvSpPr txBox="1"/>
          <p:nvPr>
            <p:ph type="title"/>
          </p:nvPr>
        </p:nvSpPr>
        <p:spPr>
          <a:xfrm>
            <a:off x="492087" y="0"/>
            <a:ext cx="8229600" cy="1143000"/>
          </a:xfrm>
          <a:prstGeom prst="rect">
            <a:avLst/>
          </a:prstGeom>
          <a:solidFill>
            <a:srgbClr val="A9DCF2">
              <a:alpha val="66274"/>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000"/>
              <a:buFont typeface="Verdana"/>
              <a:buNone/>
            </a:pPr>
            <a:r>
              <a:rPr lang="en-US">
                <a:solidFill>
                  <a:schemeClr val="dk1"/>
                </a:solidFill>
              </a:rPr>
              <a:t>Aligned System</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
        <p:nvSpPr>
          <p:cNvPr id="1942" name="Google Shape;1942;p100"/>
          <p:cNvSpPr txBox="1"/>
          <p:nvPr>
            <p:ph type="title"/>
          </p:nvPr>
        </p:nvSpPr>
        <p:spPr>
          <a:xfrm>
            <a:off x="228600" y="242900"/>
            <a:ext cx="8686800" cy="1143000"/>
          </a:xfrm>
          <a:prstGeom prst="rect">
            <a:avLst/>
          </a:prstGeom>
          <a:solidFill>
            <a:srgbClr val="A9DCF2">
              <a:alpha val="65098"/>
            </a:srgbClr>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4000"/>
              <a:buNone/>
            </a:pPr>
            <a:r>
              <a:rPr lang="en-US">
                <a:solidFill>
                  <a:srgbClr val="000000"/>
                </a:solidFill>
              </a:rPr>
              <a:t>PBIS Alignment Tool</a:t>
            </a:r>
            <a:endParaRPr>
              <a:solidFill>
                <a:srgbClr val="000000"/>
              </a:solidFill>
            </a:endParaRPr>
          </a:p>
        </p:txBody>
      </p:sp>
      <p:pic>
        <p:nvPicPr>
          <p:cNvPr descr="Screenshot of PBIS alignment tool" id="1943" name="Google Shape;1943;p100"/>
          <p:cNvPicPr preferRelativeResize="0"/>
          <p:nvPr/>
        </p:nvPicPr>
        <p:blipFill rotWithShape="1">
          <a:blip r:embed="rId3">
            <a:alphaModFix/>
          </a:blip>
          <a:srcRect b="0" l="0" r="0" t="0"/>
          <a:stretch/>
        </p:blipFill>
        <p:spPr>
          <a:xfrm>
            <a:off x="332725" y="1515075"/>
            <a:ext cx="8478551" cy="5053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Karen S Berlin</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0x0101009A88C66DD6878247934C3032C88502BD</vt:lpwstr>
  </property>
</Properties>
</file>