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18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Lst>
  <p:sldSz cx="9144000" cy="6858000" type="screen4x3"/>
  <p:notesSz cx="6858000" cy="9144000"/>
  <p:embeddedFontLst>
    <p:embeddedFont>
      <p:font typeface="Quattrocento Sans" panose="020B0502050000020003" pitchFamily="34" charset="0"/>
      <p:regular r:id="rId184"/>
      <p:bold r:id="rId185"/>
      <p:italic r:id="rId186"/>
      <p:boldItalic r:id="rId187"/>
    </p:embeddedFont>
    <p:embeddedFont>
      <p:font typeface="Verdana" panose="020B0604030504040204" pitchFamily="34" charset="0"/>
      <p:regular r:id="rId188"/>
      <p:bold r:id="rId189"/>
      <p:italic r:id="rId190"/>
      <p:boldItalic r:id="rId1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2" roundtripDataSignature="AMtx7miYbp1dTNe3soARLcI1oayDW2i/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62FC28-139A-480E-B5BE-7AB29B819066}">
  <a:tblStyle styleId="{B962FC28-139A-480E-B5BE-7AB29B81906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074"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font" Target="fonts/font8.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customschemas.google.com/relationships/presentationmetadata" Target="meta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presProps" Target="presProp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1.fntdata"/><Relationship Id="rId189" Type="http://schemas.openxmlformats.org/officeDocument/2006/relationships/font" Target="fonts/font6.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theme" Target="theme/theme1.xml"/><Relationship Id="rId190" Type="http://schemas.openxmlformats.org/officeDocument/2006/relationships/font" Target="fonts/font7.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font" Target="fonts/font3.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font" Target="fonts/font4.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a:p>
            <a:pPr marL="457200" lvl="0" indent="0" algn="l" rtl="0">
              <a:lnSpc>
                <a:spcPct val="100000"/>
              </a:lnSpc>
              <a:spcBef>
                <a:spcPts val="0"/>
              </a:spcBef>
              <a:spcAft>
                <a:spcPts val="0"/>
              </a:spcAft>
              <a:buSzPts val="1400"/>
              <a:buNone/>
            </a:pPr>
            <a:endParaRPr sz="1600"/>
          </a:p>
        </p:txBody>
      </p:sp>
      <p:sp>
        <p:nvSpPr>
          <p:cNvPr id="205" name="Google Shape;20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0"/>
          </a:p>
        </p:txBody>
      </p:sp>
      <p:sp>
        <p:nvSpPr>
          <p:cNvPr id="277" name="Google Shape;2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205" name="Google Shape;1205;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7" name="Google Shape;121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6" name="Google Shape;1226;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a:t>
            </a:r>
            <a:endParaRPr/>
          </a:p>
        </p:txBody>
      </p:sp>
      <p:sp>
        <p:nvSpPr>
          <p:cNvPr id="1240" name="Google Shape;124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7" name="Google Shape;124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0000FF"/>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FF"/>
              </a:solidFill>
            </a:endParaRPr>
          </a:p>
        </p:txBody>
      </p:sp>
      <p:sp>
        <p:nvSpPr>
          <p:cNvPr id="1259" name="Google Shape;125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8" name="Google Shape;1268;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276" name="Google Shape;1276;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1" name="Google Shape;1291;p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1100"/>
          </a:p>
        </p:txBody>
      </p:sp>
      <p:sp>
        <p:nvSpPr>
          <p:cNvPr id="1300" name="Google Shape;1300;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309" name="Google Shape;1309;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8" name="Google Shape;131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319" name="Google Shape;1319;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325" name="Google Shape;1325;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endParaRPr sz="1100"/>
          </a:p>
        </p:txBody>
      </p:sp>
      <p:sp>
        <p:nvSpPr>
          <p:cNvPr id="1335" name="Google Shape;1335;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914400" lvl="0" indent="0" algn="l" rtl="0">
              <a:lnSpc>
                <a:spcPct val="100000"/>
              </a:lnSpc>
              <a:spcBef>
                <a:spcPts val="0"/>
              </a:spcBef>
              <a:spcAft>
                <a:spcPts val="0"/>
              </a:spcAft>
              <a:buSzPts val="1400"/>
              <a:buNone/>
            </a:pPr>
            <a:endParaRPr/>
          </a:p>
        </p:txBody>
      </p:sp>
      <p:sp>
        <p:nvSpPr>
          <p:cNvPr id="1343" name="Google Shape;1343;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0" name="Google Shape;1350;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2" name="Google Shape;1362;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Google Shape;1372;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1373" name="Google Shape;1373;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1" name="Google Shape;1381;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b="1" u="sng">
              <a:solidFill>
                <a:srgbClr val="FF0000"/>
              </a:solidFill>
              <a:highlight>
                <a:srgbClr val="FFFF00"/>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390" name="Google Shape;1390;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9" name="Google Shape;139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rgbClr val="FF0000"/>
              </a:solidFill>
            </a:endParaRPr>
          </a:p>
        </p:txBody>
      </p:sp>
      <p:sp>
        <p:nvSpPr>
          <p:cNvPr id="1400" name="Google Shape;1400;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409" name="Google Shape;1409;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424" name="Google Shape;1424;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430" name="Google Shape;1430;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d9ca1b8d99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1" name="Google Shape;1441;g2d9ca1b8d99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2d9ca1b8d99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g2d9ca1b8d99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100"/>
              <a:t> </a:t>
            </a:r>
            <a:endParaRPr sz="110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454" name="Google Shape;1454;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1" name="Google Shape;1461;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470" name="Google Shape;1470;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 I</a:t>
            </a:r>
            <a:endParaRPr/>
          </a:p>
        </p:txBody>
      </p:sp>
      <p:sp>
        <p:nvSpPr>
          <p:cNvPr id="1480" name="Google Shape;148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8" name="Google Shape;29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0432FF"/>
              </a:solidFill>
            </a:endParaRPr>
          </a:p>
        </p:txBody>
      </p:sp>
      <p:sp>
        <p:nvSpPr>
          <p:cNvPr id="1488" name="Google Shape;1488;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7" name="Google Shape;1497;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9" name="Google Shape;1509;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800"/>
              <a:buFont typeface="Arial"/>
              <a:buNone/>
            </a:pPr>
            <a:endParaRPr sz="1100" b="1"/>
          </a:p>
        </p:txBody>
      </p:sp>
      <p:sp>
        <p:nvSpPr>
          <p:cNvPr id="1518" name="Google Shape;1518;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0" name="Google Shape;153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1543" name="Google Shape;1543;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chemeClr val="dk1"/>
              </a:buClr>
              <a:buSzPts val="1100"/>
              <a:buAutoNum type="arabicPeriod"/>
            </a:pPr>
            <a:endParaRPr sz="1100"/>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sz="1100"/>
          </a:p>
        </p:txBody>
      </p:sp>
      <p:sp>
        <p:nvSpPr>
          <p:cNvPr id="1553" name="Google Shape;1553;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400"/>
              <a:buNone/>
            </a:pPr>
            <a:endParaRPr sz="2400">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562" name="Google Shape;1562;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0" name="Google Shape;1570;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sz="1300"/>
          </a:p>
        </p:txBody>
      </p:sp>
      <p:sp>
        <p:nvSpPr>
          <p:cNvPr id="308" name="Google Shape;30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583" name="Google Shape;1583;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590" name="Google Shape;1590;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7" name="Google Shape;1597;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4" name="Google Shape;1604;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613" name="Google Shape;1613;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2" name="Google Shape;1622;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623" name="Google Shape;1623;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632" name="Google Shape;1632;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638" name="Google Shape;1638;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1650" name="Google Shape;165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5: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
        <p:nvSpPr>
          <p:cNvPr id="318" name="Google Shape;318;p15:notes"/>
          <p:cNvSpPr txBox="1"/>
          <p:nvPr/>
        </p:nvSpPr>
        <p:spPr>
          <a:xfrm>
            <a:off x="3884027" y="8684926"/>
            <a:ext cx="2972400" cy="457500"/>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
        <p:nvSpPr>
          <p:cNvPr id="319" name="Google Shape;31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20" name="Google Shape;320;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b="1" i="0" u="none" strike="noStrike" cap="none">
              <a:solidFill>
                <a:schemeClr val="dk1"/>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6" name="Google Shape;1656;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
        <p:nvSpPr>
          <p:cNvPr id="1657" name="Google Shape;1657;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SzPts val="1400"/>
              <a:buNone/>
            </a:pPr>
            <a:endParaRPr/>
          </a:p>
        </p:txBody>
      </p:sp>
      <p:sp>
        <p:nvSpPr>
          <p:cNvPr id="1666" name="Google Shape;1666;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672" name="Google Shape;1672;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endParaRPr sz="1100">
              <a:solidFill>
                <a:srgbClr val="000000"/>
              </a:solidFill>
            </a:endParaRPr>
          </a:p>
        </p:txBody>
      </p:sp>
      <p:sp>
        <p:nvSpPr>
          <p:cNvPr id="1673" name="Google Shape;1673;p152: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681" name="Google Shape;1681;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endParaRPr>
              <a:solidFill>
                <a:srgbClr val="000000"/>
              </a:solidFill>
              <a:latin typeface="Verdana"/>
              <a:ea typeface="Verdana"/>
              <a:cs typeface="Verdana"/>
              <a:sym typeface="Verdana"/>
            </a:endParaRPr>
          </a:p>
        </p:txBody>
      </p:sp>
      <p:sp>
        <p:nvSpPr>
          <p:cNvPr id="1682" name="Google Shape;1682;p153: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8" name="Google Shape;1688;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689" name="Google Shape;1689;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699" name="Google Shape;1699;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7" name="Google Shape;1707;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708" name="Google Shape;1708;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5" name="Google Shape;1715;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716" name="Google Shape;1716;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2" name="Google Shape;1722;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723" name="Google Shape;1723;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733" name="Google Shape;1733;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740" name="Google Shape;1740;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754" name="Google Shape;1754;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767" name="Google Shape;1767;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3" name="Google Shape;1783;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b="1">
              <a:highlight>
                <a:srgbClr val="FFFF00"/>
              </a:highlight>
            </a:endParaRPr>
          </a:p>
        </p:txBody>
      </p:sp>
      <p:sp>
        <p:nvSpPr>
          <p:cNvPr id="1784" name="Google Shape;1784;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1791" name="Google Shape;1791;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9" name="Google Shape;1799;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0" name="Google Shape;1800;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807" name="Google Shape;1807;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5" name="Google Shape;1815;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6" name="Google Shape;1816;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2d124c7d85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4" name="Google Shape;1824;g2d124c7d85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5" name="Google Shape;1825;g2d124c7d85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0" name="Google Shape;1840;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d124c7d85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g2d124c7d85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endParaRPr sz="1100">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865" name="Google Shape;1865;g2d124c7d85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endParaRPr sz="1100">
              <a:latin typeface="Verdana"/>
              <a:ea typeface="Verdana"/>
              <a:cs typeface="Verdana"/>
              <a:sym typeface="Verdana"/>
            </a:endParaRPr>
          </a:p>
        </p:txBody>
      </p:sp>
      <p:sp>
        <p:nvSpPr>
          <p:cNvPr id="1891" name="Google Shape;1891;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7" name="Google Shape;1927;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6" name="Google Shape;1936;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7" name="Google Shape;1937;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8" name="Google Shape;1948;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9" name="Google Shape;1949;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8" name="Google Shape;1958;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9" name="Google Shape;1959;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p:txBody>
      </p:sp>
      <p:sp>
        <p:nvSpPr>
          <p:cNvPr id="1966" name="Google Shape;1966;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3" name="Google Shape;1973;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974" name="Google Shape;1974;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1" name="Google Shape;1981;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7" name="Google Shape;1987;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8" name="Google Shape;1988;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300"/>
          </a:p>
        </p:txBody>
      </p:sp>
      <p:sp>
        <p:nvSpPr>
          <p:cNvPr id="354" name="Google Shape;35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4" name="Google Shape;1994;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5" name="Google Shape;1995;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solidFill>
                <a:srgbClr val="0432FF"/>
              </a:solidFill>
            </a:endParaRPr>
          </a:p>
        </p:txBody>
      </p:sp>
      <p:sp>
        <p:nvSpPr>
          <p:cNvPr id="361" name="Google Shape;36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endParaRPr/>
          </a:p>
        </p:txBody>
      </p:sp>
      <p:sp>
        <p:nvSpPr>
          <p:cNvPr id="370" name="Google Shape;37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1200"/>
              <a:buNone/>
            </a:pPr>
            <a:endParaRPr/>
          </a:p>
        </p:txBody>
      </p:sp>
      <p:sp>
        <p:nvSpPr>
          <p:cNvPr id="378" name="Google Shape;37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sz="1300"/>
          </a:p>
          <a:p>
            <a:pPr marL="0" lvl="0" indent="0" algn="l" rtl="0">
              <a:lnSpc>
                <a:spcPct val="100000"/>
              </a:lnSpc>
              <a:spcBef>
                <a:spcPts val="0"/>
              </a:spcBef>
              <a:spcAft>
                <a:spcPts val="0"/>
              </a:spcAft>
              <a:buClr>
                <a:schemeClr val="dk1"/>
              </a:buClr>
              <a:buSzPts val="1100"/>
              <a:buFont typeface="Arial"/>
              <a:buNone/>
            </a:pPr>
            <a:endParaRPr sz="1800"/>
          </a:p>
          <a:p>
            <a:pPr marL="0" lvl="0" indent="0" algn="l" rtl="0">
              <a:lnSpc>
                <a:spcPct val="100000"/>
              </a:lnSpc>
              <a:spcBef>
                <a:spcPts val="0"/>
              </a:spcBef>
              <a:spcAft>
                <a:spcPts val="0"/>
              </a:spcAft>
              <a:buSzPts val="1400"/>
              <a:buNone/>
            </a:pPr>
            <a:endParaRPr sz="1800"/>
          </a:p>
        </p:txBody>
      </p:sp>
      <p:sp>
        <p:nvSpPr>
          <p:cNvPr id="387" name="Google Shape;38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endParaRPr/>
          </a:p>
          <a:p>
            <a:pPr marL="0" marR="0" lvl="0" indent="0" algn="l" rtl="0">
              <a:lnSpc>
                <a:spcPct val="100000"/>
              </a:lnSpc>
              <a:spcBef>
                <a:spcPts val="0"/>
              </a:spcBef>
              <a:spcAft>
                <a:spcPts val="0"/>
              </a:spcAft>
              <a:buClr>
                <a:schemeClr val="dk1"/>
              </a:buClr>
              <a:buSzPts val="1800"/>
              <a:buFont typeface="Arial"/>
              <a:buNone/>
            </a:pPr>
            <a:endParaRPr/>
          </a:p>
        </p:txBody>
      </p:sp>
      <p:sp>
        <p:nvSpPr>
          <p:cNvPr id="403" name="Google Shape;40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417" name="Google Shape;41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442" name="Google Shape;44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0432FF"/>
              </a:solidFill>
            </a:endParaRPr>
          </a:p>
          <a:p>
            <a:pPr marL="0" lvl="0" indent="0" algn="l" rtl="0">
              <a:lnSpc>
                <a:spcPct val="100000"/>
              </a:lnSpc>
              <a:spcBef>
                <a:spcPts val="0"/>
              </a:spcBef>
              <a:spcAft>
                <a:spcPts val="0"/>
              </a:spcAft>
              <a:buClr>
                <a:schemeClr val="dk1"/>
              </a:buClr>
              <a:buSzPts val="1800"/>
              <a:buFont typeface="Arial"/>
              <a:buNone/>
            </a:pPr>
            <a:endParaRPr>
              <a:solidFill>
                <a:srgbClr val="0432FF"/>
              </a:solidFill>
            </a:endParaRPr>
          </a:p>
          <a:p>
            <a:pPr marL="0" marR="0" lvl="0" indent="0" algn="l" rtl="0">
              <a:lnSpc>
                <a:spcPct val="100000"/>
              </a:lnSpc>
              <a:spcBef>
                <a:spcPts val="0"/>
              </a:spcBef>
              <a:spcAft>
                <a:spcPts val="0"/>
              </a:spcAft>
              <a:buClr>
                <a:schemeClr val="dk1"/>
              </a:buClr>
              <a:buSzPts val="1800"/>
              <a:buFont typeface="Arial"/>
              <a:buNone/>
            </a:pPr>
            <a:endParaRPr>
              <a:solidFill>
                <a:srgbClr val="0432FF"/>
              </a:solidFill>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443" name="Google Shape;443;p27: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endParaRPr b="1"/>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 </a:t>
            </a:r>
            <a:endParaRPr b="1"/>
          </a:p>
          <a:p>
            <a:pPr marL="0" lvl="0" indent="0" algn="l" rtl="0">
              <a:lnSpc>
                <a:spcPct val="100000"/>
              </a:lnSpc>
              <a:spcBef>
                <a:spcPts val="0"/>
              </a:spcBef>
              <a:spcAft>
                <a:spcPts val="0"/>
              </a:spcAft>
              <a:buClr>
                <a:schemeClr val="dk1"/>
              </a:buClr>
              <a:buSzPts val="1800"/>
              <a:buFont typeface="Arial"/>
              <a:buNone/>
            </a:pPr>
            <a:endParaRPr/>
          </a:p>
        </p:txBody>
      </p:sp>
      <p:sp>
        <p:nvSpPr>
          <p:cNvPr id="454" name="Google Shape;45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460" name="Google Shape;46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200">
              <a:solidFill>
                <a:schemeClr val="dk1"/>
              </a:solidFill>
              <a:latin typeface="Verdana"/>
              <a:ea typeface="Verdana"/>
              <a:cs typeface="Verdana"/>
              <a:sym typeface="Verdana"/>
            </a:endParaRPr>
          </a:p>
        </p:txBody>
      </p:sp>
      <p:sp>
        <p:nvSpPr>
          <p:cNvPr id="505" name="Google Shape;50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olidFill>
                <a:srgbClr val="0432FF"/>
              </a:solidFill>
            </a:endParaRPr>
          </a:p>
        </p:txBody>
      </p:sp>
      <p:sp>
        <p:nvSpPr>
          <p:cNvPr id="511" name="Google Shape;51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endParaRPr>
              <a:highlight>
                <a:srgbClr val="FFFF00"/>
              </a:highlight>
            </a:endParaRPr>
          </a:p>
        </p:txBody>
      </p:sp>
      <p:sp>
        <p:nvSpPr>
          <p:cNvPr id="531" name="Google Shape;53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432FF"/>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60" name="Google Shape;56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582" name="Google Shape;58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914400" marR="0" lvl="0" indent="0" algn="l" rtl="0">
              <a:lnSpc>
                <a:spcPct val="100000"/>
              </a:lnSpc>
              <a:spcBef>
                <a:spcPts val="0"/>
              </a:spcBef>
              <a:spcAft>
                <a:spcPts val="0"/>
              </a:spcAft>
              <a:buNone/>
            </a:pPr>
            <a:endParaRPr sz="1000">
              <a:latin typeface="Verdana"/>
              <a:ea typeface="Verdana"/>
              <a:cs typeface="Verdana"/>
              <a:sym typeface="Verdana"/>
            </a:endParaRPr>
          </a:p>
        </p:txBody>
      </p:sp>
      <p:sp>
        <p:nvSpPr>
          <p:cNvPr id="592" name="Google Shape;59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71600" lvl="2" indent="-292100" algn="l" rtl="0">
              <a:lnSpc>
                <a:spcPct val="100000"/>
              </a:lnSpc>
              <a:spcBef>
                <a:spcPts val="0"/>
              </a:spcBef>
              <a:spcAft>
                <a:spcPts val="0"/>
              </a:spcAft>
              <a:buSzPts val="1000"/>
              <a:buChar char="■"/>
            </a:pPr>
            <a:endParaRPr sz="1000">
              <a:latin typeface="Verdana"/>
              <a:ea typeface="Verdana"/>
              <a:cs typeface="Verdana"/>
              <a:sym typeface="Verdana"/>
            </a:endParaRPr>
          </a:p>
        </p:txBody>
      </p:sp>
      <p:sp>
        <p:nvSpPr>
          <p:cNvPr id="601" name="Google Shape;60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1000" b="1">
              <a:latin typeface="Verdana"/>
              <a:ea typeface="Verdana"/>
              <a:cs typeface="Verdana"/>
              <a:sym typeface="Verdana"/>
            </a:endParaRPr>
          </a:p>
        </p:txBody>
      </p:sp>
      <p:sp>
        <p:nvSpPr>
          <p:cNvPr id="613" name="Google Shape;61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None/>
            </a:pPr>
            <a:endParaRPr sz="1000">
              <a:solidFill>
                <a:srgbClr val="000000"/>
              </a:solidFill>
              <a:latin typeface="Verdana"/>
              <a:ea typeface="Verdana"/>
              <a:cs typeface="Verdana"/>
              <a:sym typeface="Verdana"/>
            </a:endParaRPr>
          </a:p>
        </p:txBody>
      </p:sp>
      <p:sp>
        <p:nvSpPr>
          <p:cNvPr id="620" name="Google Shape;6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Verdana"/>
              <a:ea typeface="Verdana"/>
              <a:cs typeface="Verdana"/>
              <a:sym typeface="Verdana"/>
            </a:endParaRPr>
          </a:p>
        </p:txBody>
      </p:sp>
      <p:sp>
        <p:nvSpPr>
          <p:cNvPr id="633" name="Google Shape;63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53" name="Google Shape;65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63" name="Google Shape;66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434343"/>
              </a:solidFill>
              <a:highlight>
                <a:srgbClr val="FFFF00"/>
              </a:highlight>
              <a:latin typeface="Verdana"/>
              <a:ea typeface="Verdana"/>
              <a:cs typeface="Verdana"/>
              <a:sym typeface="Verdana"/>
            </a:endParaRPr>
          </a:p>
        </p:txBody>
      </p:sp>
      <p:sp>
        <p:nvSpPr>
          <p:cNvPr id="672" name="Google Shape;67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FF"/>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endParaRPr/>
          </a:p>
        </p:txBody>
      </p:sp>
      <p:sp>
        <p:nvSpPr>
          <p:cNvPr id="235" name="Google Shape;23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Verdana"/>
              <a:ea typeface="Verdana"/>
              <a:cs typeface="Verdana"/>
              <a:sym typeface="Verdana"/>
            </a:endParaRPr>
          </a:p>
        </p:txBody>
      </p:sp>
      <p:sp>
        <p:nvSpPr>
          <p:cNvPr id="687" name="Google Shape;68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696" name="Google Shape;69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 name="Google Shape;705;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latin typeface="Verdana"/>
              <a:ea typeface="Verdana"/>
              <a:cs typeface="Verdana"/>
              <a:sym typeface="Verdan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Verdana"/>
              <a:ea typeface="Verdana"/>
              <a:cs typeface="Verdana"/>
              <a:sym typeface="Verdana"/>
            </a:endParaRPr>
          </a:p>
        </p:txBody>
      </p:sp>
      <p:sp>
        <p:nvSpPr>
          <p:cNvPr id="714" name="Google Shape;714;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None/>
            </a:pPr>
            <a:endParaRPr>
              <a:latin typeface="Verdana"/>
              <a:ea typeface="Verdana"/>
              <a:cs typeface="Verdana"/>
              <a:sym typeface="Verdana"/>
            </a:endParaRPr>
          </a:p>
        </p:txBody>
      </p:sp>
      <p:sp>
        <p:nvSpPr>
          <p:cNvPr id="729" name="Google Shape;72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latin typeface="Verdana"/>
              <a:ea typeface="Verdana"/>
              <a:cs typeface="Verdana"/>
              <a:sym typeface="Verdana"/>
            </a:endParaRPr>
          </a:p>
        </p:txBody>
      </p:sp>
      <p:sp>
        <p:nvSpPr>
          <p:cNvPr id="738" name="Google Shape;73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49" name="Google Shape;74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1100">
              <a:latin typeface="Verdana"/>
              <a:ea typeface="Verdana"/>
              <a:cs typeface="Verdana"/>
              <a:sym typeface="Verdana"/>
            </a:endParaRPr>
          </a:p>
        </p:txBody>
      </p:sp>
      <p:sp>
        <p:nvSpPr>
          <p:cNvPr id="758" name="Google Shape;75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2" name="Google Shape;782;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88" name="Google Shape;78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674EA7"/>
              </a:solidFill>
            </a:endParaRPr>
          </a:p>
        </p:txBody>
      </p:sp>
      <p:sp>
        <p:nvSpPr>
          <p:cNvPr id="801" name="Google Shape;80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674EA7"/>
              </a:solidFill>
            </a:endParaRPr>
          </a:p>
        </p:txBody>
      </p:sp>
      <p:sp>
        <p:nvSpPr>
          <p:cNvPr id="808" name="Google Shape;80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5" name="Google Shape;81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2" name="Google Shape;822;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7: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i="1">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43" name="Google Shape;84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68:notes"/>
          <p:cNvSpPr txBox="1">
            <a:spLocks noGrp="1"/>
          </p:cNvSpPr>
          <p:nvPr>
            <p:ph type="body" idx="1"/>
          </p:nvPr>
        </p:nvSpPr>
        <p:spPr>
          <a:xfrm>
            <a:off x="685793" y="4343398"/>
            <a:ext cx="5486400" cy="4114800"/>
          </a:xfrm>
          <a:prstGeom prst="rect">
            <a:avLst/>
          </a:prstGeom>
          <a:noFill/>
          <a:ln>
            <a:noFill/>
          </a:ln>
        </p:spPr>
        <p:txBody>
          <a:bodyPr spcFirstLastPara="1" wrap="square" lIns="88800" tIns="88800" rIns="88800" bIns="88800" anchor="t" anchorCtr="0">
            <a:noAutofit/>
          </a:bodyPr>
          <a:lstStyle/>
          <a:p>
            <a:pPr marL="0" lvl="0" indent="0" algn="l" rtl="0">
              <a:lnSpc>
                <a:spcPct val="100000"/>
              </a:lnSpc>
              <a:spcBef>
                <a:spcPts val="0"/>
              </a:spcBef>
              <a:spcAft>
                <a:spcPts val="0"/>
              </a:spcAft>
              <a:buSzPts val="1100"/>
              <a:buNone/>
            </a:pPr>
            <a:endParaRPr/>
          </a:p>
        </p:txBody>
      </p:sp>
      <p:sp>
        <p:nvSpPr>
          <p:cNvPr id="853" name="Google Shape;853;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3200"/>
              <a:buFont typeface="Arial"/>
              <a:buNone/>
            </a:pPr>
            <a:endParaRPr sz="1800"/>
          </a:p>
          <a:p>
            <a:pPr marL="0" lvl="0" indent="0" algn="l" rtl="0">
              <a:lnSpc>
                <a:spcPct val="100000"/>
              </a:lnSpc>
              <a:spcBef>
                <a:spcPts val="0"/>
              </a:spcBef>
              <a:spcAft>
                <a:spcPts val="0"/>
              </a:spcAft>
              <a:buSzPts val="1400"/>
              <a:buNone/>
            </a:pPr>
            <a:endParaRPr sz="1800"/>
          </a:p>
          <a:p>
            <a:pPr marL="0" lvl="0" indent="0" algn="l" rtl="0">
              <a:lnSpc>
                <a:spcPct val="100000"/>
              </a:lnSpc>
              <a:spcBef>
                <a:spcPts val="0"/>
              </a:spcBef>
              <a:spcAft>
                <a:spcPts val="0"/>
              </a:spcAft>
              <a:buSzPts val="1400"/>
              <a:buNone/>
            </a:pPr>
            <a:endParaRPr sz="1800"/>
          </a:p>
        </p:txBody>
      </p:sp>
      <p:sp>
        <p:nvSpPr>
          <p:cNvPr id="884" name="Google Shape;88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907" name="Google Shape;90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918" name="Google Shape;918;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i="1"/>
          </a:p>
        </p:txBody>
      </p:sp>
      <p:sp>
        <p:nvSpPr>
          <p:cNvPr id="929" name="Google Shape;929;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endParaRPr>
              <a:solidFill>
                <a:srgbClr val="674EA7"/>
              </a:solidFill>
              <a:latin typeface="Verdana"/>
              <a:ea typeface="Verdana"/>
              <a:cs typeface="Verdana"/>
              <a:sym typeface="Verdana"/>
            </a:endParaRPr>
          </a:p>
        </p:txBody>
      </p:sp>
      <p:sp>
        <p:nvSpPr>
          <p:cNvPr id="958" name="Google Shape;95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6" name="Google Shape;986;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3" name="Google Shape;993;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99" name="Google Shape;999;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6" name="Google Shape;1026;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34" name="Google Shape;1034;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3" name="Google Shape;104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50" name="Google Shape;1050;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Calibri"/>
              <a:buNone/>
            </a:pPr>
            <a:endParaRPr sz="1800"/>
          </a:p>
        </p:txBody>
      </p:sp>
      <p:sp>
        <p:nvSpPr>
          <p:cNvPr id="1056" name="Google Shape;1056;p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8" name="Google Shape;1068;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latin typeface="Verdana"/>
              <a:ea typeface="Verdana"/>
              <a:cs typeface="Verdana"/>
              <a:sym typeface="Verdana"/>
            </a:endParaRPr>
          </a:p>
        </p:txBody>
      </p:sp>
      <p:sp>
        <p:nvSpPr>
          <p:cNvPr id="1076" name="Google Shape;1076;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88:notes"/>
          <p:cNvSpPr txBox="1">
            <a:spLocks noGrp="1"/>
          </p:cNvSpPr>
          <p:nvPr>
            <p:ph type="body" idx="1"/>
          </p:nvPr>
        </p:nvSpPr>
        <p:spPr>
          <a:xfrm>
            <a:off x="685793" y="4343398"/>
            <a:ext cx="5486400" cy="4114800"/>
          </a:xfrm>
          <a:prstGeom prst="rect">
            <a:avLst/>
          </a:prstGeom>
          <a:noFill/>
          <a:ln>
            <a:noFill/>
          </a:ln>
        </p:spPr>
        <p:txBody>
          <a:bodyPr spcFirstLastPara="1" wrap="square" lIns="88800" tIns="88800" rIns="88800" bIns="88800" anchor="t" anchorCtr="0">
            <a:noAutofit/>
          </a:bodyPr>
          <a:lstStyle/>
          <a:p>
            <a:pPr marL="0" lvl="0" indent="0" algn="l" rtl="0">
              <a:lnSpc>
                <a:spcPct val="100000"/>
              </a:lnSpc>
              <a:spcBef>
                <a:spcPts val="0"/>
              </a:spcBef>
              <a:spcAft>
                <a:spcPts val="0"/>
              </a:spcAft>
              <a:buSzPts val="1100"/>
              <a:buNone/>
            </a:pPr>
            <a:endParaRPr>
              <a:solidFill>
                <a:srgbClr val="674EA7"/>
              </a:solidFill>
            </a:endParaRPr>
          </a:p>
        </p:txBody>
      </p:sp>
      <p:sp>
        <p:nvSpPr>
          <p:cNvPr id="1087" name="Google Shape;108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7" name="Google Shape;1097;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4" name="Google Shape;110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0"/>
          </a:p>
        </p:txBody>
      </p:sp>
      <p:sp>
        <p:nvSpPr>
          <p:cNvPr id="268" name="Google Shape;26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112" name="Google Shape;111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0" name="Google Shape;1120;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9" name="Google Shape;112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
        <p:nvSpPr>
          <p:cNvPr id="1142" name="Google Shape;1142;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0" name="Google Shape;1150;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p:txBody>
      </p:sp>
      <p:sp>
        <p:nvSpPr>
          <p:cNvPr id="1157" name="Google Shape;1157;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1172" name="Google Shape;1172;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5" name="Google Shape;1185;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1" name="Google Shape;1191;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
        <p:cNvGrpSpPr/>
        <p:nvPr/>
      </p:nvGrpSpPr>
      <p:grpSpPr>
        <a:xfrm>
          <a:off x="0" y="0"/>
          <a:ext cx="0" cy="0"/>
          <a:chOff x="0" y="0"/>
          <a:chExt cx="0" cy="0"/>
        </a:xfrm>
      </p:grpSpPr>
      <p:pic>
        <p:nvPicPr>
          <p:cNvPr id="13" name="Google Shape;13;p21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1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217"/>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53"/>
        <p:cNvGrpSpPr/>
        <p:nvPr/>
      </p:nvGrpSpPr>
      <p:grpSpPr>
        <a:xfrm>
          <a:off x="0" y="0"/>
          <a:ext cx="0" cy="0"/>
          <a:chOff x="0" y="0"/>
          <a:chExt cx="0" cy="0"/>
        </a:xfrm>
      </p:grpSpPr>
      <p:pic>
        <p:nvPicPr>
          <p:cNvPr id="54" name="Google Shape;54;p228"/>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55" name="Google Shape;55;p228"/>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8"/>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7" name="Google Shape;57;p228"/>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58"/>
        <p:cNvGrpSpPr/>
        <p:nvPr/>
      </p:nvGrpSpPr>
      <p:grpSpPr>
        <a:xfrm>
          <a:off x="0" y="0"/>
          <a:ext cx="0" cy="0"/>
          <a:chOff x="0" y="0"/>
          <a:chExt cx="0" cy="0"/>
        </a:xfrm>
      </p:grpSpPr>
      <p:sp>
        <p:nvSpPr>
          <p:cNvPr id="59" name="Google Shape;59;p229"/>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9"/>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1" name="Google Shape;61;p229"/>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62"/>
        <p:cNvGrpSpPr/>
        <p:nvPr/>
      </p:nvGrpSpPr>
      <p:grpSpPr>
        <a:xfrm>
          <a:off x="0" y="0"/>
          <a:ext cx="0" cy="0"/>
          <a:chOff x="0" y="0"/>
          <a:chExt cx="0" cy="0"/>
        </a:xfrm>
      </p:grpSpPr>
      <p:sp>
        <p:nvSpPr>
          <p:cNvPr id="63" name="Google Shape;63;p230"/>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0"/>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5" name="Google Shape;65;p230"/>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66"/>
        <p:cNvGrpSpPr/>
        <p:nvPr/>
      </p:nvGrpSpPr>
      <p:grpSpPr>
        <a:xfrm>
          <a:off x="0" y="0"/>
          <a:ext cx="0" cy="0"/>
          <a:chOff x="0" y="0"/>
          <a:chExt cx="0" cy="0"/>
        </a:xfrm>
      </p:grpSpPr>
      <p:sp>
        <p:nvSpPr>
          <p:cNvPr id="67" name="Google Shape;67;p23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3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23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0" name="Google Shape;70;p231"/>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71"/>
        <p:cNvGrpSpPr/>
        <p:nvPr/>
      </p:nvGrpSpPr>
      <p:grpSpPr>
        <a:xfrm>
          <a:off x="0" y="0"/>
          <a:ext cx="0" cy="0"/>
          <a:chOff x="0" y="0"/>
          <a:chExt cx="0" cy="0"/>
        </a:xfrm>
      </p:grpSpPr>
      <p:sp>
        <p:nvSpPr>
          <p:cNvPr id="72" name="Google Shape;72;p23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3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23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5" name="Google Shape;75;p232"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76"/>
        <p:cNvGrpSpPr/>
        <p:nvPr/>
      </p:nvGrpSpPr>
      <p:grpSpPr>
        <a:xfrm>
          <a:off x="0" y="0"/>
          <a:ext cx="0" cy="0"/>
          <a:chOff x="0" y="0"/>
          <a:chExt cx="0" cy="0"/>
        </a:xfrm>
      </p:grpSpPr>
      <p:sp>
        <p:nvSpPr>
          <p:cNvPr id="77" name="Google Shape;77;p23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3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9" name="Google Shape;79;p2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0" name="Google Shape;80;p23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81"/>
        <p:cNvGrpSpPr/>
        <p:nvPr/>
      </p:nvGrpSpPr>
      <p:grpSpPr>
        <a:xfrm>
          <a:off x="0" y="0"/>
          <a:ext cx="0" cy="0"/>
          <a:chOff x="0" y="0"/>
          <a:chExt cx="0" cy="0"/>
        </a:xfrm>
      </p:grpSpPr>
      <p:sp>
        <p:nvSpPr>
          <p:cNvPr id="82" name="Google Shape;82;p23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3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4" name="Google Shape;84;p23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5" name="Google Shape;85;p234"/>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6"/>
        <p:cNvGrpSpPr/>
        <p:nvPr/>
      </p:nvGrpSpPr>
      <p:grpSpPr>
        <a:xfrm>
          <a:off x="0" y="0"/>
          <a:ext cx="0" cy="0"/>
          <a:chOff x="0" y="0"/>
          <a:chExt cx="0" cy="0"/>
        </a:xfrm>
      </p:grpSpPr>
      <p:sp>
        <p:nvSpPr>
          <p:cNvPr id="87" name="Google Shape;87;p23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3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9" name="Google Shape;89;p23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0" name="Google Shape;90;p23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91"/>
        <p:cNvGrpSpPr/>
        <p:nvPr/>
      </p:nvGrpSpPr>
      <p:grpSpPr>
        <a:xfrm>
          <a:off x="0" y="0"/>
          <a:ext cx="0" cy="0"/>
          <a:chOff x="0" y="0"/>
          <a:chExt cx="0" cy="0"/>
        </a:xfrm>
      </p:grpSpPr>
      <p:sp>
        <p:nvSpPr>
          <p:cNvPr id="92" name="Google Shape;92;p236"/>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36"/>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94" name="Google Shape;94;p236"/>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95" name="Google Shape;95;p236"/>
          <p:cNvPicPr preferRelativeResize="0"/>
          <p:nvPr/>
        </p:nvPicPr>
        <p:blipFill rotWithShape="1">
          <a:blip r:embed="rId2">
            <a:alphaModFix/>
          </a:blip>
          <a:srcRect/>
          <a:stretch/>
        </p:blipFill>
        <p:spPr>
          <a:xfrm>
            <a:off x="48426" y="49986"/>
            <a:ext cx="2666999" cy="1556656"/>
          </a:xfrm>
          <a:prstGeom prst="rect">
            <a:avLst/>
          </a:prstGeom>
          <a:noFill/>
          <a:ln>
            <a:noFill/>
          </a:ln>
        </p:spPr>
      </p:pic>
      <p:pic>
        <p:nvPicPr>
          <p:cNvPr id="96" name="Google Shape;96;p236"/>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7"/>
        <p:cNvGrpSpPr/>
        <p:nvPr/>
      </p:nvGrpSpPr>
      <p:grpSpPr>
        <a:xfrm>
          <a:off x="0" y="0"/>
          <a:ext cx="0" cy="0"/>
          <a:chOff x="0" y="0"/>
          <a:chExt cx="0" cy="0"/>
        </a:xfrm>
      </p:grpSpPr>
      <p:pic>
        <p:nvPicPr>
          <p:cNvPr id="98" name="Google Shape;98;p23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1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2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05"/>
        <p:cNvGrpSpPr/>
        <p:nvPr/>
      </p:nvGrpSpPr>
      <p:grpSpPr>
        <a:xfrm>
          <a:off x="0" y="0"/>
          <a:ext cx="0" cy="0"/>
          <a:chOff x="0" y="0"/>
          <a:chExt cx="0" cy="0"/>
        </a:xfrm>
      </p:grpSpPr>
      <p:sp>
        <p:nvSpPr>
          <p:cNvPr id="106" name="Google Shape;106;p22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2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8" name="Google Shape;108;p22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9" name="Google Shape;109;p223"/>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10"/>
        <p:cNvGrpSpPr/>
        <p:nvPr/>
      </p:nvGrpSpPr>
      <p:grpSpPr>
        <a:xfrm>
          <a:off x="0" y="0"/>
          <a:ext cx="0" cy="0"/>
          <a:chOff x="0" y="0"/>
          <a:chExt cx="0" cy="0"/>
        </a:xfrm>
      </p:grpSpPr>
      <p:sp>
        <p:nvSpPr>
          <p:cNvPr id="111" name="Google Shape;111;p23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3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3" name="Google Shape;113;p23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14"/>
        <p:cNvGrpSpPr/>
        <p:nvPr/>
      </p:nvGrpSpPr>
      <p:grpSpPr>
        <a:xfrm>
          <a:off x="0" y="0"/>
          <a:ext cx="0" cy="0"/>
          <a:chOff x="0" y="0"/>
          <a:chExt cx="0" cy="0"/>
        </a:xfrm>
      </p:grpSpPr>
      <p:sp>
        <p:nvSpPr>
          <p:cNvPr id="115" name="Google Shape;115;p239"/>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39"/>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7" name="Google Shape;117;p239"/>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8" name="Google Shape;118;p239"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19"/>
        <p:cNvGrpSpPr/>
        <p:nvPr/>
      </p:nvGrpSpPr>
      <p:grpSpPr>
        <a:xfrm>
          <a:off x="0" y="0"/>
          <a:ext cx="0" cy="0"/>
          <a:chOff x="0" y="0"/>
          <a:chExt cx="0" cy="0"/>
        </a:xfrm>
      </p:grpSpPr>
      <p:sp>
        <p:nvSpPr>
          <p:cNvPr id="120" name="Google Shape;120;p24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4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2" name="Google Shape;122;p24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23" name="Google Shape;123;p240"/>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24"/>
        <p:cNvGrpSpPr/>
        <p:nvPr/>
      </p:nvGrpSpPr>
      <p:grpSpPr>
        <a:xfrm>
          <a:off x="0" y="0"/>
          <a:ext cx="0" cy="0"/>
          <a:chOff x="0" y="0"/>
          <a:chExt cx="0" cy="0"/>
        </a:xfrm>
      </p:grpSpPr>
      <p:sp>
        <p:nvSpPr>
          <p:cNvPr id="125" name="Google Shape;125;p24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4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7" name="Google Shape;127;p24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28" name="Google Shape;128;p241"/>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29"/>
        <p:cNvGrpSpPr/>
        <p:nvPr/>
      </p:nvGrpSpPr>
      <p:grpSpPr>
        <a:xfrm>
          <a:off x="0" y="0"/>
          <a:ext cx="0" cy="0"/>
          <a:chOff x="0" y="0"/>
          <a:chExt cx="0" cy="0"/>
        </a:xfrm>
      </p:grpSpPr>
      <p:sp>
        <p:nvSpPr>
          <p:cNvPr id="130" name="Google Shape;130;p24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4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2" name="Google Shape;132;p24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33" name="Google Shape;133;p24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34"/>
        <p:cNvGrpSpPr/>
        <p:nvPr/>
      </p:nvGrpSpPr>
      <p:grpSpPr>
        <a:xfrm>
          <a:off x="0" y="0"/>
          <a:ext cx="0" cy="0"/>
          <a:chOff x="0" y="0"/>
          <a:chExt cx="0" cy="0"/>
        </a:xfrm>
      </p:grpSpPr>
      <p:pic>
        <p:nvPicPr>
          <p:cNvPr id="135" name="Google Shape;135;p243"/>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136" name="Google Shape;136;p243"/>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137" name="Google Shape;137;p24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38"/>
        <p:cNvGrpSpPr/>
        <p:nvPr/>
      </p:nvGrpSpPr>
      <p:grpSpPr>
        <a:xfrm>
          <a:off x="0" y="0"/>
          <a:ext cx="0" cy="0"/>
          <a:chOff x="0" y="0"/>
          <a:chExt cx="0" cy="0"/>
        </a:xfrm>
      </p:grpSpPr>
      <p:sp>
        <p:nvSpPr>
          <p:cNvPr id="139" name="Google Shape;139;p244"/>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 name="Google Shape;140;p24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141"/>
        <p:cNvGrpSpPr/>
        <p:nvPr/>
      </p:nvGrpSpPr>
      <p:grpSpPr>
        <a:xfrm>
          <a:off x="0" y="0"/>
          <a:ext cx="0" cy="0"/>
          <a:chOff x="0" y="0"/>
          <a:chExt cx="0" cy="0"/>
        </a:xfrm>
      </p:grpSpPr>
      <p:sp>
        <p:nvSpPr>
          <p:cNvPr id="142" name="Google Shape;142;p24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4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44" name="Google Shape;144;p24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45" name="Google Shape;145;p245"/>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146" name="Google Shape;146;p245"/>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47"/>
        <p:cNvGrpSpPr/>
        <p:nvPr/>
      </p:nvGrpSpPr>
      <p:grpSpPr>
        <a:xfrm>
          <a:off x="0" y="0"/>
          <a:ext cx="0" cy="0"/>
          <a:chOff x="0" y="0"/>
          <a:chExt cx="0" cy="0"/>
        </a:xfrm>
      </p:grpSpPr>
      <p:sp>
        <p:nvSpPr>
          <p:cNvPr id="148" name="Google Shape;148;p246"/>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46"/>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0" name="Google Shape;150;p246"/>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1" name="Google Shape;151;p246"/>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2" name="Google Shape;152;p246"/>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3" name="Google Shape;153;p246"/>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54" name="Google Shape;154;p246"/>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 name="Google Shape;155;p246"/>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20"/>
        <p:cNvGrpSpPr/>
        <p:nvPr/>
      </p:nvGrpSpPr>
      <p:grpSpPr>
        <a:xfrm>
          <a:off x="0" y="0"/>
          <a:ext cx="0" cy="0"/>
          <a:chOff x="0" y="0"/>
          <a:chExt cx="0" cy="0"/>
        </a:xfrm>
      </p:grpSpPr>
      <p:pic>
        <p:nvPicPr>
          <p:cNvPr id="21" name="Google Shape;21;p219"/>
          <p:cNvPicPr preferRelativeResize="0"/>
          <p:nvPr/>
        </p:nvPicPr>
        <p:blipFill rotWithShape="1">
          <a:blip r:embed="rId2">
            <a:alphaModFix/>
          </a:blip>
          <a:srcRect l="136" t="32397" r="-132" b="12769"/>
          <a:stretch/>
        </p:blipFill>
        <p:spPr>
          <a:xfrm rot="10800000">
            <a:off x="0" y="0"/>
            <a:ext cx="9143999" cy="1554608"/>
          </a:xfrm>
          <a:prstGeom prst="rect">
            <a:avLst/>
          </a:prstGeom>
          <a:noFill/>
          <a:ln>
            <a:noFill/>
          </a:ln>
        </p:spPr>
      </p:pic>
      <p:pic>
        <p:nvPicPr>
          <p:cNvPr id="22" name="Google Shape;22;p219"/>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23" name="Google Shape;23;p21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6"/>
        <p:cNvGrpSpPr/>
        <p:nvPr/>
      </p:nvGrpSpPr>
      <p:grpSpPr>
        <a:xfrm>
          <a:off x="0" y="0"/>
          <a:ext cx="0" cy="0"/>
          <a:chOff x="0" y="0"/>
          <a:chExt cx="0" cy="0"/>
        </a:xfrm>
      </p:grpSpPr>
      <p:pic>
        <p:nvPicPr>
          <p:cNvPr id="157" name="Google Shape;157;p24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8"/>
        <p:cNvGrpSpPr/>
        <p:nvPr/>
      </p:nvGrpSpPr>
      <p:grpSpPr>
        <a:xfrm>
          <a:off x="0" y="0"/>
          <a:ext cx="0" cy="0"/>
          <a:chOff x="0" y="0"/>
          <a:chExt cx="0" cy="0"/>
        </a:xfrm>
      </p:grpSpPr>
      <p:sp>
        <p:nvSpPr>
          <p:cNvPr id="159" name="Google Shape;159;p24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4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1" name="Google Shape;161;p248"/>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62" name="Google Shape;162;p24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3" name="Google Shape;163;p24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64"/>
        <p:cNvGrpSpPr/>
        <p:nvPr/>
      </p:nvGrpSpPr>
      <p:grpSpPr>
        <a:xfrm>
          <a:off x="0" y="0"/>
          <a:ext cx="0" cy="0"/>
          <a:chOff x="0" y="0"/>
          <a:chExt cx="0" cy="0"/>
        </a:xfrm>
      </p:grpSpPr>
      <p:sp>
        <p:nvSpPr>
          <p:cNvPr id="165" name="Google Shape;165;p24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4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67"/>
        <p:cNvGrpSpPr/>
        <p:nvPr/>
      </p:nvGrpSpPr>
      <p:grpSpPr>
        <a:xfrm>
          <a:off x="0" y="0"/>
          <a:ext cx="0" cy="0"/>
          <a:chOff x="0" y="0"/>
          <a:chExt cx="0" cy="0"/>
        </a:xfrm>
      </p:grpSpPr>
      <p:sp>
        <p:nvSpPr>
          <p:cNvPr id="168" name="Google Shape;168;p250"/>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70"/>
        <p:cNvGrpSpPr/>
        <p:nvPr/>
      </p:nvGrpSpPr>
      <p:grpSpPr>
        <a:xfrm>
          <a:off x="0" y="0"/>
          <a:ext cx="0" cy="0"/>
          <a:chOff x="0" y="0"/>
          <a:chExt cx="0" cy="0"/>
        </a:xfrm>
      </p:grpSpPr>
      <p:sp>
        <p:nvSpPr>
          <p:cNvPr id="171" name="Google Shape;171;p25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52"/>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73" name="Google Shape;173;p252"/>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74" name="Google Shape;174;p252"/>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75"/>
        <p:cNvGrpSpPr/>
        <p:nvPr/>
      </p:nvGrpSpPr>
      <p:grpSpPr>
        <a:xfrm>
          <a:off x="0" y="0"/>
          <a:ext cx="0" cy="0"/>
          <a:chOff x="0" y="0"/>
          <a:chExt cx="0" cy="0"/>
        </a:xfrm>
      </p:grpSpPr>
      <p:sp>
        <p:nvSpPr>
          <p:cNvPr id="176" name="Google Shape;176;p253"/>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53"/>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8" name="Google Shape;178;p253"/>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79" name="Google Shape;179;p253"/>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253"/>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81" name="Google Shape;181;p253"/>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82" name="Google Shape;182;p253"/>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83"/>
        <p:cNvGrpSpPr/>
        <p:nvPr/>
      </p:nvGrpSpPr>
      <p:grpSpPr>
        <a:xfrm>
          <a:off x="0" y="0"/>
          <a:ext cx="0" cy="0"/>
          <a:chOff x="0" y="0"/>
          <a:chExt cx="0" cy="0"/>
        </a:xfrm>
      </p:grpSpPr>
      <p:sp>
        <p:nvSpPr>
          <p:cNvPr id="184" name="Google Shape;184;p254"/>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54"/>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6" name="Google Shape;186;p254"/>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87" name="Google Shape;187;p254"/>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88"/>
        <p:cNvGrpSpPr/>
        <p:nvPr/>
      </p:nvGrpSpPr>
      <p:grpSpPr>
        <a:xfrm>
          <a:off x="0" y="0"/>
          <a:ext cx="0" cy="0"/>
          <a:chOff x="0" y="0"/>
          <a:chExt cx="0" cy="0"/>
        </a:xfrm>
      </p:grpSpPr>
      <p:sp>
        <p:nvSpPr>
          <p:cNvPr id="189" name="Google Shape;189;p255"/>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55"/>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1" name="Google Shape;191;p255"/>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2" name="Google Shape;192;p255"/>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93"/>
        <p:cNvGrpSpPr/>
        <p:nvPr/>
      </p:nvGrpSpPr>
      <p:grpSpPr>
        <a:xfrm>
          <a:off x="0" y="0"/>
          <a:ext cx="0" cy="0"/>
          <a:chOff x="0" y="0"/>
          <a:chExt cx="0" cy="0"/>
        </a:xfrm>
      </p:grpSpPr>
      <p:sp>
        <p:nvSpPr>
          <p:cNvPr id="194" name="Google Shape;194;p256"/>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5" name="Google Shape;195;p256"/>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96" name="Google Shape;196;p256"/>
          <p:cNvGrpSpPr/>
          <p:nvPr/>
        </p:nvGrpSpPr>
        <p:grpSpPr>
          <a:xfrm>
            <a:off x="2144995" y="3177707"/>
            <a:ext cx="4854010" cy="1143000"/>
            <a:chOff x="1981200" y="1826567"/>
            <a:chExt cx="4854010" cy="1143000"/>
          </a:xfrm>
        </p:grpSpPr>
        <p:pic>
          <p:nvPicPr>
            <p:cNvPr id="197" name="Google Shape;197;p256">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98" name="Google Shape;198;p256"/>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99" name="Google Shape;199;p256"/>
          <p:cNvGrpSpPr/>
          <p:nvPr/>
        </p:nvGrpSpPr>
        <p:grpSpPr>
          <a:xfrm>
            <a:off x="2050634" y="4545484"/>
            <a:ext cx="5042731" cy="1143000"/>
            <a:chOff x="1981200" y="3426768"/>
            <a:chExt cx="5042731" cy="1143000"/>
          </a:xfrm>
        </p:grpSpPr>
        <p:pic>
          <p:nvPicPr>
            <p:cNvPr id="200" name="Google Shape;200;p256">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201" name="Google Shape;201;p256"/>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202" name="Google Shape;202;p256"/>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22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0"/>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7" name="Google Shape;27;p22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8" name="Google Shape;28;p220"/>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9" name="Google Shape;29;p22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
        <p:cNvGrpSpPr/>
        <p:nvPr/>
      </p:nvGrpSpPr>
      <p:grpSpPr>
        <a:xfrm>
          <a:off x="0" y="0"/>
          <a:ext cx="0" cy="0"/>
          <a:chOff x="0" y="0"/>
          <a:chExt cx="0" cy="0"/>
        </a:xfrm>
      </p:grpSpPr>
      <p:sp>
        <p:nvSpPr>
          <p:cNvPr id="31" name="Google Shape;31;p22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221"/>
          <p:cNvSpPr txBox="1">
            <a:spLocks noGrp="1"/>
          </p:cNvSpPr>
          <p:nvPr>
            <p:ph type="body" idx="2"/>
          </p:nvPr>
        </p:nvSpPr>
        <p:spPr>
          <a:xfrm>
            <a:off x="457200" y="1435101"/>
            <a:ext cx="3008313" cy="4512778"/>
          </a:xfrm>
          <a:prstGeom prst="rect">
            <a:avLst/>
          </a:prstGeom>
          <a:solidFill>
            <a:srgbClr val="003369">
              <a:alpha val="7333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34" name="Google Shape;34;p22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221"/>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22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8"/>
        <p:cNvGrpSpPr/>
        <p:nvPr/>
      </p:nvGrpSpPr>
      <p:grpSpPr>
        <a:xfrm>
          <a:off x="0" y="0"/>
          <a:ext cx="0" cy="0"/>
          <a:chOff x="0" y="0"/>
          <a:chExt cx="0" cy="0"/>
        </a:xfrm>
      </p:grpSpPr>
      <p:pic>
        <p:nvPicPr>
          <p:cNvPr id="39" name="Google Shape;39;p22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0" name="Google Shape;40;p22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2" name="Google Shape;42;p225"/>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43"/>
        <p:cNvGrpSpPr/>
        <p:nvPr/>
      </p:nvGrpSpPr>
      <p:grpSpPr>
        <a:xfrm>
          <a:off x="0" y="0"/>
          <a:ext cx="0" cy="0"/>
          <a:chOff x="0" y="0"/>
          <a:chExt cx="0" cy="0"/>
        </a:xfrm>
      </p:grpSpPr>
      <p:pic>
        <p:nvPicPr>
          <p:cNvPr id="44" name="Google Shape;44;p22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5" name="Google Shape;45;p226"/>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6"/>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7" name="Google Shape;47;p226"/>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48"/>
        <p:cNvGrpSpPr/>
        <p:nvPr/>
      </p:nvGrpSpPr>
      <p:grpSpPr>
        <a:xfrm>
          <a:off x="0" y="0"/>
          <a:ext cx="0" cy="0"/>
          <a:chOff x="0" y="0"/>
          <a:chExt cx="0" cy="0"/>
        </a:xfrm>
      </p:grpSpPr>
      <p:pic>
        <p:nvPicPr>
          <p:cNvPr id="49" name="Google Shape;49;p22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50" name="Google Shape;50;p22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2" name="Google Shape;52;p227"/>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2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 name="Google Shape;101;p22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2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22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2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3.png"/></Relationships>
</file>

<file path=ppt/slides/_rels/slide10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leadershipwatch-aadboot.com/2010/09/26/the-essence-of-people-alignment-part-1/pzlogo/"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85.png"/></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2.jp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33.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2.jpg"/></Relationships>
</file>

<file path=ppt/slides/_rels/slide128.xml.rels><?xml version="1.0" encoding="UTF-8" standalone="yes"?>
<Relationships xmlns="http://schemas.openxmlformats.org/package/2006/relationships"><Relationship Id="rId3" Type="http://schemas.openxmlformats.org/officeDocument/2006/relationships/hyperlink" Target="https://drive.google.com/file/d/1C3i9MNVVO8IgThpgPXqrYs20-fF9ncoc/view?usp=sharing"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5.png"/></Relationships>
</file>

<file path=ppt/slides/_rels/slide1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132.xml.rels><?xml version="1.0" encoding="UTF-8" standalone="yes"?>
<Relationships xmlns="http://schemas.openxmlformats.org/package/2006/relationships"><Relationship Id="rId3" Type="http://schemas.openxmlformats.org/officeDocument/2006/relationships/hyperlink" Target="http://drive.google.com/file/d/1y_y7dhlWzmGfB-9YDAnFpx7TV3cxcI-o/view"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6.jp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33.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hyperlink" Target="http://www.youtube.com/watch?v=55Nc8nccPa0"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06.jp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0.png"/></Relationships>
</file>

<file path=ppt/slides/_rels/slide1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www.pngall.com/measure-png/" TargetMode="External"/><Relationship Id="rId4" Type="http://schemas.openxmlformats.org/officeDocument/2006/relationships/image" Target="../media/image113.png"/></Relationships>
</file>

<file path=ppt/slides/_rels/slide1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33.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www.youtube.com/watch?v=Kw-_Ew5bVxs"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1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rti4success.org/sites/default/files/interventions_in_rti_handouts.pdf"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iris.peabody.vanderbilt.edu/module/ebp_03/"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hyperlink" Target="http://www.pbis.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www.oregonrti.org/resources" TargetMode="Externa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hyperlink" Target="https://assets-global.website-files.com/5d3725188825e071f1670246/5d7035c071700f1e3b846aab_b1_lewis_powers_dixon_revised.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education.ohio.gov/Topics/Student-Supports/PBIS-Resources/Project-AWARE-Ohio/Project-AWARE-Ohio-Statewide-Resources" TargetMode="External"/><Relationship Id="rId13" Type="http://schemas.openxmlformats.org/officeDocument/2006/relationships/image" Target="../media/image19.png"/><Relationship Id="rId3" Type="http://schemas.openxmlformats.org/officeDocument/2006/relationships/hyperlink" Target="https://intensiveintervention.org/" TargetMode="External"/><Relationship Id="rId7" Type="http://schemas.openxmlformats.org/officeDocument/2006/relationships/hyperlink" Target="https://www.pbis.org/resource/screening-resources" TargetMode="External"/><Relationship Id="rId12"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charts.intensiveintervention.org/chart/behavior-screening" TargetMode="External"/><Relationship Id="rId11" Type="http://schemas.openxmlformats.org/officeDocument/2006/relationships/image" Target="../media/image49.png"/><Relationship Id="rId5" Type="http://schemas.openxmlformats.org/officeDocument/2006/relationships/hyperlink" Target="https://education.missouri.edu/ebi/category/behavior-assessments-screening/" TargetMode="External"/><Relationship Id="rId10" Type="http://schemas.openxmlformats.org/officeDocument/2006/relationships/image" Target="../media/image48.png"/><Relationship Id="rId4" Type="http://schemas.openxmlformats.org/officeDocument/2006/relationships/hyperlink" Target="https://www.rand.org/education-and-labor/projects/assessments" TargetMode="External"/><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it.ly/3qYLle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thebluediamondgallery.com/tablet/d/decision-making.html" TargetMode="External"/><Relationship Id="rId4" Type="http://schemas.openxmlformats.org/officeDocument/2006/relationships/image" Target="../media/image62.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f8Jhy_LxWDk"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zqAU_6-w7xw"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3.png"/></Relationships>
</file>

<file path=ppt/slides/_rels/slide87.xml.rels><?xml version="1.0" encoding="UTF-8" standalone="yes"?>
<Relationships xmlns="http://schemas.openxmlformats.org/package/2006/relationships"><Relationship Id="rId3" Type="http://schemas.openxmlformats.org/officeDocument/2006/relationships/hyperlink" Target="https://drive.google.com/file/d/19XDyONAx5Pq_7h_howM0bhinKB0RRJ_z/view?usp=sharin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qrfy.io/s5bGNx6j5T"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docs.google.com/forms/d/e/1FAIpQLSegk2rdmuXyiYke-Vi29Mm_aG-5Bxr9v6520Cwu_vtLOB5hug/viewform?usp=sharing" TargetMode="External"/><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
          <p:cNvSpPr txBox="1">
            <a:spLocks noGrp="1"/>
          </p:cNvSpPr>
          <p:nvPr>
            <p:ph type="ctrTitle"/>
          </p:nvPr>
        </p:nvSpPr>
        <p:spPr>
          <a:xfrm>
            <a:off x="953254" y="3671154"/>
            <a:ext cx="7240509" cy="1470025"/>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a:t>Introduction to Advanced Tiers</a:t>
            </a:r>
            <a:endParaRPr/>
          </a:p>
        </p:txBody>
      </p:sp>
      <p:sp>
        <p:nvSpPr>
          <p:cNvPr id="208" name="Google Shape;208;p1"/>
          <p:cNvSpPr txBox="1">
            <a:spLocks noGrp="1"/>
          </p:cNvSpPr>
          <p:nvPr>
            <p:ph type="subTitle" idx="1"/>
          </p:nvPr>
        </p:nvSpPr>
        <p:spPr>
          <a:xfrm>
            <a:off x="1373109" y="5257800"/>
            <a:ext cx="6400800" cy="914400"/>
          </a:xfrm>
          <a:prstGeom prst="rect">
            <a:avLst/>
          </a:prstGeom>
          <a:solidFill>
            <a:schemeClr val="lt1">
              <a:alpha val="63921"/>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Building and Sustaining an Effective System of Supports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and Connect!</a:t>
            </a:r>
            <a:endParaRPr/>
          </a:p>
        </p:txBody>
      </p:sp>
      <p:pic>
        <p:nvPicPr>
          <p:cNvPr id="280" name="Google Shape;280;p10" descr="A group of dice with white text&#10;&#10;Description automatically generated"/>
          <p:cNvPicPr preferRelativeResize="0"/>
          <p:nvPr/>
        </p:nvPicPr>
        <p:blipFill rotWithShape="1">
          <a:blip r:embed="rId3">
            <a:alphaModFix/>
          </a:blip>
          <a:srcRect/>
          <a:stretch/>
        </p:blipFill>
        <p:spPr>
          <a:xfrm>
            <a:off x="257175" y="1524000"/>
            <a:ext cx="8686801" cy="4800600"/>
          </a:xfrm>
          <a:prstGeom prst="rect">
            <a:avLst/>
          </a:prstGeom>
          <a:noFill/>
          <a:ln>
            <a:noFill/>
          </a:ln>
        </p:spPr>
      </p:pic>
      <p:pic>
        <p:nvPicPr>
          <p:cNvPr id="281" name="Google Shape;281;p10" descr="Notebook icon indicating this slide matches the materials on Page 8 of the accompanying workbook."/>
          <p:cNvPicPr preferRelativeResize="0"/>
          <p:nvPr/>
        </p:nvPicPr>
        <p:blipFill rotWithShape="1">
          <a:blip r:embed="rId4">
            <a:alphaModFix/>
          </a:blip>
          <a:srcRect/>
          <a:stretch/>
        </p:blipFill>
        <p:spPr>
          <a:xfrm>
            <a:off x="8077475" y="314875"/>
            <a:ext cx="664400" cy="845600"/>
          </a:xfrm>
          <a:prstGeom prst="rect">
            <a:avLst/>
          </a:prstGeom>
          <a:noFill/>
          <a:ln>
            <a:noFill/>
          </a:ln>
        </p:spPr>
      </p:pic>
      <p:sp>
        <p:nvSpPr>
          <p:cNvPr id="282" name="Google Shape;282;p10"/>
          <p:cNvSpPr txBox="1"/>
          <p:nvPr/>
        </p:nvSpPr>
        <p:spPr>
          <a:xfrm>
            <a:off x="8326075" y="655625"/>
            <a:ext cx="339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8</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0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00000"/>
              <a:buNone/>
            </a:pPr>
            <a:r>
              <a:rPr lang="en-US"/>
              <a:t>2.8 Access to Tier 1 Supports/ Alignment</a:t>
            </a:r>
            <a:endParaRPr/>
          </a:p>
        </p:txBody>
      </p:sp>
      <p:pic>
        <p:nvPicPr>
          <p:cNvPr id="1208" name="Google Shape;1208;p101" descr="Screen Shot TFI socring for 2.1"/>
          <p:cNvPicPr preferRelativeResize="0"/>
          <p:nvPr/>
        </p:nvPicPr>
        <p:blipFill rotWithShape="1">
          <a:blip r:embed="rId3">
            <a:alphaModFix/>
          </a:blip>
          <a:srcRect/>
          <a:stretch/>
        </p:blipFill>
        <p:spPr>
          <a:xfrm>
            <a:off x="292325" y="1469350"/>
            <a:ext cx="734935" cy="957300"/>
          </a:xfrm>
          <a:prstGeom prst="rect">
            <a:avLst/>
          </a:prstGeom>
          <a:noFill/>
          <a:ln>
            <a:noFill/>
          </a:ln>
        </p:spPr>
      </p:pic>
      <p:pic>
        <p:nvPicPr>
          <p:cNvPr id="1209" name="Google Shape;1209;p101" descr="Picture of Academic TFI booklet"/>
          <p:cNvPicPr preferRelativeResize="0"/>
          <p:nvPr/>
        </p:nvPicPr>
        <p:blipFill rotWithShape="1">
          <a:blip r:embed="rId4">
            <a:alphaModFix/>
          </a:blip>
          <a:srcRect/>
          <a:stretch/>
        </p:blipFill>
        <p:spPr>
          <a:xfrm>
            <a:off x="3761800" y="4051150"/>
            <a:ext cx="810200" cy="862675"/>
          </a:xfrm>
          <a:prstGeom prst="rect">
            <a:avLst/>
          </a:prstGeom>
          <a:noFill/>
          <a:ln>
            <a:noFill/>
          </a:ln>
        </p:spPr>
      </p:pic>
      <p:pic>
        <p:nvPicPr>
          <p:cNvPr id="1210" name="Google Shape;1210;p101" descr="A white sheet with black text&#10;&#10;Description automatically generated"/>
          <p:cNvPicPr preferRelativeResize="0"/>
          <p:nvPr/>
        </p:nvPicPr>
        <p:blipFill rotWithShape="1">
          <a:blip r:embed="rId5">
            <a:alphaModFix/>
          </a:blip>
          <a:srcRect/>
          <a:stretch/>
        </p:blipFill>
        <p:spPr>
          <a:xfrm>
            <a:off x="1119600" y="1469350"/>
            <a:ext cx="4320051" cy="2581805"/>
          </a:xfrm>
          <a:prstGeom prst="rect">
            <a:avLst/>
          </a:prstGeom>
          <a:noFill/>
          <a:ln>
            <a:noFill/>
          </a:ln>
        </p:spPr>
      </p:pic>
      <p:pic>
        <p:nvPicPr>
          <p:cNvPr id="1211" name="Google Shape;1211;p101" descr="A diagram of a diagram&#10;&#10;Description automatically generated with medium confidence"/>
          <p:cNvPicPr preferRelativeResize="0"/>
          <p:nvPr/>
        </p:nvPicPr>
        <p:blipFill rotWithShape="1">
          <a:blip r:embed="rId6">
            <a:alphaModFix/>
          </a:blip>
          <a:srcRect/>
          <a:stretch/>
        </p:blipFill>
        <p:spPr>
          <a:xfrm>
            <a:off x="4654300" y="4148905"/>
            <a:ext cx="4261097" cy="2502045"/>
          </a:xfrm>
          <a:prstGeom prst="rect">
            <a:avLst/>
          </a:prstGeom>
          <a:noFill/>
          <a:ln>
            <a:noFill/>
          </a:ln>
        </p:spPr>
      </p:pic>
      <p:pic>
        <p:nvPicPr>
          <p:cNvPr id="1212" name="Google Shape;1212;p101" descr="Notebook icon indicating this slide matches the materials on Pages 46-47 of the accompanying workbook."/>
          <p:cNvPicPr preferRelativeResize="0"/>
          <p:nvPr/>
        </p:nvPicPr>
        <p:blipFill rotWithShape="1">
          <a:blip r:embed="rId7">
            <a:alphaModFix/>
          </a:blip>
          <a:srcRect/>
          <a:stretch/>
        </p:blipFill>
        <p:spPr>
          <a:xfrm>
            <a:off x="8140575" y="377300"/>
            <a:ext cx="664400" cy="845600"/>
          </a:xfrm>
          <a:prstGeom prst="rect">
            <a:avLst/>
          </a:prstGeom>
          <a:noFill/>
          <a:ln>
            <a:noFill/>
          </a:ln>
        </p:spPr>
      </p:pic>
      <p:sp>
        <p:nvSpPr>
          <p:cNvPr id="1213" name="Google Shape;1213;p101"/>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46</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47</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02"/>
          <p:cNvSpPr txBox="1">
            <a:spLocks noGrp="1"/>
          </p:cNvSpPr>
          <p:nvPr>
            <p:ph type="body" idx="1"/>
          </p:nvPr>
        </p:nvSpPr>
        <p:spPr>
          <a:xfrm>
            <a:off x="300600" y="1708925"/>
            <a:ext cx="8614800" cy="3596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700"/>
              <a:t>Build and sustain a system that ensures that all students receive high quality core academic, behavioral and social-emotional instruction and evidence-based advanced tier interventions to support their learning needs.</a:t>
            </a:r>
            <a:endParaRPr sz="2700"/>
          </a:p>
        </p:txBody>
      </p:sp>
      <p:sp>
        <p:nvSpPr>
          <p:cNvPr id="1220" name="Google Shape;1220;p10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Alignment Vision</a:t>
            </a:r>
            <a:endParaRPr/>
          </a:p>
        </p:txBody>
      </p:sp>
      <p:pic>
        <p:nvPicPr>
          <p:cNvPr id="1221" name="Google Shape;1221;p102" descr="A close-up of a puzzle piece&#10;&#10;Description automatically generated"/>
          <p:cNvPicPr preferRelativeResize="0"/>
          <p:nvPr/>
        </p:nvPicPr>
        <p:blipFill rotWithShape="1">
          <a:blip r:embed="rId3">
            <a:alphaModFix/>
          </a:blip>
          <a:srcRect/>
          <a:stretch/>
        </p:blipFill>
        <p:spPr>
          <a:xfrm>
            <a:off x="2486549" y="4012951"/>
            <a:ext cx="3556278" cy="2364674"/>
          </a:xfrm>
          <a:prstGeom prst="rect">
            <a:avLst/>
          </a:prstGeom>
          <a:noFill/>
          <a:ln>
            <a:noFill/>
          </a:ln>
        </p:spPr>
      </p:pic>
      <p:sp>
        <p:nvSpPr>
          <p:cNvPr id="1222" name="Google Shape;1222;p102"/>
          <p:cNvSpPr txBox="1"/>
          <p:nvPr/>
        </p:nvSpPr>
        <p:spPr>
          <a:xfrm>
            <a:off x="3241221" y="6444734"/>
            <a:ext cx="24220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0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Essential Element Alignment</a:t>
            </a:r>
            <a:endParaRPr/>
          </a:p>
        </p:txBody>
      </p:sp>
      <p:pic>
        <p:nvPicPr>
          <p:cNvPr id="1229" name="Google Shape;1229;p103" descr="pink arrow"/>
          <p:cNvPicPr preferRelativeResize="0"/>
          <p:nvPr/>
        </p:nvPicPr>
        <p:blipFill rotWithShape="1">
          <a:blip r:embed="rId3">
            <a:alphaModFix/>
          </a:blip>
          <a:srcRect/>
          <a:stretch/>
        </p:blipFill>
        <p:spPr>
          <a:xfrm>
            <a:off x="3023100" y="1371600"/>
            <a:ext cx="3529725" cy="5486400"/>
          </a:xfrm>
          <a:prstGeom prst="rect">
            <a:avLst/>
          </a:prstGeom>
          <a:noFill/>
          <a:ln>
            <a:noFill/>
          </a:ln>
        </p:spPr>
      </p:pic>
      <p:sp>
        <p:nvSpPr>
          <p:cNvPr id="1230" name="Google Shape;1230;p103"/>
          <p:cNvSpPr/>
          <p:nvPr/>
        </p:nvSpPr>
        <p:spPr>
          <a:xfrm>
            <a:off x="3240113" y="1640125"/>
            <a:ext cx="2961900" cy="930000"/>
          </a:xfrm>
          <a:prstGeom prst="leftRightArrow">
            <a:avLst>
              <a:gd name="adj1" fmla="val 50000"/>
              <a:gd name="adj2" fmla="val 50000"/>
            </a:avLst>
          </a:prstGeom>
          <a:solidFill>
            <a:srgbClr val="FF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Teaming</a:t>
            </a:r>
            <a:endParaRPr sz="2400" b="0" i="0" u="none" strike="noStrike" cap="none">
              <a:solidFill>
                <a:srgbClr val="000000"/>
              </a:solidFill>
              <a:latin typeface="Arial"/>
              <a:ea typeface="Arial"/>
              <a:cs typeface="Arial"/>
              <a:sym typeface="Arial"/>
            </a:endParaRPr>
          </a:p>
        </p:txBody>
      </p:sp>
      <p:sp>
        <p:nvSpPr>
          <p:cNvPr id="1231" name="Google Shape;1231;p103"/>
          <p:cNvSpPr/>
          <p:nvPr/>
        </p:nvSpPr>
        <p:spPr>
          <a:xfrm>
            <a:off x="2652113" y="2685350"/>
            <a:ext cx="4271700" cy="801000"/>
          </a:xfrm>
          <a:prstGeom prst="lef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Universal Screening/RFA</a:t>
            </a:r>
            <a:endParaRPr sz="2400" b="0" i="0" u="none" strike="noStrike" cap="none">
              <a:solidFill>
                <a:srgbClr val="000000"/>
              </a:solidFill>
              <a:latin typeface="Arial"/>
              <a:ea typeface="Arial"/>
              <a:cs typeface="Arial"/>
              <a:sym typeface="Arial"/>
            </a:endParaRPr>
          </a:p>
        </p:txBody>
      </p:sp>
      <p:sp>
        <p:nvSpPr>
          <p:cNvPr id="1232" name="Google Shape;1232;p103"/>
          <p:cNvSpPr/>
          <p:nvPr/>
        </p:nvSpPr>
        <p:spPr>
          <a:xfrm>
            <a:off x="1350713" y="3376200"/>
            <a:ext cx="6874500" cy="1210200"/>
          </a:xfrm>
          <a:prstGeom prst="lef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EBP Interventions and Supports Continuum</a:t>
            </a:r>
            <a:endParaRPr sz="2400" b="0" i="0" u="none" strike="noStrike" cap="none">
              <a:solidFill>
                <a:srgbClr val="000000"/>
              </a:solidFill>
              <a:latin typeface="Arial"/>
              <a:ea typeface="Arial"/>
              <a:cs typeface="Arial"/>
              <a:sym typeface="Arial"/>
            </a:endParaRPr>
          </a:p>
        </p:txBody>
      </p:sp>
      <p:sp>
        <p:nvSpPr>
          <p:cNvPr id="1233" name="Google Shape;1233;p103"/>
          <p:cNvSpPr/>
          <p:nvPr/>
        </p:nvSpPr>
        <p:spPr>
          <a:xfrm>
            <a:off x="2468663" y="4374575"/>
            <a:ext cx="4638600" cy="1017900"/>
          </a:xfrm>
          <a:prstGeom prst="leftRightArrow">
            <a:avLst>
              <a:gd name="adj1" fmla="val 50000"/>
              <a:gd name="adj2" fmla="val 50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Progress Monitoring</a:t>
            </a:r>
            <a:endParaRPr sz="2400" b="0" i="0" u="none" strike="noStrike" cap="none">
              <a:solidFill>
                <a:srgbClr val="000000"/>
              </a:solidFill>
              <a:latin typeface="Arial"/>
              <a:ea typeface="Arial"/>
              <a:cs typeface="Arial"/>
              <a:sym typeface="Arial"/>
            </a:endParaRPr>
          </a:p>
        </p:txBody>
      </p:sp>
      <p:sp>
        <p:nvSpPr>
          <p:cNvPr id="1234" name="Google Shape;1234;p103"/>
          <p:cNvSpPr/>
          <p:nvPr/>
        </p:nvSpPr>
        <p:spPr>
          <a:xfrm>
            <a:off x="2143313" y="5392475"/>
            <a:ext cx="5289300" cy="1143000"/>
          </a:xfrm>
          <a:prstGeom prst="lef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Data-informed Decision Making</a:t>
            </a:r>
            <a:endParaRPr sz="2400" b="0" i="0" u="none" strike="noStrike" cap="none">
              <a:solidFill>
                <a:srgbClr val="000000"/>
              </a:solidFill>
              <a:latin typeface="Arial"/>
              <a:ea typeface="Arial"/>
              <a:cs typeface="Arial"/>
              <a:sym typeface="Arial"/>
            </a:endParaRPr>
          </a:p>
        </p:txBody>
      </p:sp>
      <p:sp>
        <p:nvSpPr>
          <p:cNvPr id="1235" name="Google Shape;1235;p103"/>
          <p:cNvSpPr txBox="1"/>
          <p:nvPr/>
        </p:nvSpPr>
        <p:spPr>
          <a:xfrm rot="-5400000">
            <a:off x="-1869750" y="3810750"/>
            <a:ext cx="5432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Behavior and Mental Wellness</a:t>
            </a:r>
            <a:endParaRPr sz="2400" b="0" i="0" u="none" strike="noStrike" cap="none">
              <a:solidFill>
                <a:srgbClr val="000000"/>
              </a:solidFill>
              <a:latin typeface="Verdana"/>
              <a:ea typeface="Verdana"/>
              <a:cs typeface="Verdana"/>
              <a:sym typeface="Verdana"/>
            </a:endParaRPr>
          </a:p>
        </p:txBody>
      </p:sp>
      <p:sp>
        <p:nvSpPr>
          <p:cNvPr id="1236" name="Google Shape;1236;p103"/>
          <p:cNvSpPr txBox="1"/>
          <p:nvPr/>
        </p:nvSpPr>
        <p:spPr>
          <a:xfrm rot="5400000">
            <a:off x="6474550" y="3323450"/>
            <a:ext cx="4180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Academics</a:t>
            </a:r>
            <a:endParaRPr sz="2800" b="0" i="0" u="none" strike="noStrike" cap="none">
              <a:solidFill>
                <a:srgbClr val="000000"/>
              </a:solidFill>
              <a:latin typeface="Verdana"/>
              <a:ea typeface="Verdana"/>
              <a:cs typeface="Verdana"/>
              <a:sym typeface="Verdan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0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400" b="1">
                <a:latin typeface="Verdana"/>
                <a:ea typeface="Verdana"/>
                <a:cs typeface="Verdana"/>
                <a:sym typeface="Verdana"/>
              </a:rPr>
              <a:t>Alignment: </a:t>
            </a:r>
            <a:endParaRPr sz="2400" b="1">
              <a:latin typeface="Verdana"/>
              <a:ea typeface="Verdana"/>
              <a:cs typeface="Verdana"/>
              <a:sym typeface="Verdana"/>
            </a:endParaRPr>
          </a:p>
          <a:p>
            <a:pPr marL="457200" lvl="0" indent="-381000" algn="l" rtl="0">
              <a:lnSpc>
                <a:spcPct val="115000"/>
              </a:lnSpc>
              <a:spcBef>
                <a:spcPts val="0"/>
              </a:spcBef>
              <a:spcAft>
                <a:spcPts val="0"/>
              </a:spcAft>
              <a:buSzPts val="2400"/>
              <a:buFont typeface="Arial"/>
              <a:buChar char="•"/>
            </a:pPr>
            <a:r>
              <a:rPr lang="en-US" sz="2400">
                <a:latin typeface="Verdana"/>
                <a:ea typeface="Verdana"/>
                <a:cs typeface="Verdana"/>
                <a:sym typeface="Verdana"/>
              </a:rPr>
              <a:t>Embedding tutors into existing structures</a:t>
            </a:r>
            <a:r>
              <a:rPr lang="en-US" sz="2400"/>
              <a:t> </a:t>
            </a:r>
            <a:r>
              <a:rPr lang="en-US" sz="2400">
                <a:latin typeface="Verdana"/>
                <a:ea typeface="Verdana"/>
                <a:cs typeface="Verdana"/>
                <a:sym typeface="Verdana"/>
              </a:rPr>
              <a:t>strengthens tutors while aligning tutors to the school division and school vision.</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Arial"/>
              <a:buChar char="•"/>
            </a:pPr>
            <a:r>
              <a:rPr lang="en-US" sz="2400">
                <a:latin typeface="Verdana"/>
                <a:ea typeface="Verdana"/>
                <a:cs typeface="Verdana"/>
                <a:sym typeface="Verdana"/>
              </a:rPr>
              <a:t>Verbal and/or written communication between teachers and tutors</a:t>
            </a:r>
            <a:endParaRPr sz="2400">
              <a:latin typeface="Verdana"/>
              <a:ea typeface="Verdana"/>
              <a:cs typeface="Verdana"/>
              <a:sym typeface="Verdana"/>
            </a:endParaRPr>
          </a:p>
          <a:p>
            <a:pPr marL="0" lvl="0" indent="0" algn="l" rtl="0">
              <a:lnSpc>
                <a:spcPct val="100000"/>
              </a:lnSpc>
              <a:spcBef>
                <a:spcPts val="360"/>
              </a:spcBef>
              <a:spcAft>
                <a:spcPts val="0"/>
              </a:spcAft>
              <a:buSzPts val="1800"/>
              <a:buNone/>
            </a:pPr>
            <a:endParaRPr/>
          </a:p>
        </p:txBody>
      </p:sp>
      <p:sp>
        <p:nvSpPr>
          <p:cNvPr id="1243" name="Google Shape;1243;p1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in Action</a:t>
            </a:r>
            <a:endParaRPr/>
          </a:p>
        </p:txBody>
      </p:sp>
      <p:pic>
        <p:nvPicPr>
          <p:cNvPr id="1244" name="Google Shape;1244;p100" descr="A logo for a tutor&#10;&#10;Description automatically generated"/>
          <p:cNvPicPr preferRelativeResize="0"/>
          <p:nvPr/>
        </p:nvPicPr>
        <p:blipFill rotWithShape="1">
          <a:blip r:embed="rId3">
            <a:alphaModFix/>
          </a:blip>
          <a:srcRect/>
          <a:stretch/>
        </p:blipFill>
        <p:spPr>
          <a:xfrm>
            <a:off x="4956224" y="4669475"/>
            <a:ext cx="3438302" cy="158955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0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Aligned Systems Examples</a:t>
            </a:r>
            <a:endParaRPr sz="3800"/>
          </a:p>
        </p:txBody>
      </p:sp>
      <p:pic>
        <p:nvPicPr>
          <p:cNvPr id="1250" name="Google Shape;1250;p104" descr="Loudoun County Public Schools Pyramid of Aligned Interventions Across Tiers and Domains"/>
          <p:cNvPicPr preferRelativeResize="0"/>
          <p:nvPr/>
        </p:nvPicPr>
        <p:blipFill rotWithShape="1">
          <a:blip r:embed="rId3">
            <a:alphaModFix/>
          </a:blip>
          <a:srcRect/>
          <a:stretch/>
        </p:blipFill>
        <p:spPr>
          <a:xfrm>
            <a:off x="183475" y="1549400"/>
            <a:ext cx="5285250" cy="3018850"/>
          </a:xfrm>
          <a:prstGeom prst="rect">
            <a:avLst/>
          </a:prstGeom>
          <a:noFill/>
          <a:ln w="9525" cap="flat" cmpd="sng">
            <a:solidFill>
              <a:schemeClr val="dk1"/>
            </a:solidFill>
            <a:prstDash val="solid"/>
            <a:round/>
            <a:headEnd type="none" w="sm" len="sm"/>
            <a:tailEnd type="none" w="sm" len="sm"/>
          </a:ln>
        </p:spPr>
      </p:pic>
      <p:sp>
        <p:nvSpPr>
          <p:cNvPr id="1251" name="Google Shape;1251;p104"/>
          <p:cNvSpPr txBox="1"/>
          <p:nvPr/>
        </p:nvSpPr>
        <p:spPr>
          <a:xfrm rot="-492846">
            <a:off x="984682" y="2536072"/>
            <a:ext cx="3733401" cy="892653"/>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Verdana"/>
                <a:ea typeface="Verdana"/>
                <a:cs typeface="Verdana"/>
                <a:sym typeface="Verdana"/>
              </a:rPr>
              <a:t>Loudoun County Schools</a:t>
            </a:r>
            <a:endParaRPr sz="2300" b="0" i="0" u="none" strike="noStrike" cap="none">
              <a:solidFill>
                <a:schemeClr val="lt1"/>
              </a:solidFill>
              <a:latin typeface="Verdana"/>
              <a:ea typeface="Verdana"/>
              <a:cs typeface="Verdana"/>
              <a:sym typeface="Verdana"/>
            </a:endParaRPr>
          </a:p>
        </p:txBody>
      </p:sp>
      <p:pic>
        <p:nvPicPr>
          <p:cNvPr id="1252" name="Google Shape;1252;p104" descr="Chesterfield County Public Schools Continuum of Supports"/>
          <p:cNvPicPr preferRelativeResize="0"/>
          <p:nvPr/>
        </p:nvPicPr>
        <p:blipFill rotWithShape="1">
          <a:blip r:embed="rId4">
            <a:alphaModFix/>
          </a:blip>
          <a:srcRect/>
          <a:stretch/>
        </p:blipFill>
        <p:spPr>
          <a:xfrm>
            <a:off x="4572000" y="3429000"/>
            <a:ext cx="4294075" cy="3202151"/>
          </a:xfrm>
          <a:prstGeom prst="rect">
            <a:avLst/>
          </a:prstGeom>
          <a:noFill/>
          <a:ln w="9525" cap="flat" cmpd="sng">
            <a:solidFill>
              <a:schemeClr val="dk1"/>
            </a:solidFill>
            <a:prstDash val="solid"/>
            <a:round/>
            <a:headEnd type="none" w="sm" len="sm"/>
            <a:tailEnd type="none" w="sm" len="sm"/>
          </a:ln>
        </p:spPr>
      </p:pic>
      <p:sp>
        <p:nvSpPr>
          <p:cNvPr id="1253" name="Google Shape;1253;p104"/>
          <p:cNvSpPr txBox="1"/>
          <p:nvPr/>
        </p:nvSpPr>
        <p:spPr>
          <a:xfrm rot="819597">
            <a:off x="4990876" y="4749456"/>
            <a:ext cx="3733504" cy="892865"/>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Verdana"/>
                <a:ea typeface="Verdana"/>
                <a:cs typeface="Verdana"/>
                <a:sym typeface="Verdana"/>
              </a:rPr>
              <a:t>Chesterfield County Schools</a:t>
            </a:r>
            <a:endParaRPr sz="2300" b="0" i="0" u="none" strike="noStrike" cap="none">
              <a:solidFill>
                <a:schemeClr val="lt1"/>
              </a:solidFill>
              <a:latin typeface="Verdana"/>
              <a:ea typeface="Verdana"/>
              <a:cs typeface="Verdana"/>
              <a:sym typeface="Verdana"/>
            </a:endParaRPr>
          </a:p>
        </p:txBody>
      </p:sp>
      <p:pic>
        <p:nvPicPr>
          <p:cNvPr id="1254" name="Google Shape;1254;p104" descr="Notebook icon indicating this slide matches the materials on Pages 48-49 of the accompanying workbook."/>
          <p:cNvPicPr preferRelativeResize="0"/>
          <p:nvPr/>
        </p:nvPicPr>
        <p:blipFill rotWithShape="1">
          <a:blip r:embed="rId5">
            <a:alphaModFix/>
          </a:blip>
          <a:srcRect/>
          <a:stretch/>
        </p:blipFill>
        <p:spPr>
          <a:xfrm>
            <a:off x="8140575" y="377300"/>
            <a:ext cx="664400" cy="845600"/>
          </a:xfrm>
          <a:prstGeom prst="rect">
            <a:avLst/>
          </a:prstGeom>
          <a:noFill/>
          <a:ln>
            <a:noFill/>
          </a:ln>
        </p:spPr>
      </p:pic>
      <p:sp>
        <p:nvSpPr>
          <p:cNvPr id="1255" name="Google Shape;1255;p104"/>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48</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49</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0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3729"/>
          </a:p>
          <a:p>
            <a:pPr marL="457200" lvl="0" indent="-419100" algn="l" rtl="0">
              <a:lnSpc>
                <a:spcPct val="100000"/>
              </a:lnSpc>
              <a:spcBef>
                <a:spcPts val="0"/>
              </a:spcBef>
              <a:spcAft>
                <a:spcPts val="0"/>
              </a:spcAft>
              <a:buSzPts val="3000"/>
              <a:buFont typeface="Verdana"/>
              <a:buChar char="●"/>
            </a:pPr>
            <a:r>
              <a:rPr lang="en-US" sz="3000"/>
              <a:t>How do we know AT interventions align with tier 1?</a:t>
            </a:r>
            <a:endParaRPr sz="3000"/>
          </a:p>
          <a:p>
            <a:pPr marL="457200" lvl="0" indent="-419100" algn="l" rtl="0">
              <a:lnSpc>
                <a:spcPct val="100000"/>
              </a:lnSpc>
              <a:spcBef>
                <a:spcPts val="0"/>
              </a:spcBef>
              <a:spcAft>
                <a:spcPts val="0"/>
              </a:spcAft>
              <a:buSzPts val="3000"/>
              <a:buChar char="●"/>
            </a:pPr>
            <a:r>
              <a:rPr lang="en-US" sz="3000"/>
              <a:t>How do students continue to access tier 1?</a:t>
            </a:r>
            <a:endParaRPr sz="3000"/>
          </a:p>
          <a:p>
            <a:pPr marL="457200" lvl="0" indent="-419100" algn="l" rtl="0">
              <a:lnSpc>
                <a:spcPct val="100000"/>
              </a:lnSpc>
              <a:spcBef>
                <a:spcPts val="0"/>
              </a:spcBef>
              <a:spcAft>
                <a:spcPts val="0"/>
              </a:spcAft>
              <a:buSzPts val="3000"/>
              <a:buFont typeface="Verdana"/>
              <a:buChar char="●"/>
            </a:pPr>
            <a:r>
              <a:rPr lang="en-US" sz="3000"/>
              <a:t>How are AT systems aligned across domains (academic, behavior, mental health)?</a:t>
            </a:r>
            <a:endParaRPr sz="3000"/>
          </a:p>
          <a:p>
            <a:pPr marL="457200" lvl="0" indent="-228600" algn="l" rtl="0">
              <a:lnSpc>
                <a:spcPct val="100000"/>
              </a:lnSpc>
              <a:spcBef>
                <a:spcPts val="360"/>
              </a:spcBef>
              <a:spcAft>
                <a:spcPts val="0"/>
              </a:spcAft>
              <a:buSzPts val="1946"/>
              <a:buNone/>
            </a:pPr>
            <a:endParaRPr/>
          </a:p>
          <a:p>
            <a:pPr marL="457200" lvl="0" indent="-228600" algn="l" rtl="0">
              <a:lnSpc>
                <a:spcPct val="100000"/>
              </a:lnSpc>
              <a:spcBef>
                <a:spcPts val="360"/>
              </a:spcBef>
              <a:spcAft>
                <a:spcPts val="0"/>
              </a:spcAft>
              <a:buSzPts val="1946"/>
              <a:buNone/>
            </a:pPr>
            <a:endParaRPr/>
          </a:p>
        </p:txBody>
      </p:sp>
      <p:sp>
        <p:nvSpPr>
          <p:cNvPr id="1262" name="Google Shape;1262;p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Alignment </a:t>
            </a:r>
            <a:endParaRPr/>
          </a:p>
        </p:txBody>
      </p:sp>
      <p:pic>
        <p:nvPicPr>
          <p:cNvPr id="1263" name="Google Shape;1263;p105" descr="Notebook icon indicating this slide matches the materials on Pages 50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264" name="Google Shape;1264;p10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50</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0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Alignment</a:t>
            </a:r>
            <a:endParaRPr/>
          </a:p>
        </p:txBody>
      </p:sp>
      <p:sp>
        <p:nvSpPr>
          <p:cNvPr id="1271" name="Google Shape;1271;p106"/>
          <p:cNvSpPr txBox="1"/>
          <p:nvPr/>
        </p:nvSpPr>
        <p:spPr>
          <a:xfrm>
            <a:off x="956025" y="1602100"/>
            <a:ext cx="7860300" cy="540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The more time students spend away from Tier 1 core instruction, the harder it may become for them to exit from advanced tiers intervention</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Strive to align content and scheduling needs so that students are able to access Tier 1 core instruction</a:t>
            </a:r>
            <a:endParaRPr sz="2900" b="0" i="0" u="none" strike="noStrike" cap="none">
              <a:solidFill>
                <a:srgbClr val="000000"/>
              </a:solidFill>
              <a:latin typeface="Verdana"/>
              <a:ea typeface="Verdana"/>
              <a:cs typeface="Verdana"/>
              <a:sym typeface="Verdana"/>
            </a:endParaRPr>
          </a:p>
        </p:txBody>
      </p:sp>
      <p:pic>
        <p:nvPicPr>
          <p:cNvPr id="1272" name="Google Shape;1272;p106" descr="lightbulb icon" title="lightbulb icon"/>
          <p:cNvPicPr preferRelativeResize="0"/>
          <p:nvPr/>
        </p:nvPicPr>
        <p:blipFill rotWithShape="1">
          <a:blip r:embed="rId3">
            <a:alphaModFix/>
          </a:blip>
          <a:srcRect/>
          <a:stretch/>
        </p:blipFill>
        <p:spPr>
          <a:xfrm>
            <a:off x="1" y="1959500"/>
            <a:ext cx="827074" cy="923757"/>
          </a:xfrm>
          <a:prstGeom prst="rect">
            <a:avLst/>
          </a:prstGeom>
          <a:noFill/>
          <a:ln>
            <a:noFill/>
          </a:ln>
        </p:spPr>
      </p:pic>
      <p:pic>
        <p:nvPicPr>
          <p:cNvPr id="1273" name="Google Shape;1273;p106" descr="lightbulb icon" title="lightbulb icon"/>
          <p:cNvPicPr preferRelativeResize="0"/>
          <p:nvPr/>
        </p:nvPicPr>
        <p:blipFill rotWithShape="1">
          <a:blip r:embed="rId3">
            <a:alphaModFix/>
          </a:blip>
          <a:srcRect/>
          <a:stretch/>
        </p:blipFill>
        <p:spPr>
          <a:xfrm>
            <a:off x="1" y="4227300"/>
            <a:ext cx="827074" cy="92375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0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Data-informed Decision Making</a:t>
            </a:r>
            <a:endParaRPr/>
          </a:p>
        </p:txBody>
      </p:sp>
      <p:grpSp>
        <p:nvGrpSpPr>
          <p:cNvPr id="1279" name="Google Shape;1279;p107" descr="yellow circle"/>
          <p:cNvGrpSpPr/>
          <p:nvPr/>
        </p:nvGrpSpPr>
        <p:grpSpPr>
          <a:xfrm>
            <a:off x="2262450" y="1547496"/>
            <a:ext cx="4792200" cy="5042468"/>
            <a:chOff x="2140838" y="83500"/>
            <a:chExt cx="4792200" cy="4892750"/>
          </a:xfrm>
        </p:grpSpPr>
        <p:sp>
          <p:nvSpPr>
            <p:cNvPr id="1280" name="Google Shape;1280;p107"/>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281" name="Google Shape;1281;p107"/>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282" name="Google Shape;1282;p107"/>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283" name="Google Shape;1283;p107"/>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284" name="Google Shape;1284;p107"/>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285" name="Google Shape;1285;p107"/>
            <p:cNvSpPr/>
            <p:nvPr/>
          </p:nvSpPr>
          <p:spPr>
            <a:xfrm>
              <a:off x="2447913" y="3125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Data-</a:t>
              </a:r>
              <a:endParaRPr sz="13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Informed Decision Making</a:t>
              </a:r>
              <a:endParaRPr sz="1400" b="0" i="0" u="none" strike="noStrike" cap="none">
                <a:solidFill>
                  <a:schemeClr val="dk1"/>
                </a:solidFill>
                <a:latin typeface="Arial"/>
                <a:ea typeface="Arial"/>
                <a:cs typeface="Arial"/>
                <a:sym typeface="Arial"/>
              </a:endParaRPr>
            </a:p>
          </p:txBody>
        </p:sp>
        <p:sp>
          <p:nvSpPr>
            <p:cNvPr id="1286" name="Google Shape;1286;p107"/>
            <p:cNvSpPr/>
            <p:nvPr/>
          </p:nvSpPr>
          <p:spPr>
            <a:xfrm>
              <a:off x="2140838" y="18759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287" name="Google Shape;1287;p107"/>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0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Informed Decision Making</a:t>
            </a:r>
            <a:r>
              <a:rPr lang="en-US">
                <a:solidFill>
                  <a:schemeClr val="dk1"/>
                </a:solidFill>
              </a:rPr>
              <a:t> </a:t>
            </a:r>
            <a:endParaRPr>
              <a:solidFill>
                <a:schemeClr val="dk1"/>
              </a:solidFill>
            </a:endParaRPr>
          </a:p>
        </p:txBody>
      </p:sp>
      <p:sp>
        <p:nvSpPr>
          <p:cNvPr id="1294" name="Google Shape;1294;p109"/>
          <p:cNvSpPr txBox="1">
            <a:spLocks noGrp="1"/>
          </p:cNvSpPr>
          <p:nvPr>
            <p:ph type="body" idx="1"/>
          </p:nvPr>
        </p:nvSpPr>
        <p:spPr>
          <a:xfrm>
            <a:off x="228600" y="1015807"/>
            <a:ext cx="5067900" cy="500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SzPts val="852"/>
              <a:buNone/>
            </a:pPr>
            <a:r>
              <a:rPr lang="en-US" sz="2200"/>
              <a:t> </a:t>
            </a:r>
            <a:endParaRPr sz="2200"/>
          </a:p>
          <a:p>
            <a:pPr marL="457200" lvl="0" indent="-381000" algn="l" rtl="0">
              <a:lnSpc>
                <a:spcPct val="90000"/>
              </a:lnSpc>
              <a:spcBef>
                <a:spcPts val="360"/>
              </a:spcBef>
              <a:spcAft>
                <a:spcPts val="0"/>
              </a:spcAft>
              <a:buSzPts val="2400"/>
              <a:buFont typeface="Verdana"/>
              <a:buAutoNum type="arabicPeriod"/>
            </a:pPr>
            <a:r>
              <a:rPr lang="en-US" sz="2200"/>
              <a:t>Helps identify student needs in relation to established goals (DEFINE)</a:t>
            </a:r>
            <a:endParaRPr/>
          </a:p>
          <a:p>
            <a:pPr marL="457200" lvl="0" indent="-228600" algn="l" rtl="0">
              <a:lnSpc>
                <a:spcPct val="90000"/>
              </a:lnSpc>
              <a:spcBef>
                <a:spcPts val="360"/>
              </a:spcBef>
              <a:spcAft>
                <a:spcPts val="0"/>
              </a:spcAft>
              <a:buSzPts val="2400"/>
              <a:buFont typeface="Verdana"/>
              <a:buNone/>
            </a:pPr>
            <a:endParaRPr sz="2200"/>
          </a:p>
          <a:p>
            <a:pPr marL="457200" lvl="0" indent="-381000" algn="l" rtl="0">
              <a:lnSpc>
                <a:spcPct val="90000"/>
              </a:lnSpc>
              <a:spcBef>
                <a:spcPts val="0"/>
              </a:spcBef>
              <a:spcAft>
                <a:spcPts val="0"/>
              </a:spcAft>
              <a:buSzPts val="2400"/>
              <a:buFont typeface="Verdana"/>
              <a:buAutoNum type="arabicPeriod"/>
            </a:pPr>
            <a:r>
              <a:rPr lang="en-US" sz="2200"/>
              <a:t>Helps identify the barriers to students reaching their goals (ANALYZE)</a:t>
            </a:r>
            <a:endParaRPr/>
          </a:p>
          <a:p>
            <a:pPr marL="457200" lvl="0" indent="-228600" algn="l" rtl="0">
              <a:lnSpc>
                <a:spcPct val="90000"/>
              </a:lnSpc>
              <a:spcBef>
                <a:spcPts val="0"/>
              </a:spcBef>
              <a:spcAft>
                <a:spcPts val="0"/>
              </a:spcAft>
              <a:buSzPts val="2400"/>
              <a:buFont typeface="Verdana"/>
              <a:buNone/>
            </a:pPr>
            <a:endParaRPr sz="2200"/>
          </a:p>
          <a:p>
            <a:pPr marL="457200" lvl="0" indent="-381000" algn="l" rtl="0">
              <a:lnSpc>
                <a:spcPct val="90000"/>
              </a:lnSpc>
              <a:spcBef>
                <a:spcPts val="0"/>
              </a:spcBef>
              <a:spcAft>
                <a:spcPts val="0"/>
              </a:spcAft>
              <a:buSzPts val="2400"/>
              <a:buFont typeface="Verdana"/>
              <a:buAutoNum type="arabicPeriod"/>
            </a:pPr>
            <a:r>
              <a:rPr lang="en-US" sz="2200"/>
              <a:t>Provides sufficient information to select, match, and deliver services to students (IMPLEMENT) </a:t>
            </a:r>
            <a:endParaRPr/>
          </a:p>
          <a:p>
            <a:pPr marL="457200" lvl="0" indent="-228600" algn="l" rtl="0">
              <a:lnSpc>
                <a:spcPct val="90000"/>
              </a:lnSpc>
              <a:spcBef>
                <a:spcPts val="0"/>
              </a:spcBef>
              <a:spcAft>
                <a:spcPts val="0"/>
              </a:spcAft>
              <a:buSzPts val="2400"/>
              <a:buFont typeface="Verdana"/>
              <a:buNone/>
            </a:pPr>
            <a:endParaRPr sz="2200"/>
          </a:p>
          <a:p>
            <a:pPr marL="457200" lvl="0" indent="-381000" algn="l" rtl="0">
              <a:lnSpc>
                <a:spcPct val="90000"/>
              </a:lnSpc>
              <a:spcBef>
                <a:spcPts val="0"/>
              </a:spcBef>
              <a:spcAft>
                <a:spcPts val="0"/>
              </a:spcAft>
              <a:buSzPts val="2400"/>
              <a:buFont typeface="Verdana"/>
              <a:buAutoNum type="arabicPeriod"/>
            </a:pPr>
            <a:r>
              <a:rPr lang="en-US" sz="2200"/>
              <a:t>Supports evaluation of the effectiveness of services and supports provided to students (EVALUATE)</a:t>
            </a:r>
            <a:endParaRPr sz="2200"/>
          </a:p>
        </p:txBody>
      </p:sp>
      <p:pic>
        <p:nvPicPr>
          <p:cNvPr id="1295" name="Google Shape;1295;p109" descr="graphic showing funnel for data informed decision-making"/>
          <p:cNvPicPr preferRelativeResize="0"/>
          <p:nvPr/>
        </p:nvPicPr>
        <p:blipFill rotWithShape="1">
          <a:blip r:embed="rId3">
            <a:alphaModFix/>
          </a:blip>
          <a:srcRect/>
          <a:stretch/>
        </p:blipFill>
        <p:spPr>
          <a:xfrm>
            <a:off x="5400675" y="2096813"/>
            <a:ext cx="3514725" cy="3457575"/>
          </a:xfrm>
          <a:prstGeom prst="rect">
            <a:avLst/>
          </a:prstGeom>
          <a:noFill/>
          <a:ln>
            <a:noFill/>
          </a:ln>
        </p:spPr>
      </p:pic>
      <p:sp>
        <p:nvSpPr>
          <p:cNvPr id="1296" name="Google Shape;1296;p109"/>
          <p:cNvSpPr txBox="1"/>
          <p:nvPr/>
        </p:nvSpPr>
        <p:spPr>
          <a:xfrm>
            <a:off x="6444278" y="6429300"/>
            <a:ext cx="733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 Florida PBIS</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DIDM</a:t>
            </a:r>
            <a:endParaRPr/>
          </a:p>
        </p:txBody>
      </p:sp>
      <p:sp>
        <p:nvSpPr>
          <p:cNvPr id="1303" name="Google Shape;1303;p11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360"/>
              </a:spcBef>
              <a:spcAft>
                <a:spcPts val="0"/>
              </a:spcAft>
              <a:buSzPts val="1800"/>
              <a:buChar char="•"/>
            </a:pPr>
            <a:r>
              <a:rPr lang="en-US"/>
              <a:t>Identify students in need of Tier II supports</a:t>
            </a:r>
            <a:endParaRPr/>
          </a:p>
          <a:p>
            <a:pPr marL="457200" lvl="0" indent="-342900" algn="l" rtl="0">
              <a:lnSpc>
                <a:spcPct val="100000"/>
              </a:lnSpc>
              <a:spcBef>
                <a:spcPts val="360"/>
              </a:spcBef>
              <a:spcAft>
                <a:spcPts val="0"/>
              </a:spcAft>
              <a:buSzPts val="1800"/>
              <a:buChar char="•"/>
            </a:pPr>
            <a:r>
              <a:rPr lang="en-US"/>
              <a:t>Match students to Tier II interventions</a:t>
            </a:r>
            <a:endParaRPr/>
          </a:p>
          <a:p>
            <a:pPr marL="457200" lvl="0" indent="-342900" algn="l" rtl="0">
              <a:lnSpc>
                <a:spcPct val="100000"/>
              </a:lnSpc>
              <a:spcBef>
                <a:spcPts val="360"/>
              </a:spcBef>
              <a:spcAft>
                <a:spcPts val="0"/>
              </a:spcAft>
              <a:buSzPts val="1800"/>
              <a:buChar char="•"/>
            </a:pPr>
            <a:r>
              <a:rPr lang="en-US"/>
              <a:t>Evaluate level of Tier II access/use</a:t>
            </a:r>
            <a:endParaRPr/>
          </a:p>
          <a:p>
            <a:pPr marL="457200" lvl="0" indent="-342900" algn="l" rtl="0">
              <a:lnSpc>
                <a:spcPct val="100000"/>
              </a:lnSpc>
              <a:spcBef>
                <a:spcPts val="360"/>
              </a:spcBef>
              <a:spcAft>
                <a:spcPts val="0"/>
              </a:spcAft>
              <a:buSzPts val="1800"/>
              <a:buChar char="•"/>
            </a:pPr>
            <a:r>
              <a:rPr lang="en-US"/>
              <a:t>Monitor student performance</a:t>
            </a:r>
            <a:endParaRPr/>
          </a:p>
          <a:p>
            <a:pPr marL="914400" lvl="1" indent="-342900" algn="l" rtl="0">
              <a:lnSpc>
                <a:spcPct val="100000"/>
              </a:lnSpc>
              <a:spcBef>
                <a:spcPts val="360"/>
              </a:spcBef>
              <a:spcAft>
                <a:spcPts val="0"/>
              </a:spcAft>
              <a:buSzPts val="1800"/>
              <a:buChar char="–"/>
            </a:pPr>
            <a:r>
              <a:rPr lang="en-US"/>
              <a:t>Individual student progress</a:t>
            </a:r>
            <a:endParaRPr/>
          </a:p>
          <a:p>
            <a:pPr marL="914400" lvl="1" indent="-342900" algn="l" rtl="0">
              <a:lnSpc>
                <a:spcPct val="100000"/>
              </a:lnSpc>
              <a:spcBef>
                <a:spcPts val="360"/>
              </a:spcBef>
              <a:spcAft>
                <a:spcPts val="0"/>
              </a:spcAft>
              <a:buSzPts val="1800"/>
              <a:buChar char="–"/>
            </a:pPr>
            <a:r>
              <a:rPr lang="en-US"/>
              <a:t>% of students experiencing success</a:t>
            </a:r>
            <a:endParaRPr/>
          </a:p>
          <a:p>
            <a:pPr marL="457200" lvl="0" indent="-342900" algn="l" rtl="0">
              <a:lnSpc>
                <a:spcPct val="100000"/>
              </a:lnSpc>
              <a:spcBef>
                <a:spcPts val="360"/>
              </a:spcBef>
              <a:spcAft>
                <a:spcPts val="0"/>
              </a:spcAft>
              <a:buSzPts val="1800"/>
              <a:buChar char="•"/>
            </a:pPr>
            <a:r>
              <a:rPr lang="en-US"/>
              <a:t>Monitor implementation fidelity</a:t>
            </a:r>
            <a:endParaRPr/>
          </a:p>
        </p:txBody>
      </p:sp>
      <p:sp>
        <p:nvSpPr>
          <p:cNvPr id="1304" name="Google Shape;1304;p110"/>
          <p:cNvSpPr txBox="1"/>
          <p:nvPr/>
        </p:nvSpPr>
        <p:spPr>
          <a:xfrm>
            <a:off x="906500" y="1891850"/>
            <a:ext cx="7515000" cy="600300"/>
          </a:xfrm>
          <a:prstGeom prst="rect">
            <a:avLst/>
          </a:prstGeom>
          <a:solidFill>
            <a:srgbClr val="4285F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Verdana"/>
                <a:ea typeface="Verdana"/>
                <a:cs typeface="Verdana"/>
                <a:sym typeface="Verdana"/>
              </a:rPr>
              <a:t>Screening and Request for Assistance</a:t>
            </a:r>
            <a:endParaRPr sz="2700" b="1" i="0" u="none" strike="noStrike" cap="none">
              <a:solidFill>
                <a:srgbClr val="000000"/>
              </a:solidFill>
              <a:latin typeface="Verdana"/>
              <a:ea typeface="Verdana"/>
              <a:cs typeface="Verdana"/>
              <a:sym typeface="Verdana"/>
            </a:endParaRPr>
          </a:p>
        </p:txBody>
      </p:sp>
      <p:sp>
        <p:nvSpPr>
          <p:cNvPr id="1305" name="Google Shape;1305;p110"/>
          <p:cNvSpPr txBox="1"/>
          <p:nvPr/>
        </p:nvSpPr>
        <p:spPr>
          <a:xfrm>
            <a:off x="906500" y="2828700"/>
            <a:ext cx="3048000" cy="600300"/>
          </a:xfrm>
          <a:prstGeom prst="rect">
            <a:avLst/>
          </a:prstGeom>
          <a:solidFill>
            <a:srgbClr val="F6650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Verdana"/>
                <a:ea typeface="Verdana"/>
                <a:cs typeface="Verdana"/>
                <a:sym typeface="Verdana"/>
              </a:rPr>
              <a:t>Decision Rules</a:t>
            </a:r>
            <a:endParaRPr sz="27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In-Person Norms</a:t>
            </a:r>
            <a:endParaRPr/>
          </a:p>
        </p:txBody>
      </p:sp>
      <p:graphicFrame>
        <p:nvGraphicFramePr>
          <p:cNvPr id="288" name="Google Shape;288;p11"/>
          <p:cNvGraphicFramePr/>
          <p:nvPr/>
        </p:nvGraphicFramePr>
        <p:xfrm>
          <a:off x="228600" y="1397000"/>
          <a:ext cx="8782875" cy="4968270"/>
        </p:xfrm>
        <a:graphic>
          <a:graphicData uri="http://schemas.openxmlformats.org/drawingml/2006/table">
            <a:tbl>
              <a:tblPr firstRow="1">
                <a:noFill/>
                <a:tableStyleId>{B962FC28-139A-480E-B5BE-7AB29B819066}</a:tableStyleId>
              </a:tblPr>
              <a:tblGrid>
                <a:gridCol w="3269975">
                  <a:extLst>
                    <a:ext uri="{9D8B030D-6E8A-4147-A177-3AD203B41FA5}">
                      <a16:colId xmlns:a16="http://schemas.microsoft.com/office/drawing/2014/main" val="20000"/>
                    </a:ext>
                  </a:extLst>
                </a:gridCol>
                <a:gridCol w="55129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Verdana"/>
                          <a:ea typeface="Verdana"/>
                          <a:cs typeface="Verdana"/>
                          <a:sym typeface="Verdana"/>
                        </a:rPr>
                        <a:t>Be Responsible</a:t>
                      </a:r>
                      <a:endParaRPr sz="2400" u="none" strike="noStrike" cap="none">
                        <a:latin typeface="Verdana"/>
                        <a:ea typeface="Verdana"/>
                        <a:cs typeface="Verdana"/>
                        <a:sym typeface="Verdana"/>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a:latin typeface="Verdana"/>
                          <a:ea typeface="Verdana"/>
                          <a:cs typeface="Verdana"/>
                          <a:sym typeface="Verdana"/>
                        </a:rPr>
                        <a:t>Take care of personal needs</a:t>
                      </a:r>
                      <a:endParaRPr sz="2200" u="none" strike="noStrike" cap="none">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a:latin typeface="Verdana"/>
                          <a:ea typeface="Verdana"/>
                          <a:cs typeface="Verdana"/>
                          <a:sym typeface="Verdana"/>
                        </a:rPr>
                        <a:t>Share your questions with the group</a:t>
                      </a:r>
                      <a:endParaRPr sz="2200" u="none" strike="noStrike" cap="none">
                        <a:latin typeface="Verdana"/>
                        <a:ea typeface="Verdana"/>
                        <a:cs typeface="Verdana"/>
                        <a:sym typeface="Verdana"/>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dirty="0">
                          <a:latin typeface="Verdana"/>
                          <a:ea typeface="Verdana"/>
                          <a:cs typeface="Verdana"/>
                          <a:sym typeface="Verdana"/>
                        </a:rPr>
                        <a:t>Be Respectful</a:t>
                      </a:r>
                      <a:endParaRPr sz="2400" u="none" strike="noStrike" cap="none" dirty="0">
                        <a:latin typeface="Verdana"/>
                        <a:ea typeface="Verdana"/>
                        <a:cs typeface="Verdana"/>
                        <a:sym typeface="Verdana"/>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dirty="0">
                          <a:latin typeface="Verdana"/>
                          <a:ea typeface="Verdana"/>
                          <a:cs typeface="Verdana"/>
                          <a:sym typeface="Verdana"/>
                        </a:rPr>
                        <a:t>Turn volume/sound off on cell phones</a:t>
                      </a:r>
                      <a:endParaRPr sz="2200" u="none" strike="noStrike" cap="none" dirty="0">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dirty="0">
                          <a:latin typeface="Verdana"/>
                          <a:ea typeface="Verdana"/>
                          <a:cs typeface="Verdana"/>
                          <a:sym typeface="Verdana"/>
                        </a:rPr>
                        <a:t>Listen to others attentively</a:t>
                      </a:r>
                      <a:endParaRPr sz="2200" u="none" strike="noStrike" cap="none" dirty="0">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dirty="0">
                          <a:latin typeface="Verdana"/>
                          <a:ea typeface="Verdana"/>
                          <a:cs typeface="Verdana"/>
                          <a:sym typeface="Verdana"/>
                        </a:rPr>
                        <a:t>Follow up and complete assigned tasks</a:t>
                      </a:r>
                      <a:endParaRPr sz="2200" u="none" strike="noStrike" cap="none" dirty="0">
                        <a:latin typeface="Verdana"/>
                        <a:ea typeface="Verdana"/>
                        <a:cs typeface="Verdana"/>
                        <a:sym typeface="Verdana"/>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Verdana"/>
                          <a:ea typeface="Verdana"/>
                          <a:cs typeface="Verdana"/>
                          <a:sym typeface="Verdana"/>
                        </a:rPr>
                        <a:t>Be Engaged</a:t>
                      </a:r>
                      <a:endParaRPr sz="2400" u="none" strike="noStrike" cap="none">
                        <a:latin typeface="Verdana"/>
                        <a:ea typeface="Verdana"/>
                        <a:cs typeface="Verdana"/>
                        <a:sym typeface="Verdana"/>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dirty="0">
                          <a:latin typeface="Verdana"/>
                          <a:ea typeface="Verdana"/>
                          <a:cs typeface="Verdana"/>
                          <a:sym typeface="Verdana"/>
                        </a:rPr>
                        <a:t>Ask what you need to know to understand and contribute</a:t>
                      </a:r>
                      <a:endParaRPr sz="2200" u="none" strike="noStrike" cap="none" dirty="0">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dirty="0">
                          <a:latin typeface="Verdana"/>
                          <a:ea typeface="Verdana"/>
                          <a:cs typeface="Verdana"/>
                          <a:sym typeface="Verdana"/>
                        </a:rPr>
                        <a:t>Share your expertise, information and ideas</a:t>
                      </a:r>
                      <a:endParaRPr sz="2200" u="none" strike="noStrike" cap="none" dirty="0">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400"/>
                        <a:buFont typeface="Arial"/>
                        <a:buChar char="•"/>
                      </a:pPr>
                      <a:r>
                        <a:rPr lang="en-US" sz="2200" u="none" strike="noStrike" cap="none" dirty="0">
                          <a:latin typeface="Verdana"/>
                          <a:ea typeface="Verdana"/>
                          <a:cs typeface="Verdana"/>
                          <a:sym typeface="Verdana"/>
                        </a:rPr>
                        <a:t>Maximize team time by engaging with assigned tasks</a:t>
                      </a:r>
                      <a:endParaRPr sz="2200" u="none" strike="noStrike" cap="none" dirty="0">
                        <a:latin typeface="Verdana"/>
                        <a:ea typeface="Verdana"/>
                        <a:cs typeface="Verdana"/>
                        <a:sym typeface="Verdana"/>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11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Data</a:t>
            </a:r>
            <a:endParaRPr/>
          </a:p>
        </p:txBody>
      </p:sp>
      <p:sp>
        <p:nvSpPr>
          <p:cNvPr id="1312" name="Google Shape;1312;p11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Level of Use: </a:t>
            </a:r>
            <a:endParaRPr sz="2300"/>
          </a:p>
          <a:p>
            <a:pPr marL="914400" lvl="1" indent="-374650" algn="l" rtl="0">
              <a:lnSpc>
                <a:spcPct val="99166"/>
              </a:lnSpc>
              <a:spcBef>
                <a:spcPts val="1000"/>
              </a:spcBef>
              <a:spcAft>
                <a:spcPts val="0"/>
              </a:spcAft>
              <a:buSzPts val="2300"/>
              <a:buChar char="–"/>
            </a:pPr>
            <a:r>
              <a:rPr lang="en-US" sz="2300"/>
              <a:t>% of students accessing advanced tiers interventions</a:t>
            </a:r>
            <a:endParaRPr sz="2300"/>
          </a:p>
          <a:p>
            <a:pPr marL="457200" lvl="0" indent="-374650" algn="l" rtl="0">
              <a:lnSpc>
                <a:spcPct val="100000"/>
              </a:lnSpc>
              <a:spcBef>
                <a:spcPts val="1000"/>
              </a:spcBef>
              <a:spcAft>
                <a:spcPts val="0"/>
              </a:spcAft>
              <a:buSzPts val="2300"/>
              <a:buFont typeface="Verdana"/>
              <a:buChar char="•"/>
            </a:pPr>
            <a:r>
              <a:rPr lang="en-US" sz="2300"/>
              <a:t>Effectiveness of EACH  intervention in place</a:t>
            </a:r>
            <a:endParaRPr sz="2300"/>
          </a:p>
          <a:p>
            <a:pPr marL="457200" lvl="0" indent="-374650" algn="l" rtl="0">
              <a:lnSpc>
                <a:spcPct val="100000"/>
              </a:lnSpc>
              <a:spcBef>
                <a:spcPts val="1000"/>
              </a:spcBef>
              <a:spcAft>
                <a:spcPts val="1000"/>
              </a:spcAft>
              <a:buSzPts val="2300"/>
              <a:buFont typeface="Verdana"/>
              <a:buChar char="•"/>
            </a:pPr>
            <a:r>
              <a:rPr lang="en-US" sz="2300"/>
              <a:t>Students entering and exiting advanced tiers (movement across tiers)</a:t>
            </a:r>
            <a:endParaRPr sz="2300"/>
          </a:p>
        </p:txBody>
      </p:sp>
      <p:sp>
        <p:nvSpPr>
          <p:cNvPr id="1313" name="Google Shape;1313;p111"/>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Fidelity of implementation</a:t>
            </a:r>
            <a:endParaRPr sz="2300"/>
          </a:p>
          <a:p>
            <a:pPr marL="457200" lvl="0" indent="-374650" algn="l" rtl="0">
              <a:lnSpc>
                <a:spcPct val="100000"/>
              </a:lnSpc>
              <a:spcBef>
                <a:spcPts val="1000"/>
              </a:spcBef>
              <a:spcAft>
                <a:spcPts val="0"/>
              </a:spcAft>
              <a:buSzPts val="2300"/>
              <a:buFont typeface="Verdana"/>
              <a:buChar char="•"/>
            </a:pPr>
            <a:r>
              <a:rPr lang="en-US" sz="2300"/>
              <a:t>Progress monitoring: Continue, fade, modify, or move on (movement within a tier)</a:t>
            </a:r>
            <a:endParaRPr sz="2300"/>
          </a:p>
          <a:p>
            <a:pPr marL="0" lvl="0" indent="0" algn="l" rtl="0">
              <a:lnSpc>
                <a:spcPct val="100000"/>
              </a:lnSpc>
              <a:spcBef>
                <a:spcPts val="1000"/>
              </a:spcBef>
              <a:spcAft>
                <a:spcPts val="0"/>
              </a:spcAft>
              <a:buSzPts val="2400"/>
              <a:buNone/>
            </a:pPr>
            <a:endParaRPr sz="2300"/>
          </a:p>
        </p:txBody>
      </p:sp>
      <p:sp>
        <p:nvSpPr>
          <p:cNvPr id="1314" name="Google Shape;1314;p111"/>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Support the System</a:t>
            </a:r>
            <a:endParaRPr/>
          </a:p>
        </p:txBody>
      </p:sp>
      <p:sp>
        <p:nvSpPr>
          <p:cNvPr id="1315" name="Google Shape;1315;p111"/>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a:t>Support the Student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2">
                                            <p:txEl>
                                              <p:pRg st="0" end="0"/>
                                            </p:txEl>
                                          </p:spTgt>
                                        </p:tgtEl>
                                        <p:attrNameLst>
                                          <p:attrName>style.visibility</p:attrName>
                                        </p:attrNameLst>
                                      </p:cBhvr>
                                      <p:to>
                                        <p:strVal val="visible"/>
                                      </p:to>
                                    </p:set>
                                    <p:animEffect transition="in" filter="fade">
                                      <p:cBhvr>
                                        <p:cTn id="7" dur="500"/>
                                        <p:tgtEl>
                                          <p:spTgt spid="13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2">
                                            <p:txEl>
                                              <p:pRg st="1" end="1"/>
                                            </p:txEl>
                                          </p:spTgt>
                                        </p:tgtEl>
                                        <p:attrNameLst>
                                          <p:attrName>style.visibility</p:attrName>
                                        </p:attrNameLst>
                                      </p:cBhvr>
                                      <p:to>
                                        <p:strVal val="visible"/>
                                      </p:to>
                                    </p:set>
                                    <p:animEffect transition="in" filter="fade">
                                      <p:cBhvr>
                                        <p:cTn id="12" dur="500"/>
                                        <p:tgtEl>
                                          <p:spTgt spid="13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2">
                                            <p:txEl>
                                              <p:pRg st="2" end="2"/>
                                            </p:txEl>
                                          </p:spTgt>
                                        </p:tgtEl>
                                        <p:attrNameLst>
                                          <p:attrName>style.visibility</p:attrName>
                                        </p:attrNameLst>
                                      </p:cBhvr>
                                      <p:to>
                                        <p:strVal val="visible"/>
                                      </p:to>
                                    </p:set>
                                    <p:animEffect transition="in" filter="fade">
                                      <p:cBhvr>
                                        <p:cTn id="17" dur="500"/>
                                        <p:tgtEl>
                                          <p:spTgt spid="13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2">
                                            <p:txEl>
                                              <p:pRg st="3" end="3"/>
                                            </p:txEl>
                                          </p:spTgt>
                                        </p:tgtEl>
                                        <p:attrNameLst>
                                          <p:attrName>style.visibility</p:attrName>
                                        </p:attrNameLst>
                                      </p:cBhvr>
                                      <p:to>
                                        <p:strVal val="visible"/>
                                      </p:to>
                                    </p:set>
                                    <p:animEffect transition="in" filter="fade">
                                      <p:cBhvr>
                                        <p:cTn id="22" dur="500"/>
                                        <p:tgtEl>
                                          <p:spTgt spid="13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3">
                                            <p:txEl>
                                              <p:pRg st="0" end="0"/>
                                            </p:txEl>
                                          </p:spTgt>
                                        </p:tgtEl>
                                        <p:attrNameLst>
                                          <p:attrName>style.visibility</p:attrName>
                                        </p:attrNameLst>
                                      </p:cBhvr>
                                      <p:to>
                                        <p:strVal val="visible"/>
                                      </p:to>
                                    </p:set>
                                    <p:animEffect transition="in" filter="fade">
                                      <p:cBhvr>
                                        <p:cTn id="27" dur="500"/>
                                        <p:tgtEl>
                                          <p:spTgt spid="13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13">
                                            <p:txEl>
                                              <p:pRg st="1" end="1"/>
                                            </p:txEl>
                                          </p:spTgt>
                                        </p:tgtEl>
                                        <p:attrNameLst>
                                          <p:attrName>style.visibility</p:attrName>
                                        </p:attrNameLst>
                                      </p:cBhvr>
                                      <p:to>
                                        <p:strVal val="visible"/>
                                      </p:to>
                                    </p:set>
                                    <p:animEffect transition="in" filter="fade">
                                      <p:cBhvr>
                                        <p:cTn id="32" dur="500"/>
                                        <p:tgtEl>
                                          <p:spTgt spid="13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13">
                                            <p:txEl>
                                              <p:pRg st="2" end="2"/>
                                            </p:txEl>
                                          </p:spTgt>
                                        </p:tgtEl>
                                        <p:attrNameLst>
                                          <p:attrName>style.visibility</p:attrName>
                                        </p:attrNameLst>
                                      </p:cBhvr>
                                      <p:to>
                                        <p:strVal val="visible"/>
                                      </p:to>
                                    </p:set>
                                    <p:animEffect transition="in" filter="fade">
                                      <p:cBhvr>
                                        <p:cTn id="37" dur="500"/>
                                        <p:tgtEl>
                                          <p:spTgt spid="13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a:t>
            </a:r>
            <a:endParaRPr/>
          </a:p>
        </p:txBody>
      </p:sp>
      <p:pic>
        <p:nvPicPr>
          <p:cNvPr id="1322" name="Google Shape;1322;p112" descr="Yellow &quot;Data-Informed Decision Making&quot; circle"/>
          <p:cNvPicPr preferRelativeResize="0"/>
          <p:nvPr/>
        </p:nvPicPr>
        <p:blipFill rotWithShape="1">
          <a:blip r:embed="rId3">
            <a:alphaModFix/>
          </a:blip>
          <a:srcRect/>
          <a:stretch/>
        </p:blipFill>
        <p:spPr>
          <a:xfrm>
            <a:off x="3187025" y="2829938"/>
            <a:ext cx="2843001" cy="282047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2.10 Level of Use</a:t>
            </a:r>
            <a:endParaRPr/>
          </a:p>
        </p:txBody>
      </p:sp>
      <p:pic>
        <p:nvPicPr>
          <p:cNvPr id="1328" name="Google Shape;1328;p113" descr="Screen Shot TFI socring for 2.1"/>
          <p:cNvPicPr preferRelativeResize="0"/>
          <p:nvPr/>
        </p:nvPicPr>
        <p:blipFill rotWithShape="1">
          <a:blip r:embed="rId3">
            <a:alphaModFix/>
          </a:blip>
          <a:srcRect/>
          <a:stretch/>
        </p:blipFill>
        <p:spPr>
          <a:xfrm>
            <a:off x="475900" y="321450"/>
            <a:ext cx="734935" cy="957300"/>
          </a:xfrm>
          <a:prstGeom prst="rect">
            <a:avLst/>
          </a:prstGeom>
          <a:noFill/>
          <a:ln>
            <a:noFill/>
          </a:ln>
        </p:spPr>
      </p:pic>
      <p:pic>
        <p:nvPicPr>
          <p:cNvPr id="1329" name="Google Shape;1329;p113" descr="A white table with black text&#10;&#10;Description automatically generated"/>
          <p:cNvPicPr preferRelativeResize="0"/>
          <p:nvPr/>
        </p:nvPicPr>
        <p:blipFill rotWithShape="1">
          <a:blip r:embed="rId4">
            <a:alphaModFix/>
          </a:blip>
          <a:srcRect/>
          <a:stretch/>
        </p:blipFill>
        <p:spPr>
          <a:xfrm>
            <a:off x="475900" y="1548525"/>
            <a:ext cx="8180675" cy="4503450"/>
          </a:xfrm>
          <a:prstGeom prst="rect">
            <a:avLst/>
          </a:prstGeom>
          <a:noFill/>
          <a:ln>
            <a:noFill/>
          </a:ln>
        </p:spPr>
      </p:pic>
      <p:pic>
        <p:nvPicPr>
          <p:cNvPr id="1330" name="Google Shape;1330;p113" descr="Notebook icon indicating this slide matches the materials on Pages 51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331" name="Google Shape;1331;p113"/>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51</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14"/>
          <p:cNvSpPr txBox="1">
            <a:spLocks noGrp="1"/>
          </p:cNvSpPr>
          <p:nvPr>
            <p:ph type="body" idx="1"/>
          </p:nvPr>
        </p:nvSpPr>
        <p:spPr>
          <a:xfrm>
            <a:off x="457200" y="1600200"/>
            <a:ext cx="8458200" cy="4572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360"/>
              </a:spcBef>
              <a:spcAft>
                <a:spcPts val="0"/>
              </a:spcAft>
              <a:buSzPct val="64285"/>
              <a:buNone/>
            </a:pPr>
            <a:r>
              <a:rPr lang="en-US" sz="11200"/>
              <a:t>Team uses data to determine if there is sufficient use of Tier II</a:t>
            </a:r>
            <a:endParaRPr sz="11200"/>
          </a:p>
          <a:p>
            <a:pPr marL="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Too many: &gt;20%</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Too few: &lt;1%</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Just Right: 5-15%</a:t>
            </a:r>
            <a:endParaRPr sz="11200"/>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p:txBody>
      </p:sp>
      <p:sp>
        <p:nvSpPr>
          <p:cNvPr id="1338" name="Google Shape;1338;p1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Guidance</a:t>
            </a:r>
            <a:endParaRPr/>
          </a:p>
        </p:txBody>
      </p:sp>
      <p:pic>
        <p:nvPicPr>
          <p:cNvPr id="1339" name="Google Shape;1339;p114" descr="A graph of different colors&#10;&#10;Description automatically generated"/>
          <p:cNvPicPr preferRelativeResize="0"/>
          <p:nvPr/>
        </p:nvPicPr>
        <p:blipFill rotWithShape="1">
          <a:blip r:embed="rId3">
            <a:alphaModFix/>
          </a:blip>
          <a:srcRect/>
          <a:stretch/>
        </p:blipFill>
        <p:spPr>
          <a:xfrm>
            <a:off x="5608864" y="2928257"/>
            <a:ext cx="2796268" cy="2449286"/>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Calculating Level Of Use Data</a:t>
            </a:r>
            <a:endParaRPr/>
          </a:p>
        </p:txBody>
      </p:sp>
      <p:graphicFrame>
        <p:nvGraphicFramePr>
          <p:cNvPr id="1346" name="Google Shape;1346;p115"/>
          <p:cNvGraphicFramePr/>
          <p:nvPr/>
        </p:nvGraphicFramePr>
        <p:xfrm>
          <a:off x="228600" y="1371600"/>
          <a:ext cx="3000000" cy="3000000"/>
        </p:xfrm>
        <a:graphic>
          <a:graphicData uri="http://schemas.openxmlformats.org/drawingml/2006/table">
            <a:tbl>
              <a:tblPr firstRow="1">
                <a:noFill/>
                <a:tableStyleId>{B962FC28-139A-480E-B5BE-7AB29B819066}</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90750">
                <a:tc>
                  <a:txBody>
                    <a:bodyPr/>
                    <a:lstStyle/>
                    <a:p>
                      <a:pPr marL="0" marR="0" lvl="0" indent="0" algn="l" rtl="0">
                        <a:lnSpc>
                          <a:spcPct val="100000"/>
                        </a:lnSpc>
                        <a:spcBef>
                          <a:spcPts val="0"/>
                        </a:spcBef>
                        <a:spcAft>
                          <a:spcPts val="0"/>
                        </a:spcAft>
                        <a:buClr>
                          <a:schemeClr val="dk1"/>
                        </a:buClr>
                        <a:buSzPts val="1100"/>
                        <a:buFont typeface="Arial"/>
                        <a:buNone/>
                      </a:pPr>
                      <a:r>
                        <a:rPr lang="en-US" sz="2000" b="1" u="none" strike="noStrike" cap="none">
                          <a:latin typeface="Verdana"/>
                          <a:ea typeface="Verdana"/>
                          <a:cs typeface="Verdana"/>
                          <a:sym typeface="Verdana"/>
                        </a:rPr>
                        <a:t>Potential Steps:</a:t>
                      </a:r>
                      <a:endParaRPr sz="2000" b="1"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Verdana"/>
                          <a:ea typeface="Verdana"/>
                          <a:cs typeface="Verdana"/>
                          <a:sym typeface="Verdana"/>
                        </a:rPr>
                        <a:t>Example:</a:t>
                      </a:r>
                      <a:endParaRPr sz="2000" b="1"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609525">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latin typeface="Verdana"/>
                          <a:ea typeface="Verdana"/>
                          <a:cs typeface="Verdana"/>
                          <a:sym typeface="Verdana"/>
                        </a:rPr>
                        <a:t>Identify # of students in your building</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500 students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148762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5% of your school population.</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20% of your school population</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 25 students</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20%= 100 students</a:t>
                      </a:r>
                      <a:endParaRPr sz="1700" u="none" strike="noStrike" cap="none">
                        <a:latin typeface="Verdana"/>
                        <a:ea typeface="Verdana"/>
                        <a:cs typeface="Verdana"/>
                        <a:sym typeface="Verdana"/>
                      </a:endParaRPr>
                    </a:p>
                    <a:p>
                      <a:pPr marL="457200" marR="0" lvl="0" indent="-336550" algn="l" rtl="0">
                        <a:lnSpc>
                          <a:spcPct val="100000"/>
                        </a:lnSpc>
                        <a:spcBef>
                          <a:spcPts val="0"/>
                        </a:spcBef>
                        <a:spcAft>
                          <a:spcPts val="0"/>
                        </a:spcAft>
                        <a:buClr>
                          <a:srgbClr val="000000"/>
                        </a:buClr>
                        <a:buSzPts val="1700"/>
                        <a:buFont typeface="Verdana"/>
                        <a:buChar char="●"/>
                      </a:pPr>
                      <a:r>
                        <a:rPr lang="en-US" sz="1700" u="none" strike="noStrike" cap="none">
                          <a:latin typeface="Verdana"/>
                          <a:ea typeface="Verdana"/>
                          <a:cs typeface="Verdana"/>
                          <a:sym typeface="Verdana"/>
                        </a:rPr>
                        <a:t>25-100 students should be accessing advanced tier interventions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9661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Can our current systems support this many students?</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Yes: Keep Going</a:t>
                      </a:r>
                      <a:endParaRPr sz="1400" u="none" strike="noStrike" cap="none"/>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No: Team Problem Solving</a:t>
                      </a:r>
                      <a:endParaRPr sz="1400" u="none" strike="noStrike" cap="none"/>
                    </a:p>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12268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how many students are currently accessing or requiring access to Tier II interventions (consider decision rules and RFA).</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Less than 25 or more than 100: Team Problem Solving</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Between 25 and 100: Just Right!</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705450">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Reassess each month</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And as students move in and out of receiving Tier II interventions.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Healthy Framework Quick Math</a:t>
            </a:r>
            <a:endParaRPr sz="3600"/>
          </a:p>
        </p:txBody>
      </p:sp>
      <p:graphicFrame>
        <p:nvGraphicFramePr>
          <p:cNvPr id="1353" name="Google Shape;1353;p116" descr="Quick math calculation table"/>
          <p:cNvGraphicFramePr/>
          <p:nvPr/>
        </p:nvGraphicFramePr>
        <p:xfrm>
          <a:off x="228600" y="1371600"/>
          <a:ext cx="8686800" cy="5456400"/>
        </p:xfrm>
        <a:graphic>
          <a:graphicData uri="http://schemas.openxmlformats.org/drawingml/2006/table">
            <a:tbl>
              <a:tblPr firstRow="1">
                <a:noFill/>
                <a:tableStyleId>{B962FC28-139A-480E-B5BE-7AB29B819066}</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822700">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9858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10-15 %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3309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might be the number of students in your school receiving tier 2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9858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1-5%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1330975">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What might be the number of students in your school receiving tier 3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bl>
          </a:graphicData>
        </a:graphic>
      </p:graphicFrame>
      <p:pic>
        <p:nvPicPr>
          <p:cNvPr id="1354" name="Google Shape;1354;p116" descr="Notebook icon indicating this slide matches the materials on Pages 53 of the accompanying workbook."/>
          <p:cNvPicPr preferRelativeResize="0"/>
          <p:nvPr/>
        </p:nvPicPr>
        <p:blipFill rotWithShape="1">
          <a:blip r:embed="rId3">
            <a:alphaModFix/>
          </a:blip>
          <a:srcRect/>
          <a:stretch/>
        </p:blipFill>
        <p:spPr>
          <a:xfrm>
            <a:off x="8078225" y="377300"/>
            <a:ext cx="664400" cy="845600"/>
          </a:xfrm>
          <a:prstGeom prst="rect">
            <a:avLst/>
          </a:prstGeom>
          <a:noFill/>
          <a:ln>
            <a:noFill/>
          </a:ln>
        </p:spPr>
      </p:pic>
      <p:sp>
        <p:nvSpPr>
          <p:cNvPr id="1355" name="Google Shape;1355;p116"/>
          <p:cNvSpPr txBox="1"/>
          <p:nvPr/>
        </p:nvSpPr>
        <p:spPr>
          <a:xfrm>
            <a:off x="8206875" y="77650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53</a:t>
            </a:r>
            <a:endParaRPr sz="1700" b="0" i="0" u="none" strike="noStrike" cap="none">
              <a:solidFill>
                <a:schemeClr val="lt1"/>
              </a:solidFill>
              <a:latin typeface="Verdana"/>
              <a:ea typeface="Verdana"/>
              <a:cs typeface="Verdana"/>
              <a:sym typeface="Verdana"/>
            </a:endParaRPr>
          </a:p>
        </p:txBody>
      </p:sp>
      <p:pic>
        <p:nvPicPr>
          <p:cNvPr id="1356" name="Google Shape;1356;p116" descr="A pink triangle on a black background&#10;&#10;Description automatically generated"/>
          <p:cNvPicPr preferRelativeResize="0"/>
          <p:nvPr/>
        </p:nvPicPr>
        <p:blipFill rotWithShape="1">
          <a:blip r:embed="rId4">
            <a:alphaModFix/>
          </a:blip>
          <a:srcRect/>
          <a:stretch/>
        </p:blipFill>
        <p:spPr>
          <a:xfrm>
            <a:off x="5052200" y="2262975"/>
            <a:ext cx="3817750" cy="3393550"/>
          </a:xfrm>
          <a:prstGeom prst="rect">
            <a:avLst/>
          </a:prstGeom>
          <a:noFill/>
          <a:ln>
            <a:noFill/>
          </a:ln>
        </p:spPr>
      </p:pic>
      <p:sp>
        <p:nvSpPr>
          <p:cNvPr id="1357" name="Google Shape;1357;p116">
            <a:extLst>
              <a:ext uri="{C183D7F6-B498-43B3-948B-1728B52AA6E4}">
                <adec:decorative xmlns:adec="http://schemas.microsoft.com/office/drawing/2017/decorative" val="1"/>
              </a:ext>
            </a:extLst>
          </p:cNvPr>
          <p:cNvSpPr/>
          <p:nvPr/>
        </p:nvSpPr>
        <p:spPr>
          <a:xfrm rot="572555">
            <a:off x="5787394" y="3243880"/>
            <a:ext cx="2357648" cy="2044598"/>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1358" name="Google Shape;1358;p116"/>
          <p:cNvSpPr txBox="1"/>
          <p:nvPr/>
        </p:nvSpPr>
        <p:spPr>
          <a:xfrm rot="-1033274">
            <a:off x="5698569" y="3953578"/>
            <a:ext cx="2463335" cy="67713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Healthy</a:t>
            </a:r>
            <a:endParaRPr sz="3200" b="0" i="0" u="none" strike="noStrike" cap="none">
              <a:solidFill>
                <a:schemeClr val="dk1"/>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Case of the Flipped Triangle</a:t>
            </a:r>
            <a:endParaRPr/>
          </a:p>
        </p:txBody>
      </p:sp>
      <p:sp>
        <p:nvSpPr>
          <p:cNvPr id="1365" name="Google Shape;1365;p117" descr="Upside down triangle showing more students in need of intervention than students meeting benchmarks"/>
          <p:cNvSpPr/>
          <p:nvPr/>
        </p:nvSpPr>
        <p:spPr>
          <a:xfrm rot="10800000">
            <a:off x="2208875" y="1809100"/>
            <a:ext cx="5280300" cy="4691100"/>
          </a:xfrm>
          <a:prstGeom prst="triangle">
            <a:avLst>
              <a:gd name="adj" fmla="val 50000"/>
            </a:avLst>
          </a:prstGeom>
          <a:solidFill>
            <a:srgbClr val="FFD96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17"/>
          <p:cNvSpPr txBox="1"/>
          <p:nvPr/>
        </p:nvSpPr>
        <p:spPr>
          <a:xfrm>
            <a:off x="3876125" y="2185925"/>
            <a:ext cx="19458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Below Benchmark 60%-80%</a:t>
            </a:r>
            <a:endParaRPr sz="2200" b="1" i="0" u="none" strike="noStrike" cap="none">
              <a:solidFill>
                <a:srgbClr val="000000"/>
              </a:solidFill>
              <a:latin typeface="Verdana"/>
              <a:ea typeface="Verdana"/>
              <a:cs typeface="Verdana"/>
              <a:sym typeface="Verdana"/>
            </a:endParaRPr>
          </a:p>
        </p:txBody>
      </p:sp>
      <p:cxnSp>
        <p:nvCxnSpPr>
          <p:cNvPr id="1367" name="Google Shape;1367;p117" descr="tip of triangle showing fewer students meeting benchmarks"/>
          <p:cNvCxnSpPr>
            <a:stCxn id="1365" idx="5"/>
            <a:endCxn id="1365" idx="1"/>
          </p:cNvCxnSpPr>
          <p:nvPr/>
        </p:nvCxnSpPr>
        <p:spPr>
          <a:xfrm>
            <a:off x="3528950" y="4154650"/>
            <a:ext cx="2640300" cy="0"/>
          </a:xfrm>
          <a:prstGeom prst="straightConnector1">
            <a:avLst/>
          </a:prstGeom>
          <a:noFill/>
          <a:ln w="38100" cap="flat" cmpd="sng">
            <a:solidFill>
              <a:schemeClr val="dk2"/>
            </a:solidFill>
            <a:prstDash val="solid"/>
            <a:round/>
            <a:headEnd type="none" w="sm" len="sm"/>
            <a:tailEnd type="none" w="sm" len="sm"/>
          </a:ln>
        </p:spPr>
      </p:cxnSp>
      <p:sp>
        <p:nvSpPr>
          <p:cNvPr id="1368" name="Google Shape;1368;p117">
            <a:extLst>
              <a:ext uri="{C183D7F6-B498-43B3-948B-1728B52AA6E4}">
                <adec:decorative xmlns:adec="http://schemas.microsoft.com/office/drawing/2017/decorative" val="1"/>
              </a:ext>
            </a:extLst>
          </p:cNvPr>
          <p:cNvSpPr/>
          <p:nvPr/>
        </p:nvSpPr>
        <p:spPr>
          <a:xfrm rot="10800000">
            <a:off x="3528875" y="4154525"/>
            <a:ext cx="2640300" cy="2430000"/>
          </a:xfrm>
          <a:prstGeom prst="triangle">
            <a:avLst>
              <a:gd name="adj" fmla="val 50000"/>
            </a:avLst>
          </a:prstGeom>
          <a:solidFill>
            <a:srgbClr val="6AA84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17"/>
          <p:cNvSpPr txBox="1"/>
          <p:nvPr/>
        </p:nvSpPr>
        <p:spPr>
          <a:xfrm>
            <a:off x="3920825" y="4238800"/>
            <a:ext cx="18564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At Benchmark 20%-40%</a:t>
            </a:r>
            <a:endParaRPr sz="2100" b="1" i="0" u="none" strike="noStrike" cap="none">
              <a:solidFill>
                <a:srgbClr val="000000"/>
              </a:solidFill>
              <a:latin typeface="Verdana"/>
              <a:ea typeface="Verdana"/>
              <a:cs typeface="Verdana"/>
              <a:sym typeface="Verdana"/>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18"/>
          <p:cNvSpPr txBox="1">
            <a:spLocks noGrp="1"/>
          </p:cNvSpPr>
          <p:nvPr>
            <p:ph type="body" idx="1"/>
          </p:nvPr>
        </p:nvSpPr>
        <p:spPr>
          <a:xfrm>
            <a:off x="228600" y="1852350"/>
            <a:ext cx="8229600" cy="50853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Too many students require more intensive instruction?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Consider:</a:t>
            </a:r>
            <a:endParaRPr sz="2800"/>
          </a:p>
          <a:p>
            <a:pPr marL="914400" lvl="1" indent="-406400" algn="l" rtl="0">
              <a:lnSpc>
                <a:spcPct val="100000"/>
              </a:lnSpc>
              <a:spcBef>
                <a:spcPts val="360"/>
              </a:spcBef>
              <a:spcAft>
                <a:spcPts val="0"/>
              </a:spcAft>
              <a:buSzPts val="2800"/>
              <a:buChar char="–"/>
            </a:pPr>
            <a:r>
              <a:rPr lang="en-US"/>
              <a:t>Revisiting decision rules</a:t>
            </a:r>
            <a:endParaRPr/>
          </a:p>
          <a:p>
            <a:pPr marL="914400" lvl="1" indent="-406400" algn="l" rtl="0">
              <a:lnSpc>
                <a:spcPct val="100000"/>
              </a:lnSpc>
              <a:spcBef>
                <a:spcPts val="360"/>
              </a:spcBef>
              <a:spcAft>
                <a:spcPts val="0"/>
              </a:spcAft>
              <a:buSzPts val="2800"/>
              <a:buChar char="–"/>
            </a:pPr>
            <a:r>
              <a:rPr lang="en-US"/>
              <a:t>Modify and enhance Tier 1 instruction</a:t>
            </a:r>
            <a:endParaRPr/>
          </a:p>
        </p:txBody>
      </p:sp>
      <p:sp>
        <p:nvSpPr>
          <p:cNvPr id="1376" name="Google Shape;1376;p1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Problem Solving</a:t>
            </a:r>
            <a:endParaRPr/>
          </a:p>
        </p:txBody>
      </p:sp>
      <p:pic>
        <p:nvPicPr>
          <p:cNvPr id="1377" name="Google Shape;1377;p118" descr="A cartoon character standing next to a question mark&#10;&#10;Description automatically generated"/>
          <p:cNvPicPr preferRelativeResize="0"/>
          <p:nvPr/>
        </p:nvPicPr>
        <p:blipFill rotWithShape="1">
          <a:blip r:embed="rId3">
            <a:alphaModFix/>
          </a:blip>
          <a:srcRect/>
          <a:stretch/>
        </p:blipFill>
        <p:spPr>
          <a:xfrm>
            <a:off x="7165725" y="4898425"/>
            <a:ext cx="1551000" cy="1551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Level of Use </a:t>
            </a:r>
            <a:endParaRPr/>
          </a:p>
          <a:p>
            <a:pPr marL="0" lvl="0" indent="0" algn="ctr" rtl="0">
              <a:lnSpc>
                <a:spcPct val="100000"/>
              </a:lnSpc>
              <a:spcBef>
                <a:spcPts val="0"/>
              </a:spcBef>
              <a:spcAft>
                <a:spcPts val="0"/>
              </a:spcAft>
              <a:buSzPct val="111111"/>
              <a:buNone/>
            </a:pPr>
            <a:r>
              <a:rPr lang="en-US"/>
              <a:t>Tier 2 Team Meeting Example</a:t>
            </a:r>
            <a:endParaRPr/>
          </a:p>
        </p:txBody>
      </p:sp>
      <p:pic>
        <p:nvPicPr>
          <p:cNvPr id="1384" name="Google Shape;1384;p119" descr="Team Meeting example: Use this video to help your team assess the pros/cons of a Tier II team meeting (Part 1)" title="Tier 2 Team Meeting example - Part 1">
            <a:hlinkClick r:id="rId3"/>
          </p:cNvPr>
          <p:cNvPicPr preferRelativeResize="0"/>
          <p:nvPr/>
        </p:nvPicPr>
        <p:blipFill rotWithShape="1">
          <a:blip r:embed="rId4">
            <a:alphaModFix/>
          </a:blip>
          <a:srcRect/>
          <a:stretch/>
        </p:blipFill>
        <p:spPr>
          <a:xfrm>
            <a:off x="738900" y="1912950"/>
            <a:ext cx="8090275" cy="4550800"/>
          </a:xfrm>
          <a:prstGeom prst="rect">
            <a:avLst/>
          </a:prstGeom>
          <a:noFill/>
          <a:ln>
            <a:noFill/>
          </a:ln>
        </p:spPr>
      </p:pic>
      <p:pic>
        <p:nvPicPr>
          <p:cNvPr id="1385" name="Google Shape;1385;p119" descr="Notebook icon indicating this slide matches the materials on Pages 54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386" name="Google Shape;1386;p119"/>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54</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4"/>
                                        </p:tgtEl>
                                        <p:attrNameLst>
                                          <p:attrName>style.visibility</p:attrName>
                                        </p:attrNameLst>
                                      </p:cBhvr>
                                      <p:to>
                                        <p:strVal val="visible"/>
                                      </p:to>
                                    </p:set>
                                    <p:animEffect transition="in" filter="fade">
                                      <p:cBhvr>
                                        <p:cTn id="7" dur="1000"/>
                                        <p:tgtEl>
                                          <p:spTgt spid="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2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b="1"/>
              <a:t> Behavior  </a:t>
            </a:r>
            <a:endParaRPr b="1"/>
          </a:p>
          <a:p>
            <a:pPr marL="0" lvl="0" indent="0" algn="ctr" rtl="0">
              <a:lnSpc>
                <a:spcPct val="100000"/>
              </a:lnSpc>
              <a:spcBef>
                <a:spcPts val="0"/>
              </a:spcBef>
              <a:spcAft>
                <a:spcPts val="0"/>
              </a:spcAft>
              <a:buSzPct val="100000"/>
              <a:buNone/>
            </a:pPr>
            <a:r>
              <a:rPr lang="en-US"/>
              <a:t>Level of Use DIDM Practice</a:t>
            </a:r>
            <a:r>
              <a:rPr lang="en-US">
                <a:solidFill>
                  <a:srgbClr val="000000"/>
                </a:solidFill>
              </a:rPr>
              <a:t> </a:t>
            </a:r>
            <a:endParaRPr i="1">
              <a:solidFill>
                <a:schemeClr val="dk1"/>
              </a:solidFill>
            </a:endParaRPr>
          </a:p>
        </p:txBody>
      </p:sp>
      <p:sp>
        <p:nvSpPr>
          <p:cNvPr id="1393" name="Google Shape;1393;p120"/>
          <p:cNvSpPr txBox="1">
            <a:spLocks noGrp="1"/>
          </p:cNvSpPr>
          <p:nvPr>
            <p:ph type="body" idx="1"/>
          </p:nvPr>
        </p:nvSpPr>
        <p:spPr>
          <a:xfrm>
            <a:off x="533400" y="1535113"/>
            <a:ext cx="3582900" cy="651000"/>
          </a:xfrm>
          <a:prstGeom prst="rect">
            <a:avLst/>
          </a:prstGeom>
          <a:solidFill>
            <a:srgbClr val="003369"/>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Clr>
                <a:schemeClr val="dk1"/>
              </a:buClr>
              <a:buSzPts val="2100"/>
              <a:buNone/>
            </a:pPr>
            <a:r>
              <a:rPr lang="en-US" sz="4000" b="0">
                <a:solidFill>
                  <a:schemeClr val="lt1"/>
                </a:solidFill>
              </a:rPr>
              <a:t>IF</a:t>
            </a:r>
            <a:endParaRPr b="0">
              <a:solidFill>
                <a:schemeClr val="lt1"/>
              </a:solidFill>
            </a:endParaRPr>
          </a:p>
        </p:txBody>
      </p:sp>
      <p:sp>
        <p:nvSpPr>
          <p:cNvPr id="1394" name="Google Shape;1394;p12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Clr>
                <a:srgbClr val="00212C"/>
              </a:buClr>
              <a:buSzPts val="2400"/>
              <a:buNone/>
            </a:pPr>
            <a:r>
              <a:rPr lang="en-US" sz="2600">
                <a:solidFill>
                  <a:srgbClr val="00212C"/>
                </a:solidFill>
              </a:rPr>
              <a:t>More than 35% of students received one or more office discipline referrals.</a:t>
            </a:r>
            <a:endParaRPr sz="2600"/>
          </a:p>
        </p:txBody>
      </p:sp>
      <p:sp>
        <p:nvSpPr>
          <p:cNvPr id="1395" name="Google Shape;1395;p120"/>
          <p:cNvSpPr txBox="1">
            <a:spLocks noGrp="1"/>
          </p:cNvSpPr>
          <p:nvPr>
            <p:ph type="body" idx="3"/>
          </p:nvPr>
        </p:nvSpPr>
        <p:spPr>
          <a:xfrm>
            <a:off x="5105400" y="1535113"/>
            <a:ext cx="3581400" cy="639900"/>
          </a:xfrm>
          <a:prstGeom prst="rect">
            <a:avLst/>
          </a:prstGeom>
          <a:solidFill>
            <a:srgbClr val="003369"/>
          </a:solidFill>
          <a:ln>
            <a:noFill/>
          </a:ln>
        </p:spPr>
        <p:txBody>
          <a:bodyPr spcFirstLastPara="1" wrap="square" lIns="91425" tIns="45700" rIns="91425" bIns="45700" anchor="b" anchorCtr="0">
            <a:normAutofit fontScale="92500" lnSpcReduction="20000"/>
          </a:bodyPr>
          <a:lstStyle/>
          <a:p>
            <a:pPr marL="457200" lvl="0" indent="-228600" algn="ctr" rtl="0">
              <a:lnSpc>
                <a:spcPct val="100000"/>
              </a:lnSpc>
              <a:spcBef>
                <a:spcPts val="420"/>
              </a:spcBef>
              <a:spcAft>
                <a:spcPts val="0"/>
              </a:spcAft>
              <a:buClr>
                <a:schemeClr val="dk1"/>
              </a:buClr>
              <a:buSzPct val="56756"/>
              <a:buNone/>
            </a:pPr>
            <a:r>
              <a:rPr lang="en-US" sz="4000" b="0"/>
              <a:t>THEN?</a:t>
            </a:r>
            <a:endParaRPr b="0"/>
          </a:p>
        </p:txBody>
      </p:sp>
      <p:sp>
        <p:nvSpPr>
          <p:cNvPr id="1396" name="Google Shape;1396;p120"/>
          <p:cNvSpPr txBox="1">
            <a:spLocks noGrp="1"/>
          </p:cNvSpPr>
          <p:nvPr>
            <p:ph type="body" idx="4"/>
          </p:nvPr>
        </p:nvSpPr>
        <p:spPr>
          <a:xfrm>
            <a:off x="4953000" y="2186113"/>
            <a:ext cx="4038600" cy="3951300"/>
          </a:xfrm>
          <a:prstGeom prst="rect">
            <a:avLst/>
          </a:prstGeom>
          <a:noFill/>
          <a:ln>
            <a:noFill/>
          </a:ln>
        </p:spPr>
        <p:txBody>
          <a:bodyPr spcFirstLastPara="1" wrap="square" lIns="91425" tIns="45700" rIns="91425" bIns="45700" anchor="t" anchorCtr="0">
            <a:normAutofit/>
          </a:bodyPr>
          <a:lstStyle/>
          <a:p>
            <a:pPr marL="533400" lvl="0" indent="-482600" algn="l" rtl="0">
              <a:lnSpc>
                <a:spcPct val="100000"/>
              </a:lnSpc>
              <a:spcBef>
                <a:spcPts val="480"/>
              </a:spcBef>
              <a:spcAft>
                <a:spcPts val="0"/>
              </a:spcAft>
              <a:buClr>
                <a:srgbClr val="00212C"/>
              </a:buClr>
              <a:buSzPts val="2800"/>
              <a:buAutoNum type="alphaUcPeriod"/>
            </a:pPr>
            <a:r>
              <a:rPr lang="en-US" sz="2600">
                <a:solidFill>
                  <a:srgbClr val="00212C"/>
                </a:solidFill>
              </a:rPr>
              <a:t>Tier 1 School-wide system</a:t>
            </a:r>
            <a:endParaRPr sz="2600"/>
          </a:p>
          <a:p>
            <a:pPr marL="533400" lvl="0" indent="-482600" algn="l" rtl="0">
              <a:lnSpc>
                <a:spcPct val="100000"/>
              </a:lnSpc>
              <a:spcBef>
                <a:spcPts val="1000"/>
              </a:spcBef>
              <a:spcAft>
                <a:spcPts val="0"/>
              </a:spcAft>
              <a:buClr>
                <a:srgbClr val="00212C"/>
              </a:buClr>
              <a:buSzPts val="2800"/>
              <a:buAutoNum type="alphaUcPeriod"/>
            </a:pPr>
            <a:r>
              <a:rPr lang="en-US" sz="2600">
                <a:solidFill>
                  <a:srgbClr val="00212C"/>
                </a:solidFill>
              </a:rPr>
              <a:t>Tier 2  Group Interventions</a:t>
            </a:r>
            <a:endParaRPr sz="2600"/>
          </a:p>
          <a:p>
            <a:pPr marL="533400" lvl="0" indent="-482600" algn="l" rtl="0">
              <a:lnSpc>
                <a:spcPct val="100000"/>
              </a:lnSpc>
              <a:spcBef>
                <a:spcPts val="1000"/>
              </a:spcBef>
              <a:spcAft>
                <a:spcPts val="1000"/>
              </a:spcAft>
              <a:buClr>
                <a:srgbClr val="00212C"/>
              </a:buClr>
              <a:buSzPts val="2800"/>
              <a:buAutoNum type="alphaUcPeriod"/>
            </a:pPr>
            <a:r>
              <a:rPr lang="en-US" sz="2600">
                <a:solidFill>
                  <a:srgbClr val="00212C"/>
                </a:solidFill>
              </a:rPr>
              <a:t>Tier 3 Individual Systems</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2"/>
          <p:cNvSpPr txBox="1">
            <a:spLocks noGrp="1"/>
          </p:cNvSpPr>
          <p:nvPr>
            <p:ph type="body" idx="1"/>
          </p:nvPr>
        </p:nvSpPr>
        <p:spPr>
          <a:xfrm>
            <a:off x="457200" y="1521000"/>
            <a:ext cx="8229600" cy="52578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2323"/>
              <a:buNone/>
            </a:pPr>
            <a:r>
              <a:rPr lang="en-US" sz="2200"/>
              <a:t>Participants will:</a:t>
            </a:r>
            <a:endParaRPr sz="2200"/>
          </a:p>
          <a:p>
            <a:pPr marL="457200" lvl="0" indent="-381000" algn="l" rtl="0">
              <a:lnSpc>
                <a:spcPct val="100000"/>
              </a:lnSpc>
              <a:spcBef>
                <a:spcPts val="360"/>
              </a:spcBef>
              <a:spcAft>
                <a:spcPts val="0"/>
              </a:spcAft>
              <a:buSzPts val="2400"/>
              <a:buFont typeface="Verdana"/>
              <a:buChar char="•"/>
            </a:pPr>
            <a:r>
              <a:rPr lang="en-US" sz="2200"/>
              <a:t>Describe and synthesize and apply essential elements of advanced tier systems of supports</a:t>
            </a:r>
            <a:endParaRPr sz="2200"/>
          </a:p>
          <a:p>
            <a:pPr marL="457200" lvl="0" indent="-381000" algn="l" rtl="0">
              <a:lnSpc>
                <a:spcPct val="100000"/>
              </a:lnSpc>
              <a:spcBef>
                <a:spcPts val="1000"/>
              </a:spcBef>
              <a:spcAft>
                <a:spcPts val="0"/>
              </a:spcAft>
              <a:buSzPts val="2400"/>
              <a:buFont typeface="Verdana"/>
              <a:buChar char="•"/>
            </a:pPr>
            <a:r>
              <a:rPr lang="en-US" sz="2200"/>
              <a:t>Define roles, responsibilities and meeting structures for advanced tier teams that demonstrate authentic family engagement</a:t>
            </a:r>
            <a:endParaRPr sz="2200"/>
          </a:p>
          <a:p>
            <a:pPr marL="457200" lvl="0" indent="-381000" algn="l" rtl="0">
              <a:lnSpc>
                <a:spcPct val="100000"/>
              </a:lnSpc>
              <a:spcBef>
                <a:spcPts val="1000"/>
              </a:spcBef>
              <a:spcAft>
                <a:spcPts val="0"/>
              </a:spcAft>
              <a:buSzPts val="2400"/>
              <a:buFont typeface="Verdana"/>
              <a:buChar char="•"/>
            </a:pPr>
            <a:r>
              <a:rPr lang="en-US" sz="2200"/>
              <a:t>Identify screening and “requests for assistance” tools that can be used for identifying students in at least one domain who might benefit from advanced tiers supports</a:t>
            </a:r>
            <a:endParaRPr sz="2200"/>
          </a:p>
          <a:p>
            <a:pPr marL="457200" lvl="0" indent="-381000" algn="l" rtl="0">
              <a:lnSpc>
                <a:spcPct val="100000"/>
              </a:lnSpc>
              <a:spcBef>
                <a:spcPts val="1000"/>
              </a:spcBef>
              <a:spcAft>
                <a:spcPts val="0"/>
              </a:spcAft>
              <a:buSzPts val="2400"/>
              <a:buFont typeface="Verdana"/>
              <a:buChar char="•"/>
            </a:pPr>
            <a:r>
              <a:rPr lang="en-US" sz="2200"/>
              <a:t>List intervention decision rules for evidenced-based practices in at least one domain in an advanced tiers continuum of supports</a:t>
            </a:r>
            <a:endParaRPr sz="2200"/>
          </a:p>
          <a:p>
            <a:pPr marL="457200" lvl="0" indent="-228600" algn="l" rtl="0">
              <a:lnSpc>
                <a:spcPct val="100000"/>
              </a:lnSpc>
              <a:spcBef>
                <a:spcPts val="1000"/>
              </a:spcBef>
              <a:spcAft>
                <a:spcPts val="0"/>
              </a:spcAft>
              <a:buSzPts val="2323"/>
              <a:buNone/>
            </a:pPr>
            <a:endParaRPr sz="2200"/>
          </a:p>
        </p:txBody>
      </p:sp>
      <p:sp>
        <p:nvSpPr>
          <p:cNvPr id="294" name="Google Shape;294;p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for Day 1</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21"/>
          <p:cNvSpPr txBox="1">
            <a:spLocks noGrp="1"/>
          </p:cNvSpPr>
          <p:nvPr>
            <p:ph type="title"/>
          </p:nvPr>
        </p:nvSpPr>
        <p:spPr>
          <a:xfrm>
            <a:off x="0" y="27465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4800"/>
              <a:t> Level of Use Practice</a:t>
            </a:r>
            <a:endParaRPr sz="4800"/>
          </a:p>
        </p:txBody>
      </p:sp>
      <p:sp>
        <p:nvSpPr>
          <p:cNvPr id="1403" name="Google Shape;1403;p121"/>
          <p:cNvSpPr txBox="1">
            <a:spLocks noGrp="1"/>
          </p:cNvSpPr>
          <p:nvPr>
            <p:ph type="body" idx="2"/>
          </p:nvPr>
        </p:nvSpPr>
        <p:spPr>
          <a:xfrm>
            <a:off x="457200" y="1524000"/>
            <a:ext cx="4040100" cy="510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2800"/>
              <a:buFont typeface="Arial"/>
              <a:buNone/>
            </a:pPr>
            <a:r>
              <a:rPr lang="en-US"/>
              <a:t>Universal screening data and current decision rules for identifying students in need of Tier II supports show 37% of students need targeted instruction for math calculation. </a:t>
            </a:r>
            <a:endParaRPr/>
          </a:p>
          <a:p>
            <a:pPr marL="0" lvl="0" indent="0" algn="l" rtl="0">
              <a:lnSpc>
                <a:spcPct val="100000"/>
              </a:lnSpc>
              <a:spcBef>
                <a:spcPts val="480"/>
              </a:spcBef>
              <a:spcAft>
                <a:spcPts val="0"/>
              </a:spcAft>
              <a:buSzPts val="2400"/>
              <a:buNone/>
            </a:pPr>
            <a:endParaRPr sz="2000"/>
          </a:p>
        </p:txBody>
      </p:sp>
      <p:sp>
        <p:nvSpPr>
          <p:cNvPr id="1404" name="Google Shape;1404;p121"/>
          <p:cNvSpPr txBox="1">
            <a:spLocks noGrp="1"/>
          </p:cNvSpPr>
          <p:nvPr>
            <p:ph type="body" idx="4"/>
          </p:nvPr>
        </p:nvSpPr>
        <p:spPr>
          <a:xfrm>
            <a:off x="4648200" y="1524000"/>
            <a:ext cx="4038600" cy="51981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Font typeface="Verdana"/>
              <a:buChar char="•"/>
            </a:pPr>
            <a:r>
              <a:rPr lang="en-US"/>
              <a:t>What is the problem?</a:t>
            </a:r>
            <a:endParaRPr/>
          </a:p>
          <a:p>
            <a:pPr marL="457200" lvl="0" indent="0" algn="l" rtl="0">
              <a:lnSpc>
                <a:spcPct val="100000"/>
              </a:lnSpc>
              <a:spcBef>
                <a:spcPts val="560"/>
              </a:spcBef>
              <a:spcAft>
                <a:spcPts val="0"/>
              </a:spcAft>
              <a:buSzPts val="2400"/>
              <a:buNone/>
            </a:pPr>
            <a:endParaRPr/>
          </a:p>
          <a:p>
            <a:pPr marL="457200" lvl="0" indent="-406400" algn="l" rtl="0">
              <a:lnSpc>
                <a:spcPct val="100000"/>
              </a:lnSpc>
              <a:spcBef>
                <a:spcPts val="560"/>
              </a:spcBef>
              <a:spcAft>
                <a:spcPts val="0"/>
              </a:spcAft>
              <a:buSzPts val="2800"/>
              <a:buFont typeface="Verdana"/>
              <a:buChar char="•"/>
            </a:pPr>
            <a:r>
              <a:rPr lang="en-US"/>
              <a:t>Why is it occurring?</a:t>
            </a:r>
            <a:endParaRPr/>
          </a:p>
          <a:p>
            <a:pPr marL="457200" lvl="0" indent="0" algn="l" rtl="0">
              <a:lnSpc>
                <a:spcPct val="100000"/>
              </a:lnSpc>
              <a:spcBef>
                <a:spcPts val="560"/>
              </a:spcBef>
              <a:spcAft>
                <a:spcPts val="0"/>
              </a:spcAft>
              <a:buSzPts val="2400"/>
              <a:buNone/>
            </a:pPr>
            <a:endParaRPr/>
          </a:p>
          <a:p>
            <a:pPr marL="457200" lvl="0" indent="-406400" algn="l" rtl="0">
              <a:lnSpc>
                <a:spcPct val="100000"/>
              </a:lnSpc>
              <a:spcBef>
                <a:spcPts val="560"/>
              </a:spcBef>
              <a:spcAft>
                <a:spcPts val="0"/>
              </a:spcAft>
              <a:buSzPts val="2800"/>
              <a:buFont typeface="Verdana"/>
              <a:buChar char="•"/>
            </a:pPr>
            <a:r>
              <a:rPr lang="en-US"/>
              <a:t>What can be done?</a:t>
            </a:r>
            <a:endParaRPr/>
          </a:p>
          <a:p>
            <a:pPr marL="457200" lvl="0" indent="0" algn="l" rtl="0">
              <a:lnSpc>
                <a:spcPct val="100000"/>
              </a:lnSpc>
              <a:spcBef>
                <a:spcPts val="560"/>
              </a:spcBef>
              <a:spcAft>
                <a:spcPts val="0"/>
              </a:spcAft>
              <a:buSzPts val="2400"/>
              <a:buNone/>
            </a:pPr>
            <a:endParaRPr/>
          </a:p>
          <a:p>
            <a:pPr marL="457200" lvl="0" indent="-406400" algn="l" rtl="0">
              <a:lnSpc>
                <a:spcPct val="100000"/>
              </a:lnSpc>
              <a:spcBef>
                <a:spcPts val="560"/>
              </a:spcBef>
              <a:spcAft>
                <a:spcPts val="0"/>
              </a:spcAft>
              <a:buSzPts val="2800"/>
              <a:buFont typeface="Verdana"/>
              <a:buChar char="•"/>
            </a:pPr>
            <a:r>
              <a:rPr lang="en-US"/>
              <a:t>How will we know if it worked?</a:t>
            </a:r>
            <a:endParaRPr/>
          </a:p>
        </p:txBody>
      </p:sp>
      <p:pic>
        <p:nvPicPr>
          <p:cNvPr id="1405" name="Google Shape;1405;p121" descr="Notebook icon indicating this slide matches the materials on Pages 55 of the accompanying workbook."/>
          <p:cNvPicPr preferRelativeResize="0"/>
          <p:nvPr/>
        </p:nvPicPr>
        <p:blipFill rotWithShape="1">
          <a:blip r:embed="rId3">
            <a:alphaModFix/>
          </a:blip>
          <a:srcRect/>
          <a:stretch/>
        </p:blipFill>
        <p:spPr>
          <a:xfrm>
            <a:off x="7855300" y="423350"/>
            <a:ext cx="664400" cy="845600"/>
          </a:xfrm>
          <a:prstGeom prst="rect">
            <a:avLst/>
          </a:prstGeom>
          <a:noFill/>
          <a:ln>
            <a:noFill/>
          </a:ln>
        </p:spPr>
      </p:pic>
      <p:sp>
        <p:nvSpPr>
          <p:cNvPr id="1406" name="Google Shape;1406;p121"/>
          <p:cNvSpPr txBox="1"/>
          <p:nvPr/>
        </p:nvSpPr>
        <p:spPr>
          <a:xfrm>
            <a:off x="7960200" y="76410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55</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a:t>
            </a:r>
            <a:endParaRPr/>
          </a:p>
        </p:txBody>
      </p:sp>
      <p:grpSp>
        <p:nvGrpSpPr>
          <p:cNvPr id="1412" name="Google Shape;1412;p122" descr="purple circle"/>
          <p:cNvGrpSpPr/>
          <p:nvPr/>
        </p:nvGrpSpPr>
        <p:grpSpPr>
          <a:xfrm>
            <a:off x="2313163" y="1684375"/>
            <a:ext cx="4928700" cy="4892750"/>
            <a:chOff x="2004338" y="83500"/>
            <a:chExt cx="4928700" cy="4892750"/>
          </a:xfrm>
        </p:grpSpPr>
        <p:sp>
          <p:nvSpPr>
            <p:cNvPr id="1413" name="Google Shape;1413;p122"/>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414" name="Google Shape;1414;p122"/>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415" name="Google Shape;1415;p122"/>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416" name="Google Shape;1416;p122"/>
            <p:cNvSpPr/>
            <p:nvPr/>
          </p:nvSpPr>
          <p:spPr>
            <a:xfrm>
              <a:off x="2447913" y="3094875"/>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417" name="Google Shape;1417;p122"/>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418" name="Google Shape;1418;p122"/>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sp>
          <p:nvSpPr>
            <p:cNvPr id="1419" name="Google Shape;1419;p122"/>
            <p:cNvSpPr/>
            <p:nvPr/>
          </p:nvSpPr>
          <p:spPr>
            <a:xfrm>
              <a:off x="2004338" y="1876950"/>
              <a:ext cx="1463100" cy="1463100"/>
            </a:xfrm>
            <a:prstGeom prst="ellipse">
              <a:avLst/>
            </a:prstGeom>
            <a:solidFill>
              <a:srgbClr val="9900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Verdana"/>
                  <a:ea typeface="Verdana"/>
                  <a:cs typeface="Verdana"/>
                  <a:sym typeface="Verdana"/>
                </a:rPr>
                <a:t>Progress Monitoring</a:t>
              </a:r>
              <a:endParaRPr sz="1400" b="0" i="0" u="none" strike="noStrike" cap="none">
                <a:solidFill>
                  <a:schemeClr val="lt1"/>
                </a:solidFill>
                <a:latin typeface="Arial"/>
                <a:ea typeface="Arial"/>
                <a:cs typeface="Arial"/>
                <a:sym typeface="Arial"/>
              </a:endParaRPr>
            </a:p>
          </p:txBody>
        </p:sp>
        <p:sp>
          <p:nvSpPr>
            <p:cNvPr id="1420" name="Google Shape;1420;p122"/>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Student Performance</a:t>
            </a:r>
            <a:endParaRPr/>
          </a:p>
        </p:txBody>
      </p:sp>
      <p:sp>
        <p:nvSpPr>
          <p:cNvPr id="1427" name="Google Shape;1427;p124"/>
          <p:cNvSpPr/>
          <p:nvPr/>
        </p:nvSpPr>
        <p:spPr>
          <a:xfrm>
            <a:off x="2872425" y="2324300"/>
            <a:ext cx="3472200" cy="3326100"/>
          </a:xfrm>
          <a:prstGeom prst="ellipse">
            <a:avLst/>
          </a:prstGeom>
          <a:solidFill>
            <a:srgbClr val="9900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000" b="1" i="0" u="none" strike="noStrike" cap="none">
                <a:solidFill>
                  <a:schemeClr val="lt1"/>
                </a:solidFill>
                <a:latin typeface="Verdana"/>
                <a:ea typeface="Verdana"/>
                <a:cs typeface="Verdana"/>
                <a:sym typeface="Verdana"/>
              </a:rPr>
              <a:t>Progress Monitoring</a:t>
            </a:r>
            <a:endParaRPr sz="3000" b="0" i="0" u="none" strike="noStrike" cap="none">
              <a:solidFill>
                <a:schemeClr val="lt1"/>
              </a:solidFill>
              <a:latin typeface="Verdana"/>
              <a:ea typeface="Verdana"/>
              <a:cs typeface="Verdana"/>
              <a:sym typeface="Verdana"/>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00000"/>
              <a:buNone/>
            </a:pPr>
            <a:r>
              <a:rPr lang="en-US"/>
              <a:t>2.11 Student Performance Data/ Progress Monitoring </a:t>
            </a:r>
            <a:endParaRPr/>
          </a:p>
        </p:txBody>
      </p:sp>
      <p:pic>
        <p:nvPicPr>
          <p:cNvPr id="1433" name="Google Shape;1433;p125" descr="Screen Shot TFI socring for 2.1"/>
          <p:cNvPicPr preferRelativeResize="0"/>
          <p:nvPr/>
        </p:nvPicPr>
        <p:blipFill rotWithShape="1">
          <a:blip r:embed="rId3">
            <a:alphaModFix/>
          </a:blip>
          <a:srcRect/>
          <a:stretch/>
        </p:blipFill>
        <p:spPr>
          <a:xfrm>
            <a:off x="228600" y="1371600"/>
            <a:ext cx="734935" cy="957300"/>
          </a:xfrm>
          <a:prstGeom prst="rect">
            <a:avLst/>
          </a:prstGeom>
          <a:noFill/>
          <a:ln>
            <a:noFill/>
          </a:ln>
        </p:spPr>
      </p:pic>
      <p:pic>
        <p:nvPicPr>
          <p:cNvPr id="1434" name="Google Shape;1434;p125" descr="Picture of Academic TFI booklet"/>
          <p:cNvPicPr preferRelativeResize="0"/>
          <p:nvPr/>
        </p:nvPicPr>
        <p:blipFill rotWithShape="1">
          <a:blip r:embed="rId4">
            <a:alphaModFix/>
          </a:blip>
          <a:srcRect/>
          <a:stretch/>
        </p:blipFill>
        <p:spPr>
          <a:xfrm>
            <a:off x="3761800" y="4051150"/>
            <a:ext cx="810200" cy="862675"/>
          </a:xfrm>
          <a:prstGeom prst="rect">
            <a:avLst/>
          </a:prstGeom>
          <a:noFill/>
          <a:ln>
            <a:noFill/>
          </a:ln>
        </p:spPr>
      </p:pic>
      <p:pic>
        <p:nvPicPr>
          <p:cNvPr id="1435" name="Google Shape;1435;p125" descr="A screenshot of a white sheet with black text&#10;&#10;Description automatically generated"/>
          <p:cNvPicPr preferRelativeResize="0"/>
          <p:nvPr/>
        </p:nvPicPr>
        <p:blipFill rotWithShape="1">
          <a:blip r:embed="rId5">
            <a:alphaModFix/>
          </a:blip>
          <a:srcRect/>
          <a:stretch/>
        </p:blipFill>
        <p:spPr>
          <a:xfrm>
            <a:off x="1131475" y="1438300"/>
            <a:ext cx="4267201" cy="2546139"/>
          </a:xfrm>
          <a:prstGeom prst="rect">
            <a:avLst/>
          </a:prstGeom>
          <a:noFill/>
          <a:ln>
            <a:noFill/>
          </a:ln>
        </p:spPr>
      </p:pic>
      <p:pic>
        <p:nvPicPr>
          <p:cNvPr id="1436" name="Google Shape;1436;p125" descr="A group of text on a white background&#10;&#10;Description automatically generated"/>
          <p:cNvPicPr preferRelativeResize="0"/>
          <p:nvPr/>
        </p:nvPicPr>
        <p:blipFill rotWithShape="1">
          <a:blip r:embed="rId6">
            <a:alphaModFix/>
          </a:blip>
          <a:srcRect/>
          <a:stretch/>
        </p:blipFill>
        <p:spPr>
          <a:xfrm>
            <a:off x="4653500" y="4136850"/>
            <a:ext cx="4267201" cy="2568750"/>
          </a:xfrm>
          <a:prstGeom prst="rect">
            <a:avLst/>
          </a:prstGeom>
          <a:noFill/>
          <a:ln>
            <a:noFill/>
          </a:ln>
        </p:spPr>
      </p:pic>
      <p:pic>
        <p:nvPicPr>
          <p:cNvPr id="1437" name="Google Shape;1437;p125" descr="Notebook icon indicating this slide matches the materials on Pages 56-57 of the accompanying workbook."/>
          <p:cNvPicPr preferRelativeResize="0"/>
          <p:nvPr/>
        </p:nvPicPr>
        <p:blipFill rotWithShape="1">
          <a:blip r:embed="rId7">
            <a:alphaModFix/>
          </a:blip>
          <a:srcRect/>
          <a:stretch/>
        </p:blipFill>
        <p:spPr>
          <a:xfrm>
            <a:off x="8140575" y="377300"/>
            <a:ext cx="664400" cy="845600"/>
          </a:xfrm>
          <a:prstGeom prst="rect">
            <a:avLst/>
          </a:prstGeom>
          <a:noFill/>
          <a:ln>
            <a:noFill/>
          </a:ln>
        </p:spPr>
      </p:pic>
      <p:sp>
        <p:nvSpPr>
          <p:cNvPr id="1438" name="Google Shape;1438;p125"/>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56</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57</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g2d9ca1b8d99_2_0"/>
          <p:cNvSpPr txBox="1">
            <a:spLocks noGrp="1"/>
          </p:cNvSpPr>
          <p:nvPr>
            <p:ph type="body" idx="1"/>
          </p:nvPr>
        </p:nvSpPr>
        <p:spPr>
          <a:xfrm>
            <a:off x="119525" y="1506075"/>
            <a:ext cx="9024600" cy="5210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Verdana"/>
              <a:buChar char="•"/>
            </a:pPr>
            <a:r>
              <a:rPr lang="en-US" sz="2600"/>
              <a:t>Monitors student progress across all three tiers</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Evaluates the effectiveness of instruction so that teachers can create better instructional programs</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Identifies students who are not making adequate progress and who need additional or alternative instruction</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Estimates rates of improvement for each student</a:t>
            </a:r>
            <a:endParaRPr sz="2600"/>
          </a:p>
        </p:txBody>
      </p:sp>
      <p:sp>
        <p:nvSpPr>
          <p:cNvPr id="1444" name="Google Shape;1444;g2d9ca1b8d99_2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Definition</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g2d9ca1b8d99_2_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4"/>
              <a:buNone/>
            </a:pPr>
            <a:r>
              <a:rPr lang="en-US" sz="2600">
                <a:highlight>
                  <a:srgbClr val="00FF00"/>
                </a:highlight>
              </a:rPr>
              <a:t>Tier 1</a:t>
            </a:r>
            <a:r>
              <a:rPr lang="en-US" sz="2600"/>
              <a:t>: Universal screening of all students to determine who is and is not, responding to universal instruction</a:t>
            </a:r>
            <a:endParaRPr sz="2600"/>
          </a:p>
          <a:p>
            <a:pPr marL="0" lvl="0" indent="0" algn="l" rtl="0">
              <a:lnSpc>
                <a:spcPct val="100000"/>
              </a:lnSpc>
              <a:spcBef>
                <a:spcPts val="360"/>
              </a:spcBef>
              <a:spcAft>
                <a:spcPts val="0"/>
              </a:spcAft>
              <a:buSzPts val="1504"/>
              <a:buNone/>
            </a:pPr>
            <a:endParaRPr sz="2600"/>
          </a:p>
          <a:p>
            <a:pPr marL="0" lvl="0" indent="0" algn="l" rtl="0">
              <a:lnSpc>
                <a:spcPct val="100000"/>
              </a:lnSpc>
              <a:spcBef>
                <a:spcPts val="360"/>
              </a:spcBef>
              <a:spcAft>
                <a:spcPts val="0"/>
              </a:spcAft>
              <a:buSzPts val="1504"/>
              <a:buNone/>
            </a:pPr>
            <a:r>
              <a:rPr lang="en-US" sz="2600">
                <a:highlight>
                  <a:srgbClr val="FFFF00"/>
                </a:highlight>
              </a:rPr>
              <a:t>Tier 2</a:t>
            </a:r>
            <a:r>
              <a:rPr lang="en-US" sz="2600"/>
              <a:t>: Assess response to Tier 2 interventions</a:t>
            </a:r>
            <a:endParaRPr sz="2600"/>
          </a:p>
          <a:p>
            <a:pPr marL="0" lvl="0" indent="0" algn="l" rtl="0">
              <a:lnSpc>
                <a:spcPct val="100000"/>
              </a:lnSpc>
              <a:spcBef>
                <a:spcPts val="360"/>
              </a:spcBef>
              <a:spcAft>
                <a:spcPts val="0"/>
              </a:spcAft>
              <a:buSzPts val="1504"/>
              <a:buNone/>
            </a:pPr>
            <a:endParaRPr sz="2600"/>
          </a:p>
          <a:p>
            <a:pPr marL="0" lvl="0" indent="0" algn="l" rtl="0">
              <a:lnSpc>
                <a:spcPct val="100000"/>
              </a:lnSpc>
              <a:spcBef>
                <a:spcPts val="360"/>
              </a:spcBef>
              <a:spcAft>
                <a:spcPts val="0"/>
              </a:spcAft>
              <a:buSzPts val="1504"/>
              <a:buNone/>
            </a:pPr>
            <a:r>
              <a:rPr lang="en-US" sz="2600">
                <a:highlight>
                  <a:srgbClr val="EA9999"/>
                </a:highlight>
              </a:rPr>
              <a:t>Tier 3</a:t>
            </a:r>
            <a:r>
              <a:rPr lang="en-US" sz="2600"/>
              <a:t>: Assess response to intensive interventions and uses data to modify individualized instruction, as needed</a:t>
            </a:r>
            <a:endParaRPr sz="2600"/>
          </a:p>
          <a:p>
            <a:pPr marL="457200" lvl="0" indent="-228600" algn="l" rtl="0">
              <a:lnSpc>
                <a:spcPct val="100000"/>
              </a:lnSpc>
              <a:spcBef>
                <a:spcPts val="360"/>
              </a:spcBef>
              <a:spcAft>
                <a:spcPts val="0"/>
              </a:spcAft>
              <a:buSzPts val="1581"/>
              <a:buNone/>
            </a:pPr>
            <a:endParaRPr sz="2600"/>
          </a:p>
          <a:p>
            <a:pPr marL="457200" lvl="0" indent="-228600" algn="l" rtl="0">
              <a:lnSpc>
                <a:spcPct val="100000"/>
              </a:lnSpc>
              <a:spcBef>
                <a:spcPts val="360"/>
              </a:spcBef>
              <a:spcAft>
                <a:spcPts val="0"/>
              </a:spcAft>
              <a:buSzPts val="1581"/>
              <a:buNone/>
            </a:pPr>
            <a:endParaRPr sz="2600"/>
          </a:p>
        </p:txBody>
      </p:sp>
      <p:sp>
        <p:nvSpPr>
          <p:cNvPr id="1450" name="Google Shape;1450;g2d9ca1b8d99_2_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Across Tiers</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2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64669" algn="l" rtl="0">
              <a:lnSpc>
                <a:spcPct val="100000"/>
              </a:lnSpc>
              <a:spcBef>
                <a:spcPts val="360"/>
              </a:spcBef>
              <a:spcAft>
                <a:spcPts val="0"/>
              </a:spcAft>
              <a:buSzPts val="3200"/>
              <a:buFont typeface="Verdana"/>
              <a:buChar char="•"/>
            </a:pPr>
            <a:r>
              <a:rPr lang="en-US"/>
              <a:t>Teams need to know whether advanced tier interventions are effective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does adequate progress look like (decision rule)?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 of students are being successful in each intervention?</a:t>
            </a:r>
            <a:endParaRPr/>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p:txBody>
      </p:sp>
      <p:sp>
        <p:nvSpPr>
          <p:cNvPr id="1457" name="Google Shape;1457;p1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Intervention Success Rates</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Intervention Effectiveness</a:t>
            </a:r>
            <a:endParaRPr/>
          </a:p>
          <a:p>
            <a:pPr marL="0" lvl="0" indent="0" algn="ctr" rtl="0">
              <a:lnSpc>
                <a:spcPct val="100000"/>
              </a:lnSpc>
              <a:spcBef>
                <a:spcPts val="0"/>
              </a:spcBef>
              <a:spcAft>
                <a:spcPts val="0"/>
              </a:spcAft>
              <a:buSzPct val="111111"/>
              <a:buNone/>
            </a:pPr>
            <a:r>
              <a:rPr lang="en-US"/>
              <a:t>Tier 2 Team Meeting Example</a:t>
            </a:r>
            <a:endParaRPr/>
          </a:p>
        </p:txBody>
      </p:sp>
      <p:pic>
        <p:nvPicPr>
          <p:cNvPr id="1464" name="Google Shape;1464;p127" descr="Team Meeting example: Use this video to help your team assess the pros/cons of a Tier II team meeting (Part 1)" title="Tier 2 Team Meeting example - Part 1">
            <a:hlinkClick r:id="rId3"/>
          </p:cNvPr>
          <p:cNvPicPr preferRelativeResize="0"/>
          <p:nvPr/>
        </p:nvPicPr>
        <p:blipFill rotWithShape="1">
          <a:blip r:embed="rId4">
            <a:alphaModFix/>
          </a:blip>
          <a:srcRect/>
          <a:stretch/>
        </p:blipFill>
        <p:spPr>
          <a:xfrm>
            <a:off x="738900" y="1912950"/>
            <a:ext cx="8090275" cy="4550800"/>
          </a:xfrm>
          <a:prstGeom prst="rect">
            <a:avLst/>
          </a:prstGeom>
          <a:noFill/>
          <a:ln>
            <a:noFill/>
          </a:ln>
        </p:spPr>
      </p:pic>
      <p:pic>
        <p:nvPicPr>
          <p:cNvPr id="1465" name="Google Shape;1465;p127" descr="Notebook icon indicating this slide matches the materials on Pages 54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466" name="Google Shape;1466;p127"/>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54</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4"/>
                                        </p:tgtEl>
                                        <p:attrNameLst>
                                          <p:attrName>style.visibility</p:attrName>
                                        </p:attrNameLst>
                                      </p:cBhvr>
                                      <p:to>
                                        <p:strVal val="visible"/>
                                      </p:to>
                                    </p:set>
                                    <p:animEffect transition="in" filter="fade">
                                      <p:cBhvr>
                                        <p:cTn id="7" dur="1000"/>
                                        <p:tgtEl>
                                          <p:spTgt spid="1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Electronic Intervention Tracking</a:t>
            </a:r>
            <a:endParaRPr sz="3600"/>
          </a:p>
        </p:txBody>
      </p:sp>
      <p:sp>
        <p:nvSpPr>
          <p:cNvPr id="1473" name="Google Shape;1473;p12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u="sng">
                <a:solidFill>
                  <a:schemeClr val="hlink"/>
                </a:solidFill>
                <a:hlinkClick r:id="rId3"/>
              </a:rPr>
              <a:t>Intervention Tracking Spreadsheet</a:t>
            </a:r>
            <a:endParaRPr/>
          </a:p>
          <a:p>
            <a:pPr marL="457200" lvl="0" indent="-228600" algn="l" rtl="0">
              <a:lnSpc>
                <a:spcPct val="100000"/>
              </a:lnSpc>
              <a:spcBef>
                <a:spcPts val="360"/>
              </a:spcBef>
              <a:spcAft>
                <a:spcPts val="0"/>
              </a:spcAft>
              <a:buSzPts val="1800"/>
              <a:buNone/>
            </a:pPr>
            <a:endParaRPr/>
          </a:p>
        </p:txBody>
      </p:sp>
      <p:pic>
        <p:nvPicPr>
          <p:cNvPr id="1474" name="Google Shape;1474;p128" descr="screenshot of intervention tracking spreadsheet" title="Intervention tracking spreadsheet"/>
          <p:cNvPicPr preferRelativeResize="0"/>
          <p:nvPr/>
        </p:nvPicPr>
        <p:blipFill rotWithShape="1">
          <a:blip r:embed="rId4">
            <a:alphaModFix/>
          </a:blip>
          <a:srcRect/>
          <a:stretch/>
        </p:blipFill>
        <p:spPr>
          <a:xfrm>
            <a:off x="612225" y="1600200"/>
            <a:ext cx="7919551" cy="3446926"/>
          </a:xfrm>
          <a:prstGeom prst="rect">
            <a:avLst/>
          </a:prstGeom>
          <a:noFill/>
          <a:ln>
            <a:noFill/>
          </a:ln>
        </p:spPr>
      </p:pic>
      <p:pic>
        <p:nvPicPr>
          <p:cNvPr id="1475" name="Google Shape;1475;p128" descr="Notebook icon indicating this slide matches the materials on Pages 58 of the accompanying workbook."/>
          <p:cNvPicPr preferRelativeResize="0"/>
          <p:nvPr/>
        </p:nvPicPr>
        <p:blipFill rotWithShape="1">
          <a:blip r:embed="rId5">
            <a:alphaModFix/>
          </a:blip>
          <a:srcRect/>
          <a:stretch/>
        </p:blipFill>
        <p:spPr>
          <a:xfrm>
            <a:off x="8091350" y="377300"/>
            <a:ext cx="664400" cy="845600"/>
          </a:xfrm>
          <a:prstGeom prst="rect">
            <a:avLst/>
          </a:prstGeom>
          <a:noFill/>
          <a:ln>
            <a:noFill/>
          </a:ln>
        </p:spPr>
      </p:pic>
      <p:sp>
        <p:nvSpPr>
          <p:cNvPr id="1476" name="Google Shape;1476;p128"/>
          <p:cNvSpPr txBox="1"/>
          <p:nvPr/>
        </p:nvSpPr>
        <p:spPr>
          <a:xfrm>
            <a:off x="8196250"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58</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0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400" b="1">
                <a:latin typeface="Verdana"/>
                <a:ea typeface="Verdana"/>
                <a:cs typeface="Verdana"/>
                <a:sym typeface="Verdana"/>
              </a:rPr>
              <a:t> </a:t>
            </a:r>
            <a:r>
              <a:rPr lang="en-US" sz="2400"/>
              <a:t>Platforms collect student data and are used to inform lessons weekly.</a:t>
            </a:r>
            <a:endParaRPr sz="2400"/>
          </a:p>
          <a:p>
            <a:pPr marL="457200" lvl="0" indent="-381000" algn="l" rtl="0">
              <a:lnSpc>
                <a:spcPct val="115000"/>
              </a:lnSpc>
              <a:spcBef>
                <a:spcPts val="0"/>
              </a:spcBef>
              <a:spcAft>
                <a:spcPts val="0"/>
              </a:spcAft>
              <a:buSzPts val="2400"/>
              <a:buFont typeface="Arial"/>
              <a:buChar char="•"/>
            </a:pPr>
            <a:r>
              <a:rPr lang="en-US" sz="2400"/>
              <a:t>How do teams need to know whether tutoring interventions are effective?</a:t>
            </a:r>
            <a:endParaRPr sz="2400"/>
          </a:p>
          <a:p>
            <a:pPr marL="457200" lvl="0" indent="-381000" algn="l" rtl="0">
              <a:lnSpc>
                <a:spcPct val="115000"/>
              </a:lnSpc>
              <a:spcBef>
                <a:spcPts val="0"/>
              </a:spcBef>
              <a:spcAft>
                <a:spcPts val="0"/>
              </a:spcAft>
              <a:buSzPts val="2400"/>
              <a:buFont typeface="Arial"/>
              <a:buChar char="•"/>
            </a:pPr>
            <a:r>
              <a:rPr lang="en-US" sz="2400"/>
              <a:t>What does adequate progress look like (decision rule)?</a:t>
            </a:r>
            <a:endParaRPr sz="2400"/>
          </a:p>
          <a:p>
            <a:pPr marL="457200" lvl="0" indent="-381000" algn="l" rtl="0">
              <a:lnSpc>
                <a:spcPct val="115000"/>
              </a:lnSpc>
              <a:spcBef>
                <a:spcPts val="0"/>
              </a:spcBef>
              <a:spcAft>
                <a:spcPts val="0"/>
              </a:spcAft>
              <a:buSzPts val="2400"/>
              <a:buFont typeface="Arial"/>
              <a:buChar char="•"/>
            </a:pPr>
            <a:r>
              <a:rPr lang="en-US" sz="2400"/>
              <a:t>What % of students are being successful in tutoring intervention(s)?</a:t>
            </a:r>
            <a:endParaRPr sz="2400"/>
          </a:p>
          <a:p>
            <a:pPr marL="0" lvl="0" indent="0" algn="l" rtl="0">
              <a:lnSpc>
                <a:spcPct val="100000"/>
              </a:lnSpc>
              <a:spcBef>
                <a:spcPts val="360"/>
              </a:spcBef>
              <a:spcAft>
                <a:spcPts val="0"/>
              </a:spcAft>
              <a:buSzPts val="1800"/>
              <a:buNone/>
            </a:pPr>
            <a:endParaRPr/>
          </a:p>
        </p:txBody>
      </p:sp>
      <p:sp>
        <p:nvSpPr>
          <p:cNvPr id="1483" name="Google Shape;1483;p10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in Action</a:t>
            </a:r>
            <a:endParaRPr/>
          </a:p>
        </p:txBody>
      </p:sp>
      <p:pic>
        <p:nvPicPr>
          <p:cNvPr id="1484" name="Google Shape;1484;p108" descr="A logo for a tutor&#10;&#10;Description automatically generated"/>
          <p:cNvPicPr preferRelativeResize="0"/>
          <p:nvPr/>
        </p:nvPicPr>
        <p:blipFill rotWithShape="1">
          <a:blip r:embed="rId3">
            <a:alphaModFix/>
          </a:blip>
          <a:srcRect/>
          <a:stretch/>
        </p:blipFill>
        <p:spPr>
          <a:xfrm>
            <a:off x="4784250" y="5025950"/>
            <a:ext cx="3902549" cy="1717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Anchor Documents</a:t>
            </a:r>
            <a:endParaRPr/>
          </a:p>
        </p:txBody>
      </p:sp>
      <p:pic>
        <p:nvPicPr>
          <p:cNvPr id="301" name="Google Shape;301;p13" descr="This is an image of the front page of the Tiered Fidelity of Inventory.&#10;" title="Tiered Fidelity of Inventory Cover Page"/>
          <p:cNvPicPr preferRelativeResize="0"/>
          <p:nvPr/>
        </p:nvPicPr>
        <p:blipFill rotWithShape="1">
          <a:blip r:embed="rId3">
            <a:alphaModFix/>
          </a:blip>
          <a:srcRect/>
          <a:stretch/>
        </p:blipFill>
        <p:spPr>
          <a:xfrm>
            <a:off x="715574" y="1728901"/>
            <a:ext cx="2980025" cy="3635125"/>
          </a:xfrm>
          <a:prstGeom prst="rect">
            <a:avLst/>
          </a:prstGeom>
          <a:noFill/>
          <a:ln>
            <a:noFill/>
          </a:ln>
        </p:spPr>
      </p:pic>
      <p:pic>
        <p:nvPicPr>
          <p:cNvPr id="302" name="Google Shape;302;p13" descr="This is an image of the cover page from the Academic Tiered Fidelity of Inventory created by Virginia Tiered Systems of Support." title="Academic Tiered Fidelity of Inventory"/>
          <p:cNvPicPr preferRelativeResize="0"/>
          <p:nvPr/>
        </p:nvPicPr>
        <p:blipFill rotWithShape="1">
          <a:blip r:embed="rId4">
            <a:alphaModFix/>
          </a:blip>
          <a:srcRect/>
          <a:stretch/>
        </p:blipFill>
        <p:spPr>
          <a:xfrm>
            <a:off x="5201153" y="2716275"/>
            <a:ext cx="3111822" cy="3635125"/>
          </a:xfrm>
          <a:prstGeom prst="rect">
            <a:avLst/>
          </a:prstGeom>
          <a:noFill/>
          <a:ln>
            <a:noFill/>
          </a:ln>
        </p:spPr>
      </p:pic>
      <p:pic>
        <p:nvPicPr>
          <p:cNvPr id="303" name="Google Shape;303;p13" descr="Notebook icon indicating this slide matches the materials on Page 9 of the accompanying workbook."/>
          <p:cNvPicPr preferRelativeResize="0"/>
          <p:nvPr/>
        </p:nvPicPr>
        <p:blipFill rotWithShape="1">
          <a:blip r:embed="rId5">
            <a:alphaModFix/>
          </a:blip>
          <a:srcRect/>
          <a:stretch/>
        </p:blipFill>
        <p:spPr>
          <a:xfrm>
            <a:off x="8064375" y="377300"/>
            <a:ext cx="664400" cy="845600"/>
          </a:xfrm>
          <a:prstGeom prst="rect">
            <a:avLst/>
          </a:prstGeom>
          <a:noFill/>
          <a:ln>
            <a:noFill/>
          </a:ln>
        </p:spPr>
      </p:pic>
      <p:sp>
        <p:nvSpPr>
          <p:cNvPr id="304" name="Google Shape;304;p13"/>
          <p:cNvSpPr txBox="1"/>
          <p:nvPr/>
        </p:nvSpPr>
        <p:spPr>
          <a:xfrm>
            <a:off x="8312975" y="718050"/>
            <a:ext cx="339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9</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2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dirty="0"/>
              <a:t>How is intervention effectiveness defined?</a:t>
            </a:r>
            <a:endParaRPr sz="2800" dirty="0"/>
          </a:p>
          <a:p>
            <a:pPr marL="914400" lvl="1" indent="-406400" algn="l" rtl="0">
              <a:lnSpc>
                <a:spcPct val="100000"/>
              </a:lnSpc>
              <a:spcBef>
                <a:spcPts val="360"/>
              </a:spcBef>
              <a:spcAft>
                <a:spcPts val="0"/>
              </a:spcAft>
              <a:buSzPts val="2800"/>
              <a:buFont typeface="Verdana"/>
              <a:buChar char="–"/>
            </a:pPr>
            <a:r>
              <a:rPr lang="en-US" dirty="0"/>
              <a:t>What is defined as “adequate progress?</a:t>
            </a:r>
            <a:endParaRPr dirty="0"/>
          </a:p>
          <a:p>
            <a:pPr marL="914400" lvl="1" indent="-406400" algn="l" rtl="0">
              <a:lnSpc>
                <a:spcPct val="100000"/>
              </a:lnSpc>
              <a:spcBef>
                <a:spcPts val="360"/>
              </a:spcBef>
              <a:spcAft>
                <a:spcPts val="0"/>
              </a:spcAft>
              <a:buSzPts val="2800"/>
              <a:buFont typeface="Verdana"/>
              <a:buChar char="–"/>
            </a:pPr>
            <a:r>
              <a:rPr lang="en-US" sz="2800" dirty="0"/>
              <a:t>How often is intervention effectiveness reported and evaluated by your school team? </a:t>
            </a:r>
            <a:endParaRPr sz="2800" dirty="0"/>
          </a:p>
          <a:p>
            <a:pPr marL="914400" lvl="1" indent="-342900" algn="l" rtl="0">
              <a:lnSpc>
                <a:spcPct val="100000"/>
              </a:lnSpc>
              <a:spcBef>
                <a:spcPts val="360"/>
              </a:spcBef>
              <a:spcAft>
                <a:spcPts val="0"/>
              </a:spcAft>
              <a:buSzPts val="1800"/>
              <a:buChar char="–"/>
            </a:pPr>
            <a:r>
              <a:rPr lang="en-US" dirty="0"/>
              <a:t>Who brings this data?</a:t>
            </a:r>
            <a:endParaRPr dirty="0"/>
          </a:p>
          <a:p>
            <a:pPr marL="914400" lvl="1" indent="-342900" algn="l" rtl="0">
              <a:lnSpc>
                <a:spcPct val="100000"/>
              </a:lnSpc>
              <a:spcBef>
                <a:spcPts val="360"/>
              </a:spcBef>
              <a:spcAft>
                <a:spcPts val="0"/>
              </a:spcAft>
              <a:buSzPts val="1800"/>
              <a:buChar char="–"/>
            </a:pPr>
            <a:r>
              <a:rPr lang="en-US" dirty="0"/>
              <a:t>What might teams consider when intervention effectiveness data is lower than desired?</a:t>
            </a:r>
            <a:endParaRPr dirty="0"/>
          </a:p>
          <a:p>
            <a:pPr marL="457200" lvl="0" indent="0" algn="l" rtl="0">
              <a:lnSpc>
                <a:spcPct val="100000"/>
              </a:lnSpc>
              <a:spcBef>
                <a:spcPts val="360"/>
              </a:spcBef>
              <a:spcAft>
                <a:spcPts val="0"/>
              </a:spcAft>
              <a:buSzPts val="1800"/>
              <a:buNone/>
            </a:pPr>
            <a:endParaRPr sz="2800" dirty="0"/>
          </a:p>
          <a:p>
            <a:pPr marL="457200" lvl="0" indent="0" algn="l" rtl="0">
              <a:lnSpc>
                <a:spcPct val="100000"/>
              </a:lnSpc>
              <a:spcBef>
                <a:spcPts val="360"/>
              </a:spcBef>
              <a:spcAft>
                <a:spcPts val="0"/>
              </a:spcAft>
              <a:buSzPts val="1800"/>
              <a:buNone/>
            </a:pPr>
            <a:endParaRPr sz="2800" dirty="0"/>
          </a:p>
        </p:txBody>
      </p:sp>
      <p:sp>
        <p:nvSpPr>
          <p:cNvPr id="1491" name="Google Shape;1491;p1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Intervention Effectiveness</a:t>
            </a:r>
            <a:endParaRPr/>
          </a:p>
        </p:txBody>
      </p:sp>
      <p:pic>
        <p:nvPicPr>
          <p:cNvPr id="1492" name="Google Shape;1492;p129" descr="Notebook icon indicating this slide matches the materials on Pages 59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493" name="Google Shape;1493;p129"/>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59</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2.11a, b  Academic TFI</a:t>
            </a:r>
            <a:endParaRPr/>
          </a:p>
        </p:txBody>
      </p:sp>
      <p:pic>
        <p:nvPicPr>
          <p:cNvPr id="1500" name="Google Shape;1500;p130" descr="picture of academic TFi"/>
          <p:cNvPicPr preferRelativeResize="0"/>
          <p:nvPr/>
        </p:nvPicPr>
        <p:blipFill rotWithShape="1">
          <a:blip r:embed="rId3">
            <a:alphaModFix/>
          </a:blip>
          <a:srcRect/>
          <a:stretch/>
        </p:blipFill>
        <p:spPr>
          <a:xfrm>
            <a:off x="283250" y="1508550"/>
            <a:ext cx="1041899" cy="1143300"/>
          </a:xfrm>
          <a:prstGeom prst="rect">
            <a:avLst/>
          </a:prstGeom>
          <a:noFill/>
          <a:ln>
            <a:noFill/>
          </a:ln>
        </p:spPr>
      </p:pic>
      <p:pic>
        <p:nvPicPr>
          <p:cNvPr id="1501" name="Google Shape;1501;p130" descr="family engagement icon"/>
          <p:cNvPicPr preferRelativeResize="0"/>
          <p:nvPr/>
        </p:nvPicPr>
        <p:blipFill rotWithShape="1">
          <a:blip r:embed="rId4">
            <a:alphaModFix/>
          </a:blip>
          <a:srcRect/>
          <a:stretch/>
        </p:blipFill>
        <p:spPr>
          <a:xfrm rot="10800000" flipH="1">
            <a:off x="134325" y="5896863"/>
            <a:ext cx="842925" cy="873675"/>
          </a:xfrm>
          <a:prstGeom prst="rect">
            <a:avLst/>
          </a:prstGeom>
          <a:noFill/>
          <a:ln>
            <a:noFill/>
          </a:ln>
        </p:spPr>
      </p:pic>
      <p:pic>
        <p:nvPicPr>
          <p:cNvPr id="1503" name="Google Shape;1503;p130" descr="Notebook icon indicating this slide matches the materials on Pages 60-61 of the accompanying workbook."/>
          <p:cNvPicPr preferRelativeResize="0"/>
          <p:nvPr/>
        </p:nvPicPr>
        <p:blipFill rotWithShape="1">
          <a:blip r:embed="rId5">
            <a:alphaModFix/>
          </a:blip>
          <a:srcRect/>
          <a:stretch/>
        </p:blipFill>
        <p:spPr>
          <a:xfrm>
            <a:off x="8004600" y="178311"/>
            <a:ext cx="842925" cy="1072814"/>
          </a:xfrm>
          <a:prstGeom prst="rect">
            <a:avLst/>
          </a:prstGeom>
          <a:noFill/>
          <a:ln>
            <a:noFill/>
          </a:ln>
        </p:spPr>
      </p:pic>
      <p:sp>
        <p:nvSpPr>
          <p:cNvPr id="1504" name="Google Shape;1504;p130"/>
          <p:cNvSpPr txBox="1"/>
          <p:nvPr/>
        </p:nvSpPr>
        <p:spPr>
          <a:xfrm>
            <a:off x="8146325" y="535450"/>
            <a:ext cx="5595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60</a:t>
            </a:r>
            <a:endParaRPr sz="17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61</a:t>
            </a:r>
            <a:endParaRPr sz="1700" b="0" i="0" u="none" strike="noStrike" cap="none">
              <a:solidFill>
                <a:schemeClr val="lt1"/>
              </a:solidFill>
              <a:latin typeface="Verdana"/>
              <a:ea typeface="Verdana"/>
              <a:cs typeface="Verdana"/>
              <a:sym typeface="Verdana"/>
            </a:endParaRPr>
          </a:p>
        </p:txBody>
      </p:sp>
      <p:graphicFrame>
        <p:nvGraphicFramePr>
          <p:cNvPr id="2" name="Table 1">
            <a:extLst>
              <a:ext uri="{FF2B5EF4-FFF2-40B4-BE49-F238E27FC236}">
                <a16:creationId xmlns:a16="http://schemas.microsoft.com/office/drawing/2014/main" id="{205E356E-781B-D0D0-4693-BF506070F003}"/>
              </a:ext>
            </a:extLst>
          </p:cNvPr>
          <p:cNvGraphicFramePr>
            <a:graphicFrameLocks noGrp="1"/>
          </p:cNvGraphicFramePr>
          <p:nvPr>
            <p:extLst>
              <p:ext uri="{D42A27DB-BD31-4B8C-83A1-F6EECF244321}">
                <p14:modId xmlns:p14="http://schemas.microsoft.com/office/powerpoint/2010/main" val="3148304536"/>
              </p:ext>
            </p:extLst>
          </p:nvPr>
        </p:nvGraphicFramePr>
        <p:xfrm>
          <a:off x="1524000" y="1539329"/>
          <a:ext cx="7391400" cy="5023395"/>
        </p:xfrm>
        <a:graphic>
          <a:graphicData uri="http://schemas.openxmlformats.org/drawingml/2006/table">
            <a:tbl>
              <a:tblPr firstRow="1" bandRow="1">
                <a:tableStyleId>{B962FC28-139A-480E-B5BE-7AB29B819066}</a:tableStyleId>
              </a:tblPr>
              <a:tblGrid>
                <a:gridCol w="2463800">
                  <a:extLst>
                    <a:ext uri="{9D8B030D-6E8A-4147-A177-3AD203B41FA5}">
                      <a16:colId xmlns:a16="http://schemas.microsoft.com/office/drawing/2014/main" val="604891962"/>
                    </a:ext>
                  </a:extLst>
                </a:gridCol>
                <a:gridCol w="2463800">
                  <a:extLst>
                    <a:ext uri="{9D8B030D-6E8A-4147-A177-3AD203B41FA5}">
                      <a16:colId xmlns:a16="http://schemas.microsoft.com/office/drawing/2014/main" val="333767094"/>
                    </a:ext>
                  </a:extLst>
                </a:gridCol>
                <a:gridCol w="2463800">
                  <a:extLst>
                    <a:ext uri="{9D8B030D-6E8A-4147-A177-3AD203B41FA5}">
                      <a16:colId xmlns:a16="http://schemas.microsoft.com/office/drawing/2014/main" val="3818604010"/>
                    </a:ext>
                  </a:extLst>
                </a:gridCol>
              </a:tblGrid>
              <a:tr h="5023395">
                <a:tc>
                  <a:txBody>
                    <a:bodyPr/>
                    <a:lstStyle/>
                    <a:p>
                      <a:r>
                        <a:rPr lang="en-US" sz="2000" dirty="0">
                          <a:latin typeface="Verdana" panose="020B0604030504040204" pitchFamily="34" charset="0"/>
                          <a:ea typeface="Verdana" panose="020B0604030504040204" pitchFamily="34" charset="0"/>
                        </a:rPr>
                        <a:t>Progress monitoring data for students receiving Tier 2 supports which are displayed and discussed to make decisions monthly regarding individual progress.</a:t>
                      </a:r>
                    </a:p>
                  </a:txBody>
                  <a:tcPr/>
                </a:tc>
                <a:tc>
                  <a:txBody>
                    <a:bodyPr/>
                    <a:lstStyle/>
                    <a:p>
                      <a:r>
                        <a:rPr lang="en-US" sz="2000" dirty="0">
                          <a:latin typeface="Verdana" panose="020B0604030504040204" pitchFamily="34" charset="0"/>
                          <a:ea typeface="Verdana" panose="020B0604030504040204" pitchFamily="34" charset="0"/>
                        </a:rPr>
                        <a:t>Agenda and minutes for data team meeting</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Caregiver contact logs</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Intervention tracking tool</a:t>
                      </a:r>
                    </a:p>
                  </a:txBody>
                  <a:tcPr/>
                </a:tc>
                <a:tc>
                  <a:txBody>
                    <a:bodyPr/>
                    <a:lstStyle/>
                    <a:p>
                      <a:r>
                        <a:rPr lang="en-US" sz="2000" dirty="0">
                          <a:latin typeface="Verdana" panose="020B0604030504040204" pitchFamily="34" charset="0"/>
                          <a:ea typeface="Verdana" panose="020B0604030504040204" pitchFamily="34" charset="0"/>
                        </a:rPr>
                        <a:t>Scoring for 2.11 a, b, and c</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0= only 1 criteria is met for progress monitoring</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1 = Two criteria are met</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2 = All criteria are met</a:t>
                      </a:r>
                    </a:p>
                  </a:txBody>
                  <a:tcPr/>
                </a:tc>
                <a:extLst>
                  <a:ext uri="{0D108BD9-81ED-4DB2-BD59-A6C34878D82A}">
                    <a16:rowId xmlns:a16="http://schemas.microsoft.com/office/drawing/2014/main" val="1000860569"/>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Powhatan County Public Schools  Progress Monitoring Example</a:t>
            </a:r>
            <a:endParaRPr/>
          </a:p>
        </p:txBody>
      </p:sp>
      <p:pic>
        <p:nvPicPr>
          <p:cNvPr id="1512" name="Google Shape;1512;p133" descr="video" title="Powhatan Division Presentation Oct2020 (Strand C).mp4">
            <a:hlinkClick r:id="rId3"/>
          </p:cNvPr>
          <p:cNvPicPr preferRelativeResize="0"/>
          <p:nvPr/>
        </p:nvPicPr>
        <p:blipFill rotWithShape="1">
          <a:blip r:embed="rId4">
            <a:alphaModFix/>
          </a:blip>
          <a:srcRect/>
          <a:stretch/>
        </p:blipFill>
        <p:spPr>
          <a:xfrm>
            <a:off x="117050" y="1525125"/>
            <a:ext cx="9144000" cy="5143500"/>
          </a:xfrm>
          <a:prstGeom prst="rect">
            <a:avLst/>
          </a:prstGeom>
          <a:noFill/>
          <a:ln>
            <a:noFill/>
          </a:ln>
        </p:spPr>
      </p:pic>
      <p:pic>
        <p:nvPicPr>
          <p:cNvPr id="1513" name="Google Shape;1513;p133" descr="Notebook icon indicating this slide matches the materials on Pages 62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514" name="Google Shape;1514;p133"/>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62</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2"/>
                                        </p:tgtEl>
                                        <p:attrNameLst>
                                          <p:attrName>style.visibility</p:attrName>
                                        </p:attrNameLst>
                                      </p:cBhvr>
                                      <p:to>
                                        <p:strVal val="visible"/>
                                      </p:to>
                                    </p:set>
                                    <p:animEffect transition="in" filter="fade">
                                      <p:cBhvr>
                                        <p:cTn id="7" dur="10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3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19100" algn="l" rtl="0">
              <a:lnSpc>
                <a:spcPct val="100000"/>
              </a:lnSpc>
              <a:spcBef>
                <a:spcPts val="360"/>
              </a:spcBef>
              <a:spcAft>
                <a:spcPts val="0"/>
              </a:spcAft>
              <a:buSzPts val="3000"/>
              <a:buChar char="•"/>
            </a:pPr>
            <a:r>
              <a:rPr lang="en-US" sz="3000"/>
              <a:t>Definition of adequate progress</a:t>
            </a:r>
            <a:endParaRPr sz="3000"/>
          </a:p>
          <a:p>
            <a:pPr marL="914400" lvl="1" indent="-419100" algn="l" rtl="0">
              <a:lnSpc>
                <a:spcPct val="100000"/>
              </a:lnSpc>
              <a:spcBef>
                <a:spcPts val="360"/>
              </a:spcBef>
              <a:spcAft>
                <a:spcPts val="0"/>
              </a:spcAft>
              <a:buSzPts val="3000"/>
              <a:buChar char="–"/>
            </a:pPr>
            <a:r>
              <a:rPr lang="en-US"/>
              <a:t>Expected Rate of Progress</a:t>
            </a:r>
            <a:endParaRPr/>
          </a:p>
          <a:p>
            <a:pPr marL="914400" lvl="1" indent="-419100" algn="l" rtl="0">
              <a:lnSpc>
                <a:spcPct val="100000"/>
              </a:lnSpc>
              <a:spcBef>
                <a:spcPts val="360"/>
              </a:spcBef>
              <a:spcAft>
                <a:spcPts val="0"/>
              </a:spcAft>
              <a:buSzPts val="3000"/>
              <a:buChar char="–"/>
            </a:pPr>
            <a:r>
              <a:rPr lang="en-US"/>
              <a:t>How much progress should the student make each week based on the intervention?</a:t>
            </a:r>
            <a:endParaRPr/>
          </a:p>
          <a:p>
            <a:pPr marL="914400" lvl="0" indent="0" algn="l" rtl="0">
              <a:lnSpc>
                <a:spcPct val="100000"/>
              </a:lnSpc>
              <a:spcBef>
                <a:spcPts val="360"/>
              </a:spcBef>
              <a:spcAft>
                <a:spcPts val="0"/>
              </a:spcAft>
              <a:buSzPts val="1800"/>
              <a:buNone/>
            </a:pPr>
            <a:endParaRPr sz="3000"/>
          </a:p>
          <a:p>
            <a:pPr marL="457200" lvl="0" indent="-419100" algn="l" rtl="0">
              <a:lnSpc>
                <a:spcPct val="100000"/>
              </a:lnSpc>
              <a:spcBef>
                <a:spcPts val="360"/>
              </a:spcBef>
              <a:spcAft>
                <a:spcPts val="0"/>
              </a:spcAft>
              <a:buSzPts val="3000"/>
              <a:buChar char="•"/>
            </a:pPr>
            <a:r>
              <a:rPr lang="en-US" sz="3000"/>
              <a:t>Frequency of measurement</a:t>
            </a:r>
            <a:endParaRPr sz="3000"/>
          </a:p>
          <a:p>
            <a:pPr marL="457200" lvl="0" indent="0" algn="l" rtl="0">
              <a:lnSpc>
                <a:spcPct val="100000"/>
              </a:lnSpc>
              <a:spcBef>
                <a:spcPts val="360"/>
              </a:spcBef>
              <a:spcAft>
                <a:spcPts val="0"/>
              </a:spcAft>
              <a:buSzPts val="1800"/>
              <a:buNone/>
            </a:pPr>
            <a:endParaRPr sz="3000"/>
          </a:p>
          <a:p>
            <a:pPr marL="38100" lvl="0" indent="0" algn="ctr" rtl="0">
              <a:lnSpc>
                <a:spcPct val="100000"/>
              </a:lnSpc>
              <a:spcBef>
                <a:spcPts val="360"/>
              </a:spcBef>
              <a:spcAft>
                <a:spcPts val="0"/>
              </a:spcAft>
              <a:buSzPts val="3000"/>
              <a:buNone/>
            </a:pPr>
            <a:r>
              <a:rPr lang="en-US" sz="3000" i="1"/>
              <a:t>Progress monitoring intensity increases with intensity of intervention</a:t>
            </a:r>
            <a:endParaRPr sz="3000" i="1"/>
          </a:p>
          <a:p>
            <a:pPr marL="457200" lvl="0" indent="0" algn="l" rtl="0">
              <a:lnSpc>
                <a:spcPct val="100000"/>
              </a:lnSpc>
              <a:spcBef>
                <a:spcPts val="360"/>
              </a:spcBef>
              <a:spcAft>
                <a:spcPts val="0"/>
              </a:spcAft>
              <a:buSzPts val="1800"/>
              <a:buNone/>
            </a:pPr>
            <a:endParaRPr/>
          </a:p>
        </p:txBody>
      </p:sp>
      <p:sp>
        <p:nvSpPr>
          <p:cNvPr id="1521" name="Google Shape;1521;p1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Progress Monitoring </a:t>
            </a:r>
            <a:endParaRPr/>
          </a:p>
          <a:p>
            <a:pPr marL="0" lvl="0" indent="0" algn="ctr" rtl="0">
              <a:lnSpc>
                <a:spcPct val="100000"/>
              </a:lnSpc>
              <a:spcBef>
                <a:spcPts val="0"/>
              </a:spcBef>
              <a:spcAft>
                <a:spcPts val="0"/>
              </a:spcAft>
              <a:buSzPct val="111111"/>
              <a:buNone/>
            </a:pPr>
            <a:r>
              <a:rPr lang="en-US"/>
              <a:t> Example Decision Rules</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3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90534" algn="l" rtl="0">
              <a:lnSpc>
                <a:spcPct val="100000"/>
              </a:lnSpc>
              <a:spcBef>
                <a:spcPts val="360"/>
              </a:spcBef>
              <a:spcAft>
                <a:spcPts val="0"/>
              </a:spcAft>
              <a:buSzPct val="90326"/>
              <a:buChar char="•"/>
            </a:pPr>
            <a:r>
              <a:rPr lang="en-US" sz="3316" b="1"/>
              <a:t>Baseline:</a:t>
            </a:r>
            <a:r>
              <a:rPr lang="en-US" sz="3316"/>
              <a:t> where the student is performing prior to intervention</a:t>
            </a:r>
            <a:endParaRPr sz="3316"/>
          </a:p>
          <a:p>
            <a:pPr marL="457200" lvl="0" indent="0" algn="l" rtl="0">
              <a:lnSpc>
                <a:spcPct val="100000"/>
              </a:lnSpc>
              <a:spcBef>
                <a:spcPts val="360"/>
              </a:spcBef>
              <a:spcAft>
                <a:spcPts val="0"/>
              </a:spcAft>
              <a:buSzPct val="63842"/>
              <a:buNone/>
            </a:pPr>
            <a:endParaRPr sz="3316"/>
          </a:p>
          <a:p>
            <a:pPr marL="457200" lvl="0" indent="-390534" algn="l" rtl="0">
              <a:lnSpc>
                <a:spcPct val="100000"/>
              </a:lnSpc>
              <a:spcBef>
                <a:spcPts val="360"/>
              </a:spcBef>
              <a:spcAft>
                <a:spcPts val="0"/>
              </a:spcAft>
              <a:buSzPct val="90326"/>
              <a:buChar char="•"/>
            </a:pPr>
            <a:r>
              <a:rPr lang="en-US" sz="3316" b="1"/>
              <a:t>Goal</a:t>
            </a:r>
            <a:r>
              <a:rPr lang="en-US" sz="3316"/>
              <a:t>: where the student is expected to be performing by a given date </a:t>
            </a:r>
            <a:endParaRPr sz="3316"/>
          </a:p>
          <a:p>
            <a:pPr marL="457200" lvl="0" indent="0" algn="l" rtl="0">
              <a:lnSpc>
                <a:spcPct val="100000"/>
              </a:lnSpc>
              <a:spcBef>
                <a:spcPts val="360"/>
              </a:spcBef>
              <a:spcAft>
                <a:spcPts val="0"/>
              </a:spcAft>
              <a:buSzPct val="63842"/>
              <a:buNone/>
            </a:pPr>
            <a:endParaRPr sz="3316"/>
          </a:p>
          <a:p>
            <a:pPr marL="457200" lvl="0" indent="-390534" algn="l" rtl="0">
              <a:lnSpc>
                <a:spcPct val="100000"/>
              </a:lnSpc>
              <a:spcBef>
                <a:spcPts val="360"/>
              </a:spcBef>
              <a:spcAft>
                <a:spcPts val="0"/>
              </a:spcAft>
              <a:buSzPct val="90326"/>
              <a:buChar char="•"/>
            </a:pPr>
            <a:r>
              <a:rPr lang="en-US" sz="3316" b="1"/>
              <a:t>Goal Line/ Aim Line</a:t>
            </a:r>
            <a:r>
              <a:rPr lang="en-US" sz="3316"/>
              <a:t>: line connecting the baseline to the goal. </a:t>
            </a:r>
            <a:endParaRPr sz="3316"/>
          </a:p>
          <a:p>
            <a:pPr marL="457200" lvl="0" indent="0" algn="l" rtl="0">
              <a:lnSpc>
                <a:spcPct val="100000"/>
              </a:lnSpc>
              <a:spcBef>
                <a:spcPts val="360"/>
              </a:spcBef>
              <a:spcAft>
                <a:spcPts val="0"/>
              </a:spcAft>
              <a:buSzPct val="63842"/>
              <a:buNone/>
            </a:pPr>
            <a:endParaRPr sz="3316" b="1"/>
          </a:p>
          <a:p>
            <a:pPr marL="457200" lvl="0" indent="-390534" algn="l" rtl="0">
              <a:lnSpc>
                <a:spcPct val="100000"/>
              </a:lnSpc>
              <a:spcBef>
                <a:spcPts val="360"/>
              </a:spcBef>
              <a:spcAft>
                <a:spcPts val="0"/>
              </a:spcAft>
              <a:buSzPct val="90326"/>
              <a:buChar char="•"/>
            </a:pPr>
            <a:r>
              <a:rPr lang="en-US" sz="3316" b="1"/>
              <a:t>Phase Line</a:t>
            </a:r>
            <a:r>
              <a:rPr lang="en-US" sz="3316"/>
              <a:t>: line that separates changes to the intervention</a:t>
            </a:r>
            <a:endParaRPr sz="3316"/>
          </a:p>
          <a:p>
            <a:pPr marL="457200" lvl="0" indent="0" algn="l" rtl="0">
              <a:lnSpc>
                <a:spcPct val="100000"/>
              </a:lnSpc>
              <a:spcBef>
                <a:spcPts val="360"/>
              </a:spcBef>
              <a:spcAft>
                <a:spcPts val="0"/>
              </a:spcAft>
              <a:buSzPct val="66176"/>
              <a:buNone/>
            </a:pPr>
            <a:endParaRPr/>
          </a:p>
        </p:txBody>
      </p:sp>
      <p:sp>
        <p:nvSpPr>
          <p:cNvPr id="1527" name="Google Shape;1527;p13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Graphing Progress Monitoring Data</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   Academic Graphing Example</a:t>
            </a:r>
            <a:endParaRPr sz="3800"/>
          </a:p>
        </p:txBody>
      </p:sp>
      <p:pic>
        <p:nvPicPr>
          <p:cNvPr id="1533" name="Google Shape;1533;p136" title="Points scored"/>
          <p:cNvPicPr preferRelativeResize="0"/>
          <p:nvPr/>
        </p:nvPicPr>
        <p:blipFill rotWithShape="1">
          <a:blip r:embed="rId3">
            <a:alphaModFix/>
          </a:blip>
          <a:srcRect/>
          <a:stretch/>
        </p:blipFill>
        <p:spPr>
          <a:xfrm>
            <a:off x="838200" y="1504225"/>
            <a:ext cx="7379652" cy="5175851"/>
          </a:xfrm>
          <a:prstGeom prst="rect">
            <a:avLst/>
          </a:prstGeom>
          <a:noFill/>
          <a:ln>
            <a:noFill/>
          </a:ln>
        </p:spPr>
      </p:pic>
      <p:cxnSp>
        <p:nvCxnSpPr>
          <p:cNvPr id="1534" name="Google Shape;1534;p136" descr="line graph"/>
          <p:cNvCxnSpPr/>
          <p:nvPr/>
        </p:nvCxnSpPr>
        <p:spPr>
          <a:xfrm>
            <a:off x="3334225" y="2096425"/>
            <a:ext cx="15300" cy="2768100"/>
          </a:xfrm>
          <a:prstGeom prst="straightConnector1">
            <a:avLst/>
          </a:prstGeom>
          <a:noFill/>
          <a:ln w="28575" cap="flat" cmpd="sng">
            <a:solidFill>
              <a:schemeClr val="dk2"/>
            </a:solidFill>
            <a:prstDash val="solid"/>
            <a:round/>
            <a:headEnd type="none" w="sm" len="sm"/>
            <a:tailEnd type="none" w="sm" len="sm"/>
          </a:ln>
        </p:spPr>
      </p:cxnSp>
      <p:sp>
        <p:nvSpPr>
          <p:cNvPr id="1535" name="Google Shape;1535;p136"/>
          <p:cNvSpPr txBox="1"/>
          <p:nvPr/>
        </p:nvSpPr>
        <p:spPr>
          <a:xfrm>
            <a:off x="201567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Baseline</a:t>
            </a:r>
            <a:endParaRPr sz="1400" b="0" i="0" u="none" strike="noStrike" cap="none">
              <a:solidFill>
                <a:srgbClr val="000000"/>
              </a:solidFill>
              <a:latin typeface="Arial"/>
              <a:ea typeface="Arial"/>
              <a:cs typeface="Arial"/>
              <a:sym typeface="Arial"/>
            </a:endParaRPr>
          </a:p>
        </p:txBody>
      </p:sp>
      <p:sp>
        <p:nvSpPr>
          <p:cNvPr id="1536" name="Google Shape;1536;p136"/>
          <p:cNvSpPr txBox="1"/>
          <p:nvPr/>
        </p:nvSpPr>
        <p:spPr>
          <a:xfrm>
            <a:off x="333422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Intervention</a:t>
            </a:r>
            <a:endParaRPr sz="1400" b="0" i="0" u="none" strike="noStrike" cap="none">
              <a:solidFill>
                <a:srgbClr val="000000"/>
              </a:solidFill>
              <a:latin typeface="Arial"/>
              <a:ea typeface="Arial"/>
              <a:cs typeface="Arial"/>
              <a:sym typeface="Arial"/>
            </a:endParaRPr>
          </a:p>
        </p:txBody>
      </p:sp>
      <p:pic>
        <p:nvPicPr>
          <p:cNvPr id="1537" name="Google Shape;1537;p136" descr="family engagement icon"/>
          <p:cNvPicPr preferRelativeResize="0"/>
          <p:nvPr/>
        </p:nvPicPr>
        <p:blipFill rotWithShape="1">
          <a:blip r:embed="rId4">
            <a:alphaModFix/>
          </a:blip>
          <a:srcRect/>
          <a:stretch/>
        </p:blipFill>
        <p:spPr>
          <a:xfrm>
            <a:off x="66500" y="5634074"/>
            <a:ext cx="1116000" cy="1156737"/>
          </a:xfrm>
          <a:prstGeom prst="rect">
            <a:avLst/>
          </a:prstGeom>
          <a:noFill/>
          <a:ln>
            <a:noFill/>
          </a:ln>
        </p:spPr>
      </p:pic>
      <p:pic>
        <p:nvPicPr>
          <p:cNvPr id="1538" name="Google Shape;1538;p136" descr="Notebook icon indicating this slide matches the materials on Pages 63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539" name="Google Shape;1539;p136"/>
          <p:cNvSpPr txBox="1"/>
          <p:nvPr/>
        </p:nvSpPr>
        <p:spPr>
          <a:xfrm>
            <a:off x="8288025" y="746275"/>
            <a:ext cx="5595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63</a:t>
            </a:r>
            <a:endParaRPr sz="1700" b="0" i="0" u="none" strike="noStrike" cap="none">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Behavior Graphing Example</a:t>
            </a:r>
            <a:endParaRPr/>
          </a:p>
        </p:txBody>
      </p:sp>
      <p:pic>
        <p:nvPicPr>
          <p:cNvPr id="1546" name="Google Shape;1546;p138" descr="behavior graph " title="individual student CICO graph"/>
          <p:cNvPicPr preferRelativeResize="0"/>
          <p:nvPr/>
        </p:nvPicPr>
        <p:blipFill rotWithShape="1">
          <a:blip r:embed="rId3">
            <a:alphaModFix/>
          </a:blip>
          <a:srcRect/>
          <a:stretch/>
        </p:blipFill>
        <p:spPr>
          <a:xfrm>
            <a:off x="599363" y="1614025"/>
            <a:ext cx="7945266" cy="3297563"/>
          </a:xfrm>
          <a:prstGeom prst="rect">
            <a:avLst/>
          </a:prstGeom>
          <a:noFill/>
          <a:ln>
            <a:noFill/>
          </a:ln>
        </p:spPr>
      </p:pic>
      <p:sp>
        <p:nvSpPr>
          <p:cNvPr id="1547" name="Google Shape;1547;p138"/>
          <p:cNvSpPr txBox="1"/>
          <p:nvPr/>
        </p:nvSpPr>
        <p:spPr>
          <a:xfrm>
            <a:off x="93625" y="5154025"/>
            <a:ext cx="9144000" cy="15084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transition out of CICO?</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continue for 1 more 4-week cycle and then review? </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add another intervention?</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548" name="Google Shape;1548;p138" descr="Notebook icon indicating this slide matches the materials on Pages 64 of the accompanying workbook."/>
          <p:cNvPicPr preferRelativeResize="0"/>
          <p:nvPr/>
        </p:nvPicPr>
        <p:blipFill rotWithShape="1">
          <a:blip r:embed="rId4">
            <a:alphaModFix/>
          </a:blip>
          <a:srcRect/>
          <a:stretch/>
        </p:blipFill>
        <p:spPr>
          <a:xfrm>
            <a:off x="8183125" y="405525"/>
            <a:ext cx="664400" cy="845600"/>
          </a:xfrm>
          <a:prstGeom prst="rect">
            <a:avLst/>
          </a:prstGeom>
          <a:noFill/>
          <a:ln>
            <a:noFill/>
          </a:ln>
        </p:spPr>
      </p:pic>
      <p:sp>
        <p:nvSpPr>
          <p:cNvPr id="1549" name="Google Shape;1549;p138"/>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64</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Shape 1554"/>
        <p:cNvGrpSpPr/>
        <p:nvPr/>
      </p:nvGrpSpPr>
      <p:grpSpPr>
        <a:xfrm>
          <a:off x="0" y="0"/>
          <a:ext cx="0" cy="0"/>
          <a:chOff x="0" y="0"/>
          <a:chExt cx="0" cy="0"/>
        </a:xfrm>
      </p:grpSpPr>
      <p:sp>
        <p:nvSpPr>
          <p:cNvPr id="1555" name="Google Shape;1555;p1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Looking at this graph, can we determine if the student is making progress? </a:t>
            </a:r>
            <a:endParaRPr sz="2800"/>
          </a:p>
          <a:p>
            <a:pPr marL="457200" lvl="0" indent="-22860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Is the student expected to meet their goal? </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Should an intervention change be made? </a:t>
            </a:r>
            <a:endParaRPr sz="2800"/>
          </a:p>
          <a:p>
            <a:pPr marL="457200" lvl="0" indent="-228600" algn="l" rtl="0">
              <a:lnSpc>
                <a:spcPct val="100000"/>
              </a:lnSpc>
              <a:spcBef>
                <a:spcPts val="360"/>
              </a:spcBef>
              <a:spcAft>
                <a:spcPts val="0"/>
              </a:spcAft>
              <a:buSzPts val="1800"/>
              <a:buNone/>
            </a:pPr>
            <a:endParaRPr/>
          </a:p>
        </p:txBody>
      </p:sp>
      <p:sp>
        <p:nvSpPr>
          <p:cNvPr id="1556" name="Google Shape;1556;p1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Progress Monitoring Practice</a:t>
            </a:r>
            <a:endParaRPr/>
          </a:p>
        </p:txBody>
      </p:sp>
      <p:pic>
        <p:nvPicPr>
          <p:cNvPr id="1557" name="Google Shape;1557;p137" descr="A close-up of a notebook&#10;&#10;Description automatically generated"/>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558" name="Google Shape;1558;p137"/>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63</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2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400"/>
              <a:t>Many “ALL in Tutoring” interventions are </a:t>
            </a:r>
            <a:r>
              <a:rPr lang="en-US" sz="2400">
                <a:latin typeface="Verdana"/>
                <a:ea typeface="Verdana"/>
                <a:cs typeface="Verdana"/>
                <a:sym typeface="Verdana"/>
              </a:rPr>
              <a:t>digital platforms </a:t>
            </a:r>
            <a:r>
              <a:rPr lang="en-US" sz="2400"/>
              <a:t>that include progress monitoring graphs</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Arial"/>
              <a:buChar char="•"/>
            </a:pPr>
            <a:r>
              <a:rPr lang="en-US" sz="2400"/>
              <a:t>How do teams determine if a  student is making adequate progress? </a:t>
            </a:r>
            <a:endParaRPr sz="2400"/>
          </a:p>
          <a:p>
            <a:pPr marL="457200" lvl="0" indent="-381000" algn="l" rtl="0">
              <a:lnSpc>
                <a:spcPct val="115000"/>
              </a:lnSpc>
              <a:spcBef>
                <a:spcPts val="0"/>
              </a:spcBef>
              <a:spcAft>
                <a:spcPts val="0"/>
              </a:spcAft>
              <a:buSzPts val="2400"/>
              <a:buFont typeface="Arial"/>
              <a:buChar char="•"/>
            </a:pPr>
            <a:r>
              <a:rPr lang="en-US" sz="2400"/>
              <a:t>Can teams determine if the student expected to meet their goal? </a:t>
            </a:r>
            <a:endParaRPr sz="2400"/>
          </a:p>
          <a:p>
            <a:pPr marL="457200" lvl="0" indent="-381000" algn="l" rtl="0">
              <a:lnSpc>
                <a:spcPct val="115000"/>
              </a:lnSpc>
              <a:spcBef>
                <a:spcPts val="0"/>
              </a:spcBef>
              <a:spcAft>
                <a:spcPts val="0"/>
              </a:spcAft>
              <a:buSzPts val="2400"/>
              <a:buFont typeface="Arial"/>
              <a:buChar char="•"/>
            </a:pPr>
            <a:r>
              <a:rPr lang="en-US" sz="2400"/>
              <a:t>What decision rules guide whether an intervention change be made? </a:t>
            </a:r>
            <a:endParaRPr sz="2400"/>
          </a:p>
          <a:p>
            <a:pPr marL="457200" lvl="0" indent="-381000" algn="l" rtl="0">
              <a:lnSpc>
                <a:spcPct val="115000"/>
              </a:lnSpc>
              <a:spcBef>
                <a:spcPts val="0"/>
              </a:spcBef>
              <a:spcAft>
                <a:spcPts val="0"/>
              </a:spcAft>
              <a:buSzPts val="2400"/>
              <a:buChar char="•"/>
            </a:pPr>
            <a:r>
              <a:rPr lang="en-US" sz="2400"/>
              <a:t>What is the frequency that data will be examined to evaluate student progress?</a:t>
            </a:r>
            <a:endParaRPr sz="2400"/>
          </a:p>
          <a:p>
            <a:pPr marL="457200" lvl="0" indent="0" algn="l" rtl="0">
              <a:lnSpc>
                <a:spcPct val="115000"/>
              </a:lnSpc>
              <a:spcBef>
                <a:spcPts val="0"/>
              </a:spcBef>
              <a:spcAft>
                <a:spcPts val="0"/>
              </a:spcAft>
              <a:buSzPts val="1800"/>
              <a:buNone/>
            </a:pPr>
            <a:endParaRPr sz="2400"/>
          </a:p>
          <a:p>
            <a:pPr marL="0" lvl="0" indent="0" algn="l" rtl="0">
              <a:lnSpc>
                <a:spcPct val="100000"/>
              </a:lnSpc>
              <a:spcBef>
                <a:spcPts val="360"/>
              </a:spcBef>
              <a:spcAft>
                <a:spcPts val="0"/>
              </a:spcAft>
              <a:buSzPts val="1800"/>
              <a:buNone/>
            </a:pPr>
            <a:endParaRPr>
              <a:latin typeface="Verdana"/>
              <a:ea typeface="Verdana"/>
              <a:cs typeface="Verdana"/>
              <a:sym typeface="Verdana"/>
            </a:endParaRPr>
          </a:p>
        </p:txBody>
      </p:sp>
      <p:sp>
        <p:nvSpPr>
          <p:cNvPr id="1565" name="Google Shape;1565;p123"/>
          <p:cNvSpPr txBox="1">
            <a:spLocks noGrp="1"/>
          </p:cNvSpPr>
          <p:nvPr>
            <p:ph type="title"/>
          </p:nvPr>
        </p:nvSpPr>
        <p:spPr>
          <a:xfrm>
            <a:off x="228600" y="207525"/>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Progress Monitoring:</a:t>
            </a:r>
            <a:endParaRPr/>
          </a:p>
          <a:p>
            <a:pPr marL="0" lvl="0" indent="0" algn="ctr" rtl="0">
              <a:lnSpc>
                <a:spcPct val="100000"/>
              </a:lnSpc>
              <a:spcBef>
                <a:spcPts val="0"/>
              </a:spcBef>
              <a:spcAft>
                <a:spcPts val="0"/>
              </a:spcAft>
              <a:buSzPct val="100000"/>
              <a:buNone/>
            </a:pPr>
            <a:r>
              <a:rPr lang="en-US"/>
              <a:t>Advanced Tiers in Action</a:t>
            </a:r>
            <a:endParaRPr/>
          </a:p>
        </p:txBody>
      </p:sp>
      <p:pic>
        <p:nvPicPr>
          <p:cNvPr id="1566" name="Google Shape;1566;p123" descr="A logo for a tutor&#10;&#10;Description automatically generated"/>
          <p:cNvPicPr preferRelativeResize="0"/>
          <p:nvPr/>
        </p:nvPicPr>
        <p:blipFill rotWithShape="1">
          <a:blip r:embed="rId3">
            <a:alphaModFix/>
          </a:blip>
          <a:srcRect/>
          <a:stretch/>
        </p:blipFill>
        <p:spPr>
          <a:xfrm>
            <a:off x="5364125" y="5194475"/>
            <a:ext cx="3779875" cy="1663524"/>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39"/>
          <p:cNvSpPr txBox="1">
            <a:spLocks noGrp="1"/>
          </p:cNvSpPr>
          <p:nvPr>
            <p:ph type="title"/>
          </p:nvPr>
        </p:nvSpPr>
        <p:spPr>
          <a:xfrm>
            <a:off x="228600" y="0"/>
            <a:ext cx="8686800" cy="1062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Decision Tree Example</a:t>
            </a:r>
            <a:endParaRPr/>
          </a:p>
        </p:txBody>
      </p:sp>
      <p:pic>
        <p:nvPicPr>
          <p:cNvPr id="1573" name="Google Shape;1573;p139" descr="progress monitoring decision tree&#10;"/>
          <p:cNvPicPr preferRelativeResize="0"/>
          <p:nvPr/>
        </p:nvPicPr>
        <p:blipFill rotWithShape="1">
          <a:blip r:embed="rId3">
            <a:alphaModFix/>
          </a:blip>
          <a:srcRect/>
          <a:stretch/>
        </p:blipFill>
        <p:spPr>
          <a:xfrm>
            <a:off x="1" y="1152525"/>
            <a:ext cx="9143999" cy="48200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Where Are We in the Triangle?</a:t>
            </a:r>
            <a:endParaRPr/>
          </a:p>
        </p:txBody>
      </p:sp>
      <p:pic>
        <p:nvPicPr>
          <p:cNvPr id="311" name="Google Shape;311;p14" descr="multi-colored pyramid showing three tiers"/>
          <p:cNvPicPr preferRelativeResize="0"/>
          <p:nvPr/>
        </p:nvPicPr>
        <p:blipFill rotWithShape="1">
          <a:blip r:embed="rId3">
            <a:alphaModFix/>
          </a:blip>
          <a:srcRect/>
          <a:stretch/>
        </p:blipFill>
        <p:spPr>
          <a:xfrm>
            <a:off x="531550" y="1918425"/>
            <a:ext cx="4567400" cy="4375150"/>
          </a:xfrm>
          <a:prstGeom prst="rect">
            <a:avLst/>
          </a:prstGeom>
          <a:noFill/>
          <a:ln>
            <a:noFill/>
          </a:ln>
        </p:spPr>
      </p:pic>
      <p:sp>
        <p:nvSpPr>
          <p:cNvPr id="312" name="Google Shape;312;p14"/>
          <p:cNvSpPr txBox="1"/>
          <p:nvPr/>
        </p:nvSpPr>
        <p:spPr>
          <a:xfrm>
            <a:off x="5406250" y="1715600"/>
            <a:ext cx="4306200" cy="47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3 for a </a:t>
            </a:r>
            <a:r>
              <a:rPr lang="en-US" sz="2800" b="0" i="1" u="none" strike="noStrike" cap="none">
                <a:solidFill>
                  <a:srgbClr val="000000"/>
                </a:solidFill>
                <a:latin typeface="Verdana"/>
                <a:ea typeface="Verdana"/>
                <a:cs typeface="Verdana"/>
                <a:sym typeface="Verdana"/>
              </a:rPr>
              <a:t>Few</a:t>
            </a:r>
            <a:r>
              <a:rPr lang="en-US" sz="2800" b="0" i="0" u="none" strike="noStrike" cap="none">
                <a:solidFill>
                  <a:srgbClr val="000000"/>
                </a:solidFill>
                <a:latin typeface="Verdana"/>
                <a:ea typeface="Verdana"/>
                <a:cs typeface="Verdana"/>
                <a:sym typeface="Verdana"/>
              </a:rPr>
              <a:t>: Intensive, Individualized</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2 for </a:t>
            </a:r>
            <a:r>
              <a:rPr lang="en-US" sz="2800" b="0" i="1" u="none" strike="noStrike" cap="none">
                <a:solidFill>
                  <a:srgbClr val="000000"/>
                </a:solidFill>
                <a:latin typeface="Verdana"/>
                <a:ea typeface="Verdana"/>
                <a:cs typeface="Verdana"/>
                <a:sym typeface="Verdana"/>
              </a:rPr>
              <a:t>Some</a:t>
            </a:r>
            <a:r>
              <a:rPr lang="en-US" sz="2800" b="0" i="0" u="none" strike="noStrike" cap="none">
                <a:solidFill>
                  <a:srgbClr val="000000"/>
                </a:solidFill>
                <a:latin typeface="Verdana"/>
                <a:ea typeface="Verdana"/>
                <a:cs typeface="Verdana"/>
                <a:sym typeface="Verdana"/>
              </a:rPr>
              <a:t>: Targeted for Small Groups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I for </a:t>
            </a:r>
            <a:r>
              <a:rPr lang="en-US" sz="2800" b="0" i="1" u="none" strike="noStrike" cap="none">
                <a:solidFill>
                  <a:srgbClr val="000000"/>
                </a:solidFill>
                <a:latin typeface="Verdana"/>
                <a:ea typeface="Verdana"/>
                <a:cs typeface="Verdana"/>
                <a:sym typeface="Verdana"/>
              </a:rPr>
              <a:t>All</a:t>
            </a:r>
            <a:r>
              <a:rPr lang="en-US" sz="2800" b="0" i="0" u="none" strike="noStrike" cap="none">
                <a:solidFill>
                  <a:srgbClr val="000000"/>
                </a:solidFill>
                <a:latin typeface="Verdana"/>
                <a:ea typeface="Verdana"/>
                <a:cs typeface="Verdana"/>
                <a:sym typeface="Verdana"/>
              </a:rPr>
              <a:t>: Core/Universal</a:t>
            </a:r>
            <a:endParaRPr sz="2800" b="0" i="0" u="none" strike="noStrike" cap="none">
              <a:solidFill>
                <a:srgbClr val="000000"/>
              </a:solidFill>
              <a:latin typeface="Verdana"/>
              <a:ea typeface="Verdana"/>
              <a:cs typeface="Verdana"/>
              <a:sym typeface="Verdana"/>
            </a:endParaRPr>
          </a:p>
        </p:txBody>
      </p:sp>
      <p:sp>
        <p:nvSpPr>
          <p:cNvPr id="313" name="Google Shape;313;p14"/>
          <p:cNvSpPr txBox="1"/>
          <p:nvPr/>
        </p:nvSpPr>
        <p:spPr>
          <a:xfrm>
            <a:off x="76200" y="3821750"/>
            <a:ext cx="1859400" cy="568500"/>
          </a:xfrm>
          <a:prstGeom prst="rect">
            <a:avLst/>
          </a:prstGeom>
          <a:solidFill>
            <a:schemeClr val="accen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0000"/>
                </a:solidFill>
                <a:latin typeface="Verdana"/>
                <a:ea typeface="Verdana"/>
                <a:cs typeface="Verdana"/>
                <a:sym typeface="Verdana"/>
              </a:rPr>
              <a:t>80 - 90%</a:t>
            </a:r>
            <a:endParaRPr sz="2400" b="1" i="0" u="none" strike="noStrike" cap="none">
              <a:solidFill>
                <a:srgbClr val="000000"/>
              </a:solidFill>
              <a:latin typeface="Verdana"/>
              <a:ea typeface="Verdana"/>
              <a:cs typeface="Verdana"/>
              <a:sym typeface="Verdana"/>
            </a:endParaRPr>
          </a:p>
        </p:txBody>
      </p:sp>
      <p:sp>
        <p:nvSpPr>
          <p:cNvPr id="314" name="Google Shape;314;p14"/>
          <p:cNvSpPr txBox="1"/>
          <p:nvPr/>
        </p:nvSpPr>
        <p:spPr>
          <a:xfrm>
            <a:off x="1219850" y="2870075"/>
            <a:ext cx="1595400" cy="568500"/>
          </a:xfrm>
          <a:prstGeom prst="rect">
            <a:avLst/>
          </a:prstGeom>
          <a:solidFill>
            <a:srgbClr val="FFF2CC"/>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5 - 15%</a:t>
            </a:r>
            <a:endParaRPr sz="2400" b="1" i="0" u="none" strike="noStrike" cap="none">
              <a:solidFill>
                <a:srgbClr val="000000"/>
              </a:solidFill>
              <a:latin typeface="Verdana"/>
              <a:ea typeface="Verdana"/>
              <a:cs typeface="Verdana"/>
              <a:sym typeface="Verdana"/>
            </a:endParaRPr>
          </a:p>
        </p:txBody>
      </p:sp>
      <p:sp>
        <p:nvSpPr>
          <p:cNvPr id="315" name="Google Shape;315;p14"/>
          <p:cNvSpPr txBox="1"/>
          <p:nvPr/>
        </p:nvSpPr>
        <p:spPr>
          <a:xfrm>
            <a:off x="2434250" y="1918425"/>
            <a:ext cx="1595400" cy="5685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1 - 5%</a:t>
            </a:r>
            <a:endParaRPr sz="24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additive="base">
                                        <p:cTn id="7" dur="1000"/>
                                        <p:tgtEl>
                                          <p:spTgt spid="31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 calcmode="lin" valueType="num">
                                      <p:cBhvr additive="base">
                                        <p:cTn id="12" dur="1000"/>
                                        <p:tgtEl>
                                          <p:spTgt spid="31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15"/>
                                        </p:tgtEl>
                                        <p:attrNameLst>
                                          <p:attrName>style.visibility</p:attrName>
                                        </p:attrNameLst>
                                      </p:cBhvr>
                                      <p:to>
                                        <p:strVal val="visible"/>
                                      </p:to>
                                    </p:set>
                                    <p:anim calcmode="lin" valueType="num">
                                      <p:cBhvr additive="base">
                                        <p:cTn id="17" dur="1000"/>
                                        <p:tgtEl>
                                          <p:spTgt spid="3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4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40004" algn="l" rtl="0">
              <a:lnSpc>
                <a:spcPct val="100000"/>
              </a:lnSpc>
              <a:spcBef>
                <a:spcPts val="360"/>
              </a:spcBef>
              <a:spcAft>
                <a:spcPts val="0"/>
              </a:spcAft>
              <a:buSzPts val="1741"/>
              <a:buChar char="•"/>
            </a:pPr>
            <a:r>
              <a:rPr lang="en-US" sz="2800"/>
              <a:t>Frequency of progress monitoring increases with intensity of the intervention</a:t>
            </a:r>
            <a:endParaRPr sz="2800"/>
          </a:p>
          <a:p>
            <a:pPr marL="457200" lvl="0" indent="0" algn="l" rtl="0">
              <a:lnSpc>
                <a:spcPct val="100000"/>
              </a:lnSpc>
              <a:spcBef>
                <a:spcPts val="360"/>
              </a:spcBef>
              <a:spcAft>
                <a:spcPts val="0"/>
              </a:spcAft>
              <a:buSzPts val="1643"/>
              <a:buNone/>
            </a:pPr>
            <a:endParaRPr sz="2800"/>
          </a:p>
          <a:p>
            <a:pPr marL="457200" lvl="0" indent="-340004" algn="l" rtl="0">
              <a:lnSpc>
                <a:spcPct val="100000"/>
              </a:lnSpc>
              <a:spcBef>
                <a:spcPts val="360"/>
              </a:spcBef>
              <a:spcAft>
                <a:spcPts val="0"/>
              </a:spcAft>
              <a:buSzPts val="1741"/>
              <a:buChar char="•"/>
            </a:pPr>
            <a:r>
              <a:rPr lang="en-US" sz="2800"/>
              <a:t>Ex. A student receiving 15 minutes of intervention each day may have progress monitored once a week, whereas a student receiving 15 minutes 3 times a week may only be progress monitored once every 2 weeks</a:t>
            </a:r>
            <a:endParaRPr sz="2800"/>
          </a:p>
          <a:p>
            <a:pPr marL="457200" lvl="0" indent="-228600" algn="l" rtl="0">
              <a:lnSpc>
                <a:spcPct val="100000"/>
              </a:lnSpc>
              <a:spcBef>
                <a:spcPts val="360"/>
              </a:spcBef>
              <a:spcAft>
                <a:spcPts val="0"/>
              </a:spcAft>
              <a:buSzPts val="1703"/>
              <a:buNone/>
            </a:pPr>
            <a:endParaRPr sz="2800"/>
          </a:p>
          <a:p>
            <a:pPr marL="457200" lvl="0" indent="-228600" algn="l" rtl="0">
              <a:lnSpc>
                <a:spcPct val="100000"/>
              </a:lnSpc>
              <a:spcBef>
                <a:spcPts val="360"/>
              </a:spcBef>
              <a:spcAft>
                <a:spcPts val="0"/>
              </a:spcAft>
              <a:buSzPts val="1703"/>
              <a:buNone/>
            </a:pPr>
            <a:endParaRPr sz="2800"/>
          </a:p>
        </p:txBody>
      </p:sp>
      <p:sp>
        <p:nvSpPr>
          <p:cNvPr id="1579" name="Google Shape;1579;p1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Frequency</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4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a:t>Prior to meeting, intervention coordinators review data and determine: </a:t>
            </a:r>
            <a:endParaRPr sz="2800"/>
          </a:p>
          <a:p>
            <a:pPr marL="914400" lvl="1" indent="-406400" algn="l" rtl="0">
              <a:lnSpc>
                <a:spcPct val="100000"/>
              </a:lnSpc>
              <a:spcBef>
                <a:spcPts val="360"/>
              </a:spcBef>
              <a:spcAft>
                <a:spcPts val="0"/>
              </a:spcAft>
              <a:buSzPts val="2800"/>
              <a:buChar char="–"/>
            </a:pPr>
            <a:r>
              <a:rPr lang="en-US" i="1"/>
              <a:t>Continue</a:t>
            </a:r>
            <a:r>
              <a:rPr lang="en-US"/>
              <a:t>: students making progress, but have not met their goal</a:t>
            </a:r>
            <a:endParaRPr/>
          </a:p>
          <a:p>
            <a:pPr marL="914400" lvl="1" indent="-406400" algn="l" rtl="0">
              <a:lnSpc>
                <a:spcPct val="100000"/>
              </a:lnSpc>
              <a:spcBef>
                <a:spcPts val="360"/>
              </a:spcBef>
              <a:spcAft>
                <a:spcPts val="0"/>
              </a:spcAft>
              <a:buSzPts val="2800"/>
              <a:buChar char="–"/>
            </a:pPr>
            <a:r>
              <a:rPr lang="en-US" i="1"/>
              <a:t>Fade/Graduate</a:t>
            </a:r>
            <a:r>
              <a:rPr lang="en-US"/>
              <a:t>:  students who have met their goal and should be considered for fading or movement back to Tier I</a:t>
            </a:r>
            <a:endParaRPr/>
          </a:p>
          <a:p>
            <a:pPr marL="914400" lvl="1" indent="-406400" algn="l" rtl="0">
              <a:lnSpc>
                <a:spcPct val="100000"/>
              </a:lnSpc>
              <a:spcBef>
                <a:spcPts val="360"/>
              </a:spcBef>
              <a:spcAft>
                <a:spcPts val="0"/>
              </a:spcAft>
              <a:buSzPts val="2800"/>
              <a:buChar char="–"/>
            </a:pPr>
            <a:r>
              <a:rPr lang="en-US" i="1"/>
              <a:t>Modify/Intensify/Change</a:t>
            </a:r>
            <a:r>
              <a:rPr lang="en-US"/>
              <a:t>: students not responding</a:t>
            </a:r>
            <a:endParaRPr/>
          </a:p>
        </p:txBody>
      </p:sp>
      <p:sp>
        <p:nvSpPr>
          <p:cNvPr id="1586" name="Google Shape;1586;p1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Reports</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Coordinator Report Sample </a:t>
            </a:r>
            <a:endParaRPr/>
          </a:p>
        </p:txBody>
      </p:sp>
      <p:pic>
        <p:nvPicPr>
          <p:cNvPr id="1593" name="Google Shape;1593;p142" descr="sample form"/>
          <p:cNvPicPr preferRelativeResize="0"/>
          <p:nvPr/>
        </p:nvPicPr>
        <p:blipFill rotWithShape="1">
          <a:blip r:embed="rId3">
            <a:alphaModFix/>
          </a:blip>
          <a:srcRect/>
          <a:stretch/>
        </p:blipFill>
        <p:spPr>
          <a:xfrm>
            <a:off x="645825" y="1525079"/>
            <a:ext cx="7852350" cy="49665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3"/>
          <p:cNvSpPr txBox="1">
            <a:spLocks noGrp="1"/>
          </p:cNvSpPr>
          <p:nvPr>
            <p:ph type="body" idx="1"/>
          </p:nvPr>
        </p:nvSpPr>
        <p:spPr>
          <a:xfrm>
            <a:off x="228600" y="1465725"/>
            <a:ext cx="8686800" cy="512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600"/>
              <a:t>Is the student making enough progress to meet their goal?</a:t>
            </a:r>
            <a:endParaRPr sz="2600"/>
          </a:p>
          <a:p>
            <a:pPr marL="457200" lvl="0" indent="-393700" algn="l" rtl="0">
              <a:lnSpc>
                <a:spcPct val="100000"/>
              </a:lnSpc>
              <a:spcBef>
                <a:spcPts val="0"/>
              </a:spcBef>
              <a:spcAft>
                <a:spcPts val="0"/>
              </a:spcAft>
              <a:buSzPts val="2600"/>
              <a:buChar char="•"/>
            </a:pPr>
            <a:r>
              <a:rPr lang="en-US" sz="2600">
                <a:solidFill>
                  <a:srgbClr val="008000"/>
                </a:solidFill>
              </a:rPr>
              <a:t>Sufficient Progress</a:t>
            </a:r>
            <a:r>
              <a:rPr lang="en-US" sz="2600">
                <a:solidFill>
                  <a:srgbClr val="000000"/>
                </a:solidFill>
              </a:rPr>
              <a:t> - Goal Not Yet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continuing the intervention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008000"/>
                </a:solidFill>
              </a:rPr>
              <a:t>Sufficient Progress</a:t>
            </a:r>
            <a:r>
              <a:rPr lang="en-US" sz="2600">
                <a:solidFill>
                  <a:srgbClr val="000000"/>
                </a:solidFill>
              </a:rPr>
              <a:t> - Goal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fading the intervention back to Tier I instruction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FF006F"/>
                </a:solidFill>
              </a:rPr>
              <a:t>Insufficient Progress</a:t>
            </a:r>
            <a:r>
              <a:rPr lang="en-US" sz="2600"/>
              <a:t> - High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modifying/changing the intervention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FF006F"/>
                </a:solidFill>
              </a:rPr>
              <a:t>Insufficient Progress</a:t>
            </a:r>
            <a:r>
              <a:rPr lang="en-US" sz="2600"/>
              <a:t> - Low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supporting staff to increase fidelity</a:t>
            </a:r>
            <a:endParaRPr sz="2600"/>
          </a:p>
        </p:txBody>
      </p:sp>
      <p:sp>
        <p:nvSpPr>
          <p:cNvPr id="1600" name="Google Shape;1600;p14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Data Conversations about Student Performance</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44"/>
          <p:cNvSpPr txBox="1">
            <a:spLocks noGrp="1"/>
          </p:cNvSpPr>
          <p:nvPr>
            <p:ph type="body" idx="1"/>
          </p:nvPr>
        </p:nvSpPr>
        <p:spPr>
          <a:xfrm>
            <a:off x="115850" y="1371600"/>
            <a:ext cx="4796100" cy="5486400"/>
          </a:xfrm>
          <a:prstGeom prst="rect">
            <a:avLst/>
          </a:prstGeom>
          <a:noFill/>
          <a:ln>
            <a:noFill/>
          </a:ln>
        </p:spPr>
        <p:txBody>
          <a:bodyPr spcFirstLastPara="1" wrap="square" lIns="91425" tIns="45700" rIns="91425" bIns="45700" anchor="t" anchorCtr="0">
            <a:normAutofit fontScale="77500" lnSpcReduction="20000"/>
          </a:bodyPr>
          <a:lstStyle/>
          <a:p>
            <a:pPr marL="457200" lvl="0" indent="-406400" algn="l" rtl="0">
              <a:lnSpc>
                <a:spcPct val="100000"/>
              </a:lnSpc>
              <a:spcBef>
                <a:spcPts val="360"/>
              </a:spcBef>
              <a:spcAft>
                <a:spcPts val="0"/>
              </a:spcAft>
              <a:buSzPct val="112903"/>
              <a:buFont typeface="Verdana"/>
              <a:buChar char="•"/>
            </a:pPr>
            <a:r>
              <a:rPr lang="en-US"/>
              <a:t>What is acceptable growth or rate of progress for each intervention on your continuum of supports?</a:t>
            </a:r>
            <a:endParaRPr/>
          </a:p>
          <a:p>
            <a:pPr marL="457200" lvl="0" indent="0" algn="l" rtl="0">
              <a:lnSpc>
                <a:spcPct val="100000"/>
              </a:lnSpc>
              <a:spcBef>
                <a:spcPts val="360"/>
              </a:spcBef>
              <a:spcAft>
                <a:spcPts val="0"/>
              </a:spcAft>
              <a:buSzPct val="72580"/>
              <a:buNone/>
            </a:pPr>
            <a:endParaRPr/>
          </a:p>
          <a:p>
            <a:pPr marL="457200" lvl="0" indent="-406400" algn="l" rtl="0">
              <a:lnSpc>
                <a:spcPct val="100000"/>
              </a:lnSpc>
              <a:spcBef>
                <a:spcPts val="360"/>
              </a:spcBef>
              <a:spcAft>
                <a:spcPts val="0"/>
              </a:spcAft>
              <a:buSzPct val="112903"/>
              <a:buFont typeface="Verdana"/>
              <a:buChar char="•"/>
            </a:pPr>
            <a:r>
              <a:rPr lang="en-US"/>
              <a:t>What are the decision rules to continue, change/modify or fade each advanced tier intervention?</a:t>
            </a:r>
            <a:endParaRPr/>
          </a:p>
          <a:p>
            <a:pPr marL="457200" lvl="0" indent="0" algn="l" rtl="0">
              <a:lnSpc>
                <a:spcPct val="100000"/>
              </a:lnSpc>
              <a:spcBef>
                <a:spcPts val="360"/>
              </a:spcBef>
              <a:spcAft>
                <a:spcPts val="0"/>
              </a:spcAft>
              <a:buSzPct val="72580"/>
              <a:buNone/>
            </a:pPr>
            <a:endParaRPr/>
          </a:p>
          <a:p>
            <a:pPr marL="457200" lvl="0" indent="-406400" algn="l" rtl="0">
              <a:lnSpc>
                <a:spcPct val="100000"/>
              </a:lnSpc>
              <a:spcBef>
                <a:spcPts val="360"/>
              </a:spcBef>
              <a:spcAft>
                <a:spcPts val="0"/>
              </a:spcAft>
              <a:buSzPct val="112903"/>
              <a:buFont typeface="Verdana"/>
              <a:buChar char="•"/>
            </a:pPr>
            <a:r>
              <a:rPr lang="en-US"/>
              <a:t>How often is progress monitored for each advanced tier intervention?</a:t>
            </a:r>
            <a:endParaRPr/>
          </a:p>
        </p:txBody>
      </p:sp>
      <p:sp>
        <p:nvSpPr>
          <p:cNvPr id="1607" name="Google Shape;1607;p1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l" rtl="0">
              <a:lnSpc>
                <a:spcPct val="100000"/>
              </a:lnSpc>
              <a:spcBef>
                <a:spcPts val="0"/>
              </a:spcBef>
              <a:spcAft>
                <a:spcPts val="0"/>
              </a:spcAft>
              <a:buSzPct val="111111"/>
              <a:buNone/>
            </a:pPr>
            <a:r>
              <a:rPr lang="en-US"/>
              <a:t>Intervention Progress Monitoring</a:t>
            </a:r>
            <a:endParaRPr/>
          </a:p>
        </p:txBody>
      </p:sp>
      <p:pic>
        <p:nvPicPr>
          <p:cNvPr id="1608" name="Google Shape;1608;p144" descr="Notebook icon indicating this slide matches the materials on Pages 65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609" name="Google Shape;1609;p144"/>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65</a:t>
            </a:r>
            <a:endParaRPr sz="1700" b="0" i="0" u="none" strike="noStrike" cap="none">
              <a:solidFill>
                <a:schemeClr val="lt1"/>
              </a:solidFill>
              <a:latin typeface="Verdana"/>
              <a:ea typeface="Verdana"/>
              <a:cs typeface="Verdana"/>
              <a:sym typeface="Verdana"/>
            </a:endParaRPr>
          </a:p>
        </p:txBody>
      </p:sp>
      <p:pic>
        <p:nvPicPr>
          <p:cNvPr id="1610" name="Google Shape;1610;p144" descr="A yellow graph with arrow pointing up&#10;&#10;Description automatically generated"/>
          <p:cNvPicPr preferRelativeResize="0"/>
          <p:nvPr/>
        </p:nvPicPr>
        <p:blipFill rotWithShape="1">
          <a:blip r:embed="rId4">
            <a:alphaModFix/>
          </a:blip>
          <a:srcRect/>
          <a:stretch/>
        </p:blipFill>
        <p:spPr>
          <a:xfrm>
            <a:off x="4572000" y="2086282"/>
            <a:ext cx="4623207" cy="3077322"/>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1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 </a:t>
            </a:r>
            <a:endParaRPr/>
          </a:p>
          <a:p>
            <a:pPr marL="0" lvl="0" indent="0" algn="ctr" rtl="0">
              <a:lnSpc>
                <a:spcPct val="100000"/>
              </a:lnSpc>
              <a:spcBef>
                <a:spcPts val="0"/>
              </a:spcBef>
              <a:spcAft>
                <a:spcPts val="0"/>
              </a:spcAft>
              <a:buSzPct val="111111"/>
              <a:buNone/>
            </a:pPr>
            <a:r>
              <a:rPr lang="en-US"/>
              <a:t> Progress Monitoring</a:t>
            </a:r>
            <a:endParaRPr/>
          </a:p>
        </p:txBody>
      </p:sp>
      <p:sp>
        <p:nvSpPr>
          <p:cNvPr id="1616" name="Google Shape;1616;p145"/>
          <p:cNvSpPr/>
          <p:nvPr/>
        </p:nvSpPr>
        <p:spPr>
          <a:xfrm>
            <a:off x="1035550" y="1605675"/>
            <a:ext cx="7750200" cy="459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Track progress of students in intervention to determine intervention effectiveness.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Progress monitor individual student performance data and apply decision rules to continue or alter support</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Graph data for team data-informed decision-making</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pic>
        <p:nvPicPr>
          <p:cNvPr id="1617" name="Google Shape;1617;p145" descr="lightbulb icon" title="lightbulb icon"/>
          <p:cNvPicPr preferRelativeResize="0"/>
          <p:nvPr/>
        </p:nvPicPr>
        <p:blipFill rotWithShape="1">
          <a:blip r:embed="rId3">
            <a:alphaModFix/>
          </a:blip>
          <a:srcRect/>
          <a:stretch/>
        </p:blipFill>
        <p:spPr>
          <a:xfrm>
            <a:off x="208476" y="1701275"/>
            <a:ext cx="827074" cy="923757"/>
          </a:xfrm>
          <a:prstGeom prst="rect">
            <a:avLst/>
          </a:prstGeom>
          <a:noFill/>
          <a:ln>
            <a:noFill/>
          </a:ln>
        </p:spPr>
      </p:pic>
      <p:pic>
        <p:nvPicPr>
          <p:cNvPr id="1618" name="Google Shape;1618;p145" descr="lightbulb icon" title="lightbulb icon"/>
          <p:cNvPicPr preferRelativeResize="0"/>
          <p:nvPr/>
        </p:nvPicPr>
        <p:blipFill rotWithShape="1">
          <a:blip r:embed="rId3">
            <a:alphaModFix/>
          </a:blip>
          <a:srcRect/>
          <a:stretch/>
        </p:blipFill>
        <p:spPr>
          <a:xfrm>
            <a:off x="208476" y="3270538"/>
            <a:ext cx="827074" cy="923757"/>
          </a:xfrm>
          <a:prstGeom prst="rect">
            <a:avLst/>
          </a:prstGeom>
          <a:noFill/>
          <a:ln>
            <a:noFill/>
          </a:ln>
        </p:spPr>
      </p:pic>
      <p:pic>
        <p:nvPicPr>
          <p:cNvPr id="1619" name="Google Shape;1619;p145" descr="lightbulb icon" title="lightbulb icon"/>
          <p:cNvPicPr preferRelativeResize="0"/>
          <p:nvPr/>
        </p:nvPicPr>
        <p:blipFill rotWithShape="1">
          <a:blip r:embed="rId3">
            <a:alphaModFix/>
          </a:blip>
          <a:srcRect/>
          <a:stretch/>
        </p:blipFill>
        <p:spPr>
          <a:xfrm>
            <a:off x="208476" y="4839800"/>
            <a:ext cx="827074" cy="923757"/>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Shape 1624"/>
        <p:cNvGrpSpPr/>
        <p:nvPr/>
      </p:nvGrpSpPr>
      <p:grpSpPr>
        <a:xfrm>
          <a:off x="0" y="0"/>
          <a:ext cx="0" cy="0"/>
          <a:chOff x="0" y="0"/>
          <a:chExt cx="0" cy="0"/>
        </a:xfrm>
      </p:grpSpPr>
      <p:sp>
        <p:nvSpPr>
          <p:cNvPr id="1625" name="Google Shape;1625;p1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Stretch Break</a:t>
            </a:r>
            <a:endParaRPr/>
          </a:p>
        </p:txBody>
      </p:sp>
      <p:sp>
        <p:nvSpPr>
          <p:cNvPr id="1626" name="Google Shape;1626;p14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ctr" rtl="0">
              <a:lnSpc>
                <a:spcPct val="100000"/>
              </a:lnSpc>
              <a:spcBef>
                <a:spcPts val="360"/>
              </a:spcBef>
              <a:spcAft>
                <a:spcPts val="0"/>
              </a:spcAft>
              <a:buSzPts val="1800"/>
              <a:buNone/>
            </a:pPr>
            <a:r>
              <a:rPr lang="en-US"/>
              <a:t>Stand, stretch, move!</a:t>
            </a:r>
            <a:endParaRPr/>
          </a:p>
        </p:txBody>
      </p:sp>
      <p:pic>
        <p:nvPicPr>
          <p:cNvPr id="1627" name="Google Shape;1627;p146" descr="Female icon stretching"/>
          <p:cNvPicPr preferRelativeResize="0"/>
          <p:nvPr/>
        </p:nvPicPr>
        <p:blipFill rotWithShape="1">
          <a:blip r:embed="rId3">
            <a:alphaModFix/>
          </a:blip>
          <a:srcRect/>
          <a:stretch/>
        </p:blipFill>
        <p:spPr>
          <a:xfrm>
            <a:off x="1295274" y="2621850"/>
            <a:ext cx="2174453" cy="3291525"/>
          </a:xfrm>
          <a:prstGeom prst="rect">
            <a:avLst/>
          </a:prstGeom>
          <a:noFill/>
          <a:ln>
            <a:noFill/>
          </a:ln>
        </p:spPr>
      </p:pic>
      <p:pic>
        <p:nvPicPr>
          <p:cNvPr id="1628" name="Google Shape;1628;p146" descr="unisex icon stretching"/>
          <p:cNvPicPr preferRelativeResize="0"/>
          <p:nvPr/>
        </p:nvPicPr>
        <p:blipFill rotWithShape="1">
          <a:blip r:embed="rId4">
            <a:alphaModFix/>
          </a:blip>
          <a:srcRect/>
          <a:stretch/>
        </p:blipFill>
        <p:spPr>
          <a:xfrm>
            <a:off x="5270350" y="2825300"/>
            <a:ext cx="2928200" cy="308807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1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FIDELITY</a:t>
            </a:r>
            <a:endParaRPr/>
          </a:p>
        </p:txBody>
      </p:sp>
      <p:pic>
        <p:nvPicPr>
          <p:cNvPr id="1635" name="Google Shape;1635;p147" descr="&quot;Data-Informed Decision Making&quot; circle"/>
          <p:cNvPicPr preferRelativeResize="0"/>
          <p:nvPr/>
        </p:nvPicPr>
        <p:blipFill rotWithShape="1">
          <a:blip r:embed="rId3">
            <a:alphaModFix/>
          </a:blip>
          <a:srcRect/>
          <a:stretch/>
        </p:blipFill>
        <p:spPr>
          <a:xfrm>
            <a:off x="2957000" y="2811488"/>
            <a:ext cx="2843001" cy="2820474"/>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2.12 Fidelity Data </a:t>
            </a:r>
            <a:endParaRPr/>
          </a:p>
        </p:txBody>
      </p:sp>
      <p:pic>
        <p:nvPicPr>
          <p:cNvPr id="1641" name="Google Shape;1641;p148" descr="Screen Shot TFI socring for 2.1"/>
          <p:cNvPicPr preferRelativeResize="0"/>
          <p:nvPr/>
        </p:nvPicPr>
        <p:blipFill rotWithShape="1">
          <a:blip r:embed="rId3">
            <a:alphaModFix/>
          </a:blip>
          <a:srcRect/>
          <a:stretch/>
        </p:blipFill>
        <p:spPr>
          <a:xfrm>
            <a:off x="318550" y="1188175"/>
            <a:ext cx="734935" cy="957300"/>
          </a:xfrm>
          <a:prstGeom prst="rect">
            <a:avLst/>
          </a:prstGeom>
          <a:noFill/>
          <a:ln>
            <a:noFill/>
          </a:ln>
        </p:spPr>
      </p:pic>
      <p:pic>
        <p:nvPicPr>
          <p:cNvPr id="1642" name="Google Shape;1642;p148" descr="Picture of Academic TFI booklet"/>
          <p:cNvPicPr preferRelativeResize="0"/>
          <p:nvPr/>
        </p:nvPicPr>
        <p:blipFill rotWithShape="1">
          <a:blip r:embed="rId4">
            <a:alphaModFix/>
          </a:blip>
          <a:srcRect/>
          <a:stretch/>
        </p:blipFill>
        <p:spPr>
          <a:xfrm>
            <a:off x="3556875" y="4051150"/>
            <a:ext cx="810200" cy="862675"/>
          </a:xfrm>
          <a:prstGeom prst="rect">
            <a:avLst/>
          </a:prstGeom>
          <a:noFill/>
          <a:ln>
            <a:noFill/>
          </a:ln>
        </p:spPr>
      </p:pic>
      <p:pic>
        <p:nvPicPr>
          <p:cNvPr id="1643" name="Google Shape;1643;p148" descr="A white rectangular box with black text&#10;&#10;Description automatically generated"/>
          <p:cNvPicPr preferRelativeResize="0"/>
          <p:nvPr/>
        </p:nvPicPr>
        <p:blipFill rotWithShape="1">
          <a:blip r:embed="rId5">
            <a:alphaModFix/>
          </a:blip>
          <a:srcRect/>
          <a:stretch/>
        </p:blipFill>
        <p:spPr>
          <a:xfrm>
            <a:off x="1158800" y="1477800"/>
            <a:ext cx="4267201" cy="2573350"/>
          </a:xfrm>
          <a:prstGeom prst="rect">
            <a:avLst/>
          </a:prstGeom>
          <a:noFill/>
          <a:ln>
            <a:noFill/>
          </a:ln>
        </p:spPr>
      </p:pic>
      <p:pic>
        <p:nvPicPr>
          <p:cNvPr id="1644" name="Google Shape;1644;p148" descr="A group of white text&#10;&#10;Description automatically generated"/>
          <p:cNvPicPr preferRelativeResize="0"/>
          <p:nvPr/>
        </p:nvPicPr>
        <p:blipFill rotWithShape="1">
          <a:blip r:embed="rId6">
            <a:alphaModFix/>
          </a:blip>
          <a:srcRect/>
          <a:stretch/>
        </p:blipFill>
        <p:spPr>
          <a:xfrm>
            <a:off x="4437500" y="4157350"/>
            <a:ext cx="4114500" cy="2502050"/>
          </a:xfrm>
          <a:prstGeom prst="rect">
            <a:avLst/>
          </a:prstGeom>
          <a:noFill/>
          <a:ln>
            <a:noFill/>
          </a:ln>
        </p:spPr>
      </p:pic>
      <p:pic>
        <p:nvPicPr>
          <p:cNvPr id="1645" name="Google Shape;1645;p148" descr="Notebook icon indicating this slide matches the materials on Pages 66-67 of the accompanying workbook."/>
          <p:cNvPicPr preferRelativeResize="0"/>
          <p:nvPr/>
        </p:nvPicPr>
        <p:blipFill rotWithShape="1">
          <a:blip r:embed="rId7">
            <a:alphaModFix/>
          </a:blip>
          <a:srcRect/>
          <a:stretch/>
        </p:blipFill>
        <p:spPr>
          <a:xfrm>
            <a:off x="8140575" y="377300"/>
            <a:ext cx="664400" cy="845600"/>
          </a:xfrm>
          <a:prstGeom prst="rect">
            <a:avLst/>
          </a:prstGeom>
          <a:noFill/>
          <a:ln>
            <a:noFill/>
          </a:ln>
        </p:spPr>
      </p:pic>
      <p:sp>
        <p:nvSpPr>
          <p:cNvPr id="1646" name="Google Shape;1646;p148"/>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66</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67</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4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Char char="•"/>
            </a:pPr>
            <a:r>
              <a:rPr lang="en-US" sz="2800"/>
              <a:t>The degree to which an intervention is delivered as intended.</a:t>
            </a:r>
            <a:endParaRPr sz="2800"/>
          </a:p>
          <a:p>
            <a:pPr marL="457200" lvl="0" indent="-228600" algn="l" rtl="0">
              <a:lnSpc>
                <a:spcPct val="100000"/>
              </a:lnSpc>
              <a:spcBef>
                <a:spcPts val="360"/>
              </a:spcBef>
              <a:spcAft>
                <a:spcPts val="0"/>
              </a:spcAft>
              <a:buSzPts val="1946"/>
              <a:buNone/>
            </a:pPr>
            <a:endParaRPr sz="2800"/>
          </a:p>
          <a:p>
            <a:pPr marL="457200" lvl="0" indent="-406400" algn="l" rtl="0">
              <a:lnSpc>
                <a:spcPct val="100000"/>
              </a:lnSpc>
              <a:spcBef>
                <a:spcPts val="360"/>
              </a:spcBef>
              <a:spcAft>
                <a:spcPts val="0"/>
              </a:spcAft>
              <a:buSzPts val="2800"/>
              <a:buChar char="•"/>
            </a:pPr>
            <a:r>
              <a:rPr lang="en-US" sz="2800"/>
              <a:t>Helps us to know if the student is not responding to the intervention and may need something more or different.</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…or if we are not implementing the intervention the way it is intended to reach the desired outcomes. </a:t>
            </a:r>
            <a:endParaRPr sz="2800"/>
          </a:p>
        </p:txBody>
      </p:sp>
      <p:sp>
        <p:nvSpPr>
          <p:cNvPr id="1653" name="Google Shape;1653;p1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Implementation Fidelity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Social Competence &amp; Academic Achievement</a:t>
            </a:r>
            <a:endParaRPr/>
          </a:p>
        </p:txBody>
      </p:sp>
      <p:sp>
        <p:nvSpPr>
          <p:cNvPr id="323" name="Google Shape;323;p15" descr="Circle graphic with outcomes at top and data, systems and practices on three interlocking rings&#10;"/>
          <p:cNvSpPr/>
          <p:nvPr/>
        </p:nvSpPr>
        <p:spPr>
          <a:xfrm>
            <a:off x="1964025" y="1417650"/>
            <a:ext cx="4950600" cy="44454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0066"/>
              </a:solidFill>
              <a:latin typeface="Calibri"/>
              <a:ea typeface="Calibri"/>
              <a:cs typeface="Calibri"/>
              <a:sym typeface="Calibri"/>
            </a:endParaRPr>
          </a:p>
        </p:txBody>
      </p:sp>
      <p:sp>
        <p:nvSpPr>
          <p:cNvPr id="324" name="Google Shape;324;p15" descr="Green Circle used to enclose the term (Systems)" title="Green Circle"/>
          <p:cNvSpPr/>
          <p:nvPr/>
        </p:nvSpPr>
        <p:spPr>
          <a:xfrm>
            <a:off x="2124620" y="2067048"/>
            <a:ext cx="2574600" cy="2417400"/>
          </a:xfrm>
          <a:prstGeom prst="ellipse">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5" name="Google Shape;325;p15"/>
          <p:cNvSpPr txBox="1"/>
          <p:nvPr/>
        </p:nvSpPr>
        <p:spPr>
          <a:xfrm>
            <a:off x="2345002" y="2904899"/>
            <a:ext cx="19176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a:solidFill>
                  <a:srgbClr val="008000"/>
                </a:solidFill>
                <a:latin typeface="Verdana"/>
                <a:ea typeface="Verdana"/>
                <a:cs typeface="Verdana"/>
                <a:sym typeface="Verdana"/>
              </a:rPr>
              <a:t>SYSTEMS</a:t>
            </a:r>
            <a:endParaRPr sz="2400" b="0" i="0" u="none" strike="noStrike" cap="none">
              <a:solidFill>
                <a:srgbClr val="000000"/>
              </a:solidFill>
              <a:latin typeface="Verdana"/>
              <a:ea typeface="Verdana"/>
              <a:cs typeface="Verdana"/>
              <a:sym typeface="Verdana"/>
            </a:endParaRPr>
          </a:p>
        </p:txBody>
      </p:sp>
      <p:sp>
        <p:nvSpPr>
          <p:cNvPr id="326" name="Google Shape;326;p15" descr="Orange circle used to enclose the term &quot;Data&quot;" title="Orange Circle"/>
          <p:cNvSpPr/>
          <p:nvPr/>
        </p:nvSpPr>
        <p:spPr>
          <a:xfrm>
            <a:off x="4253500" y="2089950"/>
            <a:ext cx="2475600" cy="2417400"/>
          </a:xfrm>
          <a:prstGeom prst="ellipse">
            <a:avLst/>
          </a:prstGeom>
          <a:noFill/>
          <a:ln w="63500" cap="flat" cmpd="sng">
            <a:solidFill>
              <a:srgbClr val="E69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7" name="Google Shape;327;p15"/>
          <p:cNvSpPr txBox="1"/>
          <p:nvPr/>
        </p:nvSpPr>
        <p:spPr>
          <a:xfrm>
            <a:off x="5169962" y="2825599"/>
            <a:ext cx="1245000" cy="44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6600"/>
              </a:buClr>
              <a:buSzPts val="2000"/>
              <a:buFont typeface="Verdana"/>
              <a:buNone/>
            </a:pPr>
            <a:r>
              <a:rPr lang="en-US" sz="2400" b="1" i="0" u="none" strike="noStrike" cap="none">
                <a:solidFill>
                  <a:srgbClr val="FF66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328" name="Google Shape;328;p15" descr="Blue Circle used to enclose the term &quot;Practices&quot;" title="Blue Circle"/>
          <p:cNvSpPr/>
          <p:nvPr/>
        </p:nvSpPr>
        <p:spPr>
          <a:xfrm>
            <a:off x="3176809" y="3376423"/>
            <a:ext cx="2693700" cy="24633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9" name="Google Shape;329;p15"/>
          <p:cNvSpPr txBox="1"/>
          <p:nvPr/>
        </p:nvSpPr>
        <p:spPr>
          <a:xfrm>
            <a:off x="3435579" y="4614087"/>
            <a:ext cx="2378100" cy="36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000"/>
              <a:buFont typeface="Calibri"/>
              <a:buNone/>
            </a:pPr>
            <a:r>
              <a:rPr lang="en-US" sz="2400" b="1" i="0" u="none" strike="noStrike" cap="none">
                <a:solidFill>
                  <a:srgbClr val="0000FF"/>
                </a:solidFill>
                <a:latin typeface="Verdana"/>
                <a:ea typeface="Verdana"/>
                <a:cs typeface="Verdana"/>
                <a:sym typeface="Verdana"/>
              </a:rPr>
              <a:t>PRACTICES</a:t>
            </a:r>
            <a:endParaRPr sz="2400" b="0" i="0" u="none" strike="noStrike" cap="none">
              <a:solidFill>
                <a:srgbClr val="000000"/>
              </a:solidFill>
              <a:latin typeface="Verdana"/>
              <a:ea typeface="Verdana"/>
              <a:cs typeface="Verdana"/>
              <a:sym typeface="Verdana"/>
            </a:endParaRPr>
          </a:p>
        </p:txBody>
      </p:sp>
      <p:sp>
        <p:nvSpPr>
          <p:cNvPr id="330" name="Google Shape;330;p15"/>
          <p:cNvSpPr txBox="1"/>
          <p:nvPr/>
        </p:nvSpPr>
        <p:spPr>
          <a:xfrm>
            <a:off x="3447228" y="1513049"/>
            <a:ext cx="1984200" cy="48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2800"/>
              <a:buFont typeface="Calibri"/>
              <a:buNone/>
            </a:pPr>
            <a:r>
              <a:rPr lang="en-US" sz="2800" b="1" i="0" u="none" strike="noStrike" cap="none">
                <a:solidFill>
                  <a:srgbClr val="660066"/>
                </a:solidFill>
                <a:latin typeface="Calibri"/>
                <a:ea typeface="Calibri"/>
                <a:cs typeface="Calibri"/>
                <a:sym typeface="Calibri"/>
              </a:rPr>
              <a:t>OUTCOMES</a:t>
            </a:r>
            <a:endParaRPr sz="1400" b="0" i="0" u="none" strike="noStrike" cap="none">
              <a:solidFill>
                <a:srgbClr val="000000"/>
              </a:solidFill>
              <a:latin typeface="Arial"/>
              <a:ea typeface="Arial"/>
              <a:cs typeface="Arial"/>
              <a:sym typeface="Arial"/>
            </a:endParaRPr>
          </a:p>
        </p:txBody>
      </p:sp>
      <p:sp>
        <p:nvSpPr>
          <p:cNvPr id="331" name="Google Shape;331;p15"/>
          <p:cNvSpPr txBox="1"/>
          <p:nvPr/>
        </p:nvSpPr>
        <p:spPr>
          <a:xfrm>
            <a:off x="6914550" y="1693620"/>
            <a:ext cx="2140800" cy="30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What we use to make decisions? Monitor progress?</a:t>
            </a:r>
            <a:endParaRPr sz="2400" b="1" i="0" u="none" strike="noStrike" cap="none">
              <a:solidFill>
                <a:srgbClr val="FF66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Monitor fidelity? </a:t>
            </a:r>
            <a:endParaRPr sz="2400" b="1" i="0" u="none" strike="noStrike" cap="none">
              <a:solidFill>
                <a:srgbClr val="000000"/>
              </a:solidFill>
              <a:latin typeface="Verdana"/>
              <a:ea typeface="Verdana"/>
              <a:cs typeface="Verdana"/>
              <a:sym typeface="Verdana"/>
            </a:endParaRPr>
          </a:p>
        </p:txBody>
      </p:sp>
      <p:pic>
        <p:nvPicPr>
          <p:cNvPr id="332" name="Google Shape;332;p15" descr="curved arrow pointing from Practices to &quot;What we do to support Students&quot;" title="curved arrow pointing from Practices to &quot;What we do to support Students&quot;"/>
          <p:cNvPicPr preferRelativeResize="0"/>
          <p:nvPr/>
        </p:nvPicPr>
        <p:blipFill rotWithShape="1">
          <a:blip r:embed="rId3">
            <a:alphaModFix/>
          </a:blip>
          <a:srcRect/>
          <a:stretch/>
        </p:blipFill>
        <p:spPr>
          <a:xfrm rot="1746289">
            <a:off x="5560140" y="5101074"/>
            <a:ext cx="607221" cy="856577"/>
          </a:xfrm>
          <a:prstGeom prst="rect">
            <a:avLst/>
          </a:prstGeom>
          <a:noFill/>
          <a:ln>
            <a:noFill/>
          </a:ln>
        </p:spPr>
      </p:pic>
      <p:sp>
        <p:nvSpPr>
          <p:cNvPr id="333" name="Google Shape;333;p15"/>
          <p:cNvSpPr txBox="1"/>
          <p:nvPr/>
        </p:nvSpPr>
        <p:spPr>
          <a:xfrm>
            <a:off x="4262600" y="5854800"/>
            <a:ext cx="3371700" cy="94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What we do to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support students?</a:t>
            </a:r>
            <a:endParaRPr sz="2400" b="0" i="0" u="none" strike="noStrike" cap="none">
              <a:solidFill>
                <a:srgbClr val="000000"/>
              </a:solidFill>
              <a:latin typeface="Verdana"/>
              <a:ea typeface="Verdana"/>
              <a:cs typeface="Verdana"/>
              <a:sym typeface="Verdana"/>
            </a:endParaRPr>
          </a:p>
        </p:txBody>
      </p:sp>
      <p:pic>
        <p:nvPicPr>
          <p:cNvPr id="334" name="Google Shape;334;p15" descr="green arrow pointing downward from systems to practices&#10;"/>
          <p:cNvPicPr preferRelativeResize="0"/>
          <p:nvPr/>
        </p:nvPicPr>
        <p:blipFill rotWithShape="1">
          <a:blip r:embed="rId4">
            <a:alphaModFix/>
          </a:blip>
          <a:srcRect/>
          <a:stretch/>
        </p:blipFill>
        <p:spPr>
          <a:xfrm rot="-2786802" flipH="1">
            <a:off x="678792" y="2764040"/>
            <a:ext cx="1655731" cy="1115216"/>
          </a:xfrm>
          <a:prstGeom prst="rect">
            <a:avLst/>
          </a:prstGeom>
          <a:noFill/>
          <a:ln>
            <a:noFill/>
          </a:ln>
        </p:spPr>
      </p:pic>
      <p:sp>
        <p:nvSpPr>
          <p:cNvPr id="335" name="Google Shape;335;p15"/>
          <p:cNvSpPr txBox="1"/>
          <p:nvPr/>
        </p:nvSpPr>
        <p:spPr>
          <a:xfrm>
            <a:off x="241475" y="4076325"/>
            <a:ext cx="2140800" cy="27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2400"/>
              <a:buFont typeface="Calibri"/>
              <a:buNone/>
            </a:pPr>
            <a:r>
              <a:rPr lang="en-US" sz="2400" b="1" i="0" u="none" strike="noStrike" cap="none">
                <a:solidFill>
                  <a:srgbClr val="008000"/>
                </a:solidFill>
                <a:latin typeface="Verdana"/>
                <a:ea typeface="Verdana"/>
                <a:cs typeface="Verdana"/>
                <a:sym typeface="Verdana"/>
              </a:rPr>
              <a:t>What we do to support adults to implement the practices?</a:t>
            </a:r>
            <a:endParaRPr sz="2400" b="0" i="0" u="none" strike="noStrike" cap="none">
              <a:solidFill>
                <a:srgbClr val="000000"/>
              </a:solidFill>
              <a:latin typeface="Verdana"/>
              <a:ea typeface="Verdana"/>
              <a:cs typeface="Verdana"/>
              <a:sym typeface="Verdana"/>
            </a:endParaRPr>
          </a:p>
        </p:txBody>
      </p:sp>
      <p:pic>
        <p:nvPicPr>
          <p:cNvPr id="336" name="Google Shape;336;p15" descr="orange arrow"/>
          <p:cNvPicPr preferRelativeResize="0"/>
          <p:nvPr/>
        </p:nvPicPr>
        <p:blipFill rotWithShape="1">
          <a:blip r:embed="rId5">
            <a:alphaModFix/>
          </a:blip>
          <a:srcRect/>
          <a:stretch/>
        </p:blipFill>
        <p:spPr>
          <a:xfrm>
            <a:off x="6511550" y="2160925"/>
            <a:ext cx="877701" cy="559076"/>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Checklist Manifesto</a:t>
            </a:r>
            <a:endParaRPr/>
          </a:p>
        </p:txBody>
      </p:sp>
      <p:pic>
        <p:nvPicPr>
          <p:cNvPr id="1660" name="Google Shape;1660;p150" descr="Atul Gawande speaks about how a simple check list reduced complication rates in surgery by 35%, death rates by 47% and saved the health industry hundreds of millions of dollars." title="The Importance &amp; Value of the CHECK LIST">
            <a:hlinkClick r:id="rId3"/>
          </p:cNvPr>
          <p:cNvPicPr preferRelativeResize="0"/>
          <p:nvPr/>
        </p:nvPicPr>
        <p:blipFill rotWithShape="1">
          <a:blip r:embed="rId4">
            <a:alphaModFix/>
          </a:blip>
          <a:srcRect/>
          <a:stretch/>
        </p:blipFill>
        <p:spPr>
          <a:xfrm>
            <a:off x="914401" y="1675875"/>
            <a:ext cx="7639774" cy="4297375"/>
          </a:xfrm>
          <a:prstGeom prst="rect">
            <a:avLst/>
          </a:prstGeom>
          <a:noFill/>
          <a:ln>
            <a:noFill/>
          </a:ln>
        </p:spPr>
      </p:pic>
      <p:pic>
        <p:nvPicPr>
          <p:cNvPr id="1661" name="Google Shape;1661;p150" descr="Notebook icon indicating this slide matches the materials on Pages 68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662" name="Google Shape;1662;p150"/>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68</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0"/>
                                        </p:tgtEl>
                                        <p:attrNameLst>
                                          <p:attrName>style.visibility</p:attrName>
                                        </p:attrNameLst>
                                      </p:cBhvr>
                                      <p:to>
                                        <p:strVal val="visible"/>
                                      </p:to>
                                    </p:set>
                                    <p:animEffect transition="in" filter="fade">
                                      <p:cBhvr>
                                        <p:cTn id="7" dur="1000"/>
                                        <p:tgtEl>
                                          <p:spTgt spid="1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51"/>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49349" algn="l" rtl="0">
              <a:lnSpc>
                <a:spcPct val="100000"/>
              </a:lnSpc>
              <a:spcBef>
                <a:spcPts val="360"/>
              </a:spcBef>
              <a:spcAft>
                <a:spcPts val="0"/>
              </a:spcAft>
              <a:buSzPct val="67354"/>
              <a:buChar char="•"/>
            </a:pPr>
            <a:r>
              <a:rPr lang="en-US" sz="3316"/>
              <a:t>Make a checklist of the core implementation features of the intervention. </a:t>
            </a:r>
            <a:endParaRPr sz="3316"/>
          </a:p>
          <a:p>
            <a:pPr marL="457200" lvl="0" indent="0" algn="l" rtl="0">
              <a:lnSpc>
                <a:spcPct val="100000"/>
              </a:lnSpc>
              <a:spcBef>
                <a:spcPts val="360"/>
              </a:spcBef>
              <a:spcAft>
                <a:spcPts val="0"/>
              </a:spcAft>
              <a:buSzPct val="63842"/>
              <a:buNone/>
            </a:pPr>
            <a:endParaRPr sz="3316"/>
          </a:p>
          <a:p>
            <a:pPr marL="457200" lvl="0" indent="-349349" algn="l" rtl="0">
              <a:lnSpc>
                <a:spcPct val="100000"/>
              </a:lnSpc>
              <a:spcBef>
                <a:spcPts val="360"/>
              </a:spcBef>
              <a:spcAft>
                <a:spcPts val="0"/>
              </a:spcAft>
              <a:buSzPct val="67354"/>
              <a:buChar char="•"/>
            </a:pPr>
            <a:r>
              <a:rPr lang="en-US" sz="3316"/>
              <a:t>Observe the intervention and look for the core features. </a:t>
            </a:r>
            <a:endParaRPr sz="3316"/>
          </a:p>
          <a:p>
            <a:pPr marL="457200" lvl="0" indent="0" algn="l" rtl="0">
              <a:lnSpc>
                <a:spcPct val="100000"/>
              </a:lnSpc>
              <a:spcBef>
                <a:spcPts val="360"/>
              </a:spcBef>
              <a:spcAft>
                <a:spcPts val="0"/>
              </a:spcAft>
              <a:buSzPct val="63842"/>
              <a:buNone/>
            </a:pPr>
            <a:endParaRPr sz="3316"/>
          </a:p>
          <a:p>
            <a:pPr marL="457200" lvl="0" indent="-349349" algn="l" rtl="0">
              <a:lnSpc>
                <a:spcPct val="100000"/>
              </a:lnSpc>
              <a:spcBef>
                <a:spcPts val="360"/>
              </a:spcBef>
              <a:spcAft>
                <a:spcPts val="0"/>
              </a:spcAft>
              <a:buSzPct val="67354"/>
              <a:buChar char="•"/>
            </a:pPr>
            <a:r>
              <a:rPr lang="en-US" sz="3316"/>
              <a:t>Compare expected implementation with what is currently being implemented.</a:t>
            </a:r>
            <a:endParaRPr sz="3316"/>
          </a:p>
          <a:p>
            <a:pPr marL="457200" lvl="0" indent="-228600" algn="l" rtl="0">
              <a:lnSpc>
                <a:spcPct val="100000"/>
              </a:lnSpc>
              <a:spcBef>
                <a:spcPts val="360"/>
              </a:spcBef>
              <a:spcAft>
                <a:spcPts val="0"/>
              </a:spcAft>
              <a:buSzPct val="63829"/>
              <a:buNone/>
            </a:pPr>
            <a:endParaRPr sz="3316"/>
          </a:p>
          <a:p>
            <a:pPr marL="0" lvl="0" indent="0" algn="ctr" rtl="0">
              <a:lnSpc>
                <a:spcPct val="100000"/>
              </a:lnSpc>
              <a:spcBef>
                <a:spcPts val="360"/>
              </a:spcBef>
              <a:spcAft>
                <a:spcPts val="0"/>
              </a:spcAft>
              <a:buSzPct val="63842"/>
              <a:buNone/>
            </a:pPr>
            <a:r>
              <a:rPr lang="en-US" sz="3316" b="1"/>
              <a:t>Note:</a:t>
            </a:r>
            <a:r>
              <a:rPr lang="en-US" sz="3316"/>
              <a:t> many evidence-based interventions have fidelity monitoring too</a:t>
            </a:r>
            <a:r>
              <a:rPr lang="en-US"/>
              <a:t>ls!</a:t>
            </a:r>
            <a:endParaRPr/>
          </a:p>
        </p:txBody>
      </p:sp>
      <p:sp>
        <p:nvSpPr>
          <p:cNvPr id="1669" name="Google Shape;1669;p1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to Measure Fidelity</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Behavior Intervention Fidelity Checklist Example</a:t>
            </a:r>
            <a:endParaRPr/>
          </a:p>
        </p:txBody>
      </p:sp>
      <p:pic>
        <p:nvPicPr>
          <p:cNvPr id="1676" name="Google Shape;1676;p152" descr="sample form"/>
          <p:cNvPicPr preferRelativeResize="0"/>
          <p:nvPr/>
        </p:nvPicPr>
        <p:blipFill rotWithShape="1">
          <a:blip r:embed="rId3">
            <a:alphaModFix/>
          </a:blip>
          <a:srcRect/>
          <a:stretch/>
        </p:blipFill>
        <p:spPr>
          <a:xfrm>
            <a:off x="1371600" y="1510405"/>
            <a:ext cx="5825239" cy="5347596"/>
          </a:xfrm>
          <a:prstGeom prst="rect">
            <a:avLst/>
          </a:prstGeom>
          <a:noFill/>
          <a:ln>
            <a:noFill/>
          </a:ln>
        </p:spPr>
      </p:pic>
      <p:pic>
        <p:nvPicPr>
          <p:cNvPr id="1677" name="Google Shape;1677;p152" descr="Notebook icon indicating this slide matches the materials on Pages 69 of the accompanying workbook."/>
          <p:cNvPicPr preferRelativeResize="0"/>
          <p:nvPr/>
        </p:nvPicPr>
        <p:blipFill rotWithShape="1">
          <a:blip r:embed="rId4">
            <a:alphaModFix/>
          </a:blip>
          <a:srcRect/>
          <a:stretch/>
        </p:blipFill>
        <p:spPr>
          <a:xfrm>
            <a:off x="8183125" y="405525"/>
            <a:ext cx="664400" cy="845600"/>
          </a:xfrm>
          <a:prstGeom prst="rect">
            <a:avLst/>
          </a:prstGeom>
          <a:noFill/>
          <a:ln>
            <a:noFill/>
          </a:ln>
        </p:spPr>
      </p:pic>
      <p:sp>
        <p:nvSpPr>
          <p:cNvPr id="1678" name="Google Shape;1678;p152"/>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69</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1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Reading Intervention</a:t>
            </a:r>
            <a:endParaRPr/>
          </a:p>
          <a:p>
            <a:pPr marL="0" lvl="0" indent="0" algn="ctr" rtl="0">
              <a:lnSpc>
                <a:spcPct val="100000"/>
              </a:lnSpc>
              <a:spcBef>
                <a:spcPts val="0"/>
              </a:spcBef>
              <a:spcAft>
                <a:spcPts val="0"/>
              </a:spcAft>
              <a:buSzPct val="111111"/>
              <a:buNone/>
            </a:pPr>
            <a:r>
              <a:rPr lang="en-US"/>
              <a:t>Fidelity Checklist Example</a:t>
            </a:r>
            <a:endParaRPr/>
          </a:p>
        </p:txBody>
      </p:sp>
      <p:pic>
        <p:nvPicPr>
          <p:cNvPr id="1685" name="Google Shape;1685;p153" descr="A white paper with black text&#10;&#10;Description automatically generated"/>
          <p:cNvPicPr preferRelativeResize="0"/>
          <p:nvPr/>
        </p:nvPicPr>
        <p:blipFill rotWithShape="1">
          <a:blip r:embed="rId3">
            <a:alphaModFix/>
          </a:blip>
          <a:srcRect/>
          <a:stretch/>
        </p:blipFill>
        <p:spPr>
          <a:xfrm>
            <a:off x="1816900" y="1501400"/>
            <a:ext cx="5839723" cy="5356601"/>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1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“Program” Fidelity Checklist Example</a:t>
            </a:r>
            <a:endParaRPr/>
          </a:p>
        </p:txBody>
      </p:sp>
      <p:pic>
        <p:nvPicPr>
          <p:cNvPr id="1692" name="Google Shape;1692;p154" descr="Title header for Six-Minute Solution table below it" title="The Six-Minute Solution"/>
          <p:cNvPicPr preferRelativeResize="0"/>
          <p:nvPr/>
        </p:nvPicPr>
        <p:blipFill rotWithShape="1">
          <a:blip r:embed="rId3">
            <a:alphaModFix/>
          </a:blip>
          <a:srcRect/>
          <a:stretch/>
        </p:blipFill>
        <p:spPr>
          <a:xfrm>
            <a:off x="1207325" y="1412548"/>
            <a:ext cx="6569850" cy="1550600"/>
          </a:xfrm>
          <a:prstGeom prst="rect">
            <a:avLst/>
          </a:prstGeom>
          <a:noFill/>
          <a:ln>
            <a:noFill/>
          </a:ln>
        </p:spPr>
      </p:pic>
      <p:pic>
        <p:nvPicPr>
          <p:cNvPr id="1693" name="Google Shape;1693;p154" descr="Checklist for example intervention of Six-Minute Solution" title="Sample Intervention Checklist"/>
          <p:cNvPicPr preferRelativeResize="0"/>
          <p:nvPr/>
        </p:nvPicPr>
        <p:blipFill rotWithShape="1">
          <a:blip r:embed="rId4">
            <a:alphaModFix/>
          </a:blip>
          <a:srcRect/>
          <a:stretch/>
        </p:blipFill>
        <p:spPr>
          <a:xfrm>
            <a:off x="898200" y="3004100"/>
            <a:ext cx="6776101" cy="3181350"/>
          </a:xfrm>
          <a:prstGeom prst="rect">
            <a:avLst/>
          </a:prstGeom>
          <a:noFill/>
          <a:ln>
            <a:noFill/>
          </a:ln>
        </p:spPr>
      </p:pic>
      <p:pic>
        <p:nvPicPr>
          <p:cNvPr id="1694" name="Google Shape;1694;p154" descr="Notebook icon indicating this slide matches the materials on Pages 71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695" name="Google Shape;1695;p154"/>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71</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Strategies Fidelity </a:t>
            </a:r>
            <a:endParaRPr/>
          </a:p>
          <a:p>
            <a:pPr marL="0" lvl="0" indent="0" algn="ctr" rtl="0">
              <a:lnSpc>
                <a:spcPct val="100000"/>
              </a:lnSpc>
              <a:spcBef>
                <a:spcPts val="0"/>
              </a:spcBef>
              <a:spcAft>
                <a:spcPts val="0"/>
              </a:spcAft>
              <a:buSzPct val="111111"/>
              <a:buNone/>
            </a:pPr>
            <a:r>
              <a:rPr lang="en-US"/>
              <a:t>Checklist Example</a:t>
            </a:r>
            <a:endParaRPr/>
          </a:p>
        </p:txBody>
      </p:sp>
      <p:pic>
        <p:nvPicPr>
          <p:cNvPr id="1702" name="Google Shape;1702;p155" descr="sample checklist for partner reading, used to monitor fidelity of implementation" title="Strategy Checklist"/>
          <p:cNvPicPr preferRelativeResize="0"/>
          <p:nvPr/>
        </p:nvPicPr>
        <p:blipFill rotWithShape="1">
          <a:blip r:embed="rId3">
            <a:alphaModFix/>
          </a:blip>
          <a:srcRect/>
          <a:stretch/>
        </p:blipFill>
        <p:spPr>
          <a:xfrm>
            <a:off x="952500" y="1371600"/>
            <a:ext cx="7239000" cy="4829176"/>
          </a:xfrm>
          <a:prstGeom prst="rect">
            <a:avLst/>
          </a:prstGeom>
          <a:noFill/>
          <a:ln>
            <a:noFill/>
          </a:ln>
        </p:spPr>
      </p:pic>
      <p:pic>
        <p:nvPicPr>
          <p:cNvPr id="1703" name="Google Shape;1703;p155" descr="Notebook icon indicating this slide matches the materials on Pages 72 of the accompanying workbook."/>
          <p:cNvPicPr preferRelativeResize="0"/>
          <p:nvPr/>
        </p:nvPicPr>
        <p:blipFill rotWithShape="1">
          <a:blip r:embed="rId4">
            <a:alphaModFix/>
          </a:blip>
          <a:srcRect/>
          <a:stretch/>
        </p:blipFill>
        <p:spPr>
          <a:xfrm>
            <a:off x="8183125" y="405525"/>
            <a:ext cx="664400" cy="845600"/>
          </a:xfrm>
          <a:prstGeom prst="rect">
            <a:avLst/>
          </a:prstGeom>
          <a:noFill/>
          <a:ln>
            <a:noFill/>
          </a:ln>
        </p:spPr>
      </p:pic>
      <p:sp>
        <p:nvSpPr>
          <p:cNvPr id="1704" name="Google Shape;1704;p15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72</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1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Power of Fidelity</a:t>
            </a:r>
            <a:endParaRPr/>
          </a:p>
        </p:txBody>
      </p:sp>
      <p:pic>
        <p:nvPicPr>
          <p:cNvPr id="1711" name="Google Shape;1711;p156" descr="Diagram breaking down components for implementation:  Effective Innovations times Effective Implementation times Enabling Context equals Socially Significant Outcomes" title="Formula for Success Diagram"/>
          <p:cNvPicPr preferRelativeResize="0"/>
          <p:nvPr/>
        </p:nvPicPr>
        <p:blipFill rotWithShape="1">
          <a:blip r:embed="rId3">
            <a:alphaModFix/>
          </a:blip>
          <a:srcRect/>
          <a:stretch/>
        </p:blipFill>
        <p:spPr>
          <a:xfrm>
            <a:off x="297625" y="1554000"/>
            <a:ext cx="8548750" cy="4164150"/>
          </a:xfrm>
          <a:prstGeom prst="rect">
            <a:avLst/>
          </a:prstGeom>
          <a:noFill/>
          <a:ln>
            <a:noFill/>
          </a:ln>
        </p:spPr>
      </p:pic>
      <p:sp>
        <p:nvSpPr>
          <p:cNvPr id="1712" name="Google Shape;1712;p156"/>
          <p:cNvSpPr txBox="1"/>
          <p:nvPr/>
        </p:nvSpPr>
        <p:spPr>
          <a:xfrm>
            <a:off x="74625" y="6341825"/>
            <a:ext cx="73413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National Implementation Research Network</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p157"/>
          <p:cNvSpPr txBox="1">
            <a:spLocks noGrp="1"/>
          </p:cNvSpPr>
          <p:nvPr>
            <p:ph type="body" idx="1"/>
          </p:nvPr>
        </p:nvSpPr>
        <p:spPr>
          <a:xfrm>
            <a:off x="228600" y="1538950"/>
            <a:ext cx="8686800" cy="5319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Char char="•"/>
            </a:pPr>
            <a:r>
              <a:rPr lang="en-US" sz="2400"/>
              <a:t>Evaluate fidelity of intervention implementation</a:t>
            </a:r>
            <a:endParaRPr sz="2400"/>
          </a:p>
          <a:p>
            <a:pPr marL="914400" lvl="1" indent="-393700" algn="l" rtl="0">
              <a:lnSpc>
                <a:spcPct val="100000"/>
              </a:lnSpc>
              <a:spcBef>
                <a:spcPts val="360"/>
              </a:spcBef>
              <a:spcAft>
                <a:spcPts val="0"/>
              </a:spcAft>
              <a:buSzPts val="2600"/>
              <a:buChar char="–"/>
            </a:pPr>
            <a:r>
              <a:rPr lang="en-US" sz="2400"/>
              <a:t>more staff training? modeling?</a:t>
            </a:r>
            <a:endParaRPr sz="2400"/>
          </a:p>
          <a:p>
            <a:pPr marL="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Char char="•"/>
            </a:pPr>
            <a:r>
              <a:rPr lang="en-US" sz="2400"/>
              <a:t>Evaluate match to student need</a:t>
            </a:r>
            <a:endParaRPr sz="2400"/>
          </a:p>
          <a:p>
            <a:pPr marL="914400" lvl="1" indent="-393700" algn="l" rtl="0">
              <a:lnSpc>
                <a:spcPct val="100000"/>
              </a:lnSpc>
              <a:spcBef>
                <a:spcPts val="360"/>
              </a:spcBef>
              <a:spcAft>
                <a:spcPts val="0"/>
              </a:spcAft>
              <a:buSzPts val="2600"/>
              <a:buChar char="–"/>
            </a:pPr>
            <a:r>
              <a:rPr lang="en-US" sz="2400"/>
              <a:t>is it the right fit?</a:t>
            </a:r>
            <a:endParaRPr sz="2400"/>
          </a:p>
          <a:p>
            <a:pPr marL="9144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Char char="•"/>
            </a:pPr>
            <a:r>
              <a:rPr lang="en-US" sz="2400"/>
              <a:t>Evaluate contextual fit</a:t>
            </a:r>
            <a:endParaRPr sz="2400"/>
          </a:p>
          <a:p>
            <a:pPr marL="914400" lvl="1" indent="-393700" algn="l" rtl="0">
              <a:lnSpc>
                <a:spcPct val="100000"/>
              </a:lnSpc>
              <a:spcBef>
                <a:spcPts val="360"/>
              </a:spcBef>
              <a:spcAft>
                <a:spcPts val="0"/>
              </a:spcAft>
              <a:buSzPts val="2600"/>
              <a:buChar char="–"/>
            </a:pPr>
            <a:r>
              <a:rPr lang="en-US" sz="2400"/>
              <a:t>right match between the strategies, procedures, or elements of an intervention and the values, needs, skills, and resources of those who implement and experience the intervention</a:t>
            </a:r>
            <a:endParaRPr sz="2400"/>
          </a:p>
        </p:txBody>
      </p:sp>
      <p:sp>
        <p:nvSpPr>
          <p:cNvPr id="1719" name="Google Shape;1719;p15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Team Fidelity Conversations</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15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Discuss how fidelity will be measured?</a:t>
            </a:r>
            <a:endParaRPr/>
          </a:p>
          <a:p>
            <a:pPr marL="457200" lvl="0" indent="-228600" algn="l" rtl="0">
              <a:lnSpc>
                <a:spcPct val="100000"/>
              </a:lnSpc>
              <a:spcBef>
                <a:spcPts val="360"/>
              </a:spcBef>
              <a:spcAft>
                <a:spcPts val="0"/>
              </a:spcAft>
              <a:buSzPts val="2800"/>
              <a:buNone/>
            </a:pPr>
            <a:endParaRPr sz="2800"/>
          </a:p>
          <a:p>
            <a:pPr marL="457200" lvl="0" indent="-406400" algn="l" rtl="0">
              <a:lnSpc>
                <a:spcPct val="100000"/>
              </a:lnSpc>
              <a:spcBef>
                <a:spcPts val="360"/>
              </a:spcBef>
              <a:spcAft>
                <a:spcPts val="0"/>
              </a:spcAft>
              <a:buSzPts val="2800"/>
              <a:buFont typeface="Verdana"/>
              <a:buChar char="•"/>
            </a:pPr>
            <a:r>
              <a:rPr lang="en-US" sz="2800"/>
              <a:t>Determine how often fidelity is measured?</a:t>
            </a:r>
            <a:endParaRPr sz="2800"/>
          </a:p>
        </p:txBody>
      </p:sp>
      <p:sp>
        <p:nvSpPr>
          <p:cNvPr id="1726" name="Google Shape;1726;p1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Fidelity Measures</a:t>
            </a:r>
            <a:endParaRPr/>
          </a:p>
        </p:txBody>
      </p:sp>
      <p:pic>
        <p:nvPicPr>
          <p:cNvPr id="1727" name="Google Shape;1727;p158" descr="Notebook icon indicating this slide matches the materials on Pages 73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728" name="Google Shape;1728;p158"/>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73</a:t>
            </a:r>
            <a:endParaRPr sz="1700" b="0" i="0" u="none" strike="noStrike" cap="none">
              <a:solidFill>
                <a:schemeClr val="lt1"/>
              </a:solidFill>
              <a:latin typeface="Verdana"/>
              <a:ea typeface="Verdana"/>
              <a:cs typeface="Verdana"/>
              <a:sym typeface="Verdana"/>
            </a:endParaRPr>
          </a:p>
        </p:txBody>
      </p:sp>
      <p:pic>
        <p:nvPicPr>
          <p:cNvPr id="1729" name="Google Shape;1729;p158" descr="A yellow tape measure on a black background&#10;&#10;Description automatically generated"/>
          <p:cNvPicPr preferRelativeResize="0"/>
          <p:nvPr/>
        </p:nvPicPr>
        <p:blipFill rotWithShape="1">
          <a:blip r:embed="rId4">
            <a:alphaModFix/>
          </a:blip>
          <a:srcRect/>
          <a:stretch/>
        </p:blipFill>
        <p:spPr>
          <a:xfrm>
            <a:off x="2707973" y="3984826"/>
            <a:ext cx="3437976" cy="2413749"/>
          </a:xfrm>
          <a:prstGeom prst="rect">
            <a:avLst/>
          </a:prstGeom>
          <a:noFill/>
          <a:ln>
            <a:noFill/>
          </a:ln>
        </p:spPr>
      </p:pic>
      <p:sp>
        <p:nvSpPr>
          <p:cNvPr id="1730" name="Google Shape;1730;p158"/>
          <p:cNvSpPr txBox="1"/>
          <p:nvPr/>
        </p:nvSpPr>
        <p:spPr>
          <a:xfrm>
            <a:off x="4014267" y="6398568"/>
            <a:ext cx="467253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BY-NC</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1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DIDM Big Idea: </a:t>
            </a:r>
            <a:endParaRPr/>
          </a:p>
          <a:p>
            <a:pPr marL="0" lvl="0" indent="0" algn="ctr" rtl="0">
              <a:lnSpc>
                <a:spcPct val="100000"/>
              </a:lnSpc>
              <a:spcBef>
                <a:spcPts val="0"/>
              </a:spcBef>
              <a:spcAft>
                <a:spcPts val="0"/>
              </a:spcAft>
              <a:buSzPct val="111111"/>
              <a:buNone/>
            </a:pPr>
            <a:r>
              <a:rPr lang="en-US"/>
              <a:t>Fidelity </a:t>
            </a:r>
            <a:endParaRPr/>
          </a:p>
        </p:txBody>
      </p:sp>
      <p:sp>
        <p:nvSpPr>
          <p:cNvPr id="1736" name="Google Shape;1736;p159"/>
          <p:cNvSpPr/>
          <p:nvPr/>
        </p:nvSpPr>
        <p:spPr>
          <a:xfrm>
            <a:off x="1393800" y="1788838"/>
            <a:ext cx="7750200" cy="397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chemeClr val="dk1"/>
                </a:solidFill>
                <a:latin typeface="Verdana"/>
                <a:ea typeface="Verdana"/>
                <a:cs typeface="Verdana"/>
                <a:sym typeface="Verdana"/>
              </a:rPr>
              <a:t>Regularly analyze and evaluate advanced tier data including:</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level of use</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intervention effectiveness</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student performance </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fidelity of implementation</a:t>
            </a: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p:txBody>
      </p:sp>
      <p:pic>
        <p:nvPicPr>
          <p:cNvPr id="1737" name="Google Shape;1737;p159" descr="lightbulb icon" title="lightbulb icon"/>
          <p:cNvPicPr preferRelativeResize="0"/>
          <p:nvPr/>
        </p:nvPicPr>
        <p:blipFill rotWithShape="1">
          <a:blip r:embed="rId3">
            <a:alphaModFix/>
          </a:blip>
          <a:srcRect/>
          <a:stretch/>
        </p:blipFill>
        <p:spPr>
          <a:xfrm>
            <a:off x="228601" y="1864650"/>
            <a:ext cx="827074" cy="9237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Why Advanced Tiers?</a:t>
            </a:r>
            <a:endParaRPr/>
          </a:p>
        </p:txBody>
      </p:sp>
      <p:sp>
        <p:nvSpPr>
          <p:cNvPr id="342" name="Google Shape;342;p16"/>
          <p:cNvSpPr txBox="1">
            <a:spLocks noGrp="1"/>
          </p:cNvSpPr>
          <p:nvPr>
            <p:ph type="body" idx="1"/>
          </p:nvPr>
        </p:nvSpPr>
        <p:spPr>
          <a:xfrm>
            <a:off x="457200" y="1669645"/>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Core Instruction doesn’t work in isolation </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Avert students from trajectories toward further learning/behavior challenges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 a unifying framework: Programs and strategies </a:t>
            </a:r>
            <a:endParaRPr sz="2800"/>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p:txBody>
      </p:sp>
      <p:pic>
        <p:nvPicPr>
          <p:cNvPr id="343" name="Google Shape;343;p16" descr="children reading books"/>
          <p:cNvPicPr preferRelativeResize="0"/>
          <p:nvPr/>
        </p:nvPicPr>
        <p:blipFill rotWithShape="1">
          <a:blip r:embed="rId3">
            <a:alphaModFix/>
          </a:blip>
          <a:srcRect/>
          <a:stretch/>
        </p:blipFill>
        <p:spPr>
          <a:xfrm>
            <a:off x="6030466" y="4768853"/>
            <a:ext cx="1638025" cy="157447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1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Professional Learning and Coaching</a:t>
            </a:r>
            <a:endParaRPr/>
          </a:p>
        </p:txBody>
      </p:sp>
      <p:grpSp>
        <p:nvGrpSpPr>
          <p:cNvPr id="1743" name="Google Shape;1743;p160" descr="red circle"/>
          <p:cNvGrpSpPr/>
          <p:nvPr/>
        </p:nvGrpSpPr>
        <p:grpSpPr>
          <a:xfrm>
            <a:off x="2089338" y="1746025"/>
            <a:ext cx="4965300" cy="4892750"/>
            <a:chOff x="1967738" y="83500"/>
            <a:chExt cx="4965300" cy="4892750"/>
          </a:xfrm>
        </p:grpSpPr>
        <p:sp>
          <p:nvSpPr>
            <p:cNvPr id="1744" name="Google Shape;1744;p160"/>
            <p:cNvSpPr/>
            <p:nvPr/>
          </p:nvSpPr>
          <p:spPr>
            <a:xfrm>
              <a:off x="3718838" y="835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745" name="Google Shape;1745;p160"/>
            <p:cNvSpPr/>
            <p:nvPr/>
          </p:nvSpPr>
          <p:spPr>
            <a:xfrm>
              <a:off x="4989788" y="5844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746" name="Google Shape;1746;p160"/>
            <p:cNvSpPr/>
            <p:nvPr/>
          </p:nvSpPr>
          <p:spPr>
            <a:xfrm>
              <a:off x="5469938" y="17312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747" name="Google Shape;1747;p160"/>
            <p:cNvSpPr/>
            <p:nvPr/>
          </p:nvSpPr>
          <p:spPr>
            <a:xfrm>
              <a:off x="4989788" y="30171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748" name="Google Shape;1748;p160"/>
            <p:cNvSpPr/>
            <p:nvPr/>
          </p:nvSpPr>
          <p:spPr>
            <a:xfrm>
              <a:off x="3718838" y="35131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749" name="Google Shape;1749;p160"/>
            <p:cNvSpPr/>
            <p:nvPr/>
          </p:nvSpPr>
          <p:spPr>
            <a:xfrm>
              <a:off x="2447913" y="30171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750" name="Google Shape;1750;p160"/>
            <p:cNvSpPr/>
            <p:nvPr/>
          </p:nvSpPr>
          <p:spPr>
            <a:xfrm>
              <a:off x="1967738" y="17944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751" name="Google Shape;1751;p160"/>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FFFFFF"/>
                  </a:solidFill>
                  <a:latin typeface="Verdana"/>
                  <a:ea typeface="Verdana"/>
                  <a:cs typeface="Verdana"/>
                  <a:sym typeface="Verdana"/>
                </a:rPr>
                <a:t>Professional Learning and Coaching</a:t>
              </a:r>
              <a:endParaRPr sz="1150" b="1" i="0" u="none" strike="noStrike" cap="none">
                <a:solidFill>
                  <a:srgbClr val="FFFFFF"/>
                </a:solidFill>
                <a:latin typeface="Arial"/>
                <a:ea typeface="Arial"/>
                <a:cs typeface="Arial"/>
                <a:sym typeface="Arial"/>
              </a:endParaRPr>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2.9 Professional Learning</a:t>
            </a:r>
            <a:endParaRPr/>
          </a:p>
        </p:txBody>
      </p:sp>
      <p:pic>
        <p:nvPicPr>
          <p:cNvPr id="1757" name="Google Shape;1757;p162" descr="Screen Shot TFI socring for 2.1"/>
          <p:cNvPicPr preferRelativeResize="0"/>
          <p:nvPr/>
        </p:nvPicPr>
        <p:blipFill rotWithShape="1">
          <a:blip r:embed="rId3">
            <a:alphaModFix/>
          </a:blip>
          <a:srcRect/>
          <a:stretch/>
        </p:blipFill>
        <p:spPr>
          <a:xfrm>
            <a:off x="318550" y="1470325"/>
            <a:ext cx="734935" cy="957300"/>
          </a:xfrm>
          <a:prstGeom prst="rect">
            <a:avLst/>
          </a:prstGeom>
          <a:noFill/>
          <a:ln>
            <a:noFill/>
          </a:ln>
        </p:spPr>
      </p:pic>
      <p:pic>
        <p:nvPicPr>
          <p:cNvPr id="1758" name="Google Shape;1758;p162" descr="Picture of Academic TFI booklet"/>
          <p:cNvPicPr preferRelativeResize="0"/>
          <p:nvPr/>
        </p:nvPicPr>
        <p:blipFill rotWithShape="1">
          <a:blip r:embed="rId4">
            <a:alphaModFix/>
          </a:blip>
          <a:srcRect/>
          <a:stretch/>
        </p:blipFill>
        <p:spPr>
          <a:xfrm>
            <a:off x="3556875" y="4149875"/>
            <a:ext cx="810200" cy="862675"/>
          </a:xfrm>
          <a:prstGeom prst="rect">
            <a:avLst/>
          </a:prstGeom>
          <a:noFill/>
          <a:ln>
            <a:noFill/>
          </a:ln>
        </p:spPr>
      </p:pic>
      <p:pic>
        <p:nvPicPr>
          <p:cNvPr id="1759" name="Google Shape;1759;p162" descr="A group of text on a white background&#10;&#10;Description automatically generated"/>
          <p:cNvPicPr preferRelativeResize="0"/>
          <p:nvPr/>
        </p:nvPicPr>
        <p:blipFill rotWithShape="1">
          <a:blip r:embed="rId5">
            <a:alphaModFix/>
          </a:blip>
          <a:srcRect/>
          <a:stretch/>
        </p:blipFill>
        <p:spPr>
          <a:xfrm>
            <a:off x="1117800" y="1470325"/>
            <a:ext cx="4472125" cy="2580830"/>
          </a:xfrm>
          <a:prstGeom prst="rect">
            <a:avLst/>
          </a:prstGeom>
          <a:noFill/>
          <a:ln>
            <a:noFill/>
          </a:ln>
        </p:spPr>
      </p:pic>
      <p:pic>
        <p:nvPicPr>
          <p:cNvPr id="1760" name="Google Shape;1760;p162" descr="A white rectangular object with black text&#10;&#10;Description automatically generated"/>
          <p:cNvPicPr preferRelativeResize="0"/>
          <p:nvPr/>
        </p:nvPicPr>
        <p:blipFill rotWithShape="1">
          <a:blip r:embed="rId6">
            <a:alphaModFix/>
          </a:blip>
          <a:srcRect/>
          <a:stretch/>
        </p:blipFill>
        <p:spPr>
          <a:xfrm>
            <a:off x="4453600" y="4203550"/>
            <a:ext cx="4180375" cy="2502050"/>
          </a:xfrm>
          <a:prstGeom prst="rect">
            <a:avLst/>
          </a:prstGeom>
          <a:noFill/>
          <a:ln>
            <a:noFill/>
          </a:ln>
        </p:spPr>
      </p:pic>
      <p:pic>
        <p:nvPicPr>
          <p:cNvPr id="1761" name="Google Shape;1761;p162" descr="family engagement icon"/>
          <p:cNvPicPr preferRelativeResize="0"/>
          <p:nvPr/>
        </p:nvPicPr>
        <p:blipFill rotWithShape="1">
          <a:blip r:embed="rId7">
            <a:alphaModFix/>
          </a:blip>
          <a:srcRect/>
          <a:stretch/>
        </p:blipFill>
        <p:spPr>
          <a:xfrm>
            <a:off x="94997" y="5944763"/>
            <a:ext cx="826350" cy="856524"/>
          </a:xfrm>
          <a:prstGeom prst="rect">
            <a:avLst/>
          </a:prstGeom>
          <a:noFill/>
          <a:ln>
            <a:noFill/>
          </a:ln>
        </p:spPr>
      </p:pic>
      <p:pic>
        <p:nvPicPr>
          <p:cNvPr id="1762" name="Google Shape;1762;p162" descr="Notebook icon indicating this slide matches the materials on Pages 74-75 of the accompanying workbook."/>
          <p:cNvPicPr preferRelativeResize="0"/>
          <p:nvPr/>
        </p:nvPicPr>
        <p:blipFill rotWithShape="1">
          <a:blip r:embed="rId8">
            <a:alphaModFix/>
          </a:blip>
          <a:srcRect/>
          <a:stretch/>
        </p:blipFill>
        <p:spPr>
          <a:xfrm>
            <a:off x="8140575" y="377300"/>
            <a:ext cx="664400" cy="845600"/>
          </a:xfrm>
          <a:prstGeom prst="rect">
            <a:avLst/>
          </a:prstGeom>
          <a:noFill/>
          <a:ln>
            <a:noFill/>
          </a:ln>
        </p:spPr>
      </p:pic>
      <p:sp>
        <p:nvSpPr>
          <p:cNvPr id="1763" name="Google Shape;1763;p162"/>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74</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75</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1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School Professional Learning Process </a:t>
            </a:r>
            <a:endParaRPr/>
          </a:p>
        </p:txBody>
      </p:sp>
      <p:grpSp>
        <p:nvGrpSpPr>
          <p:cNvPr id="1770" name="Google Shape;1770;p163" descr="4 square flow cycle"/>
          <p:cNvGrpSpPr/>
          <p:nvPr/>
        </p:nvGrpSpPr>
        <p:grpSpPr>
          <a:xfrm>
            <a:off x="1524774" y="1457201"/>
            <a:ext cx="6094438" cy="4748160"/>
            <a:chOff x="724675" y="-101419"/>
            <a:chExt cx="6094438" cy="4748160"/>
          </a:xfrm>
        </p:grpSpPr>
        <p:sp>
          <p:nvSpPr>
            <p:cNvPr id="1771" name="Google Shape;1771;p163"/>
            <p:cNvSpPr/>
            <p:nvPr/>
          </p:nvSpPr>
          <p:spPr>
            <a:xfrm>
              <a:off x="1547006" y="-101419"/>
              <a:ext cx="4449900" cy="4449900"/>
            </a:xfrm>
            <a:custGeom>
              <a:avLst/>
              <a:gdLst/>
              <a:ahLst/>
              <a:cxnLst/>
              <a:rect l="l" t="t" r="r" b="b"/>
              <a:pathLst>
                <a:path w="120000" h="120000" extrusionOk="0">
                  <a:moveTo>
                    <a:pt x="88106" y="10429"/>
                  </a:moveTo>
                  <a:lnTo>
                    <a:pt x="88106" y="10429"/>
                  </a:lnTo>
                  <a:cubicBezTo>
                    <a:pt x="108624" y="22062"/>
                    <a:pt x="119855" y="45135"/>
                    <a:pt x="116353" y="68461"/>
                  </a:cubicBezTo>
                  <a:cubicBezTo>
                    <a:pt x="112851" y="91786"/>
                    <a:pt x="95340" y="110544"/>
                    <a:pt x="72310" y="115639"/>
                  </a:cubicBezTo>
                  <a:cubicBezTo>
                    <a:pt x="49279" y="120734"/>
                    <a:pt x="25490" y="111114"/>
                    <a:pt x="12475" y="91443"/>
                  </a:cubicBezTo>
                  <a:cubicBezTo>
                    <a:pt x="-539" y="71771"/>
                    <a:pt x="-90" y="46114"/>
                    <a:pt x="13607" y="26911"/>
                  </a:cubicBezTo>
                  <a:lnTo>
                    <a:pt x="11297" y="24985"/>
                  </a:lnTo>
                  <a:lnTo>
                    <a:pt x="18385" y="25301"/>
                  </a:lnTo>
                  <a:lnTo>
                    <a:pt x="20231" y="32435"/>
                  </a:lnTo>
                  <a:lnTo>
                    <a:pt x="17923" y="30510"/>
                  </a:lnTo>
                  <a:lnTo>
                    <a:pt x="17923" y="30510"/>
                  </a:lnTo>
                  <a:cubicBezTo>
                    <a:pt x="5738" y="47895"/>
                    <a:pt x="5500" y="70983"/>
                    <a:pt x="17323" y="88616"/>
                  </a:cubicBezTo>
                  <a:cubicBezTo>
                    <a:pt x="29147" y="106249"/>
                    <a:pt x="50597" y="114795"/>
                    <a:pt x="71306" y="110123"/>
                  </a:cubicBezTo>
                  <a:cubicBezTo>
                    <a:pt x="92016" y="105452"/>
                    <a:pt x="107720" y="88525"/>
                    <a:pt x="110829" y="67524"/>
                  </a:cubicBezTo>
                  <a:cubicBezTo>
                    <a:pt x="113938" y="46523"/>
                    <a:pt x="103811" y="25773"/>
                    <a:pt x="85343" y="1530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772" name="Google Shape;1772;p163"/>
            <p:cNvSpPr/>
            <p:nvPr/>
          </p:nvSpPr>
          <p:spPr>
            <a:xfrm>
              <a:off x="2322444" y="1603"/>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773" name="Google Shape;1773;p163"/>
            <p:cNvSpPr txBox="1"/>
            <p:nvPr/>
          </p:nvSpPr>
          <p:spPr>
            <a:xfrm>
              <a:off x="2393201" y="72360"/>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Presentation of Theory and Research</a:t>
              </a:r>
              <a:endParaRPr sz="1400" b="1" i="0" u="none" strike="noStrike" cap="none">
                <a:solidFill>
                  <a:srgbClr val="000000"/>
                </a:solidFill>
                <a:latin typeface="Verdana"/>
                <a:ea typeface="Verdana"/>
                <a:cs typeface="Verdana"/>
                <a:sym typeface="Verdana"/>
              </a:endParaRPr>
            </a:p>
          </p:txBody>
        </p:sp>
        <p:sp>
          <p:nvSpPr>
            <p:cNvPr id="1774" name="Google Shape;1774;p163"/>
            <p:cNvSpPr/>
            <p:nvPr/>
          </p:nvSpPr>
          <p:spPr>
            <a:xfrm>
              <a:off x="3920213" y="1599372"/>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775" name="Google Shape;1775;p163"/>
            <p:cNvSpPr txBox="1"/>
            <p:nvPr/>
          </p:nvSpPr>
          <p:spPr>
            <a:xfrm>
              <a:off x="3990970" y="1670129"/>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Demonstration of the Strategy or Skill</a:t>
              </a:r>
              <a:endParaRPr sz="1400" b="1" i="0" u="none" strike="noStrike" cap="none">
                <a:solidFill>
                  <a:srgbClr val="000000"/>
                </a:solidFill>
                <a:latin typeface="Verdana"/>
                <a:ea typeface="Verdana"/>
                <a:cs typeface="Verdana"/>
                <a:sym typeface="Verdana"/>
              </a:endParaRPr>
            </a:p>
          </p:txBody>
        </p:sp>
        <p:sp>
          <p:nvSpPr>
            <p:cNvPr id="1776" name="Google Shape;1776;p163"/>
            <p:cNvSpPr/>
            <p:nvPr/>
          </p:nvSpPr>
          <p:spPr>
            <a:xfrm>
              <a:off x="2322444" y="3197141"/>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777" name="Google Shape;1777;p163"/>
            <p:cNvSpPr txBox="1"/>
            <p:nvPr/>
          </p:nvSpPr>
          <p:spPr>
            <a:xfrm>
              <a:off x="2393201" y="3267898"/>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Practice and Feedback</a:t>
              </a:r>
              <a:endParaRPr sz="1400" b="1" i="0" u="none" strike="noStrike" cap="none">
                <a:solidFill>
                  <a:srgbClr val="000000"/>
                </a:solidFill>
                <a:latin typeface="Verdana"/>
                <a:ea typeface="Verdana"/>
                <a:cs typeface="Verdana"/>
                <a:sym typeface="Verdana"/>
              </a:endParaRPr>
            </a:p>
          </p:txBody>
        </p:sp>
        <p:sp>
          <p:nvSpPr>
            <p:cNvPr id="1778" name="Google Shape;1778;p163"/>
            <p:cNvSpPr/>
            <p:nvPr/>
          </p:nvSpPr>
          <p:spPr>
            <a:xfrm>
              <a:off x="724675" y="1599372"/>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779" name="Google Shape;1779;p163"/>
            <p:cNvSpPr txBox="1"/>
            <p:nvPr/>
          </p:nvSpPr>
          <p:spPr>
            <a:xfrm>
              <a:off x="795432" y="1670129"/>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Coaching and Follow up</a:t>
              </a:r>
              <a:endParaRPr sz="1400" b="1" i="0" u="none" strike="noStrike" cap="none">
                <a:solidFill>
                  <a:srgbClr val="000000"/>
                </a:solidFill>
                <a:latin typeface="Verdana"/>
                <a:ea typeface="Verdana"/>
                <a:cs typeface="Verdana"/>
                <a:sym typeface="Verdana"/>
              </a:endParaRPr>
            </a:p>
          </p:txBody>
        </p:sp>
      </p:grpSp>
      <p:sp>
        <p:nvSpPr>
          <p:cNvPr id="1780" name="Google Shape;1780;p163"/>
          <p:cNvSpPr txBox="1">
            <a:spLocks noGrp="1"/>
          </p:cNvSpPr>
          <p:nvPr>
            <p:ph type="ftr" idx="11"/>
          </p:nvPr>
        </p:nvSpPr>
        <p:spPr>
          <a:xfrm>
            <a:off x="0" y="6276118"/>
            <a:ext cx="9144000" cy="4924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Verdana"/>
              <a:buNone/>
            </a:pPr>
            <a:r>
              <a:rPr lang="en-US" sz="1800" b="0" i="0" u="none" strike="noStrike" cap="none">
                <a:solidFill>
                  <a:srgbClr val="000000"/>
                </a:solidFill>
                <a:latin typeface="Verdana"/>
                <a:ea typeface="Verdana"/>
                <a:cs typeface="Verdana"/>
                <a:sym typeface="Verdana"/>
              </a:rPr>
              <a:t>Adapted from Best Practices in Professional Development, Hanover Research, March 2017</a:t>
            </a:r>
            <a:endParaRPr sz="1800" b="0" i="0" u="none" strike="noStrike" cap="none">
              <a:solidFill>
                <a:srgbClr val="000000"/>
              </a:solidFill>
              <a:latin typeface="Verdana"/>
              <a:ea typeface="Verdana"/>
              <a:cs typeface="Verdana"/>
              <a:sym typeface="Verdana"/>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1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Professional Learning Impact</a:t>
            </a:r>
            <a:endParaRPr/>
          </a:p>
        </p:txBody>
      </p:sp>
      <p:pic>
        <p:nvPicPr>
          <p:cNvPr id="1787" name="Google Shape;1787;p164" descr="Information inside the table includes training components (Theory and Discussion, PLUS Demonstration in Training, PLUS Practice and Feedback in Training, PLUS Coaching in the Classroom) and the effects on Demonstrating Knowledge, Demonstrating New Skill in Training, and Using New Skills in the Classroom.  The table identifies the highest effect of Using New Skills in the classroom is achieved (at 95%) when all components of training are in place. " title="Table of Professional Learning Impact"/>
          <p:cNvPicPr preferRelativeResize="0"/>
          <p:nvPr/>
        </p:nvPicPr>
        <p:blipFill rotWithShape="1">
          <a:blip r:embed="rId3">
            <a:alphaModFix/>
          </a:blip>
          <a:srcRect l="13096" t="14155" r="13081" b="20967"/>
          <a:stretch/>
        </p:blipFill>
        <p:spPr>
          <a:xfrm>
            <a:off x="228600" y="1371600"/>
            <a:ext cx="8686800" cy="4471126"/>
          </a:xfrm>
          <a:prstGeom prst="rect">
            <a:avLst/>
          </a:prstGeom>
          <a:noFill/>
          <a:ln>
            <a:noFill/>
          </a:ln>
        </p:spPr>
      </p:pic>
      <p:sp>
        <p:nvSpPr>
          <p:cNvPr id="1788" name="Google Shape;1788;p164" descr="circle surrounding 95% to draw attention to this number" title="Blue Circle"/>
          <p:cNvSpPr/>
          <p:nvPr/>
        </p:nvSpPr>
        <p:spPr>
          <a:xfrm>
            <a:off x="7118429" y="4572001"/>
            <a:ext cx="1030200" cy="609600"/>
          </a:xfrm>
          <a:prstGeom prst="donut">
            <a:avLst>
              <a:gd name="adj" fmla="val 7616"/>
            </a:avLst>
          </a:prstGeom>
          <a:solidFill>
            <a:srgbClr val="FF000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Planning for Success</a:t>
            </a:r>
            <a:endParaRPr/>
          </a:p>
        </p:txBody>
      </p:sp>
      <p:pic>
        <p:nvPicPr>
          <p:cNvPr id="1794" name="Google Shape;1794;p165" descr="Picture of Professional learning plan listing practice, timeline, provider and options"/>
          <p:cNvPicPr preferRelativeResize="0"/>
          <p:nvPr/>
        </p:nvPicPr>
        <p:blipFill rotWithShape="1">
          <a:blip r:embed="rId3">
            <a:alphaModFix/>
          </a:blip>
          <a:srcRect t="8932"/>
          <a:stretch/>
        </p:blipFill>
        <p:spPr>
          <a:xfrm>
            <a:off x="33112" y="1428050"/>
            <a:ext cx="9110887" cy="4465856"/>
          </a:xfrm>
          <a:prstGeom prst="rect">
            <a:avLst/>
          </a:prstGeom>
          <a:noFill/>
          <a:ln>
            <a:noFill/>
          </a:ln>
        </p:spPr>
      </p:pic>
      <p:pic>
        <p:nvPicPr>
          <p:cNvPr id="1795" name="Google Shape;1795;p165" descr="Notebook icon indicating this slide matches the materials on Pages 76 of the accompanying workbook."/>
          <p:cNvPicPr preferRelativeResize="0"/>
          <p:nvPr/>
        </p:nvPicPr>
        <p:blipFill rotWithShape="1">
          <a:blip r:embed="rId4">
            <a:alphaModFix/>
          </a:blip>
          <a:srcRect/>
          <a:stretch/>
        </p:blipFill>
        <p:spPr>
          <a:xfrm>
            <a:off x="8183125" y="405525"/>
            <a:ext cx="664400" cy="845600"/>
          </a:xfrm>
          <a:prstGeom prst="rect">
            <a:avLst/>
          </a:prstGeom>
          <a:noFill/>
          <a:ln>
            <a:noFill/>
          </a:ln>
        </p:spPr>
      </p:pic>
      <p:sp>
        <p:nvSpPr>
          <p:cNvPr id="1796" name="Google Shape;1796;p16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76</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16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US" sz="1800" b="1">
                <a:latin typeface="Verdana"/>
                <a:ea typeface="Verdana"/>
                <a:cs typeface="Verdana"/>
                <a:sym typeface="Verdana"/>
              </a:rPr>
              <a:t>Professional Learning and Coaching: </a:t>
            </a:r>
            <a:endParaRPr sz="1800" b="1">
              <a:latin typeface="Verdana"/>
              <a:ea typeface="Verdana"/>
              <a:cs typeface="Verdana"/>
              <a:sym typeface="Verdana"/>
            </a:endParaRPr>
          </a:p>
          <a:p>
            <a:pPr marL="457200" lvl="0" indent="-342900" algn="l" rtl="0">
              <a:lnSpc>
                <a:spcPct val="115000"/>
              </a:lnSpc>
              <a:spcBef>
                <a:spcPts val="0"/>
              </a:spcBef>
              <a:spcAft>
                <a:spcPts val="0"/>
              </a:spcAft>
              <a:buSzPts val="1800"/>
              <a:buFont typeface="Arial"/>
              <a:buChar char="•"/>
            </a:pPr>
            <a:r>
              <a:rPr lang="en-US" sz="1800">
                <a:latin typeface="Verdana"/>
                <a:ea typeface="Verdana"/>
                <a:cs typeface="Verdana"/>
                <a:sym typeface="Verdana"/>
              </a:rPr>
              <a:t>Training of licensed teachers, aspiring teachers, paraeducators and community tutors on a continuum of support</a:t>
            </a:r>
            <a:endParaRPr sz="1800">
              <a:latin typeface="Verdana"/>
              <a:ea typeface="Verdana"/>
              <a:cs typeface="Verdana"/>
              <a:sym typeface="Verdana"/>
            </a:endParaRPr>
          </a:p>
          <a:p>
            <a:pPr marL="457200" lvl="0" indent="-342900" algn="l" rtl="0">
              <a:lnSpc>
                <a:spcPct val="115000"/>
              </a:lnSpc>
              <a:spcBef>
                <a:spcPts val="0"/>
              </a:spcBef>
              <a:spcAft>
                <a:spcPts val="0"/>
              </a:spcAft>
              <a:buSzPts val="1800"/>
              <a:buFont typeface="Arial"/>
              <a:buChar char="•"/>
            </a:pPr>
            <a:r>
              <a:rPr lang="en-US" sz="1800">
                <a:latin typeface="Verdana"/>
                <a:ea typeface="Verdana"/>
                <a:cs typeface="Verdana"/>
                <a:sym typeface="Verdana"/>
              </a:rPr>
              <a:t>New tutors should be given scripted lesson plans.(through digital platforms)</a:t>
            </a:r>
            <a:endParaRPr sz="1800">
              <a:latin typeface="Verdana"/>
              <a:ea typeface="Verdana"/>
              <a:cs typeface="Verdana"/>
              <a:sym typeface="Verdana"/>
            </a:endParaRPr>
          </a:p>
          <a:p>
            <a:pPr marL="457200" lvl="0" indent="-342900" algn="l" rtl="0">
              <a:lnSpc>
                <a:spcPct val="115000"/>
              </a:lnSpc>
              <a:spcBef>
                <a:spcPts val="0"/>
              </a:spcBef>
              <a:spcAft>
                <a:spcPts val="0"/>
              </a:spcAft>
              <a:buSzPts val="1800"/>
              <a:buFont typeface="Arial"/>
              <a:buChar char="•"/>
            </a:pPr>
            <a:r>
              <a:rPr lang="en-US" sz="1800">
                <a:latin typeface="Verdana"/>
                <a:ea typeface="Verdana"/>
                <a:cs typeface="Verdana"/>
                <a:sym typeface="Verdana"/>
              </a:rPr>
              <a:t>Training on school building safety, the Family Educational Rights and Privacy Act (FERPA)</a:t>
            </a:r>
            <a:endParaRPr sz="1800">
              <a:latin typeface="Verdana"/>
              <a:ea typeface="Verdana"/>
              <a:cs typeface="Verdana"/>
              <a:sym typeface="Verdana"/>
            </a:endParaRPr>
          </a:p>
          <a:p>
            <a:pPr marL="457200" lvl="0" indent="-342900" algn="l" rtl="0">
              <a:lnSpc>
                <a:spcPct val="115000"/>
              </a:lnSpc>
              <a:spcBef>
                <a:spcPts val="0"/>
              </a:spcBef>
              <a:spcAft>
                <a:spcPts val="0"/>
              </a:spcAft>
              <a:buSzPts val="1800"/>
              <a:buFont typeface="Arial"/>
              <a:buChar char="•"/>
            </a:pPr>
            <a:r>
              <a:rPr lang="en-US" sz="1800">
                <a:latin typeface="Verdana"/>
                <a:ea typeface="Verdana"/>
                <a:cs typeface="Verdana"/>
                <a:sym typeface="Verdana"/>
              </a:rPr>
              <a:t>All in tutoring online training</a:t>
            </a:r>
            <a:endParaRPr sz="1800">
              <a:latin typeface="Verdana"/>
              <a:ea typeface="Verdana"/>
              <a:cs typeface="Verdana"/>
              <a:sym typeface="Verdana"/>
            </a:endParaRPr>
          </a:p>
          <a:p>
            <a:pPr marL="457200" lvl="0" indent="-342900" algn="l" rtl="0">
              <a:lnSpc>
                <a:spcPct val="115000"/>
              </a:lnSpc>
              <a:spcBef>
                <a:spcPts val="0"/>
              </a:spcBef>
              <a:spcAft>
                <a:spcPts val="0"/>
              </a:spcAft>
              <a:buSzPts val="1800"/>
              <a:buFont typeface="Arial"/>
              <a:buChar char="•"/>
            </a:pPr>
            <a:r>
              <a:rPr lang="en-US" sz="1800">
                <a:latin typeface="Verdana"/>
                <a:ea typeface="Verdana"/>
                <a:cs typeface="Verdana"/>
                <a:sym typeface="Verdana"/>
              </a:rPr>
              <a:t>Support tutors with learning how to implement best practices, align tutoring practices to classroom instruction and build background knowledge in reading and math.</a:t>
            </a:r>
            <a:endParaRPr sz="1800">
              <a:latin typeface="Verdana"/>
              <a:ea typeface="Verdana"/>
              <a:cs typeface="Verdana"/>
              <a:sym typeface="Verdana"/>
            </a:endParaRPr>
          </a:p>
          <a:p>
            <a:pPr marL="0" lvl="0" indent="0" algn="l" rtl="0">
              <a:lnSpc>
                <a:spcPct val="100000"/>
              </a:lnSpc>
              <a:spcBef>
                <a:spcPts val="360"/>
              </a:spcBef>
              <a:spcAft>
                <a:spcPts val="0"/>
              </a:spcAft>
              <a:buSzPts val="1800"/>
              <a:buNone/>
            </a:pPr>
            <a:endParaRPr/>
          </a:p>
        </p:txBody>
      </p:sp>
      <p:sp>
        <p:nvSpPr>
          <p:cNvPr id="1803" name="Google Shape;1803;p1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in Action</a:t>
            </a:r>
            <a:endParaRPr/>
          </a:p>
        </p:txBody>
      </p:sp>
      <p:pic>
        <p:nvPicPr>
          <p:cNvPr id="1804" name="Google Shape;1804;p161" descr="A logo for a tutor&#10;&#10;Description automatically generated"/>
          <p:cNvPicPr preferRelativeResize="0"/>
          <p:nvPr/>
        </p:nvPicPr>
        <p:blipFill rotWithShape="1">
          <a:blip r:embed="rId3">
            <a:alphaModFix/>
          </a:blip>
          <a:srcRect/>
          <a:stretch/>
        </p:blipFill>
        <p:spPr>
          <a:xfrm>
            <a:off x="5553850" y="5257799"/>
            <a:ext cx="3361550" cy="1479426"/>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1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Professional Learning &amp; Coaching </a:t>
            </a:r>
            <a:endParaRPr/>
          </a:p>
        </p:txBody>
      </p:sp>
      <p:sp>
        <p:nvSpPr>
          <p:cNvPr id="1810" name="Google Shape;1810;p166"/>
          <p:cNvSpPr txBox="1"/>
          <p:nvPr/>
        </p:nvSpPr>
        <p:spPr>
          <a:xfrm>
            <a:off x="1452325" y="2099700"/>
            <a:ext cx="7337100" cy="414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800" b="0" i="0" u="none" strike="noStrike" cap="none">
                <a:solidFill>
                  <a:srgbClr val="000000"/>
                </a:solidFill>
                <a:latin typeface="Verdana"/>
                <a:ea typeface="Verdana"/>
                <a:cs typeface="Verdana"/>
                <a:sym typeface="Verdana"/>
              </a:rPr>
              <a:t>Staff who deliver interventions need both professional learning and coaching for support in delivering interventions.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9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a:solidFill>
                  <a:srgbClr val="000000"/>
                </a:solidFill>
                <a:latin typeface="Verdana"/>
                <a:ea typeface="Verdana"/>
                <a:cs typeface="Verdana"/>
                <a:sym typeface="Verdana"/>
              </a:rPr>
              <a:t>We change adult behavior first to ensure success for students </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900"/>
              <a:buFont typeface="Arial"/>
              <a:buNone/>
            </a:pPr>
            <a:endParaRPr sz="2800" b="0" i="0" u="none" strike="noStrike" cap="none">
              <a:solidFill>
                <a:srgbClr val="000000"/>
              </a:solidFill>
              <a:latin typeface="Verdana"/>
              <a:ea typeface="Verdana"/>
              <a:cs typeface="Verdana"/>
              <a:sym typeface="Verdana"/>
            </a:endParaRPr>
          </a:p>
        </p:txBody>
      </p:sp>
      <p:pic>
        <p:nvPicPr>
          <p:cNvPr id="1811" name="Google Shape;1811;p166" descr="lightbulb icon" title="lightbulb icon"/>
          <p:cNvPicPr preferRelativeResize="0"/>
          <p:nvPr/>
        </p:nvPicPr>
        <p:blipFill rotWithShape="1">
          <a:blip r:embed="rId3">
            <a:alphaModFix/>
          </a:blip>
          <a:srcRect/>
          <a:stretch/>
        </p:blipFill>
        <p:spPr>
          <a:xfrm>
            <a:off x="416864" y="2139717"/>
            <a:ext cx="827074" cy="923757"/>
          </a:xfrm>
          <a:prstGeom prst="rect">
            <a:avLst/>
          </a:prstGeom>
          <a:noFill/>
          <a:ln>
            <a:noFill/>
          </a:ln>
        </p:spPr>
      </p:pic>
      <p:pic>
        <p:nvPicPr>
          <p:cNvPr id="1812" name="Google Shape;1812;p166" descr="lightbulb icon" title="lightbulb icon"/>
          <p:cNvPicPr preferRelativeResize="0"/>
          <p:nvPr/>
        </p:nvPicPr>
        <p:blipFill rotWithShape="1">
          <a:blip r:embed="rId3">
            <a:alphaModFix/>
          </a:blip>
          <a:srcRect/>
          <a:stretch/>
        </p:blipFill>
        <p:spPr>
          <a:xfrm>
            <a:off x="521058" y="4174050"/>
            <a:ext cx="827074" cy="923757"/>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167"/>
          <p:cNvSpPr txBox="1">
            <a:spLocks noGrp="1"/>
          </p:cNvSpPr>
          <p:nvPr>
            <p:ph type="body" idx="1"/>
          </p:nvPr>
        </p:nvSpPr>
        <p:spPr>
          <a:xfrm>
            <a:off x="457200" y="1458525"/>
            <a:ext cx="8229600" cy="46779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360"/>
              </a:spcBef>
              <a:spcAft>
                <a:spcPts val="0"/>
              </a:spcAft>
              <a:buClr>
                <a:schemeClr val="dk1"/>
              </a:buClr>
              <a:buSzPts val="3027"/>
              <a:buFont typeface="Arial"/>
              <a:buNone/>
            </a:pPr>
            <a:r>
              <a:rPr lang="en-US" sz="2400"/>
              <a:t>What is the professional learning and coaching needed for the person delivering the intervention to be able to teach with fidelity?</a:t>
            </a:r>
            <a:endParaRPr sz="2400"/>
          </a:p>
          <a:p>
            <a:pPr marL="457200" lvl="0" indent="0" algn="l" rtl="0">
              <a:lnSpc>
                <a:spcPct val="100000"/>
              </a:lnSpc>
              <a:spcBef>
                <a:spcPts val="360"/>
              </a:spcBef>
              <a:spcAft>
                <a:spcPts val="0"/>
              </a:spcAft>
              <a:buSzPts val="1800"/>
              <a:buNone/>
            </a:pPr>
            <a:endParaRPr sz="2400"/>
          </a:p>
          <a:p>
            <a:pPr marL="508000" lvl="0" indent="-431800" algn="l" rtl="0">
              <a:lnSpc>
                <a:spcPct val="100000"/>
              </a:lnSpc>
              <a:spcBef>
                <a:spcPts val="360"/>
              </a:spcBef>
              <a:spcAft>
                <a:spcPts val="0"/>
              </a:spcAft>
              <a:buSzPts val="2400"/>
              <a:buFont typeface="Verdana"/>
              <a:buChar char="•"/>
            </a:pPr>
            <a:r>
              <a:rPr lang="en-US" sz="2400"/>
              <a:t>Identify what professional learning staff need to implement this intervention</a:t>
            </a:r>
            <a:endParaRPr sz="2400"/>
          </a:p>
          <a:p>
            <a:pPr marL="508000" lvl="0" indent="-431800" algn="l" rtl="0">
              <a:lnSpc>
                <a:spcPct val="100000"/>
              </a:lnSpc>
              <a:spcBef>
                <a:spcPts val="360"/>
              </a:spcBef>
              <a:spcAft>
                <a:spcPts val="0"/>
              </a:spcAft>
              <a:buSzPts val="2400"/>
              <a:buFont typeface="Verdana"/>
              <a:buChar char="•"/>
            </a:pPr>
            <a:r>
              <a:rPr lang="en-US" sz="2400"/>
              <a:t>Discuss who will provide the professional learning</a:t>
            </a:r>
            <a:endParaRPr sz="2400"/>
          </a:p>
          <a:p>
            <a:pPr marL="508000" lvl="0" indent="-431800" algn="l" rtl="0">
              <a:lnSpc>
                <a:spcPct val="100000"/>
              </a:lnSpc>
              <a:spcBef>
                <a:spcPts val="360"/>
              </a:spcBef>
              <a:spcAft>
                <a:spcPts val="0"/>
              </a:spcAft>
              <a:buSzPts val="2400"/>
              <a:buFont typeface="Verdana"/>
              <a:buChar char="•"/>
            </a:pPr>
            <a:r>
              <a:rPr lang="en-US" sz="2400"/>
              <a:t>Determine what coaching supports are needed for staff</a:t>
            </a:r>
            <a:endParaRPr sz="2400"/>
          </a:p>
          <a:p>
            <a:pPr marL="508000" lvl="0" indent="-431800" algn="l" rtl="0">
              <a:lnSpc>
                <a:spcPct val="100000"/>
              </a:lnSpc>
              <a:spcBef>
                <a:spcPts val="360"/>
              </a:spcBef>
              <a:spcAft>
                <a:spcPts val="0"/>
              </a:spcAft>
              <a:buSzPts val="2400"/>
              <a:buFont typeface="Verdana"/>
              <a:buChar char="•"/>
            </a:pPr>
            <a:r>
              <a:rPr lang="en-US" sz="2400"/>
              <a:t>Identify who will provide coaching and when</a:t>
            </a:r>
            <a:endParaRPr sz="2400"/>
          </a:p>
          <a:p>
            <a:pPr marL="508000" lvl="0" indent="-279400" algn="l" rtl="0">
              <a:lnSpc>
                <a:spcPct val="100000"/>
              </a:lnSpc>
              <a:spcBef>
                <a:spcPts val="360"/>
              </a:spcBef>
              <a:spcAft>
                <a:spcPts val="0"/>
              </a:spcAft>
              <a:buSzPts val="3027"/>
              <a:buNone/>
            </a:pPr>
            <a:endParaRPr sz="2400"/>
          </a:p>
          <a:p>
            <a:pPr marL="50800" lvl="0" indent="0" algn="l" rtl="0">
              <a:lnSpc>
                <a:spcPct val="100000"/>
              </a:lnSpc>
              <a:spcBef>
                <a:spcPts val="360"/>
              </a:spcBef>
              <a:spcAft>
                <a:spcPts val="0"/>
              </a:spcAft>
              <a:buSzPts val="3027"/>
              <a:buNone/>
            </a:pPr>
            <a:endParaRPr sz="2800"/>
          </a:p>
        </p:txBody>
      </p:sp>
      <p:sp>
        <p:nvSpPr>
          <p:cNvPr id="1819" name="Google Shape;1819;p1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Professional Learning</a:t>
            </a:r>
            <a:endParaRPr/>
          </a:p>
        </p:txBody>
      </p:sp>
      <p:pic>
        <p:nvPicPr>
          <p:cNvPr id="1820" name="Google Shape;1820;p167" descr="Notebook icon indicating this slide matches the materials on Pages 77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821" name="Google Shape;1821;p167"/>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77</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g2d124c7d85e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Closing: Name that Circle!</a:t>
            </a:r>
            <a:endParaRPr/>
          </a:p>
        </p:txBody>
      </p:sp>
      <p:grpSp>
        <p:nvGrpSpPr>
          <p:cNvPr id="1828" name="Google Shape;1828;g2d124c7d85e_0_0" descr="8 interconnected colored circles"/>
          <p:cNvGrpSpPr/>
          <p:nvPr/>
        </p:nvGrpSpPr>
        <p:grpSpPr>
          <a:xfrm>
            <a:off x="1805077" y="1497998"/>
            <a:ext cx="5533827" cy="5360008"/>
            <a:chOff x="1967738" y="83500"/>
            <a:chExt cx="4965300" cy="4892750"/>
          </a:xfrm>
        </p:grpSpPr>
        <p:sp>
          <p:nvSpPr>
            <p:cNvPr id="1829" name="Google Shape;1829;g2d124c7d85e_0_0"/>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p:txBody>
        </p:sp>
        <p:sp>
          <p:nvSpPr>
            <p:cNvPr id="1830" name="Google Shape;1830;g2d124c7d85e_0_0"/>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g2d124c7d85e_0_0"/>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g2d124c7d85e_0_0"/>
            <p:cNvSpPr/>
            <p:nvPr/>
          </p:nvSpPr>
          <p:spPr>
            <a:xfrm>
              <a:off x="1967738" y="179445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g2d124c7d85e_0_0"/>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Arial"/>
                <a:ea typeface="Arial"/>
                <a:cs typeface="Arial"/>
                <a:sym typeface="Arial"/>
              </a:endParaRPr>
            </a:p>
          </p:txBody>
        </p:sp>
        <p:sp>
          <p:nvSpPr>
            <p:cNvPr id="1834" name="Google Shape;1834;g2d124c7d85e_0_0"/>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50" b="1" i="0" u="none" strike="noStrike" cap="none">
                <a:solidFill>
                  <a:srgbClr val="000000"/>
                </a:solidFill>
                <a:latin typeface="Arial"/>
                <a:ea typeface="Arial"/>
                <a:cs typeface="Arial"/>
                <a:sym typeface="Arial"/>
              </a:endParaRPr>
            </a:p>
          </p:txBody>
        </p:sp>
        <p:sp>
          <p:nvSpPr>
            <p:cNvPr id="1835" name="Google Shape;1835;g2d124c7d85e_0_0"/>
            <p:cNvSpPr/>
            <p:nvPr/>
          </p:nvSpPr>
          <p:spPr>
            <a:xfrm>
              <a:off x="2447913" y="3017100"/>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g2d124c7d85e_0_0"/>
            <p:cNvSpPr/>
            <p:nvPr/>
          </p:nvSpPr>
          <p:spPr>
            <a:xfrm>
              <a:off x="4989788" y="3017100"/>
              <a:ext cx="1463100" cy="1463100"/>
            </a:xfrm>
            <a:prstGeom prst="ellipse">
              <a:avLst/>
            </a:prstGeom>
            <a:solidFill>
              <a:srgbClr val="38761D"/>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Shape 1841"/>
        <p:cNvGrpSpPr/>
        <p:nvPr/>
      </p:nvGrpSpPr>
      <p:grpSpPr>
        <a:xfrm>
          <a:off x="0" y="0"/>
          <a:ext cx="0" cy="0"/>
          <a:chOff x="0" y="0"/>
          <a:chExt cx="0" cy="0"/>
        </a:xfrm>
      </p:grpSpPr>
      <p:sp>
        <p:nvSpPr>
          <p:cNvPr id="1842" name="Google Shape;1842;p1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Closing: Name that Circle </a:t>
            </a:r>
            <a:endParaRPr/>
          </a:p>
        </p:txBody>
      </p:sp>
      <p:grpSp>
        <p:nvGrpSpPr>
          <p:cNvPr id="1843" name="Google Shape;1843;p168" descr="8 interconnected colored circles"/>
          <p:cNvGrpSpPr/>
          <p:nvPr/>
        </p:nvGrpSpPr>
        <p:grpSpPr>
          <a:xfrm>
            <a:off x="1805076" y="1502674"/>
            <a:ext cx="5533827" cy="5228882"/>
            <a:chOff x="1967738" y="83500"/>
            <a:chExt cx="4965300" cy="4892750"/>
          </a:xfrm>
        </p:grpSpPr>
        <p:sp>
          <p:nvSpPr>
            <p:cNvPr id="1844" name="Google Shape;1844;p168"/>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p:txBody>
        </p:sp>
        <p:sp>
          <p:nvSpPr>
            <p:cNvPr id="1845" name="Google Shape;1845;p168"/>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Arial"/>
                <a:ea typeface="Arial"/>
                <a:cs typeface="Arial"/>
                <a:sym typeface="Arial"/>
              </a:endParaRPr>
            </a:p>
          </p:txBody>
        </p:sp>
        <p:sp>
          <p:nvSpPr>
            <p:cNvPr id="1846" name="Google Shape;1846;p168"/>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68"/>
            <p:cNvSpPr/>
            <p:nvPr/>
          </p:nvSpPr>
          <p:spPr>
            <a:xfrm>
              <a:off x="4989788" y="3017100"/>
              <a:ext cx="1463100" cy="1463100"/>
            </a:xfrm>
            <a:prstGeom prst="ellipse">
              <a:avLst/>
            </a:prstGeom>
            <a:solidFill>
              <a:srgbClr val="38761D"/>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Verdana"/>
                <a:ea typeface="Verdana"/>
                <a:cs typeface="Verdana"/>
                <a:sym typeface="Verdana"/>
              </a:endParaRPr>
            </a:p>
          </p:txBody>
        </p:sp>
        <p:sp>
          <p:nvSpPr>
            <p:cNvPr id="1848" name="Google Shape;1848;p168"/>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68"/>
            <p:cNvSpPr/>
            <p:nvPr/>
          </p:nvSpPr>
          <p:spPr>
            <a:xfrm>
              <a:off x="2447913" y="3017100"/>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68"/>
            <p:cNvSpPr/>
            <p:nvPr/>
          </p:nvSpPr>
          <p:spPr>
            <a:xfrm>
              <a:off x="1967738" y="179445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68"/>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50" b="1" i="0" u="none" strike="noStrike" cap="none">
                <a:solidFill>
                  <a:srgbClr val="000000"/>
                </a:solidFill>
                <a:latin typeface="Arial"/>
                <a:ea typeface="Arial"/>
                <a:cs typeface="Arial"/>
                <a:sym typeface="Arial"/>
              </a:endParaRPr>
            </a:p>
          </p:txBody>
        </p:sp>
      </p:grpSp>
      <p:pic>
        <p:nvPicPr>
          <p:cNvPr id="1852" name="Google Shape;1852;p168" descr="A close-up of a notebook&#10;&#10;Description automatically generated"/>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853" name="Google Shape;1853;p168"/>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78</a:t>
            </a:r>
            <a:endParaRPr sz="1700" b="0" i="0" u="none" strike="noStrike" cap="none">
              <a:solidFill>
                <a:schemeClr val="lt1"/>
              </a:solidFill>
              <a:latin typeface="Verdana"/>
              <a:ea typeface="Verdana"/>
              <a:cs typeface="Verdana"/>
              <a:sym typeface="Verdana"/>
            </a:endParaRPr>
          </a:p>
        </p:txBody>
      </p:sp>
      <p:sp>
        <p:nvSpPr>
          <p:cNvPr id="1854" name="Google Shape;1854;p168"/>
          <p:cNvSpPr txBox="1"/>
          <p:nvPr/>
        </p:nvSpPr>
        <p:spPr>
          <a:xfrm>
            <a:off x="4045925" y="1951225"/>
            <a:ext cx="1262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2200" b="1" i="0" u="none" strike="noStrike" cap="none">
                <a:solidFill>
                  <a:schemeClr val="dk1"/>
                </a:solidFill>
                <a:latin typeface="Calibri"/>
                <a:ea typeface="Calibri"/>
                <a:cs typeface="Calibri"/>
                <a:sym typeface="Calibri"/>
              </a:rPr>
              <a:t>Teaming</a:t>
            </a:r>
            <a:endParaRPr sz="2400" b="1" i="0" u="none" strike="noStrike" cap="none">
              <a:solidFill>
                <a:schemeClr val="dk1"/>
              </a:solidFill>
              <a:latin typeface="Verdana"/>
              <a:ea typeface="Verdana"/>
              <a:cs typeface="Verdana"/>
              <a:sym typeface="Verdana"/>
            </a:endParaRPr>
          </a:p>
        </p:txBody>
      </p:sp>
      <p:sp>
        <p:nvSpPr>
          <p:cNvPr id="1855" name="Google Shape;1855;p168"/>
          <p:cNvSpPr txBox="1"/>
          <p:nvPr/>
        </p:nvSpPr>
        <p:spPr>
          <a:xfrm>
            <a:off x="5308625" y="2210513"/>
            <a:ext cx="1692900"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chemeClr val="dk1"/>
                </a:solidFill>
                <a:latin typeface="Calibri"/>
                <a:ea typeface="Calibri"/>
                <a:cs typeface="Calibri"/>
                <a:sym typeface="Calibri"/>
              </a:rPr>
              <a:t>Screening &amp; Request for Assistance</a:t>
            </a:r>
            <a:endParaRPr sz="2000" b="1" i="0" u="none" strike="noStrike" cap="none">
              <a:solidFill>
                <a:schemeClr val="dk1"/>
              </a:solidFill>
              <a:latin typeface="Verdana"/>
              <a:ea typeface="Verdana"/>
              <a:cs typeface="Verdana"/>
              <a:sym typeface="Verdana"/>
            </a:endParaRPr>
          </a:p>
        </p:txBody>
      </p:sp>
      <p:sp>
        <p:nvSpPr>
          <p:cNvPr id="1856" name="Google Shape;1856;p168"/>
          <p:cNvSpPr txBox="1"/>
          <p:nvPr/>
        </p:nvSpPr>
        <p:spPr>
          <a:xfrm>
            <a:off x="5988463" y="3610090"/>
            <a:ext cx="16929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Decision </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Rules</a:t>
            </a:r>
            <a:endParaRPr sz="2200" b="1" i="0" u="none" strike="noStrike" cap="none">
              <a:solidFill>
                <a:schemeClr val="dk1"/>
              </a:solidFill>
              <a:latin typeface="Calibri"/>
              <a:ea typeface="Calibri"/>
              <a:cs typeface="Calibri"/>
              <a:sym typeface="Calibri"/>
            </a:endParaRPr>
          </a:p>
        </p:txBody>
      </p:sp>
      <p:sp>
        <p:nvSpPr>
          <p:cNvPr id="1857" name="Google Shape;1857;p168"/>
          <p:cNvSpPr txBox="1"/>
          <p:nvPr/>
        </p:nvSpPr>
        <p:spPr>
          <a:xfrm>
            <a:off x="5351062" y="4809988"/>
            <a:ext cx="16929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Continuum of </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Supports</a:t>
            </a:r>
            <a:endParaRPr sz="2200" b="1" i="0" u="none" strike="noStrike" cap="none">
              <a:solidFill>
                <a:schemeClr val="dk1"/>
              </a:solidFill>
              <a:latin typeface="Calibri"/>
              <a:ea typeface="Calibri"/>
              <a:cs typeface="Calibri"/>
              <a:sym typeface="Calibri"/>
            </a:endParaRPr>
          </a:p>
        </p:txBody>
      </p:sp>
      <p:sp>
        <p:nvSpPr>
          <p:cNvPr id="1858" name="Google Shape;1858;p168"/>
          <p:cNvSpPr txBox="1"/>
          <p:nvPr/>
        </p:nvSpPr>
        <p:spPr>
          <a:xfrm>
            <a:off x="3830825" y="5696175"/>
            <a:ext cx="1692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Alignment</a:t>
            </a:r>
            <a:endParaRPr sz="2400" b="1" i="0" u="none" strike="noStrike" cap="none">
              <a:solidFill>
                <a:schemeClr val="dk1"/>
              </a:solidFill>
              <a:latin typeface="Verdana"/>
              <a:ea typeface="Verdana"/>
              <a:cs typeface="Verdana"/>
              <a:sym typeface="Verdana"/>
            </a:endParaRPr>
          </a:p>
        </p:txBody>
      </p:sp>
      <p:sp>
        <p:nvSpPr>
          <p:cNvPr id="1859" name="Google Shape;1859;p168"/>
          <p:cNvSpPr txBox="1"/>
          <p:nvPr/>
        </p:nvSpPr>
        <p:spPr>
          <a:xfrm>
            <a:off x="2378111" y="4984053"/>
            <a:ext cx="16929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Progress </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Monitoring</a:t>
            </a:r>
            <a:endParaRPr sz="2200" b="1" i="0" u="none" strike="noStrike" cap="none">
              <a:solidFill>
                <a:schemeClr val="dk1"/>
              </a:solidFill>
              <a:latin typeface="Calibri"/>
              <a:ea typeface="Calibri"/>
              <a:cs typeface="Calibri"/>
              <a:sym typeface="Calibri"/>
            </a:endParaRPr>
          </a:p>
        </p:txBody>
      </p:sp>
      <p:sp>
        <p:nvSpPr>
          <p:cNvPr id="1860" name="Google Shape;1860;p168"/>
          <p:cNvSpPr txBox="1"/>
          <p:nvPr/>
        </p:nvSpPr>
        <p:spPr>
          <a:xfrm>
            <a:off x="1740850" y="3611950"/>
            <a:ext cx="18096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000" b="1" i="0" u="none" strike="noStrike" cap="none">
                <a:solidFill>
                  <a:schemeClr val="dk1"/>
                </a:solidFill>
                <a:latin typeface="Calibri"/>
                <a:ea typeface="Calibri"/>
                <a:cs typeface="Calibri"/>
                <a:sym typeface="Calibri"/>
              </a:rPr>
              <a:t>Data-informed Decision </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chemeClr val="dk1"/>
                </a:solidFill>
                <a:latin typeface="Calibri"/>
                <a:ea typeface="Calibri"/>
                <a:cs typeface="Calibri"/>
                <a:sym typeface="Calibri"/>
              </a:rPr>
              <a:t>       Making</a:t>
            </a:r>
            <a:endParaRPr sz="2000" b="1" i="0" u="none" strike="noStrike" cap="none">
              <a:solidFill>
                <a:schemeClr val="dk1"/>
              </a:solidFill>
              <a:latin typeface="Verdana"/>
              <a:ea typeface="Verdana"/>
              <a:cs typeface="Verdana"/>
              <a:sym typeface="Verdana"/>
            </a:endParaRPr>
          </a:p>
        </p:txBody>
      </p:sp>
      <p:sp>
        <p:nvSpPr>
          <p:cNvPr id="1861" name="Google Shape;1861;p168"/>
          <p:cNvSpPr txBox="1"/>
          <p:nvPr/>
        </p:nvSpPr>
        <p:spPr>
          <a:xfrm>
            <a:off x="2413430" y="2240145"/>
            <a:ext cx="1692900" cy="11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chemeClr val="dk1"/>
                </a:solidFill>
                <a:latin typeface="Calibri"/>
                <a:ea typeface="Calibri"/>
                <a:cs typeface="Calibri"/>
                <a:sym typeface="Calibri"/>
              </a:rPr>
              <a:t>Professional</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chemeClr val="dk1"/>
                </a:solidFill>
                <a:latin typeface="Calibri"/>
                <a:ea typeface="Calibri"/>
                <a:cs typeface="Calibri"/>
                <a:sym typeface="Calibri"/>
              </a:rPr>
              <a:t>Learning &amp;</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chemeClr val="dk1"/>
                </a:solidFill>
                <a:latin typeface="Calibri"/>
                <a:ea typeface="Calibri"/>
                <a:cs typeface="Calibri"/>
                <a:sym typeface="Calibri"/>
              </a:rPr>
              <a:t>Coaching</a:t>
            </a:r>
            <a:endParaRPr sz="20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54"/>
                                        </p:tgtEl>
                                        <p:attrNameLst>
                                          <p:attrName>style.visibility</p:attrName>
                                        </p:attrNameLst>
                                      </p:cBhvr>
                                      <p:to>
                                        <p:strVal val="visible"/>
                                      </p:to>
                                    </p:set>
                                    <p:anim calcmode="lin" valueType="num">
                                      <p:cBhvr additive="base">
                                        <p:cTn id="7" dur="1000"/>
                                        <p:tgtEl>
                                          <p:spTgt spid="185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55"/>
                                        </p:tgtEl>
                                        <p:attrNameLst>
                                          <p:attrName>style.visibility</p:attrName>
                                        </p:attrNameLst>
                                      </p:cBhvr>
                                      <p:to>
                                        <p:strVal val="visible"/>
                                      </p:to>
                                    </p:set>
                                    <p:anim calcmode="lin" valueType="num">
                                      <p:cBhvr additive="base">
                                        <p:cTn id="12" dur="1000"/>
                                        <p:tgtEl>
                                          <p:spTgt spid="185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856"/>
                                        </p:tgtEl>
                                        <p:attrNameLst>
                                          <p:attrName>style.visibility</p:attrName>
                                        </p:attrNameLst>
                                      </p:cBhvr>
                                      <p:to>
                                        <p:strVal val="visible"/>
                                      </p:to>
                                    </p:set>
                                    <p:anim calcmode="lin" valueType="num">
                                      <p:cBhvr additive="base">
                                        <p:cTn id="17" dur="1000"/>
                                        <p:tgtEl>
                                          <p:spTgt spid="185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857"/>
                                        </p:tgtEl>
                                        <p:attrNameLst>
                                          <p:attrName>style.visibility</p:attrName>
                                        </p:attrNameLst>
                                      </p:cBhvr>
                                      <p:to>
                                        <p:strVal val="visible"/>
                                      </p:to>
                                    </p:set>
                                    <p:anim calcmode="lin" valueType="num">
                                      <p:cBhvr additive="base">
                                        <p:cTn id="22" dur="1000"/>
                                        <p:tgtEl>
                                          <p:spTgt spid="1857"/>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858"/>
                                        </p:tgtEl>
                                        <p:attrNameLst>
                                          <p:attrName>style.visibility</p:attrName>
                                        </p:attrNameLst>
                                      </p:cBhvr>
                                      <p:to>
                                        <p:strVal val="visible"/>
                                      </p:to>
                                    </p:set>
                                    <p:anim calcmode="lin" valueType="num">
                                      <p:cBhvr additive="base">
                                        <p:cTn id="27" dur="1000"/>
                                        <p:tgtEl>
                                          <p:spTgt spid="1858"/>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859"/>
                                        </p:tgtEl>
                                        <p:attrNameLst>
                                          <p:attrName>style.visibility</p:attrName>
                                        </p:attrNameLst>
                                      </p:cBhvr>
                                      <p:to>
                                        <p:strVal val="visible"/>
                                      </p:to>
                                    </p:set>
                                    <p:anim calcmode="lin" valueType="num">
                                      <p:cBhvr additive="base">
                                        <p:cTn id="32" dur="1000"/>
                                        <p:tgtEl>
                                          <p:spTgt spid="1859"/>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860"/>
                                        </p:tgtEl>
                                        <p:attrNameLst>
                                          <p:attrName>style.visibility</p:attrName>
                                        </p:attrNameLst>
                                      </p:cBhvr>
                                      <p:to>
                                        <p:strVal val="visible"/>
                                      </p:to>
                                    </p:set>
                                    <p:anim calcmode="lin" valueType="num">
                                      <p:cBhvr additive="base">
                                        <p:cTn id="37" dur="1000"/>
                                        <p:tgtEl>
                                          <p:spTgt spid="1860"/>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861"/>
                                        </p:tgtEl>
                                        <p:attrNameLst>
                                          <p:attrName>style.visibility</p:attrName>
                                        </p:attrNameLst>
                                      </p:cBhvr>
                                      <p:to>
                                        <p:strVal val="visible"/>
                                      </p:to>
                                    </p:set>
                                    <p:anim calcmode="lin" valueType="num">
                                      <p:cBhvr additive="base">
                                        <p:cTn id="42" dur="1000"/>
                                        <p:tgtEl>
                                          <p:spTgt spid="18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7"/>
          <p:cNvSpPr txBox="1">
            <a:spLocks noGrp="1"/>
          </p:cNvSpPr>
          <p:nvPr>
            <p:ph type="body" idx="1"/>
          </p:nvPr>
        </p:nvSpPr>
        <p:spPr>
          <a:xfrm>
            <a:off x="457200" y="1480457"/>
            <a:ext cx="8229600" cy="50709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Targeted support for students not successful with Tier 1 alone</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Small group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Provided </a:t>
            </a:r>
            <a:r>
              <a:rPr lang="en-US" sz="2800" b="1" u="sng"/>
              <a:t>in addition</a:t>
            </a:r>
            <a:r>
              <a:rPr lang="en-US" sz="2800"/>
              <a:t> to universal, Tier 1 instruction and aligned with student needs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For students who may be struggling or who need more challenge</a:t>
            </a:r>
            <a:endParaRPr sz="2800"/>
          </a:p>
        </p:txBody>
      </p:sp>
      <p:sp>
        <p:nvSpPr>
          <p:cNvPr id="350" name="Google Shape;350;p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2?</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g2d124c7d85e_0_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 Interventions</a:t>
            </a:r>
            <a:endParaRPr/>
          </a:p>
        </p:txBody>
      </p:sp>
      <p:grpSp>
        <p:nvGrpSpPr>
          <p:cNvPr id="1868" name="Google Shape;1868;g2d124c7d85e_0_15" descr="picture of blank core features graphic&#10;"/>
          <p:cNvGrpSpPr/>
          <p:nvPr/>
        </p:nvGrpSpPr>
        <p:grpSpPr>
          <a:xfrm>
            <a:off x="425829" y="1592026"/>
            <a:ext cx="8292160" cy="3840811"/>
            <a:chOff x="-78823" y="593372"/>
            <a:chExt cx="9322271" cy="5442555"/>
          </a:xfrm>
        </p:grpSpPr>
        <p:sp>
          <p:nvSpPr>
            <p:cNvPr id="1869" name="Google Shape;1869;g2d124c7d85e_0_15"/>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0" name="Google Shape;1870;g2d124c7d85e_0_15"/>
            <p:cNvSpPr txBox="1"/>
            <p:nvPr/>
          </p:nvSpPr>
          <p:spPr>
            <a:xfrm>
              <a:off x="3499447" y="3945149"/>
              <a:ext cx="2313300" cy="1732200"/>
            </a:xfrm>
            <a:prstGeom prst="rect">
              <a:avLst/>
            </a:prstGeom>
            <a:no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3000" b="0" i="0" u="none" strike="noStrike" cap="none">
                  <a:solidFill>
                    <a:srgbClr val="000000"/>
                  </a:solidFill>
                  <a:latin typeface="Verdana"/>
                  <a:ea typeface="Verdana"/>
                  <a:cs typeface="Verdana"/>
                  <a:sym typeface="Verdana"/>
                </a:rPr>
                <a:t>Core Features </a:t>
              </a:r>
              <a:endParaRPr sz="3000" b="0" i="0" u="none" strike="noStrike" cap="none">
                <a:solidFill>
                  <a:srgbClr val="000000"/>
                </a:solidFill>
                <a:latin typeface="Verdana"/>
                <a:ea typeface="Verdana"/>
                <a:cs typeface="Verdana"/>
                <a:sym typeface="Verdana"/>
              </a:endParaRPr>
            </a:p>
            <a:p>
              <a:pPr marL="0" marR="0" lvl="0" indent="0" algn="ctr" rtl="0">
                <a:lnSpc>
                  <a:spcPct val="90000"/>
                </a:lnSpc>
                <a:spcBef>
                  <a:spcPts val="63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1871" name="Google Shape;1871;g2d124c7d85e_0_15"/>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2" name="Google Shape;1872;g2d124c7d85e_0_15"/>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3" name="Google Shape;1873;g2d124c7d85e_0_15"/>
            <p:cNvSpPr txBox="1"/>
            <p:nvPr/>
          </p:nvSpPr>
          <p:spPr>
            <a:xfrm>
              <a:off x="-78683" y="3733247"/>
              <a:ext cx="2313300" cy="2088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874" name="Google Shape;1874;g2d124c7d85e_0_15"/>
            <p:cNvSpPr/>
            <p:nvPr/>
          </p:nvSpPr>
          <p:spPr>
            <a:xfrm rot="-8674050">
              <a:off x="1121240" y="2903787"/>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5" name="Google Shape;1875;g2d124c7d85e_0_15"/>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6" name="Google Shape;1876;g2d124c7d85e_0_15"/>
            <p:cNvSpPr txBox="1"/>
            <p:nvPr/>
          </p:nvSpPr>
          <p:spPr>
            <a:xfrm>
              <a:off x="546725" y="1847172"/>
              <a:ext cx="16344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877" name="Google Shape;1877;g2d124c7d85e_0_15"/>
            <p:cNvSpPr/>
            <p:nvPr/>
          </p:nvSpPr>
          <p:spPr>
            <a:xfrm rot="-6480166">
              <a:off x="2662136" y="2048901"/>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8" name="Google Shape;1878;g2d124c7d85e_0_15"/>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79" name="Google Shape;1879;g2d124c7d85e_0_15"/>
            <p:cNvSpPr txBox="1"/>
            <p:nvPr/>
          </p:nvSpPr>
          <p:spPr>
            <a:xfrm>
              <a:off x="2657542" y="633547"/>
              <a:ext cx="1634400" cy="9930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880" name="Google Shape;1880;g2d124c7d85e_0_15"/>
            <p:cNvSpPr/>
            <p:nvPr/>
          </p:nvSpPr>
          <p:spPr>
            <a:xfrm rot="-4319834">
              <a:off x="4230607" y="2048600"/>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81" name="Google Shape;1881;g2d124c7d85e_0_15"/>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82" name="Google Shape;1882;g2d124c7d85e_0_15"/>
            <p:cNvSpPr txBox="1"/>
            <p:nvPr/>
          </p:nvSpPr>
          <p:spPr>
            <a:xfrm>
              <a:off x="4952755" y="633548"/>
              <a:ext cx="16344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883" name="Google Shape;1883;g2d124c7d85e_0_15"/>
            <p:cNvSpPr/>
            <p:nvPr/>
          </p:nvSpPr>
          <p:spPr>
            <a:xfrm rot="-2159837">
              <a:off x="5499449" y="2970548"/>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84" name="Google Shape;1884;g2d124c7d85e_0_15"/>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85" name="Google Shape;1885;g2d124c7d85e_0_15"/>
            <p:cNvSpPr txBox="1"/>
            <p:nvPr/>
          </p:nvSpPr>
          <p:spPr>
            <a:xfrm>
              <a:off x="6672477" y="1982647"/>
              <a:ext cx="19086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886" name="Google Shape;1886;g2d124c7d85e_0_15"/>
            <p:cNvSpPr/>
            <p:nvPr/>
          </p:nvSpPr>
          <p:spPr>
            <a:xfrm rot="16321">
              <a:off x="5848709"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87" name="Google Shape;1887;g2d124c7d85e_0_15"/>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88" name="Google Shape;1888;g2d124c7d85e_0_15"/>
            <p:cNvSpPr txBox="1"/>
            <p:nvPr/>
          </p:nvSpPr>
          <p:spPr>
            <a:xfrm>
              <a:off x="7131137" y="3937422"/>
              <a:ext cx="2001300" cy="1626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1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Advanced Tier Interventions</a:t>
            </a:r>
            <a:endParaRPr/>
          </a:p>
        </p:txBody>
      </p:sp>
      <p:grpSp>
        <p:nvGrpSpPr>
          <p:cNvPr id="1894" name="Google Shape;1894;p169" descr="picture of blank core features graphic&#10;"/>
          <p:cNvGrpSpPr/>
          <p:nvPr/>
        </p:nvGrpSpPr>
        <p:grpSpPr>
          <a:xfrm>
            <a:off x="425829" y="1592026"/>
            <a:ext cx="8292160" cy="3840811"/>
            <a:chOff x="-78823" y="593372"/>
            <a:chExt cx="9322271" cy="5442555"/>
          </a:xfrm>
        </p:grpSpPr>
        <p:sp>
          <p:nvSpPr>
            <p:cNvPr id="1895" name="Google Shape;1895;p169"/>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96" name="Google Shape;1896;p169"/>
            <p:cNvSpPr txBox="1"/>
            <p:nvPr/>
          </p:nvSpPr>
          <p:spPr>
            <a:xfrm>
              <a:off x="3499447" y="3945149"/>
              <a:ext cx="2313300" cy="1732200"/>
            </a:xfrm>
            <a:prstGeom prst="rect">
              <a:avLst/>
            </a:prstGeom>
            <a:no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3000" b="0" i="0" u="none" strike="noStrike" cap="none">
                  <a:solidFill>
                    <a:srgbClr val="000000"/>
                  </a:solidFill>
                  <a:latin typeface="Verdana"/>
                  <a:ea typeface="Verdana"/>
                  <a:cs typeface="Verdana"/>
                  <a:sym typeface="Verdana"/>
                </a:rPr>
                <a:t>Core Features </a:t>
              </a:r>
              <a:endParaRPr sz="3000" b="0" i="0" u="none" strike="noStrike" cap="none">
                <a:solidFill>
                  <a:srgbClr val="000000"/>
                </a:solidFill>
                <a:latin typeface="Verdana"/>
                <a:ea typeface="Verdana"/>
                <a:cs typeface="Verdana"/>
                <a:sym typeface="Verdana"/>
              </a:endParaRPr>
            </a:p>
            <a:p>
              <a:pPr marL="0" marR="0" lvl="0" indent="0" algn="ctr" rtl="0">
                <a:lnSpc>
                  <a:spcPct val="90000"/>
                </a:lnSpc>
                <a:spcBef>
                  <a:spcPts val="63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1897" name="Google Shape;1897;p169"/>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98" name="Google Shape;1898;p169"/>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99" name="Google Shape;1899;p169"/>
            <p:cNvSpPr txBox="1"/>
            <p:nvPr/>
          </p:nvSpPr>
          <p:spPr>
            <a:xfrm>
              <a:off x="-78683" y="3733247"/>
              <a:ext cx="2313300" cy="2088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900" name="Google Shape;1900;p169"/>
            <p:cNvSpPr/>
            <p:nvPr/>
          </p:nvSpPr>
          <p:spPr>
            <a:xfrm rot="-8674050">
              <a:off x="1121240" y="2903787"/>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01" name="Google Shape;1901;p169"/>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02" name="Google Shape;1902;p169"/>
            <p:cNvSpPr txBox="1"/>
            <p:nvPr/>
          </p:nvSpPr>
          <p:spPr>
            <a:xfrm>
              <a:off x="546725" y="1847172"/>
              <a:ext cx="16344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903" name="Google Shape;1903;p169"/>
            <p:cNvSpPr/>
            <p:nvPr/>
          </p:nvSpPr>
          <p:spPr>
            <a:xfrm rot="-6480166">
              <a:off x="2662136" y="2048901"/>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04" name="Google Shape;1904;p169"/>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05" name="Google Shape;1905;p169"/>
            <p:cNvSpPr txBox="1"/>
            <p:nvPr/>
          </p:nvSpPr>
          <p:spPr>
            <a:xfrm>
              <a:off x="2657542" y="633547"/>
              <a:ext cx="1634400" cy="9930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906" name="Google Shape;1906;p169"/>
            <p:cNvSpPr/>
            <p:nvPr/>
          </p:nvSpPr>
          <p:spPr>
            <a:xfrm rot="-4319834">
              <a:off x="4230607" y="2048600"/>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07" name="Google Shape;1907;p169"/>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08" name="Google Shape;1908;p169"/>
            <p:cNvSpPr txBox="1"/>
            <p:nvPr/>
          </p:nvSpPr>
          <p:spPr>
            <a:xfrm>
              <a:off x="4952755" y="633548"/>
              <a:ext cx="16344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909" name="Google Shape;1909;p169"/>
            <p:cNvSpPr/>
            <p:nvPr/>
          </p:nvSpPr>
          <p:spPr>
            <a:xfrm rot="-2159837">
              <a:off x="5499449" y="2970548"/>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10" name="Google Shape;1910;p169"/>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11" name="Google Shape;1911;p169"/>
            <p:cNvSpPr txBox="1"/>
            <p:nvPr/>
          </p:nvSpPr>
          <p:spPr>
            <a:xfrm>
              <a:off x="6672477" y="1982647"/>
              <a:ext cx="19086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912" name="Google Shape;1912;p169"/>
            <p:cNvSpPr/>
            <p:nvPr/>
          </p:nvSpPr>
          <p:spPr>
            <a:xfrm rot="16321">
              <a:off x="5848709"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13" name="Google Shape;1913;p169"/>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14" name="Google Shape;1914;p169"/>
            <p:cNvSpPr txBox="1"/>
            <p:nvPr/>
          </p:nvSpPr>
          <p:spPr>
            <a:xfrm>
              <a:off x="7131137" y="3937422"/>
              <a:ext cx="2001300" cy="1626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grpSp>
      <p:sp>
        <p:nvSpPr>
          <p:cNvPr id="1915" name="Google Shape;1915;p169"/>
          <p:cNvSpPr txBox="1"/>
          <p:nvPr/>
        </p:nvSpPr>
        <p:spPr>
          <a:xfrm>
            <a:off x="5536621" y="5596563"/>
            <a:ext cx="3368700" cy="1818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Adapted from Horner &amp; Sugai (2016)</a:t>
            </a:r>
            <a:endParaRPr sz="1050" b="0" i="0" u="none" strike="noStrike" cap="none">
              <a:solidFill>
                <a:srgbClr val="000000"/>
              </a:solidFill>
              <a:latin typeface="Arial"/>
              <a:ea typeface="Arial"/>
              <a:cs typeface="Arial"/>
              <a:sym typeface="Arial"/>
            </a:endParaRPr>
          </a:p>
        </p:txBody>
      </p:sp>
      <p:pic>
        <p:nvPicPr>
          <p:cNvPr id="1916" name="Google Shape;1916;p169" descr="Notebook icon indicating this slide matches the materials on Pages 37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917" name="Google Shape;1917;p169"/>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37</a:t>
            </a:r>
            <a:endParaRPr sz="1700" b="0" i="0" u="none" strike="noStrike" cap="none">
              <a:solidFill>
                <a:schemeClr val="lt1"/>
              </a:solidFill>
              <a:latin typeface="Verdana"/>
              <a:ea typeface="Verdana"/>
              <a:cs typeface="Verdana"/>
              <a:sym typeface="Verdana"/>
            </a:endParaRPr>
          </a:p>
        </p:txBody>
      </p:sp>
      <p:sp>
        <p:nvSpPr>
          <p:cNvPr id="1918" name="Google Shape;1918;p169"/>
          <p:cNvSpPr txBox="1"/>
          <p:nvPr/>
        </p:nvSpPr>
        <p:spPr>
          <a:xfrm>
            <a:off x="664524" y="4230250"/>
            <a:ext cx="1560425" cy="7078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000000"/>
                </a:solidFill>
                <a:latin typeface="Verdana"/>
                <a:ea typeface="Verdana"/>
                <a:cs typeface="Verdana"/>
                <a:sym typeface="Verdana"/>
              </a:rPr>
              <a:t>Increased</a:t>
            </a:r>
            <a:r>
              <a:rPr lang="en-US" sz="1600" b="0" i="0" u="none" strike="noStrike" cap="none">
                <a:solidFill>
                  <a:srgbClr val="000000"/>
                </a:solidFill>
                <a:latin typeface="Verdana"/>
                <a:ea typeface="Verdana"/>
                <a:cs typeface="Verdana"/>
                <a:sym typeface="Verdana"/>
              </a:rPr>
              <a:t>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Instruction</a:t>
            </a:r>
            <a:endParaRPr sz="1400" b="0" i="0" u="none" strike="noStrike" cap="none">
              <a:solidFill>
                <a:srgbClr val="000000"/>
              </a:solidFill>
              <a:latin typeface="Verdana"/>
              <a:ea typeface="Verdana"/>
              <a:cs typeface="Verdana"/>
              <a:sym typeface="Verdana"/>
            </a:endParaRPr>
          </a:p>
        </p:txBody>
      </p:sp>
      <p:sp>
        <p:nvSpPr>
          <p:cNvPr id="1919" name="Google Shape;1919;p169"/>
          <p:cNvSpPr txBox="1"/>
          <p:nvPr/>
        </p:nvSpPr>
        <p:spPr>
          <a:xfrm>
            <a:off x="6985425" y="4152700"/>
            <a:ext cx="149405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000000"/>
                </a:solidFill>
                <a:latin typeface="Verdana"/>
                <a:ea typeface="Verdana"/>
                <a:cs typeface="Verdana"/>
                <a:sym typeface="Verdana"/>
              </a:rPr>
              <a:t>Increased </a:t>
            </a:r>
            <a:endParaRPr sz="16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Systems</a:t>
            </a:r>
            <a:endParaRPr sz="1600" b="0" i="0" u="none" strike="noStrike" cap="none">
              <a:solidFill>
                <a:srgbClr val="000000"/>
              </a:solidFill>
              <a:latin typeface="Verdana"/>
              <a:ea typeface="Verdana"/>
              <a:cs typeface="Verdana"/>
              <a:sym typeface="Verdana"/>
            </a:endParaRPr>
          </a:p>
        </p:txBody>
      </p:sp>
      <p:sp>
        <p:nvSpPr>
          <p:cNvPr id="1920" name="Google Shape;1920;p169"/>
          <p:cNvSpPr txBox="1"/>
          <p:nvPr/>
        </p:nvSpPr>
        <p:spPr>
          <a:xfrm>
            <a:off x="6547525" y="2493125"/>
            <a:ext cx="16356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000000"/>
                </a:solidFill>
                <a:latin typeface="Verdana"/>
                <a:ea typeface="Verdana"/>
                <a:cs typeface="Verdana"/>
                <a:sym typeface="Verdana"/>
              </a:rPr>
              <a:t>Increased </a:t>
            </a:r>
            <a:endParaRPr sz="16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Family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Engagement</a:t>
            </a:r>
            <a:endParaRPr sz="1600" b="0" i="0" u="none" strike="noStrike" cap="none">
              <a:solidFill>
                <a:srgbClr val="000000"/>
              </a:solidFill>
              <a:latin typeface="Verdana"/>
              <a:ea typeface="Verdana"/>
              <a:cs typeface="Verdana"/>
              <a:sym typeface="Verdana"/>
            </a:endParaRPr>
          </a:p>
        </p:txBody>
      </p:sp>
      <p:sp>
        <p:nvSpPr>
          <p:cNvPr id="1921" name="Google Shape;1921;p169"/>
          <p:cNvSpPr txBox="1"/>
          <p:nvPr/>
        </p:nvSpPr>
        <p:spPr>
          <a:xfrm>
            <a:off x="4965250" y="1619938"/>
            <a:ext cx="1407874"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000000"/>
                </a:solidFill>
                <a:latin typeface="Verdana"/>
                <a:ea typeface="Verdana"/>
                <a:cs typeface="Verdana"/>
                <a:sym typeface="Verdana"/>
              </a:rPr>
              <a:t>Increased</a:t>
            </a:r>
            <a:endParaRPr sz="16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Data</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Collection</a:t>
            </a:r>
            <a:endParaRPr sz="1600" b="0" i="0" u="none" strike="noStrike" cap="none">
              <a:solidFill>
                <a:srgbClr val="000000"/>
              </a:solidFill>
              <a:latin typeface="Verdana"/>
              <a:ea typeface="Verdana"/>
              <a:cs typeface="Verdana"/>
              <a:sym typeface="Verdana"/>
            </a:endParaRPr>
          </a:p>
        </p:txBody>
      </p:sp>
      <p:sp>
        <p:nvSpPr>
          <p:cNvPr id="1922" name="Google Shape;1922;p169"/>
          <p:cNvSpPr txBox="1"/>
          <p:nvPr/>
        </p:nvSpPr>
        <p:spPr>
          <a:xfrm>
            <a:off x="2901450" y="1619950"/>
            <a:ext cx="13026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Increased</a:t>
            </a:r>
            <a:r>
              <a:rPr lang="en-US" sz="14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Structure &amp;</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Prompts</a:t>
            </a:r>
            <a:endParaRPr sz="1400" b="0" i="0" u="none" strike="noStrike" cap="none">
              <a:solidFill>
                <a:srgbClr val="000000"/>
              </a:solidFill>
              <a:latin typeface="Verdana"/>
              <a:ea typeface="Verdana"/>
              <a:cs typeface="Verdana"/>
              <a:sym typeface="Verdana"/>
            </a:endParaRPr>
          </a:p>
        </p:txBody>
      </p:sp>
      <p:sp>
        <p:nvSpPr>
          <p:cNvPr id="1923" name="Google Shape;1923;p169"/>
          <p:cNvSpPr txBox="1"/>
          <p:nvPr/>
        </p:nvSpPr>
        <p:spPr>
          <a:xfrm>
            <a:off x="1029575" y="2493125"/>
            <a:ext cx="1406478"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000000"/>
                </a:solidFill>
                <a:latin typeface="Verdana"/>
                <a:ea typeface="Verdana"/>
                <a:cs typeface="Verdana"/>
                <a:sym typeface="Verdana"/>
              </a:rPr>
              <a:t>Increased</a:t>
            </a:r>
            <a:r>
              <a:rPr lang="en-US" sz="1600" b="0" i="0" u="none" strike="noStrike" cap="none">
                <a:solidFill>
                  <a:srgbClr val="000000"/>
                </a:solidFill>
                <a:latin typeface="Verdana"/>
                <a:ea typeface="Verdana"/>
                <a:cs typeface="Verdana"/>
                <a:sym typeface="Verdana"/>
              </a:rPr>
              <a:t>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Feedback</a:t>
            </a:r>
            <a:endParaRPr sz="16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18"/>
                                        </p:tgtEl>
                                        <p:attrNameLst>
                                          <p:attrName>style.visibility</p:attrName>
                                        </p:attrNameLst>
                                      </p:cBhvr>
                                      <p:to>
                                        <p:strVal val="visible"/>
                                      </p:to>
                                    </p:set>
                                    <p:anim calcmode="lin" valueType="num">
                                      <p:cBhvr additive="base">
                                        <p:cTn id="7" dur="1000"/>
                                        <p:tgtEl>
                                          <p:spTgt spid="19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23"/>
                                        </p:tgtEl>
                                        <p:attrNameLst>
                                          <p:attrName>style.visibility</p:attrName>
                                        </p:attrNameLst>
                                      </p:cBhvr>
                                      <p:to>
                                        <p:strVal val="visible"/>
                                      </p:to>
                                    </p:set>
                                    <p:anim calcmode="lin" valueType="num">
                                      <p:cBhvr additive="base">
                                        <p:cTn id="12" dur="1000"/>
                                        <p:tgtEl>
                                          <p:spTgt spid="192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22"/>
                                        </p:tgtEl>
                                        <p:attrNameLst>
                                          <p:attrName>style.visibility</p:attrName>
                                        </p:attrNameLst>
                                      </p:cBhvr>
                                      <p:to>
                                        <p:strVal val="visible"/>
                                      </p:to>
                                    </p:set>
                                    <p:anim calcmode="lin" valueType="num">
                                      <p:cBhvr additive="base">
                                        <p:cTn id="17" dur="1000"/>
                                        <p:tgtEl>
                                          <p:spTgt spid="19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21"/>
                                        </p:tgtEl>
                                        <p:attrNameLst>
                                          <p:attrName>style.visibility</p:attrName>
                                        </p:attrNameLst>
                                      </p:cBhvr>
                                      <p:to>
                                        <p:strVal val="visible"/>
                                      </p:to>
                                    </p:set>
                                    <p:anim calcmode="lin" valueType="num">
                                      <p:cBhvr additive="base">
                                        <p:cTn id="22" dur="1000"/>
                                        <p:tgtEl>
                                          <p:spTgt spid="19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20"/>
                                        </p:tgtEl>
                                        <p:attrNameLst>
                                          <p:attrName>style.visibility</p:attrName>
                                        </p:attrNameLst>
                                      </p:cBhvr>
                                      <p:to>
                                        <p:strVal val="visible"/>
                                      </p:to>
                                    </p:set>
                                    <p:anim calcmode="lin" valueType="num">
                                      <p:cBhvr additive="base">
                                        <p:cTn id="27" dur="1000"/>
                                        <p:tgtEl>
                                          <p:spTgt spid="19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19"/>
                                        </p:tgtEl>
                                        <p:attrNameLst>
                                          <p:attrName>style.visibility</p:attrName>
                                        </p:attrNameLst>
                                      </p:cBhvr>
                                      <p:to>
                                        <p:strVal val="visible"/>
                                      </p:to>
                                    </p:set>
                                    <p:anim calcmode="lin" valueType="num">
                                      <p:cBhvr additive="base">
                                        <p:cTn id="32" dur="1000"/>
                                        <p:tgtEl>
                                          <p:spTgt spid="19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170"/>
          <p:cNvSpPr txBox="1">
            <a:spLocks noGrp="1"/>
          </p:cNvSpPr>
          <p:nvPr>
            <p:ph type="title"/>
          </p:nvPr>
        </p:nvSpPr>
        <p:spPr>
          <a:xfrm>
            <a:off x="228600" y="228600"/>
            <a:ext cx="8686800" cy="6345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AT Quick Check</a:t>
            </a:r>
            <a:endParaRPr/>
          </a:p>
        </p:txBody>
      </p:sp>
      <p:pic>
        <p:nvPicPr>
          <p:cNvPr id="1930" name="Google Shape;1930;p170" descr="Notebook icon indicating this slide matches the materials on Pages 79-80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931" name="Google Shape;1931;p170"/>
          <p:cNvSpPr txBox="1"/>
          <p:nvPr/>
        </p:nvSpPr>
        <p:spPr>
          <a:xfrm>
            <a:off x="8311775" y="679800"/>
            <a:ext cx="55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79</a:t>
            </a:r>
            <a:endParaRPr sz="14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80</a:t>
            </a:r>
            <a:endParaRPr sz="1400" b="0" i="0" u="none" strike="noStrike" cap="none">
              <a:solidFill>
                <a:schemeClr val="lt1"/>
              </a:solidFill>
              <a:latin typeface="Verdana"/>
              <a:ea typeface="Verdana"/>
              <a:cs typeface="Verdana"/>
              <a:sym typeface="Verdana"/>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171"/>
          <p:cNvSpPr txBox="1">
            <a:spLocks noGrp="1"/>
          </p:cNvSpPr>
          <p:nvPr>
            <p:ph type="title"/>
          </p:nvPr>
        </p:nvSpPr>
        <p:spPr>
          <a:xfrm>
            <a:off x="160725" y="313800"/>
            <a:ext cx="8686800" cy="6090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Check-slide 2</a:t>
            </a:r>
            <a:endParaRPr/>
          </a:p>
        </p:txBody>
      </p:sp>
      <p:pic>
        <p:nvPicPr>
          <p:cNvPr id="1940" name="Google Shape;1940;p171" descr="Notebook icon indicating this slide matches the materials on Pages 79-80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941" name="Google Shape;1941;p171"/>
          <p:cNvSpPr txBox="1"/>
          <p:nvPr/>
        </p:nvSpPr>
        <p:spPr>
          <a:xfrm>
            <a:off x="8311775" y="679800"/>
            <a:ext cx="55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79</a:t>
            </a:r>
            <a:endParaRPr sz="14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80</a:t>
            </a:r>
            <a:endParaRPr sz="1400" b="0" i="0" u="none" strike="noStrike" cap="none">
              <a:solidFill>
                <a:schemeClr val="lt1"/>
              </a:solidFill>
              <a:latin typeface="Verdana"/>
              <a:ea typeface="Verdana"/>
              <a:cs typeface="Verdana"/>
              <a:sym typeface="Verdana"/>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172"/>
          <p:cNvSpPr txBox="1">
            <a:spLocks noGrp="1"/>
          </p:cNvSpPr>
          <p:nvPr>
            <p:ph type="title"/>
          </p:nvPr>
        </p:nvSpPr>
        <p:spPr>
          <a:xfrm>
            <a:off x="228600" y="228600"/>
            <a:ext cx="8686800" cy="62745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Check-slide 3</a:t>
            </a:r>
            <a:endParaRPr/>
          </a:p>
        </p:txBody>
      </p:sp>
      <p:pic>
        <p:nvPicPr>
          <p:cNvPr id="1952" name="Google Shape;1952;p172" descr="Notebook icon indicating this slide matches the materials on Pages 79-80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953" name="Google Shape;1953;p172"/>
          <p:cNvSpPr txBox="1"/>
          <p:nvPr/>
        </p:nvSpPr>
        <p:spPr>
          <a:xfrm>
            <a:off x="8311775" y="679800"/>
            <a:ext cx="5595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79</a:t>
            </a:r>
            <a:endParaRPr sz="14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Verdana"/>
                <a:ea typeface="Verdana"/>
                <a:cs typeface="Verdana"/>
                <a:sym typeface="Verdana"/>
              </a:rPr>
              <a:t>80</a:t>
            </a:r>
            <a:endParaRPr sz="1400" b="0" i="0" u="none" strike="noStrike" cap="none">
              <a:solidFill>
                <a:schemeClr val="lt1"/>
              </a:solidFill>
              <a:latin typeface="Verdana"/>
              <a:ea typeface="Verdana"/>
              <a:cs typeface="Verdana"/>
              <a:sym typeface="Verdana"/>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1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Graduation!</a:t>
            </a:r>
            <a:endParaRPr/>
          </a:p>
        </p:txBody>
      </p:sp>
      <p:pic>
        <p:nvPicPr>
          <p:cNvPr id="1962" name="Google Shape;1962;p174" descr="I decided to edit the original Pomp and Circumstance because the original one is to short and the &quot;walking part&quot; of the song is what im looking for but didn't see one on Youtube...so i made one myself...i tried my best..you are more than welcome to use this song (for graduation practice or graduation)&#10;&#10;Congrats to those who are graduating this year!!!!&#10;&#10;Hope you enjoy it and don't forgot slam that like button, and click that subscribe button...maybe?" title="Pomp and Circumstance Graduation Walking March (Song Extended)">
            <a:hlinkClick r:id="rId3"/>
          </p:cNvPr>
          <p:cNvPicPr preferRelativeResize="0"/>
          <p:nvPr/>
        </p:nvPicPr>
        <p:blipFill rotWithShape="1">
          <a:blip r:embed="rId4">
            <a:alphaModFix/>
          </a:blip>
          <a:srcRect/>
          <a:stretch/>
        </p:blipFill>
        <p:spPr>
          <a:xfrm>
            <a:off x="1239450" y="1524000"/>
            <a:ext cx="6665100" cy="4998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2"/>
                                        </p:tgtEl>
                                        <p:attrNameLst>
                                          <p:attrName>style.visibility</p:attrName>
                                        </p:attrNameLst>
                                      </p:cBhvr>
                                      <p:to>
                                        <p:strVal val="visible"/>
                                      </p:to>
                                    </p:set>
                                    <p:animEffect transition="in" filter="fade">
                                      <p:cBhvr>
                                        <p:cTn id="7" dur="1000"/>
                                        <p:tgtEl>
                                          <p:spTgt spid="1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1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t>Evaluation</a:t>
            </a:r>
            <a:endParaRPr b="1"/>
          </a:p>
        </p:txBody>
      </p:sp>
      <p:pic>
        <p:nvPicPr>
          <p:cNvPr id="1969" name="Google Shape;1969;p175" descr="Evaluation road sign&#10;"/>
          <p:cNvPicPr preferRelativeResize="0"/>
          <p:nvPr/>
        </p:nvPicPr>
        <p:blipFill rotWithShape="1">
          <a:blip r:embed="rId3">
            <a:alphaModFix/>
          </a:blip>
          <a:srcRect/>
          <a:stretch/>
        </p:blipFill>
        <p:spPr>
          <a:xfrm>
            <a:off x="635000" y="1708425"/>
            <a:ext cx="3699251" cy="4122099"/>
          </a:xfrm>
          <a:prstGeom prst="rect">
            <a:avLst/>
          </a:prstGeom>
          <a:noFill/>
          <a:ln>
            <a:noFill/>
          </a:ln>
        </p:spPr>
      </p:pic>
      <p:sp>
        <p:nvSpPr>
          <p:cNvPr id="1970" name="Google Shape;1970;p175"/>
          <p:cNvSpPr txBox="1"/>
          <p:nvPr/>
        </p:nvSpPr>
        <p:spPr>
          <a:xfrm>
            <a:off x="435425" y="6513275"/>
            <a:ext cx="74022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0" i="0" u="none" strike="noStrike" cap="none">
                <a:solidFill>
                  <a:srgbClr val="666666"/>
                </a:solidFill>
                <a:highlight>
                  <a:srgbClr val="FFFFFF"/>
                </a:highlight>
                <a:latin typeface="Arial"/>
                <a:ea typeface="Arial"/>
                <a:cs typeface="Arial"/>
                <a:sym typeface="Arial"/>
              </a:rPr>
              <a:t>Pix4free.org - link to - https://pix4free.org/</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17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Algozzine, B., Barrett, S., Eber, L., George, H., Horner, R., Lewis, T., Putnam, B., Swain-Bradley, J., McIntosh, K., &amp; Sugai, G. (2014).</a:t>
            </a:r>
            <a:endParaRPr/>
          </a:p>
          <a:p>
            <a:pPr marL="457200" lvl="0" indent="-342900" algn="l" rtl="0">
              <a:lnSpc>
                <a:spcPct val="100000"/>
              </a:lnSpc>
              <a:spcBef>
                <a:spcPts val="360"/>
              </a:spcBef>
              <a:spcAft>
                <a:spcPts val="0"/>
              </a:spcAft>
              <a:buSzPct val="72580"/>
              <a:buChar char="•"/>
            </a:pPr>
            <a:r>
              <a:rPr lang="en-US"/>
              <a:t>Crone, D. A., Horner, R. H., &amp; Hawken, L.. S. (2004). Responding to problem behavior in schools: The Behavior Education Program. New York: Guilford.</a:t>
            </a:r>
            <a:endParaRPr/>
          </a:p>
          <a:p>
            <a:pPr marL="457200" lvl="0" indent="-342900" algn="l" rtl="0">
              <a:lnSpc>
                <a:spcPct val="100000"/>
              </a:lnSpc>
              <a:spcBef>
                <a:spcPts val="360"/>
              </a:spcBef>
              <a:spcAft>
                <a:spcPts val="0"/>
              </a:spcAft>
              <a:buSzPct val="72580"/>
              <a:buChar char="•"/>
            </a:pPr>
            <a:r>
              <a:rPr lang="en-US"/>
              <a:t>Everett, S., Sugai, G., Fallon, L., Simonsen, B., &amp; O’Keeffe, B. (2011). School-wide Tier II interventions: Check-In Check-Out Getting Started Workbook. OSEP Technical Assistance Center on Positive Behavioral Interventions and Supports. </a:t>
            </a:r>
            <a:endParaRPr/>
          </a:p>
          <a:p>
            <a:pPr marL="457200" lvl="0" indent="-228600" algn="l" rtl="0">
              <a:lnSpc>
                <a:spcPct val="100000"/>
              </a:lnSpc>
              <a:spcBef>
                <a:spcPts val="360"/>
              </a:spcBef>
              <a:spcAft>
                <a:spcPts val="0"/>
              </a:spcAft>
              <a:buSzPct val="72580"/>
              <a:buNone/>
            </a:pPr>
            <a:endParaRPr/>
          </a:p>
          <a:p>
            <a:pPr marL="457200" lvl="0" indent="-228600" algn="l" rtl="0">
              <a:lnSpc>
                <a:spcPct val="100000"/>
              </a:lnSpc>
              <a:spcBef>
                <a:spcPts val="360"/>
              </a:spcBef>
              <a:spcAft>
                <a:spcPts val="0"/>
              </a:spcAft>
              <a:buSzPct val="72580"/>
              <a:buNone/>
            </a:pPr>
            <a:endParaRPr/>
          </a:p>
        </p:txBody>
      </p:sp>
      <p:sp>
        <p:nvSpPr>
          <p:cNvPr id="1977" name="Google Shape;1977;p1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17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Hosp, J. L., Hosh, M. K., Howell, K. W., Allison, R. (2014). The ABCs of curriculum-based evaluation: A practical guide to effective decision making. New York: Guilford.</a:t>
            </a:r>
            <a:endParaRPr/>
          </a:p>
          <a:p>
            <a:pPr marL="457200" lvl="0" indent="-342900" algn="l" rtl="0">
              <a:lnSpc>
                <a:spcPct val="100000"/>
              </a:lnSpc>
              <a:spcBef>
                <a:spcPts val="360"/>
              </a:spcBef>
              <a:spcAft>
                <a:spcPts val="0"/>
              </a:spcAft>
              <a:buSzPct val="72580"/>
              <a:buChar char="•"/>
            </a:pPr>
            <a:r>
              <a:rPr lang="en-US"/>
              <a:t>Lembke, D. (n.d.). Interventions in RTI Handouts. Retrieved from </a:t>
            </a:r>
            <a:r>
              <a:rPr lang="en-US" u="sng">
                <a:solidFill>
                  <a:schemeClr val="hlink"/>
                </a:solidFill>
                <a:hlinkClick r:id="rId3"/>
              </a:rPr>
              <a:t>https://rti4success.org/sites/default/files/interventions_in_rti_handouts.pdf</a:t>
            </a:r>
            <a:endParaRPr/>
          </a:p>
          <a:p>
            <a:pPr marL="457200" lvl="0" indent="-342900" algn="l" rtl="0">
              <a:lnSpc>
                <a:spcPct val="100000"/>
              </a:lnSpc>
              <a:spcBef>
                <a:spcPts val="360"/>
              </a:spcBef>
              <a:spcAft>
                <a:spcPts val="0"/>
              </a:spcAft>
              <a:buSzPct val="72580"/>
              <a:buChar char="•"/>
            </a:pPr>
            <a:r>
              <a:rPr lang="en-US"/>
              <a:t>McIntosh, K. &amp; Goodman, S. (2016). Integrating multi-tiered systems of support: Blending RTI and PBIS. New York: Guilford</a:t>
            </a:r>
            <a:endParaRPr/>
          </a:p>
          <a:p>
            <a:pPr marL="457200" lvl="0" indent="-342900" algn="l" rtl="0">
              <a:lnSpc>
                <a:spcPct val="100000"/>
              </a:lnSpc>
              <a:spcBef>
                <a:spcPts val="360"/>
              </a:spcBef>
              <a:spcAft>
                <a:spcPts val="0"/>
              </a:spcAft>
              <a:buSzPct val="72580"/>
              <a:buChar char="•"/>
            </a:pPr>
            <a:r>
              <a:rPr lang="en-US"/>
              <a:t>ford Press.</a:t>
            </a:r>
            <a:endParaRPr/>
          </a:p>
        </p:txBody>
      </p:sp>
      <p:sp>
        <p:nvSpPr>
          <p:cNvPr id="1984" name="Google Shape;1984;p1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17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100000"/>
              </a:lnSpc>
              <a:spcBef>
                <a:spcPts val="360"/>
              </a:spcBef>
              <a:spcAft>
                <a:spcPts val="0"/>
              </a:spcAft>
              <a:buSzPct val="60810"/>
              <a:buChar char="•"/>
            </a:pPr>
            <a:r>
              <a:rPr lang="en-US"/>
              <a:t>Riley-Tillman, C. T., Burns, M. K., &amp; Kilgus, S. P. (2020). Evaluating Educational Interventions, Second Edition: Single-Case Design for Measuring Response to Intervention (Second ed.). The Guilford Press.</a:t>
            </a:r>
            <a:endParaRPr/>
          </a:p>
          <a:p>
            <a:pPr marL="457200" lvl="0" indent="-342900" algn="l" rtl="0">
              <a:lnSpc>
                <a:spcPct val="100000"/>
              </a:lnSpc>
              <a:spcBef>
                <a:spcPts val="360"/>
              </a:spcBef>
              <a:spcAft>
                <a:spcPts val="0"/>
              </a:spcAft>
              <a:buSzPct val="60810"/>
              <a:buChar char="•"/>
            </a:pPr>
            <a:r>
              <a:rPr lang="en-US"/>
              <a:t>Sanetti, L. &amp; Meek, M. (2019). Supporting successful interventions in schools : tools to plan, evaluate, and sustain effective implementation. New York: The Guilford Press.</a:t>
            </a:r>
            <a:endParaRPr/>
          </a:p>
          <a:p>
            <a:pPr marL="457200" lvl="0" indent="-228600" algn="l" rtl="0">
              <a:lnSpc>
                <a:spcPct val="100000"/>
              </a:lnSpc>
              <a:spcBef>
                <a:spcPts val="360"/>
              </a:spcBef>
              <a:spcAft>
                <a:spcPts val="0"/>
              </a:spcAft>
              <a:buSzPct val="60810"/>
              <a:buNone/>
            </a:pPr>
            <a:endParaRPr/>
          </a:p>
        </p:txBody>
      </p:sp>
      <p:sp>
        <p:nvSpPr>
          <p:cNvPr id="1991" name="Google Shape;1991;p17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8"/>
          <p:cNvSpPr txBox="1">
            <a:spLocks noGrp="1"/>
          </p:cNvSpPr>
          <p:nvPr>
            <p:ph type="body" idx="1"/>
          </p:nvPr>
        </p:nvSpPr>
        <p:spPr>
          <a:xfrm>
            <a:off x="457200" y="1600200"/>
            <a:ext cx="8229600" cy="49815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Frequent, intensive, and individualized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Intensive support for students not responding to Tier 2 support or need more intensive support</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Individualized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Different than special education</a:t>
            </a:r>
            <a:endParaRPr sz="2800"/>
          </a:p>
        </p:txBody>
      </p:sp>
      <p:sp>
        <p:nvSpPr>
          <p:cNvPr id="357" name="Google Shape;357;p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3?</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17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The IRIS Center. (2014). Evidence-based practices (part 3): Evaluating learner outcomes and fidelity. Retrieved from </a:t>
            </a:r>
            <a:r>
              <a:rPr lang="en-US" u="sng">
                <a:solidFill>
                  <a:schemeClr val="hlink"/>
                </a:solidFill>
                <a:hlinkClick r:id="rId3"/>
              </a:rPr>
              <a:t>https://iris.peabody.vanderbilt.edu/module/ebp_03/</a:t>
            </a:r>
            <a:endParaRPr/>
          </a:p>
          <a:p>
            <a:pPr marL="457200" lvl="0" indent="-342900" algn="l" rtl="0">
              <a:lnSpc>
                <a:spcPct val="100000"/>
              </a:lnSpc>
              <a:spcBef>
                <a:spcPts val="360"/>
              </a:spcBef>
              <a:spcAft>
                <a:spcPts val="0"/>
              </a:spcAft>
              <a:buSzPct val="72580"/>
              <a:buChar char="•"/>
            </a:pPr>
            <a:r>
              <a:rPr lang="en-US"/>
              <a:t>Tiered Fidelity Inventory (TFI) Scoring Guide - Adapted from Algozzine, B., Barrett, S., Eber, L., George, H., Horner, R., Lewis, T., Putnam, B., Swain-Bradway, J., McIntosh, K., &amp; Sugai, G (2014). School-wide PBIS Tiered Fidelity Inventory. OSEP Technical Assistance Center on Positive Behavioral Interventions and Supports. </a:t>
            </a:r>
            <a:r>
              <a:rPr lang="en-US" u="sng">
                <a:solidFill>
                  <a:schemeClr val="hlink"/>
                </a:solidFill>
                <a:hlinkClick r:id="rId4"/>
              </a:rPr>
              <a:t>www.pbis.org</a:t>
            </a:r>
            <a:r>
              <a:rPr lang="en-US"/>
              <a:t>.</a:t>
            </a:r>
            <a:endParaRPr/>
          </a:p>
          <a:p>
            <a:pPr marL="457200" lvl="0" indent="-228600" algn="l" rtl="0">
              <a:lnSpc>
                <a:spcPct val="100000"/>
              </a:lnSpc>
              <a:spcBef>
                <a:spcPts val="360"/>
              </a:spcBef>
              <a:spcAft>
                <a:spcPts val="0"/>
              </a:spcAft>
              <a:buSzPct val="72580"/>
              <a:buNone/>
            </a:pPr>
            <a:endParaRPr/>
          </a:p>
        </p:txBody>
      </p:sp>
      <p:sp>
        <p:nvSpPr>
          <p:cNvPr id="1998" name="Google Shape;1998;p1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362"/>
        <p:cNvGrpSpPr/>
        <p:nvPr/>
      </p:nvGrpSpPr>
      <p:grpSpPr>
        <a:xfrm>
          <a:off x="0" y="0"/>
          <a:ext cx="0" cy="0"/>
          <a:chOff x="0" y="0"/>
          <a:chExt cx="0" cy="0"/>
        </a:xfrm>
      </p:grpSpPr>
      <p:sp>
        <p:nvSpPr>
          <p:cNvPr id="363" name="Google Shape;363;p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3.4 Student Support Team</a:t>
            </a:r>
            <a:endParaRPr/>
          </a:p>
        </p:txBody>
      </p:sp>
      <p:pic>
        <p:nvPicPr>
          <p:cNvPr id="364" name="Google Shape;364;p19" descr="TFI cover"/>
          <p:cNvPicPr preferRelativeResize="0"/>
          <p:nvPr/>
        </p:nvPicPr>
        <p:blipFill rotWithShape="1">
          <a:blip r:embed="rId3">
            <a:alphaModFix/>
          </a:blip>
          <a:srcRect/>
          <a:stretch/>
        </p:blipFill>
        <p:spPr>
          <a:xfrm>
            <a:off x="228600" y="321450"/>
            <a:ext cx="734935" cy="957300"/>
          </a:xfrm>
          <a:prstGeom prst="rect">
            <a:avLst/>
          </a:prstGeom>
          <a:noFill/>
          <a:ln>
            <a:noFill/>
          </a:ln>
        </p:spPr>
      </p:pic>
      <p:graphicFrame>
        <p:nvGraphicFramePr>
          <p:cNvPr id="365" name="Google Shape;365;p19"/>
          <p:cNvGraphicFramePr/>
          <p:nvPr/>
        </p:nvGraphicFramePr>
        <p:xfrm>
          <a:off x="228600" y="1414574"/>
          <a:ext cx="3000000" cy="3000000"/>
        </p:xfrm>
        <a:graphic>
          <a:graphicData uri="http://schemas.openxmlformats.org/drawingml/2006/table">
            <a:tbl>
              <a:tblPr firstRow="1">
                <a:noFill/>
                <a:tableStyleId>{B962FC28-139A-480E-B5BE-7AB29B819066}</a:tableStyleId>
              </a:tblPr>
              <a:tblGrid>
                <a:gridCol w="2752875">
                  <a:extLst>
                    <a:ext uri="{9D8B030D-6E8A-4147-A177-3AD203B41FA5}">
                      <a16:colId xmlns:a16="http://schemas.microsoft.com/office/drawing/2014/main" val="20000"/>
                    </a:ext>
                  </a:extLst>
                </a:gridCol>
                <a:gridCol w="2131200">
                  <a:extLst>
                    <a:ext uri="{9D8B030D-6E8A-4147-A177-3AD203B41FA5}">
                      <a16:colId xmlns:a16="http://schemas.microsoft.com/office/drawing/2014/main" val="20001"/>
                    </a:ext>
                  </a:extLst>
                </a:gridCol>
                <a:gridCol w="3802700">
                  <a:extLst>
                    <a:ext uri="{9D8B030D-6E8A-4147-A177-3AD203B41FA5}">
                      <a16:colId xmlns:a16="http://schemas.microsoft.com/office/drawing/2014/main" val="20002"/>
                    </a:ext>
                  </a:extLst>
                </a:gridCol>
              </a:tblGrid>
              <a:tr h="4867775">
                <a:tc>
                  <a:txBody>
                    <a:bodyPr/>
                    <a:lstStyle/>
                    <a:p>
                      <a:pPr marL="0" marR="0" lvl="0" indent="0" algn="l" rtl="0">
                        <a:lnSpc>
                          <a:spcPct val="100000"/>
                        </a:lnSpc>
                        <a:spcBef>
                          <a:spcPts val="0"/>
                        </a:spcBef>
                        <a:spcAft>
                          <a:spcPts val="0"/>
                        </a:spcAft>
                        <a:buClr>
                          <a:schemeClr val="dk1"/>
                        </a:buClr>
                        <a:buSzPts val="1100"/>
                        <a:buFont typeface="Arial"/>
                        <a:buNone/>
                      </a:pPr>
                      <a:r>
                        <a:rPr lang="en-US" sz="2200" u="none" strike="noStrike" cap="none">
                          <a:solidFill>
                            <a:schemeClr val="dk1"/>
                          </a:solidFill>
                          <a:latin typeface="Verdana"/>
                          <a:ea typeface="Verdana"/>
                          <a:cs typeface="Verdana"/>
                          <a:sym typeface="Verdana"/>
                        </a:rPr>
                        <a:t>A uniquely constructed individual student support (ISS) team</a:t>
                      </a:r>
                      <a:endParaRPr sz="220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ts val="1100"/>
                        <a:buFont typeface="Arial"/>
                        <a:buNone/>
                      </a:pPr>
                      <a:r>
                        <a:rPr lang="en-US" sz="2200" u="none" strike="noStrike" cap="none">
                          <a:solidFill>
                            <a:schemeClr val="dk1"/>
                          </a:solidFill>
                          <a:latin typeface="Verdana"/>
                          <a:ea typeface="Verdana"/>
                          <a:cs typeface="Verdana"/>
                          <a:sym typeface="Verdana"/>
                        </a:rPr>
                        <a:t>exists to design, implement, monitor,</a:t>
                      </a:r>
                      <a:endParaRPr sz="220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ts val="1100"/>
                        <a:buFont typeface="Arial"/>
                        <a:buNone/>
                      </a:pPr>
                      <a:r>
                        <a:rPr lang="en-US" sz="2200" u="none" strike="noStrike" cap="none">
                          <a:solidFill>
                            <a:schemeClr val="dk1"/>
                          </a:solidFill>
                          <a:latin typeface="Verdana"/>
                          <a:ea typeface="Verdana"/>
                          <a:cs typeface="Verdana"/>
                          <a:sym typeface="Verdana"/>
                        </a:rPr>
                        <a:t>and adapt the student-specific support</a:t>
                      </a:r>
                      <a:endParaRPr sz="220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ts val="1100"/>
                        <a:buFont typeface="Arial"/>
                        <a:buNone/>
                      </a:pPr>
                      <a:r>
                        <a:rPr lang="en-US" sz="2200" u="none" strike="noStrike" cap="none">
                          <a:solidFill>
                            <a:schemeClr val="dk1"/>
                          </a:solidFill>
                          <a:latin typeface="Verdana"/>
                          <a:ea typeface="Verdana"/>
                          <a:cs typeface="Verdana"/>
                          <a:sym typeface="Verdana"/>
                        </a:rPr>
                        <a:t>plan.</a:t>
                      </a:r>
                      <a:endParaRPr sz="22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2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latin typeface="Verdana"/>
                          <a:ea typeface="Verdana"/>
                          <a:cs typeface="Verdana"/>
                          <a:sym typeface="Verdana"/>
                        </a:rPr>
                        <a:t>Behavior Support Plans</a:t>
                      </a:r>
                      <a:endParaRPr sz="2200" u="none" strike="noStrike" cap="none">
                        <a:latin typeface="Verdana"/>
                        <a:ea typeface="Verdana"/>
                        <a:cs typeface="Verdana"/>
                        <a:sym typeface="Verdana"/>
                      </a:endParaRPr>
                    </a:p>
                  </a:txBody>
                  <a:tcPr marL="91425" marR="91425" marT="91425" marB="91425"/>
                </a:tc>
                <a:tc>
                  <a:txBody>
                    <a:bodyPr/>
                    <a:lstStyle/>
                    <a:p>
                      <a:pPr marL="254000" marR="0" lvl="0" indent="0" algn="l" rtl="0">
                        <a:lnSpc>
                          <a:spcPct val="115000"/>
                        </a:lnSpc>
                        <a:spcBef>
                          <a:spcPts val="0"/>
                        </a:spcBef>
                        <a:spcAft>
                          <a:spcPts val="0"/>
                        </a:spcAft>
                        <a:buClr>
                          <a:srgbClr val="000000"/>
                        </a:buClr>
                        <a:buSzPts val="2400"/>
                        <a:buFont typeface="Arial"/>
                        <a:buNone/>
                      </a:pPr>
                      <a:r>
                        <a:rPr lang="en-US" sz="2200" b="1" u="none" strike="noStrike" cap="none">
                          <a:solidFill>
                            <a:schemeClr val="dk1"/>
                          </a:solidFill>
                          <a:latin typeface="Verdana"/>
                          <a:ea typeface="Verdana"/>
                          <a:cs typeface="Verdana"/>
                          <a:sym typeface="Verdana"/>
                        </a:rPr>
                        <a:t>0</a:t>
                      </a:r>
                      <a:r>
                        <a:rPr lang="en-US" sz="2200" u="none" strike="noStrike" cap="none">
                          <a:solidFill>
                            <a:schemeClr val="dk1"/>
                          </a:solidFill>
                          <a:latin typeface="Verdana"/>
                          <a:ea typeface="Verdana"/>
                          <a:cs typeface="Verdana"/>
                          <a:sym typeface="Verdana"/>
                        </a:rPr>
                        <a:t> = ISS teams do not exist for all students who need them</a:t>
                      </a:r>
                      <a:endParaRPr sz="2200" u="none" strike="noStrike" cap="none">
                        <a:solidFill>
                          <a:schemeClr val="dk1"/>
                        </a:solidFill>
                        <a:latin typeface="Verdana"/>
                        <a:ea typeface="Verdana"/>
                        <a:cs typeface="Verdana"/>
                        <a:sym typeface="Verdana"/>
                      </a:endParaRPr>
                    </a:p>
                    <a:p>
                      <a:pPr marL="254000" marR="0" lvl="0" indent="0" algn="l" rtl="0">
                        <a:lnSpc>
                          <a:spcPct val="115000"/>
                        </a:lnSpc>
                        <a:spcBef>
                          <a:spcPts val="1200"/>
                        </a:spcBef>
                        <a:spcAft>
                          <a:spcPts val="0"/>
                        </a:spcAft>
                        <a:buClr>
                          <a:srgbClr val="000000"/>
                        </a:buClr>
                        <a:buSzPts val="2400"/>
                        <a:buFont typeface="Arial"/>
                        <a:buNone/>
                      </a:pPr>
                      <a:r>
                        <a:rPr lang="en-US" sz="2200" b="1" u="none" strike="noStrike" cap="none">
                          <a:solidFill>
                            <a:schemeClr val="dk1"/>
                          </a:solidFill>
                          <a:latin typeface="Verdana"/>
                          <a:ea typeface="Verdana"/>
                          <a:cs typeface="Verdana"/>
                          <a:sym typeface="Verdana"/>
                        </a:rPr>
                        <a:t>1</a:t>
                      </a:r>
                      <a:r>
                        <a:rPr lang="en-US" sz="2200" u="none" strike="noStrike" cap="none">
                          <a:solidFill>
                            <a:schemeClr val="dk1"/>
                          </a:solidFill>
                          <a:latin typeface="Verdana"/>
                          <a:ea typeface="Verdana"/>
                          <a:cs typeface="Verdana"/>
                          <a:sym typeface="Verdana"/>
                        </a:rPr>
                        <a:t> = ISS teams exist, but lack  input from student/family </a:t>
                      </a:r>
                      <a:endParaRPr sz="2200" u="none" strike="noStrike" cap="none">
                        <a:solidFill>
                          <a:schemeClr val="dk1"/>
                        </a:solidFill>
                        <a:latin typeface="Verdana"/>
                        <a:ea typeface="Verdana"/>
                        <a:cs typeface="Verdana"/>
                        <a:sym typeface="Verdana"/>
                      </a:endParaRPr>
                    </a:p>
                    <a:p>
                      <a:pPr marL="254000" marR="0" lvl="0" indent="0" algn="l" rtl="0">
                        <a:lnSpc>
                          <a:spcPct val="115000"/>
                        </a:lnSpc>
                        <a:spcBef>
                          <a:spcPts val="1200"/>
                        </a:spcBef>
                        <a:spcAft>
                          <a:spcPts val="0"/>
                        </a:spcAft>
                        <a:buClr>
                          <a:srgbClr val="000000"/>
                        </a:buClr>
                        <a:buSzPts val="2400"/>
                        <a:buFont typeface="Arial"/>
                        <a:buNone/>
                      </a:pPr>
                      <a:r>
                        <a:rPr lang="en-US" sz="2200" b="1" u="none" strike="noStrike" cap="none">
                          <a:solidFill>
                            <a:schemeClr val="dk1"/>
                          </a:solidFill>
                          <a:latin typeface="Verdana"/>
                          <a:ea typeface="Verdana"/>
                          <a:cs typeface="Verdana"/>
                          <a:sym typeface="Verdana"/>
                        </a:rPr>
                        <a:t>2</a:t>
                      </a:r>
                      <a:r>
                        <a:rPr lang="en-US" sz="2200" u="none" strike="noStrike" cap="none">
                          <a:solidFill>
                            <a:schemeClr val="dk1"/>
                          </a:solidFill>
                          <a:latin typeface="Verdana"/>
                          <a:ea typeface="Verdana"/>
                          <a:cs typeface="Verdana"/>
                          <a:sym typeface="Verdana"/>
                        </a:rPr>
                        <a:t> = ISS teams exist, with active input from student/family and meet regularly to review progress data</a:t>
                      </a:r>
                      <a:endParaRPr sz="2200"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r h="378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pic>
        <p:nvPicPr>
          <p:cNvPr id="366" name="Google Shape;366;p19" descr="family engagement icon"/>
          <p:cNvPicPr preferRelativeResize="0"/>
          <p:nvPr/>
        </p:nvPicPr>
        <p:blipFill rotWithShape="1">
          <a:blip r:embed="rId4">
            <a:alphaModFix/>
          </a:blip>
          <a:srcRect/>
          <a:stretch/>
        </p:blipFill>
        <p:spPr>
          <a:xfrm>
            <a:off x="3389600" y="4852226"/>
            <a:ext cx="1182400" cy="1182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Clr>
                <a:schemeClr val="dk1"/>
              </a:buClr>
              <a:buSzPts val="1800"/>
              <a:buFont typeface="Arial"/>
              <a:buNone/>
            </a:pPr>
            <a:r>
              <a:rPr lang="en-US"/>
              <a:t>Welcome to the Virginia Department of Education’s professional learning event through the Virginia Tiered Systems of Supports (VTSS).</a:t>
            </a:r>
            <a:endParaRPr/>
          </a:p>
          <a:p>
            <a:pPr marL="0" lvl="0" indent="0" algn="l" rtl="0">
              <a:lnSpc>
                <a:spcPct val="100000"/>
              </a:lnSpc>
              <a:spcBef>
                <a:spcPts val="360"/>
              </a:spcBef>
              <a:spcAft>
                <a:spcPts val="0"/>
              </a:spcAft>
              <a:buClr>
                <a:schemeClr val="dk1"/>
              </a:buClr>
              <a:buSzPts val="1800"/>
              <a:buFont typeface="Arial"/>
              <a:buNone/>
            </a:pPr>
            <a:endParaRPr/>
          </a:p>
          <a:p>
            <a:pPr marL="0" lvl="0" indent="0" algn="l" rtl="0">
              <a:lnSpc>
                <a:spcPct val="100000"/>
              </a:lnSpc>
              <a:spcBef>
                <a:spcPts val="360"/>
              </a:spcBef>
              <a:spcAft>
                <a:spcPts val="0"/>
              </a:spcAft>
              <a:buClr>
                <a:schemeClr val="dk1"/>
              </a:buClr>
              <a:buSzPts val="1800"/>
              <a:buFont typeface="Arial"/>
              <a:buNone/>
            </a:pPr>
            <a:r>
              <a:rPr lang="en-US"/>
              <a:t>This professional learning opportunity is funded and hosted by the Virginia Department of Education.</a:t>
            </a:r>
            <a:endParaRPr/>
          </a:p>
        </p:txBody>
      </p:sp>
      <p:sp>
        <p:nvSpPr>
          <p:cNvPr id="215" name="Google Shape;215;p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Welcome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Moving In and Out of Tiers</a:t>
            </a:r>
            <a:endParaRPr/>
          </a:p>
        </p:txBody>
      </p:sp>
      <p:sp>
        <p:nvSpPr>
          <p:cNvPr id="373" name="Google Shape;373;p20"/>
          <p:cNvSpPr txBox="1"/>
          <p:nvPr/>
        </p:nvSpPr>
        <p:spPr>
          <a:xfrm>
            <a:off x="593057" y="1425600"/>
            <a:ext cx="5280000" cy="50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Verdana"/>
                <a:ea typeface="Verdana"/>
                <a:cs typeface="Verdana"/>
                <a:sym typeface="Verdana"/>
              </a:rPr>
              <a:t>How are students’ experiences in a multi-tiered system of supports like a lava lamp? </a:t>
            </a:r>
            <a:endParaRPr sz="36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p:txBody>
      </p:sp>
      <p:pic>
        <p:nvPicPr>
          <p:cNvPr id="374" name="Google Shape;374;p20" descr="Lava lamp with colors flowing to indicate how students move between tiers versus staying in one place or one support forever. lava_lamp_blue_hg_clr_12208.gif" title="Lava Lamp"/>
          <p:cNvPicPr preferRelativeResize="0">
            <a:picLocks noGrp="1"/>
          </p:cNvPicPr>
          <p:nvPr>
            <p:ph type="body" idx="1"/>
          </p:nvPr>
        </p:nvPicPr>
        <p:blipFill rotWithShape="1">
          <a:blip r:embed="rId3">
            <a:alphaModFix/>
          </a:blip>
          <a:srcRect/>
          <a:stretch/>
        </p:blipFill>
        <p:spPr>
          <a:xfrm>
            <a:off x="6172200" y="2046300"/>
            <a:ext cx="2971800" cy="445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1"/>
          <p:cNvSpPr txBox="1">
            <a:spLocks noGrp="1"/>
          </p:cNvSpPr>
          <p:nvPr>
            <p:ph type="body" idx="1"/>
          </p:nvPr>
        </p:nvSpPr>
        <p:spPr>
          <a:xfrm>
            <a:off x="457201" y="1600200"/>
            <a:ext cx="8229600" cy="5029200"/>
          </a:xfrm>
          <a:prstGeom prst="rect">
            <a:avLst/>
          </a:prstGeom>
          <a:noFill/>
          <a:ln>
            <a:noFill/>
          </a:ln>
        </p:spPr>
        <p:txBody>
          <a:bodyPr spcFirstLastPara="1" wrap="square" lIns="91425" tIns="45700" rIns="91425" bIns="45700" anchor="t" anchorCtr="0">
            <a:normAutofit lnSpcReduction="10000"/>
          </a:bodyPr>
          <a:lstStyle/>
          <a:p>
            <a:pPr marL="457200" lvl="0" indent="-394462" algn="l" rtl="0">
              <a:lnSpc>
                <a:spcPct val="100000"/>
              </a:lnSpc>
              <a:spcBef>
                <a:spcPts val="360"/>
              </a:spcBef>
              <a:spcAft>
                <a:spcPts val="0"/>
              </a:spcAft>
              <a:buSzPts val="2400"/>
              <a:buFont typeface="Verdana"/>
              <a:buChar char="•"/>
            </a:pPr>
            <a:r>
              <a:rPr lang="en-US" sz="2400"/>
              <a:t>Students not responding to core instruction should be removed and receive advanced tier interventions that teach different content in a different way for student success.</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When high-quality core instruction is in place, schools can anticipate that about 5-15% of students will benefit from tier 2 interventions and 1-5% of students from tier 3.</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Identifying students as Tier 1, Tier 2, or Tier 3 will help school teams effectively plan advanced tiers interventions.</a:t>
            </a:r>
            <a:endParaRPr sz="2400"/>
          </a:p>
        </p:txBody>
      </p:sp>
      <p:sp>
        <p:nvSpPr>
          <p:cNvPr id="381" name="Google Shape;381;p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Quick Check: Overview T/F</a:t>
            </a:r>
            <a:endParaRPr sz="3800"/>
          </a:p>
        </p:txBody>
      </p:sp>
      <p:pic>
        <p:nvPicPr>
          <p:cNvPr id="382" name="Google Shape;382;p21" descr="Notebook icon indicating this slide matches the materials on Page 11 of the accompanying workbook."/>
          <p:cNvPicPr preferRelativeResize="0"/>
          <p:nvPr/>
        </p:nvPicPr>
        <p:blipFill rotWithShape="1">
          <a:blip r:embed="rId3">
            <a:alphaModFix/>
          </a:blip>
          <a:srcRect/>
          <a:stretch/>
        </p:blipFill>
        <p:spPr>
          <a:xfrm>
            <a:off x="8064375" y="377300"/>
            <a:ext cx="664400" cy="845600"/>
          </a:xfrm>
          <a:prstGeom prst="rect">
            <a:avLst/>
          </a:prstGeom>
          <a:noFill/>
          <a:ln>
            <a:noFill/>
          </a:ln>
        </p:spPr>
      </p:pic>
      <p:sp>
        <p:nvSpPr>
          <p:cNvPr id="383" name="Google Shape;383;p21"/>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11</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Foundations</a:t>
            </a:r>
            <a:endParaRPr/>
          </a:p>
          <a:p>
            <a:pPr marL="0" lvl="0" indent="0" algn="ctr" rtl="0">
              <a:lnSpc>
                <a:spcPct val="100000"/>
              </a:lnSpc>
              <a:spcBef>
                <a:spcPts val="0"/>
              </a:spcBef>
              <a:spcAft>
                <a:spcPts val="0"/>
              </a:spcAft>
              <a:buSzPct val="111111"/>
              <a:buNone/>
            </a:pPr>
            <a:r>
              <a:rPr lang="en-US"/>
              <a:t>“The Essential Eight”</a:t>
            </a:r>
            <a:endParaRPr/>
          </a:p>
        </p:txBody>
      </p:sp>
      <p:grpSp>
        <p:nvGrpSpPr>
          <p:cNvPr id="390" name="Google Shape;390;p22" descr="visual arrangement of 8 circles"/>
          <p:cNvGrpSpPr/>
          <p:nvPr/>
        </p:nvGrpSpPr>
        <p:grpSpPr>
          <a:xfrm>
            <a:off x="2168413" y="1619425"/>
            <a:ext cx="4889725" cy="4892750"/>
            <a:chOff x="2043313" y="83500"/>
            <a:chExt cx="4889725" cy="4892750"/>
          </a:xfrm>
        </p:grpSpPr>
        <p:sp>
          <p:nvSpPr>
            <p:cNvPr id="391" name="Google Shape;391;p22"/>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Teaming</a:t>
              </a:r>
              <a:endParaRPr sz="1300" b="1" i="0" u="none" strike="noStrike" cap="none">
                <a:solidFill>
                  <a:schemeClr val="dk1"/>
                </a:solidFill>
                <a:latin typeface="Verdana"/>
                <a:ea typeface="Verdana"/>
                <a:cs typeface="Verdana"/>
                <a:sym typeface="Verdana"/>
              </a:endParaRPr>
            </a:p>
          </p:txBody>
        </p:sp>
        <p:sp>
          <p:nvSpPr>
            <p:cNvPr id="392" name="Google Shape;392;p22"/>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chemeClr val="dk1"/>
                  </a:solidFill>
                  <a:latin typeface="Verdana"/>
                  <a:ea typeface="Verdana"/>
                  <a:cs typeface="Verdana"/>
                  <a:sym typeface="Verdana"/>
                </a:rPr>
                <a:t>Screening and Request for Assistance</a:t>
              </a:r>
              <a:endParaRPr sz="1000" b="0" i="0" u="none" strike="noStrike" cap="none">
                <a:solidFill>
                  <a:schemeClr val="dk1"/>
                </a:solidFill>
                <a:latin typeface="Arial"/>
                <a:ea typeface="Arial"/>
                <a:cs typeface="Arial"/>
                <a:sym typeface="Arial"/>
              </a:endParaRPr>
            </a:p>
          </p:txBody>
        </p:sp>
        <p:sp>
          <p:nvSpPr>
            <p:cNvPr id="393" name="Google Shape;393;p22"/>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Decision Rules</a:t>
              </a:r>
              <a:endParaRPr sz="1400" b="0" i="0" u="none" strike="noStrike" cap="none">
                <a:solidFill>
                  <a:schemeClr val="dk1"/>
                </a:solidFill>
                <a:latin typeface="Arial"/>
                <a:ea typeface="Arial"/>
                <a:cs typeface="Arial"/>
                <a:sym typeface="Arial"/>
              </a:endParaRPr>
            </a:p>
          </p:txBody>
        </p:sp>
        <p:sp>
          <p:nvSpPr>
            <p:cNvPr id="394" name="Google Shape;394;p22"/>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Continuum of Support</a:t>
              </a:r>
              <a:endParaRPr sz="1400" b="0" i="0" u="none" strike="noStrike" cap="none">
                <a:solidFill>
                  <a:schemeClr val="dk1"/>
                </a:solidFill>
                <a:latin typeface="Verdana"/>
                <a:ea typeface="Verdana"/>
                <a:cs typeface="Verdana"/>
                <a:sym typeface="Verdana"/>
              </a:endParaRPr>
            </a:p>
          </p:txBody>
        </p:sp>
        <p:sp>
          <p:nvSpPr>
            <p:cNvPr id="395" name="Google Shape;395;p22"/>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Alignment</a:t>
              </a:r>
              <a:endParaRPr sz="1400" b="0" i="0" u="none" strike="noStrike" cap="none">
                <a:solidFill>
                  <a:schemeClr val="dk1"/>
                </a:solidFill>
                <a:latin typeface="Arial"/>
                <a:ea typeface="Arial"/>
                <a:cs typeface="Arial"/>
                <a:sym typeface="Arial"/>
              </a:endParaRPr>
            </a:p>
          </p:txBody>
        </p:sp>
        <p:sp>
          <p:nvSpPr>
            <p:cNvPr id="396" name="Google Shape;396;p22"/>
            <p:cNvSpPr/>
            <p:nvPr/>
          </p:nvSpPr>
          <p:spPr>
            <a:xfrm>
              <a:off x="2447913" y="3017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Data-</a:t>
              </a:r>
              <a:endParaRPr sz="13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Informed Decision Making</a:t>
              </a:r>
              <a:endParaRPr sz="1400" b="0" i="0" u="none" strike="noStrike" cap="none">
                <a:solidFill>
                  <a:schemeClr val="dk1"/>
                </a:solidFill>
                <a:latin typeface="Arial"/>
                <a:ea typeface="Arial"/>
                <a:cs typeface="Arial"/>
                <a:sym typeface="Arial"/>
              </a:endParaRPr>
            </a:p>
          </p:txBody>
        </p:sp>
        <p:sp>
          <p:nvSpPr>
            <p:cNvPr id="397" name="Google Shape;397;p22"/>
            <p:cNvSpPr/>
            <p:nvPr/>
          </p:nvSpPr>
          <p:spPr>
            <a:xfrm>
              <a:off x="2043313" y="1798325"/>
              <a:ext cx="1463100" cy="1463100"/>
            </a:xfrm>
            <a:prstGeom prst="ellipse">
              <a:avLst/>
            </a:prstGeom>
            <a:solidFill>
              <a:srgbClr val="717BE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Progress Monitoring</a:t>
              </a:r>
              <a:endParaRPr sz="1400" b="0" i="0" u="none" strike="noStrike" cap="none">
                <a:solidFill>
                  <a:schemeClr val="dk1"/>
                </a:solidFill>
                <a:latin typeface="Arial"/>
                <a:ea typeface="Arial"/>
                <a:cs typeface="Arial"/>
                <a:sym typeface="Arial"/>
              </a:endParaRPr>
            </a:p>
          </p:txBody>
        </p:sp>
        <p:sp>
          <p:nvSpPr>
            <p:cNvPr id="398" name="Google Shape;398;p22"/>
            <p:cNvSpPr/>
            <p:nvPr/>
          </p:nvSpPr>
          <p:spPr>
            <a:xfrm>
              <a:off x="2447913" y="584450"/>
              <a:ext cx="1463100" cy="1463100"/>
            </a:xfrm>
            <a:prstGeom prst="ellipse">
              <a:avLst/>
            </a:prstGeom>
            <a:solidFill>
              <a:srgbClr val="FF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chemeClr val="dk1"/>
                  </a:solidFill>
                  <a:latin typeface="Verdana"/>
                  <a:ea typeface="Verdana"/>
                  <a:cs typeface="Verdana"/>
                  <a:sym typeface="Verdana"/>
                </a:rPr>
                <a:t>Professional Learning and Coaching</a:t>
              </a:r>
              <a:endParaRPr sz="1150" b="1" i="0" u="none" strike="noStrike" cap="none">
                <a:solidFill>
                  <a:schemeClr val="dk1"/>
                </a:solidFill>
                <a:latin typeface="Arial"/>
                <a:ea typeface="Arial"/>
                <a:cs typeface="Arial"/>
                <a:sym typeface="Arial"/>
              </a:endParaRPr>
            </a:p>
          </p:txBody>
        </p:sp>
      </p:grpSp>
      <p:pic>
        <p:nvPicPr>
          <p:cNvPr id="399" name="Google Shape;399;p22" descr="Notebook icon indicating this slide matches the materials on Page 5 of the accompanying workbook."/>
          <p:cNvPicPr preferRelativeResize="0"/>
          <p:nvPr/>
        </p:nvPicPr>
        <p:blipFill rotWithShape="1">
          <a:blip r:embed="rId3">
            <a:alphaModFix/>
          </a:blip>
          <a:srcRect/>
          <a:stretch/>
        </p:blipFill>
        <p:spPr>
          <a:xfrm>
            <a:off x="8064375" y="377300"/>
            <a:ext cx="664400" cy="845600"/>
          </a:xfrm>
          <a:prstGeom prst="rect">
            <a:avLst/>
          </a:prstGeom>
          <a:noFill/>
          <a:ln>
            <a:noFill/>
          </a:ln>
        </p:spPr>
      </p:pic>
      <p:sp>
        <p:nvSpPr>
          <p:cNvPr id="400" name="Google Shape;400;p22"/>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5</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 Teaming</a:t>
            </a:r>
            <a:endParaRPr/>
          </a:p>
        </p:txBody>
      </p:sp>
      <p:grpSp>
        <p:nvGrpSpPr>
          <p:cNvPr id="406" name="Google Shape;406;p23" descr="pink circle with word teaming"/>
          <p:cNvGrpSpPr/>
          <p:nvPr/>
        </p:nvGrpSpPr>
        <p:grpSpPr>
          <a:xfrm>
            <a:off x="2106437" y="1772461"/>
            <a:ext cx="4931125" cy="4813396"/>
            <a:chOff x="1994011" y="83500"/>
            <a:chExt cx="4939027" cy="4892657"/>
          </a:xfrm>
        </p:grpSpPr>
        <p:sp>
          <p:nvSpPr>
            <p:cNvPr id="407" name="Google Shape;407;p23"/>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Teaming</a:t>
              </a:r>
              <a:endParaRPr sz="1300" b="1" i="0" u="none" strike="noStrike" cap="none">
                <a:solidFill>
                  <a:schemeClr val="dk1"/>
                </a:solidFill>
                <a:latin typeface="Verdana"/>
                <a:ea typeface="Verdana"/>
                <a:cs typeface="Verdana"/>
                <a:sym typeface="Verdana"/>
              </a:endParaRPr>
            </a:p>
          </p:txBody>
        </p:sp>
        <p:sp>
          <p:nvSpPr>
            <p:cNvPr id="408" name="Google Shape;408;p23"/>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409" name="Google Shape;409;p23"/>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410" name="Google Shape;410;p23"/>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411" name="Google Shape;411;p23"/>
            <p:cNvSpPr/>
            <p:nvPr/>
          </p:nvSpPr>
          <p:spPr>
            <a:xfrm>
              <a:off x="3718809" y="3438657"/>
              <a:ext cx="1463100" cy="15375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412" name="Google Shape;412;p23"/>
            <p:cNvSpPr/>
            <p:nvPr/>
          </p:nvSpPr>
          <p:spPr>
            <a:xfrm>
              <a:off x="2447918" y="3130291"/>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413" name="Google Shape;413;p23"/>
            <p:cNvSpPr/>
            <p:nvPr/>
          </p:nvSpPr>
          <p:spPr>
            <a:xfrm>
              <a:off x="1994011" y="1891007"/>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414" name="Google Shape;414;p23"/>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 Team Composition</a:t>
            </a:r>
            <a:endParaRPr/>
          </a:p>
        </p:txBody>
      </p:sp>
      <p:pic>
        <p:nvPicPr>
          <p:cNvPr id="420" name="Google Shape;420;p24" descr="Screen Shot TFI socring for 2.1"/>
          <p:cNvPicPr preferRelativeResize="0"/>
          <p:nvPr/>
        </p:nvPicPr>
        <p:blipFill rotWithShape="1">
          <a:blip r:embed="rId3">
            <a:alphaModFix/>
          </a:blip>
          <a:srcRect/>
          <a:stretch/>
        </p:blipFill>
        <p:spPr>
          <a:xfrm>
            <a:off x="318550" y="1188175"/>
            <a:ext cx="734935" cy="957300"/>
          </a:xfrm>
          <a:prstGeom prst="rect">
            <a:avLst/>
          </a:prstGeom>
          <a:noFill/>
          <a:ln>
            <a:noFill/>
          </a:ln>
        </p:spPr>
      </p:pic>
      <p:pic>
        <p:nvPicPr>
          <p:cNvPr id="421" name="Google Shape;421;p24" descr="Family engagement icon"/>
          <p:cNvPicPr preferRelativeResize="0"/>
          <p:nvPr/>
        </p:nvPicPr>
        <p:blipFill rotWithShape="1">
          <a:blip r:embed="rId4">
            <a:alphaModFix/>
          </a:blip>
          <a:srcRect/>
          <a:stretch/>
        </p:blipFill>
        <p:spPr>
          <a:xfrm>
            <a:off x="73257" y="5923450"/>
            <a:ext cx="832292" cy="862675"/>
          </a:xfrm>
          <a:prstGeom prst="rect">
            <a:avLst/>
          </a:prstGeom>
          <a:noFill/>
          <a:ln>
            <a:noFill/>
          </a:ln>
        </p:spPr>
      </p:pic>
      <p:pic>
        <p:nvPicPr>
          <p:cNvPr id="422" name="Google Shape;422;p24" descr="Picture of Academic TFI booklet"/>
          <p:cNvPicPr preferRelativeResize="0"/>
          <p:nvPr/>
        </p:nvPicPr>
        <p:blipFill rotWithShape="1">
          <a:blip r:embed="rId5">
            <a:alphaModFix/>
          </a:blip>
          <a:srcRect/>
          <a:stretch/>
        </p:blipFill>
        <p:spPr>
          <a:xfrm>
            <a:off x="3690525" y="4106550"/>
            <a:ext cx="810200" cy="862675"/>
          </a:xfrm>
          <a:prstGeom prst="rect">
            <a:avLst/>
          </a:prstGeom>
          <a:noFill/>
          <a:ln>
            <a:noFill/>
          </a:ln>
        </p:spPr>
      </p:pic>
      <p:pic>
        <p:nvPicPr>
          <p:cNvPr id="423" name="Google Shape;423;p24" descr="A group of text on a white background&#10;&#10;Description automatically generated"/>
          <p:cNvPicPr preferRelativeResize="0"/>
          <p:nvPr/>
        </p:nvPicPr>
        <p:blipFill rotWithShape="1">
          <a:blip r:embed="rId6">
            <a:alphaModFix/>
          </a:blip>
          <a:srcRect/>
          <a:stretch/>
        </p:blipFill>
        <p:spPr>
          <a:xfrm>
            <a:off x="4500724" y="4198725"/>
            <a:ext cx="4220076" cy="2587391"/>
          </a:xfrm>
          <a:prstGeom prst="rect">
            <a:avLst/>
          </a:prstGeom>
          <a:noFill/>
          <a:ln>
            <a:noFill/>
          </a:ln>
        </p:spPr>
      </p:pic>
      <p:pic>
        <p:nvPicPr>
          <p:cNvPr id="424" name="Google Shape;424;p24" descr="A white rectangular table with black text&#10;&#10;Description automatically generated with medium confidence"/>
          <p:cNvPicPr preferRelativeResize="0"/>
          <p:nvPr/>
        </p:nvPicPr>
        <p:blipFill rotWithShape="1">
          <a:blip r:embed="rId7">
            <a:alphaModFix/>
          </a:blip>
          <a:srcRect/>
          <a:stretch/>
        </p:blipFill>
        <p:spPr>
          <a:xfrm>
            <a:off x="1000325" y="1395900"/>
            <a:ext cx="4618375" cy="26863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Bi-Directional Stakeholder Communication </a:t>
            </a:r>
            <a:endParaRPr/>
          </a:p>
        </p:txBody>
      </p:sp>
      <p:sp>
        <p:nvSpPr>
          <p:cNvPr id="430" name="Google Shape;430;p25"/>
          <p:cNvSpPr txBox="1">
            <a:spLocks noGrp="1"/>
          </p:cNvSpPr>
          <p:nvPr>
            <p:ph type="body" idx="1"/>
          </p:nvPr>
        </p:nvSpPr>
        <p:spPr>
          <a:xfrm>
            <a:off x="457200" y="1600200"/>
            <a:ext cx="8229600" cy="48858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sz="2800"/>
              <a:t>Share student progress graphs in grade level meetings</a:t>
            </a:r>
            <a:endParaRPr sz="2800"/>
          </a:p>
          <a:p>
            <a:pPr marL="457200" lvl="0" indent="-342900" algn="l" rtl="0">
              <a:lnSpc>
                <a:spcPct val="100000"/>
              </a:lnSpc>
              <a:spcBef>
                <a:spcPts val="1000"/>
              </a:spcBef>
              <a:spcAft>
                <a:spcPts val="0"/>
              </a:spcAft>
              <a:buSzPts val="1800"/>
              <a:buChar char="•"/>
            </a:pPr>
            <a:r>
              <a:rPr lang="en-US" sz="2800"/>
              <a:t>Include graphs in school/home communication </a:t>
            </a:r>
            <a:endParaRPr sz="2800"/>
          </a:p>
          <a:p>
            <a:pPr marL="914400" lvl="1" indent="-342900" algn="l" rtl="0">
              <a:lnSpc>
                <a:spcPct val="100000"/>
              </a:lnSpc>
              <a:spcBef>
                <a:spcPts val="1000"/>
              </a:spcBef>
              <a:spcAft>
                <a:spcPts val="0"/>
              </a:spcAft>
              <a:buSzPts val="1800"/>
              <a:buChar char="–"/>
            </a:pPr>
            <a:r>
              <a:rPr lang="en-US" sz="2400"/>
              <a:t>Builds shared commitment to advanced tier interventions</a:t>
            </a:r>
            <a:endParaRPr sz="2400"/>
          </a:p>
          <a:p>
            <a:pPr marL="914400" lvl="1" indent="-342900" algn="l" rtl="0">
              <a:lnSpc>
                <a:spcPct val="100000"/>
              </a:lnSpc>
              <a:spcBef>
                <a:spcPts val="1000"/>
              </a:spcBef>
              <a:spcAft>
                <a:spcPts val="0"/>
              </a:spcAft>
              <a:buSzPts val="1800"/>
              <a:buChar char="–"/>
            </a:pPr>
            <a:r>
              <a:rPr lang="en-US" sz="2400"/>
              <a:t>Increases awareness of interventions</a:t>
            </a:r>
            <a:endParaRPr sz="2400"/>
          </a:p>
          <a:p>
            <a:pPr marL="914400" lvl="1" indent="-342900" algn="l" rtl="0">
              <a:lnSpc>
                <a:spcPct val="100000"/>
              </a:lnSpc>
              <a:spcBef>
                <a:spcPts val="1000"/>
              </a:spcBef>
              <a:spcAft>
                <a:spcPts val="1000"/>
              </a:spcAft>
              <a:buSzPts val="1800"/>
              <a:buChar char="–"/>
            </a:pPr>
            <a:r>
              <a:rPr lang="en-US" sz="2400"/>
              <a:t>Fosters deeper understanding of family and culture-specific functions of behaviors</a:t>
            </a:r>
            <a:endParaRPr sz="2400"/>
          </a:p>
        </p:txBody>
      </p:sp>
      <p:pic>
        <p:nvPicPr>
          <p:cNvPr id="431" name="Google Shape;431;p25" descr="family engagement icon"/>
          <p:cNvPicPr preferRelativeResize="0"/>
          <p:nvPr/>
        </p:nvPicPr>
        <p:blipFill rotWithShape="1">
          <a:blip r:embed="rId3">
            <a:alphaModFix/>
          </a:blip>
          <a:srcRect/>
          <a:stretch/>
        </p:blipFill>
        <p:spPr>
          <a:xfrm flipH="1">
            <a:off x="112575" y="5841850"/>
            <a:ext cx="923750" cy="957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Do Teams Look Like? </a:t>
            </a:r>
            <a:endParaRPr/>
          </a:p>
        </p:txBody>
      </p:sp>
      <p:sp>
        <p:nvSpPr>
          <p:cNvPr id="437" name="Google Shape;437;p26"/>
          <p:cNvSpPr/>
          <p:nvPr/>
        </p:nvSpPr>
        <p:spPr>
          <a:xfrm>
            <a:off x="228600" y="2053825"/>
            <a:ext cx="3369000" cy="3275700"/>
          </a:xfrm>
          <a:prstGeom prst="wedgeRoundRectCallout">
            <a:avLst>
              <a:gd name="adj1" fmla="val -934"/>
              <a:gd name="adj2" fmla="val 80885"/>
              <a:gd name="adj3" fmla="val 0"/>
            </a:avLst>
          </a:prstGeom>
          <a:solidFill>
            <a:srgbClr val="00FFFF">
              <a:alpha val="20000"/>
            </a:srgbClr>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Our Team meets monthly, and our Tier II Team meets every other week.</a:t>
            </a:r>
            <a:endParaRPr sz="2500" b="1" i="0" u="none" strike="noStrike" cap="none">
              <a:solidFill>
                <a:srgbClr val="000000"/>
              </a:solidFill>
              <a:latin typeface="Verdana"/>
              <a:ea typeface="Verdana"/>
              <a:cs typeface="Verdana"/>
              <a:sym typeface="Verdana"/>
            </a:endParaRPr>
          </a:p>
        </p:txBody>
      </p:sp>
      <p:sp>
        <p:nvSpPr>
          <p:cNvPr id="438" name="Google Shape;438;p26"/>
          <p:cNvSpPr/>
          <p:nvPr/>
        </p:nvSpPr>
        <p:spPr>
          <a:xfrm flipH="1">
            <a:off x="3597600" y="3913775"/>
            <a:ext cx="4257300" cy="2468400"/>
          </a:xfrm>
          <a:prstGeom prst="wedgeEllipseCallout">
            <a:avLst>
              <a:gd name="adj1" fmla="val 29775"/>
              <a:gd name="adj2" fmla="val 64811"/>
            </a:avLst>
          </a:prstGeom>
          <a:solidFill>
            <a:srgbClr val="A33ABA">
              <a:alpha val="49019"/>
            </a:srgbClr>
          </a:solid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We meet every week for 30 minutes for each Tier.</a:t>
            </a:r>
            <a:endParaRPr sz="1400" b="0" i="0" u="none" strike="noStrike" cap="none">
              <a:solidFill>
                <a:srgbClr val="000000"/>
              </a:solidFill>
              <a:latin typeface="Arial"/>
              <a:ea typeface="Arial"/>
              <a:cs typeface="Arial"/>
              <a:sym typeface="Arial"/>
            </a:endParaRPr>
          </a:p>
        </p:txBody>
      </p:sp>
      <p:sp>
        <p:nvSpPr>
          <p:cNvPr id="439" name="Google Shape;439;p26"/>
          <p:cNvSpPr/>
          <p:nvPr/>
        </p:nvSpPr>
        <p:spPr>
          <a:xfrm>
            <a:off x="3714300" y="1635500"/>
            <a:ext cx="5201100" cy="2140200"/>
          </a:xfrm>
          <a:prstGeom prst="wedgeRectCallout">
            <a:avLst>
              <a:gd name="adj1" fmla="val 33039"/>
              <a:gd name="adj2" fmla="val 86036"/>
            </a:avLst>
          </a:prstGeom>
          <a:solidFill>
            <a:srgbClr val="FFFF00">
              <a:alpha val="34509"/>
            </a:srgbClr>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We are a small school. Our Tier I, Tier II &amp; III teams are the same people.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Card Sort</a:t>
            </a:r>
            <a:endParaRPr/>
          </a:p>
        </p:txBody>
      </p:sp>
      <p:pic>
        <p:nvPicPr>
          <p:cNvPr id="446" name="Google Shape;446;p27" descr="A black circle with two circles&#10;&#10;Description automatically generated with medium confidence"/>
          <p:cNvPicPr preferRelativeResize="0">
            <a:picLocks noGrp="1"/>
          </p:cNvPicPr>
          <p:nvPr>
            <p:ph type="body" idx="1"/>
          </p:nvPr>
        </p:nvPicPr>
        <p:blipFill rotWithShape="1">
          <a:blip r:embed="rId3">
            <a:alphaModFix/>
          </a:blip>
          <a:srcRect/>
          <a:stretch/>
        </p:blipFill>
        <p:spPr>
          <a:xfrm>
            <a:off x="609599" y="2357400"/>
            <a:ext cx="8186100" cy="4272000"/>
          </a:xfrm>
          <a:prstGeom prst="rect">
            <a:avLst/>
          </a:prstGeom>
          <a:noFill/>
          <a:ln>
            <a:noFill/>
          </a:ln>
        </p:spPr>
      </p:pic>
      <p:sp>
        <p:nvSpPr>
          <p:cNvPr id="447" name="Google Shape;447;p27"/>
          <p:cNvSpPr txBox="1"/>
          <p:nvPr/>
        </p:nvSpPr>
        <p:spPr>
          <a:xfrm>
            <a:off x="1045200" y="1491683"/>
            <a:ext cx="3526800" cy="9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1 Team</a:t>
            </a:r>
            <a:endParaRPr sz="2400" b="0" i="0" u="none" strike="noStrike" cap="none">
              <a:solidFill>
                <a:srgbClr val="000000"/>
              </a:solidFill>
              <a:latin typeface="Verdana"/>
              <a:ea typeface="Verdana"/>
              <a:cs typeface="Verdana"/>
              <a:sym typeface="Verdana"/>
            </a:endParaRPr>
          </a:p>
        </p:txBody>
      </p:sp>
      <p:sp>
        <p:nvSpPr>
          <p:cNvPr id="448" name="Google Shape;448;p27"/>
          <p:cNvSpPr txBox="1"/>
          <p:nvPr/>
        </p:nvSpPr>
        <p:spPr>
          <a:xfrm>
            <a:off x="4572000" y="1371600"/>
            <a:ext cx="3453000" cy="9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Advanced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Tiers Team</a:t>
            </a:r>
            <a:endParaRPr sz="2400" b="0" i="0" u="none" strike="noStrike" cap="none">
              <a:solidFill>
                <a:srgbClr val="000000"/>
              </a:solidFill>
              <a:latin typeface="Verdana"/>
              <a:ea typeface="Verdana"/>
              <a:cs typeface="Verdana"/>
              <a:sym typeface="Verdana"/>
            </a:endParaRPr>
          </a:p>
        </p:txBody>
      </p:sp>
      <p:pic>
        <p:nvPicPr>
          <p:cNvPr id="449" name="Google Shape;449;p27" descr="Notebook icon indicating this slide matches the materials on Page 12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450" name="Google Shape;450;p27"/>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12</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Teaming Venn Diagram</a:t>
            </a:r>
            <a:endParaRPr/>
          </a:p>
        </p:txBody>
      </p:sp>
      <p:pic>
        <p:nvPicPr>
          <p:cNvPr id="457" name="Google Shape;457;p28" descr="Venn diagram sort showing unique and overlapping tier one and advanced tier practices" title="Teaming Venn Diagram"/>
          <p:cNvPicPr preferRelativeResize="0"/>
          <p:nvPr/>
        </p:nvPicPr>
        <p:blipFill rotWithShape="1">
          <a:blip r:embed="rId3">
            <a:alphaModFix/>
          </a:blip>
          <a:srcRect/>
          <a:stretch/>
        </p:blipFill>
        <p:spPr>
          <a:xfrm>
            <a:off x="152400" y="1765474"/>
            <a:ext cx="8839201" cy="42884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2.2 Team Operating Procedures</a:t>
            </a:r>
            <a:endParaRPr sz="3600"/>
          </a:p>
        </p:txBody>
      </p:sp>
      <p:pic>
        <p:nvPicPr>
          <p:cNvPr id="463" name="Google Shape;463;p29" descr="Screen Shot TFI socring for 2.1"/>
          <p:cNvPicPr preferRelativeResize="0"/>
          <p:nvPr/>
        </p:nvPicPr>
        <p:blipFill rotWithShape="1">
          <a:blip r:embed="rId3">
            <a:alphaModFix/>
          </a:blip>
          <a:srcRect/>
          <a:stretch/>
        </p:blipFill>
        <p:spPr>
          <a:xfrm>
            <a:off x="318550" y="1512375"/>
            <a:ext cx="734935" cy="957300"/>
          </a:xfrm>
          <a:prstGeom prst="rect">
            <a:avLst/>
          </a:prstGeom>
          <a:noFill/>
          <a:ln>
            <a:noFill/>
          </a:ln>
        </p:spPr>
      </p:pic>
      <p:pic>
        <p:nvPicPr>
          <p:cNvPr id="464" name="Google Shape;464;p29" descr="Picture of Academic TFI booklet"/>
          <p:cNvPicPr preferRelativeResize="0"/>
          <p:nvPr/>
        </p:nvPicPr>
        <p:blipFill rotWithShape="1">
          <a:blip r:embed="rId4">
            <a:alphaModFix/>
          </a:blip>
          <a:srcRect/>
          <a:stretch/>
        </p:blipFill>
        <p:spPr>
          <a:xfrm>
            <a:off x="3708950" y="3973200"/>
            <a:ext cx="810200" cy="862675"/>
          </a:xfrm>
          <a:prstGeom prst="rect">
            <a:avLst/>
          </a:prstGeom>
          <a:noFill/>
          <a:ln>
            <a:noFill/>
          </a:ln>
        </p:spPr>
      </p:pic>
      <p:pic>
        <p:nvPicPr>
          <p:cNvPr id="465" name="Google Shape;465;p29" descr="A white square with black text and yellow label&#10;&#10;Description automatically generated with medium confidence"/>
          <p:cNvPicPr preferRelativeResize="0"/>
          <p:nvPr/>
        </p:nvPicPr>
        <p:blipFill rotWithShape="1">
          <a:blip r:embed="rId5">
            <a:alphaModFix/>
          </a:blip>
          <a:srcRect/>
          <a:stretch/>
        </p:blipFill>
        <p:spPr>
          <a:xfrm>
            <a:off x="4572000" y="4106550"/>
            <a:ext cx="4343400" cy="2442176"/>
          </a:xfrm>
          <a:prstGeom prst="rect">
            <a:avLst/>
          </a:prstGeom>
          <a:noFill/>
          <a:ln>
            <a:noFill/>
          </a:ln>
        </p:spPr>
      </p:pic>
      <p:pic>
        <p:nvPicPr>
          <p:cNvPr id="466" name="Google Shape;466;p29" descr="Notebook icon indicating this slide matches the materials on Page 13 of the accompanying workbook."/>
          <p:cNvPicPr preferRelativeResize="0"/>
          <p:nvPr/>
        </p:nvPicPr>
        <p:blipFill rotWithShape="1">
          <a:blip r:embed="rId6">
            <a:alphaModFix/>
          </a:blip>
          <a:srcRect/>
          <a:stretch/>
        </p:blipFill>
        <p:spPr>
          <a:xfrm>
            <a:off x="8064375" y="377300"/>
            <a:ext cx="664400" cy="845600"/>
          </a:xfrm>
          <a:prstGeom prst="rect">
            <a:avLst/>
          </a:prstGeom>
          <a:noFill/>
          <a:ln>
            <a:noFill/>
          </a:ln>
        </p:spPr>
      </p:pic>
      <p:sp>
        <p:nvSpPr>
          <p:cNvPr id="467" name="Google Shape;467;p29"/>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13</a:t>
            </a:r>
            <a:endParaRPr sz="1700" b="0" i="0" u="none" strike="noStrike" cap="none">
              <a:solidFill>
                <a:schemeClr val="lt1"/>
              </a:solidFill>
              <a:latin typeface="Verdana"/>
              <a:ea typeface="Verdana"/>
              <a:cs typeface="Verdana"/>
              <a:sym typeface="Verdana"/>
            </a:endParaRPr>
          </a:p>
        </p:txBody>
      </p:sp>
      <p:sp>
        <p:nvSpPr>
          <p:cNvPr id="468" name="Google Shape;468;p29"/>
          <p:cNvSpPr txBox="1"/>
          <p:nvPr/>
        </p:nvSpPr>
        <p:spPr>
          <a:xfrm>
            <a:off x="1119025" y="1598600"/>
            <a:ext cx="1870500" cy="1998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Tier II team meets at least monthly and has </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(a) regular meeting format/agenda</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(b) minutes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(c) defined meeting roles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(d) a current action plan.</a:t>
            </a:r>
            <a:endParaRPr sz="1200" b="0" i="0" u="none" strike="noStrike" cap="none">
              <a:solidFill>
                <a:srgbClr val="000000"/>
              </a:solidFill>
              <a:latin typeface="Verdana"/>
              <a:ea typeface="Verdana"/>
              <a:cs typeface="Verdana"/>
              <a:sym typeface="Verdana"/>
            </a:endParaRPr>
          </a:p>
        </p:txBody>
      </p:sp>
      <p:sp>
        <p:nvSpPr>
          <p:cNvPr id="469" name="Google Shape;469;p29"/>
          <p:cNvSpPr txBox="1"/>
          <p:nvPr/>
        </p:nvSpPr>
        <p:spPr>
          <a:xfrm>
            <a:off x="2989525" y="1581800"/>
            <a:ext cx="1545600" cy="203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000000"/>
                </a:solidFill>
                <a:latin typeface="Verdana"/>
                <a:ea typeface="Verdana"/>
                <a:cs typeface="Verdana"/>
                <a:sym typeface="Verdana"/>
              </a:rPr>
              <a:t>Tier II team meeting</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000000"/>
                </a:solidFill>
                <a:latin typeface="Verdana"/>
                <a:ea typeface="Verdana"/>
                <a:cs typeface="Verdana"/>
                <a:sym typeface="Verdana"/>
              </a:rPr>
              <a:t>agendas and minutes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Tier II meeting role</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000000"/>
                </a:solidFill>
                <a:latin typeface="Verdana"/>
                <a:ea typeface="Verdana"/>
                <a:cs typeface="Verdana"/>
                <a:sym typeface="Verdana"/>
              </a:rPr>
              <a:t>descriptions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Tier II action plan</a:t>
            </a:r>
            <a:endParaRPr sz="1400" b="0" i="0" u="none" strike="noStrike" cap="none">
              <a:solidFill>
                <a:srgbClr val="000000"/>
              </a:solidFill>
              <a:latin typeface="Verdana"/>
              <a:ea typeface="Verdana"/>
              <a:cs typeface="Verdana"/>
              <a:sym typeface="Verdana"/>
            </a:endParaRPr>
          </a:p>
        </p:txBody>
      </p:sp>
      <p:sp>
        <p:nvSpPr>
          <p:cNvPr id="470" name="Google Shape;470;p29"/>
          <p:cNvSpPr txBox="1"/>
          <p:nvPr/>
        </p:nvSpPr>
        <p:spPr>
          <a:xfrm>
            <a:off x="4519150" y="1564200"/>
            <a:ext cx="3362100" cy="203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rgbClr val="000000"/>
                </a:solidFill>
                <a:latin typeface="Verdana"/>
                <a:ea typeface="Verdana"/>
                <a:cs typeface="Verdana"/>
                <a:sym typeface="Verdana"/>
              </a:rPr>
              <a:t>0 = </a:t>
            </a:r>
            <a:r>
              <a:rPr lang="en-US" sz="1200" b="0" i="0" u="none" strike="noStrike" cap="none">
                <a:solidFill>
                  <a:srgbClr val="000000"/>
                </a:solidFill>
                <a:latin typeface="Verdana"/>
                <a:ea typeface="Verdana"/>
                <a:cs typeface="Verdana"/>
                <a:sym typeface="Verdana"/>
              </a:rPr>
              <a:t>Tier II team meets at least monthly and uses regular meeting format /agenda, minutes, defined meeting roles, AND has a current action plan</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rgbClr val="000000"/>
                </a:solidFill>
                <a:latin typeface="Verdana"/>
                <a:ea typeface="Verdana"/>
                <a:cs typeface="Verdana"/>
                <a:sym typeface="Verdana"/>
              </a:rPr>
              <a:t>1=</a:t>
            </a:r>
            <a:r>
              <a:rPr lang="en-US" sz="1200" b="0" i="0" u="none" strike="noStrike" cap="none">
                <a:solidFill>
                  <a:srgbClr val="000000"/>
                </a:solidFill>
                <a:latin typeface="Verdana"/>
                <a:ea typeface="Verdana"/>
                <a:cs typeface="Verdana"/>
                <a:sym typeface="Verdana"/>
              </a:rPr>
              <a:t>Tier II team has at least 2 but</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000000"/>
                </a:solidFill>
                <a:latin typeface="Verdana"/>
                <a:ea typeface="Verdana"/>
                <a:cs typeface="Verdana"/>
                <a:sym typeface="Verdana"/>
              </a:rPr>
              <a:t>not all 4 features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rgbClr val="000000"/>
                </a:solidFill>
                <a:latin typeface="Verdana"/>
                <a:ea typeface="Verdana"/>
                <a:cs typeface="Verdana"/>
                <a:sym typeface="Verdana"/>
              </a:rPr>
              <a:t>2=</a:t>
            </a:r>
            <a:r>
              <a:rPr lang="en-US" sz="1200" b="0" i="0" u="none" strike="noStrike" cap="none">
                <a:solidFill>
                  <a:srgbClr val="000000"/>
                </a:solidFill>
                <a:latin typeface="Verdana"/>
                <a:ea typeface="Verdana"/>
                <a:cs typeface="Verdana"/>
                <a:sym typeface="Verdana"/>
              </a:rPr>
              <a:t>Tier II team does not use</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regular meeting format/agenda, minutes, defined roles, or a current action plan</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
          <p:cNvSpPr txBox="1">
            <a:spLocks noGrp="1"/>
          </p:cNvSpPr>
          <p:nvPr>
            <p:ph type="body" idx="1"/>
          </p:nvPr>
        </p:nvSpPr>
        <p:spPr>
          <a:xfrm>
            <a:off x="318975" y="1600200"/>
            <a:ext cx="85962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222" name="Google Shape;222;p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a:p>
        </p:txBody>
      </p:sp>
      <p:pic>
        <p:nvPicPr>
          <p:cNvPr id="223" name="Google Shape;223;p3" descr="A white bird in a blue circle&#10;&#10;&#10;"/>
          <p:cNvPicPr preferRelativeResize="0"/>
          <p:nvPr/>
        </p:nvPicPr>
        <p:blipFill rotWithShape="1">
          <a:blip r:embed="rId3">
            <a:alphaModFix/>
          </a:blip>
          <a:srcRect/>
          <a:stretch/>
        </p:blipFill>
        <p:spPr>
          <a:xfrm>
            <a:off x="2089050" y="3448325"/>
            <a:ext cx="1143000" cy="1143000"/>
          </a:xfrm>
          <a:prstGeom prst="rect">
            <a:avLst/>
          </a:prstGeom>
          <a:noFill/>
          <a:ln>
            <a:noFill/>
          </a:ln>
        </p:spPr>
      </p:pic>
      <p:sp>
        <p:nvSpPr>
          <p:cNvPr id="224" name="Google Shape;224;p3"/>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Twitter - </a:t>
            </a:r>
            <a:r>
              <a:rPr lang="en-US" sz="2400" b="0" i="0" u="none" strike="noStrike" cap="none">
                <a:solidFill>
                  <a:srgbClr val="307BF3"/>
                </a:solidFill>
                <a:latin typeface="Verdana"/>
                <a:ea typeface="Verdana"/>
                <a:cs typeface="Verdana"/>
                <a:sym typeface="Verdana"/>
              </a:rPr>
              <a:t>VTSS_RIC</a:t>
            </a:r>
            <a:endParaRPr sz="2400" b="0" i="0" u="none" strike="noStrike" cap="none">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Facebook - </a:t>
            </a:r>
            <a:r>
              <a:rPr lang="en-US" sz="2400" b="0" i="0" u="none" strike="noStrike" cap="none">
                <a:solidFill>
                  <a:srgbClr val="307BF3"/>
                </a:solidFill>
                <a:latin typeface="Verdana"/>
                <a:ea typeface="Verdana"/>
                <a:cs typeface="Verdana"/>
                <a:sym typeface="Verdana"/>
              </a:rPr>
              <a:t>VTSSRIC</a:t>
            </a:r>
            <a:endParaRPr sz="2400" b="0" i="0" u="none" strike="noStrike" cap="none">
              <a:solidFill>
                <a:srgbClr val="307BF3"/>
              </a:solidFill>
              <a:latin typeface="Verdana"/>
              <a:ea typeface="Verdana"/>
              <a:cs typeface="Verdana"/>
              <a:sym typeface="Verdana"/>
            </a:endParaRPr>
          </a:p>
        </p:txBody>
      </p:sp>
      <p:pic>
        <p:nvPicPr>
          <p:cNvPr id="225" name="Google Shape;225;p3" descr="Lower-case F in a dark blue box&#10;"/>
          <p:cNvPicPr preferRelativeResize="0"/>
          <p:nvPr/>
        </p:nvPicPr>
        <p:blipFill rotWithShape="1">
          <a:blip r:embed="rId4">
            <a:alphaModFix/>
          </a:blip>
          <a:srcRect/>
          <a:stretch/>
        </p:blipFill>
        <p:spPr>
          <a:xfrm>
            <a:off x="1798675" y="4705400"/>
            <a:ext cx="1723760" cy="12928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Team Meetings</a:t>
            </a:r>
            <a:endParaRPr/>
          </a:p>
        </p:txBody>
      </p:sp>
      <p:sp>
        <p:nvSpPr>
          <p:cNvPr id="476" name="Google Shape;476;p30"/>
          <p:cNvSpPr/>
          <p:nvPr/>
        </p:nvSpPr>
        <p:spPr>
          <a:xfrm>
            <a:off x="228600" y="1635500"/>
            <a:ext cx="8686800" cy="639900"/>
          </a:xfrm>
          <a:prstGeom prst="roundRect">
            <a:avLst>
              <a:gd name="adj" fmla="val 16667"/>
            </a:avLst>
          </a:prstGeom>
          <a:solidFill>
            <a:srgbClr val="FFD966"/>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Occur more frequently (recommended) </a:t>
            </a:r>
            <a:endParaRPr sz="2500" b="1" i="0" u="none" strike="noStrike" cap="none">
              <a:solidFill>
                <a:srgbClr val="000000"/>
              </a:solidFill>
              <a:latin typeface="Verdana"/>
              <a:ea typeface="Verdana"/>
              <a:cs typeface="Verdana"/>
              <a:sym typeface="Verdana"/>
            </a:endParaRPr>
          </a:p>
        </p:txBody>
      </p:sp>
      <p:sp>
        <p:nvSpPr>
          <p:cNvPr id="477" name="Google Shape;477;p30"/>
          <p:cNvSpPr/>
          <p:nvPr/>
        </p:nvSpPr>
        <p:spPr>
          <a:xfrm>
            <a:off x="228600" y="2504625"/>
            <a:ext cx="8686800" cy="869100"/>
          </a:xfrm>
          <a:prstGeom prst="roundRect">
            <a:avLst>
              <a:gd name="adj" fmla="val 16667"/>
            </a:avLst>
          </a:prstGeom>
          <a:solidFill>
            <a:srgbClr val="93C47D"/>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Process referrals:</a:t>
            </a:r>
            <a:endParaRPr sz="2500" b="1"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 Screening data and Requests for Assistance</a:t>
            </a:r>
            <a:endParaRPr sz="2500" b="1" i="0" u="none" strike="noStrike" cap="none">
              <a:solidFill>
                <a:srgbClr val="000000"/>
              </a:solidFill>
              <a:latin typeface="Verdana"/>
              <a:ea typeface="Verdana"/>
              <a:cs typeface="Verdana"/>
              <a:sym typeface="Verdana"/>
            </a:endParaRPr>
          </a:p>
        </p:txBody>
      </p:sp>
      <p:sp>
        <p:nvSpPr>
          <p:cNvPr id="478" name="Google Shape;478;p30"/>
          <p:cNvSpPr/>
          <p:nvPr/>
        </p:nvSpPr>
        <p:spPr>
          <a:xfrm>
            <a:off x="228600" y="3563950"/>
            <a:ext cx="8686800" cy="869100"/>
          </a:xfrm>
          <a:prstGeom prst="roundRect">
            <a:avLst>
              <a:gd name="adj" fmla="val 16667"/>
            </a:avLst>
          </a:prstGeom>
          <a:solidFill>
            <a:srgbClr val="C27BA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Standing Agenda Items</a:t>
            </a:r>
            <a:endParaRPr sz="2500" b="1" i="0" u="none" strike="noStrike" cap="none">
              <a:solidFill>
                <a:srgbClr val="000000"/>
              </a:solidFill>
              <a:latin typeface="Verdana"/>
              <a:ea typeface="Verdana"/>
              <a:cs typeface="Verdana"/>
              <a:sym typeface="Verdana"/>
            </a:endParaRPr>
          </a:p>
        </p:txBody>
      </p:sp>
      <p:sp>
        <p:nvSpPr>
          <p:cNvPr id="479" name="Google Shape;479;p30"/>
          <p:cNvSpPr/>
          <p:nvPr/>
        </p:nvSpPr>
        <p:spPr>
          <a:xfrm>
            <a:off x="266125" y="4623300"/>
            <a:ext cx="8686800" cy="869100"/>
          </a:xfrm>
          <a:prstGeom prst="roundRect">
            <a:avLst>
              <a:gd name="adj" fmla="val 16667"/>
            </a:avLst>
          </a:prstGeom>
          <a:solidFill>
            <a:srgbClr val="6D9EEB"/>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Monitor student progress and Tier 2 intervention effectiveness data</a:t>
            </a:r>
            <a:endParaRPr sz="2500" b="1" i="0" u="none" strike="noStrike" cap="none">
              <a:solidFill>
                <a:srgbClr val="000000"/>
              </a:solidFill>
              <a:latin typeface="Verdana"/>
              <a:ea typeface="Verdana"/>
              <a:cs typeface="Verdana"/>
              <a:sym typeface="Verdana"/>
            </a:endParaRPr>
          </a:p>
        </p:txBody>
      </p:sp>
      <p:sp>
        <p:nvSpPr>
          <p:cNvPr id="480" name="Google Shape;480;p30"/>
          <p:cNvSpPr/>
          <p:nvPr/>
        </p:nvSpPr>
        <p:spPr>
          <a:xfrm>
            <a:off x="228600" y="5721625"/>
            <a:ext cx="8686800" cy="869100"/>
          </a:xfrm>
          <a:prstGeom prst="roundRect">
            <a:avLst>
              <a:gd name="adj" fmla="val 16667"/>
            </a:avLst>
          </a:prstGeom>
          <a:solidFill>
            <a:srgbClr val="E6913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Communicate with stakeholders (staff, students, families, community partners)</a:t>
            </a:r>
            <a:endParaRPr sz="2500" b="1" i="0" u="none" strike="noStrike" cap="none">
              <a:solidFill>
                <a:srgbClr val="000000"/>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1"/>
          <p:cNvSpPr txBox="1">
            <a:spLocks noGrp="1"/>
          </p:cNvSpPr>
          <p:nvPr>
            <p:ph type="title"/>
          </p:nvPr>
        </p:nvSpPr>
        <p:spPr>
          <a:xfrm>
            <a:off x="229725" y="-3242"/>
            <a:ext cx="8686800" cy="1047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Data Conversations</a:t>
            </a:r>
            <a:endParaRPr/>
          </a:p>
        </p:txBody>
      </p:sp>
      <p:sp>
        <p:nvSpPr>
          <p:cNvPr id="486" name="Google Shape;486;p31" descr="black arrow"/>
          <p:cNvSpPr/>
          <p:nvPr/>
        </p:nvSpPr>
        <p:spPr>
          <a:xfrm>
            <a:off x="1376850" y="1032850"/>
            <a:ext cx="6399000" cy="312600"/>
          </a:xfrm>
          <a:prstGeom prst="lef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1"/>
          <p:cNvSpPr txBox="1"/>
          <p:nvPr/>
        </p:nvSpPr>
        <p:spPr>
          <a:xfrm>
            <a:off x="280501" y="1407348"/>
            <a:ext cx="2164500" cy="833700"/>
          </a:xfrm>
          <a:prstGeom prst="rect">
            <a:avLst/>
          </a:prstGeom>
          <a:solidFill>
            <a:srgbClr val="90D75F">
              <a:alpha val="47843"/>
            </a:srgbClr>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1/ Universal </a:t>
            </a:r>
            <a:endParaRPr sz="2400" b="1" i="0" u="none" strike="noStrike" cap="none">
              <a:solidFill>
                <a:srgbClr val="000000"/>
              </a:solidFill>
              <a:latin typeface="Verdana"/>
              <a:ea typeface="Verdana"/>
              <a:cs typeface="Verdana"/>
              <a:sym typeface="Verdana"/>
            </a:endParaRPr>
          </a:p>
        </p:txBody>
      </p:sp>
      <p:sp>
        <p:nvSpPr>
          <p:cNvPr id="488" name="Google Shape;488;p31"/>
          <p:cNvSpPr txBox="1"/>
          <p:nvPr/>
        </p:nvSpPr>
        <p:spPr>
          <a:xfrm>
            <a:off x="2668200" y="1407348"/>
            <a:ext cx="3754500" cy="833700"/>
          </a:xfrm>
          <a:prstGeom prst="rect">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2/3</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 Targeted </a:t>
            </a:r>
            <a:endParaRPr sz="2400" b="1" i="0" u="none" strike="noStrike" cap="none">
              <a:solidFill>
                <a:srgbClr val="000000"/>
              </a:solidFill>
              <a:latin typeface="Verdana"/>
              <a:ea typeface="Verdana"/>
              <a:cs typeface="Verdana"/>
              <a:sym typeface="Verdana"/>
            </a:endParaRPr>
          </a:p>
        </p:txBody>
      </p:sp>
      <p:sp>
        <p:nvSpPr>
          <p:cNvPr id="489" name="Google Shape;489;p31"/>
          <p:cNvSpPr txBox="1"/>
          <p:nvPr/>
        </p:nvSpPr>
        <p:spPr>
          <a:xfrm>
            <a:off x="6528625" y="1363597"/>
            <a:ext cx="2412600" cy="833700"/>
          </a:xfrm>
          <a:prstGeom prst="rect">
            <a:avLst/>
          </a:prstGeom>
          <a:solidFill>
            <a:srgbClr val="FF0000">
              <a:alpha val="66274"/>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3/ Tertiary </a:t>
            </a:r>
            <a:endParaRPr sz="2400" b="1" i="0" u="none" strike="noStrike" cap="none">
              <a:solidFill>
                <a:srgbClr val="000000"/>
              </a:solidFill>
              <a:latin typeface="Verdana"/>
              <a:ea typeface="Verdana"/>
              <a:cs typeface="Verdana"/>
              <a:sym typeface="Verdana"/>
            </a:endParaRPr>
          </a:p>
        </p:txBody>
      </p:sp>
      <p:sp>
        <p:nvSpPr>
          <p:cNvPr id="490" name="Google Shape;490;p31" descr="green arrow"/>
          <p:cNvSpPr/>
          <p:nvPr/>
        </p:nvSpPr>
        <p:spPr>
          <a:xfrm>
            <a:off x="1011225" y="2357877"/>
            <a:ext cx="556800" cy="555600"/>
          </a:xfrm>
          <a:prstGeom prst="downArrow">
            <a:avLst>
              <a:gd name="adj1" fmla="val 33736"/>
              <a:gd name="adj2" fmla="val 50000"/>
            </a:avLst>
          </a:prstGeom>
          <a:solidFill>
            <a:srgbClr val="B6D7A8"/>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1" descr="yellow arrow"/>
          <p:cNvSpPr/>
          <p:nvPr/>
        </p:nvSpPr>
        <p:spPr>
          <a:xfrm>
            <a:off x="3311765"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1" descr="yellow arrow 2"/>
          <p:cNvSpPr/>
          <p:nvPr/>
        </p:nvSpPr>
        <p:spPr>
          <a:xfrm>
            <a:off x="5606317"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1" descr="red arrow"/>
          <p:cNvSpPr/>
          <p:nvPr/>
        </p:nvSpPr>
        <p:spPr>
          <a:xfrm flipH="1">
            <a:off x="7669375" y="2338125"/>
            <a:ext cx="379200" cy="555600"/>
          </a:xfrm>
          <a:prstGeom prst="downArrow">
            <a:avLst>
              <a:gd name="adj1" fmla="val 50000"/>
              <a:gd name="adj2" fmla="val 5000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1" descr="green box"/>
          <p:cNvSpPr/>
          <p:nvPr/>
        </p:nvSpPr>
        <p:spPr>
          <a:xfrm>
            <a:off x="339601" y="2957375"/>
            <a:ext cx="2046300" cy="2246100"/>
          </a:xfrm>
          <a:prstGeom prst="wedgeRoundRectCallout">
            <a:avLst>
              <a:gd name="adj1" fmla="val -20833"/>
              <a:gd name="adj2" fmla="val 62500"/>
              <a:gd name="adj3" fmla="val 0"/>
            </a:avLst>
          </a:prstGeom>
          <a:solidFill>
            <a:srgbClr val="90D75F">
              <a:alpha val="42352"/>
            </a:srgbClr>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1"/>
          <p:cNvSpPr txBox="1"/>
          <p:nvPr/>
        </p:nvSpPr>
        <p:spPr>
          <a:xfrm>
            <a:off x="229725" y="3149088"/>
            <a:ext cx="2119800" cy="22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Schoolwide and classroom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96" name="Google Shape;496;p31" descr="yellow box"/>
          <p:cNvSpPr/>
          <p:nvPr/>
        </p:nvSpPr>
        <p:spPr>
          <a:xfrm>
            <a:off x="2516125" y="2915656"/>
            <a:ext cx="1980600" cy="2373600"/>
          </a:xfrm>
          <a:prstGeom prst="wedgeRoundRectCallout">
            <a:avLst>
              <a:gd name="adj1" fmla="val -20833"/>
              <a:gd name="adj2" fmla="val 62500"/>
              <a:gd name="adj3" fmla="val 0"/>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1"/>
          <p:cNvSpPr txBox="1"/>
          <p:nvPr/>
        </p:nvSpPr>
        <p:spPr>
          <a:xfrm>
            <a:off x="2505025" y="2980475"/>
            <a:ext cx="2046300" cy="2072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Verdana"/>
                <a:ea typeface="Verdana"/>
                <a:cs typeface="Verdana"/>
                <a:sym typeface="Verdana"/>
              </a:rPr>
              <a:t>Intervention level of use and % of students making progress</a:t>
            </a:r>
            <a:endParaRPr sz="2300" b="0" i="0" u="none" strike="noStrike" cap="none">
              <a:solidFill>
                <a:srgbClr val="000000"/>
              </a:solidFill>
              <a:latin typeface="Verdana"/>
              <a:ea typeface="Verdana"/>
              <a:cs typeface="Verdana"/>
              <a:sym typeface="Verdana"/>
            </a:endParaRPr>
          </a:p>
        </p:txBody>
      </p:sp>
      <p:sp>
        <p:nvSpPr>
          <p:cNvPr id="498" name="Google Shape;498;p31"/>
          <p:cNvSpPr/>
          <p:nvPr/>
        </p:nvSpPr>
        <p:spPr>
          <a:xfrm>
            <a:off x="4640875" y="2917505"/>
            <a:ext cx="2046300" cy="2373600"/>
          </a:xfrm>
          <a:prstGeom prst="wedgeRoundRectCallout">
            <a:avLst>
              <a:gd name="adj1" fmla="val -20833"/>
              <a:gd name="adj2" fmla="val 62500"/>
              <a:gd name="adj3" fmla="val 0"/>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300" b="0" i="0" u="none" strike="noStrike" cap="none">
                <a:solidFill>
                  <a:schemeClr val="dk1"/>
                </a:solidFill>
                <a:latin typeface="Verdana"/>
                <a:ea typeface="Verdana"/>
                <a:cs typeface="Verdana"/>
                <a:sym typeface="Verdana"/>
              </a:rPr>
              <a:t>Student referral and progress monitoring</a:t>
            </a:r>
            <a:endParaRPr sz="1400" b="0" i="0" u="none" strike="noStrike" cap="none">
              <a:solidFill>
                <a:srgbClr val="000000"/>
              </a:solidFill>
              <a:latin typeface="Arial"/>
              <a:ea typeface="Arial"/>
              <a:cs typeface="Arial"/>
              <a:sym typeface="Arial"/>
            </a:endParaRPr>
          </a:p>
        </p:txBody>
      </p:sp>
      <p:sp>
        <p:nvSpPr>
          <p:cNvPr id="499" name="Google Shape;499;p31" descr="red box"/>
          <p:cNvSpPr/>
          <p:nvPr/>
        </p:nvSpPr>
        <p:spPr>
          <a:xfrm>
            <a:off x="6867975" y="2948066"/>
            <a:ext cx="2046300" cy="2373600"/>
          </a:xfrm>
          <a:prstGeom prst="wedgeRoundRectCallout">
            <a:avLst>
              <a:gd name="adj1" fmla="val -20833"/>
              <a:gd name="adj2" fmla="val 62500"/>
              <a:gd name="adj3" fmla="val 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1"/>
          <p:cNvSpPr txBox="1"/>
          <p:nvPr/>
        </p:nvSpPr>
        <p:spPr>
          <a:xfrm>
            <a:off x="6776725" y="2944625"/>
            <a:ext cx="2164500" cy="224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Intensified</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student progress monitoring</a:t>
            </a:r>
            <a:endParaRPr sz="2400" b="0" i="0" u="none" strike="noStrike" cap="none">
              <a:solidFill>
                <a:srgbClr val="000000"/>
              </a:solidFill>
              <a:latin typeface="Verdana"/>
              <a:ea typeface="Verdana"/>
              <a:cs typeface="Verdana"/>
              <a:sym typeface="Verdana"/>
            </a:endParaRPr>
          </a:p>
        </p:txBody>
      </p:sp>
      <p:sp>
        <p:nvSpPr>
          <p:cNvPr id="501" name="Google Shape;501;p31" descr="This arrow is used to illustrate that increased progress monitoring, family engagement and fidelity are components that should occur in team data conversations across all three tiers." title="Blue Arrow Pointing Left to Right"/>
          <p:cNvSpPr/>
          <p:nvPr/>
        </p:nvSpPr>
        <p:spPr>
          <a:xfrm>
            <a:off x="1033425" y="5376025"/>
            <a:ext cx="7602600" cy="1464900"/>
          </a:xfrm>
          <a:prstGeom prst="rightArrow">
            <a:avLst>
              <a:gd name="adj1" fmla="val 47061"/>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Increased progress monitoring, fidelity measures and family engagement</a:t>
            </a:r>
            <a:endParaRPr sz="2400" b="0" i="0" u="none" strike="noStrike" cap="none">
              <a:solidFill>
                <a:srgbClr val="000000"/>
              </a:solidFill>
              <a:latin typeface="Arial"/>
              <a:ea typeface="Arial"/>
              <a:cs typeface="Arial"/>
              <a:sym typeface="Arial"/>
            </a:endParaRPr>
          </a:p>
        </p:txBody>
      </p:sp>
      <p:pic>
        <p:nvPicPr>
          <p:cNvPr id="502" name="Google Shape;502;p31" descr="family engagement icon"/>
          <p:cNvPicPr preferRelativeResize="0"/>
          <p:nvPr/>
        </p:nvPicPr>
        <p:blipFill rotWithShape="1">
          <a:blip r:embed="rId3">
            <a:alphaModFix/>
          </a:blip>
          <a:srcRect/>
          <a:stretch/>
        </p:blipFill>
        <p:spPr>
          <a:xfrm>
            <a:off x="88875" y="5919803"/>
            <a:ext cx="804356" cy="833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txBox="1">
            <a:spLocks noGrp="1"/>
          </p:cNvSpPr>
          <p:nvPr>
            <p:ph type="body" idx="1"/>
          </p:nvPr>
        </p:nvSpPr>
        <p:spPr>
          <a:xfrm>
            <a:off x="457200" y="1600200"/>
            <a:ext cx="8229600" cy="51384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Font typeface="Verdana"/>
              <a:buChar char="•"/>
            </a:pPr>
            <a:r>
              <a:rPr lang="en-US" sz="2400"/>
              <a:t>Intervention Effectiveness</a:t>
            </a:r>
            <a:endParaRPr sz="2400"/>
          </a:p>
          <a:p>
            <a:pPr marL="914400" lvl="1" indent="-406400" algn="l" rtl="0">
              <a:lnSpc>
                <a:spcPct val="100000"/>
              </a:lnSpc>
              <a:spcBef>
                <a:spcPts val="360"/>
              </a:spcBef>
              <a:spcAft>
                <a:spcPts val="0"/>
              </a:spcAft>
              <a:buSzPts val="2800"/>
              <a:buChar char="–"/>
            </a:pPr>
            <a:r>
              <a:rPr lang="en-US" sz="2400"/>
              <a:t># of students</a:t>
            </a:r>
            <a:endParaRPr sz="2400"/>
          </a:p>
          <a:p>
            <a:pPr marL="914400" lvl="1" indent="-406400" algn="l" rtl="0">
              <a:lnSpc>
                <a:spcPct val="100000"/>
              </a:lnSpc>
              <a:spcBef>
                <a:spcPts val="360"/>
              </a:spcBef>
              <a:spcAft>
                <a:spcPts val="0"/>
              </a:spcAft>
              <a:buSzPts val="2800"/>
              <a:buChar char="–"/>
            </a:pPr>
            <a:r>
              <a:rPr lang="en-US" sz="2400"/>
              <a:t># meeting goal</a:t>
            </a:r>
            <a:endParaRPr sz="2400"/>
          </a:p>
          <a:p>
            <a:pPr marL="914400" lvl="1" indent="-406400" algn="l" rtl="0">
              <a:lnSpc>
                <a:spcPct val="100000"/>
              </a:lnSpc>
              <a:spcBef>
                <a:spcPts val="360"/>
              </a:spcBef>
              <a:spcAft>
                <a:spcPts val="0"/>
              </a:spcAft>
              <a:buSzPts val="2800"/>
              <a:buChar char="–"/>
            </a:pPr>
            <a:r>
              <a:rPr lang="en-US" sz="2400"/>
              <a:t># not meeting goal</a:t>
            </a:r>
            <a:endParaRPr sz="2400"/>
          </a:p>
          <a:p>
            <a:pPr marL="457200" lvl="0" indent="-406400" algn="l" rtl="0">
              <a:lnSpc>
                <a:spcPct val="100000"/>
              </a:lnSpc>
              <a:spcBef>
                <a:spcPts val="360"/>
              </a:spcBef>
              <a:spcAft>
                <a:spcPts val="0"/>
              </a:spcAft>
              <a:buSzPts val="2800"/>
              <a:buFont typeface="Verdana"/>
              <a:buChar char="•"/>
            </a:pPr>
            <a:r>
              <a:rPr lang="en-US" sz="2400"/>
              <a:t>Level of Use</a:t>
            </a:r>
            <a:endParaRPr sz="2400"/>
          </a:p>
          <a:p>
            <a:pPr marL="457200" lvl="0" indent="-406400" algn="l" rtl="0">
              <a:lnSpc>
                <a:spcPct val="100000"/>
              </a:lnSpc>
              <a:spcBef>
                <a:spcPts val="360"/>
              </a:spcBef>
              <a:spcAft>
                <a:spcPts val="0"/>
              </a:spcAft>
              <a:buSzPts val="2800"/>
              <a:buFont typeface="Verdana"/>
              <a:buChar char="•"/>
            </a:pPr>
            <a:r>
              <a:rPr lang="en-US" sz="2400"/>
              <a:t>Fidelity</a:t>
            </a:r>
            <a:endParaRPr sz="2400"/>
          </a:p>
          <a:p>
            <a:pPr marL="457200" lvl="0" indent="-406400" algn="l" rtl="0">
              <a:lnSpc>
                <a:spcPct val="100000"/>
              </a:lnSpc>
              <a:spcBef>
                <a:spcPts val="360"/>
              </a:spcBef>
              <a:spcAft>
                <a:spcPts val="0"/>
              </a:spcAft>
              <a:buSzPts val="2800"/>
              <a:buFont typeface="Verdana"/>
              <a:buChar char="•"/>
            </a:pPr>
            <a:r>
              <a:rPr lang="en-US" sz="2400"/>
              <a:t>Intervention Referrals and Decision Rules</a:t>
            </a:r>
            <a:endParaRPr sz="2400"/>
          </a:p>
          <a:p>
            <a:pPr marL="457200" lvl="0" indent="-406400" algn="l" rtl="0">
              <a:lnSpc>
                <a:spcPct val="100000"/>
              </a:lnSpc>
              <a:spcBef>
                <a:spcPts val="360"/>
              </a:spcBef>
              <a:spcAft>
                <a:spcPts val="0"/>
              </a:spcAft>
              <a:buSzPts val="2800"/>
              <a:buFont typeface="Verdana"/>
              <a:buChar char="•"/>
            </a:pPr>
            <a:r>
              <a:rPr lang="en-US" sz="2400"/>
              <a:t>Team Problem Solving</a:t>
            </a:r>
            <a:endParaRPr sz="2400"/>
          </a:p>
          <a:p>
            <a:pPr marL="457200" lvl="0" indent="-406400" algn="l" rtl="0">
              <a:lnSpc>
                <a:spcPct val="100000"/>
              </a:lnSpc>
              <a:spcBef>
                <a:spcPts val="360"/>
              </a:spcBef>
              <a:spcAft>
                <a:spcPts val="0"/>
              </a:spcAft>
              <a:buSzPts val="2800"/>
              <a:buFont typeface="Verdana"/>
              <a:buChar char="•"/>
            </a:pPr>
            <a:r>
              <a:rPr lang="en-US" sz="2400"/>
              <a:t>Communication with families, staff, students and community partners</a:t>
            </a:r>
            <a:endParaRPr sz="2400"/>
          </a:p>
          <a:p>
            <a:pPr marL="914400" lvl="1" indent="-228600" algn="l" rtl="0">
              <a:lnSpc>
                <a:spcPct val="100000"/>
              </a:lnSpc>
              <a:spcBef>
                <a:spcPts val="360"/>
              </a:spcBef>
              <a:spcAft>
                <a:spcPts val="0"/>
              </a:spcAft>
              <a:buSzPts val="1946"/>
              <a:buNone/>
            </a:pPr>
            <a:endParaRPr sz="2400"/>
          </a:p>
        </p:txBody>
      </p:sp>
      <p:sp>
        <p:nvSpPr>
          <p:cNvPr id="508" name="Google Shape;508;p3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Standing Agenda Items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 </a:t>
            </a:r>
            <a:endParaRPr/>
          </a:p>
          <a:p>
            <a:pPr marL="0" lvl="0" indent="0" algn="ctr" rtl="0">
              <a:lnSpc>
                <a:spcPct val="100000"/>
              </a:lnSpc>
              <a:spcBef>
                <a:spcPts val="0"/>
              </a:spcBef>
              <a:spcAft>
                <a:spcPts val="0"/>
              </a:spcAft>
              <a:buSzPct val="111111"/>
              <a:buNone/>
            </a:pPr>
            <a:r>
              <a:rPr lang="en-US"/>
              <a:t>Sample Meeting Agenda</a:t>
            </a:r>
            <a:endParaRPr/>
          </a:p>
        </p:txBody>
      </p:sp>
      <p:pic>
        <p:nvPicPr>
          <p:cNvPr id="514" name="Google Shape;514;p33" descr="Picture of  front side of advanced tier meeting sample agenda"/>
          <p:cNvPicPr preferRelativeResize="0"/>
          <p:nvPr/>
        </p:nvPicPr>
        <p:blipFill rotWithShape="1">
          <a:blip r:embed="rId3">
            <a:alphaModFix/>
          </a:blip>
          <a:srcRect/>
          <a:stretch/>
        </p:blipFill>
        <p:spPr>
          <a:xfrm>
            <a:off x="418050" y="1447800"/>
            <a:ext cx="8497350" cy="5410200"/>
          </a:xfrm>
          <a:prstGeom prst="rect">
            <a:avLst/>
          </a:prstGeom>
          <a:noFill/>
          <a:ln>
            <a:noFill/>
          </a:ln>
        </p:spPr>
      </p:pic>
      <p:pic>
        <p:nvPicPr>
          <p:cNvPr id="515" name="Google Shape;515;p33" descr="Notebook icon indicating this slide matches the materials on Page 14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516" name="Google Shape;516;p33"/>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14</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Different Forms, </a:t>
            </a:r>
            <a:endParaRPr/>
          </a:p>
          <a:p>
            <a:pPr marL="0" lvl="0" indent="0" algn="ctr" rtl="0">
              <a:lnSpc>
                <a:spcPct val="100000"/>
              </a:lnSpc>
              <a:spcBef>
                <a:spcPts val="0"/>
              </a:spcBef>
              <a:spcAft>
                <a:spcPts val="0"/>
              </a:spcAft>
              <a:buSzPct val="111111"/>
              <a:buNone/>
            </a:pPr>
            <a:r>
              <a:rPr lang="en-US"/>
              <a:t>Same Discussions!</a:t>
            </a:r>
            <a:endParaRPr/>
          </a:p>
        </p:txBody>
      </p:sp>
      <p:pic>
        <p:nvPicPr>
          <p:cNvPr id="523" name="Google Shape;523;p34" descr="Picture of page 1 of an RTI sample meeting agenda "/>
          <p:cNvPicPr preferRelativeResize="0"/>
          <p:nvPr/>
        </p:nvPicPr>
        <p:blipFill rotWithShape="1">
          <a:blip r:embed="rId3">
            <a:alphaModFix/>
          </a:blip>
          <a:srcRect/>
          <a:stretch/>
        </p:blipFill>
        <p:spPr>
          <a:xfrm>
            <a:off x="335525" y="1641625"/>
            <a:ext cx="4312675" cy="4934050"/>
          </a:xfrm>
          <a:prstGeom prst="rect">
            <a:avLst/>
          </a:prstGeom>
          <a:noFill/>
          <a:ln>
            <a:noFill/>
          </a:ln>
        </p:spPr>
      </p:pic>
      <p:pic>
        <p:nvPicPr>
          <p:cNvPr id="524" name="Google Shape;524;p34" descr="Picture of page 2 of a sample RTI meeting agenda"/>
          <p:cNvPicPr preferRelativeResize="0"/>
          <p:nvPr/>
        </p:nvPicPr>
        <p:blipFill rotWithShape="1">
          <a:blip r:embed="rId4">
            <a:alphaModFix/>
          </a:blip>
          <a:srcRect/>
          <a:stretch/>
        </p:blipFill>
        <p:spPr>
          <a:xfrm>
            <a:off x="4662425" y="1641625"/>
            <a:ext cx="4146050" cy="5135550"/>
          </a:xfrm>
          <a:prstGeom prst="rect">
            <a:avLst/>
          </a:prstGeom>
          <a:noFill/>
          <a:ln>
            <a:noFill/>
          </a:ln>
        </p:spPr>
      </p:pic>
      <p:sp>
        <p:nvSpPr>
          <p:cNvPr id="525" name="Google Shape;525;p34"/>
          <p:cNvSpPr txBox="1"/>
          <p:nvPr/>
        </p:nvSpPr>
        <p:spPr>
          <a:xfrm>
            <a:off x="335525" y="6458050"/>
            <a:ext cx="6340500" cy="1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retrieved from </a:t>
            </a:r>
            <a:r>
              <a:rPr lang="en-US" sz="1700" b="0" i="0" u="sng" strike="noStrike" cap="none">
                <a:solidFill>
                  <a:schemeClr val="hlink"/>
                </a:solidFill>
                <a:latin typeface="Verdana"/>
                <a:ea typeface="Verdana"/>
                <a:cs typeface="Verdana"/>
                <a:sym typeface="Verdana"/>
                <a:hlinkClick r:id="rId5"/>
              </a:rPr>
              <a:t>http://www.oregonrti.org/resources</a:t>
            </a:r>
            <a:endParaRPr sz="1700" b="0" i="0" u="none" strike="noStrike" cap="none">
              <a:solidFill>
                <a:srgbClr val="000000"/>
              </a:solidFill>
              <a:latin typeface="Verdana"/>
              <a:ea typeface="Verdana"/>
              <a:cs typeface="Verdana"/>
              <a:sym typeface="Verdana"/>
            </a:endParaRPr>
          </a:p>
        </p:txBody>
      </p:sp>
      <p:pic>
        <p:nvPicPr>
          <p:cNvPr id="526" name="Google Shape;526;p34" descr="Notebook icon indicating this slide matches the materials on Page 14 of the accompanying workbook."/>
          <p:cNvPicPr preferRelativeResize="0"/>
          <p:nvPr/>
        </p:nvPicPr>
        <p:blipFill rotWithShape="1">
          <a:blip r:embed="rId6">
            <a:alphaModFix/>
          </a:blip>
          <a:srcRect/>
          <a:stretch/>
        </p:blipFill>
        <p:spPr>
          <a:xfrm>
            <a:off x="8064375" y="377300"/>
            <a:ext cx="664400" cy="845600"/>
          </a:xfrm>
          <a:prstGeom prst="rect">
            <a:avLst/>
          </a:prstGeom>
          <a:noFill/>
          <a:ln>
            <a:noFill/>
          </a:ln>
        </p:spPr>
      </p:pic>
      <p:sp>
        <p:nvSpPr>
          <p:cNvPr id="527" name="Google Shape;527;p34"/>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14</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5"/>
          <p:cNvSpPr txBox="1">
            <a:spLocks noGrp="1"/>
          </p:cNvSpPr>
          <p:nvPr>
            <p:ph type="body" idx="1"/>
          </p:nvPr>
        </p:nvSpPr>
        <p:spPr>
          <a:xfrm>
            <a:off x="457200" y="1600200"/>
            <a:ext cx="8229600" cy="51159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400"/>
              <a:t>Advanced tiers teams include more specialized personnel. </a:t>
            </a:r>
            <a:endParaRPr sz="2400"/>
          </a:p>
          <a:p>
            <a:pPr marL="4572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Font typeface="Verdana"/>
              <a:buChar char="•"/>
            </a:pPr>
            <a:r>
              <a:rPr lang="en-US" sz="2400"/>
              <a:t>Advanced tiers teams look the same across divisions and schools.</a:t>
            </a:r>
            <a:endParaRPr sz="2400"/>
          </a:p>
          <a:p>
            <a:pPr marL="4572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Font typeface="Verdana"/>
              <a:buChar char="•"/>
            </a:pPr>
            <a:r>
              <a:rPr lang="en-US" sz="2400"/>
              <a:t>The most important data conversation that takes place at an advanced tier meeting is individual student performance.</a:t>
            </a:r>
            <a:endParaRPr sz="2400"/>
          </a:p>
          <a:p>
            <a:pPr marL="4572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Font typeface="Verdana"/>
              <a:buChar char="•"/>
            </a:pPr>
            <a:r>
              <a:rPr lang="en-US" sz="2400"/>
              <a:t>Tier 3 team conversations include caregivers as problem-solving partners</a:t>
            </a:r>
            <a:endParaRPr sz="2400"/>
          </a:p>
          <a:p>
            <a:pPr marL="457200" lvl="0" indent="-228600" algn="l" rtl="0">
              <a:lnSpc>
                <a:spcPct val="100000"/>
              </a:lnSpc>
              <a:spcBef>
                <a:spcPts val="360"/>
              </a:spcBef>
              <a:spcAft>
                <a:spcPts val="0"/>
              </a:spcAft>
              <a:buSzPts val="1946"/>
              <a:buNone/>
            </a:pPr>
            <a:endParaRPr sz="2400"/>
          </a:p>
          <a:p>
            <a:pPr marL="457200" lvl="0" indent="-228600" algn="l" rtl="0">
              <a:lnSpc>
                <a:spcPct val="100000"/>
              </a:lnSpc>
              <a:spcBef>
                <a:spcPts val="360"/>
              </a:spcBef>
              <a:spcAft>
                <a:spcPts val="0"/>
              </a:spcAft>
              <a:buSzPts val="1946"/>
              <a:buNone/>
            </a:pPr>
            <a:endParaRPr sz="2800"/>
          </a:p>
        </p:txBody>
      </p:sp>
      <p:sp>
        <p:nvSpPr>
          <p:cNvPr id="534" name="Google Shape;534;p35"/>
          <p:cNvSpPr txBox="1">
            <a:spLocks noGrp="1"/>
          </p:cNvSpPr>
          <p:nvPr>
            <p:ph type="title"/>
          </p:nvPr>
        </p:nvSpPr>
        <p:spPr>
          <a:xfrm>
            <a:off x="166675" y="228600"/>
            <a:ext cx="88761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US" sz="3300"/>
              <a:t>Quick Check: Teaming Structures T/F</a:t>
            </a:r>
            <a:endParaRPr sz="3300"/>
          </a:p>
        </p:txBody>
      </p:sp>
      <p:pic>
        <p:nvPicPr>
          <p:cNvPr id="535" name="Google Shape;535;p35" descr="Notebook icon indicating this slide matches the materials on Page 15 of the accompanying workbook."/>
          <p:cNvPicPr preferRelativeResize="0"/>
          <p:nvPr/>
        </p:nvPicPr>
        <p:blipFill rotWithShape="1">
          <a:blip r:embed="rId3">
            <a:alphaModFix/>
          </a:blip>
          <a:srcRect/>
          <a:stretch/>
        </p:blipFill>
        <p:spPr>
          <a:xfrm>
            <a:off x="8269800" y="377300"/>
            <a:ext cx="664400" cy="845600"/>
          </a:xfrm>
          <a:prstGeom prst="rect">
            <a:avLst/>
          </a:prstGeom>
          <a:noFill/>
          <a:ln>
            <a:noFill/>
          </a:ln>
        </p:spPr>
      </p:pic>
      <p:sp>
        <p:nvSpPr>
          <p:cNvPr id="536" name="Google Shape;536;p35"/>
          <p:cNvSpPr txBox="1"/>
          <p:nvPr/>
        </p:nvSpPr>
        <p:spPr>
          <a:xfrm>
            <a:off x="8374700"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15</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Teaming</a:t>
            </a:r>
            <a:endParaRPr/>
          </a:p>
        </p:txBody>
      </p:sp>
      <p:sp>
        <p:nvSpPr>
          <p:cNvPr id="542" name="Google Shape;542;p36"/>
          <p:cNvSpPr txBox="1">
            <a:spLocks noGrp="1"/>
          </p:cNvSpPr>
          <p:nvPr>
            <p:ph type="body" idx="1"/>
          </p:nvPr>
        </p:nvSpPr>
        <p:spPr>
          <a:xfrm>
            <a:off x="457200" y="1505200"/>
            <a:ext cx="8229600" cy="5257800"/>
          </a:xfrm>
          <a:prstGeom prst="rect">
            <a:avLst/>
          </a:prstGeom>
          <a:noFill/>
          <a:ln>
            <a:noFill/>
          </a:ln>
        </p:spPr>
        <p:txBody>
          <a:bodyPr spcFirstLastPara="1" wrap="square" lIns="91425" tIns="45700" rIns="91425" bIns="45700" anchor="t" anchorCtr="0">
            <a:normAutofit fontScale="85000" lnSpcReduction="10000"/>
          </a:bodyPr>
          <a:lstStyle/>
          <a:p>
            <a:pPr marL="457200" lvl="0" indent="-379731" algn="l" rtl="0">
              <a:lnSpc>
                <a:spcPct val="100000"/>
              </a:lnSpc>
              <a:spcBef>
                <a:spcPts val="360"/>
              </a:spcBef>
              <a:spcAft>
                <a:spcPts val="0"/>
              </a:spcAft>
              <a:buSzPct val="87500"/>
              <a:buFont typeface="Verdana"/>
              <a:buChar char="•"/>
            </a:pPr>
            <a:r>
              <a:rPr lang="en-US" sz="2800" b="1"/>
              <a:t>Who is, or will be on your advanced tiers team?  </a:t>
            </a:r>
            <a:endParaRPr sz="2800" b="1"/>
          </a:p>
          <a:p>
            <a:pPr marL="457200" lvl="0" indent="-379731" algn="l" rtl="0">
              <a:lnSpc>
                <a:spcPct val="100000"/>
              </a:lnSpc>
              <a:spcBef>
                <a:spcPts val="360"/>
              </a:spcBef>
              <a:spcAft>
                <a:spcPts val="0"/>
              </a:spcAft>
              <a:buSzPct val="87500"/>
              <a:buFont typeface="Verdana"/>
              <a:buChar char="•"/>
            </a:pPr>
            <a:r>
              <a:rPr lang="en-US" sz="2800" b="1"/>
              <a:t>Who else is needed?</a:t>
            </a:r>
            <a:endParaRPr sz="2800" b="1"/>
          </a:p>
          <a:p>
            <a:pPr marL="914400" lvl="1" indent="-342898" algn="l" rtl="0">
              <a:lnSpc>
                <a:spcPct val="100000"/>
              </a:lnSpc>
              <a:spcBef>
                <a:spcPts val="360"/>
              </a:spcBef>
              <a:spcAft>
                <a:spcPts val="0"/>
              </a:spcAft>
              <a:buSzPct val="75630"/>
              <a:buChar char="–"/>
            </a:pPr>
            <a:r>
              <a:rPr lang="en-US"/>
              <a:t>Behavioral, academic, and medical expertise</a:t>
            </a:r>
            <a:endParaRPr/>
          </a:p>
          <a:p>
            <a:pPr marL="914400" lvl="1" indent="-342898" algn="l" rtl="0">
              <a:lnSpc>
                <a:spcPct val="100000"/>
              </a:lnSpc>
              <a:spcBef>
                <a:spcPts val="360"/>
              </a:spcBef>
              <a:spcAft>
                <a:spcPts val="0"/>
              </a:spcAft>
              <a:buSzPct val="75630"/>
              <a:buChar char="–"/>
            </a:pPr>
            <a:r>
              <a:rPr lang="en-US"/>
              <a:t>General and Special Education knowledge</a:t>
            </a:r>
            <a:endParaRPr/>
          </a:p>
          <a:p>
            <a:pPr marL="914400" lvl="1" indent="-342898" algn="l" rtl="0">
              <a:lnSpc>
                <a:spcPct val="100000"/>
              </a:lnSpc>
              <a:spcBef>
                <a:spcPts val="360"/>
              </a:spcBef>
              <a:spcAft>
                <a:spcPts val="0"/>
              </a:spcAft>
              <a:buSzPct val="75630"/>
              <a:buChar char="–"/>
            </a:pPr>
            <a:r>
              <a:rPr lang="en-US"/>
              <a:t>Data/graphing knowledge</a:t>
            </a:r>
            <a:endParaRPr/>
          </a:p>
          <a:p>
            <a:pPr marL="914400" lvl="1" indent="-342898" algn="l" rtl="0">
              <a:lnSpc>
                <a:spcPct val="100000"/>
              </a:lnSpc>
              <a:spcBef>
                <a:spcPts val="360"/>
              </a:spcBef>
              <a:spcAft>
                <a:spcPts val="0"/>
              </a:spcAft>
              <a:buSzPct val="75630"/>
              <a:buChar char="–"/>
            </a:pPr>
            <a:r>
              <a:rPr lang="en-US"/>
              <a:t>Authority to access/provide resources</a:t>
            </a:r>
            <a:endParaRPr/>
          </a:p>
          <a:p>
            <a:pPr marL="914400" lvl="1" indent="-342898" algn="l" rtl="0">
              <a:lnSpc>
                <a:spcPct val="100000"/>
              </a:lnSpc>
              <a:spcBef>
                <a:spcPts val="360"/>
              </a:spcBef>
              <a:spcAft>
                <a:spcPts val="0"/>
              </a:spcAft>
              <a:buSzPct val="75630"/>
              <a:buChar char="–"/>
            </a:pPr>
            <a:r>
              <a:rPr lang="en-US"/>
              <a:t>Understanding of support across grades/departments and school, including other tiered support</a:t>
            </a:r>
            <a:endParaRPr/>
          </a:p>
          <a:p>
            <a:pPr marL="914400" lvl="1" indent="-342898" algn="l" rtl="0">
              <a:lnSpc>
                <a:spcPct val="100000"/>
              </a:lnSpc>
              <a:spcBef>
                <a:spcPts val="360"/>
              </a:spcBef>
              <a:spcAft>
                <a:spcPts val="0"/>
              </a:spcAft>
              <a:buSzPct val="75630"/>
              <a:buChar char="–"/>
            </a:pPr>
            <a:r>
              <a:rPr lang="en-US"/>
              <a:t>Family/school connection</a:t>
            </a:r>
            <a:endParaRPr/>
          </a:p>
          <a:p>
            <a:pPr marL="457200" lvl="0" indent="-379731" algn="l" rtl="0">
              <a:lnSpc>
                <a:spcPct val="100000"/>
              </a:lnSpc>
              <a:spcBef>
                <a:spcPts val="360"/>
              </a:spcBef>
              <a:spcAft>
                <a:spcPts val="0"/>
              </a:spcAft>
              <a:buSzPct val="87500"/>
              <a:buFont typeface="Verdana"/>
              <a:buChar char="•"/>
            </a:pPr>
            <a:r>
              <a:rPr lang="en-US" sz="2800" b="1"/>
              <a:t>What agenda will you use?</a:t>
            </a:r>
            <a:endParaRPr sz="2800" b="1"/>
          </a:p>
          <a:p>
            <a:pPr marL="914400" lvl="1" indent="-342898" algn="l" rtl="0">
              <a:lnSpc>
                <a:spcPct val="100000"/>
              </a:lnSpc>
              <a:spcBef>
                <a:spcPts val="360"/>
              </a:spcBef>
              <a:spcAft>
                <a:spcPts val="0"/>
              </a:spcAft>
              <a:buSzPct val="75630"/>
              <a:buChar char="–"/>
            </a:pPr>
            <a:r>
              <a:rPr lang="en-US"/>
              <a:t>What needs to be created, added or changed?</a:t>
            </a:r>
            <a:endParaRPr/>
          </a:p>
        </p:txBody>
      </p:sp>
      <p:pic>
        <p:nvPicPr>
          <p:cNvPr id="543" name="Google Shape;543;p36" descr="family engagement icon"/>
          <p:cNvPicPr preferRelativeResize="0"/>
          <p:nvPr/>
        </p:nvPicPr>
        <p:blipFill rotWithShape="1">
          <a:blip r:embed="rId3">
            <a:alphaModFix/>
          </a:blip>
          <a:srcRect/>
          <a:stretch/>
        </p:blipFill>
        <p:spPr>
          <a:xfrm>
            <a:off x="151563" y="5857324"/>
            <a:ext cx="905774" cy="1000665"/>
          </a:xfrm>
          <a:prstGeom prst="rect">
            <a:avLst/>
          </a:prstGeom>
          <a:noFill/>
          <a:ln>
            <a:noFill/>
          </a:ln>
        </p:spPr>
      </p:pic>
      <p:pic>
        <p:nvPicPr>
          <p:cNvPr id="544" name="Google Shape;544;p36" descr="Notebook icon indicating this slide matches the materials on Page 16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545" name="Google Shape;545;p36"/>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16</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Teaming </a:t>
            </a:r>
            <a:endParaRPr/>
          </a:p>
        </p:txBody>
      </p:sp>
      <p:pic>
        <p:nvPicPr>
          <p:cNvPr id="552" name="Google Shape;552;p37" descr="family engagement icon"/>
          <p:cNvPicPr preferRelativeResize="0"/>
          <p:nvPr/>
        </p:nvPicPr>
        <p:blipFill rotWithShape="1">
          <a:blip r:embed="rId3">
            <a:alphaModFix/>
          </a:blip>
          <a:srcRect/>
          <a:stretch/>
        </p:blipFill>
        <p:spPr>
          <a:xfrm>
            <a:off x="228600" y="5828189"/>
            <a:ext cx="920902" cy="954512"/>
          </a:xfrm>
          <a:prstGeom prst="rect">
            <a:avLst/>
          </a:prstGeom>
          <a:noFill/>
          <a:ln>
            <a:noFill/>
          </a:ln>
        </p:spPr>
      </p:pic>
      <p:sp>
        <p:nvSpPr>
          <p:cNvPr id="553" name="Google Shape;553;p37"/>
          <p:cNvSpPr txBox="1">
            <a:spLocks noGrp="1"/>
          </p:cNvSpPr>
          <p:nvPr>
            <p:ph type="body" idx="1"/>
          </p:nvPr>
        </p:nvSpPr>
        <p:spPr>
          <a:xfrm>
            <a:off x="457201" y="1671076"/>
            <a:ext cx="8229600" cy="4572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SzPts val="1800"/>
              <a:buNone/>
            </a:pPr>
            <a:r>
              <a:rPr lang="en-US" sz="2400"/>
              <a:t>Advanced tier teams benefit from specialized knowledge and expertise</a:t>
            </a:r>
            <a:endParaRPr sz="2400"/>
          </a:p>
          <a:p>
            <a:pPr marL="457200" lvl="0" indent="0" algn="l" rtl="0">
              <a:lnSpc>
                <a:spcPct val="100000"/>
              </a:lnSpc>
              <a:spcBef>
                <a:spcPts val="360"/>
              </a:spcBef>
              <a:spcAft>
                <a:spcPts val="0"/>
              </a:spcAft>
              <a:buSzPts val="1800"/>
              <a:buNone/>
            </a:pPr>
            <a:endParaRPr sz="2400"/>
          </a:p>
          <a:p>
            <a:pPr marL="457200" lvl="0" indent="0" algn="l" rtl="0">
              <a:lnSpc>
                <a:spcPct val="100000"/>
              </a:lnSpc>
              <a:spcBef>
                <a:spcPts val="360"/>
              </a:spcBef>
              <a:spcAft>
                <a:spcPts val="0"/>
              </a:spcAft>
              <a:buSzPts val="1800"/>
              <a:buNone/>
            </a:pPr>
            <a:r>
              <a:rPr lang="en-US" sz="2400"/>
              <a:t>There should be at least one person with overarching knowledge of the interventions used in the schools</a:t>
            </a:r>
            <a:endParaRPr sz="2400"/>
          </a:p>
          <a:p>
            <a:pPr marL="457200" lvl="0" indent="0" algn="l" rtl="0">
              <a:lnSpc>
                <a:spcPct val="100000"/>
              </a:lnSpc>
              <a:spcBef>
                <a:spcPts val="360"/>
              </a:spcBef>
              <a:spcAft>
                <a:spcPts val="0"/>
              </a:spcAft>
              <a:buSzPts val="1800"/>
              <a:buNone/>
            </a:pPr>
            <a:endParaRPr sz="2400"/>
          </a:p>
          <a:p>
            <a:pPr marL="457200" lvl="0" indent="0" algn="l" rtl="0">
              <a:lnSpc>
                <a:spcPct val="100000"/>
              </a:lnSpc>
              <a:spcBef>
                <a:spcPts val="360"/>
              </a:spcBef>
              <a:spcAft>
                <a:spcPts val="0"/>
              </a:spcAft>
              <a:buSzPts val="1800"/>
              <a:buNone/>
            </a:pPr>
            <a:r>
              <a:rPr lang="en-US" sz="2400"/>
              <a:t>Use a  predictable agenda that includes intervention systems and student performance data discussions</a:t>
            </a:r>
            <a:endParaRPr sz="2400"/>
          </a:p>
        </p:txBody>
      </p:sp>
      <p:pic>
        <p:nvPicPr>
          <p:cNvPr id="554" name="Google Shape;554;p37" descr="light bulb icon"/>
          <p:cNvPicPr preferRelativeResize="0"/>
          <p:nvPr/>
        </p:nvPicPr>
        <p:blipFill rotWithShape="1">
          <a:blip r:embed="rId4">
            <a:alphaModFix/>
          </a:blip>
          <a:srcRect/>
          <a:stretch/>
        </p:blipFill>
        <p:spPr>
          <a:xfrm>
            <a:off x="76625" y="1600188"/>
            <a:ext cx="828887" cy="925802"/>
          </a:xfrm>
          <a:prstGeom prst="rect">
            <a:avLst/>
          </a:prstGeom>
          <a:noFill/>
          <a:ln>
            <a:noFill/>
          </a:ln>
        </p:spPr>
      </p:pic>
      <p:pic>
        <p:nvPicPr>
          <p:cNvPr id="555" name="Google Shape;555;p37" descr="light bulb icon"/>
          <p:cNvPicPr preferRelativeResize="0"/>
          <p:nvPr/>
        </p:nvPicPr>
        <p:blipFill rotWithShape="1">
          <a:blip r:embed="rId4">
            <a:alphaModFix/>
          </a:blip>
          <a:srcRect/>
          <a:stretch/>
        </p:blipFill>
        <p:spPr>
          <a:xfrm>
            <a:off x="76625" y="2966088"/>
            <a:ext cx="828887" cy="925802"/>
          </a:xfrm>
          <a:prstGeom prst="rect">
            <a:avLst/>
          </a:prstGeom>
          <a:noFill/>
          <a:ln>
            <a:noFill/>
          </a:ln>
        </p:spPr>
      </p:pic>
      <p:pic>
        <p:nvPicPr>
          <p:cNvPr id="556" name="Google Shape;556;p37" descr="light bulb icon"/>
          <p:cNvPicPr preferRelativeResize="0"/>
          <p:nvPr/>
        </p:nvPicPr>
        <p:blipFill rotWithShape="1">
          <a:blip r:embed="rId4">
            <a:alphaModFix/>
          </a:blip>
          <a:srcRect/>
          <a:stretch/>
        </p:blipFill>
        <p:spPr>
          <a:xfrm>
            <a:off x="76617" y="4477450"/>
            <a:ext cx="828887" cy="9258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sp>
        <p:nvSpPr>
          <p:cNvPr id="562" name="Google Shape;562;p3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114300" lvl="0" indent="0" algn="ctr" rtl="0">
              <a:lnSpc>
                <a:spcPct val="100000"/>
              </a:lnSpc>
              <a:spcBef>
                <a:spcPts val="360"/>
              </a:spcBef>
              <a:spcAft>
                <a:spcPts val="0"/>
              </a:spcAft>
              <a:buSzPts val="1800"/>
              <a:buNone/>
            </a:pPr>
            <a:endParaRPr>
              <a:latin typeface="Arial"/>
              <a:ea typeface="Arial"/>
              <a:cs typeface="Arial"/>
              <a:sym typeface="Arial"/>
            </a:endParaRPr>
          </a:p>
        </p:txBody>
      </p:sp>
      <p:pic>
        <p:nvPicPr>
          <p:cNvPr id="563" name="Google Shape;563;p38" descr="A black background with a black square&#10;&#10;Description automatically generated with medium confidence"/>
          <p:cNvPicPr preferRelativeResize="0"/>
          <p:nvPr/>
        </p:nvPicPr>
        <p:blipFill rotWithShape="1">
          <a:blip r:embed="rId3">
            <a:alphaModFix/>
          </a:blip>
          <a:srcRect/>
          <a:stretch/>
        </p:blipFill>
        <p:spPr>
          <a:xfrm>
            <a:off x="1426606" y="1849583"/>
            <a:ext cx="2895600" cy="4572000"/>
          </a:xfrm>
          <a:prstGeom prst="rect">
            <a:avLst/>
          </a:prstGeom>
          <a:noFill/>
          <a:ln>
            <a:noFill/>
          </a:ln>
        </p:spPr>
      </p:pic>
      <p:pic>
        <p:nvPicPr>
          <p:cNvPr id="564" name="Google Shape;564;p38" descr="A black background with a black square&#10;&#10;Description automatically generated with medium confidence"/>
          <p:cNvPicPr preferRelativeResize="0"/>
          <p:nvPr/>
        </p:nvPicPr>
        <p:blipFill rotWithShape="1">
          <a:blip r:embed="rId4">
            <a:alphaModFix/>
          </a:blip>
          <a:srcRect/>
          <a:stretch/>
        </p:blipFill>
        <p:spPr>
          <a:xfrm>
            <a:off x="5847226" y="1977616"/>
            <a:ext cx="2218511" cy="4443967"/>
          </a:xfrm>
          <a:prstGeom prst="rect">
            <a:avLst/>
          </a:prstGeom>
          <a:noFill/>
          <a:ln>
            <a:noFill/>
          </a:ln>
        </p:spPr>
      </p:pic>
      <p:sp>
        <p:nvSpPr>
          <p:cNvPr id="565" name="Google Shape;565;p38"/>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000"/>
              <a:buFont typeface="Verdana"/>
              <a:buNone/>
            </a:pPr>
            <a:r>
              <a:rPr lang="en-US"/>
              <a:t>Let’s Move!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Screening and Request for Assistance</a:t>
            </a:r>
            <a:endParaRPr/>
          </a:p>
        </p:txBody>
      </p:sp>
      <p:grpSp>
        <p:nvGrpSpPr>
          <p:cNvPr id="571" name="Google Shape;571;p39" descr="blue circle"/>
          <p:cNvGrpSpPr/>
          <p:nvPr/>
        </p:nvGrpSpPr>
        <p:grpSpPr>
          <a:xfrm>
            <a:off x="2350496" y="1621254"/>
            <a:ext cx="4863800" cy="4892750"/>
            <a:chOff x="2069238" y="83500"/>
            <a:chExt cx="4863800" cy="4892750"/>
          </a:xfrm>
        </p:grpSpPr>
        <p:sp>
          <p:nvSpPr>
            <p:cNvPr id="572" name="Google Shape;572;p39"/>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573" name="Google Shape;573;p39"/>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chemeClr val="dk1"/>
                  </a:solidFill>
                  <a:latin typeface="Verdana"/>
                  <a:ea typeface="Verdana"/>
                  <a:cs typeface="Verdana"/>
                  <a:sym typeface="Verdana"/>
                </a:rPr>
                <a:t>Screening and Request for Assistance</a:t>
              </a:r>
              <a:endParaRPr sz="1000" b="1" i="0" u="none" strike="noStrike" cap="none">
                <a:solidFill>
                  <a:schemeClr val="dk1"/>
                </a:solidFill>
                <a:latin typeface="Arial"/>
                <a:ea typeface="Arial"/>
                <a:cs typeface="Arial"/>
                <a:sym typeface="Arial"/>
              </a:endParaRPr>
            </a:p>
          </p:txBody>
        </p:sp>
        <p:sp>
          <p:nvSpPr>
            <p:cNvPr id="574" name="Google Shape;574;p39"/>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575" name="Google Shape;575;p39"/>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576" name="Google Shape;576;p39"/>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577" name="Google Shape;577;p39"/>
            <p:cNvSpPr/>
            <p:nvPr/>
          </p:nvSpPr>
          <p:spPr>
            <a:xfrm>
              <a:off x="2447925"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578" name="Google Shape;578;p39"/>
            <p:cNvSpPr/>
            <p:nvPr/>
          </p:nvSpPr>
          <p:spPr>
            <a:xfrm>
              <a:off x="2069238" y="18249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579" name="Google Shape;579;p39"/>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30"/>
        <p:cNvGrpSpPr/>
        <p:nvPr/>
      </p:nvGrpSpPr>
      <p:grpSpPr>
        <a:xfrm>
          <a:off x="0" y="0"/>
          <a:ext cx="0" cy="0"/>
          <a:chOff x="0" y="0"/>
          <a:chExt cx="0" cy="0"/>
        </a:xfrm>
      </p:grpSpPr>
      <p:sp>
        <p:nvSpPr>
          <p:cNvPr id="231" name="Google Shape;231;p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VTSS - Additional Resources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2.3 Screening</a:t>
            </a:r>
            <a:endParaRPr/>
          </a:p>
        </p:txBody>
      </p:sp>
      <p:pic>
        <p:nvPicPr>
          <p:cNvPr id="585" name="Google Shape;585;p41" descr="Screen Shot TFI socring for 2.1"/>
          <p:cNvPicPr preferRelativeResize="0"/>
          <p:nvPr/>
        </p:nvPicPr>
        <p:blipFill rotWithShape="1">
          <a:blip r:embed="rId3">
            <a:alphaModFix/>
          </a:blip>
          <a:srcRect/>
          <a:stretch/>
        </p:blipFill>
        <p:spPr>
          <a:xfrm>
            <a:off x="423450" y="321450"/>
            <a:ext cx="734935" cy="957300"/>
          </a:xfrm>
          <a:prstGeom prst="rect">
            <a:avLst/>
          </a:prstGeom>
          <a:noFill/>
          <a:ln>
            <a:noFill/>
          </a:ln>
        </p:spPr>
      </p:pic>
      <p:pic>
        <p:nvPicPr>
          <p:cNvPr id="586" name="Google Shape;586;p41" descr="A white paper with black text&#10;&#10;Description automatically generated"/>
          <p:cNvPicPr preferRelativeResize="0"/>
          <p:nvPr/>
        </p:nvPicPr>
        <p:blipFill rotWithShape="1">
          <a:blip r:embed="rId4">
            <a:alphaModFix/>
          </a:blip>
          <a:srcRect/>
          <a:stretch/>
        </p:blipFill>
        <p:spPr>
          <a:xfrm>
            <a:off x="1053475" y="1643800"/>
            <a:ext cx="7509800" cy="4623776"/>
          </a:xfrm>
          <a:prstGeom prst="rect">
            <a:avLst/>
          </a:prstGeom>
          <a:noFill/>
          <a:ln>
            <a:noFill/>
          </a:ln>
        </p:spPr>
      </p:pic>
      <p:pic>
        <p:nvPicPr>
          <p:cNvPr id="587" name="Google Shape;587;p41" descr="Notebook icon indicating this slide matches the materials on Page 17 of the accompanying workbook."/>
          <p:cNvPicPr preferRelativeResize="0"/>
          <p:nvPr/>
        </p:nvPicPr>
        <p:blipFill rotWithShape="1">
          <a:blip r:embed="rId5">
            <a:alphaModFix/>
          </a:blip>
          <a:srcRect/>
          <a:stretch/>
        </p:blipFill>
        <p:spPr>
          <a:xfrm>
            <a:off x="8064375" y="377300"/>
            <a:ext cx="664400" cy="845600"/>
          </a:xfrm>
          <a:prstGeom prst="rect">
            <a:avLst/>
          </a:prstGeom>
          <a:noFill/>
          <a:ln>
            <a:noFill/>
          </a:ln>
        </p:spPr>
      </p:pic>
      <p:sp>
        <p:nvSpPr>
          <p:cNvPr id="588" name="Google Shape;588;p41"/>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17</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Purpose of Screening</a:t>
            </a:r>
            <a:endParaRPr/>
          </a:p>
        </p:txBody>
      </p:sp>
      <p:sp>
        <p:nvSpPr>
          <p:cNvPr id="595" name="Google Shape;595;p42" descr="Yellow Radial Gradient Circle, outlined in black with Process Info inside." title="Yellow Radial Gradient Circle"/>
          <p:cNvSpPr/>
          <p:nvPr/>
        </p:nvSpPr>
        <p:spPr>
          <a:xfrm>
            <a:off x="228600"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Evaluate Effectiveness of Core (Tier 1) </a:t>
            </a:r>
            <a:endParaRPr sz="2400" b="0" i="1" u="none" strike="noStrike" cap="none">
              <a:solidFill>
                <a:srgbClr val="000000"/>
              </a:solidFill>
              <a:latin typeface="Verdana"/>
              <a:ea typeface="Verdana"/>
              <a:cs typeface="Verdana"/>
              <a:sym typeface="Verdana"/>
            </a:endParaRPr>
          </a:p>
        </p:txBody>
      </p:sp>
      <p:sp>
        <p:nvSpPr>
          <p:cNvPr id="596" name="Google Shape;596;p42" descr="Yellow Radial Gradient Circle, outlined in black with Intervention Info inside." title="Yellow Radial Gradient Circle"/>
          <p:cNvSpPr/>
          <p:nvPr/>
        </p:nvSpPr>
        <p:spPr>
          <a:xfrm>
            <a:off x="4683175"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INTERVENTION</a:t>
            </a:r>
            <a:endParaRPr sz="2400" b="0" i="1"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400" b="0" i="1" u="none" strike="noStrike" cap="none">
                <a:solidFill>
                  <a:schemeClr val="dk1"/>
                </a:solidFill>
                <a:latin typeface="Verdana"/>
                <a:ea typeface="Verdana"/>
                <a:cs typeface="Verdana"/>
                <a:sym typeface="Verdana"/>
              </a:rPr>
              <a:t>Part of the Request for Assistance  Process that is one data point used to measure progress.</a:t>
            </a:r>
            <a:endParaRPr sz="2400" b="0" i="1"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Verdana"/>
              <a:ea typeface="Verdana"/>
              <a:cs typeface="Verdana"/>
              <a:sym typeface="Verdana"/>
            </a:endParaRPr>
          </a:p>
        </p:txBody>
      </p:sp>
      <p:sp>
        <p:nvSpPr>
          <p:cNvPr id="597" name="Google Shape;597;p42"/>
          <p:cNvSpPr txBox="1"/>
          <p:nvPr/>
        </p:nvSpPr>
        <p:spPr>
          <a:xfrm>
            <a:off x="228600" y="6042991"/>
            <a:ext cx="7239600" cy="37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Verdana"/>
                <a:ea typeface="Verdana"/>
                <a:cs typeface="Verdana"/>
                <a:sym typeface="Verdana"/>
              </a:rPr>
              <a:t>Adapted from </a:t>
            </a:r>
            <a:r>
              <a:rPr lang="en-US" sz="1200" b="0" i="0" u="sng" strike="noStrike" cap="none">
                <a:solidFill>
                  <a:schemeClr val="hlink"/>
                </a:solidFill>
                <a:latin typeface="Verdana"/>
                <a:ea typeface="Verdana"/>
                <a:cs typeface="Verdana"/>
                <a:sym typeface="Verdana"/>
                <a:hlinkClick r:id="rId3"/>
              </a:rPr>
              <a:t>https://assets-global.website-files.com/5d3725188825e071f1670246/5d7035c071700f1e3b846aab_b1_lewis_powers_dixon_revised.pdf</a:t>
            </a:r>
            <a:r>
              <a:rPr lang="en-US" sz="1200" b="0" i="0" u="sng" strike="noStrike" cap="none">
                <a:solidFill>
                  <a:schemeClr val="hlink"/>
                </a:solidFill>
                <a:latin typeface="Verdana"/>
                <a:ea typeface="Verdana"/>
                <a:cs typeface="Verdana"/>
                <a:sym typeface="Verdana"/>
              </a:rPr>
              <a:t> </a:t>
            </a:r>
            <a:endParaRPr sz="1200" b="0"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Integrated Screening</a:t>
            </a:r>
            <a:endParaRPr/>
          </a:p>
        </p:txBody>
      </p:sp>
      <p:sp>
        <p:nvSpPr>
          <p:cNvPr id="604" name="Google Shape;604;p43"/>
          <p:cNvSpPr txBox="1">
            <a:spLocks noGrp="1"/>
          </p:cNvSpPr>
          <p:nvPr>
            <p:ph type="body" idx="1"/>
          </p:nvPr>
        </p:nvSpPr>
        <p:spPr>
          <a:xfrm>
            <a:off x="914400" y="1524000"/>
            <a:ext cx="3582900" cy="651000"/>
          </a:xfrm>
          <a:prstGeom prst="rect">
            <a:avLst/>
          </a:prstGeom>
          <a:solidFill>
            <a:srgbClr val="072B62"/>
          </a:solidFill>
          <a:ln w="9525" cap="flat" cmpd="sng">
            <a:solidFill>
              <a:srgbClr val="072B62"/>
            </a:solidFill>
            <a:prstDash val="solid"/>
            <a:round/>
            <a:headEnd type="none" w="sm" len="sm"/>
            <a:tailEnd type="none" w="sm" len="sm"/>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solidFill>
                  <a:schemeClr val="lt1"/>
                </a:solidFill>
              </a:rPr>
              <a:t>INFORMAL	</a:t>
            </a:r>
            <a:endParaRPr>
              <a:solidFill>
                <a:schemeClr val="lt1"/>
              </a:solidFill>
            </a:endParaRPr>
          </a:p>
        </p:txBody>
      </p:sp>
      <p:sp>
        <p:nvSpPr>
          <p:cNvPr id="605" name="Google Shape;605;p4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Nominations/ Requests for Assistance</a:t>
            </a:r>
            <a:endParaRPr/>
          </a:p>
          <a:p>
            <a:pPr marL="0" lvl="0" indent="0" algn="l" rtl="0">
              <a:lnSpc>
                <a:spcPct val="100000"/>
              </a:lnSpc>
              <a:spcBef>
                <a:spcPts val="480"/>
              </a:spcBef>
              <a:spcAft>
                <a:spcPts val="0"/>
              </a:spcAft>
              <a:buSzPts val="2400"/>
              <a:buNone/>
            </a:pPr>
            <a:endParaRPr/>
          </a:p>
        </p:txBody>
      </p:sp>
      <p:sp>
        <p:nvSpPr>
          <p:cNvPr id="606" name="Google Shape;606;p43"/>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FORMAL</a:t>
            </a:r>
            <a:endParaRPr/>
          </a:p>
        </p:txBody>
      </p:sp>
      <p:sp>
        <p:nvSpPr>
          <p:cNvPr id="607" name="Google Shape;607;p4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Existing Data Sets</a:t>
            </a:r>
            <a:endParaRPr/>
          </a:p>
          <a:p>
            <a:pPr marL="457200" lvl="0" indent="-381000" algn="l" rtl="0">
              <a:lnSpc>
                <a:spcPct val="100000"/>
              </a:lnSpc>
              <a:spcBef>
                <a:spcPts val="0"/>
              </a:spcBef>
              <a:spcAft>
                <a:spcPts val="0"/>
              </a:spcAft>
              <a:buSzPts val="2400"/>
              <a:buFont typeface="Verdana"/>
              <a:buChar char="•"/>
            </a:pPr>
            <a:r>
              <a:rPr lang="en-US"/>
              <a:t>Universal Screeners</a:t>
            </a:r>
            <a:endParaRPr/>
          </a:p>
        </p:txBody>
      </p:sp>
      <p:pic>
        <p:nvPicPr>
          <p:cNvPr id="608" name="Google Shape;608;p43" descr="Grey Network of Connections with Color of the Rainbow when more than a few Connections are present." title="Integrated Screening Icon"/>
          <p:cNvPicPr preferRelativeResize="0"/>
          <p:nvPr/>
        </p:nvPicPr>
        <p:blipFill rotWithShape="1">
          <a:blip r:embed="rId3">
            <a:alphaModFix/>
          </a:blip>
          <a:srcRect/>
          <a:stretch/>
        </p:blipFill>
        <p:spPr>
          <a:xfrm>
            <a:off x="1603333" y="3429000"/>
            <a:ext cx="6194426" cy="3233673"/>
          </a:xfrm>
          <a:prstGeom prst="rect">
            <a:avLst/>
          </a:prstGeom>
          <a:noFill/>
          <a:ln>
            <a:noFill/>
          </a:ln>
        </p:spPr>
      </p:pic>
      <p:pic>
        <p:nvPicPr>
          <p:cNvPr id="609" name="Google Shape;609;p43" descr="family engagement icon"/>
          <p:cNvPicPr preferRelativeResize="0"/>
          <p:nvPr/>
        </p:nvPicPr>
        <p:blipFill rotWithShape="1">
          <a:blip r:embed="rId4">
            <a:alphaModFix/>
          </a:blip>
          <a:srcRect/>
          <a:stretch/>
        </p:blipFill>
        <p:spPr>
          <a:xfrm>
            <a:off x="108613" y="5774512"/>
            <a:ext cx="905774" cy="1000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xEl>
                                              <p:pRg st="0" end="0"/>
                                            </p:txEl>
                                          </p:spTgt>
                                        </p:tgtEl>
                                        <p:attrNameLst>
                                          <p:attrName>style.visibility</p:attrName>
                                        </p:attrNameLst>
                                      </p:cBhvr>
                                      <p:to>
                                        <p:strVal val="visible"/>
                                      </p:to>
                                    </p:set>
                                    <p:animEffect transition="in" filter="fade">
                                      <p:cBhvr>
                                        <p:cTn id="7" dur="500"/>
                                        <p:tgtEl>
                                          <p:spTgt spid="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5">
                                            <p:txEl>
                                              <p:pRg st="1" end="1"/>
                                            </p:txEl>
                                          </p:spTgt>
                                        </p:tgtEl>
                                        <p:attrNameLst>
                                          <p:attrName>style.visibility</p:attrName>
                                        </p:attrNameLst>
                                      </p:cBhvr>
                                      <p:to>
                                        <p:strVal val="visible"/>
                                      </p:to>
                                    </p:set>
                                    <p:animEffect transition="in" filter="fade">
                                      <p:cBhvr>
                                        <p:cTn id="12" dur="500"/>
                                        <p:tgtEl>
                                          <p:spTgt spid="6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7">
                                            <p:txEl>
                                              <p:pRg st="0" end="0"/>
                                            </p:txEl>
                                          </p:spTgt>
                                        </p:tgtEl>
                                        <p:attrNameLst>
                                          <p:attrName>style.visibility</p:attrName>
                                        </p:attrNameLst>
                                      </p:cBhvr>
                                      <p:to>
                                        <p:strVal val="visible"/>
                                      </p:to>
                                    </p:set>
                                    <p:animEffect transition="in" filter="fade">
                                      <p:cBhvr>
                                        <p:cTn id="17" dur="500"/>
                                        <p:tgtEl>
                                          <p:spTgt spid="6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7">
                                            <p:txEl>
                                              <p:pRg st="1" end="1"/>
                                            </p:txEl>
                                          </p:spTgt>
                                        </p:tgtEl>
                                        <p:attrNameLst>
                                          <p:attrName>style.visibility</p:attrName>
                                        </p:attrNameLst>
                                      </p:cBhvr>
                                      <p:to>
                                        <p:strVal val="visible"/>
                                      </p:to>
                                    </p:set>
                                    <p:animEffect transition="in" filter="fade">
                                      <p:cBhvr>
                                        <p:cTn id="22" dur="500"/>
                                        <p:tgtEl>
                                          <p:spTgt spid="6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Steps to Universal </a:t>
            </a:r>
            <a:endParaRPr/>
          </a:p>
          <a:p>
            <a:pPr marL="0" lvl="0" indent="0" algn="ctr" rtl="0">
              <a:lnSpc>
                <a:spcPct val="100000"/>
              </a:lnSpc>
              <a:spcBef>
                <a:spcPts val="0"/>
              </a:spcBef>
              <a:spcAft>
                <a:spcPts val="0"/>
              </a:spcAft>
              <a:buSzPct val="111111"/>
              <a:buNone/>
            </a:pPr>
            <a:r>
              <a:rPr lang="en-US"/>
              <a:t>Screener Implementation</a:t>
            </a:r>
            <a:endParaRPr/>
          </a:p>
        </p:txBody>
      </p:sp>
      <p:sp>
        <p:nvSpPr>
          <p:cNvPr id="616" name="Google Shape;616;p44"/>
          <p:cNvSpPr txBox="1">
            <a:spLocks noGrp="1"/>
          </p:cNvSpPr>
          <p:nvPr>
            <p:ph type="body" idx="1"/>
          </p:nvPr>
        </p:nvSpPr>
        <p:spPr>
          <a:xfrm>
            <a:off x="685800" y="1600201"/>
            <a:ext cx="8229600" cy="45720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Font typeface="Verdana"/>
              <a:buChar char="•"/>
            </a:pPr>
            <a:r>
              <a:rPr lang="en-US" sz="2800"/>
              <a:t>Establish Clear Roles/Responsibilities</a:t>
            </a:r>
            <a:endParaRPr sz="2800"/>
          </a:p>
          <a:p>
            <a:pPr marL="457200" lvl="0" indent="-381000" algn="l" rtl="0">
              <a:lnSpc>
                <a:spcPct val="100000"/>
              </a:lnSpc>
              <a:spcBef>
                <a:spcPts val="1000"/>
              </a:spcBef>
              <a:spcAft>
                <a:spcPts val="0"/>
              </a:spcAft>
              <a:buSzPts val="2400"/>
              <a:buFont typeface="Verdana"/>
              <a:buChar char="•"/>
            </a:pPr>
            <a:r>
              <a:rPr lang="en-US" sz="2800"/>
              <a:t>Identify Stakeholders </a:t>
            </a:r>
            <a:endParaRPr sz="2800"/>
          </a:p>
          <a:p>
            <a:pPr marL="457200" lvl="0" indent="-381000" algn="l" rtl="0">
              <a:lnSpc>
                <a:spcPct val="100000"/>
              </a:lnSpc>
              <a:spcBef>
                <a:spcPts val="1000"/>
              </a:spcBef>
              <a:spcAft>
                <a:spcPts val="0"/>
              </a:spcAft>
              <a:buSzPts val="2400"/>
              <a:buFont typeface="Verdana"/>
              <a:buChar char="•"/>
            </a:pPr>
            <a:r>
              <a:rPr lang="en-US" sz="2800"/>
              <a:t>Determine the frequency/timelines</a:t>
            </a:r>
            <a:endParaRPr sz="2800"/>
          </a:p>
          <a:p>
            <a:pPr marL="457200" lvl="0" indent="-381000" algn="l" rtl="0">
              <a:lnSpc>
                <a:spcPct val="100000"/>
              </a:lnSpc>
              <a:spcBef>
                <a:spcPts val="1000"/>
              </a:spcBef>
              <a:spcAft>
                <a:spcPts val="0"/>
              </a:spcAft>
              <a:buSzPts val="2400"/>
              <a:buFont typeface="Verdana"/>
              <a:buChar char="•"/>
            </a:pPr>
            <a:r>
              <a:rPr lang="en-US" sz="2800"/>
              <a:t>Communicate the Purpose</a:t>
            </a:r>
            <a:endParaRPr sz="2800"/>
          </a:p>
          <a:p>
            <a:pPr marL="457200" lvl="0" indent="-381000" algn="l" rtl="0">
              <a:lnSpc>
                <a:spcPct val="100000"/>
              </a:lnSpc>
              <a:spcBef>
                <a:spcPts val="1000"/>
              </a:spcBef>
              <a:spcAft>
                <a:spcPts val="0"/>
              </a:spcAft>
              <a:buSzPts val="2400"/>
              <a:buFont typeface="Verdana"/>
              <a:buChar char="•"/>
            </a:pPr>
            <a:r>
              <a:rPr lang="en-US" sz="2800"/>
              <a:t>Ensure Accessibility of ALL and elimination of potential bias</a:t>
            </a:r>
            <a:endParaRPr sz="2800"/>
          </a:p>
          <a:p>
            <a:pPr marL="457200" lvl="0" indent="-381000" algn="l" rtl="0">
              <a:lnSpc>
                <a:spcPct val="100000"/>
              </a:lnSpc>
              <a:spcBef>
                <a:spcPts val="1000"/>
              </a:spcBef>
              <a:spcAft>
                <a:spcPts val="1000"/>
              </a:spcAft>
              <a:buSzPts val="2400"/>
              <a:buFont typeface="Verdana"/>
              <a:buChar char="•"/>
            </a:pPr>
            <a:r>
              <a:rPr lang="en-US" sz="2800"/>
              <a:t>Provide/Participate in Professional Development of Assessment Tools</a:t>
            </a:r>
            <a:endParaRPr sz="2800"/>
          </a:p>
        </p:txBody>
      </p:sp>
      <p:pic>
        <p:nvPicPr>
          <p:cNvPr id="617" name="Google Shape;617;p44" descr="family engagement icon"/>
          <p:cNvPicPr preferRelativeResize="0"/>
          <p:nvPr/>
        </p:nvPicPr>
        <p:blipFill rotWithShape="1">
          <a:blip r:embed="rId3">
            <a:alphaModFix/>
          </a:blip>
          <a:srcRect/>
          <a:stretch/>
        </p:blipFill>
        <p:spPr>
          <a:xfrm>
            <a:off x="101588" y="5794024"/>
            <a:ext cx="905774" cy="10006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Universal Screeners</a:t>
            </a:r>
            <a:endParaRPr/>
          </a:p>
        </p:txBody>
      </p:sp>
      <p:graphicFrame>
        <p:nvGraphicFramePr>
          <p:cNvPr id="623" name="Google Shape;623;p45"/>
          <p:cNvGraphicFramePr/>
          <p:nvPr/>
        </p:nvGraphicFramePr>
        <p:xfrm>
          <a:off x="116114" y="1366315"/>
          <a:ext cx="9067475" cy="5411150"/>
        </p:xfrm>
        <a:graphic>
          <a:graphicData uri="http://schemas.openxmlformats.org/drawingml/2006/table">
            <a:tbl>
              <a:tblPr firstRow="1">
                <a:noFill/>
                <a:tableStyleId>{B962FC28-139A-480E-B5BE-7AB29B819066}</a:tableStyleId>
              </a:tblPr>
              <a:tblGrid>
                <a:gridCol w="2949050">
                  <a:extLst>
                    <a:ext uri="{9D8B030D-6E8A-4147-A177-3AD203B41FA5}">
                      <a16:colId xmlns:a16="http://schemas.microsoft.com/office/drawing/2014/main" val="20000"/>
                    </a:ext>
                  </a:extLst>
                </a:gridCol>
                <a:gridCol w="3142600">
                  <a:extLst>
                    <a:ext uri="{9D8B030D-6E8A-4147-A177-3AD203B41FA5}">
                      <a16:colId xmlns:a16="http://schemas.microsoft.com/office/drawing/2014/main" val="20001"/>
                    </a:ext>
                  </a:extLst>
                </a:gridCol>
                <a:gridCol w="2975825">
                  <a:extLst>
                    <a:ext uri="{9D8B030D-6E8A-4147-A177-3AD203B41FA5}">
                      <a16:colId xmlns:a16="http://schemas.microsoft.com/office/drawing/2014/main" val="20002"/>
                    </a:ext>
                  </a:extLst>
                </a:gridCol>
              </a:tblGrid>
              <a:tr h="5411150">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Verdana"/>
                          <a:ea typeface="Verdana"/>
                          <a:cs typeface="Verdana"/>
                          <a:sym typeface="Verdana"/>
                        </a:rPr>
                        <a:t>ACADEMIC</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3"/>
                        </a:rPr>
                        <a:t>National Center on Intensive Interventions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Verdana"/>
                          <a:ea typeface="Verdana"/>
                          <a:cs typeface="Verdana"/>
                          <a:sym typeface="Verdana"/>
                        </a:rPr>
                        <a:t>BEHAVIOR</a:t>
                      </a: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5"/>
                        </a:rPr>
                        <a:t>University of Missouri Evidence Based Intervention Network</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6"/>
                        </a:rPr>
                        <a:t>National Center on Intensive Interventions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7"/>
                        </a:rPr>
                        <a:t>Center on PBIS</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100"/>
                        <a:buFont typeface="Arial"/>
                        <a:buNone/>
                      </a:pPr>
                      <a:endParaRPr sz="110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2400" u="none" strike="noStrike" cap="none">
                          <a:solidFill>
                            <a:schemeClr val="dk1"/>
                          </a:solidFill>
                          <a:latin typeface="Verdana"/>
                          <a:ea typeface="Verdana"/>
                          <a:cs typeface="Verdana"/>
                          <a:sym typeface="Verdana"/>
                        </a:rPr>
                        <a:t>MENTAL WELLNESS</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8"/>
                        </a:rPr>
                        <a:t>Ohio Department of Education</a:t>
                      </a:r>
                      <a:endParaRPr sz="2400" u="none" strike="noStrike" cap="none">
                        <a:latin typeface="Verdana"/>
                        <a:ea typeface="Verdana"/>
                        <a:cs typeface="Verdana"/>
                        <a:sym typeface="Verdana"/>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24" name="Google Shape;624;p45" descr="Rainbow Color of Stacked Books with Red Apple on Top." title="Academic Icon"/>
          <p:cNvPicPr preferRelativeResize="0"/>
          <p:nvPr/>
        </p:nvPicPr>
        <p:blipFill rotWithShape="1">
          <a:blip r:embed="rId9">
            <a:alphaModFix/>
          </a:blip>
          <a:srcRect/>
          <a:stretch/>
        </p:blipFill>
        <p:spPr>
          <a:xfrm>
            <a:off x="972500" y="1800225"/>
            <a:ext cx="559499" cy="699249"/>
          </a:xfrm>
          <a:prstGeom prst="rect">
            <a:avLst/>
          </a:prstGeom>
          <a:noFill/>
          <a:ln>
            <a:noFill/>
          </a:ln>
        </p:spPr>
      </p:pic>
      <p:pic>
        <p:nvPicPr>
          <p:cNvPr id="625" name="Google Shape;625;p45" descr="Green Smiling Emoji, Yellow Worried Emoji, Red Upset Emoji in Horizontal Line" title="Behavior Icon"/>
          <p:cNvPicPr preferRelativeResize="0"/>
          <p:nvPr/>
        </p:nvPicPr>
        <p:blipFill rotWithShape="1">
          <a:blip r:embed="rId10">
            <a:alphaModFix/>
          </a:blip>
          <a:srcRect/>
          <a:stretch/>
        </p:blipFill>
        <p:spPr>
          <a:xfrm>
            <a:off x="3846928" y="1900276"/>
            <a:ext cx="1585024" cy="551050"/>
          </a:xfrm>
          <a:prstGeom prst="rect">
            <a:avLst/>
          </a:prstGeom>
          <a:noFill/>
          <a:ln>
            <a:noFill/>
          </a:ln>
        </p:spPr>
      </p:pic>
      <p:pic>
        <p:nvPicPr>
          <p:cNvPr id="626" name="Google Shape;626;p45" descr="Colorful clipart of brain with right hemisphere represented as artistic with birds flying out from it and the left hemisphere more scientific with sharp grid lines." title="Social Emotional Icon"/>
          <p:cNvPicPr preferRelativeResize="0"/>
          <p:nvPr/>
        </p:nvPicPr>
        <p:blipFill rotWithShape="1">
          <a:blip r:embed="rId11">
            <a:alphaModFix/>
          </a:blip>
          <a:srcRect/>
          <a:stretch/>
        </p:blipFill>
        <p:spPr>
          <a:xfrm>
            <a:off x="7214734" y="2205396"/>
            <a:ext cx="837926" cy="729024"/>
          </a:xfrm>
          <a:prstGeom prst="rect">
            <a:avLst/>
          </a:prstGeom>
          <a:noFill/>
          <a:ln>
            <a:noFill/>
          </a:ln>
        </p:spPr>
      </p:pic>
      <p:pic>
        <p:nvPicPr>
          <p:cNvPr id="627" name="Google Shape;627;p45" descr="family engagement icon"/>
          <p:cNvPicPr preferRelativeResize="0"/>
          <p:nvPr/>
        </p:nvPicPr>
        <p:blipFill rotWithShape="1">
          <a:blip r:embed="rId12">
            <a:alphaModFix/>
          </a:blip>
          <a:srcRect/>
          <a:stretch/>
        </p:blipFill>
        <p:spPr>
          <a:xfrm>
            <a:off x="116113" y="5776799"/>
            <a:ext cx="905774" cy="1000665"/>
          </a:xfrm>
          <a:prstGeom prst="rect">
            <a:avLst/>
          </a:prstGeom>
          <a:noFill/>
          <a:ln>
            <a:noFill/>
          </a:ln>
        </p:spPr>
      </p:pic>
      <p:pic>
        <p:nvPicPr>
          <p:cNvPr id="628" name="Google Shape;628;p45" descr="Notebook icon indicating this slide matches the materials on Page 18 of the accompanying workbook."/>
          <p:cNvPicPr preferRelativeResize="0"/>
          <p:nvPr/>
        </p:nvPicPr>
        <p:blipFill rotWithShape="1">
          <a:blip r:embed="rId13">
            <a:alphaModFix/>
          </a:blip>
          <a:srcRect/>
          <a:stretch/>
        </p:blipFill>
        <p:spPr>
          <a:xfrm>
            <a:off x="8064375" y="377300"/>
            <a:ext cx="664400" cy="845600"/>
          </a:xfrm>
          <a:prstGeom prst="rect">
            <a:avLst/>
          </a:prstGeom>
          <a:noFill/>
          <a:ln>
            <a:noFill/>
          </a:ln>
        </p:spPr>
      </p:pic>
      <p:sp>
        <p:nvSpPr>
          <p:cNvPr id="629" name="Google Shape;629;p45"/>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18</a:t>
            </a:r>
            <a:endParaRPr sz="1700" b="0" i="0" u="none" strike="noStrike" cap="none">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Universal Screener Selection</a:t>
            </a:r>
            <a:endParaRPr sz="3800"/>
          </a:p>
        </p:txBody>
      </p:sp>
      <p:sp>
        <p:nvSpPr>
          <p:cNvPr id="636" name="Google Shape;636;p46"/>
          <p:cNvSpPr txBox="1">
            <a:spLocks noGrp="1"/>
          </p:cNvSpPr>
          <p:nvPr>
            <p:ph type="body" idx="1"/>
          </p:nvPr>
        </p:nvSpPr>
        <p:spPr>
          <a:xfrm>
            <a:off x="914400" y="1524000"/>
            <a:ext cx="3582900" cy="651000"/>
          </a:xfrm>
          <a:prstGeom prst="rect">
            <a:avLst/>
          </a:prstGeom>
          <a:solidFill>
            <a:srgbClr val="072B62"/>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SzPts val="2100"/>
              <a:buNone/>
            </a:pPr>
            <a:r>
              <a:rPr lang="en-US">
                <a:solidFill>
                  <a:schemeClr val="lt1"/>
                </a:solidFill>
              </a:rPr>
              <a:t>Questions		</a:t>
            </a:r>
            <a:endParaRPr>
              <a:solidFill>
                <a:schemeClr val="lt1"/>
              </a:solidFill>
            </a:endParaRPr>
          </a:p>
        </p:txBody>
      </p:sp>
      <p:sp>
        <p:nvSpPr>
          <p:cNvPr id="637" name="Google Shape;637;p4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Is the core instruction sufficient/is it improving?</a:t>
            </a:r>
            <a:endParaRPr/>
          </a:p>
          <a:p>
            <a:pPr marL="457200" lvl="0" indent="-381000" algn="l" rtl="0">
              <a:lnSpc>
                <a:spcPct val="100000"/>
              </a:lnSpc>
              <a:spcBef>
                <a:spcPts val="1000"/>
              </a:spcBef>
              <a:spcAft>
                <a:spcPts val="0"/>
              </a:spcAft>
              <a:buSzPts val="2400"/>
              <a:buFont typeface="Verdana"/>
              <a:buChar char="●"/>
            </a:pPr>
            <a:r>
              <a:rPr lang="en-US"/>
              <a:t>For which groups is it working/not working?</a:t>
            </a:r>
            <a:endParaRPr/>
          </a:p>
          <a:p>
            <a:pPr marL="457200" lvl="0" indent="-381000" algn="l" rtl="0">
              <a:lnSpc>
                <a:spcPct val="100000"/>
              </a:lnSpc>
              <a:spcBef>
                <a:spcPts val="1000"/>
              </a:spcBef>
              <a:spcAft>
                <a:spcPts val="0"/>
              </a:spcAft>
              <a:buSzPts val="2400"/>
              <a:buFont typeface="Verdana"/>
              <a:buChar char="●"/>
            </a:pPr>
            <a:r>
              <a:rPr lang="en-US"/>
              <a:t>What is the efficacy of the tiered interventions?</a:t>
            </a:r>
            <a:endParaRPr/>
          </a:p>
          <a:p>
            <a:pPr marL="457200" lvl="0" indent="-381000" algn="l" rtl="0">
              <a:lnSpc>
                <a:spcPct val="100000"/>
              </a:lnSpc>
              <a:spcBef>
                <a:spcPts val="1000"/>
              </a:spcBef>
              <a:spcAft>
                <a:spcPts val="1000"/>
              </a:spcAft>
              <a:buSzPts val="2400"/>
              <a:buFont typeface="Verdana"/>
              <a:buChar char="●"/>
            </a:pPr>
            <a:r>
              <a:rPr lang="en-US"/>
              <a:t>What is the individual growth of our students?</a:t>
            </a:r>
            <a:endParaRPr/>
          </a:p>
        </p:txBody>
      </p:sp>
      <p:sp>
        <p:nvSpPr>
          <p:cNvPr id="638" name="Google Shape;638;p46"/>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ctr" rtl="0">
              <a:lnSpc>
                <a:spcPct val="100000"/>
              </a:lnSpc>
              <a:spcBef>
                <a:spcPts val="420"/>
              </a:spcBef>
              <a:spcAft>
                <a:spcPts val="0"/>
              </a:spcAft>
              <a:buSzPts val="2100"/>
              <a:buNone/>
            </a:pPr>
            <a:r>
              <a:rPr lang="en-US"/>
              <a:t>Consideration</a:t>
            </a:r>
            <a:endParaRPr/>
          </a:p>
        </p:txBody>
      </p:sp>
      <p:sp>
        <p:nvSpPr>
          <p:cNvPr id="639" name="Google Shape;639;p46"/>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Cost</a:t>
            </a:r>
            <a:endParaRPr/>
          </a:p>
          <a:p>
            <a:pPr marL="457200" lvl="0" indent="-381000" algn="l" rtl="0">
              <a:lnSpc>
                <a:spcPct val="100000"/>
              </a:lnSpc>
              <a:spcBef>
                <a:spcPts val="1000"/>
              </a:spcBef>
              <a:spcAft>
                <a:spcPts val="0"/>
              </a:spcAft>
              <a:buSzPts val="2400"/>
              <a:buFont typeface="Verdana"/>
              <a:buChar char="●"/>
            </a:pPr>
            <a:r>
              <a:rPr lang="en-US"/>
              <a:t>Capacity to administer and analyze</a:t>
            </a:r>
            <a:endParaRPr/>
          </a:p>
          <a:p>
            <a:pPr marL="457200" lvl="0" indent="-381000" algn="l" rtl="0">
              <a:lnSpc>
                <a:spcPct val="100000"/>
              </a:lnSpc>
              <a:spcBef>
                <a:spcPts val="1000"/>
              </a:spcBef>
              <a:spcAft>
                <a:spcPts val="0"/>
              </a:spcAft>
              <a:buSzPts val="2400"/>
              <a:buFont typeface="Verdana"/>
              <a:buChar char="●"/>
            </a:pPr>
            <a:r>
              <a:rPr lang="en-US"/>
              <a:t>Ability to Scale-up</a:t>
            </a:r>
            <a:endParaRPr/>
          </a:p>
          <a:p>
            <a:pPr marL="457200" lvl="0" indent="-381000" algn="l" rtl="0">
              <a:lnSpc>
                <a:spcPct val="100000"/>
              </a:lnSpc>
              <a:spcBef>
                <a:spcPts val="1000"/>
              </a:spcBef>
              <a:spcAft>
                <a:spcPts val="1000"/>
              </a:spcAft>
              <a:buSzPts val="2400"/>
              <a:buFont typeface="Verdana"/>
              <a:buChar char="●"/>
            </a:pPr>
            <a:r>
              <a:rPr lang="en-US"/>
              <a:t>Communication of Results and Reporting of Needs</a:t>
            </a:r>
            <a:endParaRPr i="1"/>
          </a:p>
        </p:txBody>
      </p:sp>
      <p:pic>
        <p:nvPicPr>
          <p:cNvPr id="640" name="Google Shape;640;p46" descr="Notebook icon indicating this slide matches the materials on Page 18 of the accompanying workbook."/>
          <p:cNvPicPr preferRelativeResize="0"/>
          <p:nvPr/>
        </p:nvPicPr>
        <p:blipFill rotWithShape="1">
          <a:blip r:embed="rId3">
            <a:alphaModFix/>
          </a:blip>
          <a:srcRect/>
          <a:stretch/>
        </p:blipFill>
        <p:spPr>
          <a:xfrm>
            <a:off x="7762775" y="423350"/>
            <a:ext cx="664400" cy="845600"/>
          </a:xfrm>
          <a:prstGeom prst="rect">
            <a:avLst/>
          </a:prstGeom>
          <a:noFill/>
          <a:ln>
            <a:noFill/>
          </a:ln>
        </p:spPr>
      </p:pic>
      <p:sp>
        <p:nvSpPr>
          <p:cNvPr id="641" name="Google Shape;641;p46"/>
          <p:cNvSpPr txBox="1"/>
          <p:nvPr/>
        </p:nvSpPr>
        <p:spPr>
          <a:xfrm>
            <a:off x="7867675" y="76410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18</a:t>
            </a:r>
            <a:endParaRPr sz="1700" b="0" i="0" u="none" strike="noStrike" cap="none">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4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b="1"/>
              <a:t>Screening:</a:t>
            </a:r>
            <a:endParaRPr b="1"/>
          </a:p>
          <a:p>
            <a:pPr marL="457200" lvl="0" indent="-342900" algn="l" rtl="0">
              <a:lnSpc>
                <a:spcPct val="100000"/>
              </a:lnSpc>
              <a:spcBef>
                <a:spcPts val="360"/>
              </a:spcBef>
              <a:spcAft>
                <a:spcPts val="0"/>
              </a:spcAft>
              <a:buSzPts val="1800"/>
              <a:buChar char="•"/>
            </a:pPr>
            <a:r>
              <a:rPr lang="en-US"/>
              <a:t>statewide reading and/or math assessments</a:t>
            </a:r>
            <a:endParaRPr/>
          </a:p>
        </p:txBody>
      </p:sp>
      <p:sp>
        <p:nvSpPr>
          <p:cNvPr id="648" name="Google Shape;648;p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in Action</a:t>
            </a:r>
            <a:endParaRPr/>
          </a:p>
        </p:txBody>
      </p:sp>
      <p:pic>
        <p:nvPicPr>
          <p:cNvPr id="649" name="Google Shape;649;p40" descr="A logo for a tutor&#10;&#10;Description automatically generated"/>
          <p:cNvPicPr preferRelativeResize="0"/>
          <p:nvPr/>
        </p:nvPicPr>
        <p:blipFill rotWithShape="1">
          <a:blip r:embed="rId3">
            <a:alphaModFix/>
          </a:blip>
          <a:srcRect/>
          <a:stretch/>
        </p:blipFill>
        <p:spPr>
          <a:xfrm>
            <a:off x="4572000" y="4300154"/>
            <a:ext cx="3957024" cy="17415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Screening to Assess Core Instruction</a:t>
            </a:r>
            <a:endParaRPr/>
          </a:p>
        </p:txBody>
      </p:sp>
      <p:pic>
        <p:nvPicPr>
          <p:cNvPr id="656" name="Google Shape;656;p47" title="More school data example"/>
          <p:cNvPicPr preferRelativeResize="0"/>
          <p:nvPr/>
        </p:nvPicPr>
        <p:blipFill rotWithShape="1">
          <a:blip r:embed="rId3">
            <a:alphaModFix/>
          </a:blip>
          <a:srcRect r="4761"/>
          <a:stretch/>
        </p:blipFill>
        <p:spPr>
          <a:xfrm>
            <a:off x="1166000" y="1432575"/>
            <a:ext cx="6812000" cy="4719225"/>
          </a:xfrm>
          <a:prstGeom prst="rect">
            <a:avLst/>
          </a:prstGeom>
          <a:noFill/>
          <a:ln>
            <a:noFill/>
          </a:ln>
        </p:spPr>
      </p:pic>
      <p:cxnSp>
        <p:nvCxnSpPr>
          <p:cNvPr id="657" name="Google Shape;657;p47" descr="horizontal graph"/>
          <p:cNvCxnSpPr/>
          <p:nvPr/>
        </p:nvCxnSpPr>
        <p:spPr>
          <a:xfrm>
            <a:off x="5425450" y="1889750"/>
            <a:ext cx="15300" cy="3108900"/>
          </a:xfrm>
          <a:prstGeom prst="straightConnector1">
            <a:avLst/>
          </a:prstGeom>
          <a:noFill/>
          <a:ln w="38100" cap="flat" cmpd="sng">
            <a:solidFill>
              <a:srgbClr val="FF0000"/>
            </a:solidFill>
            <a:prstDash val="solid"/>
            <a:round/>
            <a:headEnd type="none" w="sm" len="sm"/>
            <a:tailEnd type="none" w="sm" len="sm"/>
          </a:ln>
        </p:spPr>
      </p:cxnSp>
      <p:sp>
        <p:nvSpPr>
          <p:cNvPr id="658" name="Google Shape;658;p47"/>
          <p:cNvSpPr txBox="1"/>
          <p:nvPr/>
        </p:nvSpPr>
        <p:spPr>
          <a:xfrm>
            <a:off x="2854125" y="2380675"/>
            <a:ext cx="17856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60 % of students</a:t>
            </a:r>
            <a:endParaRPr sz="1400" b="0" i="0" u="none" strike="noStrike" cap="none">
              <a:solidFill>
                <a:srgbClr val="000000"/>
              </a:solidFill>
              <a:latin typeface="Verdana"/>
              <a:ea typeface="Verdana"/>
              <a:cs typeface="Verdana"/>
              <a:sym typeface="Verdana"/>
            </a:endParaRPr>
          </a:p>
        </p:txBody>
      </p:sp>
      <p:sp>
        <p:nvSpPr>
          <p:cNvPr id="659" name="Google Shape;659;p47"/>
          <p:cNvSpPr txBox="1"/>
          <p:nvPr/>
        </p:nvSpPr>
        <p:spPr>
          <a:xfrm>
            <a:off x="5603650" y="2380675"/>
            <a:ext cx="17856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40 % of students</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Student Issue or </a:t>
            </a:r>
            <a:endParaRPr/>
          </a:p>
          <a:p>
            <a:pPr marL="0" lvl="0" indent="0" algn="ctr" rtl="0">
              <a:lnSpc>
                <a:spcPct val="100000"/>
              </a:lnSpc>
              <a:spcBef>
                <a:spcPts val="0"/>
              </a:spcBef>
              <a:spcAft>
                <a:spcPts val="0"/>
              </a:spcAft>
              <a:buSzPct val="111111"/>
              <a:buNone/>
            </a:pPr>
            <a:r>
              <a:rPr lang="en-US"/>
              <a:t>Systems Issue?</a:t>
            </a:r>
            <a:endParaRPr/>
          </a:p>
        </p:txBody>
      </p:sp>
      <p:pic>
        <p:nvPicPr>
          <p:cNvPr id="666" name="Google Shape;666;p48" descr="In this photo, students are demonstrating behaviors that exhibit a classroom in chaos. Some students are out of their seats, throwing paper airplanes, and turning and talking to their peers." title="Disruptive Classroom"/>
          <p:cNvPicPr preferRelativeResize="0">
            <a:picLocks noGrp="1"/>
          </p:cNvPicPr>
          <p:nvPr>
            <p:ph type="body" idx="1"/>
          </p:nvPr>
        </p:nvPicPr>
        <p:blipFill rotWithShape="1">
          <a:blip r:embed="rId3">
            <a:alphaModFix/>
          </a:blip>
          <a:srcRect/>
          <a:stretch/>
        </p:blipFill>
        <p:spPr>
          <a:xfrm>
            <a:off x="1714500" y="1981200"/>
            <a:ext cx="5715000" cy="3810000"/>
          </a:xfrm>
          <a:prstGeom prst="rect">
            <a:avLst/>
          </a:prstGeom>
          <a:noFill/>
          <a:ln>
            <a:noFill/>
          </a:ln>
        </p:spPr>
      </p:pic>
      <p:sp>
        <p:nvSpPr>
          <p:cNvPr id="667" name="Google Shape;667;p48"/>
          <p:cNvSpPr txBox="1"/>
          <p:nvPr/>
        </p:nvSpPr>
        <p:spPr>
          <a:xfrm>
            <a:off x="1510575" y="1539225"/>
            <a:ext cx="61476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Environment or student?</a:t>
            </a:r>
            <a:endParaRPr sz="2400" b="0" i="0" u="none" strike="noStrike" cap="none">
              <a:solidFill>
                <a:srgbClr val="000000"/>
              </a:solidFill>
              <a:latin typeface="Verdana"/>
              <a:ea typeface="Verdana"/>
              <a:cs typeface="Verdana"/>
              <a:sym typeface="Verdana"/>
            </a:endParaRPr>
          </a:p>
        </p:txBody>
      </p:sp>
      <p:sp>
        <p:nvSpPr>
          <p:cNvPr id="668" name="Google Shape;668;p48"/>
          <p:cNvSpPr txBox="1"/>
          <p:nvPr/>
        </p:nvSpPr>
        <p:spPr>
          <a:xfrm>
            <a:off x="546652" y="6096000"/>
            <a:ext cx="8915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Fig. “Classroom Chaos”. May 31, 2020. http://healthyteachingonline.com/blog/wp-content/uploads/2014/09/schoolchaos.jpg</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 Screening</a:t>
            </a:r>
            <a:endParaRPr/>
          </a:p>
        </p:txBody>
      </p:sp>
      <p:sp>
        <p:nvSpPr>
          <p:cNvPr id="675" name="Google Shape;675;p49"/>
          <p:cNvSpPr txBox="1">
            <a:spLocks noGrp="1"/>
          </p:cNvSpPr>
          <p:nvPr>
            <p:ph type="body" idx="1"/>
          </p:nvPr>
        </p:nvSpPr>
        <p:spPr>
          <a:xfrm>
            <a:off x="74174" y="1557017"/>
            <a:ext cx="5961300" cy="5192100"/>
          </a:xfrm>
          <a:prstGeom prst="rect">
            <a:avLst/>
          </a:prstGeom>
          <a:noFill/>
          <a:ln>
            <a:noFill/>
          </a:ln>
        </p:spPr>
        <p:txBody>
          <a:bodyPr spcFirstLastPara="1" wrap="square" lIns="91425" tIns="45700" rIns="91425" bIns="45700" anchor="t" anchorCtr="0">
            <a:normAutofit/>
          </a:bodyPr>
          <a:lstStyle/>
          <a:p>
            <a:pPr marL="457200" lvl="0" indent="-389364" algn="l" rtl="0">
              <a:lnSpc>
                <a:spcPct val="100000"/>
              </a:lnSpc>
              <a:spcBef>
                <a:spcPts val="360"/>
              </a:spcBef>
              <a:spcAft>
                <a:spcPts val="0"/>
              </a:spcAft>
              <a:buSzPts val="2180"/>
              <a:buFont typeface="Verdana"/>
              <a:buChar char="•"/>
            </a:pPr>
            <a:r>
              <a:rPr lang="en-US" sz="2400"/>
              <a:t>We have universal screening data at Tier 1 in at least one area of academics, behavior, mental wellness (can be Early Warning System in secondary)</a:t>
            </a:r>
            <a:endParaRPr sz="2400"/>
          </a:p>
          <a:p>
            <a:pPr marL="457200" lvl="0" indent="-389364" algn="l" rtl="0">
              <a:lnSpc>
                <a:spcPct val="100000"/>
              </a:lnSpc>
              <a:spcBef>
                <a:spcPts val="1000"/>
              </a:spcBef>
              <a:spcAft>
                <a:spcPts val="0"/>
              </a:spcAft>
              <a:buSzPts val="2180"/>
              <a:buFont typeface="Verdana"/>
              <a:buChar char="•"/>
            </a:pPr>
            <a:r>
              <a:rPr lang="en-US" sz="2400"/>
              <a:t>We use the data to answer “is the core sufficient” based on the triangle</a:t>
            </a:r>
            <a:endParaRPr sz="2400"/>
          </a:p>
          <a:p>
            <a:pPr marL="457200" lvl="0" indent="-389928" algn="l" rtl="0">
              <a:lnSpc>
                <a:spcPct val="100000"/>
              </a:lnSpc>
              <a:spcBef>
                <a:spcPts val="1000"/>
              </a:spcBef>
              <a:spcAft>
                <a:spcPts val="1000"/>
              </a:spcAft>
              <a:buSzPts val="2180"/>
              <a:buFont typeface="Verdana"/>
              <a:buChar char="•"/>
            </a:pPr>
            <a:r>
              <a:rPr lang="en-US" sz="2400"/>
              <a:t>We have conversations around “is it a student issue or a systems issue” rather than always looking at individual students </a:t>
            </a:r>
            <a:endParaRPr sz="2400"/>
          </a:p>
        </p:txBody>
      </p:sp>
      <p:sp>
        <p:nvSpPr>
          <p:cNvPr id="676" name="Google Shape;676;p49"/>
          <p:cNvSpPr txBox="1"/>
          <p:nvPr/>
        </p:nvSpPr>
        <p:spPr>
          <a:xfrm>
            <a:off x="60096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YES</a:t>
            </a:r>
            <a:endParaRPr sz="2200" b="0" i="0" u="none" strike="noStrike" cap="none">
              <a:solidFill>
                <a:srgbClr val="000000"/>
              </a:solidFill>
              <a:latin typeface="Verdana"/>
              <a:ea typeface="Verdana"/>
              <a:cs typeface="Verdana"/>
              <a:sym typeface="Verdana"/>
            </a:endParaRPr>
          </a:p>
        </p:txBody>
      </p:sp>
      <p:sp>
        <p:nvSpPr>
          <p:cNvPr id="677" name="Google Shape;677;p49"/>
          <p:cNvSpPr txBox="1"/>
          <p:nvPr/>
        </p:nvSpPr>
        <p:spPr>
          <a:xfrm>
            <a:off x="6743250" y="1404275"/>
            <a:ext cx="1321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SO-SO</a:t>
            </a:r>
            <a:endParaRPr sz="2200" b="0" i="0" u="none" strike="noStrike" cap="none">
              <a:solidFill>
                <a:srgbClr val="000000"/>
              </a:solidFill>
              <a:latin typeface="Verdana"/>
              <a:ea typeface="Verdana"/>
              <a:cs typeface="Verdana"/>
              <a:sym typeface="Verdana"/>
            </a:endParaRPr>
          </a:p>
        </p:txBody>
      </p:sp>
      <p:sp>
        <p:nvSpPr>
          <p:cNvPr id="678" name="Google Shape;678;p49"/>
          <p:cNvSpPr txBox="1"/>
          <p:nvPr/>
        </p:nvSpPr>
        <p:spPr>
          <a:xfrm>
            <a:off x="78384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NO</a:t>
            </a:r>
            <a:endParaRPr sz="2200" b="0" i="0" u="none" strike="noStrike" cap="none">
              <a:solidFill>
                <a:srgbClr val="000000"/>
              </a:solidFill>
              <a:latin typeface="Verdana"/>
              <a:ea typeface="Verdana"/>
              <a:cs typeface="Verdana"/>
              <a:sym typeface="Verdana"/>
            </a:endParaRPr>
          </a:p>
        </p:txBody>
      </p:sp>
      <p:pic>
        <p:nvPicPr>
          <p:cNvPr id="679" name="Google Shape;679;p49" descr="emoji strip"/>
          <p:cNvPicPr preferRelativeResize="0"/>
          <p:nvPr/>
        </p:nvPicPr>
        <p:blipFill rotWithShape="1">
          <a:blip r:embed="rId3">
            <a:alphaModFix/>
          </a:blip>
          <a:srcRect/>
          <a:stretch/>
        </p:blipFill>
        <p:spPr>
          <a:xfrm>
            <a:off x="6025949" y="2023924"/>
            <a:ext cx="2737051" cy="952276"/>
          </a:xfrm>
          <a:prstGeom prst="rect">
            <a:avLst/>
          </a:prstGeom>
          <a:noFill/>
          <a:ln>
            <a:noFill/>
          </a:ln>
        </p:spPr>
      </p:pic>
      <p:pic>
        <p:nvPicPr>
          <p:cNvPr id="680" name="Google Shape;680;p49" descr="emoji strip"/>
          <p:cNvPicPr preferRelativeResize="0"/>
          <p:nvPr/>
        </p:nvPicPr>
        <p:blipFill rotWithShape="1">
          <a:blip r:embed="rId3">
            <a:alphaModFix/>
          </a:blip>
          <a:srcRect/>
          <a:stretch/>
        </p:blipFill>
        <p:spPr>
          <a:xfrm>
            <a:off x="6035474" y="3493544"/>
            <a:ext cx="2737051" cy="952276"/>
          </a:xfrm>
          <a:prstGeom prst="rect">
            <a:avLst/>
          </a:prstGeom>
          <a:noFill/>
          <a:ln>
            <a:noFill/>
          </a:ln>
        </p:spPr>
      </p:pic>
      <p:pic>
        <p:nvPicPr>
          <p:cNvPr id="681" name="Google Shape;681;p49" descr="emoji strip"/>
          <p:cNvPicPr preferRelativeResize="0"/>
          <p:nvPr/>
        </p:nvPicPr>
        <p:blipFill rotWithShape="1">
          <a:blip r:embed="rId3">
            <a:alphaModFix/>
          </a:blip>
          <a:srcRect/>
          <a:stretch/>
        </p:blipFill>
        <p:spPr>
          <a:xfrm>
            <a:off x="6025950" y="5176700"/>
            <a:ext cx="2737051" cy="952276"/>
          </a:xfrm>
          <a:prstGeom prst="rect">
            <a:avLst/>
          </a:prstGeom>
          <a:noFill/>
          <a:ln>
            <a:noFill/>
          </a:ln>
        </p:spPr>
      </p:pic>
      <p:pic>
        <p:nvPicPr>
          <p:cNvPr id="682" name="Google Shape;682;p49" descr="Notebook icon indicating this slide matches the materials on Page 19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683" name="Google Shape;683;p49"/>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19</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
          <p:cNvSpPr txBox="1">
            <a:spLocks noGrp="1"/>
          </p:cNvSpPr>
          <p:nvPr>
            <p:ph type="body" idx="1"/>
          </p:nvPr>
        </p:nvSpPr>
        <p:spPr>
          <a:xfrm>
            <a:off x="228600" y="1600200"/>
            <a:ext cx="8686800" cy="5029199"/>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800"/>
              <a:buNone/>
            </a:pPr>
            <a:r>
              <a:rPr lang="en-US" sz="2400"/>
              <a:t>10:00-10:30:  Intro, Connections, and Materials Walk</a:t>
            </a:r>
            <a:endParaRPr/>
          </a:p>
          <a:p>
            <a:pPr marL="114300" lvl="0" indent="0" algn="l" rtl="0">
              <a:lnSpc>
                <a:spcPct val="100000"/>
              </a:lnSpc>
              <a:spcBef>
                <a:spcPts val="1000"/>
              </a:spcBef>
              <a:spcAft>
                <a:spcPts val="0"/>
              </a:spcAft>
              <a:buSzPts val="1800"/>
              <a:buNone/>
            </a:pPr>
            <a:r>
              <a:rPr lang="en-US" sz="2400"/>
              <a:t>10:30-11:15:  Advanced Tiers Overview</a:t>
            </a:r>
            <a:endParaRPr/>
          </a:p>
          <a:p>
            <a:pPr marL="114300" lvl="0" indent="0" algn="l" rtl="0">
              <a:lnSpc>
                <a:spcPct val="100000"/>
              </a:lnSpc>
              <a:spcBef>
                <a:spcPts val="1000"/>
              </a:spcBef>
              <a:spcAft>
                <a:spcPts val="0"/>
              </a:spcAft>
              <a:buSzPts val="1800"/>
              <a:buNone/>
            </a:pPr>
            <a:r>
              <a:rPr lang="en-US" sz="2400"/>
              <a:t>11:15-12:00:  Teaming</a:t>
            </a:r>
            <a:endParaRPr/>
          </a:p>
          <a:p>
            <a:pPr marL="114300" lvl="0" indent="0" algn="l" rtl="0">
              <a:lnSpc>
                <a:spcPct val="100000"/>
              </a:lnSpc>
              <a:spcBef>
                <a:spcPts val="1000"/>
              </a:spcBef>
              <a:spcAft>
                <a:spcPts val="0"/>
              </a:spcAft>
              <a:buSzPts val="1800"/>
              <a:buNone/>
            </a:pPr>
            <a:r>
              <a:rPr lang="en-US" sz="2400"/>
              <a:t>12:00–1:00:   Lunch</a:t>
            </a:r>
            <a:endParaRPr/>
          </a:p>
          <a:p>
            <a:pPr marL="114300" lvl="0" indent="0" algn="l" rtl="0">
              <a:lnSpc>
                <a:spcPct val="100000"/>
              </a:lnSpc>
              <a:spcBef>
                <a:spcPts val="1000"/>
              </a:spcBef>
              <a:spcAft>
                <a:spcPts val="0"/>
              </a:spcAft>
              <a:buSzPts val="1800"/>
              <a:buNone/>
            </a:pPr>
            <a:r>
              <a:rPr lang="en-US" sz="2400"/>
              <a:t>1:00-1:45:     Screening and Request for Assistance</a:t>
            </a:r>
            <a:endParaRPr sz="2400"/>
          </a:p>
          <a:p>
            <a:pPr marL="114300" lvl="0" indent="0" algn="l" rtl="0">
              <a:lnSpc>
                <a:spcPct val="100000"/>
              </a:lnSpc>
              <a:spcBef>
                <a:spcPts val="1000"/>
              </a:spcBef>
              <a:spcAft>
                <a:spcPts val="0"/>
              </a:spcAft>
              <a:buSzPts val="1800"/>
              <a:buNone/>
            </a:pPr>
            <a:r>
              <a:rPr lang="en-US" sz="2400"/>
              <a:t>1:45-2:30:     Decision Rules</a:t>
            </a:r>
            <a:endParaRPr sz="2400"/>
          </a:p>
          <a:p>
            <a:pPr marL="114300" lvl="0" indent="0" algn="l" rtl="0">
              <a:lnSpc>
                <a:spcPct val="100000"/>
              </a:lnSpc>
              <a:spcBef>
                <a:spcPts val="1000"/>
              </a:spcBef>
              <a:spcAft>
                <a:spcPts val="0"/>
              </a:spcAft>
              <a:buSzPts val="1800"/>
              <a:buNone/>
            </a:pPr>
            <a:r>
              <a:rPr lang="en-US" sz="2400"/>
              <a:t>2:30-2:45:     Break</a:t>
            </a:r>
            <a:endParaRPr sz="2400"/>
          </a:p>
          <a:p>
            <a:pPr marL="114300" lvl="0" indent="0" algn="l" rtl="0">
              <a:lnSpc>
                <a:spcPct val="100000"/>
              </a:lnSpc>
              <a:spcBef>
                <a:spcPts val="1000"/>
              </a:spcBef>
              <a:spcAft>
                <a:spcPts val="0"/>
              </a:spcAft>
              <a:buSzPts val="1800"/>
              <a:buNone/>
            </a:pPr>
            <a:r>
              <a:rPr lang="en-US" sz="2400"/>
              <a:t>2:45-3:45:     Continuum of Supports </a:t>
            </a:r>
            <a:endParaRPr/>
          </a:p>
          <a:p>
            <a:pPr marL="114300" lvl="0" indent="0" algn="l" rtl="0">
              <a:lnSpc>
                <a:spcPct val="100000"/>
              </a:lnSpc>
              <a:spcBef>
                <a:spcPts val="1000"/>
              </a:spcBef>
              <a:spcAft>
                <a:spcPts val="1000"/>
              </a:spcAft>
              <a:buSzPts val="1800"/>
              <a:buNone/>
            </a:pPr>
            <a:r>
              <a:rPr lang="en-US" sz="2400"/>
              <a:t>3:45-4:00:     Exit Ticket and Evaluation</a:t>
            </a:r>
            <a:endParaRPr sz="2400"/>
          </a:p>
        </p:txBody>
      </p:sp>
      <p:sp>
        <p:nvSpPr>
          <p:cNvPr id="238" name="Google Shape;238;p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Day 1 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 Screening</a:t>
            </a:r>
            <a:endParaRPr>
              <a:solidFill>
                <a:schemeClr val="lt1"/>
              </a:solidFill>
            </a:endParaRPr>
          </a:p>
        </p:txBody>
      </p:sp>
      <p:sp>
        <p:nvSpPr>
          <p:cNvPr id="690" name="Google Shape;690;p5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000"/>
              <a:buFont typeface="Verdana"/>
              <a:buChar char="•"/>
            </a:pPr>
            <a:r>
              <a:rPr lang="en-US" sz="2800">
                <a:latin typeface="Verdana"/>
                <a:ea typeface="Verdana"/>
                <a:cs typeface="Verdana"/>
                <a:sym typeface="Verdana"/>
              </a:rPr>
              <a:t>Choose a domain (reading, math, behavior, mental health, attendance)</a:t>
            </a:r>
            <a:endParaRPr/>
          </a:p>
          <a:p>
            <a:pPr marL="0" lvl="0" indent="0" algn="l" rtl="0">
              <a:lnSpc>
                <a:spcPct val="90000"/>
              </a:lnSpc>
              <a:spcBef>
                <a:spcPts val="0"/>
              </a:spcBef>
              <a:spcAft>
                <a:spcPts val="0"/>
              </a:spcAft>
              <a:buClr>
                <a:schemeClr val="dk1"/>
              </a:buClr>
              <a:buSzPts val="3000"/>
              <a:buNone/>
            </a:pPr>
            <a:endParaRPr sz="28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3000"/>
              <a:buFont typeface="Verdana"/>
              <a:buChar char="•"/>
            </a:pPr>
            <a:r>
              <a:rPr lang="en-US" sz="2800">
                <a:latin typeface="Verdana"/>
                <a:ea typeface="Verdana"/>
                <a:cs typeface="Verdana"/>
                <a:sym typeface="Verdana"/>
              </a:rPr>
              <a:t>List screeners (formal or data sets) that are used to support advanced tier entry considerations</a:t>
            </a:r>
            <a:endParaRPr/>
          </a:p>
          <a:p>
            <a:pPr marL="0" lvl="0" indent="0" algn="l" rtl="0">
              <a:lnSpc>
                <a:spcPct val="90000"/>
              </a:lnSpc>
              <a:spcBef>
                <a:spcPts val="1000"/>
              </a:spcBef>
              <a:spcAft>
                <a:spcPts val="0"/>
              </a:spcAft>
              <a:buClr>
                <a:schemeClr val="dk1"/>
              </a:buClr>
              <a:buSzPts val="3000"/>
              <a:buNone/>
            </a:pPr>
            <a:endParaRPr sz="2800"/>
          </a:p>
          <a:p>
            <a:pPr marL="228600" lvl="0" indent="-228600" algn="l" rtl="0">
              <a:lnSpc>
                <a:spcPct val="90000"/>
              </a:lnSpc>
              <a:spcBef>
                <a:spcPts val="1000"/>
              </a:spcBef>
              <a:spcAft>
                <a:spcPts val="1000"/>
              </a:spcAft>
              <a:buClr>
                <a:schemeClr val="dk1"/>
              </a:buClr>
              <a:buSzPts val="3000"/>
              <a:buFont typeface="Verdana"/>
              <a:buChar char="•"/>
            </a:pPr>
            <a:r>
              <a:rPr lang="en-US" sz="2800"/>
              <a:t>How are caregivers involved in the screening process?</a:t>
            </a:r>
            <a:endParaRPr sz="2800"/>
          </a:p>
        </p:txBody>
      </p:sp>
      <p:pic>
        <p:nvPicPr>
          <p:cNvPr id="691" name="Google Shape;691;p50" descr="family engagement icon"/>
          <p:cNvPicPr preferRelativeResize="0"/>
          <p:nvPr/>
        </p:nvPicPr>
        <p:blipFill rotWithShape="1">
          <a:blip r:embed="rId3">
            <a:alphaModFix/>
          </a:blip>
          <a:srcRect/>
          <a:stretch/>
        </p:blipFill>
        <p:spPr>
          <a:xfrm>
            <a:off x="101588" y="5780924"/>
            <a:ext cx="905774" cy="1000665"/>
          </a:xfrm>
          <a:prstGeom prst="rect">
            <a:avLst/>
          </a:prstGeom>
          <a:noFill/>
          <a:ln>
            <a:noFill/>
          </a:ln>
        </p:spPr>
      </p:pic>
      <p:pic>
        <p:nvPicPr>
          <p:cNvPr id="692" name="Google Shape;692;p50" descr="Notebook icon indicating this slide matches the materials on Page 20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693" name="Google Shape;693;p50"/>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20</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2.4 Requests for Assistance</a:t>
            </a:r>
            <a:endParaRPr/>
          </a:p>
        </p:txBody>
      </p:sp>
      <p:pic>
        <p:nvPicPr>
          <p:cNvPr id="699" name="Google Shape;699;p51" descr="three column chart, the first column lists the features of ATFI 2.4, the second column describes data sources for ATFI 2.4 and the third column lists the scoring criteria for ATFI 2.4"/>
          <p:cNvPicPr preferRelativeResize="0"/>
          <p:nvPr/>
        </p:nvPicPr>
        <p:blipFill rotWithShape="1">
          <a:blip r:embed="rId3">
            <a:alphaModFix/>
          </a:blip>
          <a:srcRect/>
          <a:stretch/>
        </p:blipFill>
        <p:spPr>
          <a:xfrm>
            <a:off x="71250" y="321450"/>
            <a:ext cx="821003" cy="957301"/>
          </a:xfrm>
          <a:prstGeom prst="rect">
            <a:avLst/>
          </a:prstGeom>
          <a:noFill/>
          <a:ln>
            <a:noFill/>
          </a:ln>
        </p:spPr>
      </p:pic>
      <p:pic>
        <p:nvPicPr>
          <p:cNvPr id="700" name="Google Shape;700;p51" descr="A table with text on it&#10;&#10;Description automatically generated"/>
          <p:cNvPicPr preferRelativeResize="0"/>
          <p:nvPr/>
        </p:nvPicPr>
        <p:blipFill rotWithShape="1">
          <a:blip r:embed="rId4">
            <a:alphaModFix/>
          </a:blip>
          <a:srcRect/>
          <a:stretch/>
        </p:blipFill>
        <p:spPr>
          <a:xfrm>
            <a:off x="312368" y="1563650"/>
            <a:ext cx="8267782" cy="4693049"/>
          </a:xfrm>
          <a:prstGeom prst="rect">
            <a:avLst/>
          </a:prstGeom>
          <a:noFill/>
          <a:ln>
            <a:noFill/>
          </a:ln>
        </p:spPr>
      </p:pic>
      <p:pic>
        <p:nvPicPr>
          <p:cNvPr id="701" name="Google Shape;701;p51" descr="Notebook icon indicating this slide matches the materials on Page 21 of the accompanying workbook."/>
          <p:cNvPicPr preferRelativeResize="0"/>
          <p:nvPr/>
        </p:nvPicPr>
        <p:blipFill rotWithShape="1">
          <a:blip r:embed="rId5">
            <a:alphaModFix/>
          </a:blip>
          <a:srcRect/>
          <a:stretch/>
        </p:blipFill>
        <p:spPr>
          <a:xfrm>
            <a:off x="8195500" y="377300"/>
            <a:ext cx="664400" cy="845600"/>
          </a:xfrm>
          <a:prstGeom prst="rect">
            <a:avLst/>
          </a:prstGeom>
          <a:noFill/>
          <a:ln>
            <a:noFill/>
          </a:ln>
        </p:spPr>
      </p:pic>
      <p:sp>
        <p:nvSpPr>
          <p:cNvPr id="702" name="Google Shape;702;p51"/>
          <p:cNvSpPr txBox="1"/>
          <p:nvPr/>
        </p:nvSpPr>
        <p:spPr>
          <a:xfrm>
            <a:off x="8300400"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21</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Requests for Assistance?</a:t>
            </a:r>
            <a:endParaRPr/>
          </a:p>
        </p:txBody>
      </p:sp>
      <p:sp>
        <p:nvSpPr>
          <p:cNvPr id="708" name="Google Shape;708;p5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Char char="•"/>
            </a:pPr>
            <a:r>
              <a:rPr lang="en-US" sz="2400"/>
              <a:t>Grab the reading specialist in the hall and ask if she can add one more to the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Char char="•"/>
            </a:pPr>
            <a:r>
              <a:rPr lang="en-US" sz="2400"/>
              <a:t>Tell the high school counselor a student just got on your last nerve, and they need to see them so they can be added to the social skills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Char char="•"/>
            </a:pPr>
            <a:r>
              <a:rPr lang="en-US" sz="2400"/>
              <a:t>Email the school psychologist and everyone else you know to request the Tier 3 behavior specialist come at once because a student seriously interferes with learning in the classroom!</a:t>
            </a:r>
            <a:endParaRPr sz="2400"/>
          </a:p>
        </p:txBody>
      </p:sp>
      <p:sp>
        <p:nvSpPr>
          <p:cNvPr id="709" name="Google Shape;709;p52" descr="The red ellipse encloses all of the text within the slide and is used along with a red line through the center.  This indicates that all scenarios listed should not be considered as non-examples." title="Red Ellipse"/>
          <p:cNvSpPr/>
          <p:nvPr/>
        </p:nvSpPr>
        <p:spPr>
          <a:xfrm>
            <a:off x="565600" y="1310250"/>
            <a:ext cx="8121300" cy="5151900"/>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Verdana"/>
              <a:buNone/>
            </a:pPr>
            <a:endParaRPr sz="2400" b="0" i="0" u="none" strike="noStrike" cap="none">
              <a:solidFill>
                <a:srgbClr val="000000"/>
              </a:solidFill>
              <a:latin typeface="Verdana"/>
              <a:ea typeface="Verdana"/>
              <a:cs typeface="Verdana"/>
              <a:sym typeface="Verdana"/>
            </a:endParaRPr>
          </a:p>
        </p:txBody>
      </p:sp>
      <p:cxnSp>
        <p:nvCxnSpPr>
          <p:cNvPr id="710" name="Google Shape;710;p52" descr="large universal no symbol, read oval with a line through it&#10;"/>
          <p:cNvCxnSpPr/>
          <p:nvPr/>
        </p:nvCxnSpPr>
        <p:spPr>
          <a:xfrm flipH="1">
            <a:off x="1643743" y="1841025"/>
            <a:ext cx="5575637" cy="3852204"/>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 calcmode="lin" valueType="num">
                                      <p:cBhvr additive="base">
                                        <p:cTn id="7" dur="1000"/>
                                        <p:tgtEl>
                                          <p:spTgt spid="70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Nominations/ Request for </a:t>
            </a:r>
            <a:endParaRPr/>
          </a:p>
          <a:p>
            <a:pPr marL="0" lvl="0" indent="0" algn="ctr" rtl="0">
              <a:lnSpc>
                <a:spcPct val="100000"/>
              </a:lnSpc>
              <a:spcBef>
                <a:spcPts val="0"/>
              </a:spcBef>
              <a:spcAft>
                <a:spcPts val="0"/>
              </a:spcAft>
              <a:buSzPct val="111111"/>
              <a:buNone/>
            </a:pPr>
            <a:r>
              <a:rPr lang="en-US"/>
              <a:t>Assistance Forms</a:t>
            </a:r>
            <a:endParaRPr/>
          </a:p>
        </p:txBody>
      </p:sp>
      <p:grpSp>
        <p:nvGrpSpPr>
          <p:cNvPr id="718" name="Google Shape;718;p53" descr="nomination form picture"/>
          <p:cNvGrpSpPr/>
          <p:nvPr/>
        </p:nvGrpSpPr>
        <p:grpSpPr>
          <a:xfrm>
            <a:off x="457199" y="1735538"/>
            <a:ext cx="3723791" cy="4436627"/>
            <a:chOff x="-6559715" y="412394"/>
            <a:chExt cx="3938436" cy="5049080"/>
          </a:xfrm>
        </p:grpSpPr>
        <p:sp>
          <p:nvSpPr>
            <p:cNvPr id="719" name="Google Shape;719;p53"/>
            <p:cNvSpPr/>
            <p:nvPr/>
          </p:nvSpPr>
          <p:spPr>
            <a:xfrm>
              <a:off x="-6522779" y="412474"/>
              <a:ext cx="3901500" cy="5049000"/>
            </a:xfrm>
            <a:prstGeom prst="rect">
              <a:avLst/>
            </a:prstGeom>
            <a:solidFill>
              <a:srgbClr val="7DCCED"/>
            </a:solidFill>
            <a:ln w="38100" cap="flat" cmpd="sng">
              <a:solidFill>
                <a:schemeClr val="dk1"/>
              </a:solidFill>
              <a:prstDash val="solid"/>
              <a:round/>
              <a:headEnd type="none" w="sm" len="sm"/>
              <a:tailEnd type="none" w="sm" len="sm"/>
            </a:ln>
            <a:effectLst>
              <a:outerShdw blurRad="40000" dist="20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20" name="Google Shape;720;p53" descr="refe"/>
            <p:cNvPicPr preferRelativeResize="0"/>
            <p:nvPr/>
          </p:nvPicPr>
          <p:blipFill rotWithShape="1">
            <a:blip r:embed="rId3">
              <a:alphaModFix/>
            </a:blip>
            <a:srcRect/>
            <a:stretch/>
          </p:blipFill>
          <p:spPr>
            <a:xfrm>
              <a:off x="-6559715" y="412394"/>
              <a:ext cx="3901560" cy="5049079"/>
            </a:xfrm>
            <a:prstGeom prst="rect">
              <a:avLst/>
            </a:prstGeom>
            <a:noFill/>
            <a:ln>
              <a:noFill/>
            </a:ln>
          </p:spPr>
        </p:pic>
      </p:grpSp>
      <p:grpSp>
        <p:nvGrpSpPr>
          <p:cNvPr id="721" name="Google Shape;721;p53" descr="referral form picture"/>
          <p:cNvGrpSpPr/>
          <p:nvPr/>
        </p:nvGrpSpPr>
        <p:grpSpPr>
          <a:xfrm>
            <a:off x="4372625" y="1735571"/>
            <a:ext cx="3689100" cy="4464064"/>
            <a:chOff x="4351780" y="1572768"/>
            <a:chExt cx="3689100" cy="4464064"/>
          </a:xfrm>
        </p:grpSpPr>
        <p:sp>
          <p:nvSpPr>
            <p:cNvPr id="722" name="Google Shape;722;p53"/>
            <p:cNvSpPr/>
            <p:nvPr/>
          </p:nvSpPr>
          <p:spPr>
            <a:xfrm>
              <a:off x="4351780" y="1572768"/>
              <a:ext cx="3689100" cy="4436700"/>
            </a:xfrm>
            <a:prstGeom prst="rect">
              <a:avLst/>
            </a:prstGeom>
            <a:solidFill>
              <a:srgbClr val="7DCCED"/>
            </a:solidFill>
            <a:ln w="38100" cap="flat" cmpd="sng">
              <a:solidFill>
                <a:schemeClr val="dk1"/>
              </a:solidFill>
              <a:prstDash val="solid"/>
              <a:round/>
              <a:headEnd type="none" w="sm" len="sm"/>
              <a:tailEnd type="none" w="sm" len="sm"/>
            </a:ln>
            <a:effectLst>
              <a:outerShdw blurRad="40000" dist="20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23" name="Google Shape;723;p53"/>
            <p:cNvPicPr preferRelativeResize="0"/>
            <p:nvPr/>
          </p:nvPicPr>
          <p:blipFill rotWithShape="1">
            <a:blip r:embed="rId4">
              <a:alphaModFix/>
            </a:blip>
            <a:srcRect/>
            <a:stretch/>
          </p:blipFill>
          <p:spPr>
            <a:xfrm>
              <a:off x="4508438" y="1600201"/>
              <a:ext cx="3428304" cy="4436631"/>
            </a:xfrm>
            <a:prstGeom prst="rect">
              <a:avLst/>
            </a:prstGeom>
            <a:noFill/>
            <a:ln>
              <a:noFill/>
            </a:ln>
          </p:spPr>
        </p:pic>
      </p:grpSp>
      <p:pic>
        <p:nvPicPr>
          <p:cNvPr id="724" name="Google Shape;724;p53" descr="family engagement icon"/>
          <p:cNvPicPr preferRelativeResize="0"/>
          <p:nvPr/>
        </p:nvPicPr>
        <p:blipFill rotWithShape="1">
          <a:blip r:embed="rId5">
            <a:alphaModFix/>
          </a:blip>
          <a:srcRect/>
          <a:stretch/>
        </p:blipFill>
        <p:spPr>
          <a:xfrm>
            <a:off x="88463" y="5857324"/>
            <a:ext cx="905774" cy="1000665"/>
          </a:xfrm>
          <a:prstGeom prst="rect">
            <a:avLst/>
          </a:prstGeom>
          <a:noFill/>
          <a:ln>
            <a:noFill/>
          </a:ln>
        </p:spPr>
      </p:pic>
      <p:pic>
        <p:nvPicPr>
          <p:cNvPr id="725" name="Google Shape;725;p53" descr="Notebook icon indicating this slide matches the materials on Page 22 of the accompanying workbook."/>
          <p:cNvPicPr preferRelativeResize="0"/>
          <p:nvPr/>
        </p:nvPicPr>
        <p:blipFill rotWithShape="1">
          <a:blip r:embed="rId6">
            <a:alphaModFix/>
          </a:blip>
          <a:srcRect/>
          <a:stretch/>
        </p:blipFill>
        <p:spPr>
          <a:xfrm>
            <a:off x="8064375" y="377300"/>
            <a:ext cx="664400" cy="845600"/>
          </a:xfrm>
          <a:prstGeom prst="rect">
            <a:avLst/>
          </a:prstGeom>
          <a:noFill/>
          <a:ln>
            <a:noFill/>
          </a:ln>
        </p:spPr>
      </p:pic>
      <p:sp>
        <p:nvSpPr>
          <p:cNvPr id="726" name="Google Shape;726;p53"/>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22</a:t>
            </a:r>
            <a:endParaRPr sz="1700" b="0" i="0" u="none" strike="noStrike" cap="none">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
                                        </p:tgtEl>
                                        <p:attrNameLst>
                                          <p:attrName>style.visibility</p:attrName>
                                        </p:attrNameLst>
                                      </p:cBhvr>
                                      <p:to>
                                        <p:strVal val="visible"/>
                                      </p:to>
                                    </p:set>
                                    <p:animEffect transition="in" filter="fade">
                                      <p:cBhvr>
                                        <p:cTn id="7" dur="500"/>
                                        <p:tgtEl>
                                          <p:spTgt spid="7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1"/>
                                        </p:tgtEl>
                                        <p:attrNameLst>
                                          <p:attrName>style.visibility</p:attrName>
                                        </p:attrNameLst>
                                      </p:cBhvr>
                                      <p:to>
                                        <p:strVal val="visible"/>
                                      </p:to>
                                    </p:set>
                                    <p:animEffect transition="in" filter="fade">
                                      <p:cBhvr>
                                        <p:cTn id="12"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Sorting for Practice!</a:t>
            </a:r>
            <a:endParaRPr/>
          </a:p>
        </p:txBody>
      </p:sp>
      <p:sp>
        <p:nvSpPr>
          <p:cNvPr id="732" name="Google Shape;732;p5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360"/>
              </a:spcBef>
              <a:spcAft>
                <a:spcPts val="0"/>
              </a:spcAft>
              <a:buClr>
                <a:schemeClr val="dk1"/>
              </a:buClr>
              <a:buSzPts val="3200"/>
              <a:buFont typeface="Verdana"/>
              <a:buChar char="•"/>
            </a:pPr>
            <a:r>
              <a:rPr lang="en-US"/>
              <a:t>Sort the Screening and Requests for Assistance cards into three categories:</a:t>
            </a:r>
            <a:endParaRPr/>
          </a:p>
          <a:p>
            <a:pPr marL="914400" lvl="1" indent="-342900" algn="l" rtl="0">
              <a:lnSpc>
                <a:spcPct val="100000"/>
              </a:lnSpc>
              <a:spcBef>
                <a:spcPts val="1000"/>
              </a:spcBef>
              <a:spcAft>
                <a:spcPts val="0"/>
              </a:spcAft>
              <a:buSzPts val="1800"/>
              <a:buChar char="–"/>
            </a:pPr>
            <a:r>
              <a:rPr lang="en-US"/>
              <a:t>Nominations</a:t>
            </a:r>
            <a:endParaRPr/>
          </a:p>
          <a:p>
            <a:pPr marL="914400" lvl="1" indent="-342900" algn="l" rtl="0">
              <a:lnSpc>
                <a:spcPct val="100000"/>
              </a:lnSpc>
              <a:spcBef>
                <a:spcPts val="1000"/>
              </a:spcBef>
              <a:spcAft>
                <a:spcPts val="0"/>
              </a:spcAft>
              <a:buSzPts val="1800"/>
              <a:buChar char="–"/>
            </a:pPr>
            <a:r>
              <a:rPr lang="en-US"/>
              <a:t>Existing Data</a:t>
            </a:r>
            <a:endParaRPr/>
          </a:p>
          <a:p>
            <a:pPr marL="914400" lvl="1" indent="-342900" algn="l" rtl="0">
              <a:lnSpc>
                <a:spcPct val="100000"/>
              </a:lnSpc>
              <a:spcBef>
                <a:spcPts val="1000"/>
              </a:spcBef>
              <a:spcAft>
                <a:spcPts val="0"/>
              </a:spcAft>
              <a:buSzPts val="1800"/>
              <a:buChar char="–"/>
            </a:pPr>
            <a:r>
              <a:rPr lang="en-US"/>
              <a:t>Universal Screener </a:t>
            </a:r>
            <a:endParaRPr/>
          </a:p>
          <a:p>
            <a:pPr marL="457200" lvl="0" indent="-431800" algn="l" rtl="0">
              <a:lnSpc>
                <a:spcPct val="100000"/>
              </a:lnSpc>
              <a:spcBef>
                <a:spcPts val="1000"/>
              </a:spcBef>
              <a:spcAft>
                <a:spcPts val="1000"/>
              </a:spcAft>
              <a:buClr>
                <a:srgbClr val="000000"/>
              </a:buClr>
              <a:buSzPts val="3200"/>
              <a:buFont typeface="Verdana"/>
              <a:buChar char="•"/>
            </a:pPr>
            <a:r>
              <a:rPr lang="en-US">
                <a:solidFill>
                  <a:srgbClr val="000000"/>
                </a:solidFill>
              </a:rPr>
              <a:t>Stand when you are finished!</a:t>
            </a:r>
            <a:endParaRPr/>
          </a:p>
        </p:txBody>
      </p:sp>
      <p:pic>
        <p:nvPicPr>
          <p:cNvPr id="733" name="Google Shape;733;p54" descr="family engagement icon"/>
          <p:cNvPicPr preferRelativeResize="0"/>
          <p:nvPr/>
        </p:nvPicPr>
        <p:blipFill rotWithShape="1">
          <a:blip r:embed="rId3">
            <a:alphaModFix/>
          </a:blip>
          <a:srcRect/>
          <a:stretch/>
        </p:blipFill>
        <p:spPr>
          <a:xfrm>
            <a:off x="75363" y="5794024"/>
            <a:ext cx="905774" cy="1000665"/>
          </a:xfrm>
          <a:prstGeom prst="rect">
            <a:avLst/>
          </a:prstGeom>
          <a:noFill/>
          <a:ln>
            <a:noFill/>
          </a:ln>
        </p:spPr>
      </p:pic>
      <p:pic>
        <p:nvPicPr>
          <p:cNvPr id="734" name="Google Shape;734;p54" descr="Notebook icon indicating this slide matches the materials on Page 23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735" name="Google Shape;735;p54"/>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23</a:t>
            </a:r>
            <a:endParaRPr sz="1700" b="0" i="0" u="none" strike="noStrike" cap="none">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Consideration Activity</a:t>
            </a:r>
            <a:endParaRPr/>
          </a:p>
        </p:txBody>
      </p:sp>
      <p:pic>
        <p:nvPicPr>
          <p:cNvPr id="741" name="Google Shape;741;p55" descr="sorting activity"/>
          <p:cNvPicPr preferRelativeResize="0"/>
          <p:nvPr/>
        </p:nvPicPr>
        <p:blipFill rotWithShape="1">
          <a:blip r:embed="rId3">
            <a:alphaModFix/>
          </a:blip>
          <a:srcRect/>
          <a:stretch/>
        </p:blipFill>
        <p:spPr>
          <a:xfrm>
            <a:off x="258273" y="2245439"/>
            <a:ext cx="8470502" cy="3236795"/>
          </a:xfrm>
          <a:prstGeom prst="rect">
            <a:avLst/>
          </a:prstGeom>
          <a:noFill/>
          <a:ln>
            <a:noFill/>
          </a:ln>
        </p:spPr>
      </p:pic>
      <p:sp>
        <p:nvSpPr>
          <p:cNvPr id="742" name="Google Shape;742;p55" descr="purple circle"/>
          <p:cNvSpPr/>
          <p:nvPr/>
        </p:nvSpPr>
        <p:spPr>
          <a:xfrm>
            <a:off x="3124200" y="4060371"/>
            <a:ext cx="2253343" cy="512052"/>
          </a:xfrm>
          <a:prstGeom prst="ellipse">
            <a:avLst/>
          </a:prstGeom>
          <a:noFill/>
          <a:ln w="5715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43" name="Google Shape;743;p55" descr="family engagement icon"/>
          <p:cNvPicPr preferRelativeResize="0"/>
          <p:nvPr/>
        </p:nvPicPr>
        <p:blipFill rotWithShape="1">
          <a:blip r:embed="rId4">
            <a:alphaModFix/>
          </a:blip>
          <a:srcRect/>
          <a:stretch/>
        </p:blipFill>
        <p:spPr>
          <a:xfrm>
            <a:off x="75363" y="5754699"/>
            <a:ext cx="905774" cy="1000665"/>
          </a:xfrm>
          <a:prstGeom prst="rect">
            <a:avLst/>
          </a:prstGeom>
          <a:noFill/>
          <a:ln>
            <a:noFill/>
          </a:ln>
        </p:spPr>
      </p:pic>
      <p:pic>
        <p:nvPicPr>
          <p:cNvPr id="744" name="Google Shape;744;p55" descr="Notebook icon indicating this slide matches the materials on Page 24 of the accompanying workbook."/>
          <p:cNvPicPr preferRelativeResize="0"/>
          <p:nvPr/>
        </p:nvPicPr>
        <p:blipFill rotWithShape="1">
          <a:blip r:embed="rId5">
            <a:alphaModFix/>
          </a:blip>
          <a:srcRect/>
          <a:stretch/>
        </p:blipFill>
        <p:spPr>
          <a:xfrm>
            <a:off x="8064375" y="377300"/>
            <a:ext cx="664400" cy="845600"/>
          </a:xfrm>
          <a:prstGeom prst="rect">
            <a:avLst/>
          </a:prstGeom>
          <a:noFill/>
          <a:ln>
            <a:noFill/>
          </a:ln>
        </p:spPr>
      </p:pic>
      <p:sp>
        <p:nvSpPr>
          <p:cNvPr id="745" name="Google Shape;745;p55"/>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24</a:t>
            </a:r>
            <a:endParaRPr sz="1700" b="0" i="0" u="none" strike="noStrike" cap="none">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5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500"/>
              <a:t>Team Time: Student Identification</a:t>
            </a:r>
            <a:endParaRPr sz="3500"/>
          </a:p>
        </p:txBody>
      </p:sp>
      <p:sp>
        <p:nvSpPr>
          <p:cNvPr id="752" name="Google Shape;752;p5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19100" algn="l" rtl="0">
              <a:lnSpc>
                <a:spcPct val="100000"/>
              </a:lnSpc>
              <a:spcBef>
                <a:spcPts val="360"/>
              </a:spcBef>
              <a:spcAft>
                <a:spcPts val="0"/>
              </a:spcAft>
              <a:buSzPts val="3000"/>
              <a:buFont typeface="Verdana"/>
              <a:buChar char="•"/>
            </a:pPr>
            <a:r>
              <a:rPr lang="en-US"/>
              <a:t>Identify what tier 1 screening data will be used</a:t>
            </a:r>
            <a:endParaRPr/>
          </a:p>
          <a:p>
            <a:pPr marL="457200" lvl="0" indent="0" algn="l" rtl="0">
              <a:lnSpc>
                <a:spcPct val="100000"/>
              </a:lnSpc>
              <a:spcBef>
                <a:spcPts val="360"/>
              </a:spcBef>
              <a:spcAft>
                <a:spcPts val="0"/>
              </a:spcAft>
              <a:buSzPts val="1800"/>
              <a:buNone/>
            </a:pPr>
            <a:endParaRPr/>
          </a:p>
          <a:p>
            <a:pPr marL="457200" lvl="0" indent="-419100" algn="l" rtl="0">
              <a:lnSpc>
                <a:spcPct val="100000"/>
              </a:lnSpc>
              <a:spcBef>
                <a:spcPts val="360"/>
              </a:spcBef>
              <a:spcAft>
                <a:spcPts val="0"/>
              </a:spcAft>
              <a:buSzPts val="3000"/>
              <a:buFont typeface="Verdana"/>
              <a:buChar char="•"/>
            </a:pPr>
            <a:r>
              <a:rPr lang="en-US"/>
              <a:t>Discuss what screening data indicates about core instruction</a:t>
            </a:r>
            <a:endParaRPr/>
          </a:p>
          <a:p>
            <a:pPr marL="457200" lvl="0" indent="0" algn="l" rtl="0">
              <a:lnSpc>
                <a:spcPct val="100000"/>
              </a:lnSpc>
              <a:spcBef>
                <a:spcPts val="360"/>
              </a:spcBef>
              <a:spcAft>
                <a:spcPts val="0"/>
              </a:spcAft>
              <a:buSzPts val="1800"/>
              <a:buNone/>
            </a:pPr>
            <a:endParaRPr/>
          </a:p>
          <a:p>
            <a:pPr marL="457200" lvl="0" indent="-419100" algn="l" rtl="0">
              <a:lnSpc>
                <a:spcPct val="100000"/>
              </a:lnSpc>
              <a:spcBef>
                <a:spcPts val="360"/>
              </a:spcBef>
              <a:spcAft>
                <a:spcPts val="0"/>
              </a:spcAft>
              <a:buSzPts val="3000"/>
              <a:buFont typeface="Verdana"/>
              <a:buChar char="•"/>
            </a:pPr>
            <a:r>
              <a:rPr lang="en-US"/>
              <a:t>Determine the process for student/family or educator requests for assistance</a:t>
            </a:r>
            <a:endParaRPr/>
          </a:p>
        </p:txBody>
      </p:sp>
      <p:pic>
        <p:nvPicPr>
          <p:cNvPr id="753" name="Google Shape;753;p56" descr="Notebook icon indicating this slide matches the materials on Page 25 of the accompanying workbook."/>
          <p:cNvPicPr preferRelativeResize="0"/>
          <p:nvPr/>
        </p:nvPicPr>
        <p:blipFill rotWithShape="1">
          <a:blip r:embed="rId3">
            <a:alphaModFix/>
          </a:blip>
          <a:srcRect/>
          <a:stretch/>
        </p:blipFill>
        <p:spPr>
          <a:xfrm>
            <a:off x="8216775" y="377300"/>
            <a:ext cx="664400" cy="845600"/>
          </a:xfrm>
          <a:prstGeom prst="rect">
            <a:avLst/>
          </a:prstGeom>
          <a:noFill/>
          <a:ln>
            <a:noFill/>
          </a:ln>
        </p:spPr>
      </p:pic>
      <p:sp>
        <p:nvSpPr>
          <p:cNvPr id="754" name="Google Shape;754;p56"/>
          <p:cNvSpPr txBox="1"/>
          <p:nvPr/>
        </p:nvSpPr>
        <p:spPr>
          <a:xfrm>
            <a:off x="83216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25</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Screening and RFAs</a:t>
            </a:r>
            <a:endParaRPr/>
          </a:p>
        </p:txBody>
      </p:sp>
      <p:sp>
        <p:nvSpPr>
          <p:cNvPr id="761" name="Google Shape;761;p57"/>
          <p:cNvSpPr txBox="1">
            <a:spLocks noGrp="1"/>
          </p:cNvSpPr>
          <p:nvPr>
            <p:ph type="body" idx="1"/>
          </p:nvPr>
        </p:nvSpPr>
        <p:spPr>
          <a:xfrm>
            <a:off x="1251275" y="1712100"/>
            <a:ext cx="7892700" cy="51459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2290"/>
              <a:buNone/>
            </a:pPr>
            <a:r>
              <a:rPr lang="en-US" sz="2400"/>
              <a:t>Screening data helps us to know if the core is sufficient and differentiate a 	systems issue from a student issue, and for which groups of students the core instruction is successful.</a:t>
            </a:r>
            <a:endParaRPr sz="2400"/>
          </a:p>
          <a:p>
            <a:pPr marL="457200" lvl="0" indent="-228600" algn="l" rtl="0">
              <a:lnSpc>
                <a:spcPct val="100000"/>
              </a:lnSpc>
              <a:spcBef>
                <a:spcPts val="360"/>
              </a:spcBef>
              <a:spcAft>
                <a:spcPts val="0"/>
              </a:spcAft>
              <a:buSzPts val="2290"/>
              <a:buNone/>
            </a:pPr>
            <a:endParaRPr sz="2400"/>
          </a:p>
          <a:p>
            <a:pPr marL="114300" lvl="0" indent="0" algn="l" rtl="0">
              <a:lnSpc>
                <a:spcPct val="100000"/>
              </a:lnSpc>
              <a:spcBef>
                <a:spcPts val="360"/>
              </a:spcBef>
              <a:spcAft>
                <a:spcPts val="0"/>
              </a:spcAft>
              <a:buSzPts val="2290"/>
              <a:buNone/>
            </a:pPr>
            <a:r>
              <a:rPr lang="en-US" sz="2400"/>
              <a:t>Universal screening provides data 	advanced tiers teams need for data informed decision making. </a:t>
            </a:r>
            <a:endParaRPr sz="2400"/>
          </a:p>
          <a:p>
            <a:pPr marL="457200" lvl="0" indent="-228600" algn="l" rtl="0">
              <a:lnSpc>
                <a:spcPct val="100000"/>
              </a:lnSpc>
              <a:spcBef>
                <a:spcPts val="360"/>
              </a:spcBef>
              <a:spcAft>
                <a:spcPts val="0"/>
              </a:spcAft>
              <a:buSzPts val="2290"/>
              <a:buNone/>
            </a:pPr>
            <a:endParaRPr sz="2400"/>
          </a:p>
          <a:p>
            <a:pPr marL="114300" lvl="0" indent="0" algn="l" rtl="0">
              <a:lnSpc>
                <a:spcPct val="100000"/>
              </a:lnSpc>
              <a:spcBef>
                <a:spcPts val="360"/>
              </a:spcBef>
              <a:spcAft>
                <a:spcPts val="0"/>
              </a:spcAft>
              <a:buSzPts val="2290"/>
              <a:buNone/>
            </a:pPr>
            <a:r>
              <a:rPr lang="en-US" sz="2400"/>
              <a:t>Request for Assistance should be easily accessed by staff, students and 	caregivers. </a:t>
            </a:r>
            <a:endParaRPr sz="2400"/>
          </a:p>
        </p:txBody>
      </p:sp>
      <p:pic>
        <p:nvPicPr>
          <p:cNvPr id="762" name="Google Shape;762;p57" descr="lightbulb icon" title="lightbulb icon"/>
          <p:cNvPicPr preferRelativeResize="0"/>
          <p:nvPr/>
        </p:nvPicPr>
        <p:blipFill rotWithShape="1">
          <a:blip r:embed="rId3">
            <a:alphaModFix/>
          </a:blip>
          <a:srcRect/>
          <a:stretch/>
        </p:blipFill>
        <p:spPr>
          <a:xfrm>
            <a:off x="228600" y="5041311"/>
            <a:ext cx="953300" cy="987264"/>
          </a:xfrm>
          <a:prstGeom prst="rect">
            <a:avLst/>
          </a:prstGeom>
          <a:noFill/>
          <a:ln>
            <a:noFill/>
          </a:ln>
        </p:spPr>
      </p:pic>
      <p:pic>
        <p:nvPicPr>
          <p:cNvPr id="763" name="Google Shape;763;p57" descr="family engagement icon"/>
          <p:cNvPicPr preferRelativeResize="0"/>
          <p:nvPr/>
        </p:nvPicPr>
        <p:blipFill rotWithShape="1">
          <a:blip r:embed="rId4">
            <a:alphaModFix/>
          </a:blip>
          <a:srcRect/>
          <a:stretch/>
        </p:blipFill>
        <p:spPr>
          <a:xfrm>
            <a:off x="62272" y="6080250"/>
            <a:ext cx="703975" cy="777750"/>
          </a:xfrm>
          <a:prstGeom prst="rect">
            <a:avLst/>
          </a:prstGeom>
          <a:noFill/>
          <a:ln>
            <a:noFill/>
          </a:ln>
        </p:spPr>
      </p:pic>
      <p:pic>
        <p:nvPicPr>
          <p:cNvPr id="764" name="Google Shape;764;p57" descr="lightbulb icon" title="lightbulb icon"/>
          <p:cNvPicPr preferRelativeResize="0"/>
          <p:nvPr/>
        </p:nvPicPr>
        <p:blipFill rotWithShape="1">
          <a:blip r:embed="rId3">
            <a:alphaModFix/>
          </a:blip>
          <a:srcRect/>
          <a:stretch/>
        </p:blipFill>
        <p:spPr>
          <a:xfrm>
            <a:off x="297975" y="3477523"/>
            <a:ext cx="953300" cy="987264"/>
          </a:xfrm>
          <a:prstGeom prst="rect">
            <a:avLst/>
          </a:prstGeom>
          <a:noFill/>
          <a:ln>
            <a:noFill/>
          </a:ln>
        </p:spPr>
      </p:pic>
      <p:pic>
        <p:nvPicPr>
          <p:cNvPr id="765" name="Google Shape;765;p57" descr="lightbulb icon" title="lightbulb icon"/>
          <p:cNvPicPr preferRelativeResize="0"/>
          <p:nvPr/>
        </p:nvPicPr>
        <p:blipFill rotWithShape="1">
          <a:blip r:embed="rId3">
            <a:alphaModFix/>
          </a:blip>
          <a:srcRect/>
          <a:stretch/>
        </p:blipFill>
        <p:spPr>
          <a:xfrm>
            <a:off x="228600" y="1633561"/>
            <a:ext cx="953300" cy="98726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Rules</a:t>
            </a:r>
            <a:endParaRPr/>
          </a:p>
        </p:txBody>
      </p:sp>
      <p:grpSp>
        <p:nvGrpSpPr>
          <p:cNvPr id="771" name="Google Shape;771;p58" descr="orange circle"/>
          <p:cNvGrpSpPr/>
          <p:nvPr/>
        </p:nvGrpSpPr>
        <p:grpSpPr>
          <a:xfrm>
            <a:off x="2563497" y="1632057"/>
            <a:ext cx="4828025" cy="4892750"/>
            <a:chOff x="2105013" y="83500"/>
            <a:chExt cx="4828025" cy="4892750"/>
          </a:xfrm>
        </p:grpSpPr>
        <p:sp>
          <p:nvSpPr>
            <p:cNvPr id="772" name="Google Shape;772;p58"/>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773" name="Google Shape;773;p58"/>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774" name="Google Shape;774;p58"/>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Decision Rules</a:t>
              </a:r>
              <a:endParaRPr sz="1400" b="0" i="0" u="none" strike="noStrike" cap="none">
                <a:solidFill>
                  <a:schemeClr val="dk1"/>
                </a:solidFill>
                <a:latin typeface="Arial"/>
                <a:ea typeface="Arial"/>
                <a:cs typeface="Arial"/>
                <a:sym typeface="Arial"/>
              </a:endParaRPr>
            </a:p>
          </p:txBody>
        </p:sp>
        <p:sp>
          <p:nvSpPr>
            <p:cNvPr id="775" name="Google Shape;775;p58"/>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776" name="Google Shape;776;p58"/>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777" name="Google Shape;777;p58"/>
            <p:cNvSpPr/>
            <p:nvPr/>
          </p:nvSpPr>
          <p:spPr>
            <a:xfrm>
              <a:off x="2447913"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778" name="Google Shape;778;p58"/>
            <p:cNvSpPr/>
            <p:nvPr/>
          </p:nvSpPr>
          <p:spPr>
            <a:xfrm>
              <a:off x="2105013"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779" name="Google Shape;779;p58"/>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Rules </a:t>
            </a:r>
            <a:endParaRPr/>
          </a:p>
        </p:txBody>
      </p:sp>
      <p:sp>
        <p:nvSpPr>
          <p:cNvPr id="785" name="Google Shape;785;p60"/>
          <p:cNvSpPr txBox="1">
            <a:spLocks noGrp="1"/>
          </p:cNvSpPr>
          <p:nvPr>
            <p:ph type="body" idx="1"/>
          </p:nvPr>
        </p:nvSpPr>
        <p:spPr>
          <a:xfrm>
            <a:off x="457200" y="1600201"/>
            <a:ext cx="8229600" cy="45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946"/>
              <a:buNone/>
            </a:pPr>
            <a:r>
              <a:rPr lang="en-US" sz="3000"/>
              <a:t>Decision rules, or “entry and exit criteria” </a:t>
            </a:r>
            <a:endParaRPr sz="3000"/>
          </a:p>
          <a:p>
            <a:pPr marL="114300" lvl="0" indent="0" algn="l" rtl="0">
              <a:lnSpc>
                <a:spcPct val="100000"/>
              </a:lnSpc>
              <a:spcBef>
                <a:spcPts val="360"/>
              </a:spcBef>
              <a:spcAft>
                <a:spcPts val="0"/>
              </a:spcAft>
              <a:buSzPts val="1946"/>
              <a:buNone/>
            </a:pPr>
            <a:endParaRPr/>
          </a:p>
          <a:p>
            <a:pPr marL="457200" lvl="0" indent="-406400" algn="l" rtl="0">
              <a:lnSpc>
                <a:spcPct val="100000"/>
              </a:lnSpc>
              <a:spcBef>
                <a:spcPts val="360"/>
              </a:spcBef>
              <a:spcAft>
                <a:spcPts val="0"/>
              </a:spcAft>
              <a:buSzPts val="2800"/>
              <a:buFont typeface="Verdana"/>
              <a:buChar char="•"/>
            </a:pPr>
            <a:r>
              <a:rPr lang="en-US" sz="2800"/>
              <a:t>Allow for decisions to be made objectively on who receives support. </a:t>
            </a:r>
            <a:endParaRPr sz="2800"/>
          </a:p>
          <a:p>
            <a:pPr marL="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Provide a uniform method to refer students to advanced tiers.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Provide clear exit criteria from advanced tiers interventions and supports.</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6"/>
          <p:cNvSpPr txBox="1">
            <a:spLocks noGrp="1"/>
          </p:cNvSpPr>
          <p:nvPr>
            <p:ph type="body" idx="1"/>
          </p:nvPr>
        </p:nvSpPr>
        <p:spPr>
          <a:xfrm>
            <a:off x="457200" y="1600200"/>
            <a:ext cx="8229600" cy="4793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Advanced Tiers Digital Workbook</a:t>
            </a:r>
            <a:endParaRPr/>
          </a:p>
          <a:p>
            <a:pPr marL="0" lvl="0" indent="0" algn="ctr" rtl="0">
              <a:lnSpc>
                <a:spcPct val="100000"/>
              </a:lnSpc>
              <a:spcBef>
                <a:spcPts val="360"/>
              </a:spcBef>
              <a:spcAft>
                <a:spcPts val="0"/>
              </a:spcAft>
              <a:buSzPts val="1800"/>
              <a:buNone/>
            </a:pPr>
            <a:r>
              <a:rPr lang="en-US" u="sng">
                <a:solidFill>
                  <a:schemeClr val="hlink"/>
                </a:solidFill>
                <a:hlinkClick r:id="rId3"/>
              </a:rPr>
              <a:t>https://bit.ly/3qYLleu</a:t>
            </a:r>
            <a:br>
              <a:rPr lang="en-US"/>
            </a:br>
            <a:br>
              <a:rPr lang="en-US"/>
            </a:br>
            <a:endParaRPr/>
          </a:p>
          <a:p>
            <a:pPr marL="0" lvl="0" indent="0" algn="l" rtl="0">
              <a:lnSpc>
                <a:spcPct val="100000"/>
              </a:lnSpc>
              <a:spcBef>
                <a:spcPts val="360"/>
              </a:spcBef>
              <a:spcAft>
                <a:spcPts val="0"/>
              </a:spcAft>
              <a:buSzPts val="1800"/>
              <a:buNone/>
            </a:pPr>
            <a:endParaRPr/>
          </a:p>
        </p:txBody>
      </p:sp>
      <p:sp>
        <p:nvSpPr>
          <p:cNvPr id="245" name="Google Shape;245;p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Materials</a:t>
            </a:r>
            <a:endParaRPr/>
          </a:p>
        </p:txBody>
      </p:sp>
      <p:pic>
        <p:nvPicPr>
          <p:cNvPr id="246" name="Google Shape;246;p6" descr="A blue and white sign with white text&#10;&#10;Description automatically generated"/>
          <p:cNvPicPr preferRelativeResize="0"/>
          <p:nvPr/>
        </p:nvPicPr>
        <p:blipFill rotWithShape="1">
          <a:blip r:embed="rId4">
            <a:alphaModFix/>
          </a:blip>
          <a:srcRect/>
          <a:stretch/>
        </p:blipFill>
        <p:spPr>
          <a:xfrm>
            <a:off x="600075" y="2971700"/>
            <a:ext cx="7943850" cy="3733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400"/>
              <a:t>2.3 Screening &amp; RFA Decision Rules</a:t>
            </a:r>
            <a:endParaRPr sz="3400"/>
          </a:p>
        </p:txBody>
      </p:sp>
      <p:graphicFrame>
        <p:nvGraphicFramePr>
          <p:cNvPr id="791" name="Google Shape;791;p61"/>
          <p:cNvGraphicFramePr/>
          <p:nvPr/>
        </p:nvGraphicFramePr>
        <p:xfrm>
          <a:off x="228600" y="1371598"/>
          <a:ext cx="8758000" cy="5303500"/>
        </p:xfrm>
        <a:graphic>
          <a:graphicData uri="http://schemas.openxmlformats.org/drawingml/2006/table">
            <a:tbl>
              <a:tblPr firstRow="1">
                <a:noFill/>
                <a:tableStyleId>{B962FC28-139A-480E-B5BE-7AB29B819066}</a:tableStyleId>
              </a:tblPr>
              <a:tblGrid>
                <a:gridCol w="2510200">
                  <a:extLst>
                    <a:ext uri="{9D8B030D-6E8A-4147-A177-3AD203B41FA5}">
                      <a16:colId xmlns:a16="http://schemas.microsoft.com/office/drawing/2014/main" val="20000"/>
                    </a:ext>
                  </a:extLst>
                </a:gridCol>
                <a:gridCol w="2656325">
                  <a:extLst>
                    <a:ext uri="{9D8B030D-6E8A-4147-A177-3AD203B41FA5}">
                      <a16:colId xmlns:a16="http://schemas.microsoft.com/office/drawing/2014/main" val="20001"/>
                    </a:ext>
                  </a:extLst>
                </a:gridCol>
                <a:gridCol w="3591475">
                  <a:extLst>
                    <a:ext uri="{9D8B030D-6E8A-4147-A177-3AD203B41FA5}">
                      <a16:colId xmlns:a16="http://schemas.microsoft.com/office/drawing/2014/main" val="20002"/>
                    </a:ext>
                  </a:extLst>
                </a:gridCol>
              </a:tblGrid>
              <a:tr h="5303500">
                <a:tc>
                  <a:txBody>
                    <a:bodyPr/>
                    <a:lstStyle/>
                    <a:p>
                      <a:pPr marL="0" marR="12700" lvl="0" indent="0" algn="l" rtl="0">
                        <a:lnSpc>
                          <a:spcPct val="100000"/>
                        </a:lnSpc>
                        <a:spcBef>
                          <a:spcPts val="0"/>
                        </a:spcBef>
                        <a:spcAft>
                          <a:spcPts val="0"/>
                        </a:spcAft>
                        <a:buClr>
                          <a:schemeClr val="dk1"/>
                        </a:buClr>
                        <a:buSzPts val="1700"/>
                        <a:buFont typeface="Arial"/>
                        <a:buNone/>
                      </a:pPr>
                      <a:r>
                        <a:rPr lang="en-US" sz="2400" u="none" strike="noStrike" cap="none">
                          <a:solidFill>
                            <a:schemeClr val="dk1"/>
                          </a:solidFill>
                          <a:latin typeface="Verdana"/>
                          <a:ea typeface="Verdana"/>
                          <a:cs typeface="Verdana"/>
                          <a:sym typeface="Verdana"/>
                        </a:rPr>
                        <a:t>Decision rules and multiple sources of data (e.g., Rs, screening tools, attendance, student nominations) are used to identify students.</a:t>
                      </a:r>
                      <a:endParaRPr sz="24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Multiple data sources used (e.g., ODRs, time out of instruction, attendance, academic performance)</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Decision rubric</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Meeting minutes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School policy</a:t>
                      </a:r>
                      <a:endParaRPr sz="24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76200" marR="0" lvl="0" indent="0" algn="l" rtl="0">
                        <a:lnSpc>
                          <a:spcPct val="100000"/>
                        </a:lnSpc>
                        <a:spcBef>
                          <a:spcPts val="0"/>
                        </a:spcBef>
                        <a:spcAft>
                          <a:spcPts val="0"/>
                        </a:spcAft>
                        <a:buClr>
                          <a:schemeClr val="dk1"/>
                        </a:buClr>
                        <a:buSzPts val="1700"/>
                        <a:buFont typeface="Arial"/>
                        <a:buNone/>
                      </a:pPr>
                      <a:r>
                        <a:rPr lang="en-US" sz="2400" b="1" u="none" strike="noStrike" cap="none">
                          <a:solidFill>
                            <a:schemeClr val="dk1"/>
                          </a:solidFill>
                          <a:latin typeface="Verdana"/>
                          <a:ea typeface="Verdana"/>
                          <a:cs typeface="Verdana"/>
                          <a:sym typeface="Verdana"/>
                        </a:rPr>
                        <a:t>0</a:t>
                      </a:r>
                      <a:r>
                        <a:rPr lang="en-US" sz="2400" u="none" strike="noStrike" cap="none">
                          <a:solidFill>
                            <a:schemeClr val="dk1"/>
                          </a:solidFill>
                          <a:latin typeface="Verdana"/>
                          <a:ea typeface="Verdana"/>
                          <a:cs typeface="Verdana"/>
                          <a:sym typeface="Verdana"/>
                        </a:rPr>
                        <a:t> = No speciﬁc rules for identifying students </a:t>
                      </a:r>
                      <a:endParaRPr sz="2400" u="none" strike="noStrike" cap="none">
                        <a:solidFill>
                          <a:schemeClr val="dk1"/>
                        </a:solidFill>
                        <a:latin typeface="Verdana"/>
                        <a:ea typeface="Verdana"/>
                        <a:cs typeface="Verdana"/>
                        <a:sym typeface="Verdana"/>
                      </a:endParaRPr>
                    </a:p>
                    <a:p>
                      <a:pPr marL="76200" marR="0" lvl="0" indent="0" algn="l" rtl="0">
                        <a:lnSpc>
                          <a:spcPct val="100000"/>
                        </a:lnSpc>
                        <a:spcBef>
                          <a:spcPts val="0"/>
                        </a:spcBef>
                        <a:spcAft>
                          <a:spcPts val="0"/>
                        </a:spcAft>
                        <a:buClr>
                          <a:schemeClr val="dk1"/>
                        </a:buClr>
                        <a:buSzPts val="1700"/>
                        <a:buFont typeface="Arial"/>
                        <a:buNone/>
                      </a:pPr>
                      <a:r>
                        <a:rPr lang="en-US" sz="2400" b="1" u="none" strike="noStrike" cap="none">
                          <a:solidFill>
                            <a:schemeClr val="dk1"/>
                          </a:solidFill>
                          <a:latin typeface="Verdana"/>
                          <a:ea typeface="Verdana"/>
                          <a:cs typeface="Verdana"/>
                          <a:sym typeface="Verdana"/>
                        </a:rPr>
                        <a:t>1</a:t>
                      </a:r>
                      <a:r>
                        <a:rPr lang="en-US" sz="2400" u="none" strike="noStrike" cap="none">
                          <a:solidFill>
                            <a:schemeClr val="dk1"/>
                          </a:solidFill>
                          <a:latin typeface="Verdana"/>
                          <a:ea typeface="Verdana"/>
                          <a:cs typeface="Verdana"/>
                          <a:sym typeface="Verdana"/>
                        </a:rPr>
                        <a:t> = Decision rules established but not consistently followed or used with only one data source</a:t>
                      </a:r>
                      <a:endParaRPr sz="2400" u="none" strike="noStrike" cap="none">
                        <a:solidFill>
                          <a:schemeClr val="dk1"/>
                        </a:solidFill>
                        <a:latin typeface="Verdana"/>
                        <a:ea typeface="Verdana"/>
                        <a:cs typeface="Verdana"/>
                        <a:sym typeface="Verdana"/>
                      </a:endParaRPr>
                    </a:p>
                    <a:p>
                      <a:pPr marL="76200" marR="76200" lvl="0" indent="0" algn="l" rtl="0">
                        <a:lnSpc>
                          <a:spcPct val="100000"/>
                        </a:lnSpc>
                        <a:spcBef>
                          <a:spcPts val="0"/>
                        </a:spcBef>
                        <a:spcAft>
                          <a:spcPts val="0"/>
                        </a:spcAft>
                        <a:buClr>
                          <a:schemeClr val="dk1"/>
                        </a:buClr>
                        <a:buSzPts val="1700"/>
                        <a:buFont typeface="Arial"/>
                        <a:buNone/>
                      </a:pPr>
                      <a:r>
                        <a:rPr lang="en-US" sz="2400" b="1" u="none" strike="noStrike" cap="none">
                          <a:solidFill>
                            <a:schemeClr val="dk1"/>
                          </a:solidFill>
                          <a:latin typeface="Verdana"/>
                          <a:ea typeface="Verdana"/>
                          <a:cs typeface="Verdana"/>
                          <a:sym typeface="Verdana"/>
                        </a:rPr>
                        <a:t>2</a:t>
                      </a:r>
                      <a:r>
                        <a:rPr lang="en-US" sz="2400" u="none" strike="noStrike" cap="none">
                          <a:solidFill>
                            <a:schemeClr val="dk1"/>
                          </a:solidFill>
                          <a:latin typeface="Verdana"/>
                          <a:ea typeface="Verdana"/>
                          <a:cs typeface="Verdana"/>
                          <a:sym typeface="Verdana"/>
                        </a:rPr>
                        <a:t> = Written policy exists that uses multiple data sources </a:t>
                      </a:r>
                      <a:r>
                        <a:rPr lang="en-US" sz="2400" u="sng" strike="noStrike" cap="none">
                          <a:solidFill>
                            <a:schemeClr val="dk1"/>
                          </a:solidFill>
                          <a:latin typeface="Verdana"/>
                          <a:ea typeface="Verdana"/>
                          <a:cs typeface="Verdana"/>
                          <a:sym typeface="Verdana"/>
                        </a:rPr>
                        <a:t>and</a:t>
                      </a:r>
                      <a:r>
                        <a:rPr lang="en-US" sz="2400" u="none" strike="noStrike" cap="none">
                          <a:solidFill>
                            <a:schemeClr val="dk1"/>
                          </a:solidFill>
                          <a:latin typeface="Verdana"/>
                          <a:ea typeface="Verdana"/>
                          <a:cs typeface="Verdana"/>
                          <a:sym typeface="Verdana"/>
                        </a:rPr>
                        <a:t> </a:t>
                      </a:r>
                      <a:r>
                        <a:rPr lang="en-US" sz="2400" u="none" strike="noStrike" cap="none">
                          <a:solidFill>
                            <a:schemeClr val="dk1"/>
                          </a:solidFill>
                          <a:highlight>
                            <a:srgbClr val="FFFF00"/>
                          </a:highlight>
                          <a:latin typeface="Verdana"/>
                          <a:ea typeface="Verdana"/>
                          <a:cs typeface="Verdana"/>
                          <a:sym typeface="Verdana"/>
                        </a:rPr>
                        <a:t>ensures prompt notice to families</a:t>
                      </a:r>
                      <a:r>
                        <a:rPr lang="en-US" sz="2400" u="none" strike="noStrike" cap="none">
                          <a:solidFill>
                            <a:schemeClr val="dk1"/>
                          </a:solidFill>
                          <a:latin typeface="Verdana"/>
                          <a:ea typeface="Verdana"/>
                          <a:cs typeface="Verdana"/>
                          <a:sym typeface="Verdana"/>
                        </a:rPr>
                        <a:t>.</a:t>
                      </a:r>
                      <a:endParaRPr sz="2400" b="1"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792" name="Google Shape;792;p61" descr="red circle"/>
          <p:cNvSpPr/>
          <p:nvPr/>
        </p:nvSpPr>
        <p:spPr>
          <a:xfrm>
            <a:off x="0" y="1406168"/>
            <a:ext cx="2599800" cy="588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61" descr="red circle"/>
          <p:cNvSpPr/>
          <p:nvPr/>
        </p:nvSpPr>
        <p:spPr>
          <a:xfrm>
            <a:off x="2599800" y="4847356"/>
            <a:ext cx="2599800" cy="588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61" descr="red circle"/>
          <p:cNvSpPr/>
          <p:nvPr/>
        </p:nvSpPr>
        <p:spPr>
          <a:xfrm>
            <a:off x="6006603" y="1407622"/>
            <a:ext cx="2964300" cy="588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61" descr="red circle"/>
          <p:cNvSpPr/>
          <p:nvPr/>
        </p:nvSpPr>
        <p:spPr>
          <a:xfrm>
            <a:off x="5777400" y="2579978"/>
            <a:ext cx="3138000" cy="450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6" name="Google Shape;796;p61" descr="family engagement icon"/>
          <p:cNvPicPr preferRelativeResize="0"/>
          <p:nvPr/>
        </p:nvPicPr>
        <p:blipFill rotWithShape="1">
          <a:blip r:embed="rId3">
            <a:alphaModFix/>
          </a:blip>
          <a:srcRect/>
          <a:stretch/>
        </p:blipFill>
        <p:spPr>
          <a:xfrm>
            <a:off x="120100" y="5956100"/>
            <a:ext cx="815883" cy="845599"/>
          </a:xfrm>
          <a:prstGeom prst="rect">
            <a:avLst/>
          </a:prstGeom>
          <a:noFill/>
          <a:ln>
            <a:noFill/>
          </a:ln>
        </p:spPr>
      </p:pic>
      <p:pic>
        <p:nvPicPr>
          <p:cNvPr id="797" name="Google Shape;797;p61" descr="Notebook icon indicating this slide matches the materials on Page 26 of the accompanying workbook."/>
          <p:cNvPicPr preferRelativeResize="0"/>
          <p:nvPr/>
        </p:nvPicPr>
        <p:blipFill rotWithShape="1">
          <a:blip r:embed="rId4">
            <a:alphaModFix/>
          </a:blip>
          <a:srcRect/>
          <a:stretch/>
        </p:blipFill>
        <p:spPr>
          <a:xfrm>
            <a:off x="8140575" y="377300"/>
            <a:ext cx="664400" cy="845600"/>
          </a:xfrm>
          <a:prstGeom prst="rect">
            <a:avLst/>
          </a:prstGeom>
          <a:noFill/>
          <a:ln>
            <a:noFill/>
          </a:ln>
        </p:spPr>
      </p:pic>
      <p:sp>
        <p:nvSpPr>
          <p:cNvPr id="798" name="Google Shape;798;p61"/>
          <p:cNvSpPr txBox="1"/>
          <p:nvPr/>
        </p:nvSpPr>
        <p:spPr>
          <a:xfrm>
            <a:off x="8245475"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26</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2"/>
          <p:cNvSpPr txBox="1">
            <a:spLocks noGrp="1"/>
          </p:cNvSpPr>
          <p:nvPr>
            <p:ph type="body" idx="1"/>
          </p:nvPr>
        </p:nvSpPr>
        <p:spPr>
          <a:xfrm>
            <a:off x="332801" y="2004526"/>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Below 25% on universal screener</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Below 70% on benchmark assessments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meet PALS benchmark</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pass prior year’s SOL</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achieve course credit</a:t>
            </a:r>
            <a:endParaRPr sz="2800"/>
          </a:p>
        </p:txBody>
      </p:sp>
      <p:sp>
        <p:nvSpPr>
          <p:cNvPr id="804" name="Google Shape;804;p62"/>
          <p:cNvSpPr txBox="1">
            <a:spLocks noGrp="1"/>
          </p:cNvSpPr>
          <p:nvPr>
            <p:ph type="title"/>
          </p:nvPr>
        </p:nvSpPr>
        <p:spPr>
          <a:xfrm>
            <a:off x="228600" y="228599"/>
            <a:ext cx="8686800" cy="1371601"/>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Academic Decision Rules</a:t>
            </a:r>
            <a:br>
              <a:rPr lang="en-US"/>
            </a:br>
            <a:r>
              <a:rPr lang="en-US"/>
              <a:t>Reading Data Example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Academic Decision Rules</a:t>
            </a:r>
            <a:br>
              <a:rPr lang="en-US"/>
            </a:br>
            <a:r>
              <a:rPr lang="en-US"/>
              <a:t>Mathematics Data Example</a:t>
            </a:r>
            <a:endParaRPr/>
          </a:p>
        </p:txBody>
      </p:sp>
      <p:pic>
        <p:nvPicPr>
          <p:cNvPr id="811" name="Google Shape;811;p63" descr="Advanced tiers decision rules table&#10;"/>
          <p:cNvPicPr preferRelativeResize="0"/>
          <p:nvPr/>
        </p:nvPicPr>
        <p:blipFill rotWithShape="1">
          <a:blip r:embed="rId3">
            <a:alphaModFix/>
          </a:blip>
          <a:srcRect l="1430" t="17603" r="21166" b="26996"/>
          <a:stretch/>
        </p:blipFill>
        <p:spPr>
          <a:xfrm>
            <a:off x="126925" y="1532251"/>
            <a:ext cx="8890150" cy="4891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091" b="1">
                <a:latin typeface="Verdana"/>
                <a:ea typeface="Verdana"/>
                <a:cs typeface="Verdana"/>
                <a:sym typeface="Verdana"/>
              </a:rPr>
              <a:t>Decision Rules:</a:t>
            </a:r>
            <a:r>
              <a:rPr lang="en-US" sz="2091">
                <a:latin typeface="Verdana"/>
                <a:ea typeface="Verdana"/>
                <a:cs typeface="Verdana"/>
                <a:sym typeface="Verdana"/>
              </a:rPr>
              <a:t> </a:t>
            </a:r>
            <a:endParaRPr sz="2091">
              <a:latin typeface="Verdana"/>
              <a:ea typeface="Verdana"/>
              <a:cs typeface="Verdana"/>
              <a:sym typeface="Verdana"/>
            </a:endParaRPr>
          </a:p>
          <a:p>
            <a:pPr marL="457200" lvl="0" indent="-361435" algn="l" rtl="0">
              <a:lnSpc>
                <a:spcPct val="115000"/>
              </a:lnSpc>
              <a:spcBef>
                <a:spcPts val="0"/>
              </a:spcBef>
              <a:spcAft>
                <a:spcPts val="0"/>
              </a:spcAft>
              <a:buSzPts val="2092"/>
              <a:buFont typeface="Arial"/>
              <a:buChar char="•"/>
            </a:pPr>
            <a:r>
              <a:rPr lang="en-US" sz="2091">
                <a:latin typeface="Verdana"/>
                <a:ea typeface="Verdana"/>
                <a:cs typeface="Verdana"/>
                <a:sym typeface="Verdana"/>
              </a:rPr>
              <a:t>Non-proficient and at-risk students defined as current 3 – 8 students who score in the low proficient range on their grade 3 – 7 reading and/or math assessment.</a:t>
            </a:r>
            <a:endParaRPr sz="2091">
              <a:latin typeface="Verdana"/>
              <a:ea typeface="Verdana"/>
              <a:cs typeface="Verdana"/>
              <a:sym typeface="Verdana"/>
            </a:endParaRPr>
          </a:p>
          <a:p>
            <a:pPr marL="457200" lvl="0" indent="0" algn="l" rtl="0">
              <a:lnSpc>
                <a:spcPct val="115000"/>
              </a:lnSpc>
              <a:spcBef>
                <a:spcPts val="0"/>
              </a:spcBef>
              <a:spcAft>
                <a:spcPts val="0"/>
              </a:spcAft>
              <a:buSzPts val="1800"/>
              <a:buNone/>
            </a:pPr>
            <a:r>
              <a:rPr lang="en-US" sz="2091">
                <a:latin typeface="Verdana"/>
                <a:ea typeface="Verdana"/>
                <a:cs typeface="Verdana"/>
                <a:sym typeface="Verdana"/>
              </a:rPr>
              <a:t> </a:t>
            </a:r>
            <a:endParaRPr sz="2091">
              <a:latin typeface="Verdana"/>
              <a:ea typeface="Verdana"/>
              <a:cs typeface="Verdana"/>
              <a:sym typeface="Verdana"/>
            </a:endParaRPr>
          </a:p>
          <a:p>
            <a:pPr marL="457200" lvl="0" indent="-361435" algn="l" rtl="0">
              <a:lnSpc>
                <a:spcPct val="115000"/>
              </a:lnSpc>
              <a:spcBef>
                <a:spcPts val="0"/>
              </a:spcBef>
              <a:spcAft>
                <a:spcPts val="0"/>
              </a:spcAft>
              <a:buSzPts val="2092"/>
              <a:buFont typeface="Arial"/>
              <a:buChar char="•"/>
            </a:pPr>
            <a:r>
              <a:rPr lang="en-US" sz="2091">
                <a:latin typeface="Verdana"/>
                <a:ea typeface="Verdana"/>
                <a:cs typeface="Verdana"/>
                <a:sym typeface="Verdana"/>
              </a:rPr>
              <a:t>Virginia Growth Assessment (VGA) in the fall and winter in both reading and mathematics annually. Students in grade 3 are required to be placed in tutoring based on their scores on the fall administration of the VGA in reading and mathematics.</a:t>
            </a:r>
            <a:endParaRPr sz="2091">
              <a:latin typeface="Verdana"/>
              <a:ea typeface="Verdana"/>
              <a:cs typeface="Verdana"/>
              <a:sym typeface="Verdana"/>
            </a:endParaRPr>
          </a:p>
          <a:p>
            <a:pPr marL="914400" lvl="1" indent="-361435" algn="l" rtl="0">
              <a:lnSpc>
                <a:spcPct val="115000"/>
              </a:lnSpc>
              <a:spcBef>
                <a:spcPts val="0"/>
              </a:spcBef>
              <a:spcAft>
                <a:spcPts val="0"/>
              </a:spcAft>
              <a:buSzPts val="2092"/>
              <a:buFont typeface="Arial"/>
              <a:buChar char="–"/>
            </a:pPr>
            <a:r>
              <a:rPr lang="en-US" sz="2091">
                <a:latin typeface="Verdana"/>
                <a:ea typeface="Verdana"/>
                <a:cs typeface="Verdana"/>
                <a:sym typeface="Verdana"/>
              </a:rPr>
              <a:t>Low proficient= 18 weeks</a:t>
            </a:r>
            <a:endParaRPr sz="2091">
              <a:latin typeface="Verdana"/>
              <a:ea typeface="Verdana"/>
              <a:cs typeface="Verdana"/>
              <a:sym typeface="Verdana"/>
            </a:endParaRPr>
          </a:p>
          <a:p>
            <a:pPr marL="914400" lvl="1" indent="-361435" algn="l" rtl="0">
              <a:lnSpc>
                <a:spcPct val="115000"/>
              </a:lnSpc>
              <a:spcBef>
                <a:spcPts val="0"/>
              </a:spcBef>
              <a:spcAft>
                <a:spcPts val="0"/>
              </a:spcAft>
              <a:buSzPts val="2092"/>
              <a:buFont typeface="Arial"/>
              <a:buChar char="–"/>
            </a:pPr>
            <a:r>
              <a:rPr lang="en-US" sz="2091">
                <a:latin typeface="Verdana"/>
                <a:ea typeface="Verdana"/>
                <a:cs typeface="Verdana"/>
                <a:sym typeface="Verdana"/>
              </a:rPr>
              <a:t>At Significant Risk= 36 weeks</a:t>
            </a:r>
            <a:endParaRPr sz="2091">
              <a:latin typeface="Verdana"/>
              <a:ea typeface="Verdana"/>
              <a:cs typeface="Verdana"/>
              <a:sym typeface="Verdana"/>
            </a:endParaRPr>
          </a:p>
          <a:p>
            <a:pPr marL="0" lvl="0" indent="0" algn="l" rtl="0">
              <a:lnSpc>
                <a:spcPct val="100000"/>
              </a:lnSpc>
              <a:spcBef>
                <a:spcPts val="360"/>
              </a:spcBef>
              <a:spcAft>
                <a:spcPts val="0"/>
              </a:spcAft>
              <a:buSzPts val="1800"/>
              <a:buNone/>
            </a:pPr>
            <a:endParaRPr/>
          </a:p>
        </p:txBody>
      </p:sp>
      <p:sp>
        <p:nvSpPr>
          <p:cNvPr id="818" name="Google Shape;818;p59"/>
          <p:cNvSpPr txBox="1">
            <a:spLocks noGrp="1"/>
          </p:cNvSpPr>
          <p:nvPr>
            <p:ph type="title"/>
          </p:nvPr>
        </p:nvSpPr>
        <p:spPr>
          <a:xfrm>
            <a:off x="228600" y="228599"/>
            <a:ext cx="8686800" cy="1371601"/>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in Action:</a:t>
            </a:r>
            <a:br>
              <a:rPr lang="en-US"/>
            </a:br>
            <a:r>
              <a:rPr lang="en-US"/>
              <a:t> Decision Rules</a:t>
            </a:r>
            <a:endParaRPr/>
          </a:p>
        </p:txBody>
      </p:sp>
      <p:pic>
        <p:nvPicPr>
          <p:cNvPr id="819" name="Google Shape;819;p59" descr="A logo for a tutor&#10;&#10;Description automatically generated"/>
          <p:cNvPicPr preferRelativeResize="0"/>
          <p:nvPr/>
        </p:nvPicPr>
        <p:blipFill rotWithShape="1">
          <a:blip r:embed="rId3">
            <a:alphaModFix/>
          </a:blip>
          <a:srcRect/>
          <a:stretch/>
        </p:blipFill>
        <p:spPr>
          <a:xfrm>
            <a:off x="5934925" y="5050477"/>
            <a:ext cx="3046877" cy="13409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a:t>
            </a:r>
            <a:br>
              <a:rPr lang="en-US"/>
            </a:br>
            <a:r>
              <a:rPr lang="en-US">
                <a:solidFill>
                  <a:srgbClr val="FFFFFF"/>
                </a:solidFill>
              </a:rPr>
              <a:t>Behavior Data Example</a:t>
            </a:r>
            <a:endParaRPr/>
          </a:p>
        </p:txBody>
      </p:sp>
      <p:sp>
        <p:nvSpPr>
          <p:cNvPr id="825" name="Google Shape;825;p64"/>
          <p:cNvSpPr txBox="1">
            <a:spLocks noGrp="1"/>
          </p:cNvSpPr>
          <p:nvPr>
            <p:ph type="body" idx="1"/>
          </p:nvPr>
        </p:nvSpPr>
        <p:spPr>
          <a:xfrm>
            <a:off x="1365200" y="1600200"/>
            <a:ext cx="8229600" cy="5257800"/>
          </a:xfrm>
          <a:prstGeom prst="rect">
            <a:avLst/>
          </a:prstGeom>
          <a:noFill/>
          <a:ln>
            <a:noFill/>
          </a:ln>
        </p:spPr>
        <p:txBody>
          <a:bodyPr spcFirstLastPara="1" wrap="square" lIns="91425" tIns="45700" rIns="91425" bIns="45700" anchor="t" anchorCtr="0">
            <a:normAutofit fontScale="92500" lnSpcReduction="20000"/>
          </a:bodyPr>
          <a:lstStyle/>
          <a:p>
            <a:pPr marL="457200" lvl="0" indent="-406399" algn="l" rtl="0">
              <a:lnSpc>
                <a:spcPct val="100000"/>
              </a:lnSpc>
              <a:spcBef>
                <a:spcPts val="360"/>
              </a:spcBef>
              <a:spcAft>
                <a:spcPts val="0"/>
              </a:spcAft>
              <a:buSzPct val="108107"/>
              <a:buFont typeface="Verdana"/>
              <a:buChar char="•"/>
            </a:pPr>
            <a:r>
              <a:rPr lang="en-US" sz="2800"/>
              <a:t>2-5 ODR’s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1 Suspension</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&gt;  ?  minutes missed instruction</a:t>
            </a:r>
            <a:endParaRPr sz="2800"/>
          </a:p>
          <a:p>
            <a:pPr marL="457200" lvl="0" indent="0" algn="l" rtl="0">
              <a:lnSpc>
                <a:spcPct val="100000"/>
              </a:lnSpc>
              <a:spcBef>
                <a:spcPts val="360"/>
              </a:spcBef>
              <a:spcAft>
                <a:spcPts val="0"/>
              </a:spcAft>
              <a:buSzPct val="69497"/>
              <a:buNone/>
            </a:pPr>
            <a:r>
              <a:rPr lang="en-US" sz="2800"/>
              <a:t> </a:t>
            </a:r>
            <a:endParaRPr sz="2800"/>
          </a:p>
          <a:p>
            <a:pPr marL="457200" lvl="0" indent="-406399" algn="l" rtl="0">
              <a:lnSpc>
                <a:spcPct val="100000"/>
              </a:lnSpc>
              <a:spcBef>
                <a:spcPts val="360"/>
              </a:spcBef>
              <a:spcAft>
                <a:spcPts val="0"/>
              </a:spcAft>
              <a:buSzPct val="108107"/>
              <a:buFont typeface="Verdana"/>
              <a:buChar char="•"/>
            </a:pPr>
            <a:r>
              <a:rPr lang="en-US" sz="2800"/>
              <a:t>&gt;  ?  days unexcused absences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Incomplete classwork/homework</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Tardies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Student, caregiver, staff nomination</a:t>
            </a:r>
            <a:endParaRPr sz="2800"/>
          </a:p>
        </p:txBody>
      </p:sp>
      <p:pic>
        <p:nvPicPr>
          <p:cNvPr id="826" name="Google Shape;826;p64" descr="family engagement icon"/>
          <p:cNvPicPr preferRelativeResize="0"/>
          <p:nvPr/>
        </p:nvPicPr>
        <p:blipFill rotWithShape="1">
          <a:blip r:embed="rId3">
            <a:alphaModFix/>
          </a:blip>
          <a:srcRect/>
          <a:stretch/>
        </p:blipFill>
        <p:spPr>
          <a:xfrm>
            <a:off x="164272" y="5764213"/>
            <a:ext cx="972325" cy="10078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 </a:t>
            </a:r>
            <a:endParaRPr/>
          </a:p>
          <a:p>
            <a:pPr marL="0" lvl="0" indent="0" algn="ctr" rtl="0">
              <a:lnSpc>
                <a:spcPct val="100000"/>
              </a:lnSpc>
              <a:spcBef>
                <a:spcPts val="0"/>
              </a:spcBef>
              <a:spcAft>
                <a:spcPts val="0"/>
              </a:spcAft>
              <a:buSzPct val="111111"/>
              <a:buNone/>
            </a:pPr>
            <a:r>
              <a:rPr lang="en-US"/>
              <a:t>Mental Wellness Data Example</a:t>
            </a:r>
            <a:endParaRPr/>
          </a:p>
        </p:txBody>
      </p:sp>
      <p:sp>
        <p:nvSpPr>
          <p:cNvPr id="832" name="Google Shape;832;p65"/>
          <p:cNvSpPr txBox="1">
            <a:spLocks noGrp="1"/>
          </p:cNvSpPr>
          <p:nvPr>
            <p:ph type="body" idx="1"/>
          </p:nvPr>
        </p:nvSpPr>
        <p:spPr>
          <a:xfrm>
            <a:off x="914401" y="162642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Font typeface="Verdana"/>
              <a:buChar char="•"/>
            </a:pPr>
            <a:r>
              <a:rPr lang="en-US" sz="2800"/>
              <a:t>5+ visits to the nurse/school counselor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3-5 absences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2-4 tardies and/or early dismissals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Student, caregiver, staff nomination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Mental Wellness Screener</a:t>
            </a:r>
            <a:endParaRPr sz="2800"/>
          </a:p>
        </p:txBody>
      </p:sp>
      <p:pic>
        <p:nvPicPr>
          <p:cNvPr id="833" name="Google Shape;833;p65" descr="family engagement icon"/>
          <p:cNvPicPr preferRelativeResize="0"/>
          <p:nvPr/>
        </p:nvPicPr>
        <p:blipFill rotWithShape="1">
          <a:blip r:embed="rId3">
            <a:alphaModFix/>
          </a:blip>
          <a:srcRect/>
          <a:stretch/>
        </p:blipFill>
        <p:spPr>
          <a:xfrm>
            <a:off x="112925" y="5826550"/>
            <a:ext cx="896751" cy="9294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Sample Data Decision Rules Dashboard</a:t>
            </a:r>
            <a:endParaRPr/>
          </a:p>
        </p:txBody>
      </p:sp>
      <p:graphicFrame>
        <p:nvGraphicFramePr>
          <p:cNvPr id="839" name="Google Shape;839;p66" descr="Decision rules screen shot listing measure, proficient score, at-risk and high risk columns&#10;Header row is decision rules&#10;&#10;&#10;"/>
          <p:cNvGraphicFramePr/>
          <p:nvPr/>
        </p:nvGraphicFramePr>
        <p:xfrm>
          <a:off x="401899" y="1429784"/>
          <a:ext cx="3000000" cy="3000000"/>
        </p:xfrm>
        <a:graphic>
          <a:graphicData uri="http://schemas.openxmlformats.org/drawingml/2006/table">
            <a:tbl>
              <a:tblPr firstRow="1">
                <a:noFill/>
                <a:tableStyleId>{B962FC28-139A-480E-B5BE-7AB29B819066}</a:tableStyleId>
              </a:tblPr>
              <a:tblGrid>
                <a:gridCol w="2085050">
                  <a:extLst>
                    <a:ext uri="{9D8B030D-6E8A-4147-A177-3AD203B41FA5}">
                      <a16:colId xmlns:a16="http://schemas.microsoft.com/office/drawing/2014/main" val="20000"/>
                    </a:ext>
                  </a:extLst>
                </a:gridCol>
                <a:gridCol w="2085050">
                  <a:extLst>
                    <a:ext uri="{9D8B030D-6E8A-4147-A177-3AD203B41FA5}">
                      <a16:colId xmlns:a16="http://schemas.microsoft.com/office/drawing/2014/main" val="20001"/>
                    </a:ext>
                  </a:extLst>
                </a:gridCol>
                <a:gridCol w="2085050">
                  <a:extLst>
                    <a:ext uri="{9D8B030D-6E8A-4147-A177-3AD203B41FA5}">
                      <a16:colId xmlns:a16="http://schemas.microsoft.com/office/drawing/2014/main" val="20002"/>
                    </a:ext>
                  </a:extLst>
                </a:gridCol>
                <a:gridCol w="2085050">
                  <a:extLst>
                    <a:ext uri="{9D8B030D-6E8A-4147-A177-3AD203B41FA5}">
                      <a16:colId xmlns:a16="http://schemas.microsoft.com/office/drawing/2014/main" val="20003"/>
                    </a:ext>
                  </a:extLst>
                </a:gridCol>
              </a:tblGrid>
              <a:tr h="388875">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Measure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Proficient Score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At-Risk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High 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589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Managed</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ODR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Absences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Tardy</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ISS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Reading Virginia Growth Assessment     </a:t>
                      </a:r>
                      <a:endParaRPr sz="1200" u="none" strike="noStrike" cap="none"/>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Math Virginia Growth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Writing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3 or 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NS; 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Nurse (non-medication)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 (no pattern)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840" name="Google Shape;840;p66"/>
          <p:cNvSpPr txBox="1"/>
          <p:nvPr/>
        </p:nvSpPr>
        <p:spPr>
          <a:xfrm>
            <a:off x="840904" y="6031934"/>
            <a:ext cx="71082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*Ensure schools are looking at more than one data point to determine intervention need(s)*</a:t>
            </a:r>
            <a:endParaRPr sz="20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6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Risk Factors and Decision Rules</a:t>
            </a:r>
            <a:endParaRPr/>
          </a:p>
        </p:txBody>
      </p:sp>
      <p:sp>
        <p:nvSpPr>
          <p:cNvPr id="846" name="Google Shape;846;p67"/>
          <p:cNvSpPr txBox="1">
            <a:spLocks noGrp="1"/>
          </p:cNvSpPr>
          <p:nvPr>
            <p:ph type="body" idx="1"/>
          </p:nvPr>
        </p:nvSpPr>
        <p:spPr>
          <a:xfrm>
            <a:off x="555688" y="1494125"/>
            <a:ext cx="3582900" cy="651000"/>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SzPts val="2100"/>
              <a:buNone/>
            </a:pPr>
            <a:r>
              <a:rPr lang="en-US"/>
              <a:t>School A</a:t>
            </a:r>
            <a:endParaRPr/>
          </a:p>
        </p:txBody>
      </p:sp>
      <p:sp>
        <p:nvSpPr>
          <p:cNvPr id="847" name="Google Shape;847;p67"/>
          <p:cNvSpPr txBox="1">
            <a:spLocks noGrp="1"/>
          </p:cNvSpPr>
          <p:nvPr>
            <p:ph type="body" idx="3"/>
          </p:nvPr>
        </p:nvSpPr>
        <p:spPr>
          <a:xfrm>
            <a:off x="5105400" y="1505225"/>
            <a:ext cx="3581400" cy="639900"/>
          </a:xfrm>
          <a:prstGeom prst="rect">
            <a:avLst/>
          </a:prstGeom>
          <a:solidFill>
            <a:srgbClr val="003369">
              <a:alpha val="72941"/>
            </a:srgbClr>
          </a:solidFill>
          <a:ln>
            <a:noFill/>
          </a:ln>
        </p:spPr>
        <p:txBody>
          <a:bodyPr spcFirstLastPara="1" wrap="square" lIns="91425" tIns="45700" rIns="91425" bIns="45700" anchor="b" anchorCtr="0">
            <a:normAutofit/>
          </a:bodyPr>
          <a:lstStyle/>
          <a:p>
            <a:pPr marL="457200" lvl="0" indent="-228600" algn="ctr" rtl="0">
              <a:lnSpc>
                <a:spcPct val="100000"/>
              </a:lnSpc>
              <a:spcBef>
                <a:spcPts val="420"/>
              </a:spcBef>
              <a:spcAft>
                <a:spcPts val="0"/>
              </a:spcAft>
              <a:buClr>
                <a:schemeClr val="lt1"/>
              </a:buClr>
              <a:buSzPts val="2100"/>
              <a:buNone/>
            </a:pPr>
            <a:r>
              <a:rPr lang="en-US"/>
              <a:t>School B</a:t>
            </a:r>
            <a:endParaRPr/>
          </a:p>
        </p:txBody>
      </p:sp>
      <p:sp>
        <p:nvSpPr>
          <p:cNvPr id="848" name="Google Shape;848;p67"/>
          <p:cNvSpPr txBox="1">
            <a:spLocks noGrp="1"/>
          </p:cNvSpPr>
          <p:nvPr>
            <p:ph type="ftr" idx="11"/>
          </p:nvPr>
        </p:nvSpPr>
        <p:spPr>
          <a:xfrm>
            <a:off x="0" y="6505137"/>
            <a:ext cx="9067800" cy="2004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Verdana"/>
              <a:buNone/>
            </a:pPr>
            <a:r>
              <a:rPr lang="en-US" sz="2400" b="0" i="1" u="none" strike="noStrike" cap="none">
                <a:solidFill>
                  <a:srgbClr val="000000"/>
                </a:solidFill>
                <a:latin typeface="Verdana"/>
                <a:ea typeface="Verdana"/>
                <a:cs typeface="Verdana"/>
                <a:sym typeface="Verdana"/>
              </a:rPr>
              <a:t>Oregon Response to Intervention and Instruction (2019)</a:t>
            </a:r>
            <a:endParaRPr sz="2400" b="0" i="1" u="none" strike="noStrike" cap="none">
              <a:solidFill>
                <a:srgbClr val="000000"/>
              </a:solidFill>
              <a:latin typeface="Verdana"/>
              <a:ea typeface="Verdana"/>
              <a:cs typeface="Verdana"/>
              <a:sym typeface="Verdana"/>
            </a:endParaRPr>
          </a:p>
        </p:txBody>
      </p:sp>
      <p:pic>
        <p:nvPicPr>
          <p:cNvPr id="849" name="Google Shape;849;p67" descr="circle graph"/>
          <p:cNvPicPr preferRelativeResize="0"/>
          <p:nvPr/>
        </p:nvPicPr>
        <p:blipFill rotWithShape="1">
          <a:blip r:embed="rId3">
            <a:alphaModFix/>
          </a:blip>
          <a:srcRect l="5642" t="18061" b="20981"/>
          <a:stretch/>
        </p:blipFill>
        <p:spPr>
          <a:xfrm>
            <a:off x="555688" y="2553962"/>
            <a:ext cx="4300323" cy="3147201"/>
          </a:xfrm>
          <a:prstGeom prst="rect">
            <a:avLst/>
          </a:prstGeom>
          <a:noFill/>
          <a:ln>
            <a:noFill/>
          </a:ln>
        </p:spPr>
      </p:pic>
      <p:pic>
        <p:nvPicPr>
          <p:cNvPr id="850" name="Google Shape;850;p67" descr="circle graph 2"/>
          <p:cNvPicPr preferRelativeResize="0"/>
          <p:nvPr/>
        </p:nvPicPr>
        <p:blipFill rotWithShape="1">
          <a:blip r:embed="rId4">
            <a:alphaModFix/>
          </a:blip>
          <a:srcRect l="5642" t="16061" b="20978"/>
          <a:stretch/>
        </p:blipFill>
        <p:spPr>
          <a:xfrm>
            <a:off x="4724400" y="2486066"/>
            <a:ext cx="4343400" cy="328297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6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Sample Decision Tree</a:t>
            </a:r>
            <a:endParaRPr/>
          </a:p>
        </p:txBody>
      </p:sp>
      <p:sp>
        <p:nvSpPr>
          <p:cNvPr id="856" name="Google Shape;856;p68"/>
          <p:cNvSpPr txBox="1">
            <a:spLocks noGrp="1"/>
          </p:cNvSpPr>
          <p:nvPr>
            <p:ph type="body" idx="2"/>
          </p:nvPr>
        </p:nvSpPr>
        <p:spPr>
          <a:xfrm>
            <a:off x="457200" y="1737360"/>
            <a:ext cx="3008313" cy="3352800"/>
          </a:xfrm>
          <a:prstGeom prst="rect">
            <a:avLst/>
          </a:prstGeom>
          <a:solidFill>
            <a:srgbClr val="003369">
              <a:alpha val="73333"/>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Grade 2-5</a:t>
            </a:r>
            <a:endParaRPr/>
          </a:p>
          <a:p>
            <a:pPr marL="0" lvl="0" indent="0" algn="l" rtl="0">
              <a:lnSpc>
                <a:spcPct val="90000"/>
              </a:lnSpc>
              <a:spcBef>
                <a:spcPts val="1000"/>
              </a:spcBef>
              <a:spcAft>
                <a:spcPts val="0"/>
              </a:spcAft>
              <a:buClr>
                <a:schemeClr val="lt1"/>
              </a:buClr>
              <a:buSzPts val="2400"/>
              <a:buNone/>
            </a:pPr>
            <a:r>
              <a:rPr lang="en-US"/>
              <a:t>Reading  </a:t>
            </a:r>
            <a:endParaRPr/>
          </a:p>
          <a:p>
            <a:pPr marL="0" lvl="0" indent="0" algn="l" rtl="0">
              <a:lnSpc>
                <a:spcPct val="90000"/>
              </a:lnSpc>
              <a:spcBef>
                <a:spcPts val="1000"/>
              </a:spcBef>
              <a:spcAft>
                <a:spcPts val="0"/>
              </a:spcAft>
              <a:buClr>
                <a:schemeClr val="lt1"/>
              </a:buClr>
              <a:buSzPts val="2400"/>
              <a:buNone/>
            </a:pPr>
            <a:r>
              <a:rPr lang="en-US"/>
              <a:t>(Loudoun County Public Schools example</a:t>
            </a:r>
            <a:endParaRPr/>
          </a:p>
        </p:txBody>
      </p:sp>
      <p:sp>
        <p:nvSpPr>
          <p:cNvPr id="857" name="Google Shape;857;p68" descr="screen shot of LCPS decision trees for reading"/>
          <p:cNvSpPr txBox="1">
            <a:spLocks noGrp="1"/>
          </p:cNvSpPr>
          <p:nvPr>
            <p:ph type="body" idx="1"/>
          </p:nvPr>
        </p:nvSpPr>
        <p:spPr>
          <a:xfrm>
            <a:off x="3575050" y="273051"/>
            <a:ext cx="5111750" cy="5674828"/>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640"/>
              </a:spcBef>
              <a:spcAft>
                <a:spcPts val="0"/>
              </a:spcAft>
              <a:buClr>
                <a:schemeClr val="dk1"/>
              </a:buClr>
              <a:buSzPts val="3200"/>
              <a:buNone/>
            </a:pPr>
            <a:endParaRPr>
              <a:latin typeface="Calibri"/>
              <a:ea typeface="Calibri"/>
              <a:cs typeface="Calibri"/>
              <a:sym typeface="Calibri"/>
            </a:endParaRPr>
          </a:p>
          <a:p>
            <a:pPr marL="0" lvl="0" indent="0" algn="l" rtl="0">
              <a:lnSpc>
                <a:spcPct val="100000"/>
              </a:lnSpc>
              <a:spcBef>
                <a:spcPts val="480"/>
              </a:spcBef>
              <a:spcAft>
                <a:spcPts val="0"/>
              </a:spcAft>
              <a:buClr>
                <a:schemeClr val="dk1"/>
              </a:buClr>
              <a:buSzPts val="2400"/>
              <a:buNone/>
            </a:pPr>
            <a:endParaRPr sz="2400" b="1">
              <a:latin typeface="Calibri"/>
              <a:ea typeface="Calibri"/>
              <a:cs typeface="Calibri"/>
              <a:sym typeface="Calibri"/>
            </a:endParaRPr>
          </a:p>
          <a:p>
            <a:pPr marL="0" lvl="0" indent="0" algn="l" rtl="0">
              <a:lnSpc>
                <a:spcPct val="100000"/>
              </a:lnSpc>
              <a:spcBef>
                <a:spcPts val="480"/>
              </a:spcBef>
              <a:spcAft>
                <a:spcPts val="0"/>
              </a:spcAft>
              <a:buClr>
                <a:schemeClr val="dk1"/>
              </a:buClr>
              <a:buSzPts val="2400"/>
              <a:buNone/>
            </a:pPr>
            <a:endParaRPr sz="2400" b="1">
              <a:latin typeface="Calibri"/>
              <a:ea typeface="Calibri"/>
              <a:cs typeface="Calibri"/>
              <a:sym typeface="Calibri"/>
            </a:endParaRPr>
          </a:p>
          <a:p>
            <a:pPr marL="0" lvl="0" indent="0" algn="l" rtl="0">
              <a:lnSpc>
                <a:spcPct val="100000"/>
              </a:lnSpc>
              <a:spcBef>
                <a:spcPts val="480"/>
              </a:spcBef>
              <a:spcAft>
                <a:spcPts val="0"/>
              </a:spcAft>
              <a:buClr>
                <a:schemeClr val="dk1"/>
              </a:buClr>
              <a:buSzPts val="2400"/>
              <a:buNone/>
            </a:pPr>
            <a:endParaRPr sz="2400"/>
          </a:p>
        </p:txBody>
      </p:sp>
      <p:pic>
        <p:nvPicPr>
          <p:cNvPr id="858" name="Google Shape;858;p68" descr="Loudoun County Public Schools Reading Decision Tree" title="Screenshot of Reading Decision Tree"/>
          <p:cNvPicPr preferRelativeResize="0"/>
          <p:nvPr/>
        </p:nvPicPr>
        <p:blipFill rotWithShape="1">
          <a:blip r:embed="rId3">
            <a:alphaModFix/>
          </a:blip>
          <a:srcRect/>
          <a:stretch/>
        </p:blipFill>
        <p:spPr>
          <a:xfrm>
            <a:off x="3785462" y="0"/>
            <a:ext cx="5358526"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863"/>
        <p:cNvGrpSpPr/>
        <p:nvPr/>
      </p:nvGrpSpPr>
      <p:grpSpPr>
        <a:xfrm>
          <a:off x="0" y="0"/>
          <a:ext cx="0" cy="0"/>
          <a:chOff x="0" y="0"/>
          <a:chExt cx="0" cy="0"/>
        </a:xfrm>
      </p:grpSpPr>
      <p:sp>
        <p:nvSpPr>
          <p:cNvPr id="864" name="Google Shape;864;p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Decision Rules Practice</a:t>
            </a:r>
            <a:endParaRPr/>
          </a:p>
        </p:txBody>
      </p:sp>
      <p:sp>
        <p:nvSpPr>
          <p:cNvPr id="865" name="Google Shape;865;p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1800"/>
              <a:buChar char="•"/>
            </a:pPr>
            <a:r>
              <a:rPr lang="en-US" sz="2800">
                <a:latin typeface="Verdana"/>
                <a:ea typeface="Verdana"/>
                <a:cs typeface="Verdana"/>
                <a:sym typeface="Verdana"/>
              </a:rPr>
              <a:t>Review the data given to you.</a:t>
            </a:r>
            <a:endParaRPr/>
          </a:p>
          <a:p>
            <a:pPr marL="0" lvl="0" indent="0" algn="l" rtl="0">
              <a:lnSpc>
                <a:spcPct val="90000"/>
              </a:lnSpc>
              <a:spcBef>
                <a:spcPts val="1000"/>
              </a:spcBef>
              <a:spcAft>
                <a:spcPts val="0"/>
              </a:spcAft>
              <a:buSzPts val="1800"/>
              <a:buNone/>
            </a:pPr>
            <a:endParaRPr sz="2800">
              <a:latin typeface="Verdana"/>
              <a:ea typeface="Verdana"/>
              <a:cs typeface="Verdana"/>
              <a:sym typeface="Verdana"/>
            </a:endParaRPr>
          </a:p>
          <a:p>
            <a:pPr marL="457200" lvl="0" indent="-457200" algn="l" rtl="0">
              <a:lnSpc>
                <a:spcPct val="90000"/>
              </a:lnSpc>
              <a:spcBef>
                <a:spcPts val="1000"/>
              </a:spcBef>
              <a:spcAft>
                <a:spcPts val="0"/>
              </a:spcAft>
              <a:buSzPts val="1800"/>
              <a:buChar char="•"/>
            </a:pPr>
            <a:r>
              <a:rPr lang="en-US" sz="2800">
                <a:latin typeface="Verdana"/>
                <a:ea typeface="Verdana"/>
                <a:cs typeface="Verdana"/>
                <a:sym typeface="Verdana"/>
              </a:rPr>
              <a:t>Determine decision rules for who might be considered for advanced tier support.</a:t>
            </a:r>
            <a:endParaRPr/>
          </a:p>
          <a:p>
            <a:pPr marL="0" lvl="0" indent="0" algn="l" rtl="0">
              <a:lnSpc>
                <a:spcPct val="90000"/>
              </a:lnSpc>
              <a:spcBef>
                <a:spcPts val="1000"/>
              </a:spcBef>
              <a:spcAft>
                <a:spcPts val="0"/>
              </a:spcAft>
              <a:buSzPts val="1800"/>
              <a:buNone/>
            </a:pPr>
            <a:endParaRPr sz="2800">
              <a:latin typeface="Verdana"/>
              <a:ea typeface="Verdana"/>
              <a:cs typeface="Verdana"/>
              <a:sym typeface="Verdana"/>
            </a:endParaRPr>
          </a:p>
          <a:p>
            <a:pPr marL="457200" lvl="0" indent="-457200" algn="l" rtl="0">
              <a:lnSpc>
                <a:spcPct val="90000"/>
              </a:lnSpc>
              <a:spcBef>
                <a:spcPts val="1000"/>
              </a:spcBef>
              <a:spcAft>
                <a:spcPts val="0"/>
              </a:spcAft>
              <a:buSzPts val="1800"/>
              <a:buChar char="•"/>
            </a:pPr>
            <a:r>
              <a:rPr lang="en-US" sz="2800">
                <a:latin typeface="Verdana"/>
                <a:ea typeface="Verdana"/>
                <a:cs typeface="Verdana"/>
                <a:sym typeface="Verdana"/>
              </a:rPr>
              <a:t>Be prepared to share your decision rules and why.</a:t>
            </a:r>
            <a:endParaRPr/>
          </a:p>
        </p:txBody>
      </p:sp>
      <p:pic>
        <p:nvPicPr>
          <p:cNvPr id="866" name="Google Shape;866;p69" descr="A close-up of a notebook&#10;&#10;Description automatically generated"/>
          <p:cNvPicPr preferRelativeResize="0"/>
          <p:nvPr/>
        </p:nvPicPr>
        <p:blipFill rotWithShape="1">
          <a:blip r:embed="rId3">
            <a:alphaModFix/>
          </a:blip>
          <a:srcRect/>
          <a:stretch/>
        </p:blipFill>
        <p:spPr>
          <a:xfrm>
            <a:off x="8022400" y="377300"/>
            <a:ext cx="664400" cy="845600"/>
          </a:xfrm>
          <a:prstGeom prst="rect">
            <a:avLst/>
          </a:prstGeom>
          <a:noFill/>
          <a:ln>
            <a:noFill/>
          </a:ln>
        </p:spPr>
      </p:pic>
      <p:sp>
        <p:nvSpPr>
          <p:cNvPr id="867" name="Google Shape;867;p69"/>
          <p:cNvSpPr txBox="1"/>
          <p:nvPr/>
        </p:nvSpPr>
        <p:spPr>
          <a:xfrm>
            <a:off x="8127300" y="7180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31</a:t>
            </a:r>
            <a:endParaRPr sz="1700" b="0" i="0" u="none" strike="noStrike" cap="none">
              <a:solidFill>
                <a:schemeClr val="lt1"/>
              </a:solidFill>
              <a:latin typeface="Verdana"/>
              <a:ea typeface="Verdana"/>
              <a:cs typeface="Verdana"/>
              <a:sym typeface="Verdana"/>
            </a:endParaRPr>
          </a:p>
        </p:txBody>
      </p:sp>
      <p:pic>
        <p:nvPicPr>
          <p:cNvPr id="868" name="Google Shape;868;p69" descr="A tablet with words on it&#10;&#10;Description automatically generated"/>
          <p:cNvPicPr preferRelativeResize="0"/>
          <p:nvPr/>
        </p:nvPicPr>
        <p:blipFill rotWithShape="1">
          <a:blip r:embed="rId4">
            <a:alphaModFix/>
          </a:blip>
          <a:srcRect/>
          <a:stretch/>
        </p:blipFill>
        <p:spPr>
          <a:xfrm>
            <a:off x="6063344" y="4620201"/>
            <a:ext cx="2459800" cy="1639867"/>
          </a:xfrm>
          <a:prstGeom prst="rect">
            <a:avLst/>
          </a:prstGeom>
          <a:noFill/>
          <a:ln>
            <a:noFill/>
          </a:ln>
        </p:spPr>
      </p:pic>
      <p:sp>
        <p:nvSpPr>
          <p:cNvPr id="869" name="Google Shape;869;p69"/>
          <p:cNvSpPr txBox="1"/>
          <p:nvPr/>
        </p:nvSpPr>
        <p:spPr>
          <a:xfrm>
            <a:off x="6596372" y="6260068"/>
            <a:ext cx="19267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CC BY-SA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Notetaker</a:t>
            </a:r>
            <a:endParaRPr/>
          </a:p>
        </p:txBody>
      </p:sp>
      <p:pic>
        <p:nvPicPr>
          <p:cNvPr id="253" name="Google Shape;253;p7" descr="notetaker handout screenshot for session"/>
          <p:cNvPicPr preferRelativeResize="0"/>
          <p:nvPr/>
        </p:nvPicPr>
        <p:blipFill rotWithShape="1">
          <a:blip r:embed="rId3">
            <a:alphaModFix/>
          </a:blip>
          <a:srcRect r="1068" b="2495"/>
          <a:stretch/>
        </p:blipFill>
        <p:spPr>
          <a:xfrm>
            <a:off x="377700" y="1658100"/>
            <a:ext cx="8593775" cy="4682325"/>
          </a:xfrm>
          <a:prstGeom prst="rect">
            <a:avLst/>
          </a:prstGeom>
          <a:noFill/>
          <a:ln w="9525" cap="flat" cmpd="sng">
            <a:solidFill>
              <a:schemeClr val="dk1"/>
            </a:solidFill>
            <a:prstDash val="solid"/>
            <a:round/>
            <a:headEnd type="none" w="sm" len="sm"/>
            <a:tailEnd type="none" w="sm" len="sm"/>
          </a:ln>
        </p:spPr>
      </p:pic>
      <p:pic>
        <p:nvPicPr>
          <p:cNvPr id="254" name="Google Shape;254;p7" descr="Notebook icon indicating this slide matches the materials on Page 6 of the accompanying workbook."/>
          <p:cNvPicPr preferRelativeResize="0"/>
          <p:nvPr/>
        </p:nvPicPr>
        <p:blipFill rotWithShape="1">
          <a:blip r:embed="rId4">
            <a:alphaModFix/>
          </a:blip>
          <a:srcRect/>
          <a:stretch/>
        </p:blipFill>
        <p:spPr>
          <a:xfrm>
            <a:off x="8064375" y="377300"/>
            <a:ext cx="664400" cy="845600"/>
          </a:xfrm>
          <a:prstGeom prst="rect">
            <a:avLst/>
          </a:prstGeom>
          <a:noFill/>
          <a:ln>
            <a:noFill/>
          </a:ln>
        </p:spPr>
      </p:pic>
      <p:sp>
        <p:nvSpPr>
          <p:cNvPr id="255" name="Google Shape;255;p7"/>
          <p:cNvSpPr txBox="1"/>
          <p:nvPr/>
        </p:nvSpPr>
        <p:spPr>
          <a:xfrm>
            <a:off x="8326625" y="718050"/>
            <a:ext cx="480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6</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7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Verdana"/>
              <a:buChar char="•"/>
            </a:pPr>
            <a:r>
              <a:rPr lang="en-US" sz="2400">
                <a:latin typeface="Verdana"/>
                <a:ea typeface="Verdana"/>
                <a:cs typeface="Verdana"/>
                <a:sym typeface="Verdana"/>
              </a:rPr>
              <a:t>What are the decision rules at your school for a student to enroll in an advanced tier intervention?  </a:t>
            </a:r>
            <a:endParaRPr sz="2400">
              <a:latin typeface="Verdana"/>
              <a:ea typeface="Verdana"/>
              <a:cs typeface="Verdana"/>
              <a:sym typeface="Verdana"/>
            </a:endParaRPr>
          </a:p>
          <a:p>
            <a:pPr marL="228600" lvl="0" indent="0" algn="l" rtl="0">
              <a:lnSpc>
                <a:spcPct val="90000"/>
              </a:lnSpc>
              <a:spcBef>
                <a:spcPts val="0"/>
              </a:spcBef>
              <a:spcAft>
                <a:spcPts val="0"/>
              </a:spcAft>
              <a:buSzPts val="2800"/>
              <a:buNone/>
            </a:pPr>
            <a:endParaRPr sz="2400">
              <a:latin typeface="Verdana"/>
              <a:ea typeface="Verdana"/>
              <a:cs typeface="Verdana"/>
              <a:sym typeface="Verdana"/>
            </a:endParaRPr>
          </a:p>
          <a:p>
            <a:pPr marL="457200" lvl="0" indent="-406400" algn="l" rtl="0">
              <a:lnSpc>
                <a:spcPct val="90000"/>
              </a:lnSpc>
              <a:spcBef>
                <a:spcPts val="1000"/>
              </a:spcBef>
              <a:spcAft>
                <a:spcPts val="0"/>
              </a:spcAft>
              <a:buSzPts val="2800"/>
              <a:buFont typeface="Verdana"/>
              <a:buChar char="•"/>
            </a:pPr>
            <a:r>
              <a:rPr lang="en-US" sz="2400">
                <a:latin typeface="Verdana"/>
                <a:ea typeface="Verdana"/>
                <a:cs typeface="Verdana"/>
                <a:sym typeface="Verdana"/>
              </a:rPr>
              <a:t>What are the decision rules for exiting an advanced tier intervention?</a:t>
            </a:r>
            <a:endParaRPr sz="2400">
              <a:latin typeface="Verdana"/>
              <a:ea typeface="Verdana"/>
              <a:cs typeface="Verdana"/>
              <a:sym typeface="Verdana"/>
            </a:endParaRPr>
          </a:p>
        </p:txBody>
      </p:sp>
      <p:sp>
        <p:nvSpPr>
          <p:cNvPr id="876" name="Google Shape;876;p7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a:t>
            </a:r>
            <a:endParaRPr>
              <a:solidFill>
                <a:schemeClr val="lt1"/>
              </a:solidFill>
            </a:endParaRPr>
          </a:p>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 Decision Rules </a:t>
            </a:r>
            <a:endParaRPr>
              <a:solidFill>
                <a:schemeClr val="lt1"/>
              </a:solidFill>
            </a:endParaRPr>
          </a:p>
        </p:txBody>
      </p:sp>
      <p:sp>
        <p:nvSpPr>
          <p:cNvPr id="877" name="Google Shape;877;p70"/>
          <p:cNvSpPr txBox="1">
            <a:spLocks noGrp="1"/>
          </p:cNvSpPr>
          <p:nvPr>
            <p:ph type="body" idx="4294967295"/>
          </p:nvPr>
        </p:nvSpPr>
        <p:spPr>
          <a:xfrm>
            <a:off x="546598" y="4205463"/>
            <a:ext cx="8153399" cy="3352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Verdana"/>
              <a:buChar char="•"/>
            </a:pPr>
            <a:r>
              <a:rPr lang="en-US" sz="2400">
                <a:latin typeface="Verdana"/>
                <a:ea typeface="Verdana"/>
                <a:cs typeface="Verdana"/>
                <a:sym typeface="Verdana"/>
              </a:rPr>
              <a:t>How are caregivers involved in advanced tier intervention entry and exit decisions?</a:t>
            </a:r>
            <a:endParaRPr sz="2400">
              <a:latin typeface="Verdana"/>
              <a:ea typeface="Verdana"/>
              <a:cs typeface="Verdana"/>
              <a:sym typeface="Verdana"/>
            </a:endParaRPr>
          </a:p>
        </p:txBody>
      </p:sp>
      <p:pic>
        <p:nvPicPr>
          <p:cNvPr id="878" name="Google Shape;878;p70" descr="family engagement icon"/>
          <p:cNvPicPr preferRelativeResize="0"/>
          <p:nvPr/>
        </p:nvPicPr>
        <p:blipFill rotWithShape="1">
          <a:blip r:embed="rId3">
            <a:alphaModFix/>
          </a:blip>
          <a:srcRect/>
          <a:stretch/>
        </p:blipFill>
        <p:spPr>
          <a:xfrm>
            <a:off x="75723" y="4205463"/>
            <a:ext cx="941750" cy="976126"/>
          </a:xfrm>
          <a:prstGeom prst="rect">
            <a:avLst/>
          </a:prstGeom>
          <a:noFill/>
          <a:ln>
            <a:noFill/>
          </a:ln>
        </p:spPr>
      </p:pic>
      <p:pic>
        <p:nvPicPr>
          <p:cNvPr id="879" name="Google Shape;879;p70" descr="Notebook icon indicating this slide matches the materials on Page 32 of the accompanying workbook."/>
          <p:cNvPicPr preferRelativeResize="0"/>
          <p:nvPr/>
        </p:nvPicPr>
        <p:blipFill rotWithShape="1">
          <a:blip r:embed="rId4">
            <a:alphaModFix/>
          </a:blip>
          <a:srcRect/>
          <a:stretch/>
        </p:blipFill>
        <p:spPr>
          <a:xfrm>
            <a:off x="7878325" y="405525"/>
            <a:ext cx="664400" cy="845600"/>
          </a:xfrm>
          <a:prstGeom prst="rect">
            <a:avLst/>
          </a:prstGeom>
          <a:noFill/>
          <a:ln>
            <a:noFill/>
          </a:ln>
        </p:spPr>
      </p:pic>
      <p:sp>
        <p:nvSpPr>
          <p:cNvPr id="880" name="Google Shape;880;p70"/>
          <p:cNvSpPr txBox="1"/>
          <p:nvPr/>
        </p:nvSpPr>
        <p:spPr>
          <a:xfrm>
            <a:off x="79832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32</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1"/>
          <p:cNvSpPr txBox="1">
            <a:spLocks noGrp="1"/>
          </p:cNvSpPr>
          <p:nvPr>
            <p:ph type="title"/>
          </p:nvPr>
        </p:nvSpPr>
        <p:spPr>
          <a:xfrm>
            <a:off x="228600" y="310242"/>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Decision Rules</a:t>
            </a:r>
            <a:endParaRPr/>
          </a:p>
        </p:txBody>
      </p:sp>
      <p:sp>
        <p:nvSpPr>
          <p:cNvPr id="887" name="Google Shape;887;p71"/>
          <p:cNvSpPr txBox="1">
            <a:spLocks noGrp="1"/>
          </p:cNvSpPr>
          <p:nvPr>
            <p:ph type="body" idx="1"/>
          </p:nvPr>
        </p:nvSpPr>
        <p:spPr>
          <a:xfrm>
            <a:off x="457200" y="189411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Char char="•"/>
            </a:pPr>
            <a:r>
              <a:rPr lang="en-US" sz="2800"/>
              <a:t>Provide a uniform method for student accessing advanced tiers interventions and supports.</a:t>
            </a:r>
            <a:endParaRPr sz="2800"/>
          </a:p>
          <a:p>
            <a:pPr marL="457200" lvl="0" indent="-228600" algn="l" rtl="0">
              <a:lnSpc>
                <a:spcPct val="100000"/>
              </a:lnSpc>
              <a:spcBef>
                <a:spcPts val="360"/>
              </a:spcBef>
              <a:spcAft>
                <a:spcPts val="0"/>
              </a:spcAft>
              <a:buSzPts val="1946"/>
              <a:buNone/>
            </a:pPr>
            <a:endParaRPr sz="2800"/>
          </a:p>
          <a:p>
            <a:pPr marL="457200" lvl="0" indent="-406400" algn="l" rtl="0">
              <a:lnSpc>
                <a:spcPct val="100000"/>
              </a:lnSpc>
              <a:spcBef>
                <a:spcPts val="360"/>
              </a:spcBef>
              <a:spcAft>
                <a:spcPts val="0"/>
              </a:spcAft>
              <a:buSzPts val="2800"/>
              <a:buChar char="•"/>
            </a:pPr>
            <a:r>
              <a:rPr lang="en-US" sz="2800"/>
              <a:t>Decision rules, or “entry and exit criteria” allow for decisions to be made objectively on who receives support. </a:t>
            </a:r>
            <a:endParaRPr sz="2800"/>
          </a:p>
          <a:p>
            <a:pPr marL="114300" lvl="0" indent="0" algn="l" rtl="0">
              <a:lnSpc>
                <a:spcPct val="100000"/>
              </a:lnSpc>
              <a:spcBef>
                <a:spcPts val="360"/>
              </a:spcBef>
              <a:spcAft>
                <a:spcPts val="0"/>
              </a:spcAft>
              <a:buSzPts val="1946"/>
              <a:buNone/>
            </a:pPr>
            <a:r>
              <a:rPr lang="en-US" sz="2800"/>
              <a:t> </a:t>
            </a:r>
            <a:endParaRPr sz="2800"/>
          </a:p>
          <a:p>
            <a:pPr marL="457200" lvl="0" indent="-406400" algn="l" rtl="0">
              <a:lnSpc>
                <a:spcPct val="100000"/>
              </a:lnSpc>
              <a:spcBef>
                <a:spcPts val="360"/>
              </a:spcBef>
              <a:spcAft>
                <a:spcPts val="0"/>
              </a:spcAft>
              <a:buSzPts val="2800"/>
              <a:buChar char="•"/>
            </a:pPr>
            <a:r>
              <a:rPr lang="en-US" sz="2800"/>
              <a:t>Provide clear advanced tier intervention fading criteria. </a:t>
            </a:r>
            <a:endParaRPr sz="2800"/>
          </a:p>
        </p:txBody>
      </p:sp>
      <p:pic>
        <p:nvPicPr>
          <p:cNvPr id="888" name="Google Shape;888;p71" descr="lightbulb icon" title="lightbulb icon"/>
          <p:cNvPicPr preferRelativeResize="0"/>
          <p:nvPr/>
        </p:nvPicPr>
        <p:blipFill rotWithShape="1">
          <a:blip r:embed="rId3">
            <a:alphaModFix/>
          </a:blip>
          <a:srcRect/>
          <a:stretch/>
        </p:blipFill>
        <p:spPr>
          <a:xfrm>
            <a:off x="199826" y="1600200"/>
            <a:ext cx="827074" cy="923757"/>
          </a:xfrm>
          <a:prstGeom prst="rect">
            <a:avLst/>
          </a:prstGeom>
          <a:noFill/>
          <a:ln>
            <a:noFill/>
          </a:ln>
        </p:spPr>
      </p:pic>
      <p:pic>
        <p:nvPicPr>
          <p:cNvPr id="889" name="Google Shape;889;p71" descr="lightbulb icon" title="lightbulb icon"/>
          <p:cNvPicPr preferRelativeResize="0"/>
          <p:nvPr/>
        </p:nvPicPr>
        <p:blipFill rotWithShape="1">
          <a:blip r:embed="rId3">
            <a:alphaModFix/>
          </a:blip>
          <a:srcRect/>
          <a:stretch/>
        </p:blipFill>
        <p:spPr>
          <a:xfrm>
            <a:off x="199826" y="3535900"/>
            <a:ext cx="827074" cy="923757"/>
          </a:xfrm>
          <a:prstGeom prst="rect">
            <a:avLst/>
          </a:prstGeom>
          <a:noFill/>
          <a:ln>
            <a:noFill/>
          </a:ln>
        </p:spPr>
      </p:pic>
      <p:pic>
        <p:nvPicPr>
          <p:cNvPr id="890" name="Google Shape;890;p71" descr="lightbulb icon" title="lightbulb icon"/>
          <p:cNvPicPr preferRelativeResize="0"/>
          <p:nvPr/>
        </p:nvPicPr>
        <p:blipFill rotWithShape="1">
          <a:blip r:embed="rId3">
            <a:alphaModFix/>
          </a:blip>
          <a:srcRect/>
          <a:stretch/>
        </p:blipFill>
        <p:spPr>
          <a:xfrm>
            <a:off x="144251" y="5154575"/>
            <a:ext cx="827074" cy="92375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Continuum of Supports</a:t>
            </a:r>
            <a:endParaRPr/>
          </a:p>
        </p:txBody>
      </p:sp>
      <p:grpSp>
        <p:nvGrpSpPr>
          <p:cNvPr id="896" name="Google Shape;896;p72" descr="green circle"/>
          <p:cNvGrpSpPr/>
          <p:nvPr/>
        </p:nvGrpSpPr>
        <p:grpSpPr>
          <a:xfrm>
            <a:off x="2093537" y="1736650"/>
            <a:ext cx="4956925" cy="4892750"/>
            <a:chOff x="1976113" y="83500"/>
            <a:chExt cx="4956925" cy="4892750"/>
          </a:xfrm>
        </p:grpSpPr>
        <p:sp>
          <p:nvSpPr>
            <p:cNvPr id="897" name="Google Shape;897;p72"/>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898" name="Google Shape;898;p72"/>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899" name="Google Shape;899;p72"/>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900" name="Google Shape;900;p72"/>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Continuum of Support</a:t>
              </a:r>
              <a:endParaRPr sz="1400" b="0" i="0" u="none" strike="noStrike" cap="none">
                <a:solidFill>
                  <a:schemeClr val="dk1"/>
                </a:solidFill>
                <a:latin typeface="Verdana"/>
                <a:ea typeface="Verdana"/>
                <a:cs typeface="Verdana"/>
                <a:sym typeface="Verdana"/>
              </a:endParaRPr>
            </a:p>
          </p:txBody>
        </p:sp>
        <p:sp>
          <p:nvSpPr>
            <p:cNvPr id="901" name="Google Shape;901;p72"/>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902" name="Google Shape;902;p72"/>
            <p:cNvSpPr/>
            <p:nvPr/>
          </p:nvSpPr>
          <p:spPr>
            <a:xfrm>
              <a:off x="2447913" y="31943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903" name="Google Shape;903;p72"/>
            <p:cNvSpPr/>
            <p:nvPr/>
          </p:nvSpPr>
          <p:spPr>
            <a:xfrm>
              <a:off x="1976113" y="190797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904" name="Google Shape;904;p72"/>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en-US" sz="3400"/>
              <a:t>2.5 Options for Tier 2 Intervention/ Intervention Resources</a:t>
            </a:r>
            <a:endParaRPr sz="3400"/>
          </a:p>
        </p:txBody>
      </p:sp>
      <p:pic>
        <p:nvPicPr>
          <p:cNvPr id="910" name="Google Shape;910;p74" descr="Screen Shot TFI socring for 2.1"/>
          <p:cNvPicPr preferRelativeResize="0"/>
          <p:nvPr/>
        </p:nvPicPr>
        <p:blipFill rotWithShape="1">
          <a:blip r:embed="rId3">
            <a:alphaModFix/>
          </a:blip>
          <a:srcRect/>
          <a:stretch/>
        </p:blipFill>
        <p:spPr>
          <a:xfrm>
            <a:off x="228600" y="1450425"/>
            <a:ext cx="734935" cy="957300"/>
          </a:xfrm>
          <a:prstGeom prst="rect">
            <a:avLst/>
          </a:prstGeom>
          <a:noFill/>
          <a:ln>
            <a:noFill/>
          </a:ln>
        </p:spPr>
      </p:pic>
      <p:pic>
        <p:nvPicPr>
          <p:cNvPr id="911" name="Google Shape;911;p74" descr="Picture of Academic TFI booklet"/>
          <p:cNvPicPr preferRelativeResize="0"/>
          <p:nvPr/>
        </p:nvPicPr>
        <p:blipFill rotWithShape="1">
          <a:blip r:embed="rId4">
            <a:alphaModFix/>
          </a:blip>
          <a:srcRect/>
          <a:stretch/>
        </p:blipFill>
        <p:spPr>
          <a:xfrm>
            <a:off x="3708950" y="3973200"/>
            <a:ext cx="810200" cy="862675"/>
          </a:xfrm>
          <a:prstGeom prst="rect">
            <a:avLst/>
          </a:prstGeom>
          <a:noFill/>
          <a:ln>
            <a:noFill/>
          </a:ln>
        </p:spPr>
      </p:pic>
      <p:pic>
        <p:nvPicPr>
          <p:cNvPr id="912" name="Google Shape;912;p74" descr="A white sheet with black text&#10;&#10;Description automatically generated"/>
          <p:cNvPicPr preferRelativeResize="0"/>
          <p:nvPr/>
        </p:nvPicPr>
        <p:blipFill rotWithShape="1">
          <a:blip r:embed="rId5">
            <a:alphaModFix/>
          </a:blip>
          <a:srcRect/>
          <a:stretch/>
        </p:blipFill>
        <p:spPr>
          <a:xfrm>
            <a:off x="1123935" y="1524000"/>
            <a:ext cx="4123244" cy="2296800"/>
          </a:xfrm>
          <a:prstGeom prst="rect">
            <a:avLst/>
          </a:prstGeom>
          <a:noFill/>
          <a:ln>
            <a:noFill/>
          </a:ln>
        </p:spPr>
      </p:pic>
      <p:pic>
        <p:nvPicPr>
          <p:cNvPr id="913" name="Google Shape;913;p74" descr="A diagram with text and red circles&#10;&#10;Description automatically generated with medium confidence"/>
          <p:cNvPicPr preferRelativeResize="0"/>
          <p:nvPr/>
        </p:nvPicPr>
        <p:blipFill rotWithShape="1">
          <a:blip r:embed="rId6">
            <a:alphaModFix/>
          </a:blip>
          <a:srcRect/>
          <a:stretch/>
        </p:blipFill>
        <p:spPr>
          <a:xfrm>
            <a:off x="4596725" y="4069550"/>
            <a:ext cx="4547275" cy="2488625"/>
          </a:xfrm>
          <a:prstGeom prst="rect">
            <a:avLst/>
          </a:prstGeom>
          <a:noFill/>
          <a:ln>
            <a:noFill/>
          </a:ln>
        </p:spPr>
      </p:pic>
      <p:pic>
        <p:nvPicPr>
          <p:cNvPr id="914" name="Google Shape;914;p74" descr="Notebook icon indicating this slide matches the materials on Pages 33 &amp; 34 of the accompanying workbook."/>
          <p:cNvPicPr preferRelativeResize="0"/>
          <p:nvPr/>
        </p:nvPicPr>
        <p:blipFill rotWithShape="1">
          <a:blip r:embed="rId7">
            <a:alphaModFix/>
          </a:blip>
          <a:srcRect/>
          <a:stretch/>
        </p:blipFill>
        <p:spPr>
          <a:xfrm>
            <a:off x="8140575" y="377300"/>
            <a:ext cx="664400" cy="845600"/>
          </a:xfrm>
          <a:prstGeom prst="rect">
            <a:avLst/>
          </a:prstGeom>
          <a:noFill/>
          <a:ln>
            <a:noFill/>
          </a:ln>
        </p:spPr>
      </p:pic>
      <p:sp>
        <p:nvSpPr>
          <p:cNvPr id="915" name="Google Shape;915;p74"/>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33</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34</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2.6 Critical Features</a:t>
            </a:r>
            <a:endParaRPr/>
          </a:p>
        </p:txBody>
      </p:sp>
      <p:pic>
        <p:nvPicPr>
          <p:cNvPr id="921" name="Google Shape;921;p75" descr="Screen Shot TFI socring for 2.1"/>
          <p:cNvPicPr preferRelativeResize="0"/>
          <p:nvPr/>
        </p:nvPicPr>
        <p:blipFill rotWithShape="1">
          <a:blip r:embed="rId3">
            <a:alphaModFix/>
          </a:blip>
          <a:srcRect/>
          <a:stretch/>
        </p:blipFill>
        <p:spPr>
          <a:xfrm>
            <a:off x="228600" y="1442025"/>
            <a:ext cx="734935" cy="957300"/>
          </a:xfrm>
          <a:prstGeom prst="rect">
            <a:avLst/>
          </a:prstGeom>
          <a:noFill/>
          <a:ln>
            <a:noFill/>
          </a:ln>
        </p:spPr>
      </p:pic>
      <p:pic>
        <p:nvPicPr>
          <p:cNvPr id="922" name="Google Shape;922;p75" descr="Picture of Academic TFI booklet"/>
          <p:cNvPicPr preferRelativeResize="0"/>
          <p:nvPr/>
        </p:nvPicPr>
        <p:blipFill rotWithShape="1">
          <a:blip r:embed="rId4">
            <a:alphaModFix/>
          </a:blip>
          <a:srcRect/>
          <a:stretch/>
        </p:blipFill>
        <p:spPr>
          <a:xfrm>
            <a:off x="3761800" y="4129650"/>
            <a:ext cx="810200" cy="862675"/>
          </a:xfrm>
          <a:prstGeom prst="rect">
            <a:avLst/>
          </a:prstGeom>
          <a:noFill/>
          <a:ln>
            <a:noFill/>
          </a:ln>
        </p:spPr>
      </p:pic>
      <p:pic>
        <p:nvPicPr>
          <p:cNvPr id="923" name="Google Shape;923;p75" descr="A white rectangular table with black text&#10;&#10;Description automatically generated with medium confidence"/>
          <p:cNvPicPr preferRelativeResize="0"/>
          <p:nvPr/>
        </p:nvPicPr>
        <p:blipFill rotWithShape="1">
          <a:blip r:embed="rId5">
            <a:alphaModFix/>
          </a:blip>
          <a:srcRect/>
          <a:stretch/>
        </p:blipFill>
        <p:spPr>
          <a:xfrm>
            <a:off x="1053475" y="1442025"/>
            <a:ext cx="4320049" cy="2617208"/>
          </a:xfrm>
          <a:prstGeom prst="rect">
            <a:avLst/>
          </a:prstGeom>
          <a:noFill/>
          <a:ln>
            <a:noFill/>
          </a:ln>
        </p:spPr>
      </p:pic>
      <p:pic>
        <p:nvPicPr>
          <p:cNvPr id="924" name="Google Shape;924;p75" descr="A white sheet with black text&#10;&#10;Description automatically generated"/>
          <p:cNvPicPr preferRelativeResize="0"/>
          <p:nvPr/>
        </p:nvPicPr>
        <p:blipFill rotWithShape="1">
          <a:blip r:embed="rId6">
            <a:alphaModFix/>
          </a:blip>
          <a:srcRect/>
          <a:stretch/>
        </p:blipFill>
        <p:spPr>
          <a:xfrm>
            <a:off x="4724400" y="4211633"/>
            <a:ext cx="4267201" cy="2431089"/>
          </a:xfrm>
          <a:prstGeom prst="rect">
            <a:avLst/>
          </a:prstGeom>
          <a:noFill/>
          <a:ln>
            <a:noFill/>
          </a:ln>
        </p:spPr>
      </p:pic>
      <p:pic>
        <p:nvPicPr>
          <p:cNvPr id="925" name="Google Shape;925;p75" descr="Notebook icon indicating this slide matches the materials on Pages 35-36 of the accompanying workbook."/>
          <p:cNvPicPr preferRelativeResize="0"/>
          <p:nvPr/>
        </p:nvPicPr>
        <p:blipFill rotWithShape="1">
          <a:blip r:embed="rId7">
            <a:alphaModFix/>
          </a:blip>
          <a:srcRect/>
          <a:stretch/>
        </p:blipFill>
        <p:spPr>
          <a:xfrm>
            <a:off x="8140575" y="377300"/>
            <a:ext cx="664400" cy="845600"/>
          </a:xfrm>
          <a:prstGeom prst="rect">
            <a:avLst/>
          </a:prstGeom>
          <a:noFill/>
          <a:ln>
            <a:noFill/>
          </a:ln>
        </p:spPr>
      </p:pic>
      <p:sp>
        <p:nvSpPr>
          <p:cNvPr id="926" name="Google Shape;926;p75"/>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35</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36</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Core Intervention Features</a:t>
            </a:r>
            <a:endParaRPr/>
          </a:p>
        </p:txBody>
      </p:sp>
      <p:grpSp>
        <p:nvGrpSpPr>
          <p:cNvPr id="932" name="Google Shape;932;p76" descr="chart listing tier 2 core features"/>
          <p:cNvGrpSpPr/>
          <p:nvPr/>
        </p:nvGrpSpPr>
        <p:grpSpPr>
          <a:xfrm>
            <a:off x="538852" y="1461917"/>
            <a:ext cx="8366469" cy="5121444"/>
            <a:chOff x="538852" y="1461917"/>
            <a:chExt cx="8366469" cy="5121444"/>
          </a:xfrm>
        </p:grpSpPr>
        <p:grpSp>
          <p:nvGrpSpPr>
            <p:cNvPr id="933" name="Google Shape;933;p76"/>
            <p:cNvGrpSpPr/>
            <p:nvPr/>
          </p:nvGrpSpPr>
          <p:grpSpPr>
            <a:xfrm>
              <a:off x="538852" y="1461917"/>
              <a:ext cx="8292160" cy="5121444"/>
              <a:chOff x="-78823" y="593372"/>
              <a:chExt cx="9322271" cy="5442555"/>
            </a:xfrm>
          </p:grpSpPr>
          <p:sp>
            <p:nvSpPr>
              <p:cNvPr id="934" name="Google Shape;934;p76"/>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76"/>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 Core Features</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p:txBody>
          </p:sp>
          <p:sp>
            <p:nvSpPr>
              <p:cNvPr id="936" name="Google Shape;936;p76"/>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76"/>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76"/>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Instruction on Skills (prosocial, emotional, academic)</a:t>
                </a:r>
                <a:endParaRPr sz="1800" b="1" i="0" u="none" strike="noStrike" cap="none">
                  <a:solidFill>
                    <a:srgbClr val="000000"/>
                  </a:solidFill>
                  <a:latin typeface="Verdana"/>
                  <a:ea typeface="Verdana"/>
                  <a:cs typeface="Verdana"/>
                  <a:sym typeface="Verdana"/>
                </a:endParaRPr>
              </a:p>
            </p:txBody>
          </p:sp>
          <p:sp>
            <p:nvSpPr>
              <p:cNvPr id="939" name="Google Shape;939;p76"/>
              <p:cNvSpPr/>
              <p:nvPr/>
            </p:nvSpPr>
            <p:spPr>
              <a:xfrm rot="-8674050">
                <a:off x="1121256" y="2903795"/>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76"/>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76"/>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a:t>
                </a:r>
                <a:endParaRPr sz="1800" b="1"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Regular Feedback</a:t>
                </a:r>
                <a:endParaRPr sz="1800" b="1" i="0" u="none" strike="noStrike" cap="none">
                  <a:solidFill>
                    <a:srgbClr val="000000"/>
                  </a:solidFill>
                  <a:latin typeface="Verdana"/>
                  <a:ea typeface="Verdana"/>
                  <a:cs typeface="Verdana"/>
                  <a:sym typeface="Verdana"/>
                </a:endParaRPr>
              </a:p>
            </p:txBody>
          </p:sp>
          <p:sp>
            <p:nvSpPr>
              <p:cNvPr id="942" name="Google Shape;942;p76"/>
              <p:cNvSpPr/>
              <p:nvPr/>
            </p:nvSpPr>
            <p:spPr>
              <a:xfrm rot="-6480166">
                <a:off x="2662106" y="2048812"/>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76"/>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76"/>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Structure &amp; Prompts</a:t>
                </a:r>
                <a:endParaRPr sz="1800" b="1" i="0" u="none" strike="noStrike" cap="none">
                  <a:solidFill>
                    <a:srgbClr val="000000"/>
                  </a:solidFill>
                  <a:latin typeface="Verdana"/>
                  <a:ea typeface="Verdana"/>
                  <a:cs typeface="Verdana"/>
                  <a:sym typeface="Verdana"/>
                </a:endParaRPr>
              </a:p>
            </p:txBody>
          </p:sp>
          <p:sp>
            <p:nvSpPr>
              <p:cNvPr id="945" name="Google Shape;945;p76"/>
              <p:cNvSpPr/>
              <p:nvPr/>
            </p:nvSpPr>
            <p:spPr>
              <a:xfrm rot="-4319834">
                <a:off x="4230575" y="2048689"/>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76"/>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76"/>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Intensity of Data Collection</a:t>
                </a:r>
                <a:endParaRPr sz="1800" b="1" i="0" u="none" strike="noStrike" cap="none">
                  <a:solidFill>
                    <a:srgbClr val="000000"/>
                  </a:solidFill>
                  <a:latin typeface="Verdana"/>
                  <a:ea typeface="Verdana"/>
                  <a:cs typeface="Verdana"/>
                  <a:sym typeface="Verdana"/>
                </a:endParaRPr>
              </a:p>
            </p:txBody>
          </p:sp>
          <p:sp>
            <p:nvSpPr>
              <p:cNvPr id="948" name="Google Shape;948;p76"/>
              <p:cNvSpPr/>
              <p:nvPr/>
            </p:nvSpPr>
            <p:spPr>
              <a:xfrm rot="-2159837">
                <a:off x="5499428" y="2970564"/>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76"/>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76"/>
              <p:cNvSpPr txBox="1"/>
              <p:nvPr/>
            </p:nvSpPr>
            <p:spPr>
              <a:xfrm>
                <a:off x="6587156" y="1992021"/>
                <a:ext cx="2123895"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Family Engagement</a:t>
                </a:r>
                <a:endParaRPr sz="1800" b="1" i="0" u="none" strike="noStrike" cap="none">
                  <a:solidFill>
                    <a:srgbClr val="000000"/>
                  </a:solidFill>
                  <a:latin typeface="Verdana"/>
                  <a:ea typeface="Verdana"/>
                  <a:cs typeface="Verdana"/>
                  <a:sym typeface="Verdana"/>
                </a:endParaRPr>
              </a:p>
            </p:txBody>
          </p:sp>
          <p:sp>
            <p:nvSpPr>
              <p:cNvPr id="951" name="Google Shape;951;p76"/>
              <p:cNvSpPr/>
              <p:nvPr/>
            </p:nvSpPr>
            <p:spPr>
              <a:xfrm rot="16321">
                <a:off x="5848681"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76"/>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76"/>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Efficient system for access and delivery of intervention</a:t>
                </a:r>
                <a:endParaRPr sz="1800" b="1" i="0" u="none" strike="noStrike" cap="none">
                  <a:solidFill>
                    <a:srgbClr val="000000"/>
                  </a:solidFill>
                  <a:latin typeface="Verdana"/>
                  <a:ea typeface="Verdana"/>
                  <a:cs typeface="Verdana"/>
                  <a:sym typeface="Verdana"/>
                </a:endParaRPr>
              </a:p>
            </p:txBody>
          </p:sp>
        </p:grpSp>
        <p:sp>
          <p:nvSpPr>
            <p:cNvPr id="954" name="Google Shape;954;p76"/>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grpSp>
      <p:pic>
        <p:nvPicPr>
          <p:cNvPr id="955" name="Google Shape;955;p76" descr="family engagement icon"/>
          <p:cNvPicPr preferRelativeResize="0"/>
          <p:nvPr/>
        </p:nvPicPr>
        <p:blipFill rotWithShape="1">
          <a:blip r:embed="rId3">
            <a:alphaModFix/>
          </a:blip>
          <a:srcRect/>
          <a:stretch/>
        </p:blipFill>
        <p:spPr>
          <a:xfrm>
            <a:off x="7734829" y="1484745"/>
            <a:ext cx="997438" cy="93802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Core Features Quick Check</a:t>
            </a:r>
            <a:endParaRPr/>
          </a:p>
        </p:txBody>
      </p:sp>
      <p:grpSp>
        <p:nvGrpSpPr>
          <p:cNvPr id="961" name="Google Shape;961;p77" descr="blank chart for tier 2 core features&#10;"/>
          <p:cNvGrpSpPr/>
          <p:nvPr/>
        </p:nvGrpSpPr>
        <p:grpSpPr>
          <a:xfrm>
            <a:off x="425828" y="1524004"/>
            <a:ext cx="8292160" cy="5059399"/>
            <a:chOff x="-78823" y="593372"/>
            <a:chExt cx="9322271" cy="5442555"/>
          </a:xfrm>
        </p:grpSpPr>
        <p:sp>
          <p:nvSpPr>
            <p:cNvPr id="962" name="Google Shape;962;p77"/>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77"/>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a:p>
              <a:pPr marL="0" marR="0" lvl="0" indent="0" algn="ctr" rtl="0">
                <a:lnSpc>
                  <a:spcPct val="90000"/>
                </a:lnSpc>
                <a:spcBef>
                  <a:spcPts val="84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964" name="Google Shape;964;p77"/>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77"/>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77"/>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67" name="Google Shape;967;p77"/>
            <p:cNvSpPr/>
            <p:nvPr/>
          </p:nvSpPr>
          <p:spPr>
            <a:xfrm rot="-8674050">
              <a:off x="1121260" y="2903797"/>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77"/>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77"/>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70" name="Google Shape;970;p77"/>
            <p:cNvSpPr/>
            <p:nvPr/>
          </p:nvSpPr>
          <p:spPr>
            <a:xfrm rot="-6480166">
              <a:off x="2662098" y="2048790"/>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77"/>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77"/>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73" name="Google Shape;973;p77"/>
            <p:cNvSpPr/>
            <p:nvPr/>
          </p:nvSpPr>
          <p:spPr>
            <a:xfrm rot="-4319834">
              <a:off x="4230567" y="2048711"/>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77"/>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77"/>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76" name="Google Shape;976;p77"/>
            <p:cNvSpPr/>
            <p:nvPr/>
          </p:nvSpPr>
          <p:spPr>
            <a:xfrm rot="-2159837">
              <a:off x="5499422" y="2970568"/>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77"/>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77"/>
            <p:cNvSpPr txBox="1"/>
            <p:nvPr/>
          </p:nvSpPr>
          <p:spPr>
            <a:xfrm>
              <a:off x="6672477" y="1982647"/>
              <a:ext cx="19086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79" name="Google Shape;979;p77"/>
            <p:cNvSpPr/>
            <p:nvPr/>
          </p:nvSpPr>
          <p:spPr>
            <a:xfrm rot="16321">
              <a:off x="5848674"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77"/>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77"/>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grpSp>
      <p:sp>
        <p:nvSpPr>
          <p:cNvPr id="982" name="Google Shape;982;p77"/>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7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CICO Example</a:t>
            </a:r>
            <a:endParaRPr/>
          </a:p>
        </p:txBody>
      </p:sp>
      <p:pic>
        <p:nvPicPr>
          <p:cNvPr id="989" name="Google Shape;989;p78" descr="This video is a tutorial for school personnel on a Tier 2 Check-In Check-Out system.  Jeremiah Curtin Leadership Academy has students check-in with a mentor in the morning and receive their DPR, the students then carry this DPR with them in a behavior folder throughout the day and has their teacher give them feedback throughout the day, and then the students check-out with their mentor at the end of the day." title="PBIS: Kindergarten through Eighth Grade Check-In Check Out System">
            <a:hlinkClick r:id="rId3"/>
          </p:cNvPr>
          <p:cNvPicPr preferRelativeResize="0"/>
          <p:nvPr/>
        </p:nvPicPr>
        <p:blipFill rotWithShape="1">
          <a:blip r:embed="rId4">
            <a:alphaModFix/>
          </a:blip>
          <a:srcRect/>
          <a:stretch/>
        </p:blipFill>
        <p:spPr>
          <a:xfrm>
            <a:off x="1097275" y="2334950"/>
            <a:ext cx="7098025" cy="3992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animEffect transition="in" filter="fade">
                                      <p:cBhvr>
                                        <p:cTn id="7" dur="1000"/>
                                        <p:tgtEl>
                                          <p:spTgt spid="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CICO Secondary Example</a:t>
            </a:r>
            <a:endParaRPr/>
          </a:p>
        </p:txBody>
      </p:sp>
      <p:pic>
        <p:nvPicPr>
          <p:cNvPr id="996" name="Google Shape;996;p79" title="Check-in / Check-out">
            <a:hlinkClick r:id="rId3"/>
          </p:cNvPr>
          <p:cNvPicPr preferRelativeResize="0"/>
          <p:nvPr/>
        </p:nvPicPr>
        <p:blipFill rotWithShape="1">
          <a:blip r:embed="rId4">
            <a:alphaModFix/>
          </a:blip>
          <a:srcRect/>
          <a:stretch/>
        </p:blipFill>
        <p:spPr>
          <a:xfrm>
            <a:off x="541775" y="1847375"/>
            <a:ext cx="8060450" cy="453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6"/>
                                        </p:tgtEl>
                                        <p:attrNameLst>
                                          <p:attrName>style.visibility</p:attrName>
                                        </p:attrNameLst>
                                      </p:cBhvr>
                                      <p:to>
                                        <p:strVal val="visible"/>
                                      </p:to>
                                    </p:set>
                                    <p:animEffect transition="in" filter="fade">
                                      <p:cBhvr>
                                        <p:cTn id="7"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8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CICO Tier 2 Core Features</a:t>
            </a:r>
            <a:endParaRPr/>
          </a:p>
        </p:txBody>
      </p:sp>
      <p:grpSp>
        <p:nvGrpSpPr>
          <p:cNvPr id="1002" name="Google Shape;1002;p80" descr="tier 2 core features"/>
          <p:cNvGrpSpPr/>
          <p:nvPr/>
        </p:nvGrpSpPr>
        <p:grpSpPr>
          <a:xfrm>
            <a:off x="425924" y="1528935"/>
            <a:ext cx="8292160" cy="5121444"/>
            <a:chOff x="-78823" y="593372"/>
            <a:chExt cx="9322271" cy="5442555"/>
          </a:xfrm>
        </p:grpSpPr>
        <p:sp>
          <p:nvSpPr>
            <p:cNvPr id="1003" name="Google Shape;1003;p80"/>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80"/>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a:p>
              <a:pPr marL="0" marR="0" lvl="0" indent="0" algn="ctr" rtl="0">
                <a:lnSpc>
                  <a:spcPct val="90000"/>
                </a:lnSpc>
                <a:spcBef>
                  <a:spcPts val="84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TFI 2.6</a:t>
              </a:r>
              <a:endParaRPr sz="2400" b="0" i="0" u="none" strike="noStrike" cap="none">
                <a:solidFill>
                  <a:srgbClr val="000000"/>
                </a:solidFill>
                <a:latin typeface="Verdana"/>
                <a:ea typeface="Verdana"/>
                <a:cs typeface="Verdana"/>
                <a:sym typeface="Verdana"/>
              </a:endParaRPr>
            </a:p>
          </p:txBody>
        </p:sp>
        <p:sp>
          <p:nvSpPr>
            <p:cNvPr id="1005" name="Google Shape;1005;p80"/>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80"/>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80"/>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Additional Instruction on Skills (prosocial, emotional, academic)</a:t>
              </a:r>
              <a:endParaRPr sz="1800" b="0" i="0" u="none" strike="noStrike" cap="none">
                <a:solidFill>
                  <a:srgbClr val="000000"/>
                </a:solidFill>
                <a:latin typeface="Verdana"/>
                <a:ea typeface="Verdana"/>
                <a:cs typeface="Verdana"/>
                <a:sym typeface="Verdana"/>
              </a:endParaRPr>
            </a:p>
          </p:txBody>
        </p:sp>
        <p:sp>
          <p:nvSpPr>
            <p:cNvPr id="1008" name="Google Shape;1008;p80"/>
            <p:cNvSpPr/>
            <p:nvPr/>
          </p:nvSpPr>
          <p:spPr>
            <a:xfrm rot="-8674050">
              <a:off x="1121256" y="2903795"/>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80"/>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80"/>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a:t>
              </a:r>
              <a:endParaRPr sz="1800" b="0"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Regular Feedback</a:t>
              </a:r>
              <a:endParaRPr sz="1800" b="0" i="0" u="none" strike="noStrike" cap="none">
                <a:solidFill>
                  <a:srgbClr val="000000"/>
                </a:solidFill>
                <a:latin typeface="Verdana"/>
                <a:ea typeface="Verdana"/>
                <a:cs typeface="Verdana"/>
                <a:sym typeface="Verdana"/>
              </a:endParaRPr>
            </a:p>
          </p:txBody>
        </p:sp>
        <p:sp>
          <p:nvSpPr>
            <p:cNvPr id="1011" name="Google Shape;1011;p80"/>
            <p:cNvSpPr/>
            <p:nvPr/>
          </p:nvSpPr>
          <p:spPr>
            <a:xfrm rot="-6480166">
              <a:off x="2662105" y="2048812"/>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80"/>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80"/>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Structure &amp; Prompts</a:t>
              </a:r>
              <a:endParaRPr sz="1800" b="0" i="0" u="none" strike="noStrike" cap="none">
                <a:solidFill>
                  <a:srgbClr val="000000"/>
                </a:solidFill>
                <a:latin typeface="Verdana"/>
                <a:ea typeface="Verdana"/>
                <a:cs typeface="Verdana"/>
                <a:sym typeface="Verdana"/>
              </a:endParaRPr>
            </a:p>
          </p:txBody>
        </p:sp>
        <p:sp>
          <p:nvSpPr>
            <p:cNvPr id="1014" name="Google Shape;1014;p80"/>
            <p:cNvSpPr/>
            <p:nvPr/>
          </p:nvSpPr>
          <p:spPr>
            <a:xfrm rot="-4319834">
              <a:off x="4230575" y="2048688"/>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80"/>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80"/>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Intensity of Data Collection</a:t>
              </a:r>
              <a:endParaRPr sz="1800" b="0" i="0" u="none" strike="noStrike" cap="none">
                <a:solidFill>
                  <a:srgbClr val="000000"/>
                </a:solidFill>
                <a:latin typeface="Verdana"/>
                <a:ea typeface="Verdana"/>
                <a:cs typeface="Verdana"/>
                <a:sym typeface="Verdana"/>
              </a:endParaRPr>
            </a:p>
          </p:txBody>
        </p:sp>
        <p:sp>
          <p:nvSpPr>
            <p:cNvPr id="1017" name="Google Shape;1017;p80"/>
            <p:cNvSpPr/>
            <p:nvPr/>
          </p:nvSpPr>
          <p:spPr>
            <a:xfrm rot="-2159837">
              <a:off x="5499427" y="2970564"/>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80"/>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80"/>
            <p:cNvSpPr txBox="1"/>
            <p:nvPr/>
          </p:nvSpPr>
          <p:spPr>
            <a:xfrm>
              <a:off x="6672477" y="1982647"/>
              <a:ext cx="19086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Family Engagement</a:t>
              </a:r>
              <a:endParaRPr sz="1800" b="0" i="0" u="none" strike="noStrike" cap="none">
                <a:solidFill>
                  <a:srgbClr val="000000"/>
                </a:solidFill>
                <a:latin typeface="Verdana"/>
                <a:ea typeface="Verdana"/>
                <a:cs typeface="Verdana"/>
                <a:sym typeface="Verdana"/>
              </a:endParaRPr>
            </a:p>
          </p:txBody>
        </p:sp>
        <p:sp>
          <p:nvSpPr>
            <p:cNvPr id="1020" name="Google Shape;1020;p80"/>
            <p:cNvSpPr/>
            <p:nvPr/>
          </p:nvSpPr>
          <p:spPr>
            <a:xfrm rot="16321">
              <a:off x="5848681"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80"/>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80"/>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Efficient system for access and delivery of intervention</a:t>
              </a:r>
              <a:endParaRPr sz="1800" b="0" i="0" u="none" strike="noStrike" cap="none">
                <a:solidFill>
                  <a:srgbClr val="000000"/>
                </a:solidFill>
                <a:latin typeface="Verdana"/>
                <a:ea typeface="Verdana"/>
                <a:cs typeface="Verdana"/>
                <a:sym typeface="Verdana"/>
              </a:endParaRPr>
            </a:p>
          </p:txBody>
        </p:sp>
      </p:grpSp>
      <p:sp>
        <p:nvSpPr>
          <p:cNvPr id="1023" name="Google Shape;1023;p80"/>
          <p:cNvSpPr txBox="1"/>
          <p:nvPr/>
        </p:nvSpPr>
        <p:spPr>
          <a:xfrm>
            <a:off x="5536621" y="64858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Authentic Family Engagement</a:t>
            </a:r>
            <a:endParaRPr/>
          </a:p>
        </p:txBody>
      </p:sp>
      <p:pic>
        <p:nvPicPr>
          <p:cNvPr id="262" name="Google Shape;262;p8" descr="A group of people linked together&#10;&#10;Description automatically generated"/>
          <p:cNvPicPr preferRelativeResize="0"/>
          <p:nvPr/>
        </p:nvPicPr>
        <p:blipFill rotWithShape="1">
          <a:blip r:embed="rId3">
            <a:alphaModFix/>
          </a:blip>
          <a:srcRect/>
          <a:stretch/>
        </p:blipFill>
        <p:spPr>
          <a:xfrm>
            <a:off x="2953344" y="2027950"/>
            <a:ext cx="3395661" cy="3391065"/>
          </a:xfrm>
          <a:prstGeom prst="rect">
            <a:avLst/>
          </a:prstGeom>
          <a:noFill/>
          <a:ln>
            <a:noFill/>
          </a:ln>
        </p:spPr>
      </p:pic>
      <p:pic>
        <p:nvPicPr>
          <p:cNvPr id="263" name="Google Shape;263;p8" descr="A group of people linked together&#10;&#10;Description automatically generated"/>
          <p:cNvPicPr preferRelativeResize="0"/>
          <p:nvPr/>
        </p:nvPicPr>
        <p:blipFill rotWithShape="1">
          <a:blip r:embed="rId3">
            <a:alphaModFix/>
          </a:blip>
          <a:srcRect/>
          <a:stretch/>
        </p:blipFill>
        <p:spPr>
          <a:xfrm>
            <a:off x="154870" y="5992567"/>
            <a:ext cx="782900" cy="781850"/>
          </a:xfrm>
          <a:prstGeom prst="rect">
            <a:avLst/>
          </a:prstGeom>
          <a:noFill/>
          <a:ln>
            <a:noFill/>
          </a:ln>
        </p:spPr>
      </p:pic>
      <p:cxnSp>
        <p:nvCxnSpPr>
          <p:cNvPr id="264" name="Google Shape;264;p8" descr="A black arrow pointing to the left"/>
          <p:cNvCxnSpPr/>
          <p:nvPr/>
        </p:nvCxnSpPr>
        <p:spPr>
          <a:xfrm flipH="1">
            <a:off x="1022750" y="5166450"/>
            <a:ext cx="1586700" cy="930900"/>
          </a:xfrm>
          <a:prstGeom prst="straightConnector1">
            <a:avLst/>
          </a:prstGeom>
          <a:noFill/>
          <a:ln w="114300" cap="flat" cmpd="sng">
            <a:solidFill>
              <a:schemeClr val="dk2"/>
            </a:solidFill>
            <a:prstDash val="solid"/>
            <a:round/>
            <a:headEnd type="none" w="sm" len="sm"/>
            <a:tailEnd type="triangle" w="med" len="med"/>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81"/>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114300" lvl="0" indent="0" algn="l" rtl="0">
              <a:lnSpc>
                <a:spcPct val="80000"/>
              </a:lnSpc>
              <a:spcBef>
                <a:spcPts val="600"/>
              </a:spcBef>
              <a:spcAft>
                <a:spcPts val="0"/>
              </a:spcAft>
              <a:buSzPts val="1800"/>
              <a:buNone/>
            </a:pPr>
            <a:r>
              <a:rPr lang="en-US" sz="2500"/>
              <a:t>Increased:</a:t>
            </a:r>
            <a:endParaRPr/>
          </a:p>
          <a:p>
            <a:pPr marL="114300" lvl="0" indent="0" algn="l" rtl="0">
              <a:lnSpc>
                <a:spcPct val="80000"/>
              </a:lnSpc>
              <a:spcBef>
                <a:spcPts val="600"/>
              </a:spcBef>
              <a:spcAft>
                <a:spcPts val="0"/>
              </a:spcAft>
              <a:buSzPts val="1800"/>
              <a:buNone/>
            </a:pPr>
            <a:endParaRPr sz="2500"/>
          </a:p>
          <a:p>
            <a:pPr marL="914400" lvl="1" indent="-387350" algn="l" rtl="0">
              <a:lnSpc>
                <a:spcPct val="80000"/>
              </a:lnSpc>
              <a:spcBef>
                <a:spcPts val="600"/>
              </a:spcBef>
              <a:spcAft>
                <a:spcPts val="0"/>
              </a:spcAft>
              <a:buSzPts val="2500"/>
              <a:buChar char="–"/>
            </a:pPr>
            <a:r>
              <a:rPr lang="en-US" sz="2500"/>
              <a:t>Instruction?</a:t>
            </a:r>
            <a:endParaRPr sz="2500"/>
          </a:p>
          <a:p>
            <a:pPr marL="914400" lvl="0" indent="0" algn="l" rtl="0">
              <a:lnSpc>
                <a:spcPct val="80000"/>
              </a:lnSpc>
              <a:spcBef>
                <a:spcPts val="600"/>
              </a:spcBef>
              <a:spcAft>
                <a:spcPts val="0"/>
              </a:spcAft>
              <a:buSzPts val="1800"/>
              <a:buNone/>
            </a:pPr>
            <a:endParaRPr sz="2500"/>
          </a:p>
          <a:p>
            <a:pPr marL="914400" lvl="1" indent="-387350" algn="l" rtl="0">
              <a:lnSpc>
                <a:spcPct val="80000"/>
              </a:lnSpc>
              <a:spcBef>
                <a:spcPts val="600"/>
              </a:spcBef>
              <a:spcAft>
                <a:spcPts val="0"/>
              </a:spcAft>
              <a:buSzPts val="2500"/>
              <a:buChar char="–"/>
            </a:pPr>
            <a:r>
              <a:rPr lang="en-US" sz="2500"/>
              <a:t>Feedback?</a:t>
            </a:r>
            <a:endParaRPr sz="2500"/>
          </a:p>
          <a:p>
            <a:pPr marL="914400" lvl="0" indent="0" algn="l" rtl="0">
              <a:lnSpc>
                <a:spcPct val="80000"/>
              </a:lnSpc>
              <a:spcBef>
                <a:spcPts val="600"/>
              </a:spcBef>
              <a:spcAft>
                <a:spcPts val="0"/>
              </a:spcAft>
              <a:buSzPts val="1800"/>
              <a:buNone/>
            </a:pPr>
            <a:endParaRPr sz="2500"/>
          </a:p>
          <a:p>
            <a:pPr marL="914400" lvl="1" indent="-387350" algn="l" rtl="0">
              <a:lnSpc>
                <a:spcPct val="80000"/>
              </a:lnSpc>
              <a:spcBef>
                <a:spcPts val="600"/>
              </a:spcBef>
              <a:spcAft>
                <a:spcPts val="0"/>
              </a:spcAft>
              <a:buSzPts val="2500"/>
              <a:buChar char="–"/>
            </a:pPr>
            <a:r>
              <a:rPr lang="en-US" sz="2500"/>
              <a:t>Structure and prompts?</a:t>
            </a:r>
            <a:endParaRPr sz="2500"/>
          </a:p>
          <a:p>
            <a:pPr marL="914400" lvl="0" indent="0" algn="l" rtl="0">
              <a:lnSpc>
                <a:spcPct val="80000"/>
              </a:lnSpc>
              <a:spcBef>
                <a:spcPts val="600"/>
              </a:spcBef>
              <a:spcAft>
                <a:spcPts val="0"/>
              </a:spcAft>
              <a:buSzPts val="1800"/>
              <a:buNone/>
            </a:pPr>
            <a:endParaRPr sz="2500"/>
          </a:p>
          <a:p>
            <a:pPr marL="914400" lvl="1" indent="-387350" algn="l" rtl="0">
              <a:lnSpc>
                <a:spcPct val="80000"/>
              </a:lnSpc>
              <a:spcBef>
                <a:spcPts val="600"/>
              </a:spcBef>
              <a:spcAft>
                <a:spcPts val="0"/>
              </a:spcAft>
              <a:buSzPts val="2500"/>
              <a:buChar char="–"/>
            </a:pPr>
            <a:r>
              <a:rPr lang="en-US" sz="2500"/>
              <a:t>Progress monitoring/data collection?</a:t>
            </a:r>
            <a:endParaRPr sz="2500"/>
          </a:p>
          <a:p>
            <a:pPr marL="914400" lvl="0" indent="0" algn="l" rtl="0">
              <a:lnSpc>
                <a:spcPct val="80000"/>
              </a:lnSpc>
              <a:spcBef>
                <a:spcPts val="600"/>
              </a:spcBef>
              <a:spcAft>
                <a:spcPts val="0"/>
              </a:spcAft>
              <a:buSzPts val="1800"/>
              <a:buNone/>
            </a:pPr>
            <a:endParaRPr sz="2500"/>
          </a:p>
          <a:p>
            <a:pPr marL="914400" lvl="1" indent="-387350" algn="l" rtl="0">
              <a:lnSpc>
                <a:spcPct val="80000"/>
              </a:lnSpc>
              <a:spcBef>
                <a:spcPts val="600"/>
              </a:spcBef>
              <a:spcAft>
                <a:spcPts val="0"/>
              </a:spcAft>
              <a:buSzPts val="2500"/>
              <a:buChar char="–"/>
            </a:pPr>
            <a:r>
              <a:rPr lang="en-US" sz="2500"/>
              <a:t>Family engagement?</a:t>
            </a:r>
            <a:endParaRPr sz="2500"/>
          </a:p>
          <a:p>
            <a:pPr marL="914400" lvl="0" indent="0" algn="l" rtl="0">
              <a:lnSpc>
                <a:spcPct val="80000"/>
              </a:lnSpc>
              <a:spcBef>
                <a:spcPts val="600"/>
              </a:spcBef>
              <a:spcAft>
                <a:spcPts val="0"/>
              </a:spcAft>
              <a:buSzPts val="1800"/>
              <a:buNone/>
            </a:pPr>
            <a:endParaRPr sz="2500"/>
          </a:p>
          <a:p>
            <a:pPr marL="914400" lvl="1" indent="-387350" algn="l" rtl="0">
              <a:lnSpc>
                <a:spcPct val="80000"/>
              </a:lnSpc>
              <a:spcBef>
                <a:spcPts val="600"/>
              </a:spcBef>
              <a:spcAft>
                <a:spcPts val="0"/>
              </a:spcAft>
              <a:buSzPts val="2500"/>
              <a:buChar char="–"/>
            </a:pPr>
            <a:r>
              <a:rPr lang="en-US" sz="2500"/>
              <a:t>System for access and delivery?</a:t>
            </a:r>
            <a:endParaRPr sz="2500"/>
          </a:p>
        </p:txBody>
      </p:sp>
      <p:sp>
        <p:nvSpPr>
          <p:cNvPr id="1029" name="Google Shape;1029;p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Check-in, Check-out Example</a:t>
            </a:r>
            <a:endParaRPr/>
          </a:p>
        </p:txBody>
      </p:sp>
      <p:pic>
        <p:nvPicPr>
          <p:cNvPr id="1030" name="Google Shape;1030;p81" descr="A green arrow pointing up&#10;&#10;Description automatically generated"/>
          <p:cNvPicPr preferRelativeResize="0"/>
          <p:nvPr/>
        </p:nvPicPr>
        <p:blipFill rotWithShape="1">
          <a:blip r:embed="rId3">
            <a:alphaModFix/>
          </a:blip>
          <a:srcRect/>
          <a:stretch/>
        </p:blipFill>
        <p:spPr>
          <a:xfrm>
            <a:off x="5834744" y="1785258"/>
            <a:ext cx="2253342" cy="225334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8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Behavior Intervention</a:t>
            </a:r>
            <a:br>
              <a:rPr lang="en-US"/>
            </a:br>
            <a:r>
              <a:rPr lang="en-US"/>
              <a:t>Sample Resource Mapping</a:t>
            </a:r>
            <a:endParaRPr/>
          </a:p>
        </p:txBody>
      </p:sp>
      <p:sp>
        <p:nvSpPr>
          <p:cNvPr id="1037" name="Google Shape;1037;p82"/>
          <p:cNvSpPr txBox="1">
            <a:spLocks noGrp="1"/>
          </p:cNvSpPr>
          <p:nvPr>
            <p:ph type="body" idx="1"/>
          </p:nvPr>
        </p:nvSpPr>
        <p:spPr>
          <a:xfrm>
            <a:off x="457201" y="1523875"/>
            <a:ext cx="3582900" cy="651000"/>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Clr>
                <a:schemeClr val="lt1"/>
              </a:buClr>
              <a:buSzPts val="2100"/>
              <a:buNone/>
            </a:pPr>
            <a:r>
              <a:rPr lang="en-US" sz="2400"/>
              <a:t>Function</a:t>
            </a:r>
            <a:endParaRPr/>
          </a:p>
        </p:txBody>
      </p:sp>
      <p:sp>
        <p:nvSpPr>
          <p:cNvPr id="1038" name="Google Shape;1038;p82"/>
          <p:cNvSpPr txBox="1">
            <a:spLocks noGrp="1"/>
          </p:cNvSpPr>
          <p:nvPr>
            <p:ph type="body" idx="2"/>
          </p:nvPr>
        </p:nvSpPr>
        <p:spPr>
          <a:xfrm>
            <a:off x="457201" y="2457903"/>
            <a:ext cx="3582900" cy="3951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Skill acquisition and  development</a:t>
            </a:r>
            <a:endParaRPr/>
          </a:p>
          <a:p>
            <a:pPr marL="457200" lvl="0" indent="-381000" algn="l" rtl="0">
              <a:lnSpc>
                <a:spcPct val="100000"/>
              </a:lnSpc>
              <a:spcBef>
                <a:spcPts val="480"/>
              </a:spcBef>
              <a:spcAft>
                <a:spcPts val="0"/>
              </a:spcAft>
              <a:buClr>
                <a:schemeClr val="dk1"/>
              </a:buClr>
              <a:buSzPts val="2400"/>
              <a:buChar char="•"/>
            </a:pPr>
            <a:r>
              <a:rPr lang="en-US"/>
              <a:t>Reinforce prosocial behavior skills</a:t>
            </a:r>
            <a:endParaRPr/>
          </a:p>
        </p:txBody>
      </p:sp>
      <p:sp>
        <p:nvSpPr>
          <p:cNvPr id="1039" name="Google Shape;1039;p82"/>
          <p:cNvSpPr txBox="1">
            <a:spLocks noGrp="1"/>
          </p:cNvSpPr>
          <p:nvPr>
            <p:ph type="body" idx="3"/>
          </p:nvPr>
        </p:nvSpPr>
        <p:spPr>
          <a:xfrm>
            <a:off x="4962386" y="1500563"/>
            <a:ext cx="3581400" cy="757375"/>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400"/>
              <a:t> Possible School Interventions</a:t>
            </a:r>
            <a:endParaRPr/>
          </a:p>
        </p:txBody>
      </p:sp>
      <p:sp>
        <p:nvSpPr>
          <p:cNvPr id="1040" name="Google Shape;1040;p82"/>
          <p:cNvSpPr txBox="1">
            <a:spLocks noGrp="1"/>
          </p:cNvSpPr>
          <p:nvPr>
            <p:ph type="body" idx="4"/>
          </p:nvPr>
        </p:nvSpPr>
        <p:spPr>
          <a:xfrm>
            <a:off x="4456198" y="2462498"/>
            <a:ext cx="4397829" cy="4517135"/>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Clr>
                <a:schemeClr val="dk1"/>
              </a:buClr>
              <a:buSzPts val="2400"/>
              <a:buChar char="•"/>
            </a:pPr>
            <a:r>
              <a:rPr lang="en-US"/>
              <a:t>“Anger Control Training” </a:t>
            </a:r>
            <a:endParaRPr/>
          </a:p>
          <a:p>
            <a:pPr marL="457200" lvl="0" indent="-381000" algn="l" rtl="0">
              <a:lnSpc>
                <a:spcPct val="100000"/>
              </a:lnSpc>
              <a:spcBef>
                <a:spcPts val="480"/>
              </a:spcBef>
              <a:spcAft>
                <a:spcPts val="0"/>
              </a:spcAft>
              <a:buClr>
                <a:schemeClr val="dk1"/>
              </a:buClr>
              <a:buSzPts val="2400"/>
              <a:buChar char="•"/>
            </a:pPr>
            <a:r>
              <a:rPr lang="en-US"/>
              <a:t>“Cognitive Reframing” </a:t>
            </a:r>
            <a:endParaRPr/>
          </a:p>
          <a:p>
            <a:pPr marL="457200" lvl="0" indent="-381000" algn="l" rtl="0">
              <a:lnSpc>
                <a:spcPct val="100000"/>
              </a:lnSpc>
              <a:spcBef>
                <a:spcPts val="480"/>
              </a:spcBef>
              <a:spcAft>
                <a:spcPts val="0"/>
              </a:spcAft>
              <a:buClr>
                <a:schemeClr val="dk1"/>
              </a:buClr>
              <a:buSzPts val="2400"/>
              <a:buChar char="•"/>
            </a:pPr>
            <a:r>
              <a:rPr lang="en-US"/>
              <a:t>“Social Problem Solving” </a:t>
            </a:r>
            <a:endParaRPr/>
          </a:p>
          <a:p>
            <a:pPr marL="457200" lvl="0" indent="-381000" algn="l" rtl="0">
              <a:lnSpc>
                <a:spcPct val="100000"/>
              </a:lnSpc>
              <a:spcBef>
                <a:spcPts val="480"/>
              </a:spcBef>
              <a:spcAft>
                <a:spcPts val="0"/>
              </a:spcAft>
              <a:buClr>
                <a:schemeClr val="dk1"/>
              </a:buClr>
              <a:buSzPts val="2400"/>
              <a:buChar char="•"/>
            </a:pPr>
            <a:r>
              <a:rPr lang="en-US"/>
              <a:t>“Skillstreaming” </a:t>
            </a:r>
            <a:endParaRPr/>
          </a:p>
          <a:p>
            <a:pPr marL="457200" lvl="0" indent="-381000" algn="l" rtl="0">
              <a:lnSpc>
                <a:spcPct val="100000"/>
              </a:lnSpc>
              <a:spcBef>
                <a:spcPts val="480"/>
              </a:spcBef>
              <a:spcAft>
                <a:spcPts val="0"/>
              </a:spcAft>
              <a:buClr>
                <a:schemeClr val="dk1"/>
              </a:buClr>
              <a:buSzPts val="2400"/>
              <a:buChar char="•"/>
            </a:pPr>
            <a:r>
              <a:rPr lang="en-US"/>
              <a:t>“Behavior Education Program</a:t>
            </a:r>
            <a:endParaRPr/>
          </a:p>
          <a:p>
            <a:pPr marL="457200" lvl="0" indent="-381000" algn="l" rtl="0">
              <a:lnSpc>
                <a:spcPct val="100000"/>
              </a:lnSpc>
              <a:spcBef>
                <a:spcPts val="480"/>
              </a:spcBef>
              <a:spcAft>
                <a:spcPts val="0"/>
              </a:spcAft>
              <a:buClr>
                <a:schemeClr val="dk1"/>
              </a:buClr>
              <a:buSzPts val="2400"/>
              <a:buChar char="•"/>
            </a:pPr>
            <a:r>
              <a:rPr lang="en-US"/>
              <a:t>“Check-in, check-out”</a:t>
            </a:r>
            <a:endParaRPr/>
          </a:p>
          <a:p>
            <a:pPr marL="76200" lvl="0" indent="0" algn="l" rtl="0">
              <a:lnSpc>
                <a:spcPct val="100000"/>
              </a:lnSpc>
              <a:spcBef>
                <a:spcPts val="480"/>
              </a:spcBef>
              <a:spcAft>
                <a:spcPts val="0"/>
              </a:spcAft>
              <a:buSzPts val="2400"/>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Evaluating Products and Interventions</a:t>
            </a:r>
            <a:endParaRPr/>
          </a:p>
        </p:txBody>
      </p:sp>
      <p:sp>
        <p:nvSpPr>
          <p:cNvPr id="1046" name="Google Shape;1046;p83"/>
          <p:cNvSpPr txBox="1">
            <a:spLocks noGrp="1"/>
          </p:cNvSpPr>
          <p:nvPr>
            <p:ph type="body" idx="1"/>
          </p:nvPr>
        </p:nvSpPr>
        <p:spPr>
          <a:xfrm>
            <a:off x="304799" y="1524000"/>
            <a:ext cx="8534400" cy="4953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360"/>
              </a:spcBef>
              <a:spcAft>
                <a:spcPts val="0"/>
              </a:spcAft>
              <a:buSzPts val="1395"/>
              <a:buNone/>
            </a:pPr>
            <a:r>
              <a:rPr lang="en-US" sz="2680" b="1"/>
              <a:t>Guiding Questions</a:t>
            </a:r>
            <a:endParaRPr sz="2680"/>
          </a:p>
          <a:p>
            <a:pPr marL="457200" lvl="0" indent="-366853" algn="l" rtl="0">
              <a:lnSpc>
                <a:spcPct val="80000"/>
              </a:lnSpc>
              <a:spcBef>
                <a:spcPts val="600"/>
              </a:spcBef>
              <a:spcAft>
                <a:spcPts val="0"/>
              </a:spcAft>
              <a:buSzPts val="2176"/>
              <a:buFont typeface="Verdana"/>
              <a:buAutoNum type="arabicPeriod"/>
            </a:pPr>
            <a:r>
              <a:rPr lang="en-US" sz="2176"/>
              <a:t>Has it been reviewed and evaluated for ‘standards of evidence’ by an organization such as  “What Works Clearinghouse”? </a:t>
            </a:r>
            <a:endParaRPr sz="2176"/>
          </a:p>
          <a:p>
            <a:pPr marL="457200" lvl="0" indent="-366853" algn="l" rtl="0">
              <a:lnSpc>
                <a:spcPct val="80000"/>
              </a:lnSpc>
              <a:spcBef>
                <a:spcPts val="1200"/>
              </a:spcBef>
              <a:spcAft>
                <a:spcPts val="0"/>
              </a:spcAft>
              <a:buSzPts val="2176"/>
              <a:buFont typeface="Verdana"/>
              <a:buAutoNum type="arabicPeriod"/>
            </a:pPr>
            <a:r>
              <a:rPr lang="en-US" sz="2176"/>
              <a:t>If not, is there any evidence that the strategy has been researched?  (e.g., journal articles, book chapter, report from developer)</a:t>
            </a:r>
            <a:endParaRPr sz="2176"/>
          </a:p>
          <a:p>
            <a:pPr marL="457200" lvl="0" indent="-366853" algn="l" rtl="0">
              <a:lnSpc>
                <a:spcPct val="80000"/>
              </a:lnSpc>
              <a:spcBef>
                <a:spcPts val="1200"/>
              </a:spcBef>
              <a:spcAft>
                <a:spcPts val="0"/>
              </a:spcAft>
              <a:buSzPts val="2176"/>
              <a:buFont typeface="Verdana"/>
              <a:buAutoNum type="arabicPeriod"/>
            </a:pPr>
            <a:r>
              <a:rPr lang="en-US" sz="2176"/>
              <a:t>Does it have a manual describing the procedures for each step, so anyone would be able to implement the strategy? </a:t>
            </a:r>
            <a:endParaRPr sz="2176"/>
          </a:p>
          <a:p>
            <a:pPr marL="457200" lvl="0" indent="-366853" algn="l" rtl="0">
              <a:lnSpc>
                <a:spcPct val="80000"/>
              </a:lnSpc>
              <a:spcBef>
                <a:spcPts val="1200"/>
              </a:spcBef>
              <a:spcAft>
                <a:spcPts val="0"/>
              </a:spcAft>
              <a:buSzPts val="2176"/>
              <a:buFont typeface="Verdana"/>
              <a:buAutoNum type="arabicPeriod"/>
            </a:pPr>
            <a:r>
              <a:rPr lang="en-US" sz="2176"/>
              <a:t>Does it include a method for evaluating fidelity of implementation? </a:t>
            </a:r>
            <a:endParaRPr sz="2176"/>
          </a:p>
          <a:p>
            <a:pPr marL="457200" lvl="0" indent="-366853" algn="l" rtl="0">
              <a:lnSpc>
                <a:spcPct val="80000"/>
              </a:lnSpc>
              <a:spcBef>
                <a:spcPts val="1200"/>
              </a:spcBef>
              <a:spcAft>
                <a:spcPts val="0"/>
              </a:spcAft>
              <a:buSzPts val="2176"/>
              <a:buFont typeface="Verdana"/>
              <a:buAutoNum type="arabicPeriod"/>
            </a:pPr>
            <a:r>
              <a:rPr lang="en-US" sz="2176"/>
              <a:t>Can it be implemented without regular and/or intensive involvement from the developer?</a:t>
            </a:r>
            <a:endParaRPr sz="2176"/>
          </a:p>
          <a:p>
            <a:pPr marL="457200" lvl="0" indent="-366853" algn="l" rtl="0">
              <a:lnSpc>
                <a:spcPct val="80000"/>
              </a:lnSpc>
              <a:spcBef>
                <a:spcPts val="1200"/>
              </a:spcBef>
              <a:spcAft>
                <a:spcPts val="0"/>
              </a:spcAft>
              <a:buSzPts val="2176"/>
              <a:buFont typeface="Verdana"/>
              <a:buAutoNum type="arabicPeriod"/>
            </a:pPr>
            <a:r>
              <a:rPr lang="en-US" sz="2176"/>
              <a:t>Does it evidence advanced tiers core features?</a:t>
            </a:r>
            <a:endParaRPr sz="2176"/>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Evidence-Based Academic Interventions</a:t>
            </a:r>
            <a:endParaRPr/>
          </a:p>
        </p:txBody>
      </p:sp>
      <p:pic>
        <p:nvPicPr>
          <p:cNvPr id="1053" name="Google Shape;1053;p84" descr="screenshot of what works clearinghouse practice brief for students in grades 4-9"/>
          <p:cNvPicPr preferRelativeResize="0"/>
          <p:nvPr/>
        </p:nvPicPr>
        <p:blipFill rotWithShape="1">
          <a:blip r:embed="rId3">
            <a:alphaModFix/>
          </a:blip>
          <a:srcRect/>
          <a:stretch/>
        </p:blipFill>
        <p:spPr>
          <a:xfrm>
            <a:off x="2685143" y="1721036"/>
            <a:ext cx="4105083" cy="445116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sz="3400"/>
              <a:t>VTSS Evidence-Based Practices Selection Tool (Existing Practices)</a:t>
            </a:r>
            <a:endParaRPr sz="3400"/>
          </a:p>
        </p:txBody>
      </p:sp>
      <p:pic>
        <p:nvPicPr>
          <p:cNvPr id="1059" name="Google Shape;1059;p85" descr="chart divided into three columns labeled data, practices and systems; the data column indicates questions to ask to evaluate the success of the evidence-based practice; the practices column lists questions to clarify the instructional match and fit of the practice; and the systems column helps divisions identify if they have the resources organized and elements to build capacity. " title="Evaluation of Evidence-based Practices"/>
          <p:cNvPicPr preferRelativeResize="0"/>
          <p:nvPr/>
        </p:nvPicPr>
        <p:blipFill rotWithShape="1">
          <a:blip r:embed="rId3">
            <a:alphaModFix/>
          </a:blip>
          <a:srcRect l="1007" t="18770" r="6588" b="27399"/>
          <a:stretch/>
        </p:blipFill>
        <p:spPr>
          <a:xfrm>
            <a:off x="228600" y="1546000"/>
            <a:ext cx="8686800" cy="4653725"/>
          </a:xfrm>
          <a:prstGeom prst="rect">
            <a:avLst/>
          </a:prstGeom>
          <a:noFill/>
          <a:ln>
            <a:noFill/>
          </a:ln>
        </p:spPr>
      </p:pic>
      <p:sp>
        <p:nvSpPr>
          <p:cNvPr id="1060" name="Google Shape;1060;p85" descr="The red circle is used here to highlight  the question &quot;Has the data been mined to determine the subgroups for whom this EBP was successful?&quot;" title="Red Highlight Circle"/>
          <p:cNvSpPr/>
          <p:nvPr/>
        </p:nvSpPr>
        <p:spPr>
          <a:xfrm>
            <a:off x="228600" y="2700000"/>
            <a:ext cx="2993700" cy="93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85" descr="This circle is used to highlight the question: &quot;Does the EBP continue to support the school or division priorities?&quot;" title="Red Highlight Circle"/>
          <p:cNvSpPr/>
          <p:nvPr/>
        </p:nvSpPr>
        <p:spPr>
          <a:xfrm>
            <a:off x="3222300" y="3704200"/>
            <a:ext cx="2565000" cy="64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85" descr="red circle"/>
          <p:cNvSpPr/>
          <p:nvPr/>
        </p:nvSpPr>
        <p:spPr>
          <a:xfrm>
            <a:off x="6223100" y="2783700"/>
            <a:ext cx="2565000" cy="64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3" name="Google Shape;1063;p85" descr="Notebook icon indicating this slide matches the materials on Page 40 of the accompanying workbook."/>
          <p:cNvPicPr preferRelativeResize="0"/>
          <p:nvPr/>
        </p:nvPicPr>
        <p:blipFill rotWithShape="1">
          <a:blip r:embed="rId4">
            <a:alphaModFix/>
          </a:blip>
          <a:srcRect/>
          <a:stretch/>
        </p:blipFill>
        <p:spPr>
          <a:xfrm>
            <a:off x="8030725" y="405525"/>
            <a:ext cx="664400" cy="845600"/>
          </a:xfrm>
          <a:prstGeom prst="rect">
            <a:avLst/>
          </a:prstGeom>
          <a:noFill/>
          <a:ln>
            <a:noFill/>
          </a:ln>
        </p:spPr>
      </p:pic>
      <p:sp>
        <p:nvSpPr>
          <p:cNvPr id="1064" name="Google Shape;1064;p85"/>
          <p:cNvSpPr txBox="1"/>
          <p:nvPr/>
        </p:nvSpPr>
        <p:spPr>
          <a:xfrm>
            <a:off x="81356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40</a:t>
            </a:r>
            <a:endParaRPr sz="1700" b="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1000"/>
                                        <p:tgtEl>
                                          <p:spTgt spid="1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0"/>
                                        </p:tgtEl>
                                        <p:attrNameLst>
                                          <p:attrName>style.visibility</p:attrName>
                                        </p:attrNameLst>
                                      </p:cBhvr>
                                      <p:to>
                                        <p:strVal val="visible"/>
                                      </p:to>
                                    </p:set>
                                    <p:animEffect transition="in" filter="fade">
                                      <p:cBhvr>
                                        <p:cTn id="12" dur="1000"/>
                                        <p:tgtEl>
                                          <p:spTgt spid="10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2"/>
                                        </p:tgtEl>
                                        <p:attrNameLst>
                                          <p:attrName>style.visibility</p:attrName>
                                        </p:attrNameLst>
                                      </p:cBhvr>
                                      <p:to>
                                        <p:strVal val="visible"/>
                                      </p:to>
                                    </p:set>
                                    <p:animEffect transition="in" filter="fade">
                                      <p:cBhvr>
                                        <p:cTn id="17" dur="10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8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7646"/>
              <a:buNone/>
            </a:pPr>
            <a:r>
              <a:rPr lang="en-US" sz="3777"/>
              <a:t>Evidence-Based Practices Selection (New Interventions)</a:t>
            </a:r>
            <a:endParaRPr sz="3777"/>
          </a:p>
          <a:p>
            <a:pPr marL="0" lvl="0" indent="0" algn="ctr" rtl="0">
              <a:lnSpc>
                <a:spcPct val="100000"/>
              </a:lnSpc>
              <a:spcBef>
                <a:spcPts val="0"/>
              </a:spcBef>
              <a:spcAft>
                <a:spcPts val="0"/>
              </a:spcAft>
              <a:buSzPct val="111111"/>
              <a:buNone/>
            </a:pPr>
            <a:endParaRPr/>
          </a:p>
        </p:txBody>
      </p:sp>
      <p:pic>
        <p:nvPicPr>
          <p:cNvPr id="1071" name="Google Shape;1071;p86" descr="chart divided into three columns labeled data, practices and systems; the data column indicates question to ask identifying the need for an evidence-based practice; the practices column lists questions to clarify the research evidence and fit of the practice; and the systems column helps divisions identify if they are ready and have the resources to support the practice." title="Evidence-based Selection Tool"/>
          <p:cNvPicPr preferRelativeResize="0"/>
          <p:nvPr/>
        </p:nvPicPr>
        <p:blipFill rotWithShape="1">
          <a:blip r:embed="rId3">
            <a:alphaModFix/>
          </a:blip>
          <a:srcRect/>
          <a:stretch/>
        </p:blipFill>
        <p:spPr>
          <a:xfrm>
            <a:off x="64161" y="1600200"/>
            <a:ext cx="9015683" cy="3352800"/>
          </a:xfrm>
          <a:prstGeom prst="rect">
            <a:avLst/>
          </a:prstGeom>
          <a:noFill/>
          <a:ln>
            <a:noFill/>
          </a:ln>
        </p:spPr>
      </p:pic>
      <p:pic>
        <p:nvPicPr>
          <p:cNvPr id="1072" name="Google Shape;1072;p86" descr="Notebook icon indicating this slide matches the materials on Page 41 of the accompanying workbook."/>
          <p:cNvPicPr preferRelativeResize="0"/>
          <p:nvPr/>
        </p:nvPicPr>
        <p:blipFill rotWithShape="1">
          <a:blip r:embed="rId4">
            <a:alphaModFix/>
          </a:blip>
          <a:srcRect/>
          <a:stretch/>
        </p:blipFill>
        <p:spPr>
          <a:xfrm>
            <a:off x="8183125" y="405525"/>
            <a:ext cx="664400" cy="845600"/>
          </a:xfrm>
          <a:prstGeom prst="rect">
            <a:avLst/>
          </a:prstGeom>
          <a:noFill/>
          <a:ln>
            <a:noFill/>
          </a:ln>
        </p:spPr>
      </p:pic>
      <p:sp>
        <p:nvSpPr>
          <p:cNvPr id="1073" name="Google Shape;1073;p86"/>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41</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8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00000"/>
              <a:buNone/>
            </a:pPr>
            <a:r>
              <a:rPr lang="en-US"/>
              <a:t>2.7 Practices Matched to Student Need/Intervention Selection</a:t>
            </a:r>
            <a:endParaRPr/>
          </a:p>
        </p:txBody>
      </p:sp>
      <p:pic>
        <p:nvPicPr>
          <p:cNvPr id="1079" name="Google Shape;1079;p87" descr="Screen Shot TFI socring for 2.1"/>
          <p:cNvPicPr preferRelativeResize="0"/>
          <p:nvPr/>
        </p:nvPicPr>
        <p:blipFill rotWithShape="1">
          <a:blip r:embed="rId3">
            <a:alphaModFix/>
          </a:blip>
          <a:srcRect/>
          <a:stretch/>
        </p:blipFill>
        <p:spPr>
          <a:xfrm>
            <a:off x="312775" y="1524000"/>
            <a:ext cx="734935" cy="957300"/>
          </a:xfrm>
          <a:prstGeom prst="rect">
            <a:avLst/>
          </a:prstGeom>
          <a:noFill/>
          <a:ln>
            <a:noFill/>
          </a:ln>
        </p:spPr>
      </p:pic>
      <p:pic>
        <p:nvPicPr>
          <p:cNvPr id="1080" name="Google Shape;1080;p87" descr="Picture of Academic TFI booklet"/>
          <p:cNvPicPr preferRelativeResize="0"/>
          <p:nvPr/>
        </p:nvPicPr>
        <p:blipFill rotWithShape="1">
          <a:blip r:embed="rId4">
            <a:alphaModFix/>
          </a:blip>
          <a:srcRect/>
          <a:stretch/>
        </p:blipFill>
        <p:spPr>
          <a:xfrm>
            <a:off x="3708950" y="3973200"/>
            <a:ext cx="810200" cy="862675"/>
          </a:xfrm>
          <a:prstGeom prst="rect">
            <a:avLst/>
          </a:prstGeom>
          <a:noFill/>
          <a:ln>
            <a:noFill/>
          </a:ln>
        </p:spPr>
      </p:pic>
      <p:pic>
        <p:nvPicPr>
          <p:cNvPr id="1081" name="Google Shape;1081;p87" descr="A white rectangular table with black text&#10;&#10;Description automatically generated with medium confidence"/>
          <p:cNvPicPr preferRelativeResize="0"/>
          <p:nvPr/>
        </p:nvPicPr>
        <p:blipFill rotWithShape="1">
          <a:blip r:embed="rId5">
            <a:alphaModFix/>
          </a:blip>
          <a:srcRect/>
          <a:stretch/>
        </p:blipFill>
        <p:spPr>
          <a:xfrm>
            <a:off x="1123910" y="1524000"/>
            <a:ext cx="4254728" cy="2296800"/>
          </a:xfrm>
          <a:prstGeom prst="rect">
            <a:avLst/>
          </a:prstGeom>
          <a:noFill/>
          <a:ln>
            <a:noFill/>
          </a:ln>
        </p:spPr>
      </p:pic>
      <p:pic>
        <p:nvPicPr>
          <p:cNvPr id="1082" name="Google Shape;1082;p87" descr="A white rectangular table with black text&#10;&#10;Description automatically generated with medium confidence"/>
          <p:cNvPicPr preferRelativeResize="0"/>
          <p:nvPr/>
        </p:nvPicPr>
        <p:blipFill rotWithShape="1">
          <a:blip r:embed="rId6">
            <a:alphaModFix/>
          </a:blip>
          <a:srcRect/>
          <a:stretch/>
        </p:blipFill>
        <p:spPr>
          <a:xfrm>
            <a:off x="4671550" y="3973200"/>
            <a:ext cx="4320049" cy="2611373"/>
          </a:xfrm>
          <a:prstGeom prst="rect">
            <a:avLst/>
          </a:prstGeom>
          <a:noFill/>
          <a:ln>
            <a:noFill/>
          </a:ln>
        </p:spPr>
      </p:pic>
      <p:pic>
        <p:nvPicPr>
          <p:cNvPr id="1083" name="Google Shape;1083;p87" descr="Notebook icon indicating this slide matches the materials on Pages 42-43 of the accompanying workbook."/>
          <p:cNvPicPr preferRelativeResize="0"/>
          <p:nvPr/>
        </p:nvPicPr>
        <p:blipFill rotWithShape="1">
          <a:blip r:embed="rId7">
            <a:alphaModFix/>
          </a:blip>
          <a:srcRect/>
          <a:stretch/>
        </p:blipFill>
        <p:spPr>
          <a:xfrm>
            <a:off x="8140575" y="377300"/>
            <a:ext cx="664400" cy="845600"/>
          </a:xfrm>
          <a:prstGeom prst="rect">
            <a:avLst/>
          </a:prstGeom>
          <a:noFill/>
          <a:ln>
            <a:noFill/>
          </a:ln>
        </p:spPr>
      </p:pic>
      <p:sp>
        <p:nvSpPr>
          <p:cNvPr id="1084" name="Google Shape;1084;p87"/>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42</a:t>
            </a:r>
            <a:endParaRPr sz="13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Verdana"/>
                <a:ea typeface="Verdana"/>
                <a:cs typeface="Verdana"/>
                <a:sym typeface="Verdana"/>
              </a:rPr>
              <a:t>43</a:t>
            </a:r>
            <a:endParaRPr sz="1300" b="0" i="0" u="none" strike="noStrike" cap="none">
              <a:solidFill>
                <a:schemeClr val="lt1"/>
              </a:solidFill>
              <a:latin typeface="Verdana"/>
              <a:ea typeface="Verdana"/>
              <a:cs typeface="Verdana"/>
              <a:sym typeface="Verdan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Matching Interventions to Instructional Needs</a:t>
            </a:r>
            <a:endParaRPr/>
          </a:p>
        </p:txBody>
      </p:sp>
      <p:sp>
        <p:nvSpPr>
          <p:cNvPr id="1090" name="Google Shape;1090;p88" descr="Screenshot of LCPS general eductaion tier 2 and 3 reading interventions"/>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u="sng">
              <a:solidFill>
                <a:schemeClr val="hlink"/>
              </a:solidFill>
              <a:hlinkClick r:id="rId3"/>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p:txBody>
      </p:sp>
      <p:pic>
        <p:nvPicPr>
          <p:cNvPr id="1091" name="Google Shape;1091;p88" descr="Loudoun County Public Schools instructional continuum of supports listing interventions matched to student  needs" title="screenshot of continuum of supports"/>
          <p:cNvPicPr preferRelativeResize="0"/>
          <p:nvPr/>
        </p:nvPicPr>
        <p:blipFill rotWithShape="1">
          <a:blip r:embed="rId4">
            <a:alphaModFix/>
          </a:blip>
          <a:srcRect/>
          <a:stretch/>
        </p:blipFill>
        <p:spPr>
          <a:xfrm>
            <a:off x="123050" y="1371600"/>
            <a:ext cx="8897899" cy="5295150"/>
          </a:xfrm>
          <a:prstGeom prst="rect">
            <a:avLst/>
          </a:prstGeom>
          <a:noFill/>
          <a:ln>
            <a:noFill/>
          </a:ln>
        </p:spPr>
      </p:pic>
      <p:pic>
        <p:nvPicPr>
          <p:cNvPr id="1092" name="Google Shape;1092;p88" descr="Notebook icon indicating this slide matches the materials on Page 44 of the accompanying workbook."/>
          <p:cNvPicPr preferRelativeResize="0"/>
          <p:nvPr/>
        </p:nvPicPr>
        <p:blipFill rotWithShape="1">
          <a:blip r:embed="rId5">
            <a:alphaModFix/>
          </a:blip>
          <a:srcRect/>
          <a:stretch/>
        </p:blipFill>
        <p:spPr>
          <a:xfrm>
            <a:off x="8183125" y="405525"/>
            <a:ext cx="664400" cy="845600"/>
          </a:xfrm>
          <a:prstGeom prst="rect">
            <a:avLst/>
          </a:prstGeom>
          <a:noFill/>
          <a:ln>
            <a:noFill/>
          </a:ln>
        </p:spPr>
      </p:pic>
      <p:sp>
        <p:nvSpPr>
          <p:cNvPr id="1093" name="Google Shape;1093;p88"/>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44</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7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600" b="1">
                <a:latin typeface="Verdana"/>
                <a:ea typeface="Verdana"/>
                <a:cs typeface="Verdana"/>
                <a:sym typeface="Verdana"/>
              </a:rPr>
              <a:t>Continuum of Support: </a:t>
            </a:r>
            <a:endParaRPr sz="2600" b="1">
              <a:latin typeface="Verdana"/>
              <a:ea typeface="Verdana"/>
              <a:cs typeface="Verdana"/>
              <a:sym typeface="Verdana"/>
            </a:endParaRPr>
          </a:p>
          <a:p>
            <a:pPr marL="457200" lvl="0" indent="-393700" algn="l" rtl="0">
              <a:lnSpc>
                <a:spcPct val="115000"/>
              </a:lnSpc>
              <a:spcBef>
                <a:spcPts val="0"/>
              </a:spcBef>
              <a:spcAft>
                <a:spcPts val="0"/>
              </a:spcAft>
              <a:buSzPts val="2600"/>
              <a:buFont typeface="Arial"/>
              <a:buChar char="•"/>
            </a:pPr>
            <a:r>
              <a:rPr lang="en-US" sz="2600">
                <a:latin typeface="Verdana"/>
                <a:ea typeface="Verdana"/>
                <a:cs typeface="Verdana"/>
                <a:sym typeface="Verdana"/>
              </a:rPr>
              <a:t>Tutoring; digital platforms 1- reading; 1- math</a:t>
            </a:r>
            <a:endParaRPr sz="2600">
              <a:latin typeface="Verdana"/>
              <a:ea typeface="Verdana"/>
              <a:cs typeface="Verdana"/>
              <a:sym typeface="Verdana"/>
            </a:endParaRPr>
          </a:p>
          <a:p>
            <a:pPr marL="457200" lvl="0" indent="-393700" algn="l" rtl="0">
              <a:lnSpc>
                <a:spcPct val="115000"/>
              </a:lnSpc>
              <a:spcBef>
                <a:spcPts val="0"/>
              </a:spcBef>
              <a:spcAft>
                <a:spcPts val="0"/>
              </a:spcAft>
              <a:buSzPts val="2600"/>
              <a:buFont typeface="Arial"/>
              <a:buChar char="•"/>
            </a:pPr>
            <a:r>
              <a:rPr lang="en-US" sz="2600">
                <a:latin typeface="Verdana"/>
                <a:ea typeface="Verdana"/>
                <a:cs typeface="Verdana"/>
                <a:sym typeface="Verdana"/>
              </a:rPr>
              <a:t>Ratio of no more than 10 students per tutor</a:t>
            </a:r>
            <a:endParaRPr sz="2600">
              <a:latin typeface="Verdana"/>
              <a:ea typeface="Verdana"/>
              <a:cs typeface="Verdana"/>
              <a:sym typeface="Verdana"/>
            </a:endParaRPr>
          </a:p>
          <a:p>
            <a:pPr marL="0" lvl="0" indent="0" algn="l" rtl="0">
              <a:lnSpc>
                <a:spcPct val="100000"/>
              </a:lnSpc>
              <a:spcBef>
                <a:spcPts val="360"/>
              </a:spcBef>
              <a:spcAft>
                <a:spcPts val="0"/>
              </a:spcAft>
              <a:buSzPts val="1800"/>
              <a:buNone/>
            </a:pPr>
            <a:endParaRPr/>
          </a:p>
        </p:txBody>
      </p:sp>
      <p:sp>
        <p:nvSpPr>
          <p:cNvPr id="1100" name="Google Shape;1100;p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in Action</a:t>
            </a:r>
            <a:endParaRPr/>
          </a:p>
        </p:txBody>
      </p:sp>
      <p:pic>
        <p:nvPicPr>
          <p:cNvPr id="1101" name="Google Shape;1101;p73" descr="A logo for a tutor&#10;&#10;Description automatically generated"/>
          <p:cNvPicPr preferRelativeResize="0"/>
          <p:nvPr/>
        </p:nvPicPr>
        <p:blipFill rotWithShape="1">
          <a:blip r:embed="rId3">
            <a:alphaModFix/>
          </a:blip>
          <a:srcRect/>
          <a:stretch/>
        </p:blipFill>
        <p:spPr>
          <a:xfrm>
            <a:off x="5179850" y="4405075"/>
            <a:ext cx="2926848" cy="12880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Example of SEB Needs &amp; Matched Interventions</a:t>
            </a:r>
            <a:endParaRPr/>
          </a:p>
        </p:txBody>
      </p:sp>
      <p:sp>
        <p:nvSpPr>
          <p:cNvPr id="1107" name="Google Shape;1107;p89"/>
          <p:cNvSpPr txBox="1"/>
          <p:nvPr/>
        </p:nvSpPr>
        <p:spPr>
          <a:xfrm>
            <a:off x="370225" y="6242400"/>
            <a:ext cx="8403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McDaniel, Sara, etal. (2024). </a:t>
            </a:r>
            <a:r>
              <a:rPr lang="en-US" sz="1400" b="0" i="1" u="none" strike="noStrike" cap="none">
                <a:solidFill>
                  <a:schemeClr val="dk1"/>
                </a:solidFill>
                <a:latin typeface="Calibri"/>
                <a:ea typeface="Calibri"/>
                <a:cs typeface="Calibri"/>
                <a:sym typeface="Calibri"/>
              </a:rPr>
              <a:t>Social, Emotional, and Behavioral Supports in Schools: Linking </a:t>
            </a:r>
            <a:endParaRPr sz="14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Assessment to Tier 2 Intervention</a:t>
            </a:r>
            <a:r>
              <a:rPr lang="en-US" sz="1400" b="0" i="0" u="none" strike="noStrike" cap="none">
                <a:solidFill>
                  <a:schemeClr val="dk1"/>
                </a:solidFill>
                <a:latin typeface="Calibri"/>
                <a:ea typeface="Calibri"/>
                <a:cs typeface="Calibri"/>
                <a:sym typeface="Calibri"/>
              </a:rPr>
              <a:t>. p. 31</a:t>
            </a:r>
            <a:endParaRPr sz="1400" b="0" i="0" u="none" strike="noStrike" cap="none">
              <a:solidFill>
                <a:schemeClr val="dk1"/>
              </a:solidFill>
              <a:latin typeface="Calibri"/>
              <a:ea typeface="Calibri"/>
              <a:cs typeface="Calibri"/>
              <a:sym typeface="Calibri"/>
            </a:endParaRPr>
          </a:p>
        </p:txBody>
      </p:sp>
      <p:graphicFrame>
        <p:nvGraphicFramePr>
          <p:cNvPr id="1108" name="Google Shape;1108;p89"/>
          <p:cNvGraphicFramePr/>
          <p:nvPr/>
        </p:nvGraphicFramePr>
        <p:xfrm>
          <a:off x="228650" y="1597050"/>
          <a:ext cx="3000000" cy="3000000"/>
        </p:xfrm>
        <a:graphic>
          <a:graphicData uri="http://schemas.openxmlformats.org/drawingml/2006/table">
            <a:tbl>
              <a:tblPr firstRow="1">
                <a:noFill/>
                <a:tableStyleId>{B962FC28-139A-480E-B5BE-7AB29B819066}</a:tableStyleId>
              </a:tblPr>
              <a:tblGrid>
                <a:gridCol w="2404100">
                  <a:extLst>
                    <a:ext uri="{9D8B030D-6E8A-4147-A177-3AD203B41FA5}">
                      <a16:colId xmlns:a16="http://schemas.microsoft.com/office/drawing/2014/main" val="20000"/>
                    </a:ext>
                  </a:extLst>
                </a:gridCol>
                <a:gridCol w="2541250">
                  <a:extLst>
                    <a:ext uri="{9D8B030D-6E8A-4147-A177-3AD203B41FA5}">
                      <a16:colId xmlns:a16="http://schemas.microsoft.com/office/drawing/2014/main" val="20001"/>
                    </a:ext>
                  </a:extLst>
                </a:gridCol>
                <a:gridCol w="3741425">
                  <a:extLst>
                    <a:ext uri="{9D8B030D-6E8A-4147-A177-3AD203B41FA5}">
                      <a16:colId xmlns:a16="http://schemas.microsoft.com/office/drawing/2014/main" val="20002"/>
                    </a:ext>
                  </a:extLst>
                </a:gridCol>
              </a:tblGrid>
              <a:tr h="449525">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t>Area of Need</a:t>
                      </a:r>
                      <a:endParaRPr sz="17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t>Intervention Category</a:t>
                      </a:r>
                      <a:endParaRPr sz="17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t>Interventions</a:t>
                      </a:r>
                      <a:endParaRPr sz="1700" b="1" u="none" strike="noStrike" cap="none"/>
                    </a:p>
                  </a:txBody>
                  <a:tcPr marL="91425" marR="91425" marT="91425" marB="91425"/>
                </a:tc>
                <a:extLst>
                  <a:ext uri="{0D108BD9-81ED-4DB2-BD59-A6C34878D82A}">
                    <a16:rowId xmlns:a16="http://schemas.microsoft.com/office/drawing/2014/main" val="10000"/>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Conduct problems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Check-In/Check-Out variations</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Check-In/Check-Out</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Check and Connect</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Check, Connect, Expect</a:t>
                      </a:r>
                      <a:endParaRPr sz="1400" u="none" strike="noStrike" cap="none"/>
                    </a:p>
                  </a:txBody>
                  <a:tcPr marL="91425" marR="91425" marT="91425" marB="91425"/>
                </a:tc>
                <a:extLst>
                  <a:ext uri="{0D108BD9-81ED-4DB2-BD59-A6C34878D82A}">
                    <a16:rowId xmlns:a16="http://schemas.microsoft.com/office/drawing/2014/main" val="10001"/>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Hyperactivity/ Inattention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Self-regulation</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Goal-setting strategies</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Self-monitoring</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Self-graphing</a:t>
                      </a:r>
                      <a:endParaRPr sz="1400" u="none" strike="noStrike" cap="none"/>
                    </a:p>
                  </a:txBody>
                  <a:tcPr marL="91425" marR="91425" marT="91425" marB="91425"/>
                </a:tc>
                <a:extLst>
                  <a:ext uri="{0D108BD9-81ED-4DB2-BD59-A6C34878D82A}">
                    <a16:rowId xmlns:a16="http://schemas.microsoft.com/office/drawing/2014/main" val="10002"/>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Social Skills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Social-problem-solving activities</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Social/behavioral contracts</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Problem-solving activities</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Restorative meeting or circle</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Social skills or S-E training</a:t>
                      </a:r>
                      <a:endParaRPr sz="1400" u="none" strike="noStrike" cap="none"/>
                    </a:p>
                  </a:txBody>
                  <a:tcPr marL="91425" marR="91425" marT="91425" marB="91425"/>
                </a:tc>
                <a:extLst>
                  <a:ext uri="{0D108BD9-81ED-4DB2-BD59-A6C34878D82A}">
                    <a16:rowId xmlns:a16="http://schemas.microsoft.com/office/drawing/2014/main" val="10003"/>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Emotional</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Cognitive-behavioral therapy</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small-group or individual therapy/counseling</a:t>
                      </a:r>
                      <a:endParaRPr sz="1400" u="none" strike="noStrike" cap="none"/>
                    </a:p>
                  </a:txBody>
                  <a:tcPr marL="91425" marR="91425" marT="91425" marB="91425"/>
                </a:tc>
                <a:extLst>
                  <a:ext uri="{0D108BD9-81ED-4DB2-BD59-A6C34878D82A}">
                    <a16:rowId xmlns:a16="http://schemas.microsoft.com/office/drawing/2014/main" val="10004"/>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Academic</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Explicit academic &amp; academic-supporting activities</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supplemental explicit instruction</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Breaks are Better (BrB)</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Homework Organization &amp; Planning Skills (HOPS)</a:t>
                      </a:r>
                      <a:endParaRPr sz="1400" u="none" strike="noStrike" cap="none"/>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and Connect!</a:t>
            </a:r>
            <a:endParaRPr/>
          </a:p>
        </p:txBody>
      </p:sp>
      <p:pic>
        <p:nvPicPr>
          <p:cNvPr id="271" name="Google Shape;271;p9" descr="A white grid with black text&#10;&#10;Description automatically generated"/>
          <p:cNvPicPr preferRelativeResize="0"/>
          <p:nvPr/>
        </p:nvPicPr>
        <p:blipFill rotWithShape="1">
          <a:blip r:embed="rId3">
            <a:alphaModFix/>
          </a:blip>
          <a:srcRect/>
          <a:stretch/>
        </p:blipFill>
        <p:spPr>
          <a:xfrm>
            <a:off x="342900" y="1510350"/>
            <a:ext cx="8458200" cy="5105400"/>
          </a:xfrm>
          <a:prstGeom prst="rect">
            <a:avLst/>
          </a:prstGeom>
          <a:noFill/>
          <a:ln>
            <a:noFill/>
          </a:ln>
        </p:spPr>
      </p:pic>
      <p:pic>
        <p:nvPicPr>
          <p:cNvPr id="272" name="Google Shape;272;p9" descr="Notebook icon indicating this slide matches the materials on Page 7  of the accompanying workbook."/>
          <p:cNvPicPr preferRelativeResize="0"/>
          <p:nvPr/>
        </p:nvPicPr>
        <p:blipFill rotWithShape="1">
          <a:blip r:embed="rId4">
            <a:alphaModFix/>
          </a:blip>
          <a:srcRect/>
          <a:stretch/>
        </p:blipFill>
        <p:spPr>
          <a:xfrm>
            <a:off x="8136700" y="377300"/>
            <a:ext cx="664400" cy="845600"/>
          </a:xfrm>
          <a:prstGeom prst="rect">
            <a:avLst/>
          </a:prstGeom>
          <a:noFill/>
          <a:ln>
            <a:noFill/>
          </a:ln>
        </p:spPr>
      </p:pic>
      <p:sp>
        <p:nvSpPr>
          <p:cNvPr id="273" name="Google Shape;273;p9"/>
          <p:cNvSpPr txBox="1"/>
          <p:nvPr/>
        </p:nvSpPr>
        <p:spPr>
          <a:xfrm>
            <a:off x="8385300" y="718050"/>
            <a:ext cx="339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chemeClr val="lt1"/>
                </a:solidFill>
                <a:latin typeface="Verdana"/>
                <a:ea typeface="Verdana"/>
                <a:cs typeface="Verdana"/>
                <a:sym typeface="Verdana"/>
              </a:rPr>
              <a:t>7</a:t>
            </a:r>
            <a:endParaRPr sz="1700" b="0" i="0" u="none" strike="noStrike" cap="none" dirty="0">
              <a:solidFill>
                <a:schemeClr val="lt1"/>
              </a:solidFill>
              <a:latin typeface="Verdana"/>
              <a:ea typeface="Verdana"/>
              <a:cs typeface="Verdana"/>
              <a:sym typeface="Verdan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95000"/>
              <a:buFont typeface="Verdana"/>
              <a:buNone/>
            </a:pPr>
            <a:endParaRPr/>
          </a:p>
          <a:p>
            <a:pPr marL="0" lvl="0" indent="0" algn="ctr" rtl="0">
              <a:lnSpc>
                <a:spcPct val="100000"/>
              </a:lnSpc>
              <a:spcBef>
                <a:spcPts val="0"/>
              </a:spcBef>
              <a:spcAft>
                <a:spcPts val="0"/>
              </a:spcAft>
              <a:buClr>
                <a:schemeClr val="lt1"/>
              </a:buClr>
              <a:buSzPct val="95000"/>
              <a:buFont typeface="Verdana"/>
              <a:buNone/>
            </a:pPr>
            <a:r>
              <a:rPr lang="en-US"/>
              <a:t>Team Time: </a:t>
            </a:r>
            <a:endParaRPr/>
          </a:p>
          <a:p>
            <a:pPr marL="0" lvl="0" indent="0" algn="ctr" rtl="0">
              <a:lnSpc>
                <a:spcPct val="100000"/>
              </a:lnSpc>
              <a:spcBef>
                <a:spcPts val="0"/>
              </a:spcBef>
              <a:spcAft>
                <a:spcPts val="0"/>
              </a:spcAft>
              <a:buClr>
                <a:schemeClr val="lt1"/>
              </a:buClr>
              <a:buSzPct val="95000"/>
              <a:buFont typeface="Verdana"/>
              <a:buNone/>
            </a:pPr>
            <a:r>
              <a:rPr lang="en-US"/>
              <a:t>Continuum of Supports</a:t>
            </a:r>
            <a:endParaRPr/>
          </a:p>
          <a:p>
            <a:pPr marL="0" lvl="0" indent="0" algn="ctr" rtl="0">
              <a:lnSpc>
                <a:spcPct val="90000"/>
              </a:lnSpc>
              <a:spcBef>
                <a:spcPts val="0"/>
              </a:spcBef>
              <a:spcAft>
                <a:spcPts val="0"/>
              </a:spcAft>
              <a:buClr>
                <a:schemeClr val="lt1"/>
              </a:buClr>
              <a:buSzPct val="95000"/>
              <a:buFont typeface="Verdana"/>
              <a:buNone/>
            </a:pPr>
            <a:endParaRPr/>
          </a:p>
        </p:txBody>
      </p:sp>
      <p:sp>
        <p:nvSpPr>
          <p:cNvPr id="1115" name="Google Shape;1115;p9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a:latin typeface="Verdana"/>
                <a:ea typeface="Verdana"/>
                <a:cs typeface="Verdana"/>
                <a:sym typeface="Verdana"/>
              </a:rPr>
              <a:t>List interventions matched to need on continuum of supports</a:t>
            </a:r>
            <a:endParaRPr>
              <a:latin typeface="Verdana"/>
              <a:ea typeface="Verdana"/>
              <a:cs typeface="Verdana"/>
              <a:sym typeface="Verdana"/>
            </a:endParaRPr>
          </a:p>
          <a:p>
            <a:pPr marL="457200" lvl="0" indent="0" algn="l" rtl="0">
              <a:lnSpc>
                <a:spcPct val="90000"/>
              </a:lnSpc>
              <a:spcBef>
                <a:spcPts val="0"/>
              </a:spcBef>
              <a:spcAft>
                <a:spcPts val="0"/>
              </a:spcAft>
              <a:buSzPts val="1800"/>
              <a:buNone/>
            </a:pPr>
            <a:endParaRPr>
              <a:latin typeface="Verdana"/>
              <a:ea typeface="Verdana"/>
              <a:cs typeface="Verdana"/>
              <a:sym typeface="Verdana"/>
            </a:endParaRPr>
          </a:p>
          <a:p>
            <a:pPr marL="685800" lvl="1" indent="-254000" algn="l" rtl="0">
              <a:lnSpc>
                <a:spcPct val="90000"/>
              </a:lnSpc>
              <a:spcBef>
                <a:spcPts val="500"/>
              </a:spcBef>
              <a:spcAft>
                <a:spcPts val="0"/>
              </a:spcAft>
              <a:buClr>
                <a:schemeClr val="dk1"/>
              </a:buClr>
              <a:buSzPts val="2800"/>
              <a:buFont typeface="Verdana"/>
              <a:buChar char="•"/>
            </a:pPr>
            <a:r>
              <a:rPr lang="en-US" sz="2800">
                <a:latin typeface="Verdana"/>
                <a:ea typeface="Verdana"/>
                <a:cs typeface="Verdana"/>
                <a:sym typeface="Verdana"/>
              </a:rPr>
              <a:t>Check for 6 core features?</a:t>
            </a:r>
            <a:endParaRPr sz="2800">
              <a:latin typeface="Verdana"/>
              <a:ea typeface="Verdana"/>
              <a:cs typeface="Verdana"/>
              <a:sym typeface="Verdana"/>
            </a:endParaRPr>
          </a:p>
          <a:p>
            <a:pPr marL="914400" lvl="0" indent="0" algn="l" rtl="0">
              <a:lnSpc>
                <a:spcPct val="90000"/>
              </a:lnSpc>
              <a:spcBef>
                <a:spcPts val="500"/>
              </a:spcBef>
              <a:spcAft>
                <a:spcPts val="0"/>
              </a:spcAft>
              <a:buSzPts val="1800"/>
              <a:buNone/>
            </a:pPr>
            <a:endParaRPr sz="2800">
              <a:latin typeface="Verdana"/>
              <a:ea typeface="Verdana"/>
              <a:cs typeface="Verdana"/>
              <a:sym typeface="Verdana"/>
            </a:endParaRPr>
          </a:p>
          <a:p>
            <a:pPr marL="685800" lvl="1" indent="-254000" algn="l" rtl="0">
              <a:lnSpc>
                <a:spcPct val="90000"/>
              </a:lnSpc>
              <a:spcBef>
                <a:spcPts val="500"/>
              </a:spcBef>
              <a:spcAft>
                <a:spcPts val="0"/>
              </a:spcAft>
              <a:buClr>
                <a:schemeClr val="dk1"/>
              </a:buClr>
              <a:buSzPts val="2800"/>
              <a:buFont typeface="Verdana"/>
              <a:buChar char="•"/>
            </a:pPr>
            <a:r>
              <a:rPr lang="en-US" sz="2800">
                <a:latin typeface="Verdana"/>
                <a:ea typeface="Verdana"/>
                <a:cs typeface="Verdana"/>
                <a:sym typeface="Verdana"/>
              </a:rPr>
              <a:t>Use EBP selection tool?</a:t>
            </a:r>
            <a:endParaRPr sz="2800">
              <a:latin typeface="Verdana"/>
              <a:ea typeface="Verdana"/>
              <a:cs typeface="Verdana"/>
              <a:sym typeface="Verdana"/>
            </a:endParaRPr>
          </a:p>
          <a:p>
            <a:pPr marL="914400" lvl="0" indent="0" algn="l" rtl="0">
              <a:lnSpc>
                <a:spcPct val="90000"/>
              </a:lnSpc>
              <a:spcBef>
                <a:spcPts val="500"/>
              </a:spcBef>
              <a:spcAft>
                <a:spcPts val="0"/>
              </a:spcAft>
              <a:buSzPts val="1800"/>
              <a:buNone/>
            </a:pPr>
            <a:endParaRPr sz="2800">
              <a:latin typeface="Verdana"/>
              <a:ea typeface="Verdana"/>
              <a:cs typeface="Verdana"/>
              <a:sym typeface="Verdana"/>
            </a:endParaRPr>
          </a:p>
          <a:p>
            <a:pPr marL="685800" lvl="1" indent="-254000" algn="l" rtl="0">
              <a:lnSpc>
                <a:spcPct val="90000"/>
              </a:lnSpc>
              <a:spcBef>
                <a:spcPts val="500"/>
              </a:spcBef>
              <a:spcAft>
                <a:spcPts val="0"/>
              </a:spcAft>
              <a:buClr>
                <a:schemeClr val="dk1"/>
              </a:buClr>
              <a:buSzPts val="2800"/>
              <a:buFont typeface="Verdana"/>
              <a:buChar char="•"/>
            </a:pPr>
            <a:r>
              <a:rPr lang="en-US" sz="2800">
                <a:latin typeface="Verdana"/>
                <a:ea typeface="Verdana"/>
                <a:cs typeface="Verdana"/>
                <a:sym typeface="Verdana"/>
              </a:rPr>
              <a:t>Interventions matched to instructional need?</a:t>
            </a:r>
            <a:endParaRPr/>
          </a:p>
          <a:p>
            <a:pPr marL="685800" lvl="1" indent="-76200" algn="l" rtl="0">
              <a:lnSpc>
                <a:spcPct val="90000"/>
              </a:lnSpc>
              <a:spcBef>
                <a:spcPts val="500"/>
              </a:spcBef>
              <a:spcAft>
                <a:spcPts val="0"/>
              </a:spcAft>
              <a:buClr>
                <a:schemeClr val="dk1"/>
              </a:buClr>
              <a:buSzPts val="2800"/>
              <a:buNone/>
            </a:pPr>
            <a:endParaRPr sz="2800"/>
          </a:p>
        </p:txBody>
      </p:sp>
      <p:pic>
        <p:nvPicPr>
          <p:cNvPr id="1116" name="Google Shape;1116;p90" descr="Notebook icon indicating this slide matches the materials on Page 45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117" name="Google Shape;1117;p90"/>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45</a:t>
            </a:r>
            <a:endParaRPr sz="1700" b="0" i="0" u="none" strike="noStrike" cap="none">
              <a:solidFill>
                <a:schemeClr val="lt1"/>
              </a:solidFill>
              <a:latin typeface="Verdana"/>
              <a:ea typeface="Verdana"/>
              <a:cs typeface="Verdana"/>
              <a:sym typeface="Verdan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Continuum of Supports </a:t>
            </a:r>
            <a:endParaRPr/>
          </a:p>
        </p:txBody>
      </p:sp>
      <p:sp>
        <p:nvSpPr>
          <p:cNvPr id="1123" name="Google Shape;1123;p91"/>
          <p:cNvSpPr txBox="1">
            <a:spLocks noGrp="1"/>
          </p:cNvSpPr>
          <p:nvPr>
            <p:ph type="body" idx="1"/>
          </p:nvPr>
        </p:nvSpPr>
        <p:spPr>
          <a:xfrm>
            <a:off x="866737" y="1846141"/>
            <a:ext cx="7911600" cy="45720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800"/>
              <a:t>A few viable interventions are more effective than many under-supported options on the continuum of supports</a:t>
            </a:r>
            <a:endParaRPr sz="2800"/>
          </a:p>
          <a:p>
            <a:pPr marL="457200" lvl="0" indent="-228600" algn="l" rtl="0">
              <a:lnSpc>
                <a:spcPct val="100000"/>
              </a:lnSpc>
              <a:spcBef>
                <a:spcPts val="360"/>
              </a:spcBef>
              <a:spcAft>
                <a:spcPts val="0"/>
              </a:spcAft>
              <a:buSzPts val="1800"/>
              <a:buNone/>
            </a:pPr>
            <a:endParaRPr sz="2800"/>
          </a:p>
          <a:p>
            <a:pPr marL="114300" lvl="0" indent="0" algn="l" rtl="0">
              <a:lnSpc>
                <a:spcPct val="100000"/>
              </a:lnSpc>
              <a:spcBef>
                <a:spcPts val="360"/>
              </a:spcBef>
              <a:spcAft>
                <a:spcPts val="0"/>
              </a:spcAft>
              <a:buSzPts val="1800"/>
              <a:buNone/>
            </a:pPr>
            <a:r>
              <a:rPr lang="en-US" sz="2800"/>
              <a:t>Document a continuum of supports that contain 6 core features of advanced tiers interventions and are matched to instructional need</a:t>
            </a:r>
            <a:endParaRPr sz="2800"/>
          </a:p>
        </p:txBody>
      </p:sp>
      <p:pic>
        <p:nvPicPr>
          <p:cNvPr id="1124" name="Google Shape;1124;p91" descr="lightbulb icon" title="lightbulb icon"/>
          <p:cNvPicPr preferRelativeResize="0"/>
          <p:nvPr/>
        </p:nvPicPr>
        <p:blipFill rotWithShape="1">
          <a:blip r:embed="rId3">
            <a:alphaModFix/>
          </a:blip>
          <a:srcRect/>
          <a:stretch/>
        </p:blipFill>
        <p:spPr>
          <a:xfrm>
            <a:off x="91388" y="1802086"/>
            <a:ext cx="775349" cy="865974"/>
          </a:xfrm>
          <a:prstGeom prst="rect">
            <a:avLst/>
          </a:prstGeom>
          <a:noFill/>
          <a:ln>
            <a:noFill/>
          </a:ln>
        </p:spPr>
      </p:pic>
      <p:pic>
        <p:nvPicPr>
          <p:cNvPr id="1125" name="Google Shape;1125;p91" descr="lightbulb icon" title="lightbulb icon"/>
          <p:cNvPicPr preferRelativeResize="0"/>
          <p:nvPr/>
        </p:nvPicPr>
        <p:blipFill rotWithShape="1">
          <a:blip r:embed="rId3">
            <a:alphaModFix/>
          </a:blip>
          <a:srcRect/>
          <a:stretch/>
        </p:blipFill>
        <p:spPr>
          <a:xfrm>
            <a:off x="91388" y="3728062"/>
            <a:ext cx="827074" cy="923757"/>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Exit Ticket</a:t>
            </a:r>
            <a:endParaRPr/>
          </a:p>
        </p:txBody>
      </p:sp>
      <p:pic>
        <p:nvPicPr>
          <p:cNvPr id="1133" name="Google Shape;1133;p92" descr="Notebook icon indicating this slide matches the materials on Page 81 of the accompanying workbook."/>
          <p:cNvPicPr preferRelativeResize="0"/>
          <p:nvPr/>
        </p:nvPicPr>
        <p:blipFill rotWithShape="1">
          <a:blip r:embed="rId3">
            <a:alphaModFix/>
          </a:blip>
          <a:srcRect/>
          <a:stretch/>
        </p:blipFill>
        <p:spPr>
          <a:xfrm>
            <a:off x="8183125" y="405525"/>
            <a:ext cx="664400" cy="845600"/>
          </a:xfrm>
          <a:prstGeom prst="rect">
            <a:avLst/>
          </a:prstGeom>
          <a:noFill/>
          <a:ln>
            <a:noFill/>
          </a:ln>
        </p:spPr>
      </p:pic>
      <p:sp>
        <p:nvSpPr>
          <p:cNvPr id="1134" name="Google Shape;1134;p92"/>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Verdana"/>
                <a:ea typeface="Verdana"/>
                <a:cs typeface="Verdana"/>
                <a:sym typeface="Verdana"/>
              </a:rPr>
              <a:t>81</a:t>
            </a:r>
            <a:endParaRPr sz="1700" b="0" i="0" u="none" strike="noStrike" cap="none">
              <a:solidFill>
                <a:schemeClr val="lt1"/>
              </a:solidFill>
              <a:latin typeface="Verdana"/>
              <a:ea typeface="Verdana"/>
              <a:cs typeface="Verdana"/>
              <a:sym typeface="Verdana"/>
            </a:endParaRPr>
          </a:p>
        </p:txBody>
      </p:sp>
      <p:pic>
        <p:nvPicPr>
          <p:cNvPr id="1135" name="Google Shape;1135;p9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135050" y="1828725"/>
            <a:ext cx="3647425" cy="3647425"/>
          </a:xfrm>
          <a:prstGeom prst="rect">
            <a:avLst/>
          </a:prstGeom>
          <a:noFill/>
          <a:ln>
            <a:noFill/>
          </a:ln>
        </p:spPr>
      </p:pic>
      <p:sp>
        <p:nvSpPr>
          <p:cNvPr id="1137" name="Google Shape;1137;p92"/>
          <p:cNvSpPr txBox="1"/>
          <p:nvPr/>
        </p:nvSpPr>
        <p:spPr>
          <a:xfrm>
            <a:off x="3398900" y="5807725"/>
            <a:ext cx="21078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u="sng" dirty="0">
                <a:solidFill>
                  <a:srgbClr val="9454C3"/>
                </a:solidFill>
                <a:hlinkClick r:id="rId5">
                  <a:extLst>
                    <a:ext uri="{A12FA001-AC4F-418D-AE19-62706E023703}">
                      <ahyp:hlinkClr xmlns:ahyp="http://schemas.microsoft.com/office/drawing/2018/hyperlinkcolor" val="tx"/>
                    </a:ext>
                  </a:extLst>
                </a:hlinkClick>
              </a:rPr>
              <a:t>exit ticket</a:t>
            </a:r>
            <a:endParaRPr sz="2300" dirty="0"/>
          </a:p>
        </p:txBody>
      </p:sp>
      <p:pic>
        <p:nvPicPr>
          <p:cNvPr id="1138" name="Google Shape;1138;p92" descr="Cover image of the Advanced Tiers 2024 Exit Ticket"/>
          <p:cNvPicPr preferRelativeResize="0"/>
          <p:nvPr/>
        </p:nvPicPr>
        <p:blipFill>
          <a:blip r:embed="rId6">
            <a:alphaModFix/>
          </a:blip>
          <a:stretch>
            <a:fillRect/>
          </a:stretch>
        </p:blipFill>
        <p:spPr>
          <a:xfrm>
            <a:off x="325075" y="1851350"/>
            <a:ext cx="4809975" cy="3476625"/>
          </a:xfrm>
          <a:prstGeom prst="rect">
            <a:avLst/>
          </a:prstGeom>
          <a:noFill/>
          <a:ln>
            <a:noFill/>
          </a:ln>
        </p:spPr>
      </p:pic>
      <p:sp>
        <p:nvSpPr>
          <p:cNvPr id="2" name="TextBox 1">
            <a:extLst>
              <a:ext uri="{FF2B5EF4-FFF2-40B4-BE49-F238E27FC236}">
                <a16:creationId xmlns:a16="http://schemas.microsoft.com/office/drawing/2014/main" id="{8C20EC2D-D1F5-97F3-3E6C-C1155C660A78}"/>
              </a:ext>
            </a:extLst>
          </p:cNvPr>
          <p:cNvSpPr txBox="1"/>
          <p:nvPr/>
        </p:nvSpPr>
        <p:spPr>
          <a:xfrm>
            <a:off x="6198850" y="5338213"/>
            <a:ext cx="2868300" cy="307777"/>
          </a:xfrm>
          <a:prstGeom prst="rect">
            <a:avLst/>
          </a:prstGeom>
          <a:noFill/>
        </p:spPr>
        <p:txBody>
          <a:bodyPr wrap="square" rtlCol="0">
            <a:spAutoFit/>
          </a:bodyPr>
          <a:lstStyle/>
          <a:p>
            <a:r>
              <a:rPr lang="en-US" dirty="0">
                <a:hlinkClick r:id="rId7" action="ppaction://hlinkfile"/>
              </a:rPr>
              <a:t>qrfy.io/s5bGNx6j5T</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9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Summer Snowballs</a:t>
            </a:r>
            <a:endParaRPr/>
          </a:p>
        </p:txBody>
      </p:sp>
      <p:pic>
        <p:nvPicPr>
          <p:cNvPr id="1145" name="Google Shape;1145;p93" descr="penguin throwing a snowball"/>
          <p:cNvPicPr preferRelativeResize="0"/>
          <p:nvPr/>
        </p:nvPicPr>
        <p:blipFill rotWithShape="1">
          <a:blip r:embed="rId3">
            <a:alphaModFix/>
          </a:blip>
          <a:srcRect/>
          <a:stretch/>
        </p:blipFill>
        <p:spPr>
          <a:xfrm>
            <a:off x="318742" y="1762338"/>
            <a:ext cx="5315059" cy="4053508"/>
          </a:xfrm>
          <a:prstGeom prst="rect">
            <a:avLst/>
          </a:prstGeom>
          <a:noFill/>
          <a:ln>
            <a:noFill/>
          </a:ln>
        </p:spPr>
      </p:pic>
      <p:sp>
        <p:nvSpPr>
          <p:cNvPr id="1146" name="Google Shape;1146;p93"/>
          <p:cNvSpPr txBox="1"/>
          <p:nvPr/>
        </p:nvSpPr>
        <p:spPr>
          <a:xfrm>
            <a:off x="5226650" y="1948125"/>
            <a:ext cx="32784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Write one big idea from today you want to be sure doesn’t melt away between now and the new school year.</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94"/>
          <p:cNvSpPr txBox="1">
            <a:spLocks noGrp="1"/>
          </p:cNvSpPr>
          <p:nvPr>
            <p:ph type="body" idx="1"/>
          </p:nvPr>
        </p:nvSpPr>
        <p:spPr>
          <a:xfrm>
            <a:off x="457201" y="16764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360"/>
              </a:spcBef>
              <a:spcAft>
                <a:spcPts val="0"/>
              </a:spcAft>
              <a:buSzPts val="1800"/>
              <a:buChar char="•"/>
            </a:pPr>
            <a:r>
              <a:rPr lang="en-US"/>
              <a:t>Welcome to the Virginia Department of Education’s professional learning event through the Virginia Tiered Systems of Supports (VTSS).</a:t>
            </a:r>
            <a:endParaRPr/>
          </a:p>
          <a:p>
            <a:pPr marL="457200" lvl="0" indent="-22860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a:t>This professional learning opportunity is funded and hosted by the Virginia Department of Education.</a:t>
            </a:r>
            <a:endParaRPr/>
          </a:p>
        </p:txBody>
      </p:sp>
      <p:sp>
        <p:nvSpPr>
          <p:cNvPr id="1153" name="Google Shape;1153;p9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Virginia Tiered Systems of Supports (Day 2)</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9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Welcome Back!</a:t>
            </a:r>
            <a:endParaRPr/>
          </a:p>
          <a:p>
            <a:pPr marL="0" lvl="0" indent="0" algn="ctr" rtl="0">
              <a:lnSpc>
                <a:spcPct val="100000"/>
              </a:lnSpc>
              <a:spcBef>
                <a:spcPts val="0"/>
              </a:spcBef>
              <a:spcAft>
                <a:spcPts val="0"/>
              </a:spcAft>
              <a:buSzPct val="111111"/>
              <a:buNone/>
            </a:pPr>
            <a:endParaRPr/>
          </a:p>
        </p:txBody>
      </p:sp>
      <p:grpSp>
        <p:nvGrpSpPr>
          <p:cNvPr id="1160" name="Google Shape;1160;p95" descr="8 interlocking circles"/>
          <p:cNvGrpSpPr/>
          <p:nvPr/>
        </p:nvGrpSpPr>
        <p:grpSpPr>
          <a:xfrm>
            <a:off x="2229413" y="1581000"/>
            <a:ext cx="4968100" cy="4892750"/>
            <a:chOff x="1964938" y="83500"/>
            <a:chExt cx="4968100" cy="4892750"/>
          </a:xfrm>
        </p:grpSpPr>
        <p:sp>
          <p:nvSpPr>
            <p:cNvPr id="1161" name="Google Shape;1161;p95"/>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Teaming</a:t>
              </a:r>
              <a:endParaRPr sz="1300" b="1" i="0" u="none" strike="noStrike" cap="none">
                <a:solidFill>
                  <a:schemeClr val="dk1"/>
                </a:solidFill>
                <a:latin typeface="Verdana"/>
                <a:ea typeface="Verdana"/>
                <a:cs typeface="Verdana"/>
                <a:sym typeface="Verdana"/>
              </a:endParaRPr>
            </a:p>
          </p:txBody>
        </p:sp>
        <p:sp>
          <p:nvSpPr>
            <p:cNvPr id="1162" name="Google Shape;1162;p95"/>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chemeClr val="dk1"/>
                  </a:solidFill>
                  <a:latin typeface="Verdana"/>
                  <a:ea typeface="Verdana"/>
                  <a:cs typeface="Verdana"/>
                  <a:sym typeface="Verdana"/>
                </a:rPr>
                <a:t>Screening and Request for Assistance</a:t>
              </a:r>
              <a:endParaRPr sz="1000" b="0" i="0" u="none" strike="noStrike" cap="none">
                <a:solidFill>
                  <a:schemeClr val="dk1"/>
                </a:solidFill>
                <a:latin typeface="Arial"/>
                <a:ea typeface="Arial"/>
                <a:cs typeface="Arial"/>
                <a:sym typeface="Arial"/>
              </a:endParaRPr>
            </a:p>
          </p:txBody>
        </p:sp>
        <p:sp>
          <p:nvSpPr>
            <p:cNvPr id="1163" name="Google Shape;1163;p95"/>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Decision Rules</a:t>
              </a:r>
              <a:endParaRPr sz="1400" b="0" i="0" u="none" strike="noStrike" cap="none">
                <a:solidFill>
                  <a:schemeClr val="dk1"/>
                </a:solidFill>
                <a:latin typeface="Arial"/>
                <a:ea typeface="Arial"/>
                <a:cs typeface="Arial"/>
                <a:sym typeface="Arial"/>
              </a:endParaRPr>
            </a:p>
          </p:txBody>
        </p:sp>
        <p:sp>
          <p:nvSpPr>
            <p:cNvPr id="1164" name="Google Shape;1164;p95"/>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Continuum of Support</a:t>
              </a:r>
              <a:endParaRPr sz="1400" b="0" i="0" u="none" strike="noStrike" cap="none">
                <a:solidFill>
                  <a:schemeClr val="dk1"/>
                </a:solidFill>
                <a:latin typeface="Verdana"/>
                <a:ea typeface="Verdana"/>
                <a:cs typeface="Verdana"/>
                <a:sym typeface="Verdana"/>
              </a:endParaRPr>
            </a:p>
          </p:txBody>
        </p:sp>
        <p:sp>
          <p:nvSpPr>
            <p:cNvPr id="1165" name="Google Shape;1165;p95"/>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166" name="Google Shape;1166;p95"/>
            <p:cNvSpPr/>
            <p:nvPr/>
          </p:nvSpPr>
          <p:spPr>
            <a:xfrm>
              <a:off x="251143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167" name="Google Shape;1167;p95"/>
            <p:cNvSpPr/>
            <p:nvPr/>
          </p:nvSpPr>
          <p:spPr>
            <a:xfrm>
              <a:off x="1964938"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168" name="Google Shape;1168;p95"/>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9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SzPts val="1800"/>
              <a:buNone/>
            </a:pPr>
            <a:r>
              <a:rPr lang="en-US"/>
              <a:t>R + R</a:t>
            </a:r>
            <a:endParaRPr/>
          </a:p>
          <a:p>
            <a:pPr marL="457200" lvl="0" indent="-228600" algn="l" rtl="0">
              <a:lnSpc>
                <a:spcPct val="100000"/>
              </a:lnSpc>
              <a:spcBef>
                <a:spcPts val="360"/>
              </a:spcBef>
              <a:spcAft>
                <a:spcPts val="0"/>
              </a:spcAft>
              <a:buSzPts val="1800"/>
              <a:buNone/>
            </a:pPr>
            <a:endParaRPr/>
          </a:p>
          <a:p>
            <a:pPr marL="457200" lvl="0" indent="0" algn="l" rtl="0">
              <a:lnSpc>
                <a:spcPct val="100000"/>
              </a:lnSpc>
              <a:spcBef>
                <a:spcPts val="360"/>
              </a:spcBef>
              <a:spcAft>
                <a:spcPts val="0"/>
              </a:spcAft>
              <a:buSzPts val="1800"/>
              <a:buNone/>
            </a:pPr>
            <a:r>
              <a:rPr lang="en-US" u="sng"/>
              <a:t>TRAVEL</a:t>
            </a:r>
            <a:endParaRPr u="sng"/>
          </a:p>
          <a:p>
            <a:pPr marL="457200" lvl="0" indent="0" algn="l" rtl="0">
              <a:lnSpc>
                <a:spcPct val="100000"/>
              </a:lnSpc>
              <a:spcBef>
                <a:spcPts val="360"/>
              </a:spcBef>
              <a:spcAft>
                <a:spcPts val="0"/>
              </a:spcAft>
              <a:buSzPts val="1800"/>
              <a:buNone/>
            </a:pPr>
            <a:r>
              <a:rPr lang="en-US"/>
              <a:t>CCCCCCC</a:t>
            </a:r>
            <a:endParaRPr/>
          </a:p>
          <a:p>
            <a:pPr marL="457200" lvl="0" indent="-228600" algn="l" rtl="0">
              <a:lnSpc>
                <a:spcPct val="100000"/>
              </a:lnSpc>
              <a:spcBef>
                <a:spcPts val="360"/>
              </a:spcBef>
              <a:spcAft>
                <a:spcPts val="0"/>
              </a:spcAft>
              <a:buSzPts val="1800"/>
              <a:buNone/>
            </a:pPr>
            <a:endParaRPr/>
          </a:p>
          <a:p>
            <a:pPr marL="457200" lvl="0" indent="0" algn="l" rtl="0">
              <a:lnSpc>
                <a:spcPct val="100000"/>
              </a:lnSpc>
              <a:spcBef>
                <a:spcPts val="360"/>
              </a:spcBef>
              <a:spcAft>
                <a:spcPts val="0"/>
              </a:spcAft>
              <a:buSzPts val="1800"/>
              <a:buNone/>
            </a:pPr>
            <a:r>
              <a:rPr lang="en-US"/>
              <a:t>M1Y L1I1F1E</a:t>
            </a:r>
            <a:endParaRPr/>
          </a:p>
        </p:txBody>
      </p:sp>
      <p:sp>
        <p:nvSpPr>
          <p:cNvPr id="1175" name="Google Shape;1175;p9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Welcome and Connect!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xEl>
                                              <p:pRg st="0" end="0"/>
                                            </p:txEl>
                                          </p:spTgt>
                                        </p:tgtEl>
                                        <p:attrNameLst>
                                          <p:attrName>style.visibility</p:attrName>
                                        </p:attrNameLst>
                                      </p:cBhvr>
                                      <p:to>
                                        <p:strVal val="visible"/>
                                      </p:to>
                                    </p:set>
                                    <p:animEffect transition="in" filter="fade">
                                      <p:cBhvr>
                                        <p:cTn id="7" dur="1000"/>
                                        <p:tgtEl>
                                          <p:spTgt spid="1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4">
                                            <p:txEl>
                                              <p:pRg st="1" end="1"/>
                                            </p:txEl>
                                          </p:spTgt>
                                        </p:tgtEl>
                                        <p:attrNameLst>
                                          <p:attrName>style.visibility</p:attrName>
                                        </p:attrNameLst>
                                      </p:cBhvr>
                                      <p:to>
                                        <p:strVal val="visible"/>
                                      </p:to>
                                    </p:set>
                                    <p:animEffect transition="in" filter="fade">
                                      <p:cBhvr>
                                        <p:cTn id="12" dur="1000"/>
                                        <p:tgtEl>
                                          <p:spTgt spid="11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4">
                                            <p:txEl>
                                              <p:pRg st="2" end="2"/>
                                            </p:txEl>
                                          </p:spTgt>
                                        </p:tgtEl>
                                        <p:attrNameLst>
                                          <p:attrName>style.visibility</p:attrName>
                                        </p:attrNameLst>
                                      </p:cBhvr>
                                      <p:to>
                                        <p:strVal val="visible"/>
                                      </p:to>
                                    </p:set>
                                    <p:animEffect transition="in" filter="fade">
                                      <p:cBhvr>
                                        <p:cTn id="17" dur="1000"/>
                                        <p:tgtEl>
                                          <p:spTgt spid="11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4">
                                            <p:txEl>
                                              <p:pRg st="3" end="3"/>
                                            </p:txEl>
                                          </p:spTgt>
                                        </p:tgtEl>
                                        <p:attrNameLst>
                                          <p:attrName>style.visibility</p:attrName>
                                        </p:attrNameLst>
                                      </p:cBhvr>
                                      <p:to>
                                        <p:strVal val="visible"/>
                                      </p:to>
                                    </p:set>
                                    <p:animEffect transition="in" filter="fade">
                                      <p:cBhvr>
                                        <p:cTn id="22" dur="1000"/>
                                        <p:tgtEl>
                                          <p:spTgt spid="11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4">
                                            <p:txEl>
                                              <p:pRg st="4" end="4"/>
                                            </p:txEl>
                                          </p:spTgt>
                                        </p:tgtEl>
                                        <p:attrNameLst>
                                          <p:attrName>style.visibility</p:attrName>
                                        </p:attrNameLst>
                                      </p:cBhvr>
                                      <p:to>
                                        <p:strVal val="visible"/>
                                      </p:to>
                                    </p:set>
                                    <p:animEffect transition="in" filter="fade">
                                      <p:cBhvr>
                                        <p:cTn id="27" dur="1000"/>
                                        <p:tgtEl>
                                          <p:spTgt spid="11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4">
                                            <p:txEl>
                                              <p:pRg st="5" end="5"/>
                                            </p:txEl>
                                          </p:spTgt>
                                        </p:tgtEl>
                                        <p:attrNameLst>
                                          <p:attrName>style.visibility</p:attrName>
                                        </p:attrNameLst>
                                      </p:cBhvr>
                                      <p:to>
                                        <p:strVal val="visible"/>
                                      </p:to>
                                    </p:set>
                                    <p:animEffect transition="in" filter="fade">
                                      <p:cBhvr>
                                        <p:cTn id="32" dur="1000"/>
                                        <p:tgtEl>
                                          <p:spTgt spid="11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9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SzPct val="72580"/>
              <a:buNone/>
            </a:pPr>
            <a:r>
              <a:rPr lang="en-US"/>
              <a:t>9:00 - 9:30: Alignment</a:t>
            </a:r>
            <a:endParaRPr/>
          </a:p>
          <a:p>
            <a:pPr marL="0" lvl="0" indent="0" algn="l" rtl="0">
              <a:lnSpc>
                <a:spcPct val="100000"/>
              </a:lnSpc>
              <a:spcBef>
                <a:spcPts val="1000"/>
              </a:spcBef>
              <a:spcAft>
                <a:spcPts val="0"/>
              </a:spcAft>
              <a:buSzPct val="72580"/>
              <a:buNone/>
            </a:pPr>
            <a:r>
              <a:rPr lang="en-US"/>
              <a:t>9:30 - 10:15: Data-informed decision making (DIDM)</a:t>
            </a:r>
            <a:endParaRPr/>
          </a:p>
          <a:p>
            <a:pPr marL="0" lvl="0" indent="0" algn="l" rtl="0">
              <a:lnSpc>
                <a:spcPct val="100000"/>
              </a:lnSpc>
              <a:spcBef>
                <a:spcPts val="1000"/>
              </a:spcBef>
              <a:spcAft>
                <a:spcPts val="0"/>
              </a:spcAft>
              <a:buSzPct val="72580"/>
              <a:buNone/>
            </a:pPr>
            <a:r>
              <a:rPr lang="en-US"/>
              <a:t>10:15 - 10:30: Break</a:t>
            </a:r>
            <a:endParaRPr/>
          </a:p>
          <a:p>
            <a:pPr marL="0" lvl="0" indent="0" algn="l" rtl="0">
              <a:lnSpc>
                <a:spcPct val="100000"/>
              </a:lnSpc>
              <a:spcBef>
                <a:spcPts val="1000"/>
              </a:spcBef>
              <a:spcAft>
                <a:spcPts val="0"/>
              </a:spcAft>
              <a:buSzPct val="72580"/>
              <a:buNone/>
            </a:pPr>
            <a:r>
              <a:rPr lang="en-US"/>
              <a:t>10:30 -  11:15: DIDM-Progress Monitoring</a:t>
            </a:r>
            <a:endParaRPr/>
          </a:p>
          <a:p>
            <a:pPr marL="0" lvl="0" indent="0" algn="l" rtl="0">
              <a:lnSpc>
                <a:spcPct val="100000"/>
              </a:lnSpc>
              <a:spcBef>
                <a:spcPts val="1000"/>
              </a:spcBef>
              <a:spcAft>
                <a:spcPts val="0"/>
              </a:spcAft>
              <a:buSzPct val="72580"/>
              <a:buNone/>
            </a:pPr>
            <a:r>
              <a:rPr lang="en-US"/>
              <a:t>11:15- 12:00: DIDM-Fidelity </a:t>
            </a:r>
            <a:endParaRPr/>
          </a:p>
          <a:p>
            <a:pPr marL="0" lvl="0" indent="0" algn="l" rtl="0">
              <a:lnSpc>
                <a:spcPct val="100000"/>
              </a:lnSpc>
              <a:spcBef>
                <a:spcPts val="1000"/>
              </a:spcBef>
              <a:spcAft>
                <a:spcPts val="0"/>
              </a:spcAft>
              <a:buSzPct val="72580"/>
              <a:buNone/>
            </a:pPr>
            <a:r>
              <a:rPr lang="en-US"/>
              <a:t>12:00-1:00 Lunch</a:t>
            </a:r>
            <a:endParaRPr/>
          </a:p>
          <a:p>
            <a:pPr marL="0" lvl="0" indent="0" algn="l" rtl="0">
              <a:lnSpc>
                <a:spcPct val="100000"/>
              </a:lnSpc>
              <a:spcBef>
                <a:spcPts val="1000"/>
              </a:spcBef>
              <a:spcAft>
                <a:spcPts val="0"/>
              </a:spcAft>
              <a:buSzPct val="72580"/>
              <a:buNone/>
            </a:pPr>
            <a:r>
              <a:rPr lang="en-US"/>
              <a:t>1:00-2:00:  Professional learning and coaching</a:t>
            </a:r>
            <a:endParaRPr/>
          </a:p>
          <a:p>
            <a:pPr marL="0" lvl="0" indent="0" algn="l" rtl="0">
              <a:lnSpc>
                <a:spcPct val="100000"/>
              </a:lnSpc>
              <a:spcBef>
                <a:spcPts val="1000"/>
              </a:spcBef>
              <a:spcAft>
                <a:spcPts val="0"/>
              </a:spcAft>
              <a:buSzPct val="72580"/>
              <a:buNone/>
            </a:pPr>
            <a:r>
              <a:rPr lang="en-US"/>
              <a:t>2:00-3:00 Putting it all together and evaluation</a:t>
            </a:r>
            <a:endParaRPr/>
          </a:p>
          <a:p>
            <a:pPr marL="0" lvl="0" indent="0" algn="l" rtl="0">
              <a:lnSpc>
                <a:spcPct val="100000"/>
              </a:lnSpc>
              <a:spcBef>
                <a:spcPts val="1000"/>
              </a:spcBef>
              <a:spcAft>
                <a:spcPts val="0"/>
              </a:spcAft>
              <a:buSzPct val="66176"/>
              <a:buNone/>
            </a:pPr>
            <a:r>
              <a:rPr lang="en-US"/>
              <a:t>     </a:t>
            </a:r>
            <a:endParaRPr/>
          </a:p>
        </p:txBody>
      </p:sp>
      <p:sp>
        <p:nvSpPr>
          <p:cNvPr id="1182" name="Google Shape;1182;p9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Day 2 Agenda</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98"/>
          <p:cNvSpPr txBox="1">
            <a:spLocks noGrp="1"/>
          </p:cNvSpPr>
          <p:nvPr>
            <p:ph type="body" idx="1"/>
          </p:nvPr>
        </p:nvSpPr>
        <p:spPr>
          <a:xfrm>
            <a:off x="457200" y="1464725"/>
            <a:ext cx="8229600" cy="5164800"/>
          </a:xfrm>
          <a:prstGeom prst="rect">
            <a:avLst/>
          </a:prstGeom>
          <a:noFill/>
          <a:ln>
            <a:noFill/>
          </a:ln>
        </p:spPr>
        <p:txBody>
          <a:bodyPr spcFirstLastPara="1" wrap="square" lIns="91425" tIns="45700" rIns="91425" bIns="45700" anchor="t" anchorCtr="0">
            <a:normAutofit fontScale="77500" lnSpcReduction="20000"/>
          </a:bodyPr>
          <a:lstStyle/>
          <a:p>
            <a:pPr marL="457200" lvl="0" indent="-390525" algn="l" rtl="0">
              <a:lnSpc>
                <a:spcPct val="100000"/>
              </a:lnSpc>
              <a:spcBef>
                <a:spcPts val="360"/>
              </a:spcBef>
              <a:spcAft>
                <a:spcPts val="0"/>
              </a:spcAft>
              <a:buSzPct val="100000"/>
              <a:buFont typeface="Verdana"/>
              <a:buChar char="•"/>
            </a:pPr>
            <a:r>
              <a:rPr lang="en-US" sz="3000"/>
              <a:t>Review and analyze:</a:t>
            </a:r>
            <a:endParaRPr sz="3000"/>
          </a:p>
          <a:p>
            <a:pPr marL="914400" lvl="1" indent="-390525" algn="l" rtl="0">
              <a:lnSpc>
                <a:spcPct val="100000"/>
              </a:lnSpc>
              <a:spcBef>
                <a:spcPts val="1000"/>
              </a:spcBef>
              <a:spcAft>
                <a:spcPts val="0"/>
              </a:spcAft>
              <a:buSzPct val="100000"/>
              <a:buChar char="–"/>
            </a:pPr>
            <a:r>
              <a:rPr lang="en-US" sz="3000"/>
              <a:t>intervention level of use</a:t>
            </a:r>
            <a:endParaRPr sz="3000"/>
          </a:p>
          <a:p>
            <a:pPr marL="914400" lvl="1" indent="-390525" algn="l" rtl="0">
              <a:lnSpc>
                <a:spcPct val="100000"/>
              </a:lnSpc>
              <a:spcBef>
                <a:spcPts val="1000"/>
              </a:spcBef>
              <a:spcAft>
                <a:spcPts val="0"/>
              </a:spcAft>
              <a:buSzPct val="100000"/>
              <a:buChar char="–"/>
            </a:pPr>
            <a:r>
              <a:rPr lang="en-US" sz="3000"/>
              <a:t>progress monitoring</a:t>
            </a:r>
            <a:endParaRPr sz="3000"/>
          </a:p>
          <a:p>
            <a:pPr marL="914400" lvl="1" indent="-390525" algn="l" rtl="0">
              <a:lnSpc>
                <a:spcPct val="100000"/>
              </a:lnSpc>
              <a:spcBef>
                <a:spcPts val="1000"/>
              </a:spcBef>
              <a:spcAft>
                <a:spcPts val="0"/>
              </a:spcAft>
              <a:buSzPct val="100000"/>
              <a:buChar char="–"/>
            </a:pPr>
            <a:r>
              <a:rPr lang="en-US" sz="3000"/>
              <a:t>student performance</a:t>
            </a:r>
            <a:endParaRPr sz="3000"/>
          </a:p>
          <a:p>
            <a:pPr marL="914400" lvl="1" indent="-390525" algn="l" rtl="0">
              <a:lnSpc>
                <a:spcPct val="100000"/>
              </a:lnSpc>
              <a:spcBef>
                <a:spcPts val="1000"/>
              </a:spcBef>
              <a:spcAft>
                <a:spcPts val="0"/>
              </a:spcAft>
              <a:buSzPct val="100000"/>
              <a:buChar char="–"/>
            </a:pPr>
            <a:r>
              <a:rPr lang="en-US" sz="3000"/>
              <a:t>fidelity data </a:t>
            </a:r>
            <a:endParaRPr sz="3000"/>
          </a:p>
          <a:p>
            <a:pPr marL="457200" lvl="0" indent="0" algn="l" rtl="0">
              <a:lnSpc>
                <a:spcPct val="100000"/>
              </a:lnSpc>
              <a:spcBef>
                <a:spcPts val="1000"/>
              </a:spcBef>
              <a:spcAft>
                <a:spcPts val="0"/>
              </a:spcAft>
              <a:buSzPct val="70588"/>
              <a:buNone/>
            </a:pPr>
            <a:r>
              <a:rPr lang="en-US" sz="3000"/>
              <a:t>and apply  advanced tiers data-informed decision-making to a school MTSS framework </a:t>
            </a:r>
            <a:endParaRPr sz="3000"/>
          </a:p>
          <a:p>
            <a:pPr marL="457200" lvl="0" indent="-390525" algn="l" rtl="0">
              <a:lnSpc>
                <a:spcPct val="100000"/>
              </a:lnSpc>
              <a:spcBef>
                <a:spcPts val="1000"/>
              </a:spcBef>
              <a:spcAft>
                <a:spcPts val="0"/>
              </a:spcAft>
              <a:buSzPct val="100000"/>
              <a:buFont typeface="Verdana"/>
              <a:buChar char="•"/>
            </a:pPr>
            <a:r>
              <a:rPr lang="en-US" sz="3000"/>
              <a:t>Align the MTSS framework for schools across tiers and domains </a:t>
            </a:r>
            <a:endParaRPr sz="3000"/>
          </a:p>
          <a:p>
            <a:pPr marL="457200" lvl="0" indent="-390525" algn="l" rtl="0">
              <a:lnSpc>
                <a:spcPct val="100000"/>
              </a:lnSpc>
              <a:spcBef>
                <a:spcPts val="1000"/>
              </a:spcBef>
              <a:spcAft>
                <a:spcPts val="1000"/>
              </a:spcAft>
              <a:buSzPct val="100000"/>
              <a:buFont typeface="Verdana"/>
              <a:buChar char="•"/>
            </a:pPr>
            <a:r>
              <a:rPr lang="en-US" sz="3000"/>
              <a:t>Delineate essential components of school-based professional learning and coaching plans to support advanced tiers interventions and effective implementation </a:t>
            </a:r>
            <a:endParaRPr sz="2400"/>
          </a:p>
        </p:txBody>
      </p:sp>
      <p:sp>
        <p:nvSpPr>
          <p:cNvPr id="1188" name="Google Shape;1188;p9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for Day 2</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99"/>
          <p:cNvSpPr txBox="1">
            <a:spLocks noGrp="1"/>
          </p:cNvSpPr>
          <p:nvPr>
            <p:ph type="title"/>
          </p:nvPr>
        </p:nvSpPr>
        <p:spPr>
          <a:xfrm>
            <a:off x="228600" y="251025"/>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Alignment</a:t>
            </a:r>
            <a:endParaRPr/>
          </a:p>
        </p:txBody>
      </p:sp>
      <p:grpSp>
        <p:nvGrpSpPr>
          <p:cNvPr id="1194" name="Google Shape;1194;p99" descr="turquoise circle"/>
          <p:cNvGrpSpPr/>
          <p:nvPr/>
        </p:nvGrpSpPr>
        <p:grpSpPr>
          <a:xfrm>
            <a:off x="2054375" y="1583773"/>
            <a:ext cx="5000275" cy="5087481"/>
            <a:chOff x="1932763" y="83500"/>
            <a:chExt cx="5000275" cy="4892750"/>
          </a:xfrm>
        </p:grpSpPr>
        <p:sp>
          <p:nvSpPr>
            <p:cNvPr id="1195" name="Google Shape;1195;p99"/>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196" name="Google Shape;1196;p99"/>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197" name="Google Shape;1197;p99"/>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198" name="Google Shape;1198;p99"/>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199" name="Google Shape;1199;p99"/>
            <p:cNvSpPr/>
            <p:nvPr/>
          </p:nvSpPr>
          <p:spPr>
            <a:xfrm>
              <a:off x="3718838" y="3513150"/>
              <a:ext cx="1463100" cy="1463100"/>
            </a:xfrm>
            <a:prstGeom prst="ellipse">
              <a:avLst/>
            </a:prstGeom>
            <a:solidFill>
              <a:srgbClr val="00FF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dk1"/>
                  </a:solidFill>
                  <a:latin typeface="Verdana"/>
                  <a:ea typeface="Verdana"/>
                  <a:cs typeface="Verdana"/>
                  <a:sym typeface="Verdana"/>
                </a:rPr>
                <a:t>Alignment</a:t>
              </a:r>
              <a:endParaRPr sz="1400" b="0" i="0" u="none" strike="noStrike" cap="none">
                <a:solidFill>
                  <a:schemeClr val="dk1"/>
                </a:solidFill>
                <a:latin typeface="Arial"/>
                <a:ea typeface="Arial"/>
                <a:cs typeface="Arial"/>
                <a:sym typeface="Arial"/>
              </a:endParaRPr>
            </a:p>
          </p:txBody>
        </p:sp>
        <p:sp>
          <p:nvSpPr>
            <p:cNvPr id="1200" name="Google Shape;1200;p99"/>
            <p:cNvSpPr/>
            <p:nvPr/>
          </p:nvSpPr>
          <p:spPr>
            <a:xfrm>
              <a:off x="2447913"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201" name="Google Shape;1201;p99"/>
            <p:cNvSpPr/>
            <p:nvPr/>
          </p:nvSpPr>
          <p:spPr>
            <a:xfrm>
              <a:off x="1932763"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202" name="Google Shape;1202;p99"/>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6363</Words>
  <Application>Microsoft Office PowerPoint</Application>
  <PresentationFormat>On-screen Show (4:3)</PresentationFormat>
  <Paragraphs>1318</Paragraphs>
  <Slides>180</Slides>
  <Notes>180</Notes>
  <HiddenSlides>7</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180</vt:i4>
      </vt:variant>
    </vt:vector>
  </HeadingPairs>
  <TitlesOfParts>
    <vt:vector size="187" baseType="lpstr">
      <vt:lpstr>Arial</vt:lpstr>
      <vt:lpstr>Calibri</vt:lpstr>
      <vt:lpstr>Helvetica Neue</vt:lpstr>
      <vt:lpstr>Verdana</vt:lpstr>
      <vt:lpstr>Quattrocento Sans</vt:lpstr>
      <vt:lpstr>Presentation Titles</vt:lpstr>
      <vt:lpstr>Content Slides</vt:lpstr>
      <vt:lpstr>Introduction to Advanced Tiers</vt:lpstr>
      <vt:lpstr>Welcome</vt:lpstr>
      <vt:lpstr>Follow VTSS</vt:lpstr>
      <vt:lpstr>VTSS - Additional Resources</vt:lpstr>
      <vt:lpstr>Day 1 Agenda</vt:lpstr>
      <vt:lpstr>Materials</vt:lpstr>
      <vt:lpstr>Advanced Tiers Notetaker</vt:lpstr>
      <vt:lpstr>Authentic Family Engagement</vt:lpstr>
      <vt:lpstr>Meet and Connect!</vt:lpstr>
      <vt:lpstr>Meet and Connect!</vt:lpstr>
      <vt:lpstr>In-Person Norms</vt:lpstr>
      <vt:lpstr>Learning Intentions for Day 1</vt:lpstr>
      <vt:lpstr>Anchor Documents</vt:lpstr>
      <vt:lpstr>Where Are We in the Triangle?</vt:lpstr>
      <vt:lpstr>Social Competence &amp; Academic Achievement</vt:lpstr>
      <vt:lpstr>Why Advanced Tiers?</vt:lpstr>
      <vt:lpstr>What is Tier 2?</vt:lpstr>
      <vt:lpstr>What is Tier 3?</vt:lpstr>
      <vt:lpstr>3.4 Student Support Team</vt:lpstr>
      <vt:lpstr>Moving In and Out of Tiers</vt:lpstr>
      <vt:lpstr>Quick Check: Overview T/F</vt:lpstr>
      <vt:lpstr>Advanced Tiers Foundations “The Essential Eight”</vt:lpstr>
      <vt:lpstr> Teaming</vt:lpstr>
      <vt:lpstr>2.1 Team Composition</vt:lpstr>
      <vt:lpstr>Bi-Directional Stakeholder Communication </vt:lpstr>
      <vt:lpstr>What Do Teams Look Like? </vt:lpstr>
      <vt:lpstr>Card Sort</vt:lpstr>
      <vt:lpstr>Teaming Venn Diagram</vt:lpstr>
      <vt:lpstr>2.2 Team Operating Procedures</vt:lpstr>
      <vt:lpstr>Tier 2 Team Meetings</vt:lpstr>
      <vt:lpstr>Team Data Conversations</vt:lpstr>
      <vt:lpstr>Advanced Tiers Standing Agenda Items</vt:lpstr>
      <vt:lpstr>Advanced Tier  Sample Meeting Agenda</vt:lpstr>
      <vt:lpstr>Different Forms,  Same Discussions!</vt:lpstr>
      <vt:lpstr>Quick Check: Teaming Structures T/F</vt:lpstr>
      <vt:lpstr>Team Time: Teaming</vt:lpstr>
      <vt:lpstr>Big Ideas Teaming </vt:lpstr>
      <vt:lpstr>Let’s Move!</vt:lpstr>
      <vt:lpstr>Screening and Request for Assistance</vt:lpstr>
      <vt:lpstr>2.3 Screening</vt:lpstr>
      <vt:lpstr>Purpose of Screening</vt:lpstr>
      <vt:lpstr>Integrated Screening</vt:lpstr>
      <vt:lpstr>Steps to Universal  Screener Implementation</vt:lpstr>
      <vt:lpstr>Universal Screeners</vt:lpstr>
      <vt:lpstr>Universal Screener Selection</vt:lpstr>
      <vt:lpstr>Advanced Tiers in Action</vt:lpstr>
      <vt:lpstr>Screening to Assess Core Instruction</vt:lpstr>
      <vt:lpstr>Student Issue or  Systems Issue?</vt:lpstr>
      <vt:lpstr>Quick Check: Screening</vt:lpstr>
      <vt:lpstr>Team Time: Screening</vt:lpstr>
      <vt:lpstr>2.4 Requests for Assistance</vt:lpstr>
      <vt:lpstr>Requests for Assistance?</vt:lpstr>
      <vt:lpstr>Nominations/ Request for  Assistance Forms</vt:lpstr>
      <vt:lpstr>Sorting for Practice!</vt:lpstr>
      <vt:lpstr>Consideration Activity</vt:lpstr>
      <vt:lpstr>Team Time: Student Identification</vt:lpstr>
      <vt:lpstr>Big Ideas Screening and RFAs</vt:lpstr>
      <vt:lpstr>Decision Rules</vt:lpstr>
      <vt:lpstr>Decision Rules </vt:lpstr>
      <vt:lpstr>2.3 Screening &amp; RFA Decision Rules</vt:lpstr>
      <vt:lpstr>Tier 2 Academic Decision Rules Reading Data Example</vt:lpstr>
      <vt:lpstr>Tier 2 Academic Decision Rules Mathematics Data Example</vt:lpstr>
      <vt:lpstr>Advanced Tiers in Action:  Decision Rules</vt:lpstr>
      <vt:lpstr>Tier 2 Decision Rules Behavior Data Example</vt:lpstr>
      <vt:lpstr>Tier 2 Decision Rules:  Mental Wellness Data Example</vt:lpstr>
      <vt:lpstr>Sample Data Decision Rules Dashboard</vt:lpstr>
      <vt:lpstr>Risk Factors and Decision Rules</vt:lpstr>
      <vt:lpstr>Sample Decision Tree</vt:lpstr>
      <vt:lpstr>Decision Rules Practice</vt:lpstr>
      <vt:lpstr>Team Time:  Decision Rules </vt:lpstr>
      <vt:lpstr>Big Ideas Decision Rules</vt:lpstr>
      <vt:lpstr>Continuum of Supports</vt:lpstr>
      <vt:lpstr>2.5 Options for Tier 2 Intervention/ Intervention Resources</vt:lpstr>
      <vt:lpstr>2.6 Critical Features</vt:lpstr>
      <vt:lpstr>Tier 2 Core Intervention Features</vt:lpstr>
      <vt:lpstr>Core Features Quick Check</vt:lpstr>
      <vt:lpstr>CICO Example</vt:lpstr>
      <vt:lpstr>CICO Secondary Example</vt:lpstr>
      <vt:lpstr>CICO Tier 2 Core Features</vt:lpstr>
      <vt:lpstr>Check-in, Check-out Example</vt:lpstr>
      <vt:lpstr>Behavior Intervention Sample Resource Mapping</vt:lpstr>
      <vt:lpstr>Evaluating Products and Interventions</vt:lpstr>
      <vt:lpstr>Evidence-Based Academic Interventions</vt:lpstr>
      <vt:lpstr>VTSS Evidence-Based Practices Selection Tool (Existing Practices)</vt:lpstr>
      <vt:lpstr> Evidence-Based Practices Selection (New Interventions) </vt:lpstr>
      <vt:lpstr>2.7 Practices Matched to Student Need/Intervention Selection</vt:lpstr>
      <vt:lpstr>Matching Interventions to Instructional Needs</vt:lpstr>
      <vt:lpstr>Advanced Tiers in Action</vt:lpstr>
      <vt:lpstr>Example of SEB Needs &amp; Matched Interventions</vt:lpstr>
      <vt:lpstr> Team Time:  Continuum of Supports </vt:lpstr>
      <vt:lpstr>Big Ideas Continuum of Supports </vt:lpstr>
      <vt:lpstr>Exit Ticket</vt:lpstr>
      <vt:lpstr>Summer Snowballs</vt:lpstr>
      <vt:lpstr>Virginia Tiered Systems of Supports (Day 2)</vt:lpstr>
      <vt:lpstr> Welcome Back! </vt:lpstr>
      <vt:lpstr>Welcome and Connect!</vt:lpstr>
      <vt:lpstr>Day 2 Agenda</vt:lpstr>
      <vt:lpstr>Learning Intentions for Day 2</vt:lpstr>
      <vt:lpstr>Alignment</vt:lpstr>
      <vt:lpstr>2.8 Access to Tier 1 Supports/ Alignment</vt:lpstr>
      <vt:lpstr>Alignment Vision</vt:lpstr>
      <vt:lpstr>Essential Element Alignment</vt:lpstr>
      <vt:lpstr>Advanced Tiers in Action</vt:lpstr>
      <vt:lpstr>Aligned Systems Examples</vt:lpstr>
      <vt:lpstr>Team Time: Alignment </vt:lpstr>
      <vt:lpstr>Big Ideas: Alignment</vt:lpstr>
      <vt:lpstr>Data-informed Decision Making</vt:lpstr>
      <vt:lpstr>Data Informed Decision Making </vt:lpstr>
      <vt:lpstr>Advanced Tiers DIDM</vt:lpstr>
      <vt:lpstr>Advanced Tiers Data</vt:lpstr>
      <vt:lpstr>LEVEL OF USE</vt:lpstr>
      <vt:lpstr>2.10 Level of Use</vt:lpstr>
      <vt:lpstr>Level of Use Guidance</vt:lpstr>
      <vt:lpstr>Calculating Level Of Use Data</vt:lpstr>
      <vt:lpstr>Healthy Framework Quick Math</vt:lpstr>
      <vt:lpstr>The Case of the Flipped Triangle</vt:lpstr>
      <vt:lpstr>Level of Use Problem Solving</vt:lpstr>
      <vt:lpstr>Level of Use  Tier 2 Team Meeting Example</vt:lpstr>
      <vt:lpstr> Behavior   Level of Use DIDM Practice </vt:lpstr>
      <vt:lpstr> Level of Use Practice</vt:lpstr>
      <vt:lpstr>Progress Monitoring</vt:lpstr>
      <vt:lpstr>Student Performance</vt:lpstr>
      <vt:lpstr>2.11 Student Performance Data/ Progress Monitoring </vt:lpstr>
      <vt:lpstr>Progress Monitoring Definition</vt:lpstr>
      <vt:lpstr>Progress Monitoring Across Tiers</vt:lpstr>
      <vt:lpstr>Intervention Success Rates</vt:lpstr>
      <vt:lpstr>Intervention Effectiveness Tier 2 Team Meeting Example</vt:lpstr>
      <vt:lpstr>Electronic Intervention Tracking</vt:lpstr>
      <vt:lpstr>Advanced Tiers in Action</vt:lpstr>
      <vt:lpstr>Team Time:  Intervention Effectiveness</vt:lpstr>
      <vt:lpstr>2.11a, b  Academic TFI</vt:lpstr>
      <vt:lpstr>Powhatan County Public Schools  Progress Monitoring Example</vt:lpstr>
      <vt:lpstr>Progress Monitoring   Example Decision Rules</vt:lpstr>
      <vt:lpstr>Graphing Progress Monitoring Data</vt:lpstr>
      <vt:lpstr>   Academic Graphing Example</vt:lpstr>
      <vt:lpstr>Behavior Graphing Example</vt:lpstr>
      <vt:lpstr>Progress Monitoring Practice</vt:lpstr>
      <vt:lpstr>Progress Monitoring: Advanced Tiers in Action</vt:lpstr>
      <vt:lpstr>Decision Tree Example</vt:lpstr>
      <vt:lpstr>Progress Monitoring Frequency</vt:lpstr>
      <vt:lpstr>Progress Monitoring Reports</vt:lpstr>
      <vt:lpstr>Coordinator Report Sample </vt:lpstr>
      <vt:lpstr>Team Data Conversations about Student Performance</vt:lpstr>
      <vt:lpstr>Team Time:  Intervention Progress Monitoring</vt:lpstr>
      <vt:lpstr>Big Ideas:   Progress Monitoring</vt:lpstr>
      <vt:lpstr> Stretch Break</vt:lpstr>
      <vt:lpstr>FIDELITY</vt:lpstr>
      <vt:lpstr>2.12 Fidelity Data </vt:lpstr>
      <vt:lpstr>Implementation Fidelity</vt:lpstr>
      <vt:lpstr>Checklist Manifesto</vt:lpstr>
      <vt:lpstr>How to Measure Fidelity</vt:lpstr>
      <vt:lpstr>Behavior Intervention Fidelity Checklist Example</vt:lpstr>
      <vt:lpstr>Reading Intervention Fidelity Checklist Example</vt:lpstr>
      <vt:lpstr>“Program” Fidelity Checklist Example</vt:lpstr>
      <vt:lpstr>Strategies Fidelity  Checklist Example</vt:lpstr>
      <vt:lpstr>Power of Fidelity</vt:lpstr>
      <vt:lpstr>Advanced Tiers Team Fidelity Conversations</vt:lpstr>
      <vt:lpstr>Team Time:  Fidelity Measures</vt:lpstr>
      <vt:lpstr>DIDM Big Idea:  Fidelity </vt:lpstr>
      <vt:lpstr>Professional Learning and Coaching</vt:lpstr>
      <vt:lpstr>2.9 Professional Learning</vt:lpstr>
      <vt:lpstr>School Professional Learning Process </vt:lpstr>
      <vt:lpstr>Professional Learning Impact</vt:lpstr>
      <vt:lpstr>Planning for Success</vt:lpstr>
      <vt:lpstr>Advanced Tiers in Action</vt:lpstr>
      <vt:lpstr>Big Ideas: Professional Learning &amp; Coaching </vt:lpstr>
      <vt:lpstr>Team Time:  Professional Learning</vt:lpstr>
      <vt:lpstr>Closing: Name that Circle!</vt:lpstr>
      <vt:lpstr>Closing: Name that Circle </vt:lpstr>
      <vt:lpstr>Advanced Tier Interventions</vt:lpstr>
      <vt:lpstr>Advanced Tier Interventions</vt:lpstr>
      <vt:lpstr>AT Quick Check</vt:lpstr>
      <vt:lpstr>Quick Check-slide 2</vt:lpstr>
      <vt:lpstr>Quick Check-slide 3</vt:lpstr>
      <vt:lpstr>Graduation!</vt:lpstr>
      <vt:lpstr>Evaluation</vt:lpstr>
      <vt:lpstr>References</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Ryan McElhaney</cp:lastModifiedBy>
  <cp:revision>1</cp:revision>
  <dcterms:modified xsi:type="dcterms:W3CDTF">2024-06-30T23:02:52Z</dcterms:modified>
</cp:coreProperties>
</file>