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1"/>
    <p:sldMasterId id="2147483664" r:id="rId2"/>
  </p:sldMasterIdLst>
  <p:notesMasterIdLst>
    <p:notesMasterId r:id="rId17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23" r:id="rId166"/>
    <p:sldId id="419" r:id="rId167"/>
    <p:sldId id="420" r:id="rId168"/>
    <p:sldId id="421" r:id="rId169"/>
    <p:sldId id="422" r:id="rId170"/>
  </p:sldIdLst>
  <p:sldSz cx="9144000" cy="6858000" type="screen4x3"/>
  <p:notesSz cx="6858000" cy="9144000"/>
  <p:embeddedFontLst>
    <p:embeddedFont>
      <p:font typeface="Calibri" panose="020F0502020204030204" pitchFamily="34" charset="0"/>
      <p:regular r:id="rId172"/>
      <p:bold r:id="rId173"/>
      <p:italic r:id="rId174"/>
      <p:boldItalic r:id="rId175"/>
    </p:embeddedFont>
    <p:embeddedFont>
      <p:font typeface="Quattrocento Sans" panose="020B0502050000020003" pitchFamily="34" charset="0"/>
      <p:regular r:id="rId176"/>
      <p:bold r:id="rId177"/>
      <p:italic r:id="rId178"/>
      <p:boldItalic r:id="rId179"/>
    </p:embeddedFont>
    <p:embeddedFont>
      <p:font typeface="Verdana" panose="020B0604030504040204" pitchFamily="34" charset="0"/>
      <p:regular r:id="rId180"/>
      <p:bold r:id="rId181"/>
      <p:italic r:id="rId182"/>
      <p:boldItalic r:id="rId1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84" roundtripDataSignature="AMtx7mj/lA5OzWvGB2AvzvQW/7EbHxV7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1C366B-6C69-40E4-B000-DB69C6D1A212}">
  <a:tblStyle styleId="{1F1C366B-6C69-40E4-B000-DB69C6D1A212}" styleName="Table_0">
    <a:wholeTbl>
      <a:tcTxStyle b="off" i="off">
        <a:font>
          <a:latin typeface="Verdana"/>
          <a:ea typeface="Verdana"/>
          <a:cs typeface="Verdan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8EF"/>
          </a:solidFill>
        </a:fill>
      </a:tcStyle>
    </a:wholeTbl>
    <a:band1H>
      <a:tcTxStyle b="off" i="off"/>
      <a:tcStyle>
        <a:tcBdr/>
        <a:fill>
          <a:solidFill>
            <a:srgbClr val="DCF1DF"/>
          </a:solidFill>
        </a:fill>
      </a:tcStyle>
    </a:band1H>
    <a:band2H>
      <a:tcTxStyle b="off" i="off"/>
      <a:tcStyle>
        <a:tcBdr/>
      </a:tcStyle>
    </a:band2H>
    <a:band1V>
      <a:tcTxStyle b="off" i="off"/>
      <a:tcStyle>
        <a:tcBdr/>
        <a:fill>
          <a:solidFill>
            <a:srgbClr val="DCF1DF"/>
          </a:solidFill>
        </a:fill>
      </a:tcStyle>
    </a:band1V>
    <a:band2V>
      <a:tcTxStyle b="off" i="off"/>
      <a:tcStyle>
        <a:tcBdr/>
      </a:tcStyle>
    </a:band2V>
    <a:lastCol>
      <a:tcTxStyle b="on" i="off">
        <a:font>
          <a:latin typeface="Verdana"/>
          <a:ea typeface="Verdana"/>
          <a:cs typeface="Verdana"/>
        </a:font>
        <a:schemeClr val="lt1"/>
      </a:tcTxStyle>
      <a:tcStyle>
        <a:tcBdr/>
        <a:fill>
          <a:solidFill>
            <a:schemeClr val="accent1"/>
          </a:solidFill>
        </a:fill>
      </a:tcStyle>
    </a:lastCol>
    <a:firstCol>
      <a:tcTxStyle b="on" i="off">
        <a:font>
          <a:latin typeface="Verdana"/>
          <a:ea typeface="Verdana"/>
          <a:cs typeface="Verdana"/>
        </a:font>
        <a:schemeClr val="lt1"/>
      </a:tcTxStyle>
      <a:tcStyle>
        <a:tcBdr/>
        <a:fill>
          <a:solidFill>
            <a:schemeClr val="accent1"/>
          </a:solidFill>
        </a:fill>
      </a:tcStyle>
    </a:firstCol>
    <a:lastRow>
      <a:tcTxStyle b="on" i="off">
        <a:font>
          <a:latin typeface="Verdana"/>
          <a:ea typeface="Verdana"/>
          <a:cs typeface="Verdan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Verdana"/>
          <a:ea typeface="Verdana"/>
          <a:cs typeface="Verdan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B89531AF-3DBC-4D03-8CD4-1D79D7C9A908}"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3A68515-1621-4106-8471-DD7951202623}"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40BC77B-10A8-4AF0-8F9B-B6E99453926E}" styleName="Table_3">
    <a:wholeTbl>
      <a:tcTxStyle b="off" i="off">
        <a:font>
          <a:latin typeface="Verdana"/>
          <a:ea typeface="Verdana"/>
          <a:cs typeface="Verdana"/>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DCF1DF"/>
          </a:solidFill>
        </a:fill>
      </a:tcStyle>
    </a:wholeTbl>
    <a:band1H>
      <a:tcTxStyle b="off" i="off"/>
      <a:tcStyle>
        <a:tcBdr/>
      </a:tcStyle>
    </a:band1H>
    <a:band2H>
      <a:tcTxStyle b="off" i="off"/>
      <a:tcStyle>
        <a:tcBdr/>
        <a:fill>
          <a:solidFill>
            <a:srgbClr val="EEF8EF"/>
          </a:solidFill>
        </a:fill>
      </a:tcStyle>
    </a:band2H>
    <a:band1V>
      <a:tcTxStyle b="off" i="off"/>
      <a:tcStyle>
        <a:tcBdr/>
      </a:tcStyle>
    </a:band1V>
    <a:band2V>
      <a:tcTxStyle b="off" i="off"/>
      <a:tcStyle>
        <a:tcBdr/>
      </a:tcStyle>
    </a:band2V>
    <a:lastCol>
      <a:tcTxStyle b="off" i="off"/>
      <a:tcStyle>
        <a:tcBdr/>
      </a:tcStyle>
    </a:lastCol>
    <a:firstCol>
      <a:tcTxStyle b="on" i="off">
        <a:font>
          <a:latin typeface="Verdana"/>
          <a:ea typeface="Verdana"/>
          <a:cs typeface="Verdana"/>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Col>
    <a:lastRow>
      <a:tcTxStyle b="on" i="off">
        <a:font>
          <a:latin typeface="Verdana"/>
          <a:ea typeface="Verdana"/>
          <a:cs typeface="Verdana"/>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lastRow>
    <a:seCell>
      <a:tcTxStyle b="off" i="off"/>
      <a:tcStyle>
        <a:tcBdr/>
      </a:tcStyle>
    </a:seCell>
    <a:swCell>
      <a:tcTxStyle b="off" i="off"/>
      <a:tcStyle>
        <a:tcBdr/>
      </a:tcStyle>
    </a:swCell>
    <a:firstRow>
      <a:tcTxStyle b="on" i="off">
        <a:font>
          <a:latin typeface="Verdana"/>
          <a:ea typeface="Verdana"/>
          <a:cs typeface="Verdana"/>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188" y="10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font" Target="fonts/font10.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notesMaster" Target="notesMasters/notesMaster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font" Target="fonts/font11.fntdata"/><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font" Target="fonts/font1.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font" Target="fonts/font7.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customschemas.google.com/relationships/presentationmetadata" Target="meta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font" Target="fonts/font3.fntdata"/><Relationship Id="rId179" Type="http://schemas.openxmlformats.org/officeDocument/2006/relationships/font" Target="fonts/font8.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font" Target="fonts/font9.fntdata"/><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font" Target="fonts/font4.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viewProps" Target="view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font" Target="fonts/font5.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180" name="Google Shape;18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6" name="Google Shape;1226;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7" name="Google Shape;1227;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244488b4e4b_8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g244488b4e4b_8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236" name="Google Shape;1236;g244488b4e4b_8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5" name="Google Shape;1245;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246" name="Google Shape;1246;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2512ea544f6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1252" name="Google Shape;1252;g2512ea544f6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62" name="Google Shape;1262;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8" name="Google Shape;1268;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914400" lvl="0" indent="0" algn="l" rtl="0">
              <a:lnSpc>
                <a:spcPct val="100000"/>
              </a:lnSpc>
              <a:spcBef>
                <a:spcPts val="0"/>
              </a:spcBef>
              <a:spcAft>
                <a:spcPts val="0"/>
              </a:spcAft>
              <a:buSzPts val="1400"/>
              <a:buNone/>
            </a:pPr>
            <a:endParaRPr/>
          </a:p>
        </p:txBody>
      </p:sp>
      <p:sp>
        <p:nvSpPr>
          <p:cNvPr id="1269" name="Google Shape;1269;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244488b4e4b_8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g244488b4e4b_8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6" name="Google Shape;1276;g244488b4e4b_8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244488b4e4b_8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g244488b4e4b_8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5" name="Google Shape;1285;g244488b4e4b_8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5" name="Google Shape;1295;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6" name="Google Shape;1296;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2443f3cfa91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2" name="Google Shape;1302;g2443f3cfa91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3" name="Google Shape;1303;g2443f3cfa91_1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244488b4e4b_8_4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1" name="Google Shape;1311;g244488b4e4b_8_4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2" name="Google Shape;1312;g244488b4e4b_8_4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1" name="Google Shape;1321;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2" name="Google Shape;1322;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1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1" name="Google Shape;1331;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346" name="Google Shape;1346;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2512ea544f6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1352" name="Google Shape;1352;g2512ea544f6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3" name="Google Shape;1363;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4" name="Google Shape;1364;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0" name="Google Shape;1370;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371" name="Google Shape;1371;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244488b4e4b_8_6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244488b4e4b_8_6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1" name="Google Shape;1381;g244488b4e4b_8_6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2443f3cfa91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g2443f3cfa91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0" name="Google Shape;1390;g2443f3cfa91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8" name="Google Shape;1398;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9" name="Google Shape;1399;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68" name="Google Shape;26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9" name="Google Shape;1409;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5" name="Google Shape;1415;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1" name="Google Shape;1421;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7" name="Google Shape;1427;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8" name="Google Shape;1428;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4" name="Google Shape;1434;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0" name="Google Shape;1440;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3" name="Google Shape;1453;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244488b4e4b_8_6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1" name="Google Shape;1461;g244488b4e4b_8_6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2" name="Google Shape;1462;g244488b4e4b_8_6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1" name="Google Shape;1471;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2" name="Google Shape;1472;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8" name="Google Shape;1478;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0: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
        <p:nvSpPr>
          <p:cNvPr id="278" name="Google Shape;278;p10:notes"/>
          <p:cNvSpPr txBox="1"/>
          <p:nvPr/>
        </p:nvSpPr>
        <p:spPr>
          <a:xfrm>
            <a:off x="3884027" y="8684926"/>
            <a:ext cx="2972400" cy="457500"/>
          </a:xfrm>
          <a:prstGeom prst="rect">
            <a:avLst/>
          </a:prstGeom>
          <a:noFill/>
          <a:ln>
            <a:noFill/>
          </a:ln>
        </p:spPr>
        <p:txBody>
          <a:bodyPr spcFirstLastPara="1" wrap="square" lIns="91525" tIns="45750" rIns="91525" bIns="457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
        <p:nvSpPr>
          <p:cNvPr id="279" name="Google Shape;27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0" name="Google Shape;280;p1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4" name="Google Shape;1484;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485" name="Google Shape;1485;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1" name="Google Shape;1491;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492" name="Google Shape;1492;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8" name="Google Shape;1498;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9" name="Google Shape;1499;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5" name="Google Shape;150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6" name="Google Shape;1506;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4" name="Google Shape;1514;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3" name="Google Shape;1523;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524" name="Google Shape;1524;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2" name="Google Shape;1532;p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533" name="Google Shape;1533;p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2512ea544f6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1539" name="Google Shape;1539;g2512ea544f6_0_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0" name="Google Shape;1550;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1" name="Google Shape;1551;p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244488b4e4b_8_6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7" name="Google Shape;1557;g244488b4e4b_8_6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8" name="Google Shape;1558;g244488b4e4b_8_6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6" name="Google Shape;1566;p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7" name="Google Shape;1567;p1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573" name="Google Shape;1573;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Arial"/>
              <a:buNone/>
            </a:pPr>
            <a:endParaRPr/>
          </a:p>
        </p:txBody>
      </p:sp>
      <p:sp>
        <p:nvSpPr>
          <p:cNvPr id="1574" name="Google Shape;1574;p148:notes"/>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582" name="Google Shape;1582;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Arial"/>
              <a:buNone/>
            </a:pPr>
            <a:endParaRPr>
              <a:sym typeface="Verdana"/>
            </a:endParaRPr>
          </a:p>
        </p:txBody>
      </p:sp>
      <p:sp>
        <p:nvSpPr>
          <p:cNvPr id="1583" name="Google Shape;1583;p149:notes"/>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1" name="Google Shape;1591;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2" name="Google Shape;1592;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1" name="Google Shape;1601;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2" name="Google Shape;1602;p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p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0" name="Google Shape;1610;p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1" name="Google Shape;1611;p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9" name="Google Shape;1619;p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5" name="Google Shape;1625;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6" name="Google Shape;1626;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p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4" name="Google Shape;1634;p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1641" name="Google Shape;1641;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2512ea544f6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1655" name="Google Shape;1655;g2512ea544f6_0_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7" name="Google Shape;1667;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sym typeface="Verdana"/>
            </a:endParaRPr>
          </a:p>
        </p:txBody>
      </p:sp>
      <p:sp>
        <p:nvSpPr>
          <p:cNvPr id="1668" name="Google Shape;1668;p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2"/>
        <p:cNvGrpSpPr/>
        <p:nvPr/>
      </p:nvGrpSpPr>
      <p:grpSpPr>
        <a:xfrm>
          <a:off x="0" y="0"/>
          <a:ext cx="0" cy="0"/>
          <a:chOff x="0" y="0"/>
          <a:chExt cx="0" cy="0"/>
        </a:xfrm>
      </p:grpSpPr>
      <p:sp>
        <p:nvSpPr>
          <p:cNvPr id="1683" name="Google Shape;1683;p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4" name="Google Shape;1684;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685" name="Google Shape;1685;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sym typeface="Verdana"/>
            </a:endParaRPr>
          </a:p>
        </p:txBody>
      </p:sp>
      <p:sp>
        <p:nvSpPr>
          <p:cNvPr id="1692" name="Google Shape;1692;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p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0" name="Google Shape;1700;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8" name="Google Shape;1708;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9" name="Google Shape;1709;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8" name="Google Shape;1718;p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1734" name="Google Shape;1734;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p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3" name="Google Shape;1763;p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4" name="Google Shape;1764;p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p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2" name="Google Shape;1772;p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773" name="Google Shape;1773;p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p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1" name="Google Shape;1781;p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782" name="Google Shape;1782;p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252089167e5_9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1" name="Google Shape;1791;g252089167e5_9_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2" name="Google Shape;1792;g252089167e5_9_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13cf187d20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2" name="Google Shape;1802;g13cf187d20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ym typeface="Arial"/>
            </a:endParaRPr>
          </a:p>
        </p:txBody>
      </p:sp>
      <p:sp>
        <p:nvSpPr>
          <p:cNvPr id="1803" name="Google Shape;1803;g13cf187d20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2" name="Google Shape;1812;p1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3" name="Google Shape;1813;p1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2" name="Google Shape;1812;p1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3" name="Google Shape;1813;p1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164</a:t>
            </a:fld>
            <a:endParaRPr/>
          </a:p>
        </p:txBody>
      </p:sp>
    </p:spTree>
    <p:extLst>
      <p:ext uri="{BB962C8B-B14F-4D97-AF65-F5344CB8AC3E}">
        <p14:creationId xmlns:p14="http://schemas.microsoft.com/office/powerpoint/2010/main" val="389824081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p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9" name="Google Shape;1819;p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0" name="Google Shape;1820;p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8" name="Google Shape;1828;p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9" name="Google Shape;1829;p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7" name="Google Shape;1837;p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8" name="Google Shape;1838;p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p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6" name="Google Shape;1846;p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7" name="Google Shape;1847;p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22" name="Google Shape;322;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2b36998d40_1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22b36998d40_1_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22b36998d40_1_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p>
        </p:txBody>
      </p:sp>
      <p:sp>
        <p:nvSpPr>
          <p:cNvPr id="366" name="Google Shape;36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2b57e98ca0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22b57e98ca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g22b57e98ca0_3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512ea544f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389" name="Google Shape;389;g2512ea544f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407" name="Google Shape;40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408" name="Google Shape;408;p21: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endParaRPr/>
          </a:p>
        </p:txBody>
      </p:sp>
      <p:sp>
        <p:nvSpPr>
          <p:cNvPr id="419" name="Google Shape;419;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512ea544f6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425" name="Google Shape;425;g2512ea544f6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498472fd8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2498472fd8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g2498472fd85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468" name="Google Shape;46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p>
        </p:txBody>
      </p:sp>
      <p:sp>
        <p:nvSpPr>
          <p:cNvPr id="474" name="Google Shape;47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530" name="Google Shape;53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512ea544f6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552" name="Google Shape;552;g2512ea544f6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52400" lvl="0" indent="0" algn="l" rtl="0">
              <a:lnSpc>
                <a:spcPct val="100000"/>
              </a:lnSpc>
              <a:spcBef>
                <a:spcPts val="0"/>
              </a:spcBef>
              <a:spcAft>
                <a:spcPts val="0"/>
              </a:spcAft>
              <a:buSzPts val="1200"/>
              <a:buFont typeface="Verdana"/>
              <a:buNone/>
            </a:pPr>
            <a:endParaRPr>
              <a:sym typeface="Verdana"/>
            </a:endParaRPr>
          </a:p>
        </p:txBody>
      </p:sp>
      <p:sp>
        <p:nvSpPr>
          <p:cNvPr id="562" name="Google Shape;56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Verdana"/>
            </a:endParaRPr>
          </a:p>
        </p:txBody>
      </p:sp>
      <p:sp>
        <p:nvSpPr>
          <p:cNvPr id="571" name="Google Shape;57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583" name="Google Shape;583;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590" name="Google Shape;590;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603" name="Google Shape;603;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sym typeface="Verdana"/>
            </a:endParaRPr>
          </a:p>
        </p:txBody>
      </p:sp>
      <p:sp>
        <p:nvSpPr>
          <p:cNvPr id="615" name="Google Shape;615;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625" name="Google Shape;625;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634" name="Google Shape;63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649" name="Google Shape;649;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512ea544f6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659" name="Google Shape;659;g2512ea544f6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512ea544f6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2512ea544f6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g2512ea544f6_0_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8" name="Google Shape;668;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Font typeface="Verdana"/>
              <a:buChar char="●"/>
            </a:pPr>
            <a:endParaRPr>
              <a:sym typeface="Verdana"/>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677" name="Google Shape;67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a:sym typeface="Verdana"/>
            </a:endParaRPr>
          </a:p>
        </p:txBody>
      </p:sp>
      <p:sp>
        <p:nvSpPr>
          <p:cNvPr id="692" name="Google Shape;692;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Times New Roman"/>
              <a:buNone/>
            </a:pPr>
            <a:endParaRPr>
              <a:sym typeface="Verdana"/>
            </a:endParaRPr>
          </a:p>
        </p:txBody>
      </p:sp>
      <p:sp>
        <p:nvSpPr>
          <p:cNvPr id="701" name="Google Shape;701;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498472fd85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g2498472fd85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712" name="Google Shape;712;g2498472fd85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721" name="Google Shape;721;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498472fd85_0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g2498472fd85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2" name="Google Shape;732;g2498472fd85_0_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498472fd85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2498472fd85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800"/>
          </a:p>
        </p:txBody>
      </p:sp>
      <p:sp>
        <p:nvSpPr>
          <p:cNvPr id="739" name="Google Shape;739;g2498472fd85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45dfbc15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g1345dfbc15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4" name="Google Shape;754;g1345dfbc15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0" name="Google Shape;760;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512ea544f6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2512ea544f6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2512ea544f6_0_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4" name="Google Shape;774;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80" name="Google Shape;780;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3" name="Google Shape;793;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8" name="Google Shape;808;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5" name="Google Shape;815;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45: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831" name="Google Shape;83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66:notes"/>
          <p:cNvSpPr txBox="1">
            <a:spLocks noGrp="1"/>
          </p:cNvSpPr>
          <p:nvPr>
            <p:ph type="body" idx="1"/>
          </p:nvPr>
        </p:nvSpPr>
        <p:spPr>
          <a:xfrm>
            <a:off x="685793" y="4343398"/>
            <a:ext cx="5486400" cy="4114800"/>
          </a:xfrm>
          <a:prstGeom prst="rect">
            <a:avLst/>
          </a:prstGeom>
          <a:noFill/>
          <a:ln>
            <a:noFill/>
          </a:ln>
        </p:spPr>
        <p:txBody>
          <a:bodyPr spcFirstLastPara="1" wrap="square" lIns="88800" tIns="88800" rIns="88800" bIns="88800" anchor="t" anchorCtr="0">
            <a:noAutofit/>
          </a:bodyPr>
          <a:lstStyle/>
          <a:p>
            <a:pPr marL="0" lvl="0" indent="0" algn="l" rtl="0">
              <a:lnSpc>
                <a:spcPct val="100000"/>
              </a:lnSpc>
              <a:spcBef>
                <a:spcPts val="0"/>
              </a:spcBef>
              <a:spcAft>
                <a:spcPts val="0"/>
              </a:spcAft>
              <a:buSzPts val="1100"/>
              <a:buNone/>
            </a:pPr>
            <a:endParaRPr/>
          </a:p>
        </p:txBody>
      </p:sp>
      <p:sp>
        <p:nvSpPr>
          <p:cNvPr id="841" name="Google Shape;841;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44e61c8e2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g244e61c8e2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1" name="Google Shape;851;g244e61c8e2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2" name="Google Shape;86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3" name="Google Shape;873;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2" name="Google Shape;882;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512ea544f6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896" name="Google Shape;896;g2512ea544f6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512ea544f6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907" name="Google Shape;907;g2512ea544f6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18" name="Google Shape;918;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947" name="Google Shape;947;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2443f3cfa91_1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g2443f3cfa91_1_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7" name="Google Shape;977;g2443f3cfa91_1_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2443f3cfa91_1_2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2443f3cfa91_1_2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6" name="Google Shape;986;g2443f3cfa91_1_2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2443f3cfa91_1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94" name="Google Shape;994;g2443f3cfa91_1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1" name="Google Shape;102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p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028" name="Google Shape;1028;p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498472fd85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7" name="Google Shape;1037;g2498472fd85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p1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044" name="Google Shape;1044;p1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0" name="Google Shape;1050;p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2" name="Google Shape;1062;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2512ea544f6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1070" name="Google Shape;1070;g2512ea544f6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83:notes"/>
          <p:cNvSpPr txBox="1">
            <a:spLocks noGrp="1"/>
          </p:cNvSpPr>
          <p:nvPr>
            <p:ph type="body" idx="1"/>
          </p:nvPr>
        </p:nvSpPr>
        <p:spPr>
          <a:xfrm>
            <a:off x="685793" y="4343398"/>
            <a:ext cx="5486400" cy="4114800"/>
          </a:xfrm>
          <a:prstGeom prst="rect">
            <a:avLst/>
          </a:prstGeom>
          <a:noFill/>
          <a:ln>
            <a:noFill/>
          </a:ln>
        </p:spPr>
        <p:txBody>
          <a:bodyPr spcFirstLastPara="1" wrap="square" lIns="88800" tIns="88800" rIns="88800" bIns="88800" anchor="t" anchorCtr="0">
            <a:noAutofit/>
          </a:bodyPr>
          <a:lstStyle/>
          <a:p>
            <a:pPr marL="0" lvl="0" indent="0" algn="l" rtl="0">
              <a:lnSpc>
                <a:spcPct val="100000"/>
              </a:lnSpc>
              <a:spcBef>
                <a:spcPts val="0"/>
              </a:spcBef>
              <a:spcAft>
                <a:spcPts val="0"/>
              </a:spcAft>
              <a:buSzPts val="1100"/>
              <a:buNone/>
            </a:pPr>
            <a:endParaRPr/>
          </a:p>
        </p:txBody>
      </p:sp>
      <p:sp>
        <p:nvSpPr>
          <p:cNvPr id="1081" name="Google Shape;1081;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091" name="Google Shape;1091;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9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7" name="Google Shape;1107;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2512ea544f6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1121" name="Google Shape;1121;g2512ea544f6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3" name="Google Shape;1133;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0" name="Google Shape;1140;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3" name="Google Shape;1153;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5" name="Google Shape;1165;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4" name="Google Shape;1174;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10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2" name="Google Shape;1182;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104: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98</a:t>
            </a:fld>
            <a:endParaRPr sz="1200" b="0" i="0" u="none" strike="noStrike" cap="none">
              <a:solidFill>
                <a:srgbClr val="000000"/>
              </a:solidFill>
              <a:latin typeface="Calibri"/>
              <a:ea typeface="Calibri"/>
              <a:cs typeface="Calibri"/>
              <a:sym typeface="Calibri"/>
            </a:endParaRPr>
          </a:p>
        </p:txBody>
      </p:sp>
      <p:sp>
        <p:nvSpPr>
          <p:cNvPr id="1196" name="Google Shape;1196;p104:notes"/>
          <p:cNvSpPr txBox="1"/>
          <p:nvPr/>
        </p:nvSpPr>
        <p:spPr>
          <a:xfrm>
            <a:off x="3884027" y="8684926"/>
            <a:ext cx="2972400" cy="457500"/>
          </a:xfrm>
          <a:prstGeom prst="rect">
            <a:avLst/>
          </a:prstGeom>
          <a:noFill/>
          <a:ln>
            <a:noFill/>
          </a:ln>
        </p:spPr>
        <p:txBody>
          <a:bodyPr spcFirstLastPara="1" wrap="square" lIns="91525" tIns="45750" rIns="91525" bIns="457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98</a:t>
            </a:fld>
            <a:endParaRPr sz="1200" b="0" i="0" u="none" strike="noStrike" cap="none">
              <a:solidFill>
                <a:srgbClr val="000000"/>
              </a:solidFill>
              <a:latin typeface="Calibri"/>
              <a:ea typeface="Calibri"/>
              <a:cs typeface="Calibri"/>
              <a:sym typeface="Calibri"/>
            </a:endParaRPr>
          </a:p>
        </p:txBody>
      </p:sp>
      <p:sp>
        <p:nvSpPr>
          <p:cNvPr id="1197" name="Google Shape;1197;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98" name="Google Shape;1198;p10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244488b4e4b_5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7" name="Google Shape;1217;g244488b4e4b_5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8" name="Google Shape;1218;g244488b4e4b_5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hyperlink" Target="https://www.facebook.com/vtssric/" TargetMode="Externa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2"/>
        <p:cNvGrpSpPr/>
        <p:nvPr/>
      </p:nvGrpSpPr>
      <p:grpSpPr>
        <a:xfrm>
          <a:off x="0" y="0"/>
          <a:ext cx="0" cy="0"/>
          <a:chOff x="0" y="0"/>
          <a:chExt cx="0" cy="0"/>
        </a:xfrm>
      </p:grpSpPr>
      <p:pic>
        <p:nvPicPr>
          <p:cNvPr id="13" name="Google Shape;13;p178"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4" name="Google Shape;14;p178"/>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78"/>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6" name="Google Shape;16;p178"/>
          <p:cNvPicPr preferRelativeResize="0"/>
          <p:nvPr/>
        </p:nvPicPr>
        <p:blipFill rotWithShape="1">
          <a:blip r:embed="rId3">
            <a:alphaModFix/>
          </a:blip>
          <a:srcRect/>
          <a:stretch/>
        </p:blipFill>
        <p:spPr>
          <a:xfrm>
            <a:off x="3200400" y="0"/>
            <a:ext cx="2667000" cy="15566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52"/>
        <p:cNvGrpSpPr/>
        <p:nvPr/>
      </p:nvGrpSpPr>
      <p:grpSpPr>
        <a:xfrm>
          <a:off x="0" y="0"/>
          <a:ext cx="0" cy="0"/>
          <a:chOff x="0" y="0"/>
          <a:chExt cx="0" cy="0"/>
        </a:xfrm>
      </p:grpSpPr>
      <p:sp>
        <p:nvSpPr>
          <p:cNvPr id="53" name="Google Shape;53;p191"/>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91"/>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55" name="Google Shape;55;p191"/>
          <p:cNvSpPr txBox="1"/>
          <p:nvPr/>
        </p:nvSpPr>
        <p:spPr>
          <a:xfrm>
            <a:off x="152400" y="471984"/>
            <a:ext cx="876300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003369"/>
                </a:solidFill>
                <a:latin typeface="Quattrocento Sans"/>
                <a:ea typeface="Quattrocento Sans"/>
                <a:cs typeface="Quattrocento Sans"/>
                <a:sym typeface="Quattrocento Sans"/>
              </a:rPr>
              <a:t>Virginia Tiered Systems of Support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6"/>
        <p:cNvGrpSpPr/>
        <p:nvPr/>
      </p:nvGrpSpPr>
      <p:grpSpPr>
        <a:xfrm>
          <a:off x="0" y="0"/>
          <a:ext cx="0" cy="0"/>
          <a:chOff x="0" y="0"/>
          <a:chExt cx="0" cy="0"/>
        </a:xfrm>
      </p:grpSpPr>
      <p:sp>
        <p:nvSpPr>
          <p:cNvPr id="57" name="Google Shape;57;p193"/>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93"/>
          <p:cNvSpPr txBox="1">
            <a:spLocks noGrp="1"/>
          </p:cNvSpPr>
          <p:nvPr>
            <p:ph type="body" idx="1"/>
          </p:nvPr>
        </p:nvSpPr>
        <p:spPr>
          <a:xfrm>
            <a:off x="722313" y="1905001"/>
            <a:ext cx="7772400" cy="2502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60"/>
        <p:cNvGrpSpPr/>
        <p:nvPr/>
      </p:nvGrpSpPr>
      <p:grpSpPr>
        <a:xfrm>
          <a:off x="0" y="0"/>
          <a:ext cx="0" cy="0"/>
          <a:chOff x="0" y="0"/>
          <a:chExt cx="0" cy="0"/>
        </a:xfrm>
      </p:grpSpPr>
      <p:sp>
        <p:nvSpPr>
          <p:cNvPr id="61" name="Google Shape;61;p19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62" name="Google Shape;62;p19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63" name="Google Shape;63;p19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96"/>
          <p:cNvSpPr txBox="1">
            <a:spLocks noGrp="1"/>
          </p:cNvSpPr>
          <p:nvPr>
            <p:ph type="title"/>
          </p:nvPr>
        </p:nvSpPr>
        <p:spPr>
          <a:xfrm>
            <a:off x="1297500" y="525000"/>
            <a:ext cx="7038900" cy="12189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2400"/>
              <a:buFont typeface="Verdana"/>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6" name="Google Shape;66;p196"/>
          <p:cNvSpPr txBox="1">
            <a:spLocks noGrp="1"/>
          </p:cNvSpPr>
          <p:nvPr>
            <p:ph type="body" idx="1"/>
          </p:nvPr>
        </p:nvSpPr>
        <p:spPr>
          <a:xfrm>
            <a:off x="1297500" y="2090067"/>
            <a:ext cx="7038900" cy="38817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a:lvl1pPr>
            <a:lvl2pPr marL="914400" lvl="1" indent="-406400" algn="l">
              <a:lnSpc>
                <a:spcPct val="100000"/>
              </a:lnSpc>
              <a:spcBef>
                <a:spcPts val="560"/>
              </a:spcBef>
              <a:spcAft>
                <a:spcPts val="0"/>
              </a:spcAft>
              <a:buClr>
                <a:schemeClr val="dk1"/>
              </a:buClr>
              <a:buSzPts val="2800"/>
              <a:buChar char="–"/>
              <a:defRPr/>
            </a:lvl2pPr>
            <a:lvl3pPr marL="1371600" lvl="2" indent="-381000" algn="l">
              <a:lnSpc>
                <a:spcPct val="100000"/>
              </a:lnSpc>
              <a:spcBef>
                <a:spcPts val="480"/>
              </a:spcBef>
              <a:spcAft>
                <a:spcPts val="0"/>
              </a:spcAft>
              <a:buClr>
                <a:schemeClr val="dk1"/>
              </a:buClr>
              <a:buSzPts val="2400"/>
              <a:buChar char="•"/>
              <a:defRPr/>
            </a:lvl3pPr>
            <a:lvl4pPr marL="1828800" lvl="3" indent="-355600" algn="l">
              <a:lnSpc>
                <a:spcPct val="100000"/>
              </a:lnSpc>
              <a:spcBef>
                <a:spcPts val="400"/>
              </a:spcBef>
              <a:spcAft>
                <a:spcPts val="0"/>
              </a:spcAft>
              <a:buClr>
                <a:schemeClr val="dk1"/>
              </a:buClr>
              <a:buSzPts val="2000"/>
              <a:buChar char="–"/>
              <a:defRPr/>
            </a:lvl4pPr>
            <a:lvl5pPr marL="2286000" lvl="4" indent="-355600" algn="l">
              <a:lnSpc>
                <a:spcPct val="100000"/>
              </a:lnSpc>
              <a:spcBef>
                <a:spcPts val="400"/>
              </a:spcBef>
              <a:spcAft>
                <a:spcPts val="0"/>
              </a:spcAft>
              <a:buClr>
                <a:schemeClr val="dk1"/>
              </a:buClr>
              <a:buSzPts val="2000"/>
              <a:buChar char="»"/>
              <a:defRPr/>
            </a:lvl5pPr>
            <a:lvl6pPr marL="2743200" lvl="5" indent="-355600" algn="l">
              <a:lnSpc>
                <a:spcPct val="100000"/>
              </a:lnSpc>
              <a:spcBef>
                <a:spcPts val="400"/>
              </a:spcBef>
              <a:spcAft>
                <a:spcPts val="0"/>
              </a:spcAft>
              <a:buClr>
                <a:schemeClr val="dk1"/>
              </a:buClr>
              <a:buSzPts val="2000"/>
              <a:buChar char="•"/>
              <a:defRPr/>
            </a:lvl6pPr>
            <a:lvl7pPr marL="3200400" lvl="6" indent="-355600" algn="l">
              <a:lnSpc>
                <a:spcPct val="100000"/>
              </a:lnSpc>
              <a:spcBef>
                <a:spcPts val="400"/>
              </a:spcBef>
              <a:spcAft>
                <a:spcPts val="0"/>
              </a:spcAft>
              <a:buClr>
                <a:schemeClr val="dk1"/>
              </a:buClr>
              <a:buSzPts val="2000"/>
              <a:buChar char="•"/>
              <a:defRPr/>
            </a:lvl7pPr>
            <a:lvl8pPr marL="3657600" lvl="7" indent="-355600" algn="l">
              <a:lnSpc>
                <a:spcPct val="100000"/>
              </a:lnSpc>
              <a:spcBef>
                <a:spcPts val="400"/>
              </a:spcBef>
              <a:spcAft>
                <a:spcPts val="0"/>
              </a:spcAft>
              <a:buClr>
                <a:schemeClr val="dk1"/>
              </a:buClr>
              <a:buSzPts val="2000"/>
              <a:buChar char="•"/>
              <a:defRPr/>
            </a:lvl8pPr>
            <a:lvl9pPr marL="4114800" lvl="8" indent="-355600" algn="l">
              <a:lnSpc>
                <a:spcPct val="100000"/>
              </a:lnSpc>
              <a:spcBef>
                <a:spcPts val="400"/>
              </a:spcBef>
              <a:spcAft>
                <a:spcPts val="0"/>
              </a:spcAft>
              <a:buClr>
                <a:schemeClr val="dk1"/>
              </a:buClr>
              <a:buSzPts val="2000"/>
              <a:buChar char="•"/>
              <a:defRPr/>
            </a:lvl9pPr>
          </a:lstStyle>
          <a:p>
            <a:endParaRPr/>
          </a:p>
        </p:txBody>
      </p:sp>
      <p:sp>
        <p:nvSpPr>
          <p:cNvPr id="67" name="Google Shape;67;p19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1pPr>
            <a:lvl2pPr marL="0" marR="0" lvl="1" indent="0"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2pPr>
            <a:lvl3pPr marL="0" marR="0" lvl="2" indent="0"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3pPr>
            <a:lvl4pPr marL="0" marR="0" lvl="3" indent="0"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4pPr>
            <a:lvl5pPr marL="0" marR="0" lvl="4" indent="0"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5pPr>
            <a:lvl6pPr marL="0" marR="0" lvl="5" indent="0"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6pPr>
            <a:lvl7pPr marL="0" marR="0" lvl="6" indent="0"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7pPr>
            <a:lvl8pPr marL="0" marR="0" lvl="7" indent="0"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8pPr>
            <a:lvl9pPr marL="0" marR="0" lvl="8" indent="0" algn="l" rtl="0">
              <a:lnSpc>
                <a:spcPct val="100000"/>
              </a:lnSpc>
              <a:spcBef>
                <a:spcPts val="0"/>
              </a:spcBef>
              <a:spcAft>
                <a:spcPts val="0"/>
              </a:spcAft>
              <a:buClr>
                <a:schemeClr val="dk1"/>
              </a:buClr>
              <a:buSzPts val="1800"/>
              <a:buFont typeface="Verdana"/>
              <a:buNone/>
              <a:defRPr sz="1800" b="0" i="0" u="none" strike="noStrike" cap="none">
                <a:solidFill>
                  <a:schemeClr val="dk1"/>
                </a:solidFill>
                <a:latin typeface="Verdana"/>
                <a:ea typeface="Verdana"/>
                <a:cs typeface="Verdana"/>
                <a:sym typeface="Verdan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68"/>
        <p:cNvGrpSpPr/>
        <p:nvPr/>
      </p:nvGrpSpPr>
      <p:grpSpPr>
        <a:xfrm>
          <a:off x="0" y="0"/>
          <a:ext cx="0" cy="0"/>
          <a:chOff x="0" y="0"/>
          <a:chExt cx="0" cy="0"/>
        </a:xfrm>
      </p:grpSpPr>
      <p:sp>
        <p:nvSpPr>
          <p:cNvPr id="69" name="Google Shape;69;p197"/>
          <p:cNvSpPr txBox="1">
            <a:spLocks noGrp="1"/>
          </p:cNvSpPr>
          <p:nvPr>
            <p:ph type="title"/>
          </p:nvPr>
        </p:nvSpPr>
        <p:spPr>
          <a:xfrm>
            <a:off x="2743200" y="256814"/>
            <a:ext cx="5943600" cy="1143000"/>
          </a:xfrm>
          <a:prstGeom prst="rect">
            <a:avLst/>
          </a:prstGeom>
          <a:solidFill>
            <a:srgbClr val="A9DCF2">
              <a:alpha val="64705"/>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7"/>
          <p:cNvSpPr txBox="1">
            <a:spLocks noGrp="1"/>
          </p:cNvSpPr>
          <p:nvPr>
            <p:ph type="body" idx="1"/>
          </p:nvPr>
        </p:nvSpPr>
        <p:spPr>
          <a:xfrm>
            <a:off x="457201" y="1600200"/>
            <a:ext cx="8229600" cy="33528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1" name="Google Shape;71;p19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72" name="Google Shape;72;p19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73" name="Google Shape;73;p1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NL" type="twoObj">
  <p:cSld name="TWO_OBJECTS">
    <p:spTree>
      <p:nvGrpSpPr>
        <p:cNvPr id="1" name="Shape 80"/>
        <p:cNvGrpSpPr/>
        <p:nvPr/>
      </p:nvGrpSpPr>
      <p:grpSpPr>
        <a:xfrm>
          <a:off x="0" y="0"/>
          <a:ext cx="0" cy="0"/>
          <a:chOff x="0" y="0"/>
          <a:chExt cx="0" cy="0"/>
        </a:xfrm>
      </p:grpSpPr>
      <p:sp>
        <p:nvSpPr>
          <p:cNvPr id="81" name="Google Shape;81;p182"/>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2"/>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83" name="Google Shape;83;p182"/>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84" name="Google Shape;84;p182"/>
          <p:cNvPicPr preferRelativeResize="0"/>
          <p:nvPr/>
        </p:nvPicPr>
        <p:blipFill rotWithShape="1">
          <a:blip r:embed="rId2">
            <a:alphaModFix/>
          </a:blip>
          <a:srcRect/>
          <a:stretch/>
        </p:blipFill>
        <p:spPr>
          <a:xfrm>
            <a:off x="48426" y="49986"/>
            <a:ext cx="2667000" cy="155665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5"/>
        <p:cNvGrpSpPr/>
        <p:nvPr/>
      </p:nvGrpSpPr>
      <p:grpSpPr>
        <a:xfrm>
          <a:off x="0" y="0"/>
          <a:ext cx="0" cy="0"/>
          <a:chOff x="0" y="0"/>
          <a:chExt cx="0" cy="0"/>
        </a:xfrm>
      </p:grpSpPr>
      <p:sp>
        <p:nvSpPr>
          <p:cNvPr id="86" name="Google Shape;86;p183"/>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83"/>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183"/>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89" name="Google Shape;89;p183"/>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0" name="Google Shape;90;p183"/>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er and Content NL" type="obj">
  <p:cSld name="OBJECT">
    <p:spTree>
      <p:nvGrpSpPr>
        <p:cNvPr id="1" name="Shape 91"/>
        <p:cNvGrpSpPr/>
        <p:nvPr/>
      </p:nvGrpSpPr>
      <p:grpSpPr>
        <a:xfrm>
          <a:off x="0" y="0"/>
          <a:ext cx="0" cy="0"/>
          <a:chOff x="0" y="0"/>
          <a:chExt cx="0" cy="0"/>
        </a:xfrm>
      </p:grpSpPr>
      <p:sp>
        <p:nvSpPr>
          <p:cNvPr id="92" name="Google Shape;92;p18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8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94"/>
        <p:cNvGrpSpPr/>
        <p:nvPr/>
      </p:nvGrpSpPr>
      <p:grpSpPr>
        <a:xfrm>
          <a:off x="0" y="0"/>
          <a:ext cx="0" cy="0"/>
          <a:chOff x="0" y="0"/>
          <a:chExt cx="0" cy="0"/>
        </a:xfrm>
      </p:grpSpPr>
      <p:sp>
        <p:nvSpPr>
          <p:cNvPr id="95" name="Google Shape;95;p185"/>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85"/>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97" name="Google Shape;97;p185"/>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98" name="Google Shape;98;p185"/>
          <p:cNvPicPr preferRelativeResize="0"/>
          <p:nvPr/>
        </p:nvPicPr>
        <p:blipFill rotWithShape="1">
          <a:blip r:embed="rId2">
            <a:alphaModFix/>
          </a:blip>
          <a:srcRect/>
          <a:stretch/>
        </p:blipFill>
        <p:spPr>
          <a:xfrm>
            <a:off x="48426" y="49986"/>
            <a:ext cx="2667000" cy="1556656"/>
          </a:xfrm>
          <a:prstGeom prst="rect">
            <a:avLst/>
          </a:prstGeom>
          <a:noFill/>
          <a:ln>
            <a:noFill/>
          </a:ln>
        </p:spPr>
      </p:pic>
      <p:pic>
        <p:nvPicPr>
          <p:cNvPr id="99" name="Google Shape;99;p185"/>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7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p17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er and Content">
  <p:cSld name="Header and Content">
    <p:spTree>
      <p:nvGrpSpPr>
        <p:cNvPr id="1" name="Shape 100"/>
        <p:cNvGrpSpPr/>
        <p:nvPr/>
      </p:nvGrpSpPr>
      <p:grpSpPr>
        <a:xfrm>
          <a:off x="0" y="0"/>
          <a:ext cx="0" cy="0"/>
          <a:chOff x="0" y="0"/>
          <a:chExt cx="0" cy="0"/>
        </a:xfrm>
      </p:grpSpPr>
      <p:sp>
        <p:nvSpPr>
          <p:cNvPr id="101" name="Google Shape;101;p198"/>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98"/>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3" name="Google Shape;103;p198"/>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104"/>
        <p:cNvGrpSpPr/>
        <p:nvPr/>
      </p:nvGrpSpPr>
      <p:grpSpPr>
        <a:xfrm>
          <a:off x="0" y="0"/>
          <a:ext cx="0" cy="0"/>
          <a:chOff x="0" y="0"/>
          <a:chExt cx="0" cy="0"/>
        </a:xfrm>
      </p:grpSpPr>
      <p:sp>
        <p:nvSpPr>
          <p:cNvPr id="105" name="Google Shape;105;p199"/>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6" name="Google Shape;106;p199"/>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107"/>
        <p:cNvGrpSpPr/>
        <p:nvPr/>
      </p:nvGrpSpPr>
      <p:grpSpPr>
        <a:xfrm>
          <a:off x="0" y="0"/>
          <a:ext cx="0" cy="0"/>
          <a:chOff x="0" y="0"/>
          <a:chExt cx="0" cy="0"/>
        </a:xfrm>
      </p:grpSpPr>
      <p:sp>
        <p:nvSpPr>
          <p:cNvPr id="108" name="Google Shape;108;p200"/>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109"/>
        <p:cNvGrpSpPr/>
        <p:nvPr/>
      </p:nvGrpSpPr>
      <p:grpSpPr>
        <a:xfrm>
          <a:off x="0" y="0"/>
          <a:ext cx="0" cy="0"/>
          <a:chOff x="0" y="0"/>
          <a:chExt cx="0" cy="0"/>
        </a:xfrm>
      </p:grpSpPr>
      <p:pic>
        <p:nvPicPr>
          <p:cNvPr id="110" name="Google Shape;110;p201"/>
          <p:cNvPicPr preferRelativeResize="0"/>
          <p:nvPr/>
        </p:nvPicPr>
        <p:blipFill rotWithShape="1">
          <a:blip r:embed="rId2">
            <a:alphaModFix/>
          </a:blip>
          <a:srcRect l="136" t="32397" r="-133" b="12769"/>
          <a:stretch/>
        </p:blipFill>
        <p:spPr>
          <a:xfrm rot="10800000">
            <a:off x="0" y="0"/>
            <a:ext cx="9143999" cy="1554608"/>
          </a:xfrm>
          <a:prstGeom prst="rect">
            <a:avLst/>
          </a:prstGeom>
          <a:noFill/>
          <a:ln>
            <a:noFill/>
          </a:ln>
        </p:spPr>
      </p:pic>
      <p:pic>
        <p:nvPicPr>
          <p:cNvPr id="111" name="Google Shape;111;p201"/>
          <p:cNvPicPr preferRelativeResize="0"/>
          <p:nvPr/>
        </p:nvPicPr>
        <p:blipFill rotWithShape="1">
          <a:blip r:embed="rId3">
            <a:alphaModFix/>
          </a:blip>
          <a:srcRect/>
          <a:stretch/>
        </p:blipFill>
        <p:spPr>
          <a:xfrm>
            <a:off x="76200" y="107327"/>
            <a:ext cx="1050987" cy="613433"/>
          </a:xfrm>
          <a:prstGeom prst="rect">
            <a:avLst/>
          </a:prstGeom>
          <a:noFill/>
          <a:ln>
            <a:noFill/>
          </a:ln>
        </p:spPr>
      </p:pic>
      <p:sp>
        <p:nvSpPr>
          <p:cNvPr id="112" name="Google Shape;112;p201"/>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3"/>
        <p:cNvGrpSpPr/>
        <p:nvPr/>
      </p:nvGrpSpPr>
      <p:grpSpPr>
        <a:xfrm>
          <a:off x="0" y="0"/>
          <a:ext cx="0" cy="0"/>
          <a:chOff x="0" y="0"/>
          <a:chExt cx="0" cy="0"/>
        </a:xfrm>
      </p:grpSpPr>
      <p:pic>
        <p:nvPicPr>
          <p:cNvPr id="114" name="Google Shape;114;p202"/>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115"/>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116"/>
        <p:cNvGrpSpPr/>
        <p:nvPr/>
      </p:nvGrpSpPr>
      <p:grpSpPr>
        <a:xfrm>
          <a:off x="0" y="0"/>
          <a:ext cx="0" cy="0"/>
          <a:chOff x="0" y="0"/>
          <a:chExt cx="0" cy="0"/>
        </a:xfrm>
      </p:grpSpPr>
      <p:sp>
        <p:nvSpPr>
          <p:cNvPr id="117" name="Google Shape;117;p20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20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9" name="Google Shape;119;p204"/>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120" name="Google Shape;120;p204"/>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121"/>
        <p:cNvGrpSpPr/>
        <p:nvPr/>
      </p:nvGrpSpPr>
      <p:grpSpPr>
        <a:xfrm>
          <a:off x="0" y="0"/>
          <a:ext cx="0" cy="0"/>
          <a:chOff x="0" y="0"/>
          <a:chExt cx="0" cy="0"/>
        </a:xfrm>
      </p:grpSpPr>
      <p:sp>
        <p:nvSpPr>
          <p:cNvPr id="122" name="Google Shape;122;p205"/>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205"/>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4" name="Google Shape;124;p205"/>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125" name="Google Shape;125;p205"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26"/>
        <p:cNvGrpSpPr/>
        <p:nvPr/>
      </p:nvGrpSpPr>
      <p:grpSpPr>
        <a:xfrm>
          <a:off x="0" y="0"/>
          <a:ext cx="0" cy="0"/>
          <a:chOff x="0" y="0"/>
          <a:chExt cx="0" cy="0"/>
        </a:xfrm>
      </p:grpSpPr>
      <p:sp>
        <p:nvSpPr>
          <p:cNvPr id="127" name="Google Shape;127;p206"/>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206"/>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9" name="Google Shape;129;p206"/>
          <p:cNvPicPr preferRelativeResize="0"/>
          <p:nvPr/>
        </p:nvPicPr>
        <p:blipFill rotWithShape="1">
          <a:blip r:embed="rId2">
            <a:alphaModFix/>
          </a:blip>
          <a:srcRect/>
          <a:stretch/>
        </p:blipFill>
        <p:spPr>
          <a:xfrm>
            <a:off x="94165" y="228600"/>
            <a:ext cx="1700129" cy="990600"/>
          </a:xfrm>
          <a:prstGeom prst="rect">
            <a:avLst/>
          </a:prstGeom>
          <a:noFill/>
          <a:ln>
            <a:noFill/>
          </a:ln>
        </p:spPr>
      </p:pic>
      <p:pic>
        <p:nvPicPr>
          <p:cNvPr id="130" name="Google Shape;130;p206"/>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131"/>
        <p:cNvGrpSpPr/>
        <p:nvPr/>
      </p:nvGrpSpPr>
      <p:grpSpPr>
        <a:xfrm>
          <a:off x="0" y="0"/>
          <a:ext cx="0" cy="0"/>
          <a:chOff x="0" y="0"/>
          <a:chExt cx="0" cy="0"/>
        </a:xfrm>
      </p:grpSpPr>
      <p:sp>
        <p:nvSpPr>
          <p:cNvPr id="132" name="Google Shape;132;p207"/>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207"/>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4" name="Google Shape;134;p207"/>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135" name="Google Shape;135;p207"/>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
        <p:cNvGrpSpPr/>
        <p:nvPr/>
      </p:nvGrpSpPr>
      <p:grpSpPr>
        <a:xfrm>
          <a:off x="0" y="0"/>
          <a:ext cx="0" cy="0"/>
          <a:chOff x="0" y="0"/>
          <a:chExt cx="0" cy="0"/>
        </a:xfrm>
      </p:grpSpPr>
      <p:sp>
        <p:nvSpPr>
          <p:cNvPr id="21" name="Google Shape;21;p18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80"/>
          <p:cNvSpPr txBox="1">
            <a:spLocks noGrp="1"/>
          </p:cNvSpPr>
          <p:nvPr>
            <p:ph type="body" idx="1"/>
          </p:nvPr>
        </p:nvSpPr>
        <p:spPr>
          <a:xfrm>
            <a:off x="914400" y="1524000"/>
            <a:ext cx="3582900" cy="651000"/>
          </a:xfrm>
          <a:prstGeom prst="rect">
            <a:avLst/>
          </a:prstGeom>
          <a:solidFill>
            <a:srgbClr val="003369">
              <a:alpha val="73725"/>
            </a:srgbClr>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3" name="Google Shape;23;p18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4" name="Google Shape;24;p180"/>
          <p:cNvSpPr txBox="1">
            <a:spLocks noGrp="1"/>
          </p:cNvSpPr>
          <p:nvPr>
            <p:ph type="body" idx="3"/>
          </p:nvPr>
        </p:nvSpPr>
        <p:spPr>
          <a:xfrm>
            <a:off x="5105400" y="1535113"/>
            <a:ext cx="3581400" cy="639900"/>
          </a:xfrm>
          <a:prstGeom prst="rect">
            <a:avLst/>
          </a:prstGeom>
          <a:solidFill>
            <a:srgbClr val="003369">
              <a:alpha val="73725"/>
            </a:srgbClr>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5" name="Google Shape;25;p180"/>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136"/>
        <p:cNvGrpSpPr/>
        <p:nvPr/>
      </p:nvGrpSpPr>
      <p:grpSpPr>
        <a:xfrm>
          <a:off x="0" y="0"/>
          <a:ext cx="0" cy="0"/>
          <a:chOff x="0" y="0"/>
          <a:chExt cx="0" cy="0"/>
        </a:xfrm>
      </p:grpSpPr>
      <p:sp>
        <p:nvSpPr>
          <p:cNvPr id="137" name="Google Shape;137;p208"/>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208"/>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9" name="Google Shape;139;p208"/>
          <p:cNvPicPr preferRelativeResize="0"/>
          <p:nvPr/>
        </p:nvPicPr>
        <p:blipFill rotWithShape="1">
          <a:blip r:embed="rId2">
            <a:alphaModFix/>
          </a:blip>
          <a:srcRect/>
          <a:stretch/>
        </p:blipFill>
        <p:spPr>
          <a:xfrm>
            <a:off x="94165" y="229041"/>
            <a:ext cx="1700129" cy="989718"/>
          </a:xfrm>
          <a:prstGeom prst="rect">
            <a:avLst/>
          </a:prstGeom>
          <a:noFill/>
          <a:ln>
            <a:noFill/>
          </a:ln>
        </p:spPr>
      </p:pic>
      <p:pic>
        <p:nvPicPr>
          <p:cNvPr id="140" name="Google Shape;140;p208"/>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141"/>
        <p:cNvGrpSpPr/>
        <p:nvPr/>
      </p:nvGrpSpPr>
      <p:grpSpPr>
        <a:xfrm>
          <a:off x="0" y="0"/>
          <a:ext cx="0" cy="0"/>
          <a:chOff x="0" y="0"/>
          <a:chExt cx="0" cy="0"/>
        </a:xfrm>
      </p:grpSpPr>
      <p:sp>
        <p:nvSpPr>
          <p:cNvPr id="142" name="Google Shape;142;p209"/>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09"/>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4" name="Google Shape;144;p209"/>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45" name="Google Shape;145;p209"/>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6" name="Google Shape;146;p209"/>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47" name="Google Shape;147;p209"/>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48" name="Google Shape;148;p209"/>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9" name="Google Shape;149;p209"/>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150"/>
        <p:cNvGrpSpPr/>
        <p:nvPr/>
      </p:nvGrpSpPr>
      <p:grpSpPr>
        <a:xfrm>
          <a:off x="0" y="0"/>
          <a:ext cx="0" cy="0"/>
          <a:chOff x="0" y="0"/>
          <a:chExt cx="0" cy="0"/>
        </a:xfrm>
      </p:grpSpPr>
      <p:sp>
        <p:nvSpPr>
          <p:cNvPr id="151" name="Google Shape;151;p210"/>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10"/>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3" name="Google Shape;153;p210"/>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54" name="Google Shape;154;p210"/>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5" name="Google Shape;155;p210"/>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56" name="Google Shape;156;p210"/>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57" name="Google Shape;157;p210"/>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158"/>
        <p:cNvGrpSpPr/>
        <p:nvPr/>
      </p:nvGrpSpPr>
      <p:grpSpPr>
        <a:xfrm>
          <a:off x="0" y="0"/>
          <a:ext cx="0" cy="0"/>
          <a:chOff x="0" y="0"/>
          <a:chExt cx="0" cy="0"/>
        </a:xfrm>
      </p:grpSpPr>
      <p:sp>
        <p:nvSpPr>
          <p:cNvPr id="159" name="Google Shape;159;p211"/>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11"/>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1" name="Google Shape;161;p211"/>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62" name="Google Shape;162;p211"/>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63"/>
        <p:cNvGrpSpPr/>
        <p:nvPr/>
      </p:nvGrpSpPr>
      <p:grpSpPr>
        <a:xfrm>
          <a:off x="0" y="0"/>
          <a:ext cx="0" cy="0"/>
          <a:chOff x="0" y="0"/>
          <a:chExt cx="0" cy="0"/>
        </a:xfrm>
      </p:grpSpPr>
      <p:sp>
        <p:nvSpPr>
          <p:cNvPr id="164" name="Google Shape;164;p212"/>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212"/>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6" name="Google Shape;166;p212"/>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7" name="Google Shape;167;p212"/>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168"/>
        <p:cNvGrpSpPr/>
        <p:nvPr/>
      </p:nvGrpSpPr>
      <p:grpSpPr>
        <a:xfrm>
          <a:off x="0" y="0"/>
          <a:ext cx="0" cy="0"/>
          <a:chOff x="0" y="0"/>
          <a:chExt cx="0" cy="0"/>
        </a:xfrm>
      </p:grpSpPr>
      <p:sp>
        <p:nvSpPr>
          <p:cNvPr id="169" name="Google Shape;169;p213"/>
          <p:cNvSpPr txBox="1">
            <a:spLocks noGrp="1"/>
          </p:cNvSpPr>
          <p:nvPr>
            <p:ph type="title"/>
          </p:nvPr>
        </p:nvSpPr>
        <p:spPr>
          <a:xfrm>
            <a:off x="628650" y="202259"/>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0" name="Google Shape;170;p213"/>
          <p:cNvPicPr preferRelativeResize="0"/>
          <p:nvPr/>
        </p:nvPicPr>
        <p:blipFill rotWithShape="1">
          <a:blip r:embed="rId2">
            <a:alphaModFix/>
          </a:blip>
          <a:srcRect/>
          <a:stretch/>
        </p:blipFill>
        <p:spPr>
          <a:xfrm>
            <a:off x="7467600" y="5947878"/>
            <a:ext cx="1559301" cy="910122"/>
          </a:xfrm>
          <a:prstGeom prst="rect">
            <a:avLst/>
          </a:prstGeom>
          <a:noFill/>
          <a:ln>
            <a:noFill/>
          </a:ln>
        </p:spPr>
      </p:pic>
      <p:grpSp>
        <p:nvGrpSpPr>
          <p:cNvPr id="171" name="Google Shape;171;p213"/>
          <p:cNvGrpSpPr/>
          <p:nvPr/>
        </p:nvGrpSpPr>
        <p:grpSpPr>
          <a:xfrm>
            <a:off x="2144995" y="3177707"/>
            <a:ext cx="4854010" cy="1143000"/>
            <a:chOff x="1981200" y="1826567"/>
            <a:chExt cx="4854010" cy="1143000"/>
          </a:xfrm>
        </p:grpSpPr>
        <p:pic>
          <p:nvPicPr>
            <p:cNvPr id="172" name="Google Shape;172;p213">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73" name="Google Shape;173;p213"/>
            <p:cNvSpPr txBox="1"/>
            <p:nvPr/>
          </p:nvSpPr>
          <p:spPr>
            <a:xfrm>
              <a:off x="3544367" y="2167234"/>
              <a:ext cx="329084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Twitter – </a:t>
              </a:r>
              <a:r>
                <a:rPr lang="en-US" sz="24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VTSS_RIC</a:t>
              </a:r>
              <a:endParaRPr sz="2400" b="0" i="0" u="none" strike="noStrike" cap="none">
                <a:solidFill>
                  <a:schemeClr val="dk1"/>
                </a:solidFill>
                <a:latin typeface="Arial"/>
                <a:ea typeface="Arial"/>
                <a:cs typeface="Arial"/>
                <a:sym typeface="Arial"/>
              </a:endParaRPr>
            </a:p>
          </p:txBody>
        </p:sp>
      </p:grpSp>
      <p:grpSp>
        <p:nvGrpSpPr>
          <p:cNvPr id="174" name="Google Shape;174;p213"/>
          <p:cNvGrpSpPr/>
          <p:nvPr/>
        </p:nvGrpSpPr>
        <p:grpSpPr>
          <a:xfrm>
            <a:off x="2050634" y="4545484"/>
            <a:ext cx="5042731" cy="1143000"/>
            <a:chOff x="1981200" y="3426768"/>
            <a:chExt cx="5042731" cy="1143000"/>
          </a:xfrm>
        </p:grpSpPr>
        <p:pic>
          <p:nvPicPr>
            <p:cNvPr id="175" name="Google Shape;175;p213">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76" name="Google Shape;176;p213"/>
            <p:cNvSpPr txBox="1"/>
            <p:nvPr/>
          </p:nvSpPr>
          <p:spPr>
            <a:xfrm>
              <a:off x="3547217" y="3767437"/>
              <a:ext cx="347671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Facebook – </a:t>
              </a:r>
              <a:r>
                <a:rPr lang="en-US" sz="24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VTSSRIC</a:t>
              </a:r>
              <a:endParaRPr sz="2400" b="0" i="0" u="none" strike="noStrike" cap="none">
                <a:solidFill>
                  <a:schemeClr val="dk1"/>
                </a:solidFill>
                <a:latin typeface="Arial"/>
                <a:ea typeface="Arial"/>
                <a:cs typeface="Arial"/>
                <a:sym typeface="Arial"/>
              </a:endParaRPr>
            </a:p>
          </p:txBody>
        </p:sp>
      </p:grpSp>
      <p:sp>
        <p:nvSpPr>
          <p:cNvPr id="177" name="Google Shape;177;p213"/>
          <p:cNvSpPr txBox="1"/>
          <p:nvPr/>
        </p:nvSpPr>
        <p:spPr>
          <a:xfrm>
            <a:off x="1066800" y="1752600"/>
            <a:ext cx="67818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19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28"/>
        <p:cNvGrpSpPr/>
        <p:nvPr/>
      </p:nvGrpSpPr>
      <p:grpSpPr>
        <a:xfrm>
          <a:off x="0" y="0"/>
          <a:ext cx="0" cy="0"/>
          <a:chOff x="0" y="0"/>
          <a:chExt cx="0" cy="0"/>
        </a:xfrm>
      </p:grpSpPr>
      <p:pic>
        <p:nvPicPr>
          <p:cNvPr id="29" name="Google Shape;29;p186"/>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30" name="Google Shape;30;p186"/>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6"/>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2" name="Google Shape;32;p186"/>
          <p:cNvPicPr preferRelativeResize="0"/>
          <p:nvPr/>
        </p:nvPicPr>
        <p:blipFill rotWithShape="1">
          <a:blip r:embed="rId3">
            <a:alphaModFix/>
          </a:blip>
          <a:srcRect/>
          <a:stretch/>
        </p:blipFill>
        <p:spPr>
          <a:xfrm>
            <a:off x="3200400" y="2040"/>
            <a:ext cx="2667000" cy="15525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33"/>
        <p:cNvGrpSpPr/>
        <p:nvPr/>
      </p:nvGrpSpPr>
      <p:grpSpPr>
        <a:xfrm>
          <a:off x="0" y="0"/>
          <a:ext cx="0" cy="0"/>
          <a:chOff x="0" y="0"/>
          <a:chExt cx="0" cy="0"/>
        </a:xfrm>
      </p:grpSpPr>
      <p:pic>
        <p:nvPicPr>
          <p:cNvPr id="34" name="Google Shape;34;p187"/>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35" name="Google Shape;35;p187"/>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87"/>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37" name="Google Shape;37;p187"/>
          <p:cNvPicPr preferRelativeResize="0"/>
          <p:nvPr/>
        </p:nvPicPr>
        <p:blipFill rotWithShape="1">
          <a:blip r:embed="rId3">
            <a:alphaModFix/>
          </a:blip>
          <a:srcRect/>
          <a:stretch/>
        </p:blipFill>
        <p:spPr>
          <a:xfrm>
            <a:off x="3200400" y="2040"/>
            <a:ext cx="2667000" cy="15525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38"/>
        <p:cNvGrpSpPr/>
        <p:nvPr/>
      </p:nvGrpSpPr>
      <p:grpSpPr>
        <a:xfrm>
          <a:off x="0" y="0"/>
          <a:ext cx="0" cy="0"/>
          <a:chOff x="0" y="0"/>
          <a:chExt cx="0" cy="0"/>
        </a:xfrm>
      </p:grpSpPr>
      <p:pic>
        <p:nvPicPr>
          <p:cNvPr id="39" name="Google Shape;39;p188"/>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40" name="Google Shape;40;p188"/>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88"/>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42" name="Google Shape;42;p188"/>
          <p:cNvPicPr preferRelativeResize="0"/>
          <p:nvPr/>
        </p:nvPicPr>
        <p:blipFill rotWithShape="1">
          <a:blip r:embed="rId3">
            <a:alphaModFix/>
          </a:blip>
          <a:srcRect/>
          <a:stretch/>
        </p:blipFill>
        <p:spPr>
          <a:xfrm>
            <a:off x="3200401" y="2040"/>
            <a:ext cx="2666998" cy="155257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43"/>
        <p:cNvGrpSpPr/>
        <p:nvPr/>
      </p:nvGrpSpPr>
      <p:grpSpPr>
        <a:xfrm>
          <a:off x="0" y="0"/>
          <a:ext cx="0" cy="0"/>
          <a:chOff x="0" y="0"/>
          <a:chExt cx="0" cy="0"/>
        </a:xfrm>
      </p:grpSpPr>
      <p:pic>
        <p:nvPicPr>
          <p:cNvPr id="44" name="Google Shape;44;p189"/>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45" name="Google Shape;45;p189"/>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89"/>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47" name="Google Shape;47;p189"/>
          <p:cNvPicPr preferRelativeResize="0"/>
          <p:nvPr/>
        </p:nvPicPr>
        <p:blipFill rotWithShape="1">
          <a:blip r:embed="rId3">
            <a:alphaModFix/>
          </a:blip>
          <a:srcRect/>
          <a:stretch/>
        </p:blipFill>
        <p:spPr>
          <a:xfrm>
            <a:off x="3200401" y="2040"/>
            <a:ext cx="2666998" cy="155257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48"/>
        <p:cNvGrpSpPr/>
        <p:nvPr/>
      </p:nvGrpSpPr>
      <p:grpSpPr>
        <a:xfrm>
          <a:off x="0" y="0"/>
          <a:ext cx="0" cy="0"/>
          <a:chOff x="0" y="0"/>
          <a:chExt cx="0" cy="0"/>
        </a:xfrm>
      </p:grpSpPr>
      <p:sp>
        <p:nvSpPr>
          <p:cNvPr id="49" name="Google Shape;49;p190"/>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90"/>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51" name="Google Shape;51;p190"/>
          <p:cNvPicPr preferRelativeResize="0"/>
          <p:nvPr/>
        </p:nvPicPr>
        <p:blipFill rotWithShape="1">
          <a:blip r:embed="rId2">
            <a:alphaModFix/>
          </a:blip>
          <a:srcRect/>
          <a:stretch/>
        </p:blipFill>
        <p:spPr>
          <a:xfrm>
            <a:off x="3200400" y="0"/>
            <a:ext cx="2667000" cy="15566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
        <p:nvSpPr>
          <p:cNvPr id="75" name="Google Shape;75;p18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 name="Google Shape;76;p18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8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8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8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youtube.com/watch?v=OwplSr0yEI0"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7.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2.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drive.google.com/file/d/1C3i9MNVVO8IgThpgPXqrYs20-fF9ncoc/view?usp=sharing"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8.png"/></Relationships>
</file>

<file path=ppt/slides/_rels/slide117.xml.rels><?xml version="1.0" encoding="UTF-8" standalone="yes"?>
<Relationships xmlns="http://schemas.openxmlformats.org/package/2006/relationships"><Relationship Id="rId3" Type="http://schemas.openxmlformats.org/officeDocument/2006/relationships/hyperlink" Target="http://drive.google.com/file/d/1y_y7dhlWzmGfB-9YDAnFpx7TV3cxcI-o/view"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9.jpg"/></Relationships>
</file>

<file path=ppt/slides/_rels/slide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1.png"/></Relationships>
</file>

<file path=ppt/slides/_rels/slide1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2.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www.youtube.com/watch?v=55Nc8nccPa0" TargetMode="External"/><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4.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8.png"/></Relationships>
</file>

<file path=ppt/slides/_rels/slide1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1.png"/><Relationship Id="rId4" Type="http://schemas.openxmlformats.org/officeDocument/2006/relationships/image" Target="../media/image32.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5.jpg"/></Relationships>
</file>

<file path=ppt/slides/_rels/slide1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3.xml.rels><?xml version="1.0" encoding="UTF-8" standalone="yes"?>
<Relationships xmlns="http://schemas.openxmlformats.org/package/2006/relationships"><Relationship Id="rId3" Type="http://schemas.openxmlformats.org/officeDocument/2006/relationships/hyperlink" Target="http://www.youtube.com/watch?v=Kw-_Ew5bVxs"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1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s://rti4success.org/sites/default/files/interventions_in_rti_handouts.pdf" TargetMode="External"/><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s://iris.peabody.vanderbilt.edu/module/ebp_03/" TargetMode="External"/><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www.pbi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www.oregonrti.org/resources" TargetMode="Externa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www.etsy.com/listing/1238784250/summer-find-someone-who-bingo-ic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teacherspayteachers.com/Product/Summer-Dicebreaker-5949984"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assets-global.website-files.com/5d3725188825e071f1670246/5d7035c071700f1e3b846aab_b1_lewis_powers_dixon_revised.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measuringsel.casel.org/assessment-guide/?accessform=true&amp;position=Professional+Development+Staff." TargetMode="External"/><Relationship Id="rId13" Type="http://schemas.openxmlformats.org/officeDocument/2006/relationships/image" Target="../media/image31.png"/><Relationship Id="rId3" Type="http://schemas.openxmlformats.org/officeDocument/2006/relationships/hyperlink" Target="https://intensiveintervention.org/" TargetMode="External"/><Relationship Id="rId7" Type="http://schemas.openxmlformats.org/officeDocument/2006/relationships/hyperlink" Target="https://www.pbis.org/resource/screening-resources" TargetMode="External"/><Relationship Id="rId12"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charts.intensiveintervention.org/chart/behavior-screening" TargetMode="External"/><Relationship Id="rId11" Type="http://schemas.openxmlformats.org/officeDocument/2006/relationships/image" Target="../media/image43.png"/><Relationship Id="rId5" Type="http://schemas.openxmlformats.org/officeDocument/2006/relationships/hyperlink" Target="https://education.missouri.edu/ebi/category/behavior-assessments-screening/" TargetMode="External"/><Relationship Id="rId10" Type="http://schemas.openxmlformats.org/officeDocument/2006/relationships/image" Target="../media/image42.png"/><Relationship Id="rId4" Type="http://schemas.openxmlformats.org/officeDocument/2006/relationships/hyperlink" Target="https://www.rand.org/education-and-labor/projects/assessments" TargetMode="External"/><Relationship Id="rId9" Type="http://schemas.openxmlformats.org/officeDocument/2006/relationships/hyperlink" Target="http://education.ohio.gov/Topics/Student-Supports/PBIS-Resources/Project-AWARE-Ohio/Project-AWARE-Ohio-Statewide-Resources" TargetMode="External"/><Relationship Id="rId1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1.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2.png"/></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2.png"/></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youtube.com/watch?v=f8Jhy_LxWDk"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6.jpg"/></Relationships>
</file>

<file path=ppt/slides/_rels/slide78.xml.rels><?xml version="1.0" encoding="UTF-8" standalone="yes"?>
<Relationships xmlns="http://schemas.openxmlformats.org/package/2006/relationships"><Relationship Id="rId3" Type="http://schemas.openxmlformats.org/officeDocument/2006/relationships/hyperlink" Target="http://www.youtube.com/watch?v=zqAU_6-w7xw"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7.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2.png"/></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4.png"/></Relationships>
</file>

<file path=ppt/slides/_rels/slide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
          <p:cNvSpPr txBox="1">
            <a:spLocks noGrp="1"/>
          </p:cNvSpPr>
          <p:nvPr>
            <p:ph type="ctrTitle"/>
          </p:nvPr>
        </p:nvSpPr>
        <p:spPr>
          <a:xfrm>
            <a:off x="953254" y="3671154"/>
            <a:ext cx="7240509" cy="1470025"/>
          </a:xfrm>
          <a:prstGeom prst="rect">
            <a:avLst/>
          </a:prstGeom>
          <a:solidFill>
            <a:schemeClr val="lt1">
              <a:alpha val="64705"/>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91919"/>
              </a:buClr>
              <a:buSzPts val="5400"/>
              <a:buFont typeface="Verdana"/>
              <a:buNone/>
            </a:pPr>
            <a:r>
              <a:rPr lang="en-US"/>
              <a:t>Introduction to Advanced Tiers</a:t>
            </a:r>
            <a:endParaRPr/>
          </a:p>
        </p:txBody>
      </p:sp>
      <p:sp>
        <p:nvSpPr>
          <p:cNvPr id="183" name="Google Shape;183;p1"/>
          <p:cNvSpPr txBox="1">
            <a:spLocks noGrp="1"/>
          </p:cNvSpPr>
          <p:nvPr>
            <p:ph type="subTitle" idx="1"/>
          </p:nvPr>
        </p:nvSpPr>
        <p:spPr>
          <a:xfrm>
            <a:off x="1373109" y="5257800"/>
            <a:ext cx="6400800" cy="914400"/>
          </a:xfrm>
          <a:prstGeom prst="rect">
            <a:avLst/>
          </a:prstGeom>
          <a:solidFill>
            <a:schemeClr val="lt1">
              <a:alpha val="64705"/>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88888"/>
              </a:buClr>
              <a:buSzPts val="3200"/>
              <a:buNone/>
            </a:pPr>
            <a:r>
              <a:rPr lang="en-US"/>
              <a:t>Building and Sustaining an Effective System of Supports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Success Criteria</a:t>
            </a:r>
            <a:endParaRPr/>
          </a:p>
        </p:txBody>
      </p:sp>
      <p:sp>
        <p:nvSpPr>
          <p:cNvPr id="251" name="Google Shape;251;p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1800"/>
              <a:buNone/>
            </a:pPr>
            <a:r>
              <a:rPr lang="en-US" sz="2400"/>
              <a:t>During this session or in the coming year, my team will:</a:t>
            </a:r>
            <a:endParaRPr/>
          </a:p>
          <a:p>
            <a:pPr marL="457200" lvl="0" indent="-342900" algn="l" rtl="0">
              <a:lnSpc>
                <a:spcPct val="100000"/>
              </a:lnSpc>
              <a:spcBef>
                <a:spcPts val="1000"/>
              </a:spcBef>
              <a:spcAft>
                <a:spcPts val="0"/>
              </a:spcAft>
              <a:buSzPts val="1800"/>
              <a:buChar char="•"/>
            </a:pPr>
            <a:r>
              <a:rPr lang="en-US" sz="2400"/>
              <a:t>Use and sustain effective advanced tier meeting structures for data-informed decision making using screening and requests for assistance data</a:t>
            </a:r>
            <a:endParaRPr/>
          </a:p>
          <a:p>
            <a:pPr marL="457200" lvl="0" indent="-342900" algn="l" rtl="0">
              <a:lnSpc>
                <a:spcPct val="100000"/>
              </a:lnSpc>
              <a:spcBef>
                <a:spcPts val="1000"/>
              </a:spcBef>
              <a:spcAft>
                <a:spcPts val="1000"/>
              </a:spcAft>
              <a:buSzPts val="1800"/>
              <a:buChar char="•"/>
            </a:pPr>
            <a:r>
              <a:rPr lang="en-US" sz="2400"/>
              <a:t>Document and use decision rules to match identified student instruction needs to an evidence-based continuum of supports</a:t>
            </a:r>
            <a:endParaRPr/>
          </a:p>
        </p:txBody>
      </p:sp>
      <p:pic>
        <p:nvPicPr>
          <p:cNvPr id="252" name="Google Shape;252;p7" descr="This is an image of the front page of the Tiered Fidelity of Inventory.&#10;" title="Tiered Fidelity of Inventory Cover Page"/>
          <p:cNvPicPr preferRelativeResize="0"/>
          <p:nvPr/>
        </p:nvPicPr>
        <p:blipFill rotWithShape="1">
          <a:blip r:embed="rId3">
            <a:alphaModFix/>
          </a:blip>
          <a:srcRect/>
          <a:stretch/>
        </p:blipFill>
        <p:spPr>
          <a:xfrm>
            <a:off x="2721429" y="4963887"/>
            <a:ext cx="1525997" cy="1861456"/>
          </a:xfrm>
          <a:prstGeom prst="rect">
            <a:avLst/>
          </a:prstGeom>
          <a:noFill/>
          <a:ln>
            <a:noFill/>
          </a:ln>
        </p:spPr>
      </p:pic>
      <p:pic>
        <p:nvPicPr>
          <p:cNvPr id="253" name="Google Shape;253;p7" descr="This is an image of the cover page from the Academic Tiered Fidelity of Inventory created by Virginia Tiered Systems of Support." title="Academic Tiered Fidelity of Inventory"/>
          <p:cNvPicPr preferRelativeResize="0"/>
          <p:nvPr/>
        </p:nvPicPr>
        <p:blipFill rotWithShape="1">
          <a:blip r:embed="rId4">
            <a:alphaModFix/>
          </a:blip>
          <a:srcRect/>
          <a:stretch/>
        </p:blipFill>
        <p:spPr>
          <a:xfrm>
            <a:off x="4896575" y="4963875"/>
            <a:ext cx="1621445" cy="1894125"/>
          </a:xfrm>
          <a:prstGeom prst="rect">
            <a:avLst/>
          </a:prstGeom>
          <a:noFill/>
          <a:ln>
            <a:noFill/>
          </a:ln>
        </p:spPr>
      </p:pic>
      <p:pic>
        <p:nvPicPr>
          <p:cNvPr id="254" name="Google Shape;254;p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064375" y="377300"/>
            <a:ext cx="664400" cy="845600"/>
          </a:xfrm>
          <a:prstGeom prst="rect">
            <a:avLst/>
          </a:prstGeom>
          <a:noFill/>
          <a:ln>
            <a:noFill/>
          </a:ln>
        </p:spPr>
      </p:pic>
      <p:sp>
        <p:nvSpPr>
          <p:cNvPr id="255" name="Google Shape;255;p7"/>
          <p:cNvSpPr txBox="1"/>
          <p:nvPr/>
        </p:nvSpPr>
        <p:spPr>
          <a:xfrm>
            <a:off x="8312975" y="718050"/>
            <a:ext cx="339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lt1"/>
                </a:solidFill>
                <a:latin typeface="Verdana"/>
                <a:ea typeface="Verdana"/>
                <a:cs typeface="Verdana"/>
                <a:sym typeface="Verdana"/>
              </a:rPr>
              <a:t>9</a:t>
            </a:r>
            <a:endParaRPr sz="1700">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fade">
                                      <p:cBhvr>
                                        <p:cTn id="12"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0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DIDM</a:t>
            </a:r>
            <a:endParaRPr/>
          </a:p>
        </p:txBody>
      </p:sp>
      <p:sp>
        <p:nvSpPr>
          <p:cNvPr id="1230" name="Google Shape;1230;p10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a:bodyPr>
          <a:lstStyle/>
          <a:p>
            <a:pPr marL="457200" lvl="0" indent="-431800" algn="l" rtl="0">
              <a:lnSpc>
                <a:spcPct val="100000"/>
              </a:lnSpc>
              <a:spcBef>
                <a:spcPts val="360"/>
              </a:spcBef>
              <a:spcAft>
                <a:spcPts val="0"/>
              </a:spcAft>
              <a:buSzPts val="3200"/>
              <a:buChar char="•"/>
            </a:pPr>
            <a:r>
              <a:rPr lang="en-US"/>
              <a:t>Identify students in need of Tier II supports</a:t>
            </a:r>
            <a:endParaRPr/>
          </a:p>
          <a:p>
            <a:pPr marL="457200" lvl="0" indent="-431800" algn="l" rtl="0">
              <a:lnSpc>
                <a:spcPct val="100000"/>
              </a:lnSpc>
              <a:spcBef>
                <a:spcPts val="1000"/>
              </a:spcBef>
              <a:spcAft>
                <a:spcPts val="0"/>
              </a:spcAft>
              <a:buSzPts val="3200"/>
              <a:buChar char="•"/>
            </a:pPr>
            <a:r>
              <a:rPr lang="en-US"/>
              <a:t>Match students to Tier II interventions</a:t>
            </a:r>
            <a:endParaRPr/>
          </a:p>
          <a:p>
            <a:pPr marL="457200" lvl="0" indent="-431800" algn="l" rtl="0">
              <a:lnSpc>
                <a:spcPct val="100000"/>
              </a:lnSpc>
              <a:spcBef>
                <a:spcPts val="1000"/>
              </a:spcBef>
              <a:spcAft>
                <a:spcPts val="0"/>
              </a:spcAft>
              <a:buSzPts val="3200"/>
              <a:buChar char="•"/>
            </a:pPr>
            <a:r>
              <a:rPr lang="en-US"/>
              <a:t>Evaluate level of Tier II access/use</a:t>
            </a:r>
            <a:endParaRPr/>
          </a:p>
          <a:p>
            <a:pPr marL="457200" lvl="0" indent="-431800" algn="l" rtl="0">
              <a:lnSpc>
                <a:spcPct val="100000"/>
              </a:lnSpc>
              <a:spcBef>
                <a:spcPts val="1000"/>
              </a:spcBef>
              <a:spcAft>
                <a:spcPts val="0"/>
              </a:spcAft>
              <a:buSzPts val="3200"/>
              <a:buChar char="•"/>
            </a:pPr>
            <a:r>
              <a:rPr lang="en-US"/>
              <a:t>Monitor student performance</a:t>
            </a:r>
            <a:endParaRPr/>
          </a:p>
          <a:p>
            <a:pPr marL="914400" lvl="1" indent="-342900" algn="l" rtl="0">
              <a:lnSpc>
                <a:spcPct val="100000"/>
              </a:lnSpc>
              <a:spcBef>
                <a:spcPts val="1000"/>
              </a:spcBef>
              <a:spcAft>
                <a:spcPts val="0"/>
              </a:spcAft>
              <a:buSzPts val="1800"/>
              <a:buChar char="–"/>
            </a:pPr>
            <a:r>
              <a:rPr lang="en-US"/>
              <a:t>Individual student progress</a:t>
            </a:r>
            <a:endParaRPr/>
          </a:p>
          <a:p>
            <a:pPr marL="914400" lvl="1" indent="-342900" algn="l" rtl="0">
              <a:lnSpc>
                <a:spcPct val="100000"/>
              </a:lnSpc>
              <a:spcBef>
                <a:spcPts val="1000"/>
              </a:spcBef>
              <a:spcAft>
                <a:spcPts val="0"/>
              </a:spcAft>
              <a:buSzPts val="1800"/>
              <a:buChar char="–"/>
            </a:pPr>
            <a:r>
              <a:rPr lang="en-US"/>
              <a:t>% of students experiencing success</a:t>
            </a:r>
            <a:endParaRPr/>
          </a:p>
          <a:p>
            <a:pPr marL="457200" lvl="0" indent="-431800" algn="l" rtl="0">
              <a:lnSpc>
                <a:spcPct val="100000"/>
              </a:lnSpc>
              <a:spcBef>
                <a:spcPts val="1000"/>
              </a:spcBef>
              <a:spcAft>
                <a:spcPts val="1000"/>
              </a:spcAft>
              <a:buSzPts val="3200"/>
              <a:buChar char="•"/>
            </a:pPr>
            <a:r>
              <a:rPr lang="en-US"/>
              <a:t>Monitor implementation fidelity</a:t>
            </a:r>
            <a:endParaRPr/>
          </a:p>
        </p:txBody>
      </p:sp>
      <p:sp>
        <p:nvSpPr>
          <p:cNvPr id="1231" name="Google Shape;1231;p106"/>
          <p:cNvSpPr txBox="1"/>
          <p:nvPr/>
        </p:nvSpPr>
        <p:spPr>
          <a:xfrm>
            <a:off x="906500" y="1600200"/>
            <a:ext cx="7515000" cy="600300"/>
          </a:xfrm>
          <a:prstGeom prst="rect">
            <a:avLst/>
          </a:prstGeom>
          <a:solidFill>
            <a:srgbClr val="4285F4"/>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chemeClr val="dk1"/>
                </a:solidFill>
                <a:latin typeface="Verdana"/>
                <a:ea typeface="Verdana"/>
                <a:cs typeface="Verdana"/>
                <a:sym typeface="Verdana"/>
              </a:rPr>
              <a:t>Screening and Request for Assistance</a:t>
            </a:r>
            <a:endParaRPr sz="2700" b="1" i="0" u="none" strike="noStrike" cap="none">
              <a:solidFill>
                <a:schemeClr val="dk1"/>
              </a:solidFill>
              <a:latin typeface="Verdana"/>
              <a:ea typeface="Verdana"/>
              <a:cs typeface="Verdana"/>
              <a:sym typeface="Verdana"/>
            </a:endParaRPr>
          </a:p>
        </p:txBody>
      </p:sp>
      <p:sp>
        <p:nvSpPr>
          <p:cNvPr id="1232" name="Google Shape;1232;p106"/>
          <p:cNvSpPr txBox="1"/>
          <p:nvPr/>
        </p:nvSpPr>
        <p:spPr>
          <a:xfrm>
            <a:off x="3140000" y="2683125"/>
            <a:ext cx="3048000" cy="600300"/>
          </a:xfrm>
          <a:prstGeom prst="rect">
            <a:avLst/>
          </a:prstGeom>
          <a:solidFill>
            <a:srgbClr val="F66504"/>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chemeClr val="dk1"/>
                </a:solidFill>
                <a:latin typeface="Verdana"/>
                <a:ea typeface="Verdana"/>
                <a:cs typeface="Verdana"/>
                <a:sym typeface="Verdana"/>
              </a:rPr>
              <a:t>Decision Rules</a:t>
            </a:r>
            <a:endParaRPr sz="2700" b="1" i="0"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g244488b4e4b_8_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Data</a:t>
            </a:r>
            <a:endParaRPr/>
          </a:p>
        </p:txBody>
      </p:sp>
      <p:sp>
        <p:nvSpPr>
          <p:cNvPr id="1239" name="Google Shape;1239;g244488b4e4b_8_0"/>
          <p:cNvSpPr txBox="1">
            <a:spLocks noGrp="1"/>
          </p:cNvSpPr>
          <p:nvPr>
            <p:ph type="body" idx="1"/>
          </p:nvPr>
        </p:nvSpPr>
        <p:spPr>
          <a:xfrm>
            <a:off x="914400" y="1524000"/>
            <a:ext cx="3582900" cy="651000"/>
          </a:xfrm>
          <a:prstGeom prst="rect">
            <a:avLst/>
          </a:prstGeom>
          <a:solidFill>
            <a:srgbClr val="072B62"/>
          </a:solidFill>
          <a:ln w="9525" cap="flat" cmpd="sng">
            <a:solidFill>
              <a:srgbClr val="072B62"/>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00000"/>
              </a:lnSpc>
              <a:spcBef>
                <a:spcPts val="420"/>
              </a:spcBef>
              <a:spcAft>
                <a:spcPts val="0"/>
              </a:spcAft>
              <a:buSzPts val="2100"/>
              <a:buNone/>
            </a:pPr>
            <a:r>
              <a:rPr lang="en-US" sz="2300">
                <a:solidFill>
                  <a:schemeClr val="lt1"/>
                </a:solidFill>
              </a:rPr>
              <a:t>Support the System</a:t>
            </a:r>
            <a:endParaRPr sz="2300">
              <a:solidFill>
                <a:schemeClr val="lt1"/>
              </a:solidFill>
            </a:endParaRPr>
          </a:p>
        </p:txBody>
      </p:sp>
      <p:sp>
        <p:nvSpPr>
          <p:cNvPr id="1240" name="Google Shape;1240;g244488b4e4b_8_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Char char="•"/>
            </a:pPr>
            <a:r>
              <a:rPr lang="en-US"/>
              <a:t>Level of Use: </a:t>
            </a:r>
            <a:endParaRPr/>
          </a:p>
          <a:p>
            <a:pPr marL="914400" lvl="1" indent="-355600" algn="l" rtl="0">
              <a:lnSpc>
                <a:spcPct val="100000"/>
              </a:lnSpc>
              <a:spcBef>
                <a:spcPts val="1000"/>
              </a:spcBef>
              <a:spcAft>
                <a:spcPts val="0"/>
              </a:spcAft>
              <a:buSzPts val="2000"/>
              <a:buChar char="–"/>
            </a:pPr>
            <a:r>
              <a:rPr lang="en-US"/>
              <a:t>% of students accessing advanced tiers interventions</a:t>
            </a:r>
            <a:endParaRPr/>
          </a:p>
          <a:p>
            <a:pPr marL="457200" lvl="0" indent="-381000" algn="l" rtl="0">
              <a:lnSpc>
                <a:spcPct val="100000"/>
              </a:lnSpc>
              <a:spcBef>
                <a:spcPts val="1000"/>
              </a:spcBef>
              <a:spcAft>
                <a:spcPts val="0"/>
              </a:spcAft>
              <a:buSzPts val="2400"/>
              <a:buChar char="•"/>
            </a:pPr>
            <a:r>
              <a:rPr lang="en-US"/>
              <a:t>Effectiveness of EACH  intervention in place</a:t>
            </a:r>
            <a:endParaRPr/>
          </a:p>
          <a:p>
            <a:pPr marL="457200" lvl="0" indent="-381000" algn="l" rtl="0">
              <a:lnSpc>
                <a:spcPct val="100000"/>
              </a:lnSpc>
              <a:spcBef>
                <a:spcPts val="1000"/>
              </a:spcBef>
              <a:spcAft>
                <a:spcPts val="1000"/>
              </a:spcAft>
              <a:buSzPts val="2400"/>
              <a:buChar char="•"/>
            </a:pPr>
            <a:r>
              <a:rPr lang="en-US"/>
              <a:t>Students entering and exiting advanced tiers (movement across tiers)</a:t>
            </a:r>
            <a:endParaRPr/>
          </a:p>
        </p:txBody>
      </p:sp>
      <p:sp>
        <p:nvSpPr>
          <p:cNvPr id="1241" name="Google Shape;1241;g244488b4e4b_8_0"/>
          <p:cNvSpPr txBox="1">
            <a:spLocks noGrp="1"/>
          </p:cNvSpPr>
          <p:nvPr>
            <p:ph type="body" idx="3"/>
          </p:nvPr>
        </p:nvSpPr>
        <p:spPr>
          <a:xfrm>
            <a:off x="5105400" y="1535113"/>
            <a:ext cx="3581400" cy="639900"/>
          </a:xfrm>
          <a:prstGeom prst="rect">
            <a:avLst/>
          </a:prstGeom>
          <a:solidFill>
            <a:srgbClr val="072B62"/>
          </a:solidFill>
          <a:ln>
            <a:noFill/>
          </a:ln>
        </p:spPr>
        <p:txBody>
          <a:bodyPr spcFirstLastPara="1" wrap="square" lIns="91425" tIns="45700" rIns="91425" bIns="45700" anchor="ctr" anchorCtr="0">
            <a:noAutofit/>
          </a:bodyPr>
          <a:lstStyle/>
          <a:p>
            <a:pPr marL="0" lvl="0" indent="0" algn="l" rtl="0">
              <a:lnSpc>
                <a:spcPct val="100000"/>
              </a:lnSpc>
              <a:spcBef>
                <a:spcPts val="420"/>
              </a:spcBef>
              <a:spcAft>
                <a:spcPts val="0"/>
              </a:spcAft>
              <a:buSzPts val="2100"/>
              <a:buNone/>
            </a:pPr>
            <a:r>
              <a:rPr lang="en-US" sz="2300"/>
              <a:t>Support the Student</a:t>
            </a:r>
            <a:endParaRPr sz="2300"/>
          </a:p>
        </p:txBody>
      </p:sp>
      <p:sp>
        <p:nvSpPr>
          <p:cNvPr id="1242" name="Google Shape;1242;g244488b4e4b_8_0"/>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Char char="•"/>
            </a:pPr>
            <a:r>
              <a:rPr lang="en-US"/>
              <a:t>Fidelity of implementation</a:t>
            </a:r>
            <a:endParaRPr/>
          </a:p>
          <a:p>
            <a:pPr marL="457200" lvl="0" indent="-381000" algn="l" rtl="0">
              <a:lnSpc>
                <a:spcPct val="100000"/>
              </a:lnSpc>
              <a:spcBef>
                <a:spcPts val="1000"/>
              </a:spcBef>
              <a:spcAft>
                <a:spcPts val="0"/>
              </a:spcAft>
              <a:buSzPts val="2400"/>
              <a:buChar char="•"/>
            </a:pPr>
            <a:r>
              <a:rPr lang="en-US"/>
              <a:t>Progress monitoring: Continue, fade, modify, or move on (movement within a tier)</a:t>
            </a:r>
            <a:endParaRPr/>
          </a:p>
          <a:p>
            <a:pPr marL="0" lvl="0" indent="0" algn="l" rtl="0">
              <a:lnSpc>
                <a:spcPct val="100000"/>
              </a:lnSpc>
              <a:spcBef>
                <a:spcPts val="1000"/>
              </a:spcBef>
              <a:spcAft>
                <a:spcPts val="1000"/>
              </a:spcAft>
              <a:buSzPts val="24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0">
                                            <p:txEl>
                                              <p:pRg st="0" end="0"/>
                                            </p:txEl>
                                          </p:spTgt>
                                        </p:tgtEl>
                                        <p:attrNameLst>
                                          <p:attrName>style.visibility</p:attrName>
                                        </p:attrNameLst>
                                      </p:cBhvr>
                                      <p:to>
                                        <p:strVal val="visible"/>
                                      </p:to>
                                    </p:set>
                                    <p:animEffect transition="in" filter="fade">
                                      <p:cBhvr>
                                        <p:cTn id="7" dur="500"/>
                                        <p:tgtEl>
                                          <p:spTgt spid="12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0">
                                            <p:txEl>
                                              <p:pRg st="1" end="1"/>
                                            </p:txEl>
                                          </p:spTgt>
                                        </p:tgtEl>
                                        <p:attrNameLst>
                                          <p:attrName>style.visibility</p:attrName>
                                        </p:attrNameLst>
                                      </p:cBhvr>
                                      <p:to>
                                        <p:strVal val="visible"/>
                                      </p:to>
                                    </p:set>
                                    <p:animEffect transition="in" filter="fade">
                                      <p:cBhvr>
                                        <p:cTn id="12" dur="500"/>
                                        <p:tgtEl>
                                          <p:spTgt spid="12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0">
                                            <p:txEl>
                                              <p:pRg st="2" end="2"/>
                                            </p:txEl>
                                          </p:spTgt>
                                        </p:tgtEl>
                                        <p:attrNameLst>
                                          <p:attrName>style.visibility</p:attrName>
                                        </p:attrNameLst>
                                      </p:cBhvr>
                                      <p:to>
                                        <p:strVal val="visible"/>
                                      </p:to>
                                    </p:set>
                                    <p:animEffect transition="in" filter="fade">
                                      <p:cBhvr>
                                        <p:cTn id="17" dur="500"/>
                                        <p:tgtEl>
                                          <p:spTgt spid="12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0">
                                            <p:txEl>
                                              <p:pRg st="3" end="3"/>
                                            </p:txEl>
                                          </p:spTgt>
                                        </p:tgtEl>
                                        <p:attrNameLst>
                                          <p:attrName>style.visibility</p:attrName>
                                        </p:attrNameLst>
                                      </p:cBhvr>
                                      <p:to>
                                        <p:strVal val="visible"/>
                                      </p:to>
                                    </p:set>
                                    <p:animEffect transition="in" filter="fade">
                                      <p:cBhvr>
                                        <p:cTn id="22" dur="500"/>
                                        <p:tgtEl>
                                          <p:spTgt spid="12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42">
                                            <p:txEl>
                                              <p:pRg st="0" end="0"/>
                                            </p:txEl>
                                          </p:spTgt>
                                        </p:tgtEl>
                                        <p:attrNameLst>
                                          <p:attrName>style.visibility</p:attrName>
                                        </p:attrNameLst>
                                      </p:cBhvr>
                                      <p:to>
                                        <p:strVal val="visible"/>
                                      </p:to>
                                    </p:set>
                                    <p:animEffect transition="in" filter="fade">
                                      <p:cBhvr>
                                        <p:cTn id="27" dur="500"/>
                                        <p:tgtEl>
                                          <p:spTgt spid="124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42">
                                            <p:txEl>
                                              <p:pRg st="1" end="1"/>
                                            </p:txEl>
                                          </p:spTgt>
                                        </p:tgtEl>
                                        <p:attrNameLst>
                                          <p:attrName>style.visibility</p:attrName>
                                        </p:attrNameLst>
                                      </p:cBhvr>
                                      <p:to>
                                        <p:strVal val="visible"/>
                                      </p:to>
                                    </p:set>
                                    <p:animEffect transition="in" filter="fade">
                                      <p:cBhvr>
                                        <p:cTn id="32" dur="500"/>
                                        <p:tgtEl>
                                          <p:spTgt spid="124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42">
                                            <p:txEl>
                                              <p:pRg st="2" end="2"/>
                                            </p:txEl>
                                          </p:spTgt>
                                        </p:tgtEl>
                                        <p:attrNameLst>
                                          <p:attrName>style.visibility</p:attrName>
                                        </p:attrNameLst>
                                      </p:cBhvr>
                                      <p:to>
                                        <p:strVal val="visible"/>
                                      </p:to>
                                    </p:set>
                                    <p:animEffect transition="in" filter="fade">
                                      <p:cBhvr>
                                        <p:cTn id="37" dur="500"/>
                                        <p:tgtEl>
                                          <p:spTgt spid="12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10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LEVEL OF USE</a:t>
            </a:r>
            <a:endParaRPr/>
          </a:p>
        </p:txBody>
      </p:sp>
      <p:pic>
        <p:nvPicPr>
          <p:cNvPr id="1249" name="Google Shape;1249;p108" descr="Yellow &quot;Data-Informed Decision Making&quot; circle"/>
          <p:cNvPicPr preferRelativeResize="0"/>
          <p:nvPr/>
        </p:nvPicPr>
        <p:blipFill rotWithShape="1">
          <a:blip r:embed="rId3">
            <a:alphaModFix/>
          </a:blip>
          <a:srcRect/>
          <a:stretch/>
        </p:blipFill>
        <p:spPr>
          <a:xfrm>
            <a:off x="3187025" y="2829938"/>
            <a:ext cx="2843001" cy="2820474"/>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g2512ea544f6_0_9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2.10 Level of Use</a:t>
            </a:r>
            <a:endParaRPr/>
          </a:p>
        </p:txBody>
      </p:sp>
      <p:graphicFrame>
        <p:nvGraphicFramePr>
          <p:cNvPr id="2" name="Table 2">
            <a:extLst>
              <a:ext uri="{FF2B5EF4-FFF2-40B4-BE49-F238E27FC236}">
                <a16:creationId xmlns:a16="http://schemas.microsoft.com/office/drawing/2014/main" id="{6764F2ED-757D-66FE-3264-7BC00CD61111}"/>
              </a:ext>
            </a:extLst>
          </p:cNvPr>
          <p:cNvGraphicFramePr>
            <a:graphicFrameLocks noGrp="1"/>
          </p:cNvGraphicFramePr>
          <p:nvPr>
            <p:extLst>
              <p:ext uri="{D42A27DB-BD31-4B8C-83A1-F6EECF244321}">
                <p14:modId xmlns:p14="http://schemas.microsoft.com/office/powerpoint/2010/main" val="3954838088"/>
              </p:ext>
            </p:extLst>
          </p:nvPr>
        </p:nvGraphicFramePr>
        <p:xfrm>
          <a:off x="228600" y="1563650"/>
          <a:ext cx="8631300" cy="4204883"/>
        </p:xfrm>
        <a:graphic>
          <a:graphicData uri="http://schemas.openxmlformats.org/drawingml/2006/table">
            <a:tbl>
              <a:tblPr firstRow="1" bandRow="1">
                <a:tableStyleId>{93A68515-1621-4106-8471-DD7951202623}</a:tableStyleId>
              </a:tblPr>
              <a:tblGrid>
                <a:gridCol w="2765346">
                  <a:extLst>
                    <a:ext uri="{9D8B030D-6E8A-4147-A177-3AD203B41FA5}">
                      <a16:colId xmlns:a16="http://schemas.microsoft.com/office/drawing/2014/main" val="4061687813"/>
                    </a:ext>
                  </a:extLst>
                </a:gridCol>
                <a:gridCol w="2794375">
                  <a:extLst>
                    <a:ext uri="{9D8B030D-6E8A-4147-A177-3AD203B41FA5}">
                      <a16:colId xmlns:a16="http://schemas.microsoft.com/office/drawing/2014/main" val="2972037903"/>
                    </a:ext>
                  </a:extLst>
                </a:gridCol>
                <a:gridCol w="3071579">
                  <a:extLst>
                    <a:ext uri="{9D8B030D-6E8A-4147-A177-3AD203B41FA5}">
                      <a16:colId xmlns:a16="http://schemas.microsoft.com/office/drawing/2014/main" val="2412276711"/>
                    </a:ext>
                  </a:extLst>
                </a:gridCol>
              </a:tblGrid>
              <a:tr h="500822">
                <a:tc>
                  <a:txBody>
                    <a:bodyPr/>
                    <a:lstStyle/>
                    <a:p>
                      <a:pPr algn="ctr"/>
                      <a:r>
                        <a:rPr lang="en-US" sz="1800" b="1" dirty="0">
                          <a:latin typeface="Verdana" panose="020B0604030504040204" pitchFamily="34" charset="0"/>
                          <a:ea typeface="Verdana" panose="020B0604030504040204" pitchFamily="34" charset="0"/>
                        </a:rPr>
                        <a:t>Feature</a:t>
                      </a:r>
                    </a:p>
                  </a:txBody>
                  <a:tcPr anchor="ctr">
                    <a:solidFill>
                      <a:schemeClr val="accent1">
                        <a:lumMod val="20000"/>
                        <a:lumOff val="80000"/>
                      </a:schemeClr>
                    </a:solidFill>
                  </a:tcPr>
                </a:tc>
                <a:tc>
                  <a:txBody>
                    <a:bodyPr/>
                    <a:lstStyle/>
                    <a:p>
                      <a:pPr marL="0" indent="0" algn="ctr">
                        <a:buFont typeface="Arial" panose="020B0604020202020204" pitchFamily="34" charset="0"/>
                        <a:buNone/>
                      </a:pPr>
                      <a:r>
                        <a:rPr lang="en-US" sz="1800" b="1" dirty="0">
                          <a:latin typeface="Verdana" panose="020B0604030504040204" pitchFamily="34" charset="0"/>
                          <a:ea typeface="Verdana" panose="020B0604030504040204" pitchFamily="34" charset="0"/>
                        </a:rPr>
                        <a:t>Possible Data Sources</a:t>
                      </a:r>
                    </a:p>
                  </a:txBody>
                  <a:tcPr anchor="ctr">
                    <a:solidFill>
                      <a:schemeClr val="accent1">
                        <a:lumMod val="20000"/>
                        <a:lumOff val="80000"/>
                      </a:schemeClr>
                    </a:solidFill>
                  </a:tcPr>
                </a:tc>
                <a:tc>
                  <a:txBody>
                    <a:bodyPr/>
                    <a:lstStyle/>
                    <a:p>
                      <a:pPr algn="ctr"/>
                      <a:r>
                        <a:rPr lang="en-US" sz="1800" b="1" dirty="0">
                          <a:latin typeface="Verdana" panose="020B0604030504040204" pitchFamily="34" charset="0"/>
                          <a:ea typeface="Verdana" panose="020B0604030504040204" pitchFamily="34" charset="0"/>
                        </a:rPr>
                        <a:t>Scoring Criteria</a:t>
                      </a:r>
                    </a:p>
                  </a:txBody>
                  <a:tcPr anchor="ctr">
                    <a:solidFill>
                      <a:schemeClr val="accent1">
                        <a:lumMod val="20000"/>
                        <a:lumOff val="80000"/>
                      </a:schemeClr>
                    </a:solidFill>
                  </a:tcPr>
                </a:tc>
                <a:extLst>
                  <a:ext uri="{0D108BD9-81ED-4DB2-BD59-A6C34878D82A}">
                    <a16:rowId xmlns:a16="http://schemas.microsoft.com/office/drawing/2014/main" val="50468433"/>
                  </a:ext>
                </a:extLst>
              </a:tr>
              <a:tr h="3564803">
                <a:tc>
                  <a:txBody>
                    <a:bodyPr/>
                    <a:lstStyle/>
                    <a:p>
                      <a:r>
                        <a:rPr lang="en-US" sz="1800" dirty="0">
                          <a:latin typeface="Verdana" panose="020B0604030504040204" pitchFamily="34" charset="0"/>
                          <a:ea typeface="Verdana" panose="020B0604030504040204" pitchFamily="34" charset="0"/>
                        </a:rPr>
                        <a:t>Team follows written process to track proportion of students participating in Tier II supports and access is proportionate</a:t>
                      </a:r>
                    </a:p>
                  </a:txBody>
                  <a:tcPr/>
                </a:tc>
                <a:tc>
                  <a:txBody>
                    <a:bodyPr/>
                    <a:lstStyle/>
                    <a:p>
                      <a:pPr marL="285750" indent="-285750" algn="l">
                        <a:buFont typeface="Arial" panose="020B0604020202020204" pitchFamily="34" charset="0"/>
                        <a:buChar char="•"/>
                      </a:pPr>
                      <a:r>
                        <a:rPr lang="en-US" sz="1800" dirty="0">
                          <a:latin typeface="Verdana" panose="020B0604030504040204" pitchFamily="34" charset="0"/>
                          <a:ea typeface="Verdana" panose="020B0604030504040204" pitchFamily="34" charset="0"/>
                        </a:rPr>
                        <a:t>Tier II enrollment data</a:t>
                      </a:r>
                    </a:p>
                    <a:p>
                      <a:pPr marL="285750" indent="-285750" algn="l">
                        <a:buFont typeface="Arial" panose="020B0604020202020204" pitchFamily="34" charset="0"/>
                        <a:buChar char="•"/>
                      </a:pPr>
                      <a:r>
                        <a:rPr lang="en-US" sz="1800" dirty="0">
                          <a:latin typeface="Verdana" panose="020B0604030504040204" pitchFamily="34" charset="0"/>
                          <a:ea typeface="Verdana" panose="020B0604030504040204" pitchFamily="34" charset="0"/>
                        </a:rPr>
                        <a:t>Tier II team meeting minutes</a:t>
                      </a:r>
                    </a:p>
                    <a:p>
                      <a:pPr marL="285750" indent="-285750" algn="l">
                        <a:buFont typeface="Arial" panose="020B0604020202020204" pitchFamily="34" charset="0"/>
                        <a:buChar char="•"/>
                      </a:pPr>
                      <a:r>
                        <a:rPr lang="en-US" sz="1800" dirty="0">
                          <a:latin typeface="Verdana" panose="020B0604030504040204" pitchFamily="34" charset="0"/>
                          <a:ea typeface="Verdana" panose="020B0604030504040204" pitchFamily="34" charset="0"/>
                        </a:rPr>
                        <a:t>Progress monitoring tool</a:t>
                      </a:r>
                    </a:p>
                  </a:txBody>
                  <a:tcPr/>
                </a:tc>
                <a:tc>
                  <a:txBody>
                    <a:bodyPr/>
                    <a:lstStyle/>
                    <a:p>
                      <a:r>
                        <a:rPr lang="en-US" sz="1800" b="1" dirty="0">
                          <a:latin typeface="Verdana" panose="020B0604030504040204" pitchFamily="34" charset="0"/>
                          <a:ea typeface="Verdana" panose="020B0604030504040204" pitchFamily="34" charset="0"/>
                        </a:rPr>
                        <a:t>0</a:t>
                      </a:r>
                      <a:r>
                        <a:rPr lang="en-US" sz="1800" dirty="0">
                          <a:latin typeface="Verdana" panose="020B0604030504040204" pitchFamily="34" charset="0"/>
                          <a:ea typeface="Verdana" panose="020B0604030504040204" pitchFamily="34" charset="0"/>
                        </a:rPr>
                        <a:t> = Team does not track Tier II data</a:t>
                      </a:r>
                    </a:p>
                    <a:p>
                      <a:r>
                        <a:rPr lang="en-US" sz="1800" b="1" dirty="0">
                          <a:latin typeface="Verdana" panose="020B0604030504040204" pitchFamily="34" charset="0"/>
                          <a:ea typeface="Verdana" panose="020B0604030504040204" pitchFamily="34" charset="0"/>
                        </a:rPr>
                        <a:t>1</a:t>
                      </a:r>
                      <a:r>
                        <a:rPr lang="en-US" sz="1800" dirty="0">
                          <a:latin typeface="Verdana" panose="020B0604030504040204" pitchFamily="34" charset="0"/>
                          <a:ea typeface="Verdana" panose="020B0604030504040204" pitchFamily="34" charset="0"/>
                        </a:rPr>
                        <a:t> = Student data monitored but no data decision rules established to alter support</a:t>
                      </a:r>
                    </a:p>
                    <a:p>
                      <a:r>
                        <a:rPr lang="en-US" sz="1800" b="1" dirty="0">
                          <a:latin typeface="Verdana" panose="020B0604030504040204" pitchFamily="34" charset="0"/>
                          <a:ea typeface="Verdana" panose="020B0604030504040204" pitchFamily="34" charset="0"/>
                        </a:rPr>
                        <a:t>2</a:t>
                      </a:r>
                      <a:r>
                        <a:rPr lang="en-US" sz="1800" dirty="0">
                          <a:latin typeface="Verdana" panose="020B0604030504040204" pitchFamily="34" charset="0"/>
                          <a:ea typeface="Verdana" panose="020B0604030504040204" pitchFamily="34" charset="0"/>
                        </a:rPr>
                        <a:t> = Team defines criteria, tracks proportion, at least 5% of students receiving Tier II supports</a:t>
                      </a:r>
                    </a:p>
                  </a:txBody>
                  <a:tcPr/>
                </a:tc>
                <a:extLst>
                  <a:ext uri="{0D108BD9-81ED-4DB2-BD59-A6C34878D82A}">
                    <a16:rowId xmlns:a16="http://schemas.microsoft.com/office/drawing/2014/main" val="3172088370"/>
                  </a:ext>
                </a:extLst>
              </a:tr>
            </a:tbl>
          </a:graphicData>
        </a:graphic>
      </p:graphicFrame>
      <p:pic>
        <p:nvPicPr>
          <p:cNvPr id="1255" name="Google Shape;1255;g2512ea544f6_0_96" descr="Screen Shot TFI socring for 2.1"/>
          <p:cNvPicPr preferRelativeResize="0"/>
          <p:nvPr/>
        </p:nvPicPr>
        <p:blipFill rotWithShape="1">
          <a:blip r:embed="rId3">
            <a:alphaModFix/>
          </a:blip>
          <a:srcRect/>
          <a:stretch/>
        </p:blipFill>
        <p:spPr>
          <a:xfrm>
            <a:off x="475900" y="321450"/>
            <a:ext cx="734935" cy="957300"/>
          </a:xfrm>
          <a:prstGeom prst="rect">
            <a:avLst/>
          </a:prstGeom>
          <a:noFill/>
          <a:ln>
            <a:noFill/>
          </a:ln>
        </p:spPr>
      </p:pic>
      <p:pic>
        <p:nvPicPr>
          <p:cNvPr id="1257" name="Google Shape;1257;g2512ea544f6_0_9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83125" y="405525"/>
            <a:ext cx="664400" cy="845600"/>
          </a:xfrm>
          <a:prstGeom prst="rect">
            <a:avLst/>
          </a:prstGeom>
          <a:noFill/>
          <a:ln>
            <a:noFill/>
          </a:ln>
        </p:spPr>
      </p:pic>
      <p:sp>
        <p:nvSpPr>
          <p:cNvPr id="1258" name="Google Shape;1258;g2512ea544f6_0_96"/>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51</a:t>
            </a:r>
            <a:endParaRPr sz="1700">
              <a:solidFill>
                <a:schemeClr val="lt1"/>
              </a:solidFill>
              <a:latin typeface="Verdana"/>
              <a:ea typeface="Verdana"/>
              <a:cs typeface="Verdana"/>
              <a:sym typeface="Verdan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5" name="Google Shape;1265;p1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Level of Use Guidance</a:t>
            </a:r>
            <a:endParaRPr/>
          </a:p>
        </p:txBody>
      </p:sp>
      <p:sp>
        <p:nvSpPr>
          <p:cNvPr id="1264" name="Google Shape;1264;p111"/>
          <p:cNvSpPr txBox="1">
            <a:spLocks noGrp="1"/>
          </p:cNvSpPr>
          <p:nvPr>
            <p:ph type="body" idx="1"/>
          </p:nvPr>
        </p:nvSpPr>
        <p:spPr>
          <a:xfrm>
            <a:off x="457200" y="1600200"/>
            <a:ext cx="8458200" cy="45720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360"/>
              </a:spcBef>
              <a:spcAft>
                <a:spcPts val="0"/>
              </a:spcAft>
              <a:buSzPct val="64285"/>
              <a:buNone/>
            </a:pPr>
            <a:r>
              <a:rPr lang="en-US" sz="11200"/>
              <a:t>Team uses data to determine if there is sufficient use of Tier II</a:t>
            </a:r>
            <a:endParaRPr sz="11200"/>
          </a:p>
          <a:p>
            <a:pPr marL="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Font typeface="Verdana"/>
              <a:buChar char="•"/>
            </a:pPr>
            <a:r>
              <a:rPr lang="en-US" sz="11200"/>
              <a:t>Too many: &gt;20%</a:t>
            </a:r>
            <a:endParaRPr sz="11200"/>
          </a:p>
          <a:p>
            <a:pPr marL="45720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Font typeface="Verdana"/>
              <a:buChar char="•"/>
            </a:pPr>
            <a:r>
              <a:rPr lang="en-US" sz="11200"/>
              <a:t>Too few: &lt;1%</a:t>
            </a:r>
            <a:endParaRPr sz="11200"/>
          </a:p>
          <a:p>
            <a:pPr marL="45720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Font typeface="Verdana"/>
              <a:buChar char="•"/>
            </a:pPr>
            <a:r>
              <a:rPr lang="en-US" sz="11200"/>
              <a:t>Just Right: 5-15%</a:t>
            </a:r>
            <a:endParaRPr sz="11200"/>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1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Calculating Level Of Use Data</a:t>
            </a:r>
            <a:endParaRPr/>
          </a:p>
        </p:txBody>
      </p:sp>
      <p:graphicFrame>
        <p:nvGraphicFramePr>
          <p:cNvPr id="1272" name="Google Shape;1272;p112"/>
          <p:cNvGraphicFramePr/>
          <p:nvPr/>
        </p:nvGraphicFramePr>
        <p:xfrm>
          <a:off x="228600" y="1371600"/>
          <a:ext cx="8686800" cy="5486400"/>
        </p:xfrm>
        <a:graphic>
          <a:graphicData uri="http://schemas.openxmlformats.org/drawingml/2006/table">
            <a:tbl>
              <a:tblPr firstRow="1">
                <a:noFill/>
                <a:tableStyleId>{B89531AF-3DBC-4D03-8CD4-1D79D7C9A908}</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90750">
                <a:tc>
                  <a:txBody>
                    <a:bodyPr/>
                    <a:lstStyle/>
                    <a:p>
                      <a:pPr marL="0" marR="0" lvl="0" indent="0" algn="l" rtl="0">
                        <a:lnSpc>
                          <a:spcPct val="100000"/>
                        </a:lnSpc>
                        <a:spcBef>
                          <a:spcPts val="0"/>
                        </a:spcBef>
                        <a:spcAft>
                          <a:spcPts val="0"/>
                        </a:spcAft>
                        <a:buClr>
                          <a:schemeClr val="dk1"/>
                        </a:buClr>
                        <a:buSzPts val="1100"/>
                        <a:buFont typeface="Arial"/>
                        <a:buNone/>
                      </a:pPr>
                      <a:r>
                        <a:rPr lang="en-US" sz="2000" b="1" u="none" strike="noStrike" cap="none">
                          <a:latin typeface="Verdana"/>
                          <a:ea typeface="Verdana"/>
                          <a:cs typeface="Verdana"/>
                          <a:sym typeface="Verdana"/>
                        </a:rPr>
                        <a:t>Potential Steps:</a:t>
                      </a:r>
                      <a:endParaRPr sz="2000" b="1"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latin typeface="Verdana"/>
                          <a:ea typeface="Verdana"/>
                          <a:cs typeface="Verdana"/>
                          <a:sym typeface="Verdana"/>
                        </a:rPr>
                        <a:t>Example:</a:t>
                      </a:r>
                      <a:endParaRPr sz="2000" b="1"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r h="609525">
                <a:tc>
                  <a:txBody>
                    <a:bodyPr/>
                    <a:lstStyle/>
                    <a:p>
                      <a:pPr marL="0" marR="0" lvl="0" indent="0" algn="l" rtl="0">
                        <a:lnSpc>
                          <a:spcPct val="100000"/>
                        </a:lnSpc>
                        <a:spcBef>
                          <a:spcPts val="0"/>
                        </a:spcBef>
                        <a:spcAft>
                          <a:spcPts val="0"/>
                        </a:spcAft>
                        <a:buClr>
                          <a:schemeClr val="dk1"/>
                        </a:buClr>
                        <a:buSzPts val="1100"/>
                        <a:buFont typeface="Arial"/>
                        <a:buNone/>
                      </a:pPr>
                      <a:r>
                        <a:rPr lang="en-US" sz="1700" u="none" strike="noStrike" cap="none">
                          <a:solidFill>
                            <a:schemeClr val="dk1"/>
                          </a:solidFill>
                          <a:latin typeface="Verdana"/>
                          <a:ea typeface="Verdana"/>
                          <a:cs typeface="Verdana"/>
                          <a:sym typeface="Verdana"/>
                        </a:rPr>
                        <a:t>Identify # of students in your building</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500 students</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1487625">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dirty="0">
                          <a:latin typeface="Verdana"/>
                          <a:ea typeface="Verdana"/>
                          <a:cs typeface="Verdana"/>
                          <a:sym typeface="Verdana"/>
                        </a:rPr>
                        <a:t>Determine 5% of your school population.</a:t>
                      </a:r>
                      <a:endParaRPr sz="17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r>
                        <a:rPr lang="en-US" sz="1700" u="none" strike="noStrike" cap="none" dirty="0">
                          <a:latin typeface="Verdana"/>
                          <a:ea typeface="Verdana"/>
                          <a:cs typeface="Verdana"/>
                          <a:sym typeface="Verdana"/>
                        </a:rPr>
                        <a:t>Determine 20% of your school population</a:t>
                      </a:r>
                      <a:endParaRPr sz="1700" u="none" strike="noStrike" cap="none" dirty="0">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5%= 25 students</a:t>
                      </a:r>
                      <a:endParaRPr sz="17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20%= 100 students</a:t>
                      </a:r>
                      <a:endParaRPr sz="1700" u="none" strike="noStrike" cap="none">
                        <a:latin typeface="Verdana"/>
                        <a:ea typeface="Verdana"/>
                        <a:cs typeface="Verdana"/>
                        <a:sym typeface="Verdana"/>
                      </a:endParaRPr>
                    </a:p>
                    <a:p>
                      <a:pPr marL="457200" marR="0" lvl="0" indent="-336550" algn="l" rtl="0">
                        <a:lnSpc>
                          <a:spcPct val="100000"/>
                        </a:lnSpc>
                        <a:spcBef>
                          <a:spcPts val="0"/>
                        </a:spcBef>
                        <a:spcAft>
                          <a:spcPts val="0"/>
                        </a:spcAft>
                        <a:buClr>
                          <a:srgbClr val="000000"/>
                        </a:buClr>
                        <a:buSzPts val="1700"/>
                        <a:buFont typeface="Verdana"/>
                        <a:buChar char="●"/>
                      </a:pPr>
                      <a:r>
                        <a:rPr lang="en-US" sz="1700" u="none" strike="noStrike" cap="none">
                          <a:latin typeface="Verdana"/>
                          <a:ea typeface="Verdana"/>
                          <a:cs typeface="Verdana"/>
                          <a:sym typeface="Verdana"/>
                        </a:rPr>
                        <a:t>25-100 students should be accessing advanced tier interventions</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966175">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Can our current systems support this many students?</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Yes: Keep Going</a:t>
                      </a:r>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No: Team Problem Solving</a:t>
                      </a:r>
                      <a:endParaRPr/>
                    </a:p>
                    <a:p>
                      <a:pPr marL="0" marR="0" lvl="0" indent="0" algn="l" rtl="0">
                        <a:lnSpc>
                          <a:spcPct val="100000"/>
                        </a:lnSpc>
                        <a:spcBef>
                          <a:spcPts val="0"/>
                        </a:spcBef>
                        <a:spcAft>
                          <a:spcPts val="0"/>
                        </a:spcAft>
                        <a:buClr>
                          <a:srgbClr val="000000"/>
                        </a:buClr>
                        <a:buSzPts val="1700"/>
                        <a:buFont typeface="Arial"/>
                        <a:buNone/>
                      </a:pP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r h="1226875">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Determine how many students are currently accessing or requiring access to Tier II interventions (consider decision rules and RFA).</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Less than 25 or more than 100: Team Problem Solving</a:t>
                      </a:r>
                      <a:endParaRPr sz="17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Between 25 and 100: Just Right!</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4"/>
                  </a:ext>
                </a:extLst>
              </a:tr>
              <a:tr h="705450">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Reassess each month</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dirty="0">
                          <a:latin typeface="Verdana"/>
                          <a:ea typeface="Verdana"/>
                          <a:cs typeface="Verdana"/>
                          <a:sym typeface="Verdana"/>
                        </a:rPr>
                        <a:t>And as students move in and out of receiving Tier II interventions.</a:t>
                      </a:r>
                      <a:endParaRPr sz="1700" u="none" strike="noStrike" cap="none"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g244488b4e4b_8_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600"/>
              <a:t>Healthy Framework Quick Math</a:t>
            </a:r>
            <a:endParaRPr sz="3600"/>
          </a:p>
        </p:txBody>
      </p:sp>
      <p:graphicFrame>
        <p:nvGraphicFramePr>
          <p:cNvPr id="1279" name="Google Shape;1279;g244488b4e4b_8_11" descr="Quick math calculation table"/>
          <p:cNvGraphicFramePr/>
          <p:nvPr/>
        </p:nvGraphicFramePr>
        <p:xfrm>
          <a:off x="402450" y="1633875"/>
          <a:ext cx="8512950" cy="5079800"/>
        </p:xfrm>
        <a:graphic>
          <a:graphicData uri="http://schemas.openxmlformats.org/drawingml/2006/table">
            <a:tbl>
              <a:tblPr firstRow="1">
                <a:noFill/>
                <a:tableStyleId>{B89531AF-3DBC-4D03-8CD4-1D79D7C9A908}</a:tableStyleId>
              </a:tblPr>
              <a:tblGrid>
                <a:gridCol w="4256475">
                  <a:extLst>
                    <a:ext uri="{9D8B030D-6E8A-4147-A177-3AD203B41FA5}">
                      <a16:colId xmlns:a16="http://schemas.microsoft.com/office/drawing/2014/main" val="20000"/>
                    </a:ext>
                  </a:extLst>
                </a:gridCol>
                <a:gridCol w="4256475">
                  <a:extLst>
                    <a:ext uri="{9D8B030D-6E8A-4147-A177-3AD203B41FA5}">
                      <a16:colId xmlns:a16="http://schemas.microsoft.com/office/drawing/2014/main" val="20001"/>
                    </a:ext>
                  </a:extLst>
                </a:gridCol>
              </a:tblGrid>
              <a:tr h="6171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is your total school population?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9494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is the 10-15 % range of your total school population?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1281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might be the number of students in your school receiving tier 2 intervention at any one point in time?</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9494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What is the 1-5% range of your total school population?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1281850">
                <a:tc>
                  <a:txBody>
                    <a:bodyPr/>
                    <a:lstStyle/>
                    <a:p>
                      <a:pPr marL="0" marR="0" lvl="0" indent="0" algn="l" rtl="0">
                        <a:lnSpc>
                          <a:spcPct val="100000"/>
                        </a:lnSpc>
                        <a:spcBef>
                          <a:spcPts val="0"/>
                        </a:spcBef>
                        <a:spcAft>
                          <a:spcPts val="0"/>
                        </a:spcAft>
                        <a:buClr>
                          <a:schemeClr val="dk1"/>
                        </a:buClr>
                        <a:buSzPts val="1100"/>
                        <a:buFont typeface="Arial"/>
                        <a:buNone/>
                      </a:pPr>
                      <a:r>
                        <a:rPr lang="en-US" sz="1400" u="none" strike="noStrike" cap="none">
                          <a:solidFill>
                            <a:schemeClr val="dk1"/>
                          </a:solidFill>
                        </a:rPr>
                        <a:t>What might be the number of students in your school receiving tier 3 intervention at any one point in time?</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extLst>
                  <a:ext uri="{0D108BD9-81ED-4DB2-BD59-A6C34878D82A}">
                    <a16:rowId xmlns:a16="http://schemas.microsoft.com/office/drawing/2014/main" val="10004"/>
                  </a:ext>
                </a:extLst>
              </a:tr>
            </a:tbl>
          </a:graphicData>
        </a:graphic>
      </p:graphicFrame>
      <p:pic>
        <p:nvPicPr>
          <p:cNvPr id="1280" name="Google Shape;1280;g244488b4e4b_8_1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78225" y="377300"/>
            <a:ext cx="664400" cy="845600"/>
          </a:xfrm>
          <a:prstGeom prst="rect">
            <a:avLst/>
          </a:prstGeom>
          <a:noFill/>
          <a:ln>
            <a:noFill/>
          </a:ln>
        </p:spPr>
      </p:pic>
      <p:sp>
        <p:nvSpPr>
          <p:cNvPr id="1281" name="Google Shape;1281;g244488b4e4b_8_11"/>
          <p:cNvSpPr txBox="1"/>
          <p:nvPr/>
        </p:nvSpPr>
        <p:spPr>
          <a:xfrm>
            <a:off x="8206875" y="77650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53</a:t>
            </a:r>
            <a:endParaRPr sz="1700">
              <a:solidFill>
                <a:schemeClr val="lt1"/>
              </a:solidFill>
              <a:latin typeface="Verdana"/>
              <a:ea typeface="Verdana"/>
              <a:cs typeface="Verdana"/>
              <a:sym typeface="Verdana"/>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g244488b4e4b_8_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The Case of the Flipped Triangle</a:t>
            </a:r>
            <a:endParaRPr/>
          </a:p>
        </p:txBody>
      </p:sp>
      <p:sp>
        <p:nvSpPr>
          <p:cNvPr id="1288" name="Google Shape;1288;g244488b4e4b_8_18" descr="Upside down triangle showing more students in need of intervention than students meeting benchmarks"/>
          <p:cNvSpPr/>
          <p:nvPr/>
        </p:nvSpPr>
        <p:spPr>
          <a:xfrm rot="10800000">
            <a:off x="2208875" y="1809100"/>
            <a:ext cx="5280300" cy="4691100"/>
          </a:xfrm>
          <a:prstGeom prst="triangle">
            <a:avLst>
              <a:gd name="adj" fmla="val 50000"/>
            </a:avLst>
          </a:prstGeom>
          <a:solidFill>
            <a:srgbClr val="FFD96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g244488b4e4b_8_18"/>
          <p:cNvSpPr txBox="1"/>
          <p:nvPr/>
        </p:nvSpPr>
        <p:spPr>
          <a:xfrm>
            <a:off x="3876125" y="2185925"/>
            <a:ext cx="1945800" cy="1154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Verdana"/>
                <a:ea typeface="Verdana"/>
                <a:cs typeface="Verdana"/>
                <a:sym typeface="Verdana"/>
              </a:rPr>
              <a:t>Below Benchmark 60%-80%</a:t>
            </a:r>
            <a:endParaRPr sz="2200" b="1" i="0" u="none" strike="noStrike" cap="none">
              <a:solidFill>
                <a:srgbClr val="000000"/>
              </a:solidFill>
              <a:latin typeface="Verdana"/>
              <a:ea typeface="Verdana"/>
              <a:cs typeface="Verdana"/>
              <a:sym typeface="Verdana"/>
            </a:endParaRPr>
          </a:p>
        </p:txBody>
      </p:sp>
      <p:cxnSp>
        <p:nvCxnSpPr>
          <p:cNvPr id="1290" name="Google Shape;1290;g244488b4e4b_8_18" descr="tip of triangle showing fewer students meeting benchmarks"/>
          <p:cNvCxnSpPr>
            <a:stCxn id="1288" idx="5"/>
            <a:endCxn id="1288" idx="1"/>
          </p:cNvCxnSpPr>
          <p:nvPr/>
        </p:nvCxnSpPr>
        <p:spPr>
          <a:xfrm>
            <a:off x="3528950" y="4154650"/>
            <a:ext cx="2640300" cy="0"/>
          </a:xfrm>
          <a:prstGeom prst="straightConnector1">
            <a:avLst/>
          </a:prstGeom>
          <a:noFill/>
          <a:ln w="38100" cap="flat" cmpd="sng">
            <a:solidFill>
              <a:schemeClr val="dk2"/>
            </a:solidFill>
            <a:prstDash val="solid"/>
            <a:round/>
            <a:headEnd type="none" w="sm" len="sm"/>
            <a:tailEnd type="none" w="sm" len="sm"/>
          </a:ln>
        </p:spPr>
      </p:cxnSp>
      <p:sp>
        <p:nvSpPr>
          <p:cNvPr id="1291" name="Google Shape;1291;g244488b4e4b_8_18" descr="Green triangle denoting the 20-40% of students meeting the benchmark"/>
          <p:cNvSpPr/>
          <p:nvPr/>
        </p:nvSpPr>
        <p:spPr>
          <a:xfrm rot="10800000">
            <a:off x="3528875" y="4154525"/>
            <a:ext cx="2640300" cy="2430000"/>
          </a:xfrm>
          <a:prstGeom prst="triangle">
            <a:avLst>
              <a:gd name="adj" fmla="val 50000"/>
            </a:avLst>
          </a:prstGeom>
          <a:solidFill>
            <a:srgbClr val="6AA84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g244488b4e4b_8_18"/>
          <p:cNvSpPr txBox="1"/>
          <p:nvPr/>
        </p:nvSpPr>
        <p:spPr>
          <a:xfrm>
            <a:off x="3920825" y="4238800"/>
            <a:ext cx="18564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At Benchmark 20%-40%</a:t>
            </a:r>
            <a:endParaRPr sz="2100" b="1" i="0" u="none" strike="noStrike" cap="none">
              <a:solidFill>
                <a:srgbClr val="000000"/>
              </a:solidFill>
              <a:latin typeface="Verdana"/>
              <a:ea typeface="Verdana"/>
              <a:cs typeface="Verdana"/>
              <a:sym typeface="Verdana"/>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97"/>
        <p:cNvGrpSpPr/>
        <p:nvPr/>
      </p:nvGrpSpPr>
      <p:grpSpPr>
        <a:xfrm>
          <a:off x="0" y="0"/>
          <a:ext cx="0" cy="0"/>
          <a:chOff x="0" y="0"/>
          <a:chExt cx="0" cy="0"/>
        </a:xfrm>
      </p:grpSpPr>
      <p:sp>
        <p:nvSpPr>
          <p:cNvPr id="1299" name="Google Shape;1299;p11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Level of Use Problem Solving</a:t>
            </a:r>
            <a:endParaRPr/>
          </a:p>
        </p:txBody>
      </p:sp>
      <p:sp>
        <p:nvSpPr>
          <p:cNvPr id="1298" name="Google Shape;1298;p11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Font typeface="Verdana"/>
              <a:buChar char="•"/>
            </a:pPr>
            <a:r>
              <a:rPr lang="en-US" sz="2800"/>
              <a:t>Too many students require more intensive instruction?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Consider:</a:t>
            </a:r>
            <a:endParaRPr sz="2800"/>
          </a:p>
          <a:p>
            <a:pPr marL="914400" lvl="1" indent="-406400" algn="l" rtl="0">
              <a:lnSpc>
                <a:spcPct val="100000"/>
              </a:lnSpc>
              <a:spcBef>
                <a:spcPts val="360"/>
              </a:spcBef>
              <a:spcAft>
                <a:spcPts val="0"/>
              </a:spcAft>
              <a:buSzPts val="2800"/>
              <a:buChar char="–"/>
            </a:pPr>
            <a:r>
              <a:rPr lang="en-US"/>
              <a:t>Revisiting decision rules</a:t>
            </a:r>
            <a:endParaRPr/>
          </a:p>
          <a:p>
            <a:pPr marL="914400" lvl="1" indent="-406400" algn="l" rtl="0">
              <a:lnSpc>
                <a:spcPct val="100000"/>
              </a:lnSpc>
              <a:spcBef>
                <a:spcPts val="360"/>
              </a:spcBef>
              <a:spcAft>
                <a:spcPts val="0"/>
              </a:spcAft>
              <a:buSzPts val="2800"/>
              <a:buChar char="–"/>
            </a:pPr>
            <a:r>
              <a:rPr lang="en-US"/>
              <a:t>Modify and enhance Tier 1 instruction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g2443f3cfa91_1_1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Level of Use </a:t>
            </a:r>
            <a:endParaRPr/>
          </a:p>
          <a:p>
            <a:pPr marL="0" lvl="0" indent="0" algn="ctr" rtl="0">
              <a:lnSpc>
                <a:spcPct val="100000"/>
              </a:lnSpc>
              <a:spcBef>
                <a:spcPts val="0"/>
              </a:spcBef>
              <a:spcAft>
                <a:spcPts val="0"/>
              </a:spcAft>
              <a:buSzPct val="111111"/>
              <a:buNone/>
            </a:pPr>
            <a:r>
              <a:rPr lang="en-US"/>
              <a:t>Tier 2 Team Meeting Example</a:t>
            </a:r>
            <a:endParaRPr/>
          </a:p>
        </p:txBody>
      </p:sp>
      <p:pic>
        <p:nvPicPr>
          <p:cNvPr id="1306" name="Google Shape;1306;g2443f3cfa91_1_14" descr="Team Meeting example: Use this video to help your team assess the pros/cons of a Tier II team meeting (Part 1)" title="Tier 2 Team Meeting example - Part 1">
            <a:hlinkClick r:id="rId3"/>
          </p:cNvPr>
          <p:cNvPicPr preferRelativeResize="0"/>
          <p:nvPr/>
        </p:nvPicPr>
        <p:blipFill rotWithShape="1">
          <a:blip r:embed="rId4">
            <a:alphaModFix/>
          </a:blip>
          <a:srcRect/>
          <a:stretch/>
        </p:blipFill>
        <p:spPr>
          <a:xfrm>
            <a:off x="738900" y="1912950"/>
            <a:ext cx="8090275" cy="4550800"/>
          </a:xfrm>
          <a:prstGeom prst="rect">
            <a:avLst/>
          </a:prstGeom>
          <a:noFill/>
          <a:ln>
            <a:noFill/>
          </a:ln>
        </p:spPr>
      </p:pic>
      <p:pic>
        <p:nvPicPr>
          <p:cNvPr id="1307" name="Google Shape;1307;g2443f3cfa91_1_1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83125" y="405525"/>
            <a:ext cx="664400" cy="845600"/>
          </a:xfrm>
          <a:prstGeom prst="rect">
            <a:avLst/>
          </a:prstGeom>
          <a:noFill/>
          <a:ln>
            <a:noFill/>
          </a:ln>
        </p:spPr>
      </p:pic>
      <p:sp>
        <p:nvSpPr>
          <p:cNvPr id="1308" name="Google Shape;1308;g2443f3cfa91_1_14"/>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54</a:t>
            </a:r>
            <a:endParaRPr sz="1700">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6"/>
                                        </p:tgtEl>
                                        <p:attrNameLst>
                                          <p:attrName>style.visibility</p:attrName>
                                        </p:attrNameLst>
                                      </p:cBhvr>
                                      <p:to>
                                        <p:strVal val="visible"/>
                                      </p:to>
                                    </p:set>
                                    <p:animEffect transition="in" filter="fade">
                                      <p:cBhvr>
                                        <p:cTn id="7" dur="1000"/>
                                        <p:tgtEl>
                                          <p:spTgt spid="1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Notetaker</a:t>
            </a:r>
            <a:endParaRPr/>
          </a:p>
        </p:txBody>
      </p:sp>
      <p:pic>
        <p:nvPicPr>
          <p:cNvPr id="262" name="Google Shape;262;p8" descr="notetaker handout screenshot for session"/>
          <p:cNvPicPr preferRelativeResize="0"/>
          <p:nvPr/>
        </p:nvPicPr>
        <p:blipFill rotWithShape="1">
          <a:blip r:embed="rId3">
            <a:alphaModFix/>
          </a:blip>
          <a:srcRect r="1068" b="2496"/>
          <a:stretch/>
        </p:blipFill>
        <p:spPr>
          <a:xfrm>
            <a:off x="377700" y="1658100"/>
            <a:ext cx="8593775" cy="4682325"/>
          </a:xfrm>
          <a:prstGeom prst="rect">
            <a:avLst/>
          </a:prstGeom>
          <a:noFill/>
          <a:ln w="9525" cap="flat" cmpd="sng">
            <a:solidFill>
              <a:schemeClr val="dk1"/>
            </a:solidFill>
            <a:prstDash val="solid"/>
            <a:round/>
            <a:headEnd type="none" w="sm" len="sm"/>
            <a:tailEnd type="none" w="sm" len="sm"/>
          </a:ln>
        </p:spPr>
      </p:pic>
      <p:pic>
        <p:nvPicPr>
          <p:cNvPr id="263" name="Google Shape;263;p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64375" y="377300"/>
            <a:ext cx="664400" cy="845600"/>
          </a:xfrm>
          <a:prstGeom prst="rect">
            <a:avLst/>
          </a:prstGeom>
          <a:noFill/>
          <a:ln>
            <a:noFill/>
          </a:ln>
        </p:spPr>
      </p:pic>
      <p:sp>
        <p:nvSpPr>
          <p:cNvPr id="264" name="Google Shape;264;p8"/>
          <p:cNvSpPr txBox="1"/>
          <p:nvPr/>
        </p:nvSpPr>
        <p:spPr>
          <a:xfrm>
            <a:off x="8326625" y="718050"/>
            <a:ext cx="480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lt1"/>
                </a:solidFill>
                <a:latin typeface="Verdana"/>
                <a:ea typeface="Verdana"/>
                <a:cs typeface="Verdana"/>
                <a:sym typeface="Verdana"/>
              </a:rPr>
              <a:t>6</a:t>
            </a:r>
            <a:endParaRPr sz="1700">
              <a:solidFill>
                <a:schemeClr val="lt1"/>
              </a:solidFill>
              <a:latin typeface="Verdana"/>
              <a:ea typeface="Verdana"/>
              <a:cs typeface="Verdana"/>
              <a:sym typeface="Verdana"/>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g244488b4e4b_8_42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b="1"/>
              <a:t> Behavior  </a:t>
            </a:r>
            <a:endParaRPr b="1"/>
          </a:p>
          <a:p>
            <a:pPr marL="0" lvl="0" indent="0" algn="ctr" rtl="0">
              <a:lnSpc>
                <a:spcPct val="100000"/>
              </a:lnSpc>
              <a:spcBef>
                <a:spcPts val="0"/>
              </a:spcBef>
              <a:spcAft>
                <a:spcPts val="0"/>
              </a:spcAft>
              <a:buSzPct val="100000"/>
              <a:buNone/>
            </a:pPr>
            <a:r>
              <a:rPr lang="en-US"/>
              <a:t>Level of Use DIDM Practice</a:t>
            </a:r>
            <a:r>
              <a:rPr lang="en-US">
                <a:solidFill>
                  <a:srgbClr val="000000"/>
                </a:solidFill>
              </a:rPr>
              <a:t> </a:t>
            </a:r>
            <a:endParaRPr i="1">
              <a:solidFill>
                <a:schemeClr val="dk1"/>
              </a:solidFill>
            </a:endParaRPr>
          </a:p>
        </p:txBody>
      </p:sp>
      <p:sp>
        <p:nvSpPr>
          <p:cNvPr id="1315" name="Google Shape;1315;g244488b4e4b_8_421"/>
          <p:cNvSpPr txBox="1">
            <a:spLocks noGrp="1"/>
          </p:cNvSpPr>
          <p:nvPr>
            <p:ph type="body" idx="1"/>
          </p:nvPr>
        </p:nvSpPr>
        <p:spPr>
          <a:xfrm>
            <a:off x="457200" y="1524000"/>
            <a:ext cx="3147300" cy="651000"/>
          </a:xfrm>
          <a:prstGeom prst="rect">
            <a:avLst/>
          </a:prstGeom>
          <a:solidFill>
            <a:srgbClr val="003369"/>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Clr>
                <a:schemeClr val="dk1"/>
              </a:buClr>
              <a:buSzPts val="2100"/>
              <a:buNone/>
            </a:pPr>
            <a:r>
              <a:rPr lang="en-US" sz="4000">
                <a:solidFill>
                  <a:schemeClr val="lt1"/>
                </a:solidFill>
              </a:rPr>
              <a:t>IF</a:t>
            </a:r>
            <a:endParaRPr>
              <a:solidFill>
                <a:schemeClr val="lt1"/>
              </a:solidFill>
            </a:endParaRPr>
          </a:p>
        </p:txBody>
      </p:sp>
      <p:sp>
        <p:nvSpPr>
          <p:cNvPr id="1316" name="Google Shape;1316;g244488b4e4b_8_42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p>
            <a:pPr marL="76200" lvl="0" indent="0" algn="l" rtl="0">
              <a:lnSpc>
                <a:spcPct val="100000"/>
              </a:lnSpc>
              <a:spcBef>
                <a:spcPts val="480"/>
              </a:spcBef>
              <a:spcAft>
                <a:spcPts val="0"/>
              </a:spcAft>
              <a:buClr>
                <a:srgbClr val="00212C"/>
              </a:buClr>
              <a:buSzPts val="2400"/>
              <a:buNone/>
            </a:pPr>
            <a:r>
              <a:rPr lang="en-US" sz="2800">
                <a:solidFill>
                  <a:srgbClr val="00212C"/>
                </a:solidFill>
              </a:rPr>
              <a:t>More than 35% of students received one or more office discipline referrals.</a:t>
            </a:r>
            <a:endParaRPr sz="2800"/>
          </a:p>
        </p:txBody>
      </p:sp>
      <p:sp>
        <p:nvSpPr>
          <p:cNvPr id="1317" name="Google Shape;1317;g244488b4e4b_8_421"/>
          <p:cNvSpPr txBox="1">
            <a:spLocks noGrp="1"/>
          </p:cNvSpPr>
          <p:nvPr>
            <p:ph type="body" idx="3"/>
          </p:nvPr>
        </p:nvSpPr>
        <p:spPr>
          <a:xfrm>
            <a:off x="4648200" y="1535125"/>
            <a:ext cx="4038600" cy="639900"/>
          </a:xfrm>
          <a:prstGeom prst="rect">
            <a:avLst/>
          </a:prstGeom>
          <a:solidFill>
            <a:srgbClr val="003369"/>
          </a:solidFill>
          <a:ln>
            <a:noFill/>
          </a:ln>
        </p:spPr>
        <p:txBody>
          <a:bodyPr spcFirstLastPara="1" wrap="square" lIns="91425" tIns="45700" rIns="91425" bIns="45700" anchor="b" anchorCtr="0">
            <a:normAutofit fontScale="92500" lnSpcReduction="20000"/>
          </a:bodyPr>
          <a:lstStyle/>
          <a:p>
            <a:pPr marL="457200" lvl="0" indent="-228600" algn="l" rtl="0">
              <a:lnSpc>
                <a:spcPct val="100000"/>
              </a:lnSpc>
              <a:spcBef>
                <a:spcPts val="420"/>
              </a:spcBef>
              <a:spcAft>
                <a:spcPts val="0"/>
              </a:spcAft>
              <a:buClr>
                <a:schemeClr val="dk1"/>
              </a:buClr>
              <a:buSzPct val="56756"/>
              <a:buNone/>
            </a:pPr>
            <a:r>
              <a:rPr lang="en-US" sz="4000"/>
              <a:t>THEN?</a:t>
            </a:r>
            <a:endParaRPr/>
          </a:p>
        </p:txBody>
      </p:sp>
      <p:sp>
        <p:nvSpPr>
          <p:cNvPr id="1318" name="Google Shape;1318;g244488b4e4b_8_421"/>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p>
            <a:pPr marL="533400" lvl="0" indent="-482600" algn="l" rtl="0">
              <a:lnSpc>
                <a:spcPct val="100000"/>
              </a:lnSpc>
              <a:spcBef>
                <a:spcPts val="480"/>
              </a:spcBef>
              <a:spcAft>
                <a:spcPts val="0"/>
              </a:spcAft>
              <a:buClr>
                <a:srgbClr val="00212C"/>
              </a:buClr>
              <a:buSzPts val="2800"/>
              <a:buAutoNum type="alphaUcPeriod"/>
            </a:pPr>
            <a:r>
              <a:rPr lang="en-US" sz="2800">
                <a:solidFill>
                  <a:srgbClr val="00212C"/>
                </a:solidFill>
              </a:rPr>
              <a:t>Tier 1 School-wide system</a:t>
            </a:r>
            <a:endParaRPr sz="2800"/>
          </a:p>
          <a:p>
            <a:pPr marL="533400" lvl="0" indent="-482600" algn="l" rtl="0">
              <a:lnSpc>
                <a:spcPct val="100000"/>
              </a:lnSpc>
              <a:spcBef>
                <a:spcPts val="480"/>
              </a:spcBef>
              <a:spcAft>
                <a:spcPts val="0"/>
              </a:spcAft>
              <a:buClr>
                <a:srgbClr val="00212C"/>
              </a:buClr>
              <a:buSzPts val="2800"/>
              <a:buAutoNum type="alphaUcPeriod"/>
            </a:pPr>
            <a:r>
              <a:rPr lang="en-US" sz="2800">
                <a:solidFill>
                  <a:srgbClr val="00212C"/>
                </a:solidFill>
              </a:rPr>
              <a:t>Tier 2  Group Interventions</a:t>
            </a:r>
            <a:endParaRPr sz="2800"/>
          </a:p>
          <a:p>
            <a:pPr marL="533400" lvl="0" indent="-482600" algn="l" rtl="0">
              <a:lnSpc>
                <a:spcPct val="100000"/>
              </a:lnSpc>
              <a:spcBef>
                <a:spcPts val="480"/>
              </a:spcBef>
              <a:spcAft>
                <a:spcPts val="0"/>
              </a:spcAft>
              <a:buClr>
                <a:srgbClr val="00212C"/>
              </a:buClr>
              <a:buSzPts val="2800"/>
              <a:buAutoNum type="alphaUcPeriod"/>
            </a:pPr>
            <a:r>
              <a:rPr lang="en-US" sz="2800">
                <a:solidFill>
                  <a:srgbClr val="00212C"/>
                </a:solidFill>
              </a:rPr>
              <a:t>Tier 3 Individual Systems</a:t>
            </a:r>
            <a:endParaRPr sz="28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11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Screening Practice</a:t>
            </a:r>
            <a:endParaRPr/>
          </a:p>
        </p:txBody>
      </p:sp>
      <p:sp>
        <p:nvSpPr>
          <p:cNvPr id="1325" name="Google Shape;1325;p114"/>
          <p:cNvSpPr txBox="1">
            <a:spLocks noGrp="1"/>
          </p:cNvSpPr>
          <p:nvPr>
            <p:ph type="body" idx="2"/>
          </p:nvPr>
        </p:nvSpPr>
        <p:spPr>
          <a:xfrm>
            <a:off x="457200" y="1524000"/>
            <a:ext cx="4040100" cy="5102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Clr>
                <a:schemeClr val="dk1"/>
              </a:buClr>
              <a:buSzPts val="2800"/>
              <a:buFont typeface="Arial"/>
              <a:buNone/>
            </a:pPr>
            <a:r>
              <a:rPr lang="en-US" sz="2800"/>
              <a:t>Universal screening data and current decision rules for identifying students in need of Tier II supports show 37% of students are in need of targeted instruction for math calculation. </a:t>
            </a:r>
            <a:endParaRPr sz="2800"/>
          </a:p>
          <a:p>
            <a:pPr marL="0" lvl="0" indent="0" algn="l" rtl="0">
              <a:lnSpc>
                <a:spcPct val="100000"/>
              </a:lnSpc>
              <a:spcBef>
                <a:spcPts val="480"/>
              </a:spcBef>
              <a:spcAft>
                <a:spcPts val="0"/>
              </a:spcAft>
              <a:buSzPts val="2400"/>
              <a:buNone/>
            </a:pPr>
            <a:endParaRPr/>
          </a:p>
        </p:txBody>
      </p:sp>
      <p:sp>
        <p:nvSpPr>
          <p:cNvPr id="1326" name="Google Shape;1326;p114"/>
          <p:cNvSpPr txBox="1">
            <a:spLocks noGrp="1"/>
          </p:cNvSpPr>
          <p:nvPr>
            <p:ph type="body" idx="4"/>
          </p:nvPr>
        </p:nvSpPr>
        <p:spPr>
          <a:xfrm>
            <a:off x="4648200" y="1524000"/>
            <a:ext cx="4038600" cy="51981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560"/>
              </a:spcBef>
              <a:spcAft>
                <a:spcPts val="0"/>
              </a:spcAft>
              <a:buSzPts val="2800"/>
              <a:buFont typeface="Verdana"/>
              <a:buChar char="•"/>
            </a:pPr>
            <a:r>
              <a:rPr lang="en-US" sz="2800"/>
              <a:t>What is the problem?</a:t>
            </a:r>
            <a:endParaRPr sz="2800"/>
          </a:p>
          <a:p>
            <a:pPr marL="457200" lvl="0" indent="0" algn="l" rtl="0">
              <a:lnSpc>
                <a:spcPct val="100000"/>
              </a:lnSpc>
              <a:spcBef>
                <a:spcPts val="560"/>
              </a:spcBef>
              <a:spcAft>
                <a:spcPts val="0"/>
              </a:spcAft>
              <a:buSzPts val="2400"/>
              <a:buNone/>
            </a:pPr>
            <a:endParaRPr sz="2800"/>
          </a:p>
          <a:p>
            <a:pPr marL="457200" lvl="0" indent="-406400" algn="l" rtl="0">
              <a:lnSpc>
                <a:spcPct val="100000"/>
              </a:lnSpc>
              <a:spcBef>
                <a:spcPts val="560"/>
              </a:spcBef>
              <a:spcAft>
                <a:spcPts val="0"/>
              </a:spcAft>
              <a:buSzPts val="2800"/>
              <a:buFont typeface="Verdana"/>
              <a:buChar char="•"/>
            </a:pPr>
            <a:r>
              <a:rPr lang="en-US" sz="2800"/>
              <a:t>Why is it occurring?</a:t>
            </a:r>
            <a:endParaRPr sz="2800"/>
          </a:p>
          <a:p>
            <a:pPr marL="457200" lvl="0" indent="0" algn="l" rtl="0">
              <a:lnSpc>
                <a:spcPct val="100000"/>
              </a:lnSpc>
              <a:spcBef>
                <a:spcPts val="560"/>
              </a:spcBef>
              <a:spcAft>
                <a:spcPts val="0"/>
              </a:spcAft>
              <a:buSzPts val="2400"/>
              <a:buNone/>
            </a:pPr>
            <a:endParaRPr sz="2800"/>
          </a:p>
          <a:p>
            <a:pPr marL="457200" lvl="0" indent="-406400" algn="l" rtl="0">
              <a:lnSpc>
                <a:spcPct val="100000"/>
              </a:lnSpc>
              <a:spcBef>
                <a:spcPts val="560"/>
              </a:spcBef>
              <a:spcAft>
                <a:spcPts val="0"/>
              </a:spcAft>
              <a:buSzPts val="2800"/>
              <a:buFont typeface="Verdana"/>
              <a:buChar char="•"/>
            </a:pPr>
            <a:r>
              <a:rPr lang="en-US" sz="2800"/>
              <a:t>What can be done?</a:t>
            </a:r>
            <a:endParaRPr sz="2800"/>
          </a:p>
          <a:p>
            <a:pPr marL="457200" lvl="0" indent="0" algn="l" rtl="0">
              <a:lnSpc>
                <a:spcPct val="100000"/>
              </a:lnSpc>
              <a:spcBef>
                <a:spcPts val="560"/>
              </a:spcBef>
              <a:spcAft>
                <a:spcPts val="0"/>
              </a:spcAft>
              <a:buSzPts val="2400"/>
              <a:buNone/>
            </a:pPr>
            <a:endParaRPr sz="2800"/>
          </a:p>
          <a:p>
            <a:pPr marL="457200" lvl="0" indent="-406400" algn="l" rtl="0">
              <a:lnSpc>
                <a:spcPct val="100000"/>
              </a:lnSpc>
              <a:spcBef>
                <a:spcPts val="560"/>
              </a:spcBef>
              <a:spcAft>
                <a:spcPts val="0"/>
              </a:spcAft>
              <a:buSzPts val="2800"/>
              <a:buFont typeface="Verdana"/>
              <a:buChar char="•"/>
            </a:pPr>
            <a:r>
              <a:rPr lang="en-US" sz="2800"/>
              <a:t>How will we know if it worked?</a:t>
            </a:r>
            <a:endParaRPr sz="2800"/>
          </a:p>
        </p:txBody>
      </p:sp>
      <p:pic>
        <p:nvPicPr>
          <p:cNvPr id="1327" name="Google Shape;1327;p11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855300" y="423350"/>
            <a:ext cx="664400" cy="845600"/>
          </a:xfrm>
          <a:prstGeom prst="rect">
            <a:avLst/>
          </a:prstGeom>
          <a:noFill/>
          <a:ln>
            <a:noFill/>
          </a:ln>
        </p:spPr>
      </p:pic>
      <p:sp>
        <p:nvSpPr>
          <p:cNvPr id="1328" name="Google Shape;1328;p114"/>
          <p:cNvSpPr txBox="1"/>
          <p:nvPr/>
        </p:nvSpPr>
        <p:spPr>
          <a:xfrm>
            <a:off x="7960200" y="76410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55</a:t>
            </a:r>
            <a:endParaRPr sz="1700">
              <a:solidFill>
                <a:schemeClr val="lt1"/>
              </a:solidFill>
              <a:latin typeface="Verdana"/>
              <a:ea typeface="Verdana"/>
              <a:cs typeface="Verdana"/>
              <a:sym typeface="Verdana"/>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546">
            <a:alpha val="35294"/>
          </a:srgbClr>
        </a:solidFill>
        <a:effectLst/>
      </p:bgPr>
    </p:bg>
    <p:spTree>
      <p:nvGrpSpPr>
        <p:cNvPr id="1" name="Shape 1332"/>
        <p:cNvGrpSpPr/>
        <p:nvPr/>
      </p:nvGrpSpPr>
      <p:grpSpPr>
        <a:xfrm>
          <a:off x="0" y="0"/>
          <a:ext cx="0" cy="0"/>
          <a:chOff x="0" y="0"/>
          <a:chExt cx="0" cy="0"/>
        </a:xfrm>
      </p:grpSpPr>
      <p:sp>
        <p:nvSpPr>
          <p:cNvPr id="1333" name="Google Shape;1333;p11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a:t>
            </a:r>
            <a:endParaRPr/>
          </a:p>
        </p:txBody>
      </p:sp>
      <p:grpSp>
        <p:nvGrpSpPr>
          <p:cNvPr id="1334" name="Google Shape;1334;p115" descr="purple circle"/>
          <p:cNvGrpSpPr/>
          <p:nvPr/>
        </p:nvGrpSpPr>
        <p:grpSpPr>
          <a:xfrm>
            <a:off x="2313163" y="1684375"/>
            <a:ext cx="4928700" cy="4892750"/>
            <a:chOff x="2004338" y="83500"/>
            <a:chExt cx="4928700" cy="4892750"/>
          </a:xfrm>
        </p:grpSpPr>
        <p:sp>
          <p:nvSpPr>
            <p:cNvPr id="1335" name="Google Shape;1335;p115"/>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1336" name="Google Shape;1336;p115"/>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1337" name="Google Shape;1337;p115"/>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1338" name="Google Shape;1338;p115"/>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1339" name="Google Shape;1339;p115"/>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1340" name="Google Shape;1340;p115"/>
            <p:cNvSpPr/>
            <p:nvPr/>
          </p:nvSpPr>
          <p:spPr>
            <a:xfrm>
              <a:off x="2447913" y="3094875"/>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1341" name="Google Shape;1341;p115"/>
            <p:cNvSpPr/>
            <p:nvPr/>
          </p:nvSpPr>
          <p:spPr>
            <a:xfrm>
              <a:off x="2004338" y="1876950"/>
              <a:ext cx="1463100" cy="1463100"/>
            </a:xfrm>
            <a:prstGeom prst="ellipse">
              <a:avLst/>
            </a:prstGeom>
            <a:solidFill>
              <a:srgbClr val="9900F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lt1"/>
                  </a:solidFill>
                  <a:latin typeface="Verdana"/>
                  <a:ea typeface="Verdana"/>
                  <a:cs typeface="Verdana"/>
                  <a:sym typeface="Verdana"/>
                </a:rPr>
                <a:t>Progress Monitoring</a:t>
              </a:r>
              <a:endParaRPr sz="1400" b="0" i="0" u="none" strike="noStrike" cap="none">
                <a:solidFill>
                  <a:schemeClr val="lt1"/>
                </a:solidFill>
                <a:latin typeface="Arial"/>
                <a:ea typeface="Arial"/>
                <a:cs typeface="Arial"/>
                <a:sym typeface="Arial"/>
              </a:endParaRPr>
            </a:p>
          </p:txBody>
        </p:sp>
        <p:sp>
          <p:nvSpPr>
            <p:cNvPr id="1342" name="Google Shape;1342;p115"/>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11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Student Performance</a:t>
            </a:r>
            <a:endParaRPr/>
          </a:p>
        </p:txBody>
      </p:sp>
      <p:sp>
        <p:nvSpPr>
          <p:cNvPr id="1349" name="Google Shape;1349;p116"/>
          <p:cNvSpPr/>
          <p:nvPr/>
        </p:nvSpPr>
        <p:spPr>
          <a:xfrm>
            <a:off x="2872425" y="2324300"/>
            <a:ext cx="3472200" cy="3326100"/>
          </a:xfrm>
          <a:prstGeom prst="ellipse">
            <a:avLst/>
          </a:prstGeom>
          <a:solidFill>
            <a:srgbClr val="9900F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000" b="1" i="0" u="none" strike="noStrike" cap="none">
                <a:solidFill>
                  <a:schemeClr val="lt1"/>
                </a:solidFill>
                <a:latin typeface="Verdana"/>
                <a:ea typeface="Verdana"/>
                <a:cs typeface="Verdana"/>
                <a:sym typeface="Verdana"/>
              </a:rPr>
              <a:t>Progress Monitoring</a:t>
            </a:r>
            <a:endParaRPr sz="3000" b="0" i="0" u="none" strike="noStrike" cap="none">
              <a:solidFill>
                <a:schemeClr val="lt1"/>
              </a:solidFill>
              <a:latin typeface="Verdana"/>
              <a:ea typeface="Verdana"/>
              <a:cs typeface="Verdana"/>
              <a:sym typeface="Verdana"/>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g2512ea544f6_0_11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00000"/>
              <a:buNone/>
            </a:pPr>
            <a:r>
              <a:rPr lang="en-US"/>
              <a:t>2.11 Student Performance Data/ Progress Monitoring </a:t>
            </a:r>
            <a:endParaRPr/>
          </a:p>
        </p:txBody>
      </p:sp>
      <p:graphicFrame>
        <p:nvGraphicFramePr>
          <p:cNvPr id="2" name="Table 2">
            <a:extLst>
              <a:ext uri="{FF2B5EF4-FFF2-40B4-BE49-F238E27FC236}">
                <a16:creationId xmlns:a16="http://schemas.microsoft.com/office/drawing/2014/main" id="{93FBBAD0-9B65-E8DF-E64D-8A236B30173C}"/>
              </a:ext>
            </a:extLst>
          </p:cNvPr>
          <p:cNvGraphicFramePr>
            <a:graphicFrameLocks noGrp="1"/>
          </p:cNvGraphicFramePr>
          <p:nvPr>
            <p:extLst>
              <p:ext uri="{D42A27DB-BD31-4B8C-83A1-F6EECF244321}">
                <p14:modId xmlns:p14="http://schemas.microsoft.com/office/powerpoint/2010/main" val="451232062"/>
              </p:ext>
            </p:extLst>
          </p:nvPr>
        </p:nvGraphicFramePr>
        <p:xfrm>
          <a:off x="1134985" y="1422113"/>
          <a:ext cx="6618365" cy="2547450"/>
        </p:xfrm>
        <a:graphic>
          <a:graphicData uri="http://schemas.openxmlformats.org/drawingml/2006/table">
            <a:tbl>
              <a:tblPr firstRow="1" bandRow="1">
                <a:tableStyleId>{93A68515-1621-4106-8471-DD7951202623}</a:tableStyleId>
              </a:tblPr>
              <a:tblGrid>
                <a:gridCol w="2120430">
                  <a:extLst>
                    <a:ext uri="{9D8B030D-6E8A-4147-A177-3AD203B41FA5}">
                      <a16:colId xmlns:a16="http://schemas.microsoft.com/office/drawing/2014/main" val="4061687813"/>
                    </a:ext>
                  </a:extLst>
                </a:gridCol>
                <a:gridCol w="2142688">
                  <a:extLst>
                    <a:ext uri="{9D8B030D-6E8A-4147-A177-3AD203B41FA5}">
                      <a16:colId xmlns:a16="http://schemas.microsoft.com/office/drawing/2014/main" val="2972037903"/>
                    </a:ext>
                  </a:extLst>
                </a:gridCol>
                <a:gridCol w="2355247">
                  <a:extLst>
                    <a:ext uri="{9D8B030D-6E8A-4147-A177-3AD203B41FA5}">
                      <a16:colId xmlns:a16="http://schemas.microsoft.com/office/drawing/2014/main" val="2412276711"/>
                    </a:ext>
                  </a:extLst>
                </a:gridCol>
              </a:tblGrid>
              <a:tr h="473625">
                <a:tc>
                  <a:txBody>
                    <a:bodyPr/>
                    <a:lstStyle/>
                    <a:p>
                      <a:pPr algn="ctr"/>
                      <a:r>
                        <a:rPr lang="en-US" sz="1400" dirty="0">
                          <a:solidFill>
                            <a:schemeClr val="tx1"/>
                          </a:solidFill>
                          <a:latin typeface="Verdana" panose="020B0604030504040204" pitchFamily="34" charset="0"/>
                          <a:ea typeface="Verdana" panose="020B0604030504040204" pitchFamily="34" charset="0"/>
                        </a:rPr>
                        <a:t>Feature</a:t>
                      </a:r>
                    </a:p>
                  </a:txBody>
                  <a:tcPr marL="46551" marR="46551" marT="23276" marB="23276" anchor="ctr"/>
                </a:tc>
                <a:tc>
                  <a:txBody>
                    <a:bodyPr/>
                    <a:lstStyle/>
                    <a:p>
                      <a:pPr marL="0" indent="0" algn="ctr">
                        <a:spcAft>
                          <a:spcPts val="600"/>
                        </a:spcAft>
                        <a:buFont typeface="Arial" panose="020B0604020202020204" pitchFamily="34" charset="0"/>
                        <a:buNone/>
                      </a:pPr>
                      <a:r>
                        <a:rPr lang="en-US" sz="1400" dirty="0">
                          <a:solidFill>
                            <a:schemeClr val="tx1"/>
                          </a:solidFill>
                          <a:latin typeface="Verdana" panose="020B0604030504040204" pitchFamily="34" charset="0"/>
                          <a:ea typeface="Verdana" panose="020B0604030504040204" pitchFamily="34" charset="0"/>
                        </a:rPr>
                        <a:t>Possible Data Sources</a:t>
                      </a:r>
                    </a:p>
                  </a:txBody>
                  <a:tcPr marL="46551" marR="46551" marT="23276" marB="23276" anchor="ctr"/>
                </a:tc>
                <a:tc>
                  <a:txBody>
                    <a:bodyPr/>
                    <a:lstStyle/>
                    <a:p>
                      <a:pPr algn="ctr"/>
                      <a:r>
                        <a:rPr lang="en-US" sz="1400" b="0" dirty="0">
                          <a:solidFill>
                            <a:schemeClr val="tx1"/>
                          </a:solidFill>
                          <a:latin typeface="Verdana" panose="020B0604030504040204" pitchFamily="34" charset="0"/>
                          <a:ea typeface="Verdana" panose="020B0604030504040204" pitchFamily="34" charset="0"/>
                        </a:rPr>
                        <a:t>Scoring Criteria</a:t>
                      </a:r>
                    </a:p>
                  </a:txBody>
                  <a:tcPr marL="46551" marR="46551" marT="23276" marB="23276" anchor="ctr"/>
                </a:tc>
                <a:extLst>
                  <a:ext uri="{0D108BD9-81ED-4DB2-BD59-A6C34878D82A}">
                    <a16:rowId xmlns:a16="http://schemas.microsoft.com/office/drawing/2014/main" val="3914093697"/>
                  </a:ext>
                </a:extLst>
              </a:tr>
              <a:tr h="2073825">
                <a:tc>
                  <a:txBody>
                    <a:bodyPr/>
                    <a:lstStyle/>
                    <a:p>
                      <a:r>
                        <a:rPr lang="en-US" sz="1200" dirty="0">
                          <a:latin typeface="Verdana" panose="020B0604030504040204" pitchFamily="34" charset="0"/>
                          <a:ea typeface="Verdana" panose="020B0604030504040204" pitchFamily="34" charset="0"/>
                        </a:rPr>
                        <a:t>Tier II team tracks proportion of students experiencing success (% of participating students being successful)</a:t>
                      </a:r>
                    </a:p>
                  </a:txBody>
                  <a:tcPr marL="46551" marR="46551" marT="23276" marB="23276"/>
                </a:tc>
                <a:tc>
                  <a:txBody>
                    <a:bodyPr/>
                    <a:lstStyle/>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Student progress data (% of students meeting goals)</a:t>
                      </a:r>
                    </a:p>
                    <a:p>
                      <a:pPr marL="0" indent="0" algn="l">
                        <a:spcAft>
                          <a:spcPts val="600"/>
                        </a:spcAft>
                        <a:buFont typeface="Arial" panose="020B0604020202020204" pitchFamily="34" charset="0"/>
                        <a:buNone/>
                      </a:pPr>
                      <a:endParaRPr lang="en-US" sz="1200" dirty="0">
                        <a:latin typeface="Verdana" panose="020B0604030504040204" pitchFamily="34" charset="0"/>
                        <a:ea typeface="Verdana" panose="020B0604030504040204" pitchFamily="34" charset="0"/>
                      </a:endParaRPr>
                    </a:p>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Intervention Tracking Tool</a:t>
                      </a:r>
                    </a:p>
                  </a:txBody>
                  <a:tcPr marL="46551" marR="46551" marT="23276" marB="23276"/>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student data not monitored</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student data monitored/no data decision rules to alter support</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Student data monitored and used </a:t>
                      </a:r>
                      <a:r>
                        <a:rPr lang="en-US" sz="1200" dirty="0">
                          <a:highlight>
                            <a:srgbClr val="FF0000"/>
                          </a:highlight>
                          <a:latin typeface="Verdana" panose="020B0604030504040204" pitchFamily="34" charset="0"/>
                          <a:ea typeface="Verdana" panose="020B0604030504040204" pitchFamily="34" charset="0"/>
                        </a:rPr>
                        <a:t>at least monthly, with data decision rules established</a:t>
                      </a:r>
                    </a:p>
                  </a:txBody>
                  <a:tcPr marL="46551" marR="46551" marT="23276" marB="23276"/>
                </a:tc>
                <a:extLst>
                  <a:ext uri="{0D108BD9-81ED-4DB2-BD59-A6C34878D82A}">
                    <a16:rowId xmlns:a16="http://schemas.microsoft.com/office/drawing/2014/main" val="3172088370"/>
                  </a:ext>
                </a:extLst>
              </a:tr>
            </a:tbl>
          </a:graphicData>
        </a:graphic>
      </p:graphicFrame>
      <p:pic>
        <p:nvPicPr>
          <p:cNvPr id="1355" name="Google Shape;1355;g2512ea544f6_0_112" descr="Screen Shot TFI socring for 2.1"/>
          <p:cNvPicPr preferRelativeResize="0"/>
          <p:nvPr/>
        </p:nvPicPr>
        <p:blipFill rotWithShape="1">
          <a:blip r:embed="rId3">
            <a:alphaModFix/>
          </a:blip>
          <a:srcRect/>
          <a:stretch/>
        </p:blipFill>
        <p:spPr>
          <a:xfrm>
            <a:off x="318550" y="1188175"/>
            <a:ext cx="734935" cy="957300"/>
          </a:xfrm>
          <a:prstGeom prst="rect">
            <a:avLst/>
          </a:prstGeom>
          <a:noFill/>
          <a:ln>
            <a:noFill/>
          </a:ln>
        </p:spPr>
      </p:pic>
      <p:graphicFrame>
        <p:nvGraphicFramePr>
          <p:cNvPr id="3" name="Table 2">
            <a:extLst>
              <a:ext uri="{FF2B5EF4-FFF2-40B4-BE49-F238E27FC236}">
                <a16:creationId xmlns:a16="http://schemas.microsoft.com/office/drawing/2014/main" id="{36D59C5B-182F-B2DF-4D4A-47A14CE3C896}"/>
              </a:ext>
            </a:extLst>
          </p:cNvPr>
          <p:cNvGraphicFramePr>
            <a:graphicFrameLocks noGrp="1"/>
          </p:cNvGraphicFramePr>
          <p:nvPr>
            <p:extLst>
              <p:ext uri="{D42A27DB-BD31-4B8C-83A1-F6EECF244321}">
                <p14:modId xmlns:p14="http://schemas.microsoft.com/office/powerpoint/2010/main" val="233998151"/>
              </p:ext>
            </p:extLst>
          </p:nvPr>
        </p:nvGraphicFramePr>
        <p:xfrm>
          <a:off x="4619625" y="4020076"/>
          <a:ext cx="4442948" cy="2830438"/>
        </p:xfrm>
        <a:graphic>
          <a:graphicData uri="http://schemas.openxmlformats.org/drawingml/2006/table">
            <a:tbl>
              <a:tblPr firstRow="1" bandRow="1">
                <a:tableStyleId>{93A68515-1621-4106-8471-DD7951202623}</a:tableStyleId>
              </a:tblPr>
              <a:tblGrid>
                <a:gridCol w="1356848">
                  <a:extLst>
                    <a:ext uri="{9D8B030D-6E8A-4147-A177-3AD203B41FA5}">
                      <a16:colId xmlns:a16="http://schemas.microsoft.com/office/drawing/2014/main" val="4061687813"/>
                    </a:ext>
                  </a:extLst>
                </a:gridCol>
                <a:gridCol w="1466850">
                  <a:extLst>
                    <a:ext uri="{9D8B030D-6E8A-4147-A177-3AD203B41FA5}">
                      <a16:colId xmlns:a16="http://schemas.microsoft.com/office/drawing/2014/main" val="2972037903"/>
                    </a:ext>
                  </a:extLst>
                </a:gridCol>
                <a:gridCol w="1619250">
                  <a:extLst>
                    <a:ext uri="{9D8B030D-6E8A-4147-A177-3AD203B41FA5}">
                      <a16:colId xmlns:a16="http://schemas.microsoft.com/office/drawing/2014/main" val="2412276711"/>
                    </a:ext>
                  </a:extLst>
                </a:gridCol>
              </a:tblGrid>
              <a:tr h="2830438">
                <a:tc>
                  <a:txBody>
                    <a:bodyPr/>
                    <a:lstStyle/>
                    <a:p>
                      <a:r>
                        <a:rPr lang="en-US" sz="1200" dirty="0">
                          <a:latin typeface="Verdana" panose="020B0604030504040204" pitchFamily="34" charset="0"/>
                          <a:ea typeface="Verdana" panose="020B0604030504040204" pitchFamily="34" charset="0"/>
                        </a:rPr>
                        <a:t>For each intervention, there are progress monitoring data…(c) within each intervention, the percent of students making sufficient progress</a:t>
                      </a:r>
                    </a:p>
                  </a:txBody>
                  <a:tcPr marL="46551" marR="46551" marT="23276" marB="23276"/>
                </a:tc>
                <a:tc>
                  <a:txBody>
                    <a:bodyPr/>
                    <a:lstStyle/>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Agenda and minutes for data team meetings</a:t>
                      </a:r>
                    </a:p>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Parent contact logs</a:t>
                      </a:r>
                    </a:p>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Intervention tracking tool</a:t>
                      </a:r>
                    </a:p>
                  </a:txBody>
                  <a:tcPr marL="46551" marR="46551" marT="23276" marB="23276"/>
                </a:tc>
                <a:tc>
                  <a:txBody>
                    <a:bodyPr/>
                    <a:lstStyle/>
                    <a:p>
                      <a:r>
                        <a:rPr lang="en-US" sz="1200" b="0" dirty="0">
                          <a:latin typeface="Verdana" panose="020B0604030504040204" pitchFamily="34" charset="0"/>
                          <a:ea typeface="Verdana" panose="020B0604030504040204" pitchFamily="34" charset="0"/>
                        </a:rPr>
                        <a:t>Scoring for 2.11 a, b, and c</a:t>
                      </a:r>
                      <a:br>
                        <a:rPr lang="en-US" sz="1200" b="1" dirty="0">
                          <a:latin typeface="Verdana" panose="020B0604030504040204" pitchFamily="34" charset="0"/>
                          <a:ea typeface="Verdana" panose="020B0604030504040204" pitchFamily="34" charset="0"/>
                        </a:rPr>
                      </a:br>
                      <a:br>
                        <a:rPr lang="en-US" sz="1200" b="1" dirty="0">
                          <a:latin typeface="Verdana" panose="020B0604030504040204" pitchFamily="34" charset="0"/>
                          <a:ea typeface="Verdana" panose="020B0604030504040204" pitchFamily="34" charset="0"/>
                        </a:rPr>
                      </a:br>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only 1 criteria is met for progress monitoring.</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Two criteria are met.</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All criteria are met.</a:t>
                      </a:r>
                    </a:p>
                  </a:txBody>
                  <a:tcPr marL="46551" marR="46551" marT="23276" marB="23276"/>
                </a:tc>
                <a:extLst>
                  <a:ext uri="{0D108BD9-81ED-4DB2-BD59-A6C34878D82A}">
                    <a16:rowId xmlns:a16="http://schemas.microsoft.com/office/drawing/2014/main" val="3172088370"/>
                  </a:ext>
                </a:extLst>
              </a:tr>
            </a:tbl>
          </a:graphicData>
        </a:graphic>
      </p:graphicFrame>
      <p:pic>
        <p:nvPicPr>
          <p:cNvPr id="1356" name="Google Shape;1356;g2512ea544f6_0_112" descr="Picture of Academic TFI booklet"/>
          <p:cNvPicPr preferRelativeResize="0"/>
          <p:nvPr/>
        </p:nvPicPr>
        <p:blipFill rotWithShape="1">
          <a:blip r:embed="rId4">
            <a:alphaModFix/>
          </a:blip>
          <a:srcRect/>
          <a:stretch/>
        </p:blipFill>
        <p:spPr>
          <a:xfrm>
            <a:off x="3761800" y="4051150"/>
            <a:ext cx="810200" cy="862675"/>
          </a:xfrm>
          <a:prstGeom prst="rect">
            <a:avLst/>
          </a:prstGeom>
          <a:noFill/>
          <a:ln>
            <a:noFill/>
          </a:ln>
        </p:spPr>
      </p:pic>
      <p:pic>
        <p:nvPicPr>
          <p:cNvPr id="1359" name="Google Shape;1359;g2512ea544f6_0_11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40575" y="377300"/>
            <a:ext cx="664400" cy="845600"/>
          </a:xfrm>
          <a:prstGeom prst="rect">
            <a:avLst/>
          </a:prstGeom>
          <a:noFill/>
          <a:ln>
            <a:noFill/>
          </a:ln>
        </p:spPr>
      </p:pic>
      <p:sp>
        <p:nvSpPr>
          <p:cNvPr id="1360" name="Google Shape;1360;g2512ea544f6_0_112"/>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lt1"/>
                </a:solidFill>
                <a:latin typeface="Verdana"/>
                <a:ea typeface="Verdana"/>
                <a:cs typeface="Verdana"/>
                <a:sym typeface="Verdana"/>
              </a:rPr>
              <a:t>56</a:t>
            </a:r>
            <a:endParaRPr sz="1300">
              <a:solidFill>
                <a:schemeClr val="lt1"/>
              </a:solidFill>
              <a:latin typeface="Verdana"/>
              <a:ea typeface="Verdana"/>
              <a:cs typeface="Verdana"/>
              <a:sym typeface="Verdana"/>
            </a:endParaRPr>
          </a:p>
          <a:p>
            <a:pPr marL="0" lvl="0" indent="0" algn="ctr" rtl="0">
              <a:spcBef>
                <a:spcPts val="0"/>
              </a:spcBef>
              <a:spcAft>
                <a:spcPts val="0"/>
              </a:spcAft>
              <a:buNone/>
            </a:pPr>
            <a:r>
              <a:rPr lang="en-US" sz="1300">
                <a:solidFill>
                  <a:schemeClr val="lt1"/>
                </a:solidFill>
                <a:latin typeface="Verdana"/>
                <a:ea typeface="Verdana"/>
                <a:cs typeface="Verdana"/>
                <a:sym typeface="Verdana"/>
              </a:rPr>
              <a:t>57</a:t>
            </a:r>
            <a:endParaRPr sz="1300">
              <a:solidFill>
                <a:schemeClr val="lt1"/>
              </a:solidFill>
              <a:latin typeface="Verdana"/>
              <a:ea typeface="Verdana"/>
              <a:cs typeface="Verdana"/>
              <a:sym typeface="Verdana"/>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7" name="Google Shape;1367;p11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Intervention Success Rates</a:t>
            </a:r>
            <a:endParaRPr/>
          </a:p>
        </p:txBody>
      </p:sp>
      <p:sp>
        <p:nvSpPr>
          <p:cNvPr id="1366" name="Google Shape;1366;p11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20000"/>
          </a:bodyPr>
          <a:lstStyle/>
          <a:p>
            <a:pPr marL="457200" lvl="0" indent="-364682" algn="l" rtl="0">
              <a:lnSpc>
                <a:spcPct val="100000"/>
              </a:lnSpc>
              <a:spcBef>
                <a:spcPts val="360"/>
              </a:spcBef>
              <a:spcAft>
                <a:spcPts val="0"/>
              </a:spcAft>
              <a:buSzPct val="100000"/>
              <a:buFont typeface="Verdana"/>
              <a:buChar char="•"/>
            </a:pPr>
            <a:r>
              <a:rPr lang="en-US" sz="4508"/>
              <a:t>Teams need to know whether advanced tier interventions are effective</a:t>
            </a:r>
            <a:endParaRPr sz="4508"/>
          </a:p>
          <a:p>
            <a:pPr marL="0" lvl="0" indent="0" algn="l" rtl="0">
              <a:lnSpc>
                <a:spcPct val="100000"/>
              </a:lnSpc>
              <a:spcBef>
                <a:spcPts val="360"/>
              </a:spcBef>
              <a:spcAft>
                <a:spcPts val="0"/>
              </a:spcAft>
              <a:buSzPct val="51521"/>
              <a:buNone/>
            </a:pPr>
            <a:endParaRPr sz="4508"/>
          </a:p>
          <a:p>
            <a:pPr marL="457200" lvl="0" indent="-364682" algn="l" rtl="0">
              <a:lnSpc>
                <a:spcPct val="100000"/>
              </a:lnSpc>
              <a:spcBef>
                <a:spcPts val="360"/>
              </a:spcBef>
              <a:spcAft>
                <a:spcPts val="0"/>
              </a:spcAft>
              <a:buSzPct val="100000"/>
              <a:buFont typeface="Verdana"/>
              <a:buChar char="•"/>
            </a:pPr>
            <a:r>
              <a:rPr lang="en-US" sz="4508"/>
              <a:t>What does adequate progress look like (decision rule)?</a:t>
            </a:r>
            <a:endParaRPr sz="4508"/>
          </a:p>
          <a:p>
            <a:pPr marL="0" lvl="0" indent="0" algn="l" rtl="0">
              <a:lnSpc>
                <a:spcPct val="100000"/>
              </a:lnSpc>
              <a:spcBef>
                <a:spcPts val="360"/>
              </a:spcBef>
              <a:spcAft>
                <a:spcPts val="0"/>
              </a:spcAft>
              <a:buSzPct val="51521"/>
              <a:buNone/>
            </a:pPr>
            <a:endParaRPr sz="4508"/>
          </a:p>
          <a:p>
            <a:pPr marL="457200" lvl="0" indent="-364682" algn="l" rtl="0">
              <a:lnSpc>
                <a:spcPct val="100000"/>
              </a:lnSpc>
              <a:spcBef>
                <a:spcPts val="360"/>
              </a:spcBef>
              <a:spcAft>
                <a:spcPts val="0"/>
              </a:spcAft>
              <a:buSzPct val="100000"/>
              <a:buFont typeface="Verdana"/>
              <a:buChar char="•"/>
            </a:pPr>
            <a:r>
              <a:rPr lang="en-US" sz="4508"/>
              <a:t>What % of students are being successful in each intervention?</a:t>
            </a:r>
            <a:endParaRPr sz="4508"/>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12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600"/>
              <a:t>Electronic Intervention Tracking</a:t>
            </a:r>
            <a:endParaRPr sz="3600"/>
          </a:p>
        </p:txBody>
      </p:sp>
      <p:sp>
        <p:nvSpPr>
          <p:cNvPr id="1374" name="Google Shape;1374;p12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342900" algn="l" rtl="0">
              <a:lnSpc>
                <a:spcPct val="100000"/>
              </a:lnSpc>
              <a:spcBef>
                <a:spcPts val="360"/>
              </a:spcBef>
              <a:spcAft>
                <a:spcPts val="0"/>
              </a:spcAft>
              <a:buSzPts val="1800"/>
              <a:buChar char="•"/>
            </a:pPr>
            <a:r>
              <a:rPr lang="en-US" u="sng">
                <a:solidFill>
                  <a:schemeClr val="hlink"/>
                </a:solidFill>
                <a:hlinkClick r:id="rId3"/>
              </a:rPr>
              <a:t>Intervention Tracking Spreadsheet</a:t>
            </a:r>
            <a:endParaRPr/>
          </a:p>
          <a:p>
            <a:pPr marL="457200" lvl="0" indent="-228600" algn="l" rtl="0">
              <a:lnSpc>
                <a:spcPct val="100000"/>
              </a:lnSpc>
              <a:spcBef>
                <a:spcPts val="360"/>
              </a:spcBef>
              <a:spcAft>
                <a:spcPts val="0"/>
              </a:spcAft>
              <a:buSzPts val="1800"/>
              <a:buNone/>
            </a:pPr>
            <a:endParaRPr/>
          </a:p>
        </p:txBody>
      </p:sp>
      <p:pic>
        <p:nvPicPr>
          <p:cNvPr id="1375" name="Google Shape;1375;p122" descr="screenshot of intervention tracking spreadsheet" title="Intervention tracking spreadsheet"/>
          <p:cNvPicPr preferRelativeResize="0"/>
          <p:nvPr/>
        </p:nvPicPr>
        <p:blipFill rotWithShape="1">
          <a:blip r:embed="rId4">
            <a:alphaModFix/>
          </a:blip>
          <a:srcRect/>
          <a:stretch/>
        </p:blipFill>
        <p:spPr>
          <a:xfrm>
            <a:off x="612225" y="1600200"/>
            <a:ext cx="7919551" cy="3446926"/>
          </a:xfrm>
          <a:prstGeom prst="rect">
            <a:avLst/>
          </a:prstGeom>
          <a:noFill/>
          <a:ln>
            <a:noFill/>
          </a:ln>
        </p:spPr>
      </p:pic>
      <p:pic>
        <p:nvPicPr>
          <p:cNvPr id="1376" name="Google Shape;1376;p12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091350" y="377300"/>
            <a:ext cx="664400" cy="845600"/>
          </a:xfrm>
          <a:prstGeom prst="rect">
            <a:avLst/>
          </a:prstGeom>
          <a:noFill/>
          <a:ln>
            <a:noFill/>
          </a:ln>
        </p:spPr>
      </p:pic>
      <p:sp>
        <p:nvSpPr>
          <p:cNvPr id="1377" name="Google Shape;1377;p122"/>
          <p:cNvSpPr txBox="1"/>
          <p:nvPr/>
        </p:nvSpPr>
        <p:spPr>
          <a:xfrm>
            <a:off x="8196250"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58</a:t>
            </a:r>
            <a:endParaRPr sz="1700">
              <a:solidFill>
                <a:schemeClr val="lt1"/>
              </a:solidFill>
              <a:latin typeface="Verdana"/>
              <a:ea typeface="Verdana"/>
              <a:cs typeface="Verdana"/>
              <a:sym typeface="Verdana"/>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g244488b4e4b_8_62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11111"/>
              <a:buNone/>
            </a:pPr>
            <a:r>
              <a:rPr lang="en-US"/>
              <a:t>Powhatan County Public Schools Intervention Tracking Example</a:t>
            </a:r>
            <a:endParaRPr/>
          </a:p>
        </p:txBody>
      </p:sp>
      <p:pic>
        <p:nvPicPr>
          <p:cNvPr id="1384" name="Google Shape;1384;g244488b4e4b_8_625" descr="video" title="Powhatan Division Presentation Oct2020 (Strand C).mp4">
            <a:hlinkClick r:id="rId3"/>
          </p:cNvPr>
          <p:cNvPicPr preferRelativeResize="0"/>
          <p:nvPr/>
        </p:nvPicPr>
        <p:blipFill rotWithShape="1">
          <a:blip r:embed="rId4">
            <a:alphaModFix/>
          </a:blip>
          <a:srcRect/>
          <a:stretch/>
        </p:blipFill>
        <p:spPr>
          <a:xfrm>
            <a:off x="117050" y="1525125"/>
            <a:ext cx="9144000" cy="5143500"/>
          </a:xfrm>
          <a:prstGeom prst="rect">
            <a:avLst/>
          </a:prstGeom>
          <a:noFill/>
          <a:ln>
            <a:noFill/>
          </a:ln>
        </p:spPr>
      </p:pic>
      <p:pic>
        <p:nvPicPr>
          <p:cNvPr id="1385" name="Google Shape;1385;g244488b4e4b_8_62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83125" y="405525"/>
            <a:ext cx="664400" cy="845600"/>
          </a:xfrm>
          <a:prstGeom prst="rect">
            <a:avLst/>
          </a:prstGeom>
          <a:noFill/>
          <a:ln>
            <a:noFill/>
          </a:ln>
        </p:spPr>
      </p:pic>
      <p:sp>
        <p:nvSpPr>
          <p:cNvPr id="1386" name="Google Shape;1386;g244488b4e4b_8_625"/>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59</a:t>
            </a:r>
            <a:endParaRPr sz="1700">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4"/>
                                        </p:tgtEl>
                                        <p:attrNameLst>
                                          <p:attrName>style.visibility</p:attrName>
                                        </p:attrNameLst>
                                      </p:cBhvr>
                                      <p:to>
                                        <p:strVal val="visible"/>
                                      </p:to>
                                    </p:set>
                                    <p:animEffect transition="in" filter="fade">
                                      <p:cBhvr>
                                        <p:cTn id="7" dur="1000"/>
                                        <p:tgtEl>
                                          <p:spTgt spid="1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3" name="Google Shape;1393;g2443f3cfa91_1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Time: </a:t>
            </a:r>
            <a:endParaRPr/>
          </a:p>
          <a:p>
            <a:pPr marL="0" lvl="0" indent="0" algn="ctr" rtl="0">
              <a:lnSpc>
                <a:spcPct val="100000"/>
              </a:lnSpc>
              <a:spcBef>
                <a:spcPts val="0"/>
              </a:spcBef>
              <a:spcAft>
                <a:spcPts val="0"/>
              </a:spcAft>
              <a:buSzPct val="111111"/>
              <a:buNone/>
            </a:pPr>
            <a:r>
              <a:rPr lang="en-US"/>
              <a:t>Intervention Effectiveness</a:t>
            </a:r>
            <a:endParaRPr/>
          </a:p>
        </p:txBody>
      </p:sp>
      <p:sp>
        <p:nvSpPr>
          <p:cNvPr id="1392" name="Google Shape;1392;g2443f3cfa91_1_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Font typeface="Verdana"/>
              <a:buChar char="•"/>
            </a:pPr>
            <a:r>
              <a:rPr lang="en-US" sz="2800"/>
              <a:t>How often is intervention effectiveness reported and evaluated by your school team? </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Who brings this data?</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How does evaluating intervention effectiveness connect to decision rules and alignment MTSS core components?</a:t>
            </a:r>
            <a:endParaRPr sz="2800"/>
          </a:p>
        </p:txBody>
      </p:sp>
      <p:pic>
        <p:nvPicPr>
          <p:cNvPr id="1394" name="Google Shape;1394;g2443f3cfa91_1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83125" y="405525"/>
            <a:ext cx="664400" cy="845600"/>
          </a:xfrm>
          <a:prstGeom prst="rect">
            <a:avLst/>
          </a:prstGeom>
          <a:noFill/>
          <a:ln>
            <a:noFill/>
          </a:ln>
        </p:spPr>
      </p:pic>
      <p:sp>
        <p:nvSpPr>
          <p:cNvPr id="1395" name="Google Shape;1395;g2443f3cfa91_1_0"/>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60</a:t>
            </a:r>
            <a:endParaRPr sz="1700">
              <a:solidFill>
                <a:schemeClr val="lt1"/>
              </a:solidFill>
              <a:latin typeface="Verdana"/>
              <a:ea typeface="Verdana"/>
              <a:cs typeface="Verdana"/>
              <a:sym typeface="Verdana"/>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12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2.11a, b  Academic TFI</a:t>
            </a:r>
            <a:endParaRPr/>
          </a:p>
        </p:txBody>
      </p:sp>
      <p:graphicFrame>
        <p:nvGraphicFramePr>
          <p:cNvPr id="2" name="Table 2">
            <a:extLst>
              <a:ext uri="{FF2B5EF4-FFF2-40B4-BE49-F238E27FC236}">
                <a16:creationId xmlns:a16="http://schemas.microsoft.com/office/drawing/2014/main" id="{CFAA2BC3-24E9-4A0C-31C9-E6758AC89EAB}"/>
              </a:ext>
            </a:extLst>
          </p:cNvPr>
          <p:cNvGraphicFramePr>
            <a:graphicFrameLocks noGrp="1"/>
          </p:cNvGraphicFramePr>
          <p:nvPr>
            <p:extLst>
              <p:ext uri="{D42A27DB-BD31-4B8C-83A1-F6EECF244321}">
                <p14:modId xmlns:p14="http://schemas.microsoft.com/office/powerpoint/2010/main" val="1847061961"/>
              </p:ext>
            </p:extLst>
          </p:nvPr>
        </p:nvGraphicFramePr>
        <p:xfrm>
          <a:off x="1476374" y="1508551"/>
          <a:ext cx="7439025" cy="4267838"/>
        </p:xfrm>
        <a:graphic>
          <a:graphicData uri="http://schemas.openxmlformats.org/drawingml/2006/table">
            <a:tbl>
              <a:tblPr firstRow="1" bandRow="1">
                <a:tableStyleId>{93A68515-1621-4106-8471-DD7951202623}</a:tableStyleId>
              </a:tblPr>
              <a:tblGrid>
                <a:gridCol w="2383358">
                  <a:extLst>
                    <a:ext uri="{9D8B030D-6E8A-4147-A177-3AD203B41FA5}">
                      <a16:colId xmlns:a16="http://schemas.microsoft.com/office/drawing/2014/main" val="4061687813"/>
                    </a:ext>
                  </a:extLst>
                </a:gridCol>
                <a:gridCol w="2408377">
                  <a:extLst>
                    <a:ext uri="{9D8B030D-6E8A-4147-A177-3AD203B41FA5}">
                      <a16:colId xmlns:a16="http://schemas.microsoft.com/office/drawing/2014/main" val="2972037903"/>
                    </a:ext>
                  </a:extLst>
                </a:gridCol>
                <a:gridCol w="2647290">
                  <a:extLst>
                    <a:ext uri="{9D8B030D-6E8A-4147-A177-3AD203B41FA5}">
                      <a16:colId xmlns:a16="http://schemas.microsoft.com/office/drawing/2014/main" val="2412276711"/>
                    </a:ext>
                  </a:extLst>
                </a:gridCol>
              </a:tblGrid>
              <a:tr h="4267838">
                <a:tc>
                  <a:txBody>
                    <a:bodyPr/>
                    <a:lstStyle/>
                    <a:p>
                      <a:r>
                        <a:rPr lang="en-US" sz="1800" dirty="0">
                          <a:latin typeface="Verdana" panose="020B0604030504040204" pitchFamily="34" charset="0"/>
                          <a:ea typeface="Verdana" panose="020B0604030504040204" pitchFamily="34" charset="0"/>
                        </a:rPr>
                        <a:t>Progress monitoring data for students receiving Tier 2 supports which are displayed and discussed to make decisions monthly regarding individual progress</a:t>
                      </a:r>
                    </a:p>
                  </a:txBody>
                  <a:tcPr/>
                </a:tc>
                <a:tc>
                  <a:txBody>
                    <a:bodyPr/>
                    <a:lstStyle/>
                    <a:p>
                      <a:pPr marL="0" indent="0" algn="l">
                        <a:buFont typeface="Arial" panose="020B0604020202020204" pitchFamily="34" charset="0"/>
                        <a:buNone/>
                      </a:pPr>
                      <a:r>
                        <a:rPr lang="en-US" sz="1800" dirty="0">
                          <a:latin typeface="Verdana" panose="020B0604030504040204" pitchFamily="34" charset="0"/>
                          <a:ea typeface="Verdana" panose="020B0604030504040204" pitchFamily="34" charset="0"/>
                        </a:rPr>
                        <a:t>Agenda and minutes for data team meetings</a:t>
                      </a:r>
                    </a:p>
                    <a:p>
                      <a:pPr marL="0" indent="0" algn="l">
                        <a:buFont typeface="Arial" panose="020B0604020202020204" pitchFamily="34" charset="0"/>
                        <a:buNone/>
                      </a:pPr>
                      <a:endParaRPr lang="en-US" sz="1800" dirty="0">
                        <a:latin typeface="Verdana" panose="020B0604030504040204" pitchFamily="34" charset="0"/>
                        <a:ea typeface="Verdana" panose="020B0604030504040204" pitchFamily="34" charset="0"/>
                      </a:endParaRPr>
                    </a:p>
                    <a:p>
                      <a:pPr marL="0" indent="0" algn="l">
                        <a:buFont typeface="Arial" panose="020B0604020202020204" pitchFamily="34" charset="0"/>
                        <a:buNone/>
                      </a:pPr>
                      <a:r>
                        <a:rPr lang="en-US" sz="1800" dirty="0">
                          <a:latin typeface="Verdana" panose="020B0604030504040204" pitchFamily="34" charset="0"/>
                          <a:ea typeface="Verdana" panose="020B0604030504040204" pitchFamily="34" charset="0"/>
                        </a:rPr>
                        <a:t>Caregiver contact logs</a:t>
                      </a:r>
                    </a:p>
                    <a:p>
                      <a:pPr marL="0" indent="0" algn="l">
                        <a:buFont typeface="Arial" panose="020B0604020202020204" pitchFamily="34" charset="0"/>
                        <a:buNone/>
                      </a:pPr>
                      <a:endParaRPr lang="en-US" sz="1800" dirty="0">
                        <a:latin typeface="Verdana" panose="020B0604030504040204" pitchFamily="34" charset="0"/>
                        <a:ea typeface="Verdana" panose="020B0604030504040204" pitchFamily="34" charset="0"/>
                      </a:endParaRPr>
                    </a:p>
                    <a:p>
                      <a:pPr marL="0" indent="0" algn="l">
                        <a:buFont typeface="Arial" panose="020B0604020202020204" pitchFamily="34" charset="0"/>
                        <a:buNone/>
                      </a:pPr>
                      <a:r>
                        <a:rPr lang="en-US" sz="1800" dirty="0">
                          <a:latin typeface="Verdana" panose="020B0604030504040204" pitchFamily="34" charset="0"/>
                          <a:ea typeface="Verdana" panose="020B0604030504040204" pitchFamily="34" charset="0"/>
                        </a:rPr>
                        <a:t>Intervention tracking tool</a:t>
                      </a:r>
                    </a:p>
                  </a:txBody>
                  <a:tcPr/>
                </a:tc>
                <a:tc>
                  <a:txBody>
                    <a:bodyPr/>
                    <a:lstStyle/>
                    <a:p>
                      <a:r>
                        <a:rPr lang="en-US" sz="1800" b="0" dirty="0">
                          <a:latin typeface="Verdana" panose="020B0604030504040204" pitchFamily="34" charset="0"/>
                          <a:ea typeface="Verdana" panose="020B0604030504040204" pitchFamily="34" charset="0"/>
                        </a:rPr>
                        <a:t>Scoring for 2.11 a, b, and c</a:t>
                      </a:r>
                      <a:br>
                        <a:rPr lang="en-US" sz="1800" b="1" dirty="0">
                          <a:latin typeface="Verdana" panose="020B0604030504040204" pitchFamily="34" charset="0"/>
                          <a:ea typeface="Verdana" panose="020B0604030504040204" pitchFamily="34" charset="0"/>
                        </a:rPr>
                      </a:br>
                      <a:br>
                        <a:rPr lang="en-US" sz="1800" b="1" dirty="0">
                          <a:latin typeface="Verdana" panose="020B0604030504040204" pitchFamily="34" charset="0"/>
                          <a:ea typeface="Verdana" panose="020B0604030504040204" pitchFamily="34" charset="0"/>
                        </a:rPr>
                      </a:br>
                      <a:r>
                        <a:rPr lang="en-US" sz="1800" b="1" dirty="0">
                          <a:latin typeface="Verdana" panose="020B0604030504040204" pitchFamily="34" charset="0"/>
                          <a:ea typeface="Verdana" panose="020B0604030504040204" pitchFamily="34" charset="0"/>
                        </a:rPr>
                        <a:t>0</a:t>
                      </a:r>
                      <a:r>
                        <a:rPr lang="en-US" sz="1800" dirty="0">
                          <a:latin typeface="Verdana" panose="020B0604030504040204" pitchFamily="34" charset="0"/>
                          <a:ea typeface="Verdana" panose="020B0604030504040204" pitchFamily="34" charset="0"/>
                        </a:rPr>
                        <a:t> = only 1 criteria is met for progress monitoring</a:t>
                      </a:r>
                    </a:p>
                    <a:p>
                      <a:r>
                        <a:rPr lang="en-US" sz="1800" b="1" dirty="0">
                          <a:latin typeface="Verdana" panose="020B0604030504040204" pitchFamily="34" charset="0"/>
                          <a:ea typeface="Verdana" panose="020B0604030504040204" pitchFamily="34" charset="0"/>
                        </a:rPr>
                        <a:t>1</a:t>
                      </a:r>
                      <a:r>
                        <a:rPr lang="en-US" sz="1800" dirty="0">
                          <a:latin typeface="Verdana" panose="020B0604030504040204" pitchFamily="34" charset="0"/>
                          <a:ea typeface="Verdana" panose="020B0604030504040204" pitchFamily="34" charset="0"/>
                        </a:rPr>
                        <a:t> = Two criteria are met</a:t>
                      </a:r>
                    </a:p>
                    <a:p>
                      <a:r>
                        <a:rPr lang="en-US" sz="1800" b="1" dirty="0">
                          <a:latin typeface="Verdana" panose="020B0604030504040204" pitchFamily="34" charset="0"/>
                          <a:ea typeface="Verdana" panose="020B0604030504040204" pitchFamily="34" charset="0"/>
                        </a:rPr>
                        <a:t>2</a:t>
                      </a:r>
                      <a:r>
                        <a:rPr lang="en-US" sz="1800" dirty="0">
                          <a:latin typeface="Verdana" panose="020B0604030504040204" pitchFamily="34" charset="0"/>
                          <a:ea typeface="Verdana" panose="020B0604030504040204" pitchFamily="34" charset="0"/>
                        </a:rPr>
                        <a:t> = All criteria are met</a:t>
                      </a:r>
                    </a:p>
                  </a:txBody>
                  <a:tcPr/>
                </a:tc>
                <a:extLst>
                  <a:ext uri="{0D108BD9-81ED-4DB2-BD59-A6C34878D82A}">
                    <a16:rowId xmlns:a16="http://schemas.microsoft.com/office/drawing/2014/main" val="3172088370"/>
                  </a:ext>
                </a:extLst>
              </a:tr>
            </a:tbl>
          </a:graphicData>
        </a:graphic>
      </p:graphicFrame>
      <p:pic>
        <p:nvPicPr>
          <p:cNvPr id="1402" name="Google Shape;1402;p124" descr="picture of academic TFi"/>
          <p:cNvPicPr preferRelativeResize="0"/>
          <p:nvPr/>
        </p:nvPicPr>
        <p:blipFill rotWithShape="1">
          <a:blip r:embed="rId3">
            <a:alphaModFix/>
          </a:blip>
          <a:srcRect/>
          <a:stretch/>
        </p:blipFill>
        <p:spPr>
          <a:xfrm>
            <a:off x="283250" y="1508550"/>
            <a:ext cx="1041899" cy="1143300"/>
          </a:xfrm>
          <a:prstGeom prst="rect">
            <a:avLst/>
          </a:prstGeom>
          <a:noFill/>
          <a:ln>
            <a:noFill/>
          </a:ln>
        </p:spPr>
      </p:pic>
      <p:pic>
        <p:nvPicPr>
          <p:cNvPr id="1403" name="Google Shape;1403;p124" descr="family engagement icon"/>
          <p:cNvPicPr preferRelativeResize="0"/>
          <p:nvPr/>
        </p:nvPicPr>
        <p:blipFill rotWithShape="1">
          <a:blip r:embed="rId4">
            <a:alphaModFix/>
          </a:blip>
          <a:srcRect/>
          <a:stretch/>
        </p:blipFill>
        <p:spPr>
          <a:xfrm rot="10800000" flipH="1">
            <a:off x="134325" y="5896863"/>
            <a:ext cx="842925" cy="873675"/>
          </a:xfrm>
          <a:prstGeom prst="rect">
            <a:avLst/>
          </a:prstGeom>
          <a:noFill/>
          <a:ln>
            <a:noFill/>
          </a:ln>
        </p:spPr>
      </p:pic>
      <p:pic>
        <p:nvPicPr>
          <p:cNvPr id="1405" name="Google Shape;1405;p12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83125" y="405525"/>
            <a:ext cx="664400" cy="845600"/>
          </a:xfrm>
          <a:prstGeom prst="rect">
            <a:avLst/>
          </a:prstGeom>
          <a:noFill/>
          <a:ln>
            <a:noFill/>
          </a:ln>
        </p:spPr>
      </p:pic>
      <p:sp>
        <p:nvSpPr>
          <p:cNvPr id="1406" name="Google Shape;1406;p124"/>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62</a:t>
            </a:r>
            <a:endParaRPr sz="1700">
              <a:solidFill>
                <a:schemeClr val="lt1"/>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69"/>
        <p:cNvGrpSpPr/>
        <p:nvPr/>
      </p:nvGrpSpPr>
      <p:grpSpPr>
        <a:xfrm>
          <a:off x="0" y="0"/>
          <a:ext cx="0" cy="0"/>
          <a:chOff x="0" y="0"/>
          <a:chExt cx="0" cy="0"/>
        </a:xfrm>
      </p:grpSpPr>
      <p:sp>
        <p:nvSpPr>
          <p:cNvPr id="270" name="Google Shape;270;p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Where Are We in the Triangle?</a:t>
            </a:r>
            <a:endParaRPr/>
          </a:p>
        </p:txBody>
      </p:sp>
      <p:sp>
        <p:nvSpPr>
          <p:cNvPr id="272" name="Google Shape;272;p9"/>
          <p:cNvSpPr txBox="1"/>
          <p:nvPr/>
        </p:nvSpPr>
        <p:spPr>
          <a:xfrm>
            <a:off x="5406250" y="1715600"/>
            <a:ext cx="4306200" cy="478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Tier 3 for a </a:t>
            </a:r>
            <a:r>
              <a:rPr lang="en-US" sz="3000" b="0" i="1" u="none" strike="noStrike" cap="none">
                <a:solidFill>
                  <a:srgbClr val="000000"/>
                </a:solidFill>
                <a:latin typeface="Verdana"/>
                <a:ea typeface="Verdana"/>
                <a:cs typeface="Verdana"/>
                <a:sym typeface="Verdana"/>
              </a:rPr>
              <a:t>Few</a:t>
            </a:r>
            <a:r>
              <a:rPr lang="en-US" sz="3000" b="0" i="0" u="none" strike="noStrike" cap="none">
                <a:solidFill>
                  <a:srgbClr val="000000"/>
                </a:solidFill>
                <a:latin typeface="Verdana"/>
                <a:ea typeface="Verdana"/>
                <a:cs typeface="Verdana"/>
                <a:sym typeface="Verdana"/>
              </a:rPr>
              <a:t>: Intensive, Individualized</a:t>
            </a: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Tier 2 for </a:t>
            </a:r>
            <a:r>
              <a:rPr lang="en-US" sz="3000" b="0" i="1" u="none" strike="noStrike" cap="none">
                <a:solidFill>
                  <a:srgbClr val="000000"/>
                </a:solidFill>
                <a:latin typeface="Verdana"/>
                <a:ea typeface="Verdana"/>
                <a:cs typeface="Verdana"/>
                <a:sym typeface="Verdana"/>
              </a:rPr>
              <a:t>Some</a:t>
            </a:r>
            <a:r>
              <a:rPr lang="en-US" sz="3000" b="0" i="0" u="none" strike="noStrike" cap="none">
                <a:solidFill>
                  <a:srgbClr val="000000"/>
                </a:solidFill>
                <a:latin typeface="Verdana"/>
                <a:ea typeface="Verdana"/>
                <a:cs typeface="Verdana"/>
                <a:sym typeface="Verdana"/>
              </a:rPr>
              <a:t>: Targeted for Small Groups</a:t>
            </a: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Verdana"/>
                <a:ea typeface="Verdana"/>
                <a:cs typeface="Verdana"/>
                <a:sym typeface="Verdana"/>
              </a:rPr>
              <a:t>Tier I for </a:t>
            </a:r>
            <a:r>
              <a:rPr lang="en-US" sz="3000" b="0" i="1" u="none" strike="noStrike" cap="none">
                <a:solidFill>
                  <a:srgbClr val="000000"/>
                </a:solidFill>
                <a:latin typeface="Verdana"/>
                <a:ea typeface="Verdana"/>
                <a:cs typeface="Verdana"/>
                <a:sym typeface="Verdana"/>
              </a:rPr>
              <a:t>All</a:t>
            </a:r>
            <a:r>
              <a:rPr lang="en-US" sz="3000" b="0" i="0" u="none" strike="noStrike" cap="none">
                <a:solidFill>
                  <a:srgbClr val="000000"/>
                </a:solidFill>
                <a:latin typeface="Verdana"/>
                <a:ea typeface="Verdana"/>
                <a:cs typeface="Verdana"/>
                <a:sym typeface="Verdana"/>
              </a:rPr>
              <a:t>: Core/Universal</a:t>
            </a:r>
            <a:endParaRPr sz="3000" b="0" i="0" u="none" strike="noStrike" cap="none">
              <a:solidFill>
                <a:srgbClr val="000000"/>
              </a:solidFill>
              <a:latin typeface="Verdana"/>
              <a:ea typeface="Verdana"/>
              <a:cs typeface="Verdana"/>
              <a:sym typeface="Verdana"/>
            </a:endParaRPr>
          </a:p>
        </p:txBody>
      </p:sp>
      <p:pic>
        <p:nvPicPr>
          <p:cNvPr id="271" name="Google Shape;271;p9" descr="multi-colored pyramid showing three tiers"/>
          <p:cNvPicPr preferRelativeResize="0"/>
          <p:nvPr/>
        </p:nvPicPr>
        <p:blipFill rotWithShape="1">
          <a:blip r:embed="rId3">
            <a:alphaModFix/>
          </a:blip>
          <a:srcRect/>
          <a:stretch/>
        </p:blipFill>
        <p:spPr>
          <a:xfrm>
            <a:off x="531550" y="1918425"/>
            <a:ext cx="4567400" cy="4375150"/>
          </a:xfrm>
          <a:prstGeom prst="rect">
            <a:avLst/>
          </a:prstGeom>
          <a:noFill/>
          <a:ln>
            <a:noFill/>
          </a:ln>
        </p:spPr>
      </p:pic>
      <p:sp>
        <p:nvSpPr>
          <p:cNvPr id="273" name="Google Shape;273;p9"/>
          <p:cNvSpPr txBox="1"/>
          <p:nvPr/>
        </p:nvSpPr>
        <p:spPr>
          <a:xfrm>
            <a:off x="76200" y="3821750"/>
            <a:ext cx="1859400" cy="568500"/>
          </a:xfrm>
          <a:prstGeom prst="rect">
            <a:avLst/>
          </a:prstGeom>
          <a:solidFill>
            <a:schemeClr val="accent1"/>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a:solidFill>
                  <a:srgbClr val="000000"/>
                </a:solidFill>
                <a:latin typeface="Verdana"/>
                <a:ea typeface="Verdana"/>
                <a:cs typeface="Verdana"/>
                <a:sym typeface="Verdana"/>
              </a:rPr>
              <a:t>80 - 90%</a:t>
            </a:r>
            <a:endParaRPr sz="2400" b="1" i="0" u="none" strike="noStrike" cap="none">
              <a:solidFill>
                <a:srgbClr val="000000"/>
              </a:solidFill>
              <a:latin typeface="Verdana"/>
              <a:ea typeface="Verdana"/>
              <a:cs typeface="Verdana"/>
              <a:sym typeface="Verdana"/>
            </a:endParaRPr>
          </a:p>
        </p:txBody>
      </p:sp>
      <p:sp>
        <p:nvSpPr>
          <p:cNvPr id="274" name="Google Shape;274;p9"/>
          <p:cNvSpPr txBox="1"/>
          <p:nvPr/>
        </p:nvSpPr>
        <p:spPr>
          <a:xfrm>
            <a:off x="1219850" y="2870075"/>
            <a:ext cx="1595400" cy="568500"/>
          </a:xfrm>
          <a:prstGeom prst="rect">
            <a:avLst/>
          </a:prstGeom>
          <a:solidFill>
            <a:srgbClr val="FFF2CC"/>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1" i="0" u="none" strike="noStrike" cap="none">
                <a:solidFill>
                  <a:srgbClr val="000000"/>
                </a:solidFill>
                <a:latin typeface="Verdana"/>
                <a:ea typeface="Verdana"/>
                <a:cs typeface="Verdana"/>
                <a:sym typeface="Verdana"/>
              </a:rPr>
              <a:t>5 - 15%</a:t>
            </a:r>
            <a:endParaRPr sz="2400" b="1" i="0" u="none" strike="noStrike" cap="none">
              <a:solidFill>
                <a:srgbClr val="000000"/>
              </a:solidFill>
              <a:latin typeface="Verdana"/>
              <a:ea typeface="Verdana"/>
              <a:cs typeface="Verdana"/>
              <a:sym typeface="Verdana"/>
            </a:endParaRPr>
          </a:p>
        </p:txBody>
      </p:sp>
      <p:sp>
        <p:nvSpPr>
          <p:cNvPr id="275" name="Google Shape;275;p9"/>
          <p:cNvSpPr txBox="1"/>
          <p:nvPr/>
        </p:nvSpPr>
        <p:spPr>
          <a:xfrm>
            <a:off x="2434250" y="1918425"/>
            <a:ext cx="1595400" cy="568500"/>
          </a:xfrm>
          <a:prstGeom prst="rect">
            <a:avLst/>
          </a:prstGeom>
          <a:solidFill>
            <a:srgbClr val="E06666"/>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1" i="0" u="none" strike="noStrike" cap="none">
                <a:solidFill>
                  <a:srgbClr val="000000"/>
                </a:solidFill>
                <a:latin typeface="Verdana"/>
                <a:ea typeface="Verdana"/>
                <a:cs typeface="Verdana"/>
                <a:sym typeface="Verdana"/>
              </a:rPr>
              <a:t>1 - 5%</a:t>
            </a:r>
            <a:endParaRPr sz="2400" b="1"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 calcmode="lin" valueType="num">
                                      <p:cBhvr additive="base">
                                        <p:cTn id="7" dur="1000"/>
                                        <p:tgtEl>
                                          <p:spTgt spid="27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74"/>
                                        </p:tgtEl>
                                        <p:attrNameLst>
                                          <p:attrName>style.visibility</p:attrName>
                                        </p:attrNameLst>
                                      </p:cBhvr>
                                      <p:to>
                                        <p:strVal val="visible"/>
                                      </p:to>
                                    </p:set>
                                    <p:anim calcmode="lin" valueType="num">
                                      <p:cBhvr additive="base">
                                        <p:cTn id="12" dur="1000"/>
                                        <p:tgtEl>
                                          <p:spTgt spid="27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75"/>
                                        </p:tgtEl>
                                        <p:attrNameLst>
                                          <p:attrName>style.visibility</p:attrName>
                                        </p:attrNameLst>
                                      </p:cBhvr>
                                      <p:to>
                                        <p:strVal val="visible"/>
                                      </p:to>
                                    </p:set>
                                    <p:anim calcmode="lin" valueType="num">
                                      <p:cBhvr additive="base">
                                        <p:cTn id="17" dur="1000"/>
                                        <p:tgtEl>
                                          <p:spTgt spid="27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10"/>
        <p:cNvGrpSpPr/>
        <p:nvPr/>
      </p:nvGrpSpPr>
      <p:grpSpPr>
        <a:xfrm>
          <a:off x="0" y="0"/>
          <a:ext cx="0" cy="0"/>
          <a:chOff x="0" y="0"/>
          <a:chExt cx="0" cy="0"/>
        </a:xfrm>
      </p:grpSpPr>
      <p:sp>
        <p:nvSpPr>
          <p:cNvPr id="1412" name="Google Shape;1412;p12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 Definition</a:t>
            </a:r>
            <a:endParaRPr/>
          </a:p>
        </p:txBody>
      </p:sp>
      <p:sp>
        <p:nvSpPr>
          <p:cNvPr id="1411" name="Google Shape;1411;p125"/>
          <p:cNvSpPr txBox="1">
            <a:spLocks noGrp="1"/>
          </p:cNvSpPr>
          <p:nvPr>
            <p:ph type="body" idx="1"/>
          </p:nvPr>
        </p:nvSpPr>
        <p:spPr>
          <a:xfrm>
            <a:off x="119525" y="1506075"/>
            <a:ext cx="9024600" cy="5210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Verdana"/>
              <a:buChar char="•"/>
            </a:pPr>
            <a:r>
              <a:rPr lang="en-US" sz="2800"/>
              <a:t>Monitors student progress at all three tiers</a:t>
            </a:r>
            <a:endParaRPr sz="2800"/>
          </a:p>
          <a:p>
            <a:pPr marL="457200" lvl="0" indent="0" algn="l" rtl="0">
              <a:lnSpc>
                <a:spcPct val="100000"/>
              </a:lnSpc>
              <a:spcBef>
                <a:spcPts val="0"/>
              </a:spcBef>
              <a:spcAft>
                <a:spcPts val="0"/>
              </a:spcAft>
              <a:buSzPts val="1800"/>
              <a:buNone/>
            </a:pPr>
            <a:endParaRPr sz="2800"/>
          </a:p>
          <a:p>
            <a:pPr marL="457200" lvl="0" indent="-406400" algn="l" rtl="0">
              <a:lnSpc>
                <a:spcPct val="100000"/>
              </a:lnSpc>
              <a:spcBef>
                <a:spcPts val="0"/>
              </a:spcBef>
              <a:spcAft>
                <a:spcPts val="0"/>
              </a:spcAft>
              <a:buSzPts val="2800"/>
              <a:buFont typeface="Verdana"/>
              <a:buChar char="•"/>
            </a:pPr>
            <a:r>
              <a:rPr lang="en-US" sz="2800"/>
              <a:t>Evaluates the effectiveness of instruction so that teachers can create better instructional programs</a:t>
            </a:r>
            <a:endParaRPr sz="2800"/>
          </a:p>
          <a:p>
            <a:pPr marL="457200" lvl="0" indent="0" algn="l" rtl="0">
              <a:lnSpc>
                <a:spcPct val="100000"/>
              </a:lnSpc>
              <a:spcBef>
                <a:spcPts val="0"/>
              </a:spcBef>
              <a:spcAft>
                <a:spcPts val="0"/>
              </a:spcAft>
              <a:buSzPts val="1800"/>
              <a:buNone/>
            </a:pPr>
            <a:endParaRPr sz="2800"/>
          </a:p>
          <a:p>
            <a:pPr marL="457200" lvl="0" indent="-406400" algn="l" rtl="0">
              <a:lnSpc>
                <a:spcPct val="100000"/>
              </a:lnSpc>
              <a:spcBef>
                <a:spcPts val="0"/>
              </a:spcBef>
              <a:spcAft>
                <a:spcPts val="0"/>
              </a:spcAft>
              <a:buSzPts val="2800"/>
              <a:buFont typeface="Verdana"/>
              <a:buChar char="•"/>
            </a:pPr>
            <a:r>
              <a:rPr lang="en-US" sz="2800"/>
              <a:t>Identifies students who are not making adequate progress and who need additional or alternative instruction</a:t>
            </a:r>
            <a:endParaRPr sz="2800"/>
          </a:p>
          <a:p>
            <a:pPr marL="457200" lvl="0" indent="0" algn="l" rtl="0">
              <a:lnSpc>
                <a:spcPct val="100000"/>
              </a:lnSpc>
              <a:spcBef>
                <a:spcPts val="0"/>
              </a:spcBef>
              <a:spcAft>
                <a:spcPts val="0"/>
              </a:spcAft>
              <a:buSzPts val="1800"/>
              <a:buNone/>
            </a:pPr>
            <a:endParaRPr sz="2800"/>
          </a:p>
          <a:p>
            <a:pPr marL="457200" lvl="0" indent="-406400" algn="l" rtl="0">
              <a:lnSpc>
                <a:spcPct val="100000"/>
              </a:lnSpc>
              <a:spcBef>
                <a:spcPts val="0"/>
              </a:spcBef>
              <a:spcAft>
                <a:spcPts val="0"/>
              </a:spcAft>
              <a:buSzPts val="2800"/>
              <a:buFont typeface="Verdana"/>
              <a:buChar char="•"/>
            </a:pPr>
            <a:r>
              <a:rPr lang="en-US" sz="2800"/>
              <a:t>Estimates rates of improvement for each student</a:t>
            </a:r>
            <a:endParaRPr sz="280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16"/>
        <p:cNvGrpSpPr/>
        <p:nvPr/>
      </p:nvGrpSpPr>
      <p:grpSpPr>
        <a:xfrm>
          <a:off x="0" y="0"/>
          <a:ext cx="0" cy="0"/>
          <a:chOff x="0" y="0"/>
          <a:chExt cx="0" cy="0"/>
        </a:xfrm>
      </p:grpSpPr>
      <p:sp>
        <p:nvSpPr>
          <p:cNvPr id="1418" name="Google Shape;1418;p12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 Across Tiers</a:t>
            </a:r>
            <a:endParaRPr/>
          </a:p>
        </p:txBody>
      </p:sp>
      <p:sp>
        <p:nvSpPr>
          <p:cNvPr id="1417" name="Google Shape;1417;p12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00000"/>
              </a:lnSpc>
              <a:spcBef>
                <a:spcPts val="360"/>
              </a:spcBef>
              <a:spcAft>
                <a:spcPts val="0"/>
              </a:spcAft>
              <a:buSzPct val="57847"/>
              <a:buNone/>
            </a:pPr>
            <a:r>
              <a:rPr lang="en-US" sz="4015">
                <a:highlight>
                  <a:srgbClr val="00FF00"/>
                </a:highlight>
              </a:rPr>
              <a:t>Tier 1</a:t>
            </a:r>
            <a:r>
              <a:rPr lang="en-US" sz="4015"/>
              <a:t>: Universal screening of all students to determine who is and is not, responding to universal instruction</a:t>
            </a:r>
            <a:endParaRPr sz="4015"/>
          </a:p>
          <a:p>
            <a:pPr marL="0" lvl="0" indent="0" algn="l" rtl="0">
              <a:lnSpc>
                <a:spcPct val="100000"/>
              </a:lnSpc>
              <a:spcBef>
                <a:spcPts val="360"/>
              </a:spcBef>
              <a:spcAft>
                <a:spcPts val="0"/>
              </a:spcAft>
              <a:buSzPct val="57847"/>
              <a:buNone/>
            </a:pPr>
            <a:endParaRPr sz="4015"/>
          </a:p>
          <a:p>
            <a:pPr marL="0" lvl="0" indent="0" algn="l" rtl="0">
              <a:lnSpc>
                <a:spcPct val="100000"/>
              </a:lnSpc>
              <a:spcBef>
                <a:spcPts val="360"/>
              </a:spcBef>
              <a:spcAft>
                <a:spcPts val="0"/>
              </a:spcAft>
              <a:buSzPct val="57847"/>
              <a:buNone/>
            </a:pPr>
            <a:r>
              <a:rPr lang="en-US" sz="4015">
                <a:highlight>
                  <a:srgbClr val="FFFF00"/>
                </a:highlight>
              </a:rPr>
              <a:t>Tier 2</a:t>
            </a:r>
            <a:r>
              <a:rPr lang="en-US" sz="4015"/>
              <a:t>: Assess response to Tier 2 interventions</a:t>
            </a:r>
            <a:endParaRPr sz="4015"/>
          </a:p>
          <a:p>
            <a:pPr marL="0" lvl="0" indent="0" algn="l" rtl="0">
              <a:lnSpc>
                <a:spcPct val="100000"/>
              </a:lnSpc>
              <a:spcBef>
                <a:spcPts val="360"/>
              </a:spcBef>
              <a:spcAft>
                <a:spcPts val="0"/>
              </a:spcAft>
              <a:buSzPct val="57847"/>
              <a:buNone/>
            </a:pPr>
            <a:endParaRPr sz="4015"/>
          </a:p>
          <a:p>
            <a:pPr marL="0" lvl="0" indent="0" algn="l" rtl="0">
              <a:lnSpc>
                <a:spcPct val="100000"/>
              </a:lnSpc>
              <a:spcBef>
                <a:spcPts val="360"/>
              </a:spcBef>
              <a:spcAft>
                <a:spcPts val="0"/>
              </a:spcAft>
              <a:buSzPct val="57847"/>
              <a:buNone/>
            </a:pPr>
            <a:r>
              <a:rPr lang="en-US" sz="4015">
                <a:highlight>
                  <a:srgbClr val="EA9999"/>
                </a:highlight>
              </a:rPr>
              <a:t>Tier 3</a:t>
            </a:r>
            <a:r>
              <a:rPr lang="en-US" sz="4015"/>
              <a:t>: Assess response to intensive interventions and uses data to modify individualized instruction, as needed</a:t>
            </a:r>
            <a:endParaRPr sz="4015"/>
          </a:p>
          <a:p>
            <a:pPr marL="457200" lvl="0" indent="-228600" algn="l" rtl="0">
              <a:lnSpc>
                <a:spcPct val="100000"/>
              </a:lnSpc>
              <a:spcBef>
                <a:spcPts val="360"/>
              </a:spcBef>
              <a:spcAft>
                <a:spcPts val="0"/>
              </a:spcAft>
              <a:buSzPct val="60810"/>
              <a:buNone/>
            </a:pPr>
            <a:endParaRPr/>
          </a:p>
          <a:p>
            <a:pPr marL="457200" lvl="0" indent="-228600" algn="l" rtl="0">
              <a:lnSpc>
                <a:spcPct val="100000"/>
              </a:lnSpc>
              <a:spcBef>
                <a:spcPts val="360"/>
              </a:spcBef>
              <a:spcAft>
                <a:spcPts val="0"/>
              </a:spcAft>
              <a:buSzPct val="60810"/>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Shape 1422"/>
        <p:cNvGrpSpPr/>
        <p:nvPr/>
      </p:nvGrpSpPr>
      <p:grpSpPr>
        <a:xfrm>
          <a:off x="0" y="0"/>
          <a:ext cx="0" cy="0"/>
          <a:chOff x="0" y="0"/>
          <a:chExt cx="0" cy="0"/>
        </a:xfrm>
      </p:grpSpPr>
      <p:sp>
        <p:nvSpPr>
          <p:cNvPr id="1424" name="Google Shape;1424;p12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Tiers </a:t>
            </a:r>
            <a:endParaRPr/>
          </a:p>
          <a:p>
            <a:pPr marL="0" lvl="0" indent="0" algn="ctr" rtl="0">
              <a:lnSpc>
                <a:spcPct val="100000"/>
              </a:lnSpc>
              <a:spcBef>
                <a:spcPts val="0"/>
              </a:spcBef>
              <a:spcAft>
                <a:spcPts val="0"/>
              </a:spcAft>
              <a:buSzPct val="111111"/>
              <a:buNone/>
            </a:pPr>
            <a:r>
              <a:rPr lang="en-US"/>
              <a:t>Progress Monitoring </a:t>
            </a:r>
            <a:endParaRPr/>
          </a:p>
        </p:txBody>
      </p:sp>
      <p:sp>
        <p:nvSpPr>
          <p:cNvPr id="1423" name="Google Shape;1423;p12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20000"/>
          </a:bodyPr>
          <a:lstStyle/>
          <a:p>
            <a:pPr marL="457200" lvl="0" indent="-342898" algn="l" rtl="0">
              <a:lnSpc>
                <a:spcPct val="100000"/>
              </a:lnSpc>
              <a:spcBef>
                <a:spcPts val="360"/>
              </a:spcBef>
              <a:spcAft>
                <a:spcPts val="0"/>
              </a:spcAft>
              <a:buSzPct val="72580"/>
              <a:buFont typeface="Verdana"/>
              <a:buChar char="•"/>
            </a:pPr>
            <a:r>
              <a:rPr lang="en-US"/>
              <a:t>“a form of assessment in which student learning is evaluated on a regular basis (e.g., weekly, every two weeks) to provide useful feedback about performance to both students and teachers” (iris.peabody.vanderbilt.edu)</a:t>
            </a:r>
            <a:endParaRPr/>
          </a:p>
          <a:p>
            <a:pPr marL="457200" lvl="0" indent="-228600" algn="l" rtl="0">
              <a:lnSpc>
                <a:spcPct val="100000"/>
              </a:lnSpc>
              <a:spcBef>
                <a:spcPts val="360"/>
              </a:spcBef>
              <a:spcAft>
                <a:spcPts val="0"/>
              </a:spcAft>
              <a:buSzPct val="72580"/>
              <a:buNone/>
            </a:pPr>
            <a:endParaRPr/>
          </a:p>
          <a:p>
            <a:pPr marL="457200" lvl="0" indent="-342898" algn="l" rtl="0">
              <a:lnSpc>
                <a:spcPct val="100000"/>
              </a:lnSpc>
              <a:spcBef>
                <a:spcPts val="360"/>
              </a:spcBef>
              <a:spcAft>
                <a:spcPts val="0"/>
              </a:spcAft>
              <a:buSzPct val="72580"/>
              <a:buFont typeface="Verdana"/>
              <a:buChar char="•"/>
            </a:pPr>
            <a:r>
              <a:rPr lang="en-US"/>
              <a:t>Two Types</a:t>
            </a:r>
            <a:endParaRPr/>
          </a:p>
          <a:p>
            <a:pPr marL="914400" lvl="1" indent="-342898" algn="l" rtl="0">
              <a:lnSpc>
                <a:spcPct val="100000"/>
              </a:lnSpc>
              <a:spcBef>
                <a:spcPts val="360"/>
              </a:spcBef>
              <a:spcAft>
                <a:spcPts val="0"/>
              </a:spcAft>
              <a:buSzPct val="82949"/>
              <a:buChar char="–"/>
            </a:pPr>
            <a:r>
              <a:rPr lang="en-US"/>
              <a:t>Mastery Monitoring: assessment of the mastery of a sequence of skills, with one skill being assessed to mastery before moving to the next skill</a:t>
            </a:r>
            <a:endParaRPr/>
          </a:p>
          <a:p>
            <a:pPr marL="914400" lvl="1" indent="-342898" algn="l" rtl="0">
              <a:lnSpc>
                <a:spcPct val="100000"/>
              </a:lnSpc>
              <a:spcBef>
                <a:spcPts val="1000"/>
              </a:spcBef>
              <a:spcAft>
                <a:spcPts val="1000"/>
              </a:spcAft>
              <a:buSzPct val="82949"/>
              <a:buChar char="–"/>
            </a:pPr>
            <a:r>
              <a:rPr lang="en-US"/>
              <a:t>Curriculum-Based Measurement: evaluative tool that targets specific skills or abilities covered within a curriculum</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1" name="Google Shape;1431;p12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Progress Monitoring </a:t>
            </a:r>
            <a:endParaRPr/>
          </a:p>
          <a:p>
            <a:pPr marL="0" lvl="0" indent="0" algn="ctr" rtl="0">
              <a:lnSpc>
                <a:spcPct val="100000"/>
              </a:lnSpc>
              <a:spcBef>
                <a:spcPts val="0"/>
              </a:spcBef>
              <a:spcAft>
                <a:spcPts val="0"/>
              </a:spcAft>
              <a:buSzPct val="111111"/>
              <a:buNone/>
            </a:pPr>
            <a:r>
              <a:rPr lang="en-US"/>
              <a:t> Example Decision Rules</a:t>
            </a:r>
            <a:endParaRPr/>
          </a:p>
        </p:txBody>
      </p:sp>
      <p:sp>
        <p:nvSpPr>
          <p:cNvPr id="1430" name="Google Shape;1430;p12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19100" algn="l" rtl="0">
              <a:lnSpc>
                <a:spcPct val="100000"/>
              </a:lnSpc>
              <a:spcBef>
                <a:spcPts val="360"/>
              </a:spcBef>
              <a:spcAft>
                <a:spcPts val="0"/>
              </a:spcAft>
              <a:buSzPts val="3000"/>
              <a:buFont typeface="Verdana"/>
              <a:buChar char="•"/>
            </a:pPr>
            <a:r>
              <a:rPr lang="en-US" sz="3000"/>
              <a:t>Definition of adequate progress</a:t>
            </a:r>
            <a:endParaRPr sz="3000"/>
          </a:p>
          <a:p>
            <a:pPr marL="914400" lvl="1" indent="-419100" algn="l" rtl="0">
              <a:lnSpc>
                <a:spcPct val="100000"/>
              </a:lnSpc>
              <a:spcBef>
                <a:spcPts val="360"/>
              </a:spcBef>
              <a:spcAft>
                <a:spcPts val="0"/>
              </a:spcAft>
              <a:buSzPts val="3000"/>
              <a:buChar char="–"/>
            </a:pPr>
            <a:r>
              <a:rPr lang="en-US" sz="3000"/>
              <a:t>Expected Rate of Progress</a:t>
            </a:r>
            <a:endParaRPr sz="3000"/>
          </a:p>
          <a:p>
            <a:pPr marL="914400" lvl="1" indent="-419100" algn="l" rtl="0">
              <a:lnSpc>
                <a:spcPct val="100000"/>
              </a:lnSpc>
              <a:spcBef>
                <a:spcPts val="360"/>
              </a:spcBef>
              <a:spcAft>
                <a:spcPts val="0"/>
              </a:spcAft>
              <a:buSzPts val="3000"/>
              <a:buChar char="–"/>
            </a:pPr>
            <a:r>
              <a:rPr lang="en-US" sz="3000"/>
              <a:t>How much progress should the student make each week based on the intervention?</a:t>
            </a:r>
            <a:endParaRPr sz="3000"/>
          </a:p>
          <a:p>
            <a:pPr marL="914400" lvl="0" indent="0" algn="l" rtl="0">
              <a:lnSpc>
                <a:spcPct val="100000"/>
              </a:lnSpc>
              <a:spcBef>
                <a:spcPts val="360"/>
              </a:spcBef>
              <a:spcAft>
                <a:spcPts val="0"/>
              </a:spcAft>
              <a:buSzPts val="1800"/>
              <a:buNone/>
            </a:pPr>
            <a:endParaRPr sz="3000"/>
          </a:p>
          <a:p>
            <a:pPr marL="457200" lvl="0" indent="-419100" algn="l" rtl="0">
              <a:lnSpc>
                <a:spcPct val="100000"/>
              </a:lnSpc>
              <a:spcBef>
                <a:spcPts val="360"/>
              </a:spcBef>
              <a:spcAft>
                <a:spcPts val="0"/>
              </a:spcAft>
              <a:buSzPts val="3000"/>
              <a:buFont typeface="Verdana"/>
              <a:buChar char="•"/>
            </a:pPr>
            <a:r>
              <a:rPr lang="en-US" sz="3000"/>
              <a:t>Frequency of measurement</a:t>
            </a:r>
            <a:endParaRPr sz="3000"/>
          </a:p>
          <a:p>
            <a:pPr marL="457200" lvl="0" indent="0" algn="l" rtl="0">
              <a:lnSpc>
                <a:spcPct val="100000"/>
              </a:lnSpc>
              <a:spcBef>
                <a:spcPts val="360"/>
              </a:spcBef>
              <a:spcAft>
                <a:spcPts val="0"/>
              </a:spcAft>
              <a:buSzPts val="1800"/>
              <a:buNone/>
            </a:pPr>
            <a:endParaRPr sz="3000"/>
          </a:p>
          <a:p>
            <a:pPr marL="457200" lvl="0" indent="-419100" algn="l" rtl="0">
              <a:lnSpc>
                <a:spcPct val="100000"/>
              </a:lnSpc>
              <a:spcBef>
                <a:spcPts val="360"/>
              </a:spcBef>
              <a:spcAft>
                <a:spcPts val="0"/>
              </a:spcAft>
              <a:buSzPts val="3000"/>
              <a:buFont typeface="Verdana"/>
              <a:buChar char="•"/>
            </a:pPr>
            <a:r>
              <a:rPr lang="en-US" sz="3000" i="1"/>
              <a:t>Progress monitoring intensity increases with intensity of intervention</a:t>
            </a:r>
            <a:endParaRPr sz="3000" i="1"/>
          </a:p>
          <a:p>
            <a:pPr marL="457200" lvl="0" indent="0" algn="l" rtl="0">
              <a:lnSpc>
                <a:spcPct val="100000"/>
              </a:lnSpc>
              <a:spcBef>
                <a:spcPts val="360"/>
              </a:spcBef>
              <a:spcAft>
                <a:spcPts val="0"/>
              </a:spcAft>
              <a:buSzPts val="1800"/>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35"/>
        <p:cNvGrpSpPr/>
        <p:nvPr/>
      </p:nvGrpSpPr>
      <p:grpSpPr>
        <a:xfrm>
          <a:off x="0" y="0"/>
          <a:ext cx="0" cy="0"/>
          <a:chOff x="0" y="0"/>
          <a:chExt cx="0" cy="0"/>
        </a:xfrm>
      </p:grpSpPr>
      <p:sp>
        <p:nvSpPr>
          <p:cNvPr id="1437" name="Google Shape;1437;p12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Graphing Progress Monitoring Data</a:t>
            </a:r>
            <a:endParaRPr/>
          </a:p>
        </p:txBody>
      </p:sp>
      <p:sp>
        <p:nvSpPr>
          <p:cNvPr id="1436" name="Google Shape;1436;p12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85000" lnSpcReduction="20000"/>
          </a:bodyPr>
          <a:lstStyle/>
          <a:p>
            <a:pPr marL="457200" lvl="0" indent="-390466" algn="l" rtl="0">
              <a:lnSpc>
                <a:spcPct val="100000"/>
              </a:lnSpc>
              <a:spcBef>
                <a:spcPts val="360"/>
              </a:spcBef>
              <a:spcAft>
                <a:spcPts val="0"/>
              </a:spcAft>
              <a:buSzPct val="90326"/>
              <a:buFont typeface="Verdana"/>
              <a:buChar char="•"/>
            </a:pPr>
            <a:r>
              <a:rPr lang="en-US" sz="3316" b="1"/>
              <a:t>Baseline:</a:t>
            </a:r>
            <a:r>
              <a:rPr lang="en-US" sz="3316"/>
              <a:t> where the student is performing prior to intervention</a:t>
            </a:r>
            <a:endParaRPr sz="3316"/>
          </a:p>
          <a:p>
            <a:pPr marL="457200" lvl="0" indent="0" algn="l" rtl="0">
              <a:lnSpc>
                <a:spcPct val="100000"/>
              </a:lnSpc>
              <a:spcBef>
                <a:spcPts val="360"/>
              </a:spcBef>
              <a:spcAft>
                <a:spcPts val="0"/>
              </a:spcAft>
              <a:buSzPct val="63842"/>
              <a:buNone/>
            </a:pPr>
            <a:endParaRPr sz="3316"/>
          </a:p>
          <a:p>
            <a:pPr marL="457200" lvl="0" indent="-390466" algn="l" rtl="0">
              <a:lnSpc>
                <a:spcPct val="100000"/>
              </a:lnSpc>
              <a:spcBef>
                <a:spcPts val="360"/>
              </a:spcBef>
              <a:spcAft>
                <a:spcPts val="0"/>
              </a:spcAft>
              <a:buSzPct val="90326"/>
              <a:buFont typeface="Verdana"/>
              <a:buChar char="•"/>
            </a:pPr>
            <a:r>
              <a:rPr lang="en-US" sz="3316" b="1"/>
              <a:t>Goal</a:t>
            </a:r>
            <a:r>
              <a:rPr lang="en-US" sz="3316"/>
              <a:t>: where the student is expected to be performing by a given date </a:t>
            </a:r>
            <a:endParaRPr sz="3316"/>
          </a:p>
          <a:p>
            <a:pPr marL="457200" lvl="0" indent="0" algn="l" rtl="0">
              <a:lnSpc>
                <a:spcPct val="100000"/>
              </a:lnSpc>
              <a:spcBef>
                <a:spcPts val="360"/>
              </a:spcBef>
              <a:spcAft>
                <a:spcPts val="0"/>
              </a:spcAft>
              <a:buSzPct val="63842"/>
              <a:buNone/>
            </a:pPr>
            <a:endParaRPr sz="3316"/>
          </a:p>
          <a:p>
            <a:pPr marL="457200" lvl="0" indent="-390466" algn="l" rtl="0">
              <a:lnSpc>
                <a:spcPct val="100000"/>
              </a:lnSpc>
              <a:spcBef>
                <a:spcPts val="360"/>
              </a:spcBef>
              <a:spcAft>
                <a:spcPts val="0"/>
              </a:spcAft>
              <a:buSzPct val="90326"/>
              <a:buFont typeface="Verdana"/>
              <a:buChar char="•"/>
            </a:pPr>
            <a:r>
              <a:rPr lang="en-US" sz="3316" b="1"/>
              <a:t>Goal Line/ Aim Line</a:t>
            </a:r>
            <a:r>
              <a:rPr lang="en-US" sz="3316"/>
              <a:t>: line connecting the baseline to the goal. </a:t>
            </a:r>
            <a:endParaRPr sz="3316"/>
          </a:p>
          <a:p>
            <a:pPr marL="457200" lvl="0" indent="0" algn="l" rtl="0">
              <a:lnSpc>
                <a:spcPct val="100000"/>
              </a:lnSpc>
              <a:spcBef>
                <a:spcPts val="360"/>
              </a:spcBef>
              <a:spcAft>
                <a:spcPts val="0"/>
              </a:spcAft>
              <a:buSzPct val="63842"/>
              <a:buNone/>
            </a:pPr>
            <a:endParaRPr sz="3316" b="1"/>
          </a:p>
          <a:p>
            <a:pPr marL="457200" lvl="0" indent="-390466" algn="l" rtl="0">
              <a:lnSpc>
                <a:spcPct val="100000"/>
              </a:lnSpc>
              <a:spcBef>
                <a:spcPts val="360"/>
              </a:spcBef>
              <a:spcAft>
                <a:spcPts val="0"/>
              </a:spcAft>
              <a:buSzPct val="90326"/>
              <a:buFont typeface="Verdana"/>
              <a:buChar char="•"/>
            </a:pPr>
            <a:r>
              <a:rPr lang="en-US" sz="3316" b="1"/>
              <a:t>Phase Line</a:t>
            </a:r>
            <a:r>
              <a:rPr lang="en-US" sz="3316"/>
              <a:t>: line that separates changes to the intervention</a:t>
            </a:r>
            <a:endParaRPr sz="3316"/>
          </a:p>
          <a:p>
            <a:pPr marL="457200" lvl="0" indent="0" algn="l" rtl="0">
              <a:lnSpc>
                <a:spcPct val="100000"/>
              </a:lnSpc>
              <a:spcBef>
                <a:spcPts val="360"/>
              </a:spcBef>
              <a:spcAft>
                <a:spcPts val="0"/>
              </a:spcAft>
              <a:buSzPct val="66176"/>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41"/>
        <p:cNvGrpSpPr/>
        <p:nvPr/>
      </p:nvGrpSpPr>
      <p:grpSpPr>
        <a:xfrm>
          <a:off x="0" y="0"/>
          <a:ext cx="0" cy="0"/>
          <a:chOff x="0" y="0"/>
          <a:chExt cx="0" cy="0"/>
        </a:xfrm>
      </p:grpSpPr>
      <p:sp>
        <p:nvSpPr>
          <p:cNvPr id="1442" name="Google Shape;1442;p13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800"/>
              <a:t>   Academic Graphing Example</a:t>
            </a:r>
            <a:endParaRPr sz="3800"/>
          </a:p>
        </p:txBody>
      </p:sp>
      <p:pic>
        <p:nvPicPr>
          <p:cNvPr id="1443" name="Google Shape;1443;p130" title="Points scored"/>
          <p:cNvPicPr preferRelativeResize="0"/>
          <p:nvPr/>
        </p:nvPicPr>
        <p:blipFill rotWithShape="1">
          <a:blip r:embed="rId3">
            <a:alphaModFix/>
          </a:blip>
          <a:srcRect/>
          <a:stretch/>
        </p:blipFill>
        <p:spPr>
          <a:xfrm>
            <a:off x="838200" y="1504225"/>
            <a:ext cx="7379652" cy="5175851"/>
          </a:xfrm>
          <a:prstGeom prst="rect">
            <a:avLst/>
          </a:prstGeom>
          <a:noFill/>
          <a:ln>
            <a:noFill/>
          </a:ln>
        </p:spPr>
      </p:pic>
      <p:cxnSp>
        <p:nvCxnSpPr>
          <p:cNvPr id="1444" name="Google Shape;1444;p130" descr="line graph"/>
          <p:cNvCxnSpPr/>
          <p:nvPr/>
        </p:nvCxnSpPr>
        <p:spPr>
          <a:xfrm>
            <a:off x="3334225" y="2096425"/>
            <a:ext cx="15300" cy="2768100"/>
          </a:xfrm>
          <a:prstGeom prst="straightConnector1">
            <a:avLst/>
          </a:prstGeom>
          <a:noFill/>
          <a:ln w="28575" cap="flat" cmpd="sng">
            <a:solidFill>
              <a:schemeClr val="dk2"/>
            </a:solidFill>
            <a:prstDash val="solid"/>
            <a:round/>
            <a:headEnd type="none" w="sm" len="sm"/>
            <a:tailEnd type="none" w="sm" len="sm"/>
          </a:ln>
        </p:spPr>
      </p:cxnSp>
      <p:sp>
        <p:nvSpPr>
          <p:cNvPr id="1445" name="Google Shape;1445;p130"/>
          <p:cNvSpPr txBox="1"/>
          <p:nvPr/>
        </p:nvSpPr>
        <p:spPr>
          <a:xfrm>
            <a:off x="2015675" y="4185450"/>
            <a:ext cx="111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Baseline</a:t>
            </a:r>
            <a:endParaRPr sz="1400" b="0" i="0" u="none" strike="noStrike" cap="none">
              <a:solidFill>
                <a:srgbClr val="000000"/>
              </a:solidFill>
              <a:latin typeface="Arial"/>
              <a:ea typeface="Arial"/>
              <a:cs typeface="Arial"/>
              <a:sym typeface="Arial"/>
            </a:endParaRPr>
          </a:p>
        </p:txBody>
      </p:sp>
      <p:sp>
        <p:nvSpPr>
          <p:cNvPr id="1446" name="Google Shape;1446;p130"/>
          <p:cNvSpPr txBox="1"/>
          <p:nvPr/>
        </p:nvSpPr>
        <p:spPr>
          <a:xfrm>
            <a:off x="3334225" y="4185450"/>
            <a:ext cx="111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Intervention</a:t>
            </a:r>
            <a:endParaRPr sz="1400" b="0" i="0" u="none" strike="noStrike" cap="none">
              <a:solidFill>
                <a:srgbClr val="000000"/>
              </a:solidFill>
              <a:latin typeface="Arial"/>
              <a:ea typeface="Arial"/>
              <a:cs typeface="Arial"/>
              <a:sym typeface="Arial"/>
            </a:endParaRPr>
          </a:p>
        </p:txBody>
      </p:sp>
      <p:pic>
        <p:nvPicPr>
          <p:cNvPr id="1447" name="Google Shape;1447;p130" descr="family engagement icon"/>
          <p:cNvPicPr preferRelativeResize="0"/>
          <p:nvPr/>
        </p:nvPicPr>
        <p:blipFill rotWithShape="1">
          <a:blip r:embed="rId4">
            <a:alphaModFix/>
          </a:blip>
          <a:srcRect/>
          <a:stretch/>
        </p:blipFill>
        <p:spPr>
          <a:xfrm>
            <a:off x="66500" y="5634074"/>
            <a:ext cx="1116000" cy="1156737"/>
          </a:xfrm>
          <a:prstGeom prst="rect">
            <a:avLst/>
          </a:prstGeom>
          <a:noFill/>
          <a:ln>
            <a:noFill/>
          </a:ln>
        </p:spPr>
      </p:pic>
      <p:pic>
        <p:nvPicPr>
          <p:cNvPr id="1448" name="Google Shape;1448;p13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83125" y="405525"/>
            <a:ext cx="664400" cy="845600"/>
          </a:xfrm>
          <a:prstGeom prst="rect">
            <a:avLst/>
          </a:prstGeom>
          <a:noFill/>
          <a:ln>
            <a:noFill/>
          </a:ln>
        </p:spPr>
      </p:pic>
      <p:sp>
        <p:nvSpPr>
          <p:cNvPr id="1449" name="Google Shape;1449;p130"/>
          <p:cNvSpPr txBox="1"/>
          <p:nvPr/>
        </p:nvSpPr>
        <p:spPr>
          <a:xfrm>
            <a:off x="8288025" y="746275"/>
            <a:ext cx="5595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63</a:t>
            </a:r>
            <a:endParaRPr sz="1700">
              <a:solidFill>
                <a:schemeClr val="lt1"/>
              </a:solidFill>
              <a:latin typeface="Verdana"/>
              <a:ea typeface="Verdana"/>
              <a:cs typeface="Verdana"/>
              <a:sym typeface="Verdana"/>
            </a:endParaRPr>
          </a:p>
          <a:p>
            <a:pPr marL="0" lvl="0" indent="0" algn="l" rtl="0">
              <a:spcBef>
                <a:spcPts val="0"/>
              </a:spcBef>
              <a:spcAft>
                <a:spcPts val="0"/>
              </a:spcAft>
              <a:buNone/>
            </a:pPr>
            <a:endParaRPr sz="1700">
              <a:solidFill>
                <a:schemeClr val="lt1"/>
              </a:solidFill>
              <a:latin typeface="Verdana"/>
              <a:ea typeface="Verdana"/>
              <a:cs typeface="Verdana"/>
              <a:sym typeface="Verdana"/>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6" name="Google Shape;1456;p13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Progress Monitoring Practice</a:t>
            </a:r>
            <a:endParaRPr/>
          </a:p>
        </p:txBody>
      </p:sp>
      <p:sp>
        <p:nvSpPr>
          <p:cNvPr id="1455" name="Google Shape;1455;p13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Font typeface="Verdana"/>
              <a:buChar char="•"/>
            </a:pPr>
            <a:r>
              <a:rPr lang="en-US" sz="2800"/>
              <a:t>Looking at this graph, can we determine if the student is making progress? </a:t>
            </a:r>
            <a:endParaRPr sz="2800"/>
          </a:p>
          <a:p>
            <a:pPr marL="457200" lvl="0" indent="-22860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Is the student expected to meet their goal? </a:t>
            </a:r>
            <a:endParaRPr sz="2800"/>
          </a:p>
          <a:p>
            <a:pPr marL="457200" lvl="0" indent="0" algn="l" rtl="0">
              <a:lnSpc>
                <a:spcPct val="100000"/>
              </a:lnSpc>
              <a:spcBef>
                <a:spcPts val="360"/>
              </a:spcBef>
              <a:spcAft>
                <a:spcPts val="0"/>
              </a:spcAft>
              <a:buNone/>
            </a:pPr>
            <a:endParaRPr sz="2800"/>
          </a:p>
          <a:p>
            <a:pPr marL="457200" lvl="0" indent="-406400" algn="l" rtl="0">
              <a:lnSpc>
                <a:spcPct val="100000"/>
              </a:lnSpc>
              <a:spcBef>
                <a:spcPts val="360"/>
              </a:spcBef>
              <a:spcAft>
                <a:spcPts val="0"/>
              </a:spcAft>
              <a:buSzPts val="2800"/>
              <a:buFont typeface="Verdana"/>
              <a:buChar char="•"/>
            </a:pPr>
            <a:r>
              <a:rPr lang="en-US" sz="2800"/>
              <a:t>Should an intervention change be made? </a:t>
            </a:r>
            <a:endParaRPr sz="2800"/>
          </a:p>
          <a:p>
            <a:pPr marL="457200" lvl="0" indent="-228600" algn="l" rtl="0">
              <a:lnSpc>
                <a:spcPct val="100000"/>
              </a:lnSpc>
              <a:spcBef>
                <a:spcPts val="360"/>
              </a:spcBef>
              <a:spcAft>
                <a:spcPts val="0"/>
              </a:spcAft>
              <a:buSzPts val="1800"/>
              <a:buNone/>
            </a:pPr>
            <a:endParaRPr/>
          </a:p>
        </p:txBody>
      </p:sp>
      <p:pic>
        <p:nvPicPr>
          <p:cNvPr id="1457" name="Google Shape;1457;p13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83125" y="405525"/>
            <a:ext cx="664400" cy="845600"/>
          </a:xfrm>
          <a:prstGeom prst="rect">
            <a:avLst/>
          </a:prstGeom>
          <a:noFill/>
          <a:ln>
            <a:noFill/>
          </a:ln>
        </p:spPr>
      </p:pic>
      <p:sp>
        <p:nvSpPr>
          <p:cNvPr id="1458" name="Google Shape;1458;p131"/>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63</a:t>
            </a:r>
            <a:endParaRPr sz="1700">
              <a:solidFill>
                <a:schemeClr val="lt1"/>
              </a:solidFill>
              <a:latin typeface="Verdana"/>
              <a:ea typeface="Verdana"/>
              <a:cs typeface="Verdana"/>
              <a:sym typeface="Verdana"/>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g244488b4e4b_8_63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Behavior Graphing Example</a:t>
            </a:r>
            <a:endParaRPr/>
          </a:p>
        </p:txBody>
      </p:sp>
      <p:pic>
        <p:nvPicPr>
          <p:cNvPr id="1465" name="Google Shape;1465;g244488b4e4b_8_632" descr="behavior graph " title="individual student CICO graph"/>
          <p:cNvPicPr preferRelativeResize="0"/>
          <p:nvPr/>
        </p:nvPicPr>
        <p:blipFill rotWithShape="1">
          <a:blip r:embed="rId3">
            <a:alphaModFix/>
          </a:blip>
          <a:srcRect/>
          <a:stretch/>
        </p:blipFill>
        <p:spPr>
          <a:xfrm>
            <a:off x="599363" y="1614025"/>
            <a:ext cx="7945266" cy="3297563"/>
          </a:xfrm>
          <a:prstGeom prst="rect">
            <a:avLst/>
          </a:prstGeom>
          <a:noFill/>
          <a:ln>
            <a:noFill/>
          </a:ln>
        </p:spPr>
      </p:pic>
      <p:sp>
        <p:nvSpPr>
          <p:cNvPr id="1466" name="Google Shape;1466;g244488b4e4b_8_632"/>
          <p:cNvSpPr txBox="1"/>
          <p:nvPr/>
        </p:nvSpPr>
        <p:spPr>
          <a:xfrm>
            <a:off x="93625" y="5154025"/>
            <a:ext cx="9144000" cy="15084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transition out of CICO?</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continue for 1 more 4-week cycle and then review? </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add another intervention</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1467" name="Google Shape;1467;g244488b4e4b_8_63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83125" y="405525"/>
            <a:ext cx="664400" cy="845600"/>
          </a:xfrm>
          <a:prstGeom prst="rect">
            <a:avLst/>
          </a:prstGeom>
          <a:noFill/>
          <a:ln>
            <a:noFill/>
          </a:ln>
        </p:spPr>
      </p:pic>
      <p:sp>
        <p:nvSpPr>
          <p:cNvPr id="1468" name="Google Shape;1468;g244488b4e4b_8_632"/>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64</a:t>
            </a:r>
            <a:endParaRPr sz="1700">
              <a:solidFill>
                <a:schemeClr val="lt1"/>
              </a:solidFill>
              <a:latin typeface="Verdana"/>
              <a:ea typeface="Verdana"/>
              <a:cs typeface="Verdana"/>
              <a:sym typeface="Verdana"/>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5" name="Google Shape;1475;p133"/>
          <p:cNvSpPr txBox="1">
            <a:spLocks noGrp="1"/>
          </p:cNvSpPr>
          <p:nvPr>
            <p:ph type="title"/>
          </p:nvPr>
        </p:nvSpPr>
        <p:spPr>
          <a:xfrm>
            <a:off x="228600" y="0"/>
            <a:ext cx="8686800" cy="765600"/>
          </a:xfrm>
          <a:prstGeom prst="rect">
            <a:avLst/>
          </a:prstGeom>
          <a:solidFill>
            <a:srgbClr val="003369"/>
          </a:solid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SzPct val="111111"/>
              <a:buNone/>
            </a:pPr>
            <a:r>
              <a:rPr lang="en-US"/>
              <a:t> </a:t>
            </a:r>
            <a:endParaRPr/>
          </a:p>
          <a:p>
            <a:pPr marL="0" lvl="0" indent="0" algn="ctr" rtl="0">
              <a:lnSpc>
                <a:spcPct val="100000"/>
              </a:lnSpc>
              <a:spcBef>
                <a:spcPts val="0"/>
              </a:spcBef>
              <a:spcAft>
                <a:spcPts val="0"/>
              </a:spcAft>
              <a:buSzPct val="111111"/>
              <a:buNone/>
            </a:pPr>
            <a:r>
              <a:rPr lang="en-US"/>
              <a:t>Decision Tree Example</a:t>
            </a:r>
            <a:endParaRPr/>
          </a:p>
        </p:txBody>
      </p:sp>
      <p:pic>
        <p:nvPicPr>
          <p:cNvPr id="1474" name="Google Shape;1474;p133" descr="progress monitoring decision tree&#10;"/>
          <p:cNvPicPr preferRelativeResize="0"/>
          <p:nvPr/>
        </p:nvPicPr>
        <p:blipFill rotWithShape="1">
          <a:blip r:embed="rId3">
            <a:alphaModFix/>
          </a:blip>
          <a:srcRect/>
          <a:stretch/>
        </p:blipFill>
        <p:spPr>
          <a:xfrm>
            <a:off x="1" y="1152525"/>
            <a:ext cx="9143999" cy="4820093"/>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79"/>
        <p:cNvGrpSpPr/>
        <p:nvPr/>
      </p:nvGrpSpPr>
      <p:grpSpPr>
        <a:xfrm>
          <a:off x="0" y="0"/>
          <a:ext cx="0" cy="0"/>
          <a:chOff x="0" y="0"/>
          <a:chExt cx="0" cy="0"/>
        </a:xfrm>
      </p:grpSpPr>
      <p:sp>
        <p:nvSpPr>
          <p:cNvPr id="1481" name="Google Shape;1481;p13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 Frequency</a:t>
            </a:r>
            <a:endParaRPr/>
          </a:p>
        </p:txBody>
      </p:sp>
      <p:sp>
        <p:nvSpPr>
          <p:cNvPr id="1480" name="Google Shape;1480;p13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20000"/>
          </a:bodyPr>
          <a:lstStyle/>
          <a:p>
            <a:pPr marL="457200" lvl="0" indent="-370022" algn="l" rtl="0">
              <a:lnSpc>
                <a:spcPct val="100000"/>
              </a:lnSpc>
              <a:spcBef>
                <a:spcPts val="360"/>
              </a:spcBef>
              <a:spcAft>
                <a:spcPts val="0"/>
              </a:spcAft>
              <a:buSzPct val="84439"/>
              <a:buFont typeface="Verdana"/>
              <a:buChar char="•"/>
            </a:pPr>
            <a:r>
              <a:rPr lang="en-US" sz="3316"/>
              <a:t>Intensity of progress monitoring increases with intensity of the intervention</a:t>
            </a:r>
            <a:endParaRPr sz="3316"/>
          </a:p>
          <a:p>
            <a:pPr marL="457200" lvl="0" indent="0" algn="l" rtl="0">
              <a:lnSpc>
                <a:spcPct val="100000"/>
              </a:lnSpc>
              <a:spcBef>
                <a:spcPts val="360"/>
              </a:spcBef>
              <a:spcAft>
                <a:spcPts val="0"/>
              </a:spcAft>
              <a:buSzPct val="58665"/>
              <a:buNone/>
            </a:pPr>
            <a:endParaRPr sz="3316"/>
          </a:p>
          <a:p>
            <a:pPr marL="457200" lvl="0" indent="-370022" algn="l" rtl="0">
              <a:lnSpc>
                <a:spcPct val="100000"/>
              </a:lnSpc>
              <a:spcBef>
                <a:spcPts val="360"/>
              </a:spcBef>
              <a:spcAft>
                <a:spcPts val="0"/>
              </a:spcAft>
              <a:buSzPct val="84439"/>
              <a:buFont typeface="Verdana"/>
              <a:buChar char="•"/>
            </a:pPr>
            <a:r>
              <a:rPr lang="en-US" sz="3316"/>
              <a:t>Ex. A student receiving 15 minutes of intervention each day may have progress monitored once a week, whereas a student receiving 15 minutes 3 times a week may only be progress monitored once every 2 weeks</a:t>
            </a:r>
            <a:endParaRPr sz="3316"/>
          </a:p>
          <a:p>
            <a:pPr marL="457200" lvl="0" indent="-228600" algn="l" rtl="0">
              <a:lnSpc>
                <a:spcPct val="100000"/>
              </a:lnSpc>
              <a:spcBef>
                <a:spcPts val="360"/>
              </a:spcBef>
              <a:spcAft>
                <a:spcPts val="0"/>
              </a:spcAft>
              <a:buSzPct val="60810"/>
              <a:buNone/>
            </a:pPr>
            <a:endParaRPr/>
          </a:p>
          <a:p>
            <a:pPr marL="457200" lvl="0" indent="-228600" algn="l" rtl="0">
              <a:lnSpc>
                <a:spcPct val="100000"/>
              </a:lnSpc>
              <a:spcBef>
                <a:spcPts val="360"/>
              </a:spcBef>
              <a:spcAft>
                <a:spcPts val="0"/>
              </a:spcAft>
              <a:buSzPct val="6081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81"/>
        <p:cNvGrpSpPr/>
        <p:nvPr/>
      </p:nvGrpSpPr>
      <p:grpSpPr>
        <a:xfrm>
          <a:off x="0" y="0"/>
          <a:ext cx="0" cy="0"/>
          <a:chOff x="0" y="0"/>
          <a:chExt cx="0" cy="0"/>
        </a:xfrm>
      </p:grpSpPr>
      <p:sp>
        <p:nvSpPr>
          <p:cNvPr id="282" name="Google Shape;282;p1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Social Competence &amp; Academic Achievement</a:t>
            </a:r>
            <a:endParaRPr/>
          </a:p>
        </p:txBody>
      </p:sp>
      <p:sp>
        <p:nvSpPr>
          <p:cNvPr id="283" name="Google Shape;283;p10" descr="Circle graphic with outcomes at top and data, systems and practices on three interlocking rings&#10;"/>
          <p:cNvSpPr/>
          <p:nvPr/>
        </p:nvSpPr>
        <p:spPr>
          <a:xfrm>
            <a:off x="1964025" y="1417650"/>
            <a:ext cx="4950600" cy="4445400"/>
          </a:xfrm>
          <a:prstGeom prst="ellipse">
            <a:avLst/>
          </a:prstGeom>
          <a:noFill/>
          <a:ln w="63500" cap="flat" cmpd="sng">
            <a:solidFill>
              <a:srgbClr val="66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0066"/>
              </a:solidFill>
              <a:latin typeface="Calibri"/>
              <a:ea typeface="Calibri"/>
              <a:cs typeface="Calibri"/>
              <a:sym typeface="Calibri"/>
            </a:endParaRPr>
          </a:p>
        </p:txBody>
      </p:sp>
      <p:sp>
        <p:nvSpPr>
          <p:cNvPr id="284" name="Google Shape;284;p10" descr="Green Circle used to enclose the term (Systems)" title="Green Circle"/>
          <p:cNvSpPr/>
          <p:nvPr/>
        </p:nvSpPr>
        <p:spPr>
          <a:xfrm>
            <a:off x="2124620" y="2067048"/>
            <a:ext cx="2574600" cy="2417400"/>
          </a:xfrm>
          <a:prstGeom prst="ellipse">
            <a:avLst/>
          </a:prstGeom>
          <a:noFill/>
          <a:ln w="635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5" name="Google Shape;285;p10"/>
          <p:cNvSpPr txBox="1"/>
          <p:nvPr/>
        </p:nvSpPr>
        <p:spPr>
          <a:xfrm>
            <a:off x="2345002" y="2904899"/>
            <a:ext cx="1917600" cy="339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2000"/>
              <a:buFont typeface="Calibri"/>
              <a:buNone/>
            </a:pPr>
            <a:r>
              <a:rPr lang="en-US" sz="2400" b="1" i="0" u="none" strike="noStrike" cap="none">
                <a:solidFill>
                  <a:srgbClr val="008000"/>
                </a:solidFill>
                <a:latin typeface="Verdana"/>
                <a:ea typeface="Verdana"/>
                <a:cs typeface="Verdana"/>
                <a:sym typeface="Verdana"/>
              </a:rPr>
              <a:t>SYSTEMS</a:t>
            </a:r>
            <a:endParaRPr sz="2400" b="0" i="0" u="none" strike="noStrike" cap="none">
              <a:solidFill>
                <a:srgbClr val="000000"/>
              </a:solidFill>
              <a:latin typeface="Verdana"/>
              <a:ea typeface="Verdana"/>
              <a:cs typeface="Verdana"/>
              <a:sym typeface="Verdana"/>
            </a:endParaRPr>
          </a:p>
        </p:txBody>
      </p:sp>
      <p:sp>
        <p:nvSpPr>
          <p:cNvPr id="286" name="Google Shape;286;p10" descr="Orange circle used to enclose the term &quot;Data&quot;" title="Orange Circle"/>
          <p:cNvSpPr/>
          <p:nvPr/>
        </p:nvSpPr>
        <p:spPr>
          <a:xfrm>
            <a:off x="4253500" y="2089950"/>
            <a:ext cx="2475600" cy="2417400"/>
          </a:xfrm>
          <a:prstGeom prst="ellipse">
            <a:avLst/>
          </a:prstGeom>
          <a:noFill/>
          <a:ln w="63500" cap="flat" cmpd="sng">
            <a:solidFill>
              <a:srgbClr val="E691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7" name="Google Shape;287;p10"/>
          <p:cNvSpPr txBox="1"/>
          <p:nvPr/>
        </p:nvSpPr>
        <p:spPr>
          <a:xfrm>
            <a:off x="5169962" y="2825599"/>
            <a:ext cx="1245000" cy="44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6600"/>
              </a:buClr>
              <a:buSzPts val="2000"/>
              <a:buFont typeface="Verdana"/>
              <a:buNone/>
            </a:pPr>
            <a:r>
              <a:rPr lang="en-US" sz="2400" b="1" i="0" u="none" strike="noStrike" cap="none">
                <a:solidFill>
                  <a:srgbClr val="FF6600"/>
                </a:solidFill>
                <a:latin typeface="Verdana"/>
                <a:ea typeface="Verdana"/>
                <a:cs typeface="Verdana"/>
                <a:sym typeface="Verdana"/>
              </a:rPr>
              <a:t>DATA</a:t>
            </a:r>
            <a:endParaRPr sz="2400" b="0" i="0" u="none" strike="noStrike" cap="none">
              <a:solidFill>
                <a:srgbClr val="000000"/>
              </a:solidFill>
              <a:latin typeface="Verdana"/>
              <a:ea typeface="Verdana"/>
              <a:cs typeface="Verdana"/>
              <a:sym typeface="Verdana"/>
            </a:endParaRPr>
          </a:p>
        </p:txBody>
      </p:sp>
      <p:sp>
        <p:nvSpPr>
          <p:cNvPr id="288" name="Google Shape;288;p10" descr="Blue Circle used to enclose the term &quot;Practices&quot;" title="Blue Circle"/>
          <p:cNvSpPr/>
          <p:nvPr/>
        </p:nvSpPr>
        <p:spPr>
          <a:xfrm>
            <a:off x="3176809" y="3376423"/>
            <a:ext cx="2693700" cy="2463300"/>
          </a:xfrm>
          <a:prstGeom prst="ellipse">
            <a:avLst/>
          </a:prstGeom>
          <a:noFill/>
          <a:ln w="635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9" name="Google Shape;289;p10"/>
          <p:cNvSpPr txBox="1"/>
          <p:nvPr/>
        </p:nvSpPr>
        <p:spPr>
          <a:xfrm>
            <a:off x="3435579" y="4614087"/>
            <a:ext cx="2378100" cy="36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000"/>
              <a:buFont typeface="Calibri"/>
              <a:buNone/>
            </a:pPr>
            <a:r>
              <a:rPr lang="en-US" sz="2400" b="1" i="0" u="none" strike="noStrike" cap="none">
                <a:solidFill>
                  <a:srgbClr val="0000FF"/>
                </a:solidFill>
                <a:latin typeface="Verdana"/>
                <a:ea typeface="Verdana"/>
                <a:cs typeface="Verdana"/>
                <a:sym typeface="Verdana"/>
              </a:rPr>
              <a:t>PRACTICES</a:t>
            </a:r>
            <a:endParaRPr sz="2400" b="0" i="0" u="none" strike="noStrike" cap="none">
              <a:solidFill>
                <a:srgbClr val="000000"/>
              </a:solidFill>
              <a:latin typeface="Verdana"/>
              <a:ea typeface="Verdana"/>
              <a:cs typeface="Verdana"/>
              <a:sym typeface="Verdana"/>
            </a:endParaRPr>
          </a:p>
        </p:txBody>
      </p:sp>
      <p:sp>
        <p:nvSpPr>
          <p:cNvPr id="290" name="Google Shape;290;p10"/>
          <p:cNvSpPr txBox="1"/>
          <p:nvPr/>
        </p:nvSpPr>
        <p:spPr>
          <a:xfrm>
            <a:off x="3447228" y="1513049"/>
            <a:ext cx="1984200" cy="48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0066"/>
              </a:buClr>
              <a:buSzPts val="2800"/>
              <a:buFont typeface="Calibri"/>
              <a:buNone/>
            </a:pPr>
            <a:r>
              <a:rPr lang="en-US" sz="2800" b="1" i="0" u="none" strike="noStrike" cap="none">
                <a:solidFill>
                  <a:srgbClr val="660066"/>
                </a:solidFill>
                <a:latin typeface="Calibri"/>
                <a:ea typeface="Calibri"/>
                <a:cs typeface="Calibri"/>
                <a:sym typeface="Calibri"/>
              </a:rPr>
              <a:t>OUTCOMES</a:t>
            </a:r>
            <a:endParaRPr sz="1400" b="0" i="0" u="none" strike="noStrike" cap="none">
              <a:solidFill>
                <a:srgbClr val="000000"/>
              </a:solidFill>
              <a:latin typeface="Arial"/>
              <a:ea typeface="Arial"/>
              <a:cs typeface="Arial"/>
              <a:sym typeface="Arial"/>
            </a:endParaRPr>
          </a:p>
        </p:txBody>
      </p:sp>
      <p:sp>
        <p:nvSpPr>
          <p:cNvPr id="291" name="Google Shape;291;p10"/>
          <p:cNvSpPr txBox="1"/>
          <p:nvPr/>
        </p:nvSpPr>
        <p:spPr>
          <a:xfrm>
            <a:off x="6914550" y="1693620"/>
            <a:ext cx="2140800" cy="30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6600"/>
              </a:buClr>
              <a:buSzPts val="2400"/>
              <a:buFont typeface="Calibri"/>
              <a:buNone/>
            </a:pPr>
            <a:r>
              <a:rPr lang="en-US" sz="2400" b="1" i="0" u="none" strike="noStrike" cap="none">
                <a:solidFill>
                  <a:srgbClr val="FF6600"/>
                </a:solidFill>
                <a:latin typeface="Verdana"/>
                <a:ea typeface="Verdana"/>
                <a:cs typeface="Verdana"/>
                <a:sym typeface="Verdana"/>
              </a:rPr>
              <a:t>What we use to make decisions? Monitor progress?</a:t>
            </a:r>
            <a:endParaRPr sz="2400" b="1" i="0" u="none" strike="noStrike" cap="none">
              <a:solidFill>
                <a:srgbClr val="FF66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400"/>
              <a:buFont typeface="Calibri"/>
              <a:buNone/>
            </a:pPr>
            <a:r>
              <a:rPr lang="en-US" sz="2400" b="1" i="0" u="none" strike="noStrike" cap="none">
                <a:solidFill>
                  <a:srgbClr val="FF6600"/>
                </a:solidFill>
                <a:latin typeface="Verdana"/>
                <a:ea typeface="Verdana"/>
                <a:cs typeface="Verdana"/>
                <a:sym typeface="Verdana"/>
              </a:rPr>
              <a:t>Monitor fidelity? </a:t>
            </a:r>
            <a:endParaRPr sz="2400" b="1" i="0" u="none" strike="noStrike" cap="none">
              <a:solidFill>
                <a:srgbClr val="000000"/>
              </a:solidFill>
              <a:latin typeface="Verdana"/>
              <a:ea typeface="Verdana"/>
              <a:cs typeface="Verdana"/>
              <a:sym typeface="Verdana"/>
            </a:endParaRPr>
          </a:p>
        </p:txBody>
      </p:sp>
      <p:pic>
        <p:nvPicPr>
          <p:cNvPr id="292" name="Google Shape;292;p10" descr="curved arrow pointing from Practices to &quot;What we do to support Students&quot;" title="curved arrow pointing from Practices to &quot;What we do to support Students&quot;"/>
          <p:cNvPicPr preferRelativeResize="0"/>
          <p:nvPr/>
        </p:nvPicPr>
        <p:blipFill rotWithShape="1">
          <a:blip r:embed="rId3">
            <a:alphaModFix/>
          </a:blip>
          <a:srcRect/>
          <a:stretch/>
        </p:blipFill>
        <p:spPr>
          <a:xfrm rot="1746289">
            <a:off x="5560140" y="5101074"/>
            <a:ext cx="607221" cy="856577"/>
          </a:xfrm>
          <a:prstGeom prst="rect">
            <a:avLst/>
          </a:prstGeom>
          <a:noFill/>
          <a:ln>
            <a:noFill/>
          </a:ln>
        </p:spPr>
      </p:pic>
      <p:sp>
        <p:nvSpPr>
          <p:cNvPr id="293" name="Google Shape;293;p10"/>
          <p:cNvSpPr txBox="1"/>
          <p:nvPr/>
        </p:nvSpPr>
        <p:spPr>
          <a:xfrm>
            <a:off x="4262600" y="5854800"/>
            <a:ext cx="3371700" cy="940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SzPts val="2400"/>
              <a:buFont typeface="Calibri"/>
              <a:buNone/>
            </a:pPr>
            <a:r>
              <a:rPr lang="en-US" sz="2400" b="1" i="0" u="none" strike="noStrike" cap="none">
                <a:solidFill>
                  <a:srgbClr val="0000FF"/>
                </a:solidFill>
                <a:latin typeface="Verdana"/>
                <a:ea typeface="Verdana"/>
                <a:cs typeface="Verdana"/>
                <a:sym typeface="Verdana"/>
              </a:rPr>
              <a:t>What we do to </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FF"/>
              </a:buClr>
              <a:buSzPts val="2400"/>
              <a:buFont typeface="Calibri"/>
              <a:buNone/>
            </a:pPr>
            <a:r>
              <a:rPr lang="en-US" sz="2400" b="1" i="0" u="none" strike="noStrike" cap="none">
                <a:solidFill>
                  <a:srgbClr val="0000FF"/>
                </a:solidFill>
                <a:latin typeface="Verdana"/>
                <a:ea typeface="Verdana"/>
                <a:cs typeface="Verdana"/>
                <a:sym typeface="Verdana"/>
              </a:rPr>
              <a:t>support students?</a:t>
            </a:r>
            <a:endParaRPr sz="2400" b="0" i="0" u="none" strike="noStrike" cap="none">
              <a:solidFill>
                <a:srgbClr val="000000"/>
              </a:solidFill>
              <a:latin typeface="Verdana"/>
              <a:ea typeface="Verdana"/>
              <a:cs typeface="Verdana"/>
              <a:sym typeface="Verdana"/>
            </a:endParaRPr>
          </a:p>
        </p:txBody>
      </p:sp>
      <p:pic>
        <p:nvPicPr>
          <p:cNvPr id="294" name="Google Shape;294;p10" descr="green arrow pointing downward from systems to practices&#10;"/>
          <p:cNvPicPr preferRelativeResize="0"/>
          <p:nvPr/>
        </p:nvPicPr>
        <p:blipFill rotWithShape="1">
          <a:blip r:embed="rId4">
            <a:alphaModFix/>
          </a:blip>
          <a:srcRect/>
          <a:stretch/>
        </p:blipFill>
        <p:spPr>
          <a:xfrm rot="-2786802" flipH="1">
            <a:off x="678792" y="2764040"/>
            <a:ext cx="1655731" cy="1115216"/>
          </a:xfrm>
          <a:prstGeom prst="rect">
            <a:avLst/>
          </a:prstGeom>
          <a:noFill/>
          <a:ln>
            <a:noFill/>
          </a:ln>
        </p:spPr>
      </p:pic>
      <p:sp>
        <p:nvSpPr>
          <p:cNvPr id="295" name="Google Shape;295;p10"/>
          <p:cNvSpPr txBox="1"/>
          <p:nvPr/>
        </p:nvSpPr>
        <p:spPr>
          <a:xfrm>
            <a:off x="241475" y="4076325"/>
            <a:ext cx="2140800" cy="271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8000"/>
              </a:buClr>
              <a:buSzPts val="2400"/>
              <a:buFont typeface="Calibri"/>
              <a:buNone/>
            </a:pPr>
            <a:r>
              <a:rPr lang="en-US" sz="2400" b="1" i="0" u="none" strike="noStrike" cap="none">
                <a:solidFill>
                  <a:srgbClr val="008000"/>
                </a:solidFill>
                <a:latin typeface="Verdana"/>
                <a:ea typeface="Verdana"/>
                <a:cs typeface="Verdana"/>
                <a:sym typeface="Verdana"/>
              </a:rPr>
              <a:t>What we do to support adults to implement the practices?</a:t>
            </a:r>
            <a:endParaRPr sz="2400" b="0" i="0" u="none" strike="noStrike" cap="none">
              <a:solidFill>
                <a:srgbClr val="000000"/>
              </a:solidFill>
              <a:latin typeface="Verdana"/>
              <a:ea typeface="Verdana"/>
              <a:cs typeface="Verdana"/>
              <a:sym typeface="Verdana"/>
            </a:endParaRPr>
          </a:p>
        </p:txBody>
      </p:sp>
      <p:pic>
        <p:nvPicPr>
          <p:cNvPr id="296" name="Google Shape;296;p10" descr="orange arrow"/>
          <p:cNvPicPr preferRelativeResize="0"/>
          <p:nvPr/>
        </p:nvPicPr>
        <p:blipFill rotWithShape="1">
          <a:blip r:embed="rId5">
            <a:alphaModFix/>
          </a:blip>
          <a:srcRect/>
          <a:stretch/>
        </p:blipFill>
        <p:spPr>
          <a:xfrm>
            <a:off x="6511550" y="2160925"/>
            <a:ext cx="877701" cy="559076"/>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8" name="Google Shape;1488;p13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 Reports</a:t>
            </a:r>
            <a:endParaRPr/>
          </a:p>
        </p:txBody>
      </p:sp>
      <p:sp>
        <p:nvSpPr>
          <p:cNvPr id="1487" name="Google Shape;1487;p13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800"/>
              <a:t>Prior to meeting, intervention coordinators review data and determine: </a:t>
            </a:r>
            <a:endParaRPr sz="2800"/>
          </a:p>
          <a:p>
            <a:pPr marL="914400" lvl="1" indent="-406400" algn="l" rtl="0">
              <a:lnSpc>
                <a:spcPct val="100000"/>
              </a:lnSpc>
              <a:spcBef>
                <a:spcPts val="360"/>
              </a:spcBef>
              <a:spcAft>
                <a:spcPts val="0"/>
              </a:spcAft>
              <a:buSzPts val="2800"/>
              <a:buChar char="–"/>
            </a:pPr>
            <a:r>
              <a:rPr lang="en-US"/>
              <a:t>Continue: students making progress, but have not met their goal</a:t>
            </a:r>
            <a:endParaRPr/>
          </a:p>
          <a:p>
            <a:pPr marL="914400" lvl="1" indent="-406400" algn="l" rtl="0">
              <a:lnSpc>
                <a:spcPct val="100000"/>
              </a:lnSpc>
              <a:spcBef>
                <a:spcPts val="360"/>
              </a:spcBef>
              <a:spcAft>
                <a:spcPts val="0"/>
              </a:spcAft>
              <a:buSzPts val="2800"/>
              <a:buChar char="–"/>
            </a:pPr>
            <a:r>
              <a:rPr lang="en-US"/>
              <a:t>Fade/Graduate:  students who have met their goal and should be considered for fading or movement back to Tier I</a:t>
            </a:r>
            <a:endParaRPr/>
          </a:p>
          <a:p>
            <a:pPr marL="914400" lvl="1" indent="-406400" algn="l" rtl="0">
              <a:lnSpc>
                <a:spcPct val="100000"/>
              </a:lnSpc>
              <a:spcBef>
                <a:spcPts val="360"/>
              </a:spcBef>
              <a:spcAft>
                <a:spcPts val="0"/>
              </a:spcAft>
              <a:buSzPts val="2800"/>
              <a:buChar char="–"/>
            </a:pPr>
            <a:r>
              <a:rPr lang="en-US"/>
              <a:t>Modify/Intensify/Change: students not responding</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13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Coordinator Report Sample </a:t>
            </a:r>
            <a:endParaRPr/>
          </a:p>
        </p:txBody>
      </p:sp>
      <p:pic>
        <p:nvPicPr>
          <p:cNvPr id="1495" name="Google Shape;1495;p137" descr="sample form"/>
          <p:cNvPicPr preferRelativeResize="0"/>
          <p:nvPr/>
        </p:nvPicPr>
        <p:blipFill rotWithShape="1">
          <a:blip r:embed="rId3">
            <a:alphaModFix/>
          </a:blip>
          <a:srcRect/>
          <a:stretch/>
        </p:blipFill>
        <p:spPr>
          <a:xfrm>
            <a:off x="645825" y="1525079"/>
            <a:ext cx="7852350" cy="496652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2" name="Google Shape;1502;p13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Data Conversations about Student Performance</a:t>
            </a:r>
            <a:endParaRPr/>
          </a:p>
        </p:txBody>
      </p:sp>
      <p:sp>
        <p:nvSpPr>
          <p:cNvPr id="1501" name="Google Shape;1501;p138"/>
          <p:cNvSpPr txBox="1">
            <a:spLocks noGrp="1"/>
          </p:cNvSpPr>
          <p:nvPr>
            <p:ph type="body" idx="1"/>
          </p:nvPr>
        </p:nvSpPr>
        <p:spPr>
          <a:xfrm>
            <a:off x="228600" y="1465725"/>
            <a:ext cx="8686800" cy="512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600"/>
              <a:t>Is the student making enough progress to meet their goal?</a:t>
            </a:r>
            <a:endParaRPr sz="2600"/>
          </a:p>
          <a:p>
            <a:pPr marL="457200" lvl="0" indent="-393700" algn="l" rtl="0">
              <a:lnSpc>
                <a:spcPct val="100000"/>
              </a:lnSpc>
              <a:spcBef>
                <a:spcPts val="0"/>
              </a:spcBef>
              <a:spcAft>
                <a:spcPts val="0"/>
              </a:spcAft>
              <a:buSzPts val="2600"/>
              <a:buFont typeface="Verdana"/>
              <a:buChar char="•"/>
            </a:pPr>
            <a:r>
              <a:rPr lang="en-US" sz="2600">
                <a:solidFill>
                  <a:srgbClr val="008000"/>
                </a:solidFill>
              </a:rPr>
              <a:t>Sufficient Progress</a:t>
            </a:r>
            <a:r>
              <a:rPr lang="en-US" sz="2600">
                <a:solidFill>
                  <a:srgbClr val="000000"/>
                </a:solidFill>
              </a:rPr>
              <a:t> - Goal Not Yet Met</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continuing the intervention</a:t>
            </a:r>
            <a:endParaRPr sz="2600">
              <a:solidFill>
                <a:srgbClr val="000000"/>
              </a:solidFill>
            </a:endParaRPr>
          </a:p>
          <a:p>
            <a:pPr marL="457200" lvl="0" indent="-393700" algn="l" rtl="0">
              <a:lnSpc>
                <a:spcPct val="100000"/>
              </a:lnSpc>
              <a:spcBef>
                <a:spcPts val="0"/>
              </a:spcBef>
              <a:spcAft>
                <a:spcPts val="0"/>
              </a:spcAft>
              <a:buSzPts val="2600"/>
              <a:buFont typeface="Verdana"/>
              <a:buChar char="•"/>
            </a:pPr>
            <a:r>
              <a:rPr lang="en-US" sz="2600">
                <a:solidFill>
                  <a:srgbClr val="008000"/>
                </a:solidFill>
              </a:rPr>
              <a:t>Sufficient Progress</a:t>
            </a:r>
            <a:r>
              <a:rPr lang="en-US" sz="2600">
                <a:solidFill>
                  <a:srgbClr val="000000"/>
                </a:solidFill>
              </a:rPr>
              <a:t> - Goal Met</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fading the intervention back to Tier I instruction</a:t>
            </a:r>
            <a:endParaRPr sz="2600">
              <a:solidFill>
                <a:srgbClr val="000000"/>
              </a:solidFill>
            </a:endParaRPr>
          </a:p>
          <a:p>
            <a:pPr marL="457200" lvl="0" indent="-393700" algn="l" rtl="0">
              <a:lnSpc>
                <a:spcPct val="100000"/>
              </a:lnSpc>
              <a:spcBef>
                <a:spcPts val="0"/>
              </a:spcBef>
              <a:spcAft>
                <a:spcPts val="0"/>
              </a:spcAft>
              <a:buSzPts val="2600"/>
              <a:buFont typeface="Verdana"/>
              <a:buChar char="•"/>
            </a:pPr>
            <a:r>
              <a:rPr lang="en-US" sz="2600">
                <a:solidFill>
                  <a:srgbClr val="FF006F"/>
                </a:solidFill>
              </a:rPr>
              <a:t>Insufficient Progress</a:t>
            </a:r>
            <a:r>
              <a:rPr lang="en-US" sz="2600"/>
              <a:t> - High Fidelity</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modifying/changing the intervention</a:t>
            </a:r>
            <a:endParaRPr sz="2600">
              <a:solidFill>
                <a:srgbClr val="000000"/>
              </a:solidFill>
            </a:endParaRPr>
          </a:p>
          <a:p>
            <a:pPr marL="457200" lvl="0" indent="-393700" algn="l" rtl="0">
              <a:lnSpc>
                <a:spcPct val="100000"/>
              </a:lnSpc>
              <a:spcBef>
                <a:spcPts val="0"/>
              </a:spcBef>
              <a:spcAft>
                <a:spcPts val="0"/>
              </a:spcAft>
              <a:buSzPts val="2600"/>
              <a:buFont typeface="Verdana"/>
              <a:buChar char="•"/>
            </a:pPr>
            <a:r>
              <a:rPr lang="en-US" sz="2600">
                <a:solidFill>
                  <a:srgbClr val="FF006F"/>
                </a:solidFill>
              </a:rPr>
              <a:t>Insufficient Progress</a:t>
            </a:r>
            <a:r>
              <a:rPr lang="en-US" sz="2600"/>
              <a:t> - Low Fidelity</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supporting staff to increase fidelity</a:t>
            </a:r>
            <a:endParaRPr sz="26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9" name="Google Shape;1509;p5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11111"/>
              <a:buNone/>
            </a:pPr>
            <a:r>
              <a:rPr lang="en-US"/>
              <a:t>Team Time: </a:t>
            </a:r>
            <a:endParaRPr/>
          </a:p>
          <a:p>
            <a:pPr marL="0" lvl="0" indent="0" algn="l" rtl="0">
              <a:lnSpc>
                <a:spcPct val="100000"/>
              </a:lnSpc>
              <a:spcBef>
                <a:spcPts val="0"/>
              </a:spcBef>
              <a:spcAft>
                <a:spcPts val="0"/>
              </a:spcAft>
              <a:buSzPct val="111111"/>
              <a:buNone/>
            </a:pPr>
            <a:r>
              <a:rPr lang="en-US"/>
              <a:t>Intervention Progress Monitoring</a:t>
            </a:r>
            <a:endParaRPr/>
          </a:p>
        </p:txBody>
      </p:sp>
      <p:sp>
        <p:nvSpPr>
          <p:cNvPr id="1508" name="Google Shape;1508;p5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Font typeface="Verdana"/>
              <a:buChar char="•"/>
            </a:pPr>
            <a:r>
              <a:rPr lang="en-US" sz="2800"/>
              <a:t>Identify how acceptable growth or rate of progress is defined?</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Discuss how progress will be monitored?</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Determine how often progress will be monitored?</a:t>
            </a:r>
            <a:endParaRPr sz="2800"/>
          </a:p>
        </p:txBody>
      </p:sp>
      <p:pic>
        <p:nvPicPr>
          <p:cNvPr id="1510" name="Google Shape;1510;p5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83125" y="405525"/>
            <a:ext cx="664400" cy="845600"/>
          </a:xfrm>
          <a:prstGeom prst="rect">
            <a:avLst/>
          </a:prstGeom>
          <a:noFill/>
          <a:ln>
            <a:noFill/>
          </a:ln>
        </p:spPr>
      </p:pic>
      <p:sp>
        <p:nvSpPr>
          <p:cNvPr id="1511" name="Google Shape;1511;p53"/>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65</a:t>
            </a:r>
            <a:endParaRPr sz="1700">
              <a:solidFill>
                <a:schemeClr val="lt1"/>
              </a:solidFill>
              <a:latin typeface="Verdana"/>
              <a:ea typeface="Verdana"/>
              <a:cs typeface="Verdana"/>
              <a:sym typeface="Verdana"/>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15"/>
        <p:cNvGrpSpPr/>
        <p:nvPr/>
      </p:nvGrpSpPr>
      <p:grpSpPr>
        <a:xfrm>
          <a:off x="0" y="0"/>
          <a:ext cx="0" cy="0"/>
          <a:chOff x="0" y="0"/>
          <a:chExt cx="0" cy="0"/>
        </a:xfrm>
      </p:grpSpPr>
      <p:sp>
        <p:nvSpPr>
          <p:cNvPr id="1516" name="Google Shape;1516;p14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 </a:t>
            </a:r>
            <a:endParaRPr/>
          </a:p>
          <a:p>
            <a:pPr marL="0" lvl="0" indent="0" algn="ctr" rtl="0">
              <a:lnSpc>
                <a:spcPct val="100000"/>
              </a:lnSpc>
              <a:spcBef>
                <a:spcPts val="0"/>
              </a:spcBef>
              <a:spcAft>
                <a:spcPts val="0"/>
              </a:spcAft>
              <a:buSzPct val="111111"/>
              <a:buNone/>
            </a:pPr>
            <a:r>
              <a:rPr lang="en-US"/>
              <a:t> Progress Monitoring</a:t>
            </a:r>
            <a:endParaRPr/>
          </a:p>
        </p:txBody>
      </p:sp>
      <p:sp>
        <p:nvSpPr>
          <p:cNvPr id="1517" name="Google Shape;1517;p140"/>
          <p:cNvSpPr/>
          <p:nvPr/>
        </p:nvSpPr>
        <p:spPr>
          <a:xfrm>
            <a:off x="1035550" y="1605675"/>
            <a:ext cx="7750200" cy="459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Track progress of students in intervention to determine intervention effectiveness.</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Progress monitor individual student performance data and apply decision rules to continue or alter support</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Graph data for team data-informed decision-making</a:t>
            </a:r>
            <a:endParaRPr sz="28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pic>
        <p:nvPicPr>
          <p:cNvPr id="1518" name="Google Shape;1518;p140" descr="lightbulb icon" title="lightbulb icon"/>
          <p:cNvPicPr preferRelativeResize="0"/>
          <p:nvPr/>
        </p:nvPicPr>
        <p:blipFill rotWithShape="1">
          <a:blip r:embed="rId3">
            <a:alphaModFix/>
          </a:blip>
          <a:srcRect/>
          <a:stretch/>
        </p:blipFill>
        <p:spPr>
          <a:xfrm>
            <a:off x="208476" y="1701275"/>
            <a:ext cx="827074" cy="923757"/>
          </a:xfrm>
          <a:prstGeom prst="rect">
            <a:avLst/>
          </a:prstGeom>
          <a:noFill/>
          <a:ln>
            <a:noFill/>
          </a:ln>
        </p:spPr>
      </p:pic>
      <p:pic>
        <p:nvPicPr>
          <p:cNvPr id="1519" name="Google Shape;1519;p140" descr="lightbulb icon" title="lightbulb icon"/>
          <p:cNvPicPr preferRelativeResize="0"/>
          <p:nvPr/>
        </p:nvPicPr>
        <p:blipFill rotWithShape="1">
          <a:blip r:embed="rId3">
            <a:alphaModFix/>
          </a:blip>
          <a:srcRect/>
          <a:stretch/>
        </p:blipFill>
        <p:spPr>
          <a:xfrm>
            <a:off x="208476" y="3270538"/>
            <a:ext cx="827074" cy="923757"/>
          </a:xfrm>
          <a:prstGeom prst="rect">
            <a:avLst/>
          </a:prstGeom>
          <a:noFill/>
          <a:ln>
            <a:noFill/>
          </a:ln>
        </p:spPr>
      </p:pic>
      <p:pic>
        <p:nvPicPr>
          <p:cNvPr id="1520" name="Google Shape;1520;p140" descr="lightbulb icon" title="lightbulb icon"/>
          <p:cNvPicPr preferRelativeResize="0"/>
          <p:nvPr/>
        </p:nvPicPr>
        <p:blipFill rotWithShape="1">
          <a:blip r:embed="rId3">
            <a:alphaModFix/>
          </a:blip>
          <a:srcRect/>
          <a:stretch/>
        </p:blipFill>
        <p:spPr>
          <a:xfrm>
            <a:off x="208476" y="4839800"/>
            <a:ext cx="827074" cy="923757"/>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Shape 1525"/>
        <p:cNvGrpSpPr/>
        <p:nvPr/>
      </p:nvGrpSpPr>
      <p:grpSpPr>
        <a:xfrm>
          <a:off x="0" y="0"/>
          <a:ext cx="0" cy="0"/>
          <a:chOff x="0" y="0"/>
          <a:chExt cx="0" cy="0"/>
        </a:xfrm>
      </p:grpSpPr>
      <p:sp>
        <p:nvSpPr>
          <p:cNvPr id="1526" name="Google Shape;1526;p1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Stretch Break</a:t>
            </a:r>
            <a:endParaRPr/>
          </a:p>
        </p:txBody>
      </p:sp>
      <p:sp>
        <p:nvSpPr>
          <p:cNvPr id="1527" name="Google Shape;1527;p14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0" algn="ctr" rtl="0">
              <a:lnSpc>
                <a:spcPct val="100000"/>
              </a:lnSpc>
              <a:spcBef>
                <a:spcPts val="360"/>
              </a:spcBef>
              <a:spcAft>
                <a:spcPts val="0"/>
              </a:spcAft>
              <a:buSzPts val="1800"/>
              <a:buNone/>
            </a:pPr>
            <a:r>
              <a:rPr lang="en-US"/>
              <a:t>Stand, stretch, move!</a:t>
            </a:r>
            <a:endParaRPr/>
          </a:p>
        </p:txBody>
      </p:sp>
      <p:pic>
        <p:nvPicPr>
          <p:cNvPr id="1528" name="Google Shape;1528;p141" descr="Female icon stretching"/>
          <p:cNvPicPr preferRelativeResize="0"/>
          <p:nvPr/>
        </p:nvPicPr>
        <p:blipFill rotWithShape="1">
          <a:blip r:embed="rId3">
            <a:alphaModFix/>
          </a:blip>
          <a:srcRect/>
          <a:stretch/>
        </p:blipFill>
        <p:spPr>
          <a:xfrm>
            <a:off x="1295274" y="2621850"/>
            <a:ext cx="2174453" cy="3291525"/>
          </a:xfrm>
          <a:prstGeom prst="rect">
            <a:avLst/>
          </a:prstGeom>
          <a:noFill/>
          <a:ln>
            <a:noFill/>
          </a:ln>
        </p:spPr>
      </p:pic>
      <p:pic>
        <p:nvPicPr>
          <p:cNvPr id="1529" name="Google Shape;1529;p141" descr="unisex icon stretching"/>
          <p:cNvPicPr preferRelativeResize="0"/>
          <p:nvPr/>
        </p:nvPicPr>
        <p:blipFill rotWithShape="1">
          <a:blip r:embed="rId4">
            <a:alphaModFix/>
          </a:blip>
          <a:srcRect/>
          <a:stretch/>
        </p:blipFill>
        <p:spPr>
          <a:xfrm>
            <a:off x="5270350" y="2825300"/>
            <a:ext cx="2928200" cy="308807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14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FIDELITY</a:t>
            </a:r>
            <a:endParaRPr/>
          </a:p>
        </p:txBody>
      </p:sp>
      <p:pic>
        <p:nvPicPr>
          <p:cNvPr id="1536" name="Google Shape;1536;p142" descr="&quot;Data-Informed Decision Making&quot; circle"/>
          <p:cNvPicPr preferRelativeResize="0"/>
          <p:nvPr/>
        </p:nvPicPr>
        <p:blipFill rotWithShape="1">
          <a:blip r:embed="rId3">
            <a:alphaModFix/>
          </a:blip>
          <a:srcRect/>
          <a:stretch/>
        </p:blipFill>
        <p:spPr>
          <a:xfrm>
            <a:off x="2957000" y="2811488"/>
            <a:ext cx="2843001" cy="2820474"/>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g2512ea544f6_0_1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2.12 Fidelity Data </a:t>
            </a:r>
            <a:endParaRPr/>
          </a:p>
        </p:txBody>
      </p:sp>
      <p:graphicFrame>
        <p:nvGraphicFramePr>
          <p:cNvPr id="3" name="Table 2">
            <a:extLst>
              <a:ext uri="{FF2B5EF4-FFF2-40B4-BE49-F238E27FC236}">
                <a16:creationId xmlns:a16="http://schemas.microsoft.com/office/drawing/2014/main" id="{5025E938-11F2-4E3F-7345-F2F16F6F9D32}"/>
              </a:ext>
            </a:extLst>
          </p:cNvPr>
          <p:cNvGraphicFramePr>
            <a:graphicFrameLocks noGrp="1"/>
          </p:cNvGraphicFramePr>
          <p:nvPr>
            <p:extLst>
              <p:ext uri="{D42A27DB-BD31-4B8C-83A1-F6EECF244321}">
                <p14:modId xmlns:p14="http://schemas.microsoft.com/office/powerpoint/2010/main" val="2760266083"/>
              </p:ext>
            </p:extLst>
          </p:nvPr>
        </p:nvGraphicFramePr>
        <p:xfrm>
          <a:off x="1134985" y="1422113"/>
          <a:ext cx="6618365" cy="2241112"/>
        </p:xfrm>
        <a:graphic>
          <a:graphicData uri="http://schemas.openxmlformats.org/drawingml/2006/table">
            <a:tbl>
              <a:tblPr firstRow="1" bandRow="1">
                <a:tableStyleId>{93A68515-1621-4106-8471-DD7951202623}</a:tableStyleId>
              </a:tblPr>
              <a:tblGrid>
                <a:gridCol w="2120430">
                  <a:extLst>
                    <a:ext uri="{9D8B030D-6E8A-4147-A177-3AD203B41FA5}">
                      <a16:colId xmlns:a16="http://schemas.microsoft.com/office/drawing/2014/main" val="4061687813"/>
                    </a:ext>
                  </a:extLst>
                </a:gridCol>
                <a:gridCol w="2142688">
                  <a:extLst>
                    <a:ext uri="{9D8B030D-6E8A-4147-A177-3AD203B41FA5}">
                      <a16:colId xmlns:a16="http://schemas.microsoft.com/office/drawing/2014/main" val="2972037903"/>
                    </a:ext>
                  </a:extLst>
                </a:gridCol>
                <a:gridCol w="2355247">
                  <a:extLst>
                    <a:ext uri="{9D8B030D-6E8A-4147-A177-3AD203B41FA5}">
                      <a16:colId xmlns:a16="http://schemas.microsoft.com/office/drawing/2014/main" val="2412276711"/>
                    </a:ext>
                  </a:extLst>
                </a:gridCol>
              </a:tblGrid>
              <a:tr h="2073825">
                <a:tc>
                  <a:txBody>
                    <a:bodyPr/>
                    <a:lstStyle/>
                    <a:p>
                      <a:r>
                        <a:rPr lang="en-US" sz="1200" dirty="0">
                          <a:latin typeface="Verdana" panose="020B0604030504040204" pitchFamily="34" charset="0"/>
                          <a:ea typeface="Verdana" panose="020B0604030504040204" pitchFamily="34" charset="0"/>
                        </a:rPr>
                        <a:t>Tier II team has a protocol for ongoing review of fidelity for each Tier II practice</a:t>
                      </a:r>
                    </a:p>
                  </a:txBody>
                  <a:tcPr marL="46551" marR="46551" marT="23276" marB="23276"/>
                </a:tc>
                <a:tc>
                  <a:txBody>
                    <a:bodyPr/>
                    <a:lstStyle/>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Tier II coordinator training</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District technical assistance</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Fidelity probes taken monthly by a Tier II team member</a:t>
                      </a:r>
                    </a:p>
                  </a:txBody>
                  <a:tcPr marL="46551" marR="46551" marT="23276" marB="23276"/>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Fidelity data are not collected for any practice</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Fidelity data (e.g., direct, self report) collected for some but not all Tier II interventions</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=Periodic, direct assessments of fidelity collected Tier II team for all Tier II interventions</a:t>
                      </a:r>
                      <a:endParaRPr lang="en-US" sz="1200" dirty="0">
                        <a:highlight>
                          <a:srgbClr val="FF0000"/>
                        </a:highlight>
                        <a:latin typeface="Verdana" panose="020B0604030504040204" pitchFamily="34" charset="0"/>
                        <a:ea typeface="Verdana" panose="020B0604030504040204" pitchFamily="34" charset="0"/>
                      </a:endParaRPr>
                    </a:p>
                  </a:txBody>
                  <a:tcPr marL="46551" marR="46551" marT="23276" marB="23276"/>
                </a:tc>
                <a:extLst>
                  <a:ext uri="{0D108BD9-81ED-4DB2-BD59-A6C34878D82A}">
                    <a16:rowId xmlns:a16="http://schemas.microsoft.com/office/drawing/2014/main" val="3172088370"/>
                  </a:ext>
                </a:extLst>
              </a:tr>
            </a:tbl>
          </a:graphicData>
        </a:graphic>
      </p:graphicFrame>
      <p:pic>
        <p:nvPicPr>
          <p:cNvPr id="1542" name="Google Shape;1542;g2512ea544f6_0_123" descr="Screen Shot TFI socring for 2.1"/>
          <p:cNvPicPr preferRelativeResize="0"/>
          <p:nvPr/>
        </p:nvPicPr>
        <p:blipFill rotWithShape="1">
          <a:blip r:embed="rId3">
            <a:alphaModFix/>
          </a:blip>
          <a:srcRect/>
          <a:stretch/>
        </p:blipFill>
        <p:spPr>
          <a:xfrm>
            <a:off x="318550" y="1188175"/>
            <a:ext cx="734935" cy="957300"/>
          </a:xfrm>
          <a:prstGeom prst="rect">
            <a:avLst/>
          </a:prstGeom>
          <a:noFill/>
          <a:ln>
            <a:noFill/>
          </a:ln>
        </p:spPr>
      </p:pic>
      <p:graphicFrame>
        <p:nvGraphicFramePr>
          <p:cNvPr id="4" name="Table 3">
            <a:extLst>
              <a:ext uri="{FF2B5EF4-FFF2-40B4-BE49-F238E27FC236}">
                <a16:creationId xmlns:a16="http://schemas.microsoft.com/office/drawing/2014/main" id="{E3AC13F2-D4D6-6FE6-FFFE-6B2DC1B0BC4F}"/>
              </a:ext>
            </a:extLst>
          </p:cNvPr>
          <p:cNvGraphicFramePr>
            <a:graphicFrameLocks noGrp="1"/>
          </p:cNvGraphicFramePr>
          <p:nvPr>
            <p:extLst>
              <p:ext uri="{D42A27DB-BD31-4B8C-83A1-F6EECF244321}">
                <p14:modId xmlns:p14="http://schemas.microsoft.com/office/powerpoint/2010/main" val="1053946664"/>
              </p:ext>
            </p:extLst>
          </p:nvPr>
        </p:nvGraphicFramePr>
        <p:xfrm>
          <a:off x="4472452" y="3869163"/>
          <a:ext cx="4442948" cy="2296987"/>
        </p:xfrm>
        <a:graphic>
          <a:graphicData uri="http://schemas.openxmlformats.org/drawingml/2006/table">
            <a:tbl>
              <a:tblPr firstRow="1" bandRow="1">
                <a:tableStyleId>{93A68515-1621-4106-8471-DD7951202623}</a:tableStyleId>
              </a:tblPr>
              <a:tblGrid>
                <a:gridCol w="1356848">
                  <a:extLst>
                    <a:ext uri="{9D8B030D-6E8A-4147-A177-3AD203B41FA5}">
                      <a16:colId xmlns:a16="http://schemas.microsoft.com/office/drawing/2014/main" val="4061687813"/>
                    </a:ext>
                  </a:extLst>
                </a:gridCol>
                <a:gridCol w="1466850">
                  <a:extLst>
                    <a:ext uri="{9D8B030D-6E8A-4147-A177-3AD203B41FA5}">
                      <a16:colId xmlns:a16="http://schemas.microsoft.com/office/drawing/2014/main" val="2972037903"/>
                    </a:ext>
                  </a:extLst>
                </a:gridCol>
                <a:gridCol w="1619250">
                  <a:extLst>
                    <a:ext uri="{9D8B030D-6E8A-4147-A177-3AD203B41FA5}">
                      <a16:colId xmlns:a16="http://schemas.microsoft.com/office/drawing/2014/main" val="2412276711"/>
                    </a:ext>
                  </a:extLst>
                </a:gridCol>
              </a:tblGrid>
              <a:tr h="2296987">
                <a:tc>
                  <a:txBody>
                    <a:bodyPr/>
                    <a:lstStyle/>
                    <a:p>
                      <a:r>
                        <a:rPr lang="en-US" sz="1200" dirty="0">
                          <a:latin typeface="Verdana" panose="020B0604030504040204" pitchFamily="34" charset="0"/>
                          <a:ea typeface="Verdana" panose="020B0604030504040204" pitchFamily="34" charset="0"/>
                        </a:rPr>
                        <a:t>Tier II team has a protocol for ongoing review of fidelity for each Tier II practice</a:t>
                      </a:r>
                    </a:p>
                  </a:txBody>
                  <a:tcPr marL="46551" marR="46551" marT="23276" marB="23276"/>
                </a:tc>
                <a:tc>
                  <a:txBody>
                    <a:bodyPr/>
                    <a:lstStyle/>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School schedule</a:t>
                      </a:r>
                    </a:p>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Intervention attendance sheets</a:t>
                      </a:r>
                    </a:p>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Fidelity measure specific to the intervention</a:t>
                      </a:r>
                    </a:p>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Scheduled fidelity checks</a:t>
                      </a:r>
                    </a:p>
                  </a:txBody>
                  <a:tcPr marL="46551" marR="46551" marT="23276" marB="23276"/>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Fidelity data not collected</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Fidelity data collected for some interventions</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A schedule for ongoing fidelity checks for all Tier II interventions is followed</a:t>
                      </a:r>
                    </a:p>
                  </a:txBody>
                  <a:tcPr marL="46551" marR="46551" marT="23276" marB="23276"/>
                </a:tc>
                <a:extLst>
                  <a:ext uri="{0D108BD9-81ED-4DB2-BD59-A6C34878D82A}">
                    <a16:rowId xmlns:a16="http://schemas.microsoft.com/office/drawing/2014/main" val="3172088370"/>
                  </a:ext>
                </a:extLst>
              </a:tr>
            </a:tbl>
          </a:graphicData>
        </a:graphic>
      </p:graphicFrame>
      <p:pic>
        <p:nvPicPr>
          <p:cNvPr id="1543" name="Google Shape;1543;g2512ea544f6_0_123" descr="Picture of Academic TFI booklet"/>
          <p:cNvPicPr preferRelativeResize="0"/>
          <p:nvPr/>
        </p:nvPicPr>
        <p:blipFill rotWithShape="1">
          <a:blip r:embed="rId4">
            <a:alphaModFix/>
          </a:blip>
          <a:srcRect/>
          <a:stretch/>
        </p:blipFill>
        <p:spPr>
          <a:xfrm>
            <a:off x="3556875" y="4051150"/>
            <a:ext cx="810200" cy="862675"/>
          </a:xfrm>
          <a:prstGeom prst="rect">
            <a:avLst/>
          </a:prstGeom>
          <a:noFill/>
          <a:ln>
            <a:noFill/>
          </a:ln>
        </p:spPr>
      </p:pic>
      <p:pic>
        <p:nvPicPr>
          <p:cNvPr id="1546" name="Google Shape;1546;g2512ea544f6_0_12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40575" y="377300"/>
            <a:ext cx="664400" cy="845600"/>
          </a:xfrm>
          <a:prstGeom prst="rect">
            <a:avLst/>
          </a:prstGeom>
          <a:noFill/>
          <a:ln>
            <a:noFill/>
          </a:ln>
        </p:spPr>
      </p:pic>
      <p:sp>
        <p:nvSpPr>
          <p:cNvPr id="1547" name="Google Shape;1547;g2512ea544f6_0_123"/>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lt1"/>
                </a:solidFill>
                <a:latin typeface="Verdana"/>
                <a:ea typeface="Verdana"/>
                <a:cs typeface="Verdana"/>
                <a:sym typeface="Verdana"/>
              </a:rPr>
              <a:t>66</a:t>
            </a:r>
            <a:endParaRPr sz="1300">
              <a:solidFill>
                <a:schemeClr val="lt1"/>
              </a:solidFill>
              <a:latin typeface="Verdana"/>
              <a:ea typeface="Verdana"/>
              <a:cs typeface="Verdana"/>
              <a:sym typeface="Verdana"/>
            </a:endParaRPr>
          </a:p>
          <a:p>
            <a:pPr marL="0" lvl="0" indent="0" algn="ctr" rtl="0">
              <a:spcBef>
                <a:spcPts val="0"/>
              </a:spcBef>
              <a:spcAft>
                <a:spcPts val="0"/>
              </a:spcAft>
              <a:buNone/>
            </a:pPr>
            <a:r>
              <a:rPr lang="en-US" sz="1300">
                <a:solidFill>
                  <a:schemeClr val="lt1"/>
                </a:solidFill>
                <a:latin typeface="Verdana"/>
                <a:ea typeface="Verdana"/>
                <a:cs typeface="Verdana"/>
                <a:sym typeface="Verdana"/>
              </a:rPr>
              <a:t>67</a:t>
            </a:r>
            <a:endParaRPr sz="1300">
              <a:solidFill>
                <a:schemeClr val="lt1"/>
              </a:solidFill>
              <a:latin typeface="Verdana"/>
              <a:ea typeface="Verdana"/>
              <a:cs typeface="Verdana"/>
              <a:sym typeface="Verdana"/>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4" name="Google Shape;1554;p14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Implementation Fidelity</a:t>
            </a:r>
            <a:endParaRPr/>
          </a:p>
        </p:txBody>
      </p:sp>
      <p:sp>
        <p:nvSpPr>
          <p:cNvPr id="1553" name="Google Shape;1553;p14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360"/>
              </a:spcBef>
              <a:spcAft>
                <a:spcPts val="0"/>
              </a:spcAft>
              <a:buSzPts val="2800"/>
              <a:buFont typeface="Verdana"/>
              <a:buChar char="•"/>
            </a:pPr>
            <a:r>
              <a:rPr lang="en-US" sz="2800"/>
              <a:t>The degree to which an intervention is delivered as intended.</a:t>
            </a:r>
            <a:endParaRPr sz="2800"/>
          </a:p>
          <a:p>
            <a:pPr marL="457200" lvl="0" indent="-228600" algn="l" rtl="0">
              <a:lnSpc>
                <a:spcPct val="100000"/>
              </a:lnSpc>
              <a:spcBef>
                <a:spcPts val="360"/>
              </a:spcBef>
              <a:spcAft>
                <a:spcPts val="0"/>
              </a:spcAft>
              <a:buSzPts val="1946"/>
              <a:buNone/>
            </a:pPr>
            <a:endParaRPr sz="2800"/>
          </a:p>
          <a:p>
            <a:pPr marL="457200" lvl="0" indent="-406400" algn="l" rtl="0">
              <a:lnSpc>
                <a:spcPct val="100000"/>
              </a:lnSpc>
              <a:spcBef>
                <a:spcPts val="360"/>
              </a:spcBef>
              <a:spcAft>
                <a:spcPts val="0"/>
              </a:spcAft>
              <a:buSzPts val="2800"/>
              <a:buFont typeface="Verdana"/>
              <a:buChar char="•"/>
            </a:pPr>
            <a:r>
              <a:rPr lang="en-US" sz="2800"/>
              <a:t>Helps us to know if the student is not responding to the intervention and may need something more or different.</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…or if we are not implementing the intervention the way it is intended to reach the desired outcomes. </a:t>
            </a:r>
            <a:endParaRPr sz="280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g244488b4e4b_8_6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Checklist Manifesto</a:t>
            </a:r>
            <a:endParaRPr/>
          </a:p>
        </p:txBody>
      </p:sp>
      <p:pic>
        <p:nvPicPr>
          <p:cNvPr id="1561" name="Google Shape;1561;g244488b4e4b_8_641" descr="Atul Gawande speaks about how a simple check list reduced complication rates in surgery by 35%, death rates by 47% and saved the health industry hundreds of millions of dollars." title="The Importance &amp; Value of the CHECK LIST">
            <a:hlinkClick r:id="rId3"/>
          </p:cNvPr>
          <p:cNvPicPr preferRelativeResize="0"/>
          <p:nvPr/>
        </p:nvPicPr>
        <p:blipFill rotWithShape="1">
          <a:blip r:embed="rId4">
            <a:alphaModFix/>
          </a:blip>
          <a:srcRect/>
          <a:stretch/>
        </p:blipFill>
        <p:spPr>
          <a:xfrm>
            <a:off x="914401" y="1675875"/>
            <a:ext cx="7639774" cy="4297375"/>
          </a:xfrm>
          <a:prstGeom prst="rect">
            <a:avLst/>
          </a:prstGeom>
          <a:noFill/>
          <a:ln>
            <a:noFill/>
          </a:ln>
        </p:spPr>
      </p:pic>
      <p:pic>
        <p:nvPicPr>
          <p:cNvPr id="1562" name="Google Shape;1562;g244488b4e4b_8_64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83125" y="405525"/>
            <a:ext cx="664400" cy="845600"/>
          </a:xfrm>
          <a:prstGeom prst="rect">
            <a:avLst/>
          </a:prstGeom>
          <a:noFill/>
          <a:ln>
            <a:noFill/>
          </a:ln>
        </p:spPr>
      </p:pic>
      <p:sp>
        <p:nvSpPr>
          <p:cNvPr id="1563" name="Google Shape;1563;g244488b4e4b_8_641"/>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68</a:t>
            </a:r>
            <a:endParaRPr sz="1700">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1"/>
                                        </p:tgtEl>
                                        <p:attrNameLst>
                                          <p:attrName>style.visibility</p:attrName>
                                        </p:attrNameLst>
                                      </p:cBhvr>
                                      <p:to>
                                        <p:strVal val="visible"/>
                                      </p:to>
                                    </p:set>
                                    <p:animEffect transition="in" filter="fade">
                                      <p:cBhvr>
                                        <p:cTn id="7" dur="1000"/>
                                        <p:tgtEl>
                                          <p:spTgt spid="1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Why Advanced Tiers?</a:t>
            </a:r>
            <a:endParaRPr/>
          </a:p>
        </p:txBody>
      </p:sp>
      <p:sp>
        <p:nvSpPr>
          <p:cNvPr id="302" name="Google Shape;302;p11"/>
          <p:cNvSpPr txBox="1">
            <a:spLocks noGrp="1"/>
          </p:cNvSpPr>
          <p:nvPr>
            <p:ph type="body" idx="1"/>
          </p:nvPr>
        </p:nvSpPr>
        <p:spPr>
          <a:xfrm>
            <a:off x="457201" y="1869151"/>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Char char="•"/>
            </a:pPr>
            <a:r>
              <a:rPr lang="en-US" sz="2800"/>
              <a:t>Core Instruction doesn’t work in isolation </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Avert students from trajectories toward further learning/behavior challenges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Provide a unifying framework: Programs and strategies </a:t>
            </a:r>
            <a:endParaRPr sz="2800"/>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p:txBody>
      </p:sp>
      <p:pic>
        <p:nvPicPr>
          <p:cNvPr id="303" name="Google Shape;303;p11" descr="children reading books"/>
          <p:cNvPicPr preferRelativeResize="0"/>
          <p:nvPr/>
        </p:nvPicPr>
        <p:blipFill rotWithShape="1">
          <a:blip r:embed="rId3">
            <a:alphaModFix/>
          </a:blip>
          <a:srcRect/>
          <a:stretch/>
        </p:blipFill>
        <p:spPr>
          <a:xfrm>
            <a:off x="7277375" y="88788"/>
            <a:ext cx="1638025" cy="1574475"/>
          </a:xfrm>
          <a:prstGeom prst="rect">
            <a:avLst/>
          </a:prstGeom>
          <a:noFill/>
          <a:ln>
            <a:noFill/>
          </a:ln>
        </p:spPr>
      </p:pic>
      <p:pic>
        <p:nvPicPr>
          <p:cNvPr id="304" name="Google Shape;304;p11" descr="children reading books 2"/>
          <p:cNvPicPr preferRelativeResize="0"/>
          <p:nvPr/>
        </p:nvPicPr>
        <p:blipFill rotWithShape="1">
          <a:blip r:embed="rId3">
            <a:alphaModFix/>
          </a:blip>
          <a:srcRect/>
          <a:stretch/>
        </p:blipFill>
        <p:spPr>
          <a:xfrm>
            <a:off x="457200" y="151850"/>
            <a:ext cx="1506809" cy="144835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70" name="Google Shape;1570;p14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How to Measure Fidelity</a:t>
            </a:r>
            <a:endParaRPr/>
          </a:p>
        </p:txBody>
      </p:sp>
      <p:sp>
        <p:nvSpPr>
          <p:cNvPr id="1569" name="Google Shape;1569;p147"/>
          <p:cNvSpPr txBox="1">
            <a:spLocks noGrp="1"/>
          </p:cNvSpPr>
          <p:nvPr>
            <p:ph type="body" idx="1"/>
          </p:nvPr>
        </p:nvSpPr>
        <p:spPr>
          <a:xfrm>
            <a:off x="228600" y="1600200"/>
            <a:ext cx="8686800" cy="4572000"/>
          </a:xfrm>
          <a:prstGeom prst="rect">
            <a:avLst/>
          </a:prstGeom>
          <a:noFill/>
          <a:ln>
            <a:noFill/>
          </a:ln>
        </p:spPr>
        <p:txBody>
          <a:bodyPr spcFirstLastPara="1" wrap="square" lIns="91425" tIns="45700" rIns="91425" bIns="45700" anchor="t" anchorCtr="0">
            <a:normAutofit fontScale="85000" lnSpcReduction="20000"/>
          </a:bodyPr>
          <a:lstStyle/>
          <a:p>
            <a:pPr marL="457200" lvl="0" indent="-386228" algn="l" rtl="0">
              <a:lnSpc>
                <a:spcPct val="100000"/>
              </a:lnSpc>
              <a:spcBef>
                <a:spcPts val="360"/>
              </a:spcBef>
              <a:spcAft>
                <a:spcPts val="0"/>
              </a:spcAft>
              <a:buSzPct val="87987"/>
              <a:buFont typeface="Verdana"/>
              <a:buChar char="•"/>
            </a:pPr>
            <a:r>
              <a:rPr lang="en-US" sz="3316"/>
              <a:t>Make a checklist of the core implementation features of the intervention. </a:t>
            </a:r>
            <a:endParaRPr sz="3316"/>
          </a:p>
          <a:p>
            <a:pPr marL="457200" lvl="0" indent="0" algn="l" rtl="0">
              <a:lnSpc>
                <a:spcPct val="100000"/>
              </a:lnSpc>
              <a:spcBef>
                <a:spcPts val="360"/>
              </a:spcBef>
              <a:spcAft>
                <a:spcPts val="0"/>
              </a:spcAft>
              <a:buSzPct val="63842"/>
              <a:buNone/>
            </a:pPr>
            <a:endParaRPr sz="3316"/>
          </a:p>
          <a:p>
            <a:pPr marL="457200" lvl="0" indent="-386228" algn="l" rtl="0">
              <a:lnSpc>
                <a:spcPct val="100000"/>
              </a:lnSpc>
              <a:spcBef>
                <a:spcPts val="360"/>
              </a:spcBef>
              <a:spcAft>
                <a:spcPts val="0"/>
              </a:spcAft>
              <a:buSzPct val="87987"/>
              <a:buFont typeface="Verdana"/>
              <a:buChar char="•"/>
            </a:pPr>
            <a:r>
              <a:rPr lang="en-US" sz="3316"/>
              <a:t>Observe the intervention and look for the core features. </a:t>
            </a:r>
            <a:endParaRPr sz="3316"/>
          </a:p>
          <a:p>
            <a:pPr marL="457200" lvl="0" indent="0" algn="l" rtl="0">
              <a:lnSpc>
                <a:spcPct val="100000"/>
              </a:lnSpc>
              <a:spcBef>
                <a:spcPts val="360"/>
              </a:spcBef>
              <a:spcAft>
                <a:spcPts val="0"/>
              </a:spcAft>
              <a:buSzPct val="63842"/>
              <a:buNone/>
            </a:pPr>
            <a:endParaRPr sz="3316"/>
          </a:p>
          <a:p>
            <a:pPr marL="457200" lvl="0" indent="-386228" algn="l" rtl="0">
              <a:lnSpc>
                <a:spcPct val="100000"/>
              </a:lnSpc>
              <a:spcBef>
                <a:spcPts val="360"/>
              </a:spcBef>
              <a:spcAft>
                <a:spcPts val="0"/>
              </a:spcAft>
              <a:buSzPct val="87987"/>
              <a:buFont typeface="Verdana"/>
              <a:buChar char="•"/>
            </a:pPr>
            <a:r>
              <a:rPr lang="en-US" sz="3316"/>
              <a:t>Compare expected implementation with what is currently being implemented.</a:t>
            </a:r>
            <a:endParaRPr sz="3316"/>
          </a:p>
          <a:p>
            <a:pPr marL="457200" lvl="0" indent="-228600" algn="l" rtl="0">
              <a:lnSpc>
                <a:spcPct val="100000"/>
              </a:lnSpc>
              <a:spcBef>
                <a:spcPts val="360"/>
              </a:spcBef>
              <a:spcAft>
                <a:spcPts val="0"/>
              </a:spcAft>
              <a:buSzPct val="63829"/>
              <a:buNone/>
            </a:pPr>
            <a:endParaRPr sz="3316"/>
          </a:p>
          <a:p>
            <a:pPr marL="0" lvl="0" indent="0" algn="l" rtl="0">
              <a:lnSpc>
                <a:spcPct val="100000"/>
              </a:lnSpc>
              <a:spcBef>
                <a:spcPts val="360"/>
              </a:spcBef>
              <a:spcAft>
                <a:spcPts val="0"/>
              </a:spcAft>
              <a:buSzPct val="63842"/>
              <a:buNone/>
            </a:pPr>
            <a:r>
              <a:rPr lang="en-US" sz="3316"/>
              <a:t>Note: many evidence-based interventions have fidelity monitoring too</a:t>
            </a:r>
            <a:r>
              <a:rPr lang="en-US"/>
              <a:t>ls!</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14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Behavior Intervention Fidelity Checklist Example</a:t>
            </a:r>
            <a:endParaRPr/>
          </a:p>
        </p:txBody>
      </p:sp>
      <p:pic>
        <p:nvPicPr>
          <p:cNvPr id="1577" name="Google Shape;1577;p148" descr="sample form"/>
          <p:cNvPicPr preferRelativeResize="0"/>
          <p:nvPr/>
        </p:nvPicPr>
        <p:blipFill rotWithShape="1">
          <a:blip r:embed="rId3">
            <a:alphaModFix/>
          </a:blip>
          <a:srcRect/>
          <a:stretch/>
        </p:blipFill>
        <p:spPr>
          <a:xfrm>
            <a:off x="1371600" y="1510405"/>
            <a:ext cx="5825239" cy="5347596"/>
          </a:xfrm>
          <a:prstGeom prst="rect">
            <a:avLst/>
          </a:prstGeom>
          <a:noFill/>
          <a:ln>
            <a:noFill/>
          </a:ln>
        </p:spPr>
      </p:pic>
      <p:pic>
        <p:nvPicPr>
          <p:cNvPr id="1578" name="Google Shape;1578;p14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83125" y="405525"/>
            <a:ext cx="664400" cy="845600"/>
          </a:xfrm>
          <a:prstGeom prst="rect">
            <a:avLst/>
          </a:prstGeom>
          <a:noFill/>
          <a:ln>
            <a:noFill/>
          </a:ln>
        </p:spPr>
      </p:pic>
      <p:sp>
        <p:nvSpPr>
          <p:cNvPr id="1579" name="Google Shape;1579;p148"/>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69</a:t>
            </a:r>
            <a:endParaRPr sz="1700">
              <a:solidFill>
                <a:schemeClr val="lt1"/>
              </a:solidFill>
              <a:latin typeface="Verdana"/>
              <a:ea typeface="Verdana"/>
              <a:cs typeface="Verdana"/>
              <a:sym typeface="Verdana"/>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14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Reading Intervention</a:t>
            </a:r>
            <a:endParaRPr/>
          </a:p>
          <a:p>
            <a:pPr marL="0" lvl="0" indent="0" algn="ctr" rtl="0">
              <a:lnSpc>
                <a:spcPct val="100000"/>
              </a:lnSpc>
              <a:spcBef>
                <a:spcPts val="0"/>
              </a:spcBef>
              <a:spcAft>
                <a:spcPts val="0"/>
              </a:spcAft>
              <a:buSzPct val="111111"/>
              <a:buNone/>
            </a:pPr>
            <a:r>
              <a:rPr lang="en-US"/>
              <a:t>Fidelity Checklist Example</a:t>
            </a:r>
            <a:endParaRPr/>
          </a:p>
        </p:txBody>
      </p:sp>
      <p:pic>
        <p:nvPicPr>
          <p:cNvPr id="1586" name="Google Shape;1586;p149" descr="sample form 2"/>
          <p:cNvPicPr preferRelativeResize="0"/>
          <p:nvPr/>
        </p:nvPicPr>
        <p:blipFill rotWithShape="1">
          <a:blip r:embed="rId3">
            <a:alphaModFix/>
          </a:blip>
          <a:srcRect/>
          <a:stretch/>
        </p:blipFill>
        <p:spPr>
          <a:xfrm>
            <a:off x="1052513" y="1537125"/>
            <a:ext cx="7038975" cy="5076825"/>
          </a:xfrm>
          <a:prstGeom prst="rect">
            <a:avLst/>
          </a:prstGeom>
          <a:noFill/>
          <a:ln>
            <a:noFill/>
          </a:ln>
        </p:spPr>
      </p:pic>
      <p:pic>
        <p:nvPicPr>
          <p:cNvPr id="1587" name="Google Shape;1587;p14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83125" y="405525"/>
            <a:ext cx="664400" cy="845600"/>
          </a:xfrm>
          <a:prstGeom prst="rect">
            <a:avLst/>
          </a:prstGeom>
          <a:noFill/>
          <a:ln>
            <a:noFill/>
          </a:ln>
        </p:spPr>
      </p:pic>
      <p:sp>
        <p:nvSpPr>
          <p:cNvPr id="1588" name="Google Shape;1588;p149"/>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70</a:t>
            </a:r>
            <a:endParaRPr sz="1700">
              <a:solidFill>
                <a:schemeClr val="lt1"/>
              </a:solidFill>
              <a:latin typeface="Verdana"/>
              <a:ea typeface="Verdana"/>
              <a:cs typeface="Verdana"/>
              <a:sym typeface="Verdana"/>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15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“Program” Fidelity Checklist Example</a:t>
            </a:r>
            <a:endParaRPr/>
          </a:p>
        </p:txBody>
      </p:sp>
      <p:pic>
        <p:nvPicPr>
          <p:cNvPr id="1595" name="Google Shape;1595;p150" descr="Title header for Six-Minute Solution table below it" title="The Six-Minute Solution"/>
          <p:cNvPicPr preferRelativeResize="0"/>
          <p:nvPr/>
        </p:nvPicPr>
        <p:blipFill rotWithShape="1">
          <a:blip r:embed="rId3">
            <a:alphaModFix/>
          </a:blip>
          <a:srcRect/>
          <a:stretch/>
        </p:blipFill>
        <p:spPr>
          <a:xfrm>
            <a:off x="1207325" y="1412548"/>
            <a:ext cx="6569850" cy="1550600"/>
          </a:xfrm>
          <a:prstGeom prst="rect">
            <a:avLst/>
          </a:prstGeom>
          <a:noFill/>
          <a:ln>
            <a:noFill/>
          </a:ln>
        </p:spPr>
      </p:pic>
      <p:pic>
        <p:nvPicPr>
          <p:cNvPr id="1596" name="Google Shape;1596;p150" descr="Checklist for example intervention of Six-Minute Solution" title="Sample Intervention Checklist"/>
          <p:cNvPicPr preferRelativeResize="0"/>
          <p:nvPr/>
        </p:nvPicPr>
        <p:blipFill rotWithShape="1">
          <a:blip r:embed="rId4">
            <a:alphaModFix/>
          </a:blip>
          <a:srcRect/>
          <a:stretch/>
        </p:blipFill>
        <p:spPr>
          <a:xfrm>
            <a:off x="898200" y="3004100"/>
            <a:ext cx="6776101" cy="3181350"/>
          </a:xfrm>
          <a:prstGeom prst="rect">
            <a:avLst/>
          </a:prstGeom>
          <a:noFill/>
          <a:ln>
            <a:noFill/>
          </a:ln>
        </p:spPr>
      </p:pic>
      <p:pic>
        <p:nvPicPr>
          <p:cNvPr id="1597" name="Google Shape;1597;p15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83125" y="405525"/>
            <a:ext cx="664400" cy="845600"/>
          </a:xfrm>
          <a:prstGeom prst="rect">
            <a:avLst/>
          </a:prstGeom>
          <a:noFill/>
          <a:ln>
            <a:noFill/>
          </a:ln>
        </p:spPr>
      </p:pic>
      <p:sp>
        <p:nvSpPr>
          <p:cNvPr id="1598" name="Google Shape;1598;p150"/>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71</a:t>
            </a:r>
            <a:endParaRPr sz="1700">
              <a:solidFill>
                <a:schemeClr val="lt1"/>
              </a:solidFill>
              <a:latin typeface="Verdana"/>
              <a:ea typeface="Verdana"/>
              <a:cs typeface="Verdana"/>
              <a:sym typeface="Verdana"/>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15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Strategies Fidelity </a:t>
            </a:r>
            <a:endParaRPr/>
          </a:p>
          <a:p>
            <a:pPr marL="0" lvl="0" indent="0" algn="ctr" rtl="0">
              <a:lnSpc>
                <a:spcPct val="100000"/>
              </a:lnSpc>
              <a:spcBef>
                <a:spcPts val="0"/>
              </a:spcBef>
              <a:spcAft>
                <a:spcPts val="0"/>
              </a:spcAft>
              <a:buSzPct val="111111"/>
              <a:buNone/>
            </a:pPr>
            <a:r>
              <a:rPr lang="en-US"/>
              <a:t>Checklist Example</a:t>
            </a:r>
            <a:endParaRPr/>
          </a:p>
        </p:txBody>
      </p:sp>
      <p:pic>
        <p:nvPicPr>
          <p:cNvPr id="1605" name="Google Shape;1605;p151" descr="sample checklist for partner reading, used to monitor fidelity of implementation" title="Strategy Checklist"/>
          <p:cNvPicPr preferRelativeResize="0"/>
          <p:nvPr/>
        </p:nvPicPr>
        <p:blipFill rotWithShape="1">
          <a:blip r:embed="rId3">
            <a:alphaModFix/>
          </a:blip>
          <a:srcRect/>
          <a:stretch/>
        </p:blipFill>
        <p:spPr>
          <a:xfrm>
            <a:off x="952500" y="1371600"/>
            <a:ext cx="7239000" cy="4829176"/>
          </a:xfrm>
          <a:prstGeom prst="rect">
            <a:avLst/>
          </a:prstGeom>
          <a:noFill/>
          <a:ln>
            <a:noFill/>
          </a:ln>
        </p:spPr>
      </p:pic>
      <p:pic>
        <p:nvPicPr>
          <p:cNvPr id="1606" name="Google Shape;1606;p15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83125" y="405525"/>
            <a:ext cx="664400" cy="845600"/>
          </a:xfrm>
          <a:prstGeom prst="rect">
            <a:avLst/>
          </a:prstGeom>
          <a:noFill/>
          <a:ln>
            <a:noFill/>
          </a:ln>
        </p:spPr>
      </p:pic>
      <p:sp>
        <p:nvSpPr>
          <p:cNvPr id="1607" name="Google Shape;1607;p151"/>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72</a:t>
            </a:r>
            <a:endParaRPr sz="1700">
              <a:solidFill>
                <a:schemeClr val="lt1"/>
              </a:solidFill>
              <a:latin typeface="Verdana"/>
              <a:ea typeface="Verdana"/>
              <a:cs typeface="Verdana"/>
              <a:sym typeface="Verdana"/>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15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Power of Fidelity</a:t>
            </a:r>
            <a:endParaRPr/>
          </a:p>
        </p:txBody>
      </p:sp>
      <p:pic>
        <p:nvPicPr>
          <p:cNvPr id="1614" name="Google Shape;1614;p152" descr="Diagram breaking down components for implementation:  Effective Innovations times Effective Implementation times Enabling Context equals Socially Significant Outcomes" title="Formula for Success Diagram"/>
          <p:cNvPicPr preferRelativeResize="0"/>
          <p:nvPr/>
        </p:nvPicPr>
        <p:blipFill rotWithShape="1">
          <a:blip r:embed="rId3">
            <a:alphaModFix/>
          </a:blip>
          <a:srcRect/>
          <a:stretch/>
        </p:blipFill>
        <p:spPr>
          <a:xfrm>
            <a:off x="297625" y="1554000"/>
            <a:ext cx="8548750" cy="4164150"/>
          </a:xfrm>
          <a:prstGeom prst="rect">
            <a:avLst/>
          </a:prstGeom>
          <a:noFill/>
          <a:ln>
            <a:noFill/>
          </a:ln>
        </p:spPr>
      </p:pic>
      <p:sp>
        <p:nvSpPr>
          <p:cNvPr id="1615" name="Google Shape;1615;p152"/>
          <p:cNvSpPr txBox="1"/>
          <p:nvPr/>
        </p:nvSpPr>
        <p:spPr>
          <a:xfrm>
            <a:off x="502007" y="5718150"/>
            <a:ext cx="7341300" cy="5733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National Implementation Research Network</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2" name="Google Shape;1622;p15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Fidelity Data Conversations</a:t>
            </a:r>
            <a:endParaRPr/>
          </a:p>
        </p:txBody>
      </p:sp>
      <p:sp>
        <p:nvSpPr>
          <p:cNvPr id="1621" name="Google Shape;1621;p153"/>
          <p:cNvSpPr txBox="1">
            <a:spLocks noGrp="1"/>
          </p:cNvSpPr>
          <p:nvPr>
            <p:ph type="body" idx="1"/>
          </p:nvPr>
        </p:nvSpPr>
        <p:spPr>
          <a:xfrm>
            <a:off x="228600" y="1538950"/>
            <a:ext cx="8686800" cy="53190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360"/>
              </a:spcBef>
              <a:spcAft>
                <a:spcPts val="0"/>
              </a:spcAft>
              <a:buSzPts val="2600"/>
              <a:buFont typeface="Verdana"/>
              <a:buChar char="•"/>
            </a:pPr>
            <a:r>
              <a:rPr lang="en-US" sz="2600"/>
              <a:t>Evaluate fidelity of intervention implementation</a:t>
            </a:r>
            <a:endParaRPr sz="2600"/>
          </a:p>
          <a:p>
            <a:pPr marL="914400" lvl="1" indent="-393700" algn="l" rtl="0">
              <a:lnSpc>
                <a:spcPct val="100000"/>
              </a:lnSpc>
              <a:spcBef>
                <a:spcPts val="360"/>
              </a:spcBef>
              <a:spcAft>
                <a:spcPts val="0"/>
              </a:spcAft>
              <a:buSzPts val="2600"/>
              <a:buChar char="–"/>
            </a:pPr>
            <a:r>
              <a:rPr lang="en-US" sz="2600"/>
              <a:t>more staff training? modeling?</a:t>
            </a:r>
            <a:endParaRPr sz="2600"/>
          </a:p>
          <a:p>
            <a:pPr marL="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a:t>Evaluate match to student need</a:t>
            </a:r>
            <a:endParaRPr sz="2600"/>
          </a:p>
          <a:p>
            <a:pPr marL="914400" lvl="1" indent="-393700" algn="l" rtl="0">
              <a:lnSpc>
                <a:spcPct val="100000"/>
              </a:lnSpc>
              <a:spcBef>
                <a:spcPts val="360"/>
              </a:spcBef>
              <a:spcAft>
                <a:spcPts val="0"/>
              </a:spcAft>
              <a:buSzPts val="2600"/>
              <a:buChar char="–"/>
            </a:pPr>
            <a:r>
              <a:rPr lang="en-US" sz="2600"/>
              <a:t>is it the right fit?</a:t>
            </a:r>
            <a:endParaRPr sz="2600"/>
          </a:p>
          <a:p>
            <a:pPr marL="91440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a:t>Evaluate contextual fit</a:t>
            </a:r>
            <a:endParaRPr sz="2600"/>
          </a:p>
          <a:p>
            <a:pPr marL="914400" lvl="1" indent="-393700" algn="l" rtl="0">
              <a:lnSpc>
                <a:spcPct val="100000"/>
              </a:lnSpc>
              <a:spcBef>
                <a:spcPts val="360"/>
              </a:spcBef>
              <a:spcAft>
                <a:spcPts val="0"/>
              </a:spcAft>
              <a:buSzPts val="2600"/>
              <a:buChar char="–"/>
            </a:pPr>
            <a:r>
              <a:rPr lang="en-US" sz="2600"/>
              <a:t>right match between the strategies, procedures, or elements of an intervention and the values, needs, skills, and resources of those who implement and experience the intervention</a:t>
            </a:r>
            <a:endParaRPr sz="260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9" name="Google Shape;1629;p8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Time: </a:t>
            </a:r>
            <a:endParaRPr/>
          </a:p>
          <a:p>
            <a:pPr marL="0" lvl="0" indent="0" algn="ctr" rtl="0">
              <a:lnSpc>
                <a:spcPct val="100000"/>
              </a:lnSpc>
              <a:spcBef>
                <a:spcPts val="0"/>
              </a:spcBef>
              <a:spcAft>
                <a:spcPts val="0"/>
              </a:spcAft>
              <a:buSzPct val="111111"/>
              <a:buNone/>
            </a:pPr>
            <a:r>
              <a:rPr lang="en-US"/>
              <a:t>Fidelity Measures</a:t>
            </a:r>
            <a:endParaRPr/>
          </a:p>
        </p:txBody>
      </p:sp>
      <p:sp>
        <p:nvSpPr>
          <p:cNvPr id="1628" name="Google Shape;1628;p8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Font typeface="Verdana"/>
              <a:buChar char="•"/>
            </a:pPr>
            <a:r>
              <a:rPr lang="en-US" sz="2800"/>
              <a:t>Discuss how fidelity will be measured?</a:t>
            </a:r>
            <a:endParaRPr/>
          </a:p>
          <a:p>
            <a:pPr marL="457200" lvl="0" indent="-228600" algn="l" rtl="0">
              <a:lnSpc>
                <a:spcPct val="100000"/>
              </a:lnSpc>
              <a:spcBef>
                <a:spcPts val="360"/>
              </a:spcBef>
              <a:spcAft>
                <a:spcPts val="0"/>
              </a:spcAft>
              <a:buSzPts val="2800"/>
              <a:buNone/>
            </a:pPr>
            <a:endParaRPr sz="2800"/>
          </a:p>
          <a:p>
            <a:pPr marL="457200" lvl="0" indent="-406400" algn="l" rtl="0">
              <a:lnSpc>
                <a:spcPct val="100000"/>
              </a:lnSpc>
              <a:spcBef>
                <a:spcPts val="360"/>
              </a:spcBef>
              <a:spcAft>
                <a:spcPts val="0"/>
              </a:spcAft>
              <a:buSzPts val="2800"/>
              <a:buFont typeface="Verdana"/>
              <a:buChar char="•"/>
            </a:pPr>
            <a:r>
              <a:rPr lang="en-US" sz="2800"/>
              <a:t>Determine how often fidelity is measured?</a:t>
            </a:r>
            <a:endParaRPr sz="2800"/>
          </a:p>
        </p:txBody>
      </p:sp>
      <p:pic>
        <p:nvPicPr>
          <p:cNvPr id="1630" name="Google Shape;1630;p8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83125" y="405525"/>
            <a:ext cx="664400" cy="845600"/>
          </a:xfrm>
          <a:prstGeom prst="rect">
            <a:avLst/>
          </a:prstGeom>
          <a:noFill/>
          <a:ln>
            <a:noFill/>
          </a:ln>
        </p:spPr>
      </p:pic>
      <p:sp>
        <p:nvSpPr>
          <p:cNvPr id="1631" name="Google Shape;1631;p88"/>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73</a:t>
            </a:r>
            <a:endParaRPr sz="1700">
              <a:solidFill>
                <a:schemeClr val="lt1"/>
              </a:solidFill>
              <a:latin typeface="Verdana"/>
              <a:ea typeface="Verdana"/>
              <a:cs typeface="Verdana"/>
              <a:sym typeface="Verdana"/>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35"/>
        <p:cNvGrpSpPr/>
        <p:nvPr/>
      </p:nvGrpSpPr>
      <p:grpSpPr>
        <a:xfrm>
          <a:off x="0" y="0"/>
          <a:ext cx="0" cy="0"/>
          <a:chOff x="0" y="0"/>
          <a:chExt cx="0" cy="0"/>
        </a:xfrm>
      </p:grpSpPr>
      <p:sp>
        <p:nvSpPr>
          <p:cNvPr id="1636" name="Google Shape;1636;p1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DIDM Big Idea: </a:t>
            </a:r>
            <a:endParaRPr/>
          </a:p>
          <a:p>
            <a:pPr marL="0" lvl="0" indent="0" algn="ctr" rtl="0">
              <a:lnSpc>
                <a:spcPct val="100000"/>
              </a:lnSpc>
              <a:spcBef>
                <a:spcPts val="0"/>
              </a:spcBef>
              <a:spcAft>
                <a:spcPts val="0"/>
              </a:spcAft>
              <a:buSzPct val="111111"/>
              <a:buNone/>
            </a:pPr>
            <a:r>
              <a:rPr lang="en-US"/>
              <a:t>Fidelity </a:t>
            </a:r>
            <a:endParaRPr/>
          </a:p>
        </p:txBody>
      </p:sp>
      <p:sp>
        <p:nvSpPr>
          <p:cNvPr id="1637" name="Google Shape;1637;p155"/>
          <p:cNvSpPr/>
          <p:nvPr/>
        </p:nvSpPr>
        <p:spPr>
          <a:xfrm>
            <a:off x="1035550" y="1628238"/>
            <a:ext cx="7750200" cy="397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chemeClr val="dk1"/>
                </a:solidFill>
                <a:latin typeface="Verdana"/>
                <a:ea typeface="Verdana"/>
                <a:cs typeface="Verdana"/>
                <a:sym typeface="Verdana"/>
              </a:rPr>
              <a:t>Regularly analyze and evaluate advanced tier data including:</a:t>
            </a:r>
            <a:endParaRPr sz="28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b="0" i="0" u="none" strike="noStrike" cap="none">
                <a:solidFill>
                  <a:schemeClr val="dk1"/>
                </a:solidFill>
                <a:latin typeface="Verdana"/>
                <a:ea typeface="Verdana"/>
                <a:cs typeface="Verdana"/>
                <a:sym typeface="Verdana"/>
              </a:rPr>
              <a:t>level of use</a:t>
            </a:r>
            <a:endParaRPr sz="28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b="0" i="0" u="none" strike="noStrike" cap="none">
                <a:solidFill>
                  <a:schemeClr val="dk1"/>
                </a:solidFill>
                <a:latin typeface="Verdana"/>
                <a:ea typeface="Verdana"/>
                <a:cs typeface="Verdana"/>
                <a:sym typeface="Verdana"/>
              </a:rPr>
              <a:t>intervention effectiveness</a:t>
            </a:r>
            <a:endParaRPr sz="28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b="0" i="0" u="none" strike="noStrike" cap="none">
                <a:solidFill>
                  <a:schemeClr val="dk1"/>
                </a:solidFill>
                <a:latin typeface="Verdana"/>
                <a:ea typeface="Verdana"/>
                <a:cs typeface="Verdana"/>
                <a:sym typeface="Verdana"/>
              </a:rPr>
              <a:t>student performance </a:t>
            </a:r>
            <a:endParaRPr sz="2800" b="0" i="0" u="none" strike="noStrike" cap="none">
              <a:solidFill>
                <a:schemeClr val="dk1"/>
              </a:solidFill>
              <a:latin typeface="Verdana"/>
              <a:ea typeface="Verdana"/>
              <a:cs typeface="Verdana"/>
              <a:sym typeface="Verdana"/>
            </a:endParaRPr>
          </a:p>
          <a:p>
            <a:pPr marL="457200" marR="0" lvl="0" indent="-406400" algn="l" rtl="0">
              <a:lnSpc>
                <a:spcPct val="100000"/>
              </a:lnSpc>
              <a:spcBef>
                <a:spcPts val="0"/>
              </a:spcBef>
              <a:spcAft>
                <a:spcPts val="0"/>
              </a:spcAft>
              <a:buClr>
                <a:schemeClr val="dk1"/>
              </a:buClr>
              <a:buSzPts val="2800"/>
              <a:buFont typeface="Verdana"/>
              <a:buChar char="●"/>
            </a:pPr>
            <a:r>
              <a:rPr lang="en-US" sz="2800" b="0" i="0" u="none" strike="noStrike" cap="none">
                <a:solidFill>
                  <a:schemeClr val="dk1"/>
                </a:solidFill>
                <a:latin typeface="Verdana"/>
                <a:ea typeface="Verdana"/>
                <a:cs typeface="Verdana"/>
                <a:sym typeface="Verdana"/>
              </a:rPr>
              <a:t>fidelity of implementation</a:t>
            </a: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p:txBody>
      </p:sp>
      <p:pic>
        <p:nvPicPr>
          <p:cNvPr id="1638" name="Google Shape;1638;p155" descr="lightbulb icon" title="lightbulb icon"/>
          <p:cNvPicPr preferRelativeResize="0"/>
          <p:nvPr/>
        </p:nvPicPr>
        <p:blipFill rotWithShape="1">
          <a:blip r:embed="rId3">
            <a:alphaModFix/>
          </a:blip>
          <a:srcRect/>
          <a:stretch/>
        </p:blipFill>
        <p:spPr>
          <a:xfrm>
            <a:off x="228601" y="1864650"/>
            <a:ext cx="827074" cy="923757"/>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546">
            <a:alpha val="35290"/>
          </a:srgbClr>
        </a:solidFill>
        <a:effectLst/>
      </p:bgPr>
    </p:bg>
    <p:spTree>
      <p:nvGrpSpPr>
        <p:cNvPr id="1" name="Shape 1642"/>
        <p:cNvGrpSpPr/>
        <p:nvPr/>
      </p:nvGrpSpPr>
      <p:grpSpPr>
        <a:xfrm>
          <a:off x="0" y="0"/>
          <a:ext cx="0" cy="0"/>
          <a:chOff x="0" y="0"/>
          <a:chExt cx="0" cy="0"/>
        </a:xfrm>
      </p:grpSpPr>
      <p:sp>
        <p:nvSpPr>
          <p:cNvPr id="1643" name="Google Shape;1643;p1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r>
              <a:rPr lang="en-US"/>
              <a:t>Professional Learning and Coaching</a:t>
            </a:r>
            <a:endParaRPr/>
          </a:p>
        </p:txBody>
      </p:sp>
      <p:grpSp>
        <p:nvGrpSpPr>
          <p:cNvPr id="1644" name="Google Shape;1644;p156" descr="red circle"/>
          <p:cNvGrpSpPr/>
          <p:nvPr/>
        </p:nvGrpSpPr>
        <p:grpSpPr>
          <a:xfrm>
            <a:off x="2089338" y="1746025"/>
            <a:ext cx="4965300" cy="4892750"/>
            <a:chOff x="1967738" y="83500"/>
            <a:chExt cx="4965300" cy="4892750"/>
          </a:xfrm>
        </p:grpSpPr>
        <p:sp>
          <p:nvSpPr>
            <p:cNvPr id="1645" name="Google Shape;1645;p156"/>
            <p:cNvSpPr/>
            <p:nvPr/>
          </p:nvSpPr>
          <p:spPr>
            <a:xfrm>
              <a:off x="3718838" y="8350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1646" name="Google Shape;1646;p156"/>
            <p:cNvSpPr/>
            <p:nvPr/>
          </p:nvSpPr>
          <p:spPr>
            <a:xfrm>
              <a:off x="4989788" y="58445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200" b="1" i="0" u="none" strike="noStrike" cap="none">
                  <a:solidFill>
                    <a:schemeClr val="dk1"/>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1647" name="Google Shape;1647;p156"/>
            <p:cNvSpPr/>
            <p:nvPr/>
          </p:nvSpPr>
          <p:spPr>
            <a:xfrm>
              <a:off x="5469938" y="173125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300" b="1" i="0" u="none" strike="noStrike" cap="none">
                  <a:solidFill>
                    <a:schemeClr val="dk1"/>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1648" name="Google Shape;1648;p156"/>
            <p:cNvSpPr/>
            <p:nvPr/>
          </p:nvSpPr>
          <p:spPr>
            <a:xfrm>
              <a:off x="4989788" y="301710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300" b="1" i="0" u="none" strike="noStrike" cap="none">
                  <a:solidFill>
                    <a:schemeClr val="dk1"/>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1649" name="Google Shape;1649;p156"/>
            <p:cNvSpPr/>
            <p:nvPr/>
          </p:nvSpPr>
          <p:spPr>
            <a:xfrm>
              <a:off x="3718838" y="351315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300" b="1" i="0" u="none" strike="noStrike" cap="none">
                  <a:solidFill>
                    <a:schemeClr val="dk1"/>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1650" name="Google Shape;1650;p156"/>
            <p:cNvSpPr/>
            <p:nvPr/>
          </p:nvSpPr>
          <p:spPr>
            <a:xfrm>
              <a:off x="2447913" y="301710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300" b="1" i="0" u="none" strike="noStrike" cap="none">
                  <a:solidFill>
                    <a:schemeClr val="dk1"/>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1651" name="Google Shape;1651;p156"/>
            <p:cNvSpPr/>
            <p:nvPr/>
          </p:nvSpPr>
          <p:spPr>
            <a:xfrm>
              <a:off x="1967738" y="1794450"/>
              <a:ext cx="1463100" cy="1463100"/>
            </a:xfrm>
            <a:prstGeom prst="ellipse">
              <a:avLst/>
            </a:prstGeom>
            <a:solidFill>
              <a:srgbClr val="9E9E9E"/>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Verdana"/>
                  <a:ea typeface="Verdana"/>
                  <a:cs typeface="Verdana"/>
                  <a:sym typeface="Verdana"/>
                </a:rPr>
                <a:t>Data-</a:t>
              </a:r>
              <a:endParaRPr sz="13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1100"/>
                <a:buFont typeface="Arial"/>
                <a:buNone/>
              </a:pPr>
              <a:r>
                <a:rPr lang="en-US" sz="1300" b="1" i="0" u="none" strike="noStrike" cap="none">
                  <a:solidFill>
                    <a:schemeClr val="dk1"/>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1652" name="Google Shape;1652;p156"/>
            <p:cNvSpPr/>
            <p:nvPr/>
          </p:nvSpPr>
          <p:spPr>
            <a:xfrm>
              <a:off x="2447913" y="584450"/>
              <a:ext cx="1463100" cy="1463100"/>
            </a:xfrm>
            <a:prstGeom prst="ellipse">
              <a:avLst/>
            </a:prstGeom>
            <a:solidFill>
              <a:srgbClr val="CC000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50" b="1" i="0" u="none" strike="noStrike" cap="none">
                  <a:solidFill>
                    <a:schemeClr val="lt1"/>
                  </a:solidFill>
                  <a:latin typeface="Verdana"/>
                  <a:ea typeface="Verdana"/>
                  <a:cs typeface="Verdana"/>
                  <a:sym typeface="Verdana"/>
                </a:rPr>
                <a:t>Professional Learning and Coaching</a:t>
              </a:r>
              <a:endParaRPr sz="1150" b="1" i="0" u="none" strike="noStrike" cap="none">
                <a:solidFill>
                  <a:schemeClr val="lt1"/>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09"/>
        <p:cNvGrpSpPr/>
        <p:nvPr/>
      </p:nvGrpSpPr>
      <p:grpSpPr>
        <a:xfrm>
          <a:off x="0" y="0"/>
          <a:ext cx="0" cy="0"/>
          <a:chOff x="0" y="0"/>
          <a:chExt cx="0" cy="0"/>
        </a:xfrm>
      </p:grpSpPr>
      <p:sp>
        <p:nvSpPr>
          <p:cNvPr id="310" name="Google Shape;310;p12"/>
          <p:cNvSpPr txBox="1">
            <a:spLocks noGrp="1"/>
          </p:cNvSpPr>
          <p:nvPr>
            <p:ph type="body" idx="1"/>
          </p:nvPr>
        </p:nvSpPr>
        <p:spPr>
          <a:xfrm>
            <a:off x="457200" y="1600200"/>
            <a:ext cx="8229600" cy="50709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Char char="•"/>
            </a:pPr>
            <a:r>
              <a:rPr lang="en-US" sz="2800"/>
              <a:t>Targeted support for students not successful with Tier 1 alone</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Small group intervention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Provided </a:t>
            </a:r>
            <a:r>
              <a:rPr lang="en-US" sz="2800" b="1" u="sng"/>
              <a:t>in addition</a:t>
            </a:r>
            <a:r>
              <a:rPr lang="en-US" sz="2800"/>
              <a:t> to universal, Tier 1 instruction and aligned with student needs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For students who may be struggling or who need more challenge</a:t>
            </a:r>
            <a:endParaRPr sz="2800"/>
          </a:p>
        </p:txBody>
      </p:sp>
      <p:sp>
        <p:nvSpPr>
          <p:cNvPr id="311" name="Google Shape;311;p1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is Tier 2?</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g2512ea544f6_0_13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2.9 Professional Learning</a:t>
            </a:r>
            <a:endParaRPr/>
          </a:p>
        </p:txBody>
      </p:sp>
      <p:graphicFrame>
        <p:nvGraphicFramePr>
          <p:cNvPr id="3" name="Table 2">
            <a:extLst>
              <a:ext uri="{FF2B5EF4-FFF2-40B4-BE49-F238E27FC236}">
                <a16:creationId xmlns:a16="http://schemas.microsoft.com/office/drawing/2014/main" id="{12A10545-6233-915E-3518-0F14FC520ED5}"/>
              </a:ext>
            </a:extLst>
          </p:cNvPr>
          <p:cNvGraphicFramePr>
            <a:graphicFrameLocks noGrp="1"/>
          </p:cNvGraphicFramePr>
          <p:nvPr>
            <p:extLst>
              <p:ext uri="{D42A27DB-BD31-4B8C-83A1-F6EECF244321}">
                <p14:modId xmlns:p14="http://schemas.microsoft.com/office/powerpoint/2010/main" val="113973780"/>
              </p:ext>
            </p:extLst>
          </p:nvPr>
        </p:nvGraphicFramePr>
        <p:xfrm>
          <a:off x="1134985" y="1422113"/>
          <a:ext cx="6618365" cy="2509087"/>
        </p:xfrm>
        <a:graphic>
          <a:graphicData uri="http://schemas.openxmlformats.org/drawingml/2006/table">
            <a:tbl>
              <a:tblPr firstRow="1" bandRow="1">
                <a:tableStyleId>{93A68515-1621-4106-8471-DD7951202623}</a:tableStyleId>
              </a:tblPr>
              <a:tblGrid>
                <a:gridCol w="2120430">
                  <a:extLst>
                    <a:ext uri="{9D8B030D-6E8A-4147-A177-3AD203B41FA5}">
                      <a16:colId xmlns:a16="http://schemas.microsoft.com/office/drawing/2014/main" val="4061687813"/>
                    </a:ext>
                  </a:extLst>
                </a:gridCol>
                <a:gridCol w="2142688">
                  <a:extLst>
                    <a:ext uri="{9D8B030D-6E8A-4147-A177-3AD203B41FA5}">
                      <a16:colId xmlns:a16="http://schemas.microsoft.com/office/drawing/2014/main" val="2972037903"/>
                    </a:ext>
                  </a:extLst>
                </a:gridCol>
                <a:gridCol w="2355247">
                  <a:extLst>
                    <a:ext uri="{9D8B030D-6E8A-4147-A177-3AD203B41FA5}">
                      <a16:colId xmlns:a16="http://schemas.microsoft.com/office/drawing/2014/main" val="2412276711"/>
                    </a:ext>
                  </a:extLst>
                </a:gridCol>
              </a:tblGrid>
              <a:tr h="435262">
                <a:tc>
                  <a:txBody>
                    <a:bodyPr/>
                    <a:lstStyle/>
                    <a:p>
                      <a:pPr marL="0" indent="0" algn="ctr">
                        <a:buFont typeface="Arial" panose="020B0604020202020204" pitchFamily="34" charset="0"/>
                        <a:buNone/>
                      </a:pPr>
                      <a:r>
                        <a:rPr lang="en-US" sz="1400" dirty="0">
                          <a:solidFill>
                            <a:schemeClr val="tx1"/>
                          </a:solidFill>
                          <a:latin typeface="Verdana" panose="020B0604030504040204" pitchFamily="34" charset="0"/>
                          <a:ea typeface="Verdana" panose="020B0604030504040204" pitchFamily="34" charset="0"/>
                        </a:rPr>
                        <a:t>Feature</a:t>
                      </a:r>
                    </a:p>
                  </a:txBody>
                  <a:tcPr marL="46551" marR="46551" marT="23276" marB="23276" anchor="ctr"/>
                </a:tc>
                <a:tc>
                  <a:txBody>
                    <a:bodyPr/>
                    <a:lstStyle/>
                    <a:p>
                      <a:pPr marL="0" indent="0" algn="ctr">
                        <a:spcAft>
                          <a:spcPts val="600"/>
                        </a:spcAft>
                        <a:buFont typeface="Arial" panose="020B0604020202020204" pitchFamily="34" charset="0"/>
                        <a:buNone/>
                      </a:pPr>
                      <a:r>
                        <a:rPr lang="en-US" sz="1400" dirty="0">
                          <a:solidFill>
                            <a:schemeClr val="tx1"/>
                          </a:solidFill>
                          <a:latin typeface="Verdana" panose="020B0604030504040204" pitchFamily="34" charset="0"/>
                          <a:ea typeface="Verdana" panose="020B0604030504040204" pitchFamily="34" charset="0"/>
                        </a:rPr>
                        <a:t>Possible Data Sources</a:t>
                      </a:r>
                    </a:p>
                  </a:txBody>
                  <a:tcPr marL="46551" marR="46551" marT="23276" marB="23276" anchor="ctr"/>
                </a:tc>
                <a:tc>
                  <a:txBody>
                    <a:bodyPr/>
                    <a:lstStyle/>
                    <a:p>
                      <a:pPr marL="0" indent="0" algn="ctr">
                        <a:buFont typeface="Arial" panose="020B0604020202020204" pitchFamily="34" charset="0"/>
                        <a:buNone/>
                      </a:pPr>
                      <a:r>
                        <a:rPr lang="en-US" sz="1400" dirty="0">
                          <a:solidFill>
                            <a:schemeClr val="tx1"/>
                          </a:solidFill>
                          <a:latin typeface="Verdana" panose="020B0604030504040204" pitchFamily="34" charset="0"/>
                          <a:ea typeface="Verdana" panose="020B0604030504040204" pitchFamily="34" charset="0"/>
                        </a:rPr>
                        <a:t>Scoring Criteria</a:t>
                      </a:r>
                    </a:p>
                  </a:txBody>
                  <a:tcPr marL="46551" marR="46551" marT="23276" marB="23276" anchor="ctr"/>
                </a:tc>
                <a:extLst>
                  <a:ext uri="{0D108BD9-81ED-4DB2-BD59-A6C34878D82A}">
                    <a16:rowId xmlns:a16="http://schemas.microsoft.com/office/drawing/2014/main" val="1293027775"/>
                  </a:ext>
                </a:extLst>
              </a:tr>
              <a:tr h="2073825">
                <a:tc>
                  <a:txBody>
                    <a:bodyPr/>
                    <a:lstStyle/>
                    <a:p>
                      <a:r>
                        <a:rPr lang="en-US" sz="1200" dirty="0">
                          <a:latin typeface="Verdana" panose="020B0604030504040204" pitchFamily="34" charset="0"/>
                          <a:ea typeface="Verdana" panose="020B0604030504040204" pitchFamily="34" charset="0"/>
                        </a:rPr>
                        <a:t>A written process is followed for teaching all relevant staff how to refer to students and implement each Tier II intervention that is in place.</a:t>
                      </a:r>
                    </a:p>
                  </a:txBody>
                  <a:tcPr marL="46551" marR="46551" marT="23276" marB="23276"/>
                </a:tc>
                <a:tc>
                  <a:txBody>
                    <a:bodyPr/>
                    <a:lstStyle/>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Professional development calendar</a:t>
                      </a:r>
                    </a:p>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Staff handbook</a:t>
                      </a:r>
                    </a:p>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Lesson plans for teacher trainings</a:t>
                      </a:r>
                    </a:p>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School Policy</a:t>
                      </a:r>
                    </a:p>
                  </a:txBody>
                  <a:tcPr marL="46551" marR="46551" marT="23276" marB="23276"/>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no process in place</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informal process</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=written process used to teach all staff all aspects of intervention delivery, including RFA, delivering feedback, and monitoring student progress</a:t>
                      </a:r>
                      <a:endParaRPr lang="en-US" sz="1200" dirty="0">
                        <a:highlight>
                          <a:srgbClr val="FF0000"/>
                        </a:highlight>
                        <a:latin typeface="Verdana" panose="020B0604030504040204" pitchFamily="34" charset="0"/>
                        <a:ea typeface="Verdana" panose="020B0604030504040204" pitchFamily="34" charset="0"/>
                      </a:endParaRPr>
                    </a:p>
                  </a:txBody>
                  <a:tcPr marL="46551" marR="46551" marT="23276" marB="23276"/>
                </a:tc>
                <a:extLst>
                  <a:ext uri="{0D108BD9-81ED-4DB2-BD59-A6C34878D82A}">
                    <a16:rowId xmlns:a16="http://schemas.microsoft.com/office/drawing/2014/main" val="3172088370"/>
                  </a:ext>
                </a:extLst>
              </a:tr>
            </a:tbl>
          </a:graphicData>
        </a:graphic>
      </p:graphicFrame>
      <p:pic>
        <p:nvPicPr>
          <p:cNvPr id="1658" name="Google Shape;1658;g2512ea544f6_0_133" descr="Screen Shot TFI socring for 2.1"/>
          <p:cNvPicPr preferRelativeResize="0"/>
          <p:nvPr/>
        </p:nvPicPr>
        <p:blipFill rotWithShape="1">
          <a:blip r:embed="rId3">
            <a:alphaModFix/>
          </a:blip>
          <a:srcRect/>
          <a:stretch/>
        </p:blipFill>
        <p:spPr>
          <a:xfrm>
            <a:off x="318550" y="1470325"/>
            <a:ext cx="734935" cy="957300"/>
          </a:xfrm>
          <a:prstGeom prst="rect">
            <a:avLst/>
          </a:prstGeom>
          <a:noFill/>
          <a:ln>
            <a:noFill/>
          </a:ln>
        </p:spPr>
      </p:pic>
      <p:graphicFrame>
        <p:nvGraphicFramePr>
          <p:cNvPr id="4" name="Table 3">
            <a:extLst>
              <a:ext uri="{FF2B5EF4-FFF2-40B4-BE49-F238E27FC236}">
                <a16:creationId xmlns:a16="http://schemas.microsoft.com/office/drawing/2014/main" id="{9563FE34-130C-4127-CFD3-75A3050BA050}"/>
              </a:ext>
            </a:extLst>
          </p:cNvPr>
          <p:cNvGraphicFramePr>
            <a:graphicFrameLocks noGrp="1"/>
          </p:cNvGraphicFramePr>
          <p:nvPr>
            <p:extLst>
              <p:ext uri="{D42A27DB-BD31-4B8C-83A1-F6EECF244321}">
                <p14:modId xmlns:p14="http://schemas.microsoft.com/office/powerpoint/2010/main" val="704844955"/>
              </p:ext>
            </p:extLst>
          </p:nvPr>
        </p:nvGraphicFramePr>
        <p:xfrm>
          <a:off x="4472452" y="4076038"/>
          <a:ext cx="4442948" cy="2296987"/>
        </p:xfrm>
        <a:graphic>
          <a:graphicData uri="http://schemas.openxmlformats.org/drawingml/2006/table">
            <a:tbl>
              <a:tblPr firstRow="1" bandRow="1">
                <a:tableStyleId>{93A68515-1621-4106-8471-DD7951202623}</a:tableStyleId>
              </a:tblPr>
              <a:tblGrid>
                <a:gridCol w="1356848">
                  <a:extLst>
                    <a:ext uri="{9D8B030D-6E8A-4147-A177-3AD203B41FA5}">
                      <a16:colId xmlns:a16="http://schemas.microsoft.com/office/drawing/2014/main" val="4061687813"/>
                    </a:ext>
                  </a:extLst>
                </a:gridCol>
                <a:gridCol w="1466850">
                  <a:extLst>
                    <a:ext uri="{9D8B030D-6E8A-4147-A177-3AD203B41FA5}">
                      <a16:colId xmlns:a16="http://schemas.microsoft.com/office/drawing/2014/main" val="2972037903"/>
                    </a:ext>
                  </a:extLst>
                </a:gridCol>
                <a:gridCol w="1619250">
                  <a:extLst>
                    <a:ext uri="{9D8B030D-6E8A-4147-A177-3AD203B41FA5}">
                      <a16:colId xmlns:a16="http://schemas.microsoft.com/office/drawing/2014/main" val="2412276711"/>
                    </a:ext>
                  </a:extLst>
                </a:gridCol>
              </a:tblGrid>
              <a:tr h="2296987">
                <a:tc>
                  <a:txBody>
                    <a:bodyPr/>
                    <a:lstStyle/>
                    <a:p>
                      <a:r>
                        <a:rPr lang="en-US" sz="1200" dirty="0">
                          <a:latin typeface="Verdana" panose="020B0604030504040204" pitchFamily="34" charset="0"/>
                          <a:ea typeface="Verdana" panose="020B0604030504040204" pitchFamily="34" charset="0"/>
                        </a:rPr>
                        <a:t>Teams have access to professional learning needed to provide interventions with fidelity, reinforce the intervention across settings, including families</a:t>
                      </a:r>
                    </a:p>
                  </a:txBody>
                  <a:tcPr marL="46551" marR="46551" marT="23276" marB="23276"/>
                </a:tc>
                <a:tc>
                  <a:txBody>
                    <a:bodyPr/>
                    <a:lstStyle/>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Professional learning plans and calendars</a:t>
                      </a:r>
                    </a:p>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Fidelity checklists</a:t>
                      </a:r>
                    </a:p>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Family communication</a:t>
                      </a:r>
                    </a:p>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Fidelity checklists</a:t>
                      </a:r>
                    </a:p>
                    <a:p>
                      <a:pPr marL="0" indent="0" algn="l">
                        <a:spcAft>
                          <a:spcPts val="600"/>
                        </a:spcAft>
                        <a:buFont typeface="Arial" panose="020B0604020202020204" pitchFamily="34" charset="0"/>
                        <a:buNone/>
                      </a:pPr>
                      <a:r>
                        <a:rPr lang="en-US" sz="1200" dirty="0">
                          <a:latin typeface="Verdana" panose="020B0604030504040204" pitchFamily="34" charset="0"/>
                          <a:ea typeface="Verdana" panose="020B0604030504040204" pitchFamily="34" charset="0"/>
                        </a:rPr>
                        <a:t>Staff handbook</a:t>
                      </a:r>
                    </a:p>
                  </a:txBody>
                  <a:tcPr marL="46551" marR="46551" marT="23276" marB="23276"/>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only 1 criteria is met</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Two criteria are met</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All 3 criteria are met</a:t>
                      </a:r>
                    </a:p>
                  </a:txBody>
                  <a:tcPr marL="46551" marR="46551" marT="23276" marB="23276"/>
                </a:tc>
                <a:extLst>
                  <a:ext uri="{0D108BD9-81ED-4DB2-BD59-A6C34878D82A}">
                    <a16:rowId xmlns:a16="http://schemas.microsoft.com/office/drawing/2014/main" val="3172088370"/>
                  </a:ext>
                </a:extLst>
              </a:tr>
            </a:tbl>
          </a:graphicData>
        </a:graphic>
      </p:graphicFrame>
      <p:pic>
        <p:nvPicPr>
          <p:cNvPr id="1659" name="Google Shape;1659;g2512ea544f6_0_133" descr="Picture of Academic TFI booklet"/>
          <p:cNvPicPr preferRelativeResize="0"/>
          <p:nvPr/>
        </p:nvPicPr>
        <p:blipFill rotWithShape="1">
          <a:blip r:embed="rId4">
            <a:alphaModFix/>
          </a:blip>
          <a:srcRect/>
          <a:stretch/>
        </p:blipFill>
        <p:spPr>
          <a:xfrm>
            <a:off x="3556875" y="4149875"/>
            <a:ext cx="810200" cy="862675"/>
          </a:xfrm>
          <a:prstGeom prst="rect">
            <a:avLst/>
          </a:prstGeom>
          <a:noFill/>
          <a:ln>
            <a:noFill/>
          </a:ln>
        </p:spPr>
      </p:pic>
      <p:pic>
        <p:nvPicPr>
          <p:cNvPr id="1662" name="Google Shape;1662;g2512ea544f6_0_133" descr="family engagement icon"/>
          <p:cNvPicPr preferRelativeResize="0"/>
          <p:nvPr/>
        </p:nvPicPr>
        <p:blipFill rotWithShape="1">
          <a:blip r:embed="rId5">
            <a:alphaModFix/>
          </a:blip>
          <a:srcRect/>
          <a:stretch/>
        </p:blipFill>
        <p:spPr>
          <a:xfrm>
            <a:off x="94997" y="5944763"/>
            <a:ext cx="826350" cy="856524"/>
          </a:xfrm>
          <a:prstGeom prst="rect">
            <a:avLst/>
          </a:prstGeom>
          <a:noFill/>
          <a:ln>
            <a:noFill/>
          </a:ln>
        </p:spPr>
      </p:pic>
      <p:pic>
        <p:nvPicPr>
          <p:cNvPr id="1663" name="Google Shape;1663;g2512ea544f6_0_133">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8140575" y="377300"/>
            <a:ext cx="664400" cy="845600"/>
          </a:xfrm>
          <a:prstGeom prst="rect">
            <a:avLst/>
          </a:prstGeom>
          <a:noFill/>
          <a:ln>
            <a:noFill/>
          </a:ln>
        </p:spPr>
      </p:pic>
      <p:sp>
        <p:nvSpPr>
          <p:cNvPr id="1664" name="Google Shape;1664;g2512ea544f6_0_133"/>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lt1"/>
                </a:solidFill>
                <a:latin typeface="Verdana"/>
                <a:ea typeface="Verdana"/>
                <a:cs typeface="Verdana"/>
                <a:sym typeface="Verdana"/>
              </a:rPr>
              <a:t>74</a:t>
            </a:r>
            <a:endParaRPr sz="1300">
              <a:solidFill>
                <a:schemeClr val="lt1"/>
              </a:solidFill>
              <a:latin typeface="Verdana"/>
              <a:ea typeface="Verdana"/>
              <a:cs typeface="Verdana"/>
              <a:sym typeface="Verdana"/>
            </a:endParaRPr>
          </a:p>
          <a:p>
            <a:pPr marL="0" lvl="0" indent="0" algn="ctr" rtl="0">
              <a:spcBef>
                <a:spcPts val="0"/>
              </a:spcBef>
              <a:spcAft>
                <a:spcPts val="0"/>
              </a:spcAft>
              <a:buNone/>
            </a:pPr>
            <a:r>
              <a:rPr lang="en-US" sz="1300">
                <a:solidFill>
                  <a:schemeClr val="lt1"/>
                </a:solidFill>
                <a:latin typeface="Verdana"/>
                <a:ea typeface="Verdana"/>
                <a:cs typeface="Verdana"/>
                <a:sym typeface="Verdana"/>
              </a:rPr>
              <a:t>75</a:t>
            </a:r>
            <a:endParaRPr sz="1300">
              <a:solidFill>
                <a:schemeClr val="lt1"/>
              </a:solidFill>
              <a:latin typeface="Verdana"/>
              <a:ea typeface="Verdana"/>
              <a:cs typeface="Verdana"/>
              <a:sym typeface="Verdana"/>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p15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School Professional Learning Process </a:t>
            </a:r>
            <a:endParaRPr/>
          </a:p>
        </p:txBody>
      </p:sp>
      <p:grpSp>
        <p:nvGrpSpPr>
          <p:cNvPr id="1671" name="Google Shape;1671;p159" descr="4 square flow cycle"/>
          <p:cNvGrpSpPr/>
          <p:nvPr/>
        </p:nvGrpSpPr>
        <p:grpSpPr>
          <a:xfrm>
            <a:off x="1524774" y="1457201"/>
            <a:ext cx="6094438" cy="4748160"/>
            <a:chOff x="724675" y="-101419"/>
            <a:chExt cx="6094438" cy="4748160"/>
          </a:xfrm>
        </p:grpSpPr>
        <p:sp>
          <p:nvSpPr>
            <p:cNvPr id="1672" name="Google Shape;1672;p159"/>
            <p:cNvSpPr/>
            <p:nvPr/>
          </p:nvSpPr>
          <p:spPr>
            <a:xfrm>
              <a:off x="1547006" y="-101419"/>
              <a:ext cx="4449900" cy="4449900"/>
            </a:xfrm>
            <a:custGeom>
              <a:avLst/>
              <a:gdLst/>
              <a:ahLst/>
              <a:cxnLst/>
              <a:rect l="l" t="t" r="r" b="b"/>
              <a:pathLst>
                <a:path w="120000" h="120000" extrusionOk="0">
                  <a:moveTo>
                    <a:pt x="88106" y="10429"/>
                  </a:moveTo>
                  <a:lnTo>
                    <a:pt x="88106" y="10429"/>
                  </a:lnTo>
                  <a:cubicBezTo>
                    <a:pt x="108624" y="22062"/>
                    <a:pt x="119855" y="45135"/>
                    <a:pt x="116353" y="68461"/>
                  </a:cubicBezTo>
                  <a:cubicBezTo>
                    <a:pt x="112851" y="91786"/>
                    <a:pt x="95340" y="110544"/>
                    <a:pt x="72310" y="115639"/>
                  </a:cubicBezTo>
                  <a:cubicBezTo>
                    <a:pt x="49279" y="120734"/>
                    <a:pt x="25490" y="111114"/>
                    <a:pt x="12475" y="91443"/>
                  </a:cubicBezTo>
                  <a:cubicBezTo>
                    <a:pt x="-539" y="71771"/>
                    <a:pt x="-90" y="46114"/>
                    <a:pt x="13607" y="26911"/>
                  </a:cubicBezTo>
                  <a:lnTo>
                    <a:pt x="11297" y="24985"/>
                  </a:lnTo>
                  <a:lnTo>
                    <a:pt x="18385" y="25301"/>
                  </a:lnTo>
                  <a:lnTo>
                    <a:pt x="20231" y="32435"/>
                  </a:lnTo>
                  <a:lnTo>
                    <a:pt x="17923" y="30510"/>
                  </a:lnTo>
                  <a:lnTo>
                    <a:pt x="17923" y="30510"/>
                  </a:lnTo>
                  <a:cubicBezTo>
                    <a:pt x="5738" y="47895"/>
                    <a:pt x="5500" y="70983"/>
                    <a:pt x="17323" y="88616"/>
                  </a:cubicBezTo>
                  <a:cubicBezTo>
                    <a:pt x="29147" y="106249"/>
                    <a:pt x="50597" y="114795"/>
                    <a:pt x="71306" y="110123"/>
                  </a:cubicBezTo>
                  <a:cubicBezTo>
                    <a:pt x="92016" y="105452"/>
                    <a:pt x="107720" y="88525"/>
                    <a:pt x="110829" y="67524"/>
                  </a:cubicBezTo>
                  <a:cubicBezTo>
                    <a:pt x="113938" y="46523"/>
                    <a:pt x="103811" y="25773"/>
                    <a:pt x="85343" y="1530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1673" name="Google Shape;1673;p159"/>
            <p:cNvSpPr/>
            <p:nvPr/>
          </p:nvSpPr>
          <p:spPr>
            <a:xfrm>
              <a:off x="2322444" y="1603"/>
              <a:ext cx="2898900" cy="14496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1674" name="Google Shape;1674;p159"/>
            <p:cNvSpPr txBox="1"/>
            <p:nvPr/>
          </p:nvSpPr>
          <p:spPr>
            <a:xfrm>
              <a:off x="2393201" y="72360"/>
              <a:ext cx="2757300" cy="1308000"/>
            </a:xfrm>
            <a:prstGeom prst="rect">
              <a:avLst/>
            </a:prstGeom>
            <a:solidFill>
              <a:schemeClr val="accent5"/>
            </a:solid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a:solidFill>
                    <a:srgbClr val="000000"/>
                  </a:solidFill>
                  <a:latin typeface="Verdana"/>
                  <a:ea typeface="Verdana"/>
                  <a:cs typeface="Verdana"/>
                  <a:sym typeface="Verdana"/>
                </a:rPr>
                <a:t>Presentation of Theory and Research</a:t>
              </a:r>
              <a:endParaRPr sz="1400" b="1" i="0" u="none" strike="noStrike" cap="none" dirty="0">
                <a:solidFill>
                  <a:srgbClr val="000000"/>
                </a:solidFill>
                <a:latin typeface="Verdana"/>
                <a:ea typeface="Verdana"/>
                <a:cs typeface="Verdana"/>
                <a:sym typeface="Verdana"/>
              </a:endParaRPr>
            </a:p>
          </p:txBody>
        </p:sp>
        <p:sp>
          <p:nvSpPr>
            <p:cNvPr id="1675" name="Google Shape;1675;p159"/>
            <p:cNvSpPr/>
            <p:nvPr/>
          </p:nvSpPr>
          <p:spPr>
            <a:xfrm>
              <a:off x="3920213" y="1599372"/>
              <a:ext cx="2898900" cy="14496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1676" name="Google Shape;1676;p159"/>
            <p:cNvSpPr txBox="1"/>
            <p:nvPr/>
          </p:nvSpPr>
          <p:spPr>
            <a:xfrm>
              <a:off x="3990970" y="1670129"/>
              <a:ext cx="2757300" cy="1308000"/>
            </a:xfrm>
            <a:prstGeom prst="rect">
              <a:avLst/>
            </a:prstGeom>
            <a:solidFill>
              <a:schemeClr val="accent5"/>
            </a:solid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Demonstration of the Strategy or Skill</a:t>
              </a:r>
              <a:endParaRPr sz="1400" b="1" i="0" u="none" strike="noStrike" cap="none">
                <a:solidFill>
                  <a:srgbClr val="000000"/>
                </a:solidFill>
                <a:latin typeface="Verdana"/>
                <a:ea typeface="Verdana"/>
                <a:cs typeface="Verdana"/>
                <a:sym typeface="Verdana"/>
              </a:endParaRPr>
            </a:p>
          </p:txBody>
        </p:sp>
        <p:sp>
          <p:nvSpPr>
            <p:cNvPr id="1677" name="Google Shape;1677;p159"/>
            <p:cNvSpPr/>
            <p:nvPr/>
          </p:nvSpPr>
          <p:spPr>
            <a:xfrm>
              <a:off x="2322444" y="3197141"/>
              <a:ext cx="2898900" cy="14496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1678" name="Google Shape;1678;p159"/>
            <p:cNvSpPr txBox="1"/>
            <p:nvPr/>
          </p:nvSpPr>
          <p:spPr>
            <a:xfrm>
              <a:off x="2393201" y="3267898"/>
              <a:ext cx="2757300" cy="1308000"/>
            </a:xfrm>
            <a:prstGeom prst="rect">
              <a:avLst/>
            </a:prstGeom>
            <a:solidFill>
              <a:schemeClr val="accent5"/>
            </a:solid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Practice and Feedback</a:t>
              </a:r>
              <a:endParaRPr sz="1400" b="1" i="0" u="none" strike="noStrike" cap="none">
                <a:solidFill>
                  <a:srgbClr val="000000"/>
                </a:solidFill>
                <a:latin typeface="Verdana"/>
                <a:ea typeface="Verdana"/>
                <a:cs typeface="Verdana"/>
                <a:sym typeface="Verdana"/>
              </a:endParaRPr>
            </a:p>
          </p:txBody>
        </p:sp>
        <p:sp>
          <p:nvSpPr>
            <p:cNvPr id="1679" name="Google Shape;1679;p159"/>
            <p:cNvSpPr/>
            <p:nvPr/>
          </p:nvSpPr>
          <p:spPr>
            <a:xfrm>
              <a:off x="724675" y="1599372"/>
              <a:ext cx="2898900" cy="144960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
          <p:nvSpPr>
            <p:cNvPr id="1680" name="Google Shape;1680;p159"/>
            <p:cNvSpPr txBox="1"/>
            <p:nvPr/>
          </p:nvSpPr>
          <p:spPr>
            <a:xfrm>
              <a:off x="795432" y="1670129"/>
              <a:ext cx="2757300" cy="1308000"/>
            </a:xfrm>
            <a:prstGeom prst="rect">
              <a:avLst/>
            </a:prstGeom>
            <a:solidFill>
              <a:schemeClr val="accent5"/>
            </a:solid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Coaching and Follow up</a:t>
              </a:r>
              <a:endParaRPr sz="1400" b="1" i="0" u="none" strike="noStrike" cap="none">
                <a:solidFill>
                  <a:srgbClr val="000000"/>
                </a:solidFill>
                <a:latin typeface="Verdana"/>
                <a:ea typeface="Verdana"/>
                <a:cs typeface="Verdana"/>
                <a:sym typeface="Verdana"/>
              </a:endParaRPr>
            </a:p>
          </p:txBody>
        </p:sp>
      </p:grpSp>
      <p:sp>
        <p:nvSpPr>
          <p:cNvPr id="1681" name="Google Shape;1681;p159"/>
          <p:cNvSpPr txBox="1">
            <a:spLocks noGrp="1"/>
          </p:cNvSpPr>
          <p:nvPr>
            <p:ph type="ftr" idx="11"/>
          </p:nvPr>
        </p:nvSpPr>
        <p:spPr>
          <a:xfrm>
            <a:off x="0" y="6276118"/>
            <a:ext cx="9144000" cy="49243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Verdana"/>
              <a:buNone/>
            </a:pPr>
            <a:r>
              <a:rPr lang="en-US" sz="1800" b="0" i="0" u="none" strike="noStrike" cap="none">
                <a:solidFill>
                  <a:srgbClr val="000000"/>
                </a:solidFill>
                <a:latin typeface="Verdana"/>
                <a:ea typeface="Verdana"/>
                <a:cs typeface="Verdana"/>
                <a:sym typeface="Verdana"/>
              </a:rPr>
              <a:t>Adapted from Best Practices in Professional Development, Hanover Research, March 2017</a:t>
            </a:r>
            <a:endParaRPr sz="1800" b="0" i="0" u="none" strike="noStrike" cap="none">
              <a:solidFill>
                <a:srgbClr val="000000"/>
              </a:solidFill>
              <a:latin typeface="Verdana"/>
              <a:ea typeface="Verdana"/>
              <a:cs typeface="Verdana"/>
              <a:sym typeface="Verdana"/>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7" name="Google Shape;1687;p16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Professional Learning Impact</a:t>
            </a:r>
            <a:endParaRPr/>
          </a:p>
        </p:txBody>
      </p:sp>
      <p:pic>
        <p:nvPicPr>
          <p:cNvPr id="1688" name="Google Shape;1688;p160" descr="Information inside the table includes training components (Theory and Discussion, PLUS Demonstration in Training, PLUS Practice and Feedback in Training, PLUS Coaching in the Classroom) and the effects on Demonstrating Knowledge, Demonstrating New Skill in Training, and Using New Skills in the Classroom.  The table identifies the highest effect of Using New Skills in the classroom is achieved (at 95%) when all components of training are in place. " title="Table of Professional Learning Impact"/>
          <p:cNvPicPr preferRelativeResize="0"/>
          <p:nvPr/>
        </p:nvPicPr>
        <p:blipFill rotWithShape="1">
          <a:blip r:embed="rId3">
            <a:alphaModFix/>
          </a:blip>
          <a:srcRect l="13096" t="14155" r="13081" b="20967"/>
          <a:stretch/>
        </p:blipFill>
        <p:spPr>
          <a:xfrm>
            <a:off x="228600" y="1371600"/>
            <a:ext cx="8686800" cy="4471126"/>
          </a:xfrm>
          <a:prstGeom prst="rect">
            <a:avLst/>
          </a:prstGeom>
          <a:noFill/>
          <a:ln>
            <a:noFill/>
          </a:ln>
        </p:spPr>
      </p:pic>
      <p:sp>
        <p:nvSpPr>
          <p:cNvPr id="1689" name="Google Shape;1689;p160" descr="circle surrounding 95% to draw attention to this number" title="Blue Circle"/>
          <p:cNvSpPr/>
          <p:nvPr/>
        </p:nvSpPr>
        <p:spPr>
          <a:xfrm>
            <a:off x="7118429" y="4572001"/>
            <a:ext cx="1030200" cy="609600"/>
          </a:xfrm>
          <a:prstGeom prst="donut">
            <a:avLst>
              <a:gd name="adj" fmla="val 7616"/>
            </a:avLst>
          </a:prstGeom>
          <a:solidFill>
            <a:srgbClr val="7DCCED"/>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6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Planning for Success</a:t>
            </a:r>
            <a:endParaRPr/>
          </a:p>
        </p:txBody>
      </p:sp>
      <p:pic>
        <p:nvPicPr>
          <p:cNvPr id="1695" name="Google Shape;1695;p161" descr="Picture of Professional learning plan listing practice, timeline, provider and options"/>
          <p:cNvPicPr preferRelativeResize="0"/>
          <p:nvPr/>
        </p:nvPicPr>
        <p:blipFill rotWithShape="1">
          <a:blip r:embed="rId3">
            <a:alphaModFix/>
          </a:blip>
          <a:srcRect t="8932"/>
          <a:stretch/>
        </p:blipFill>
        <p:spPr>
          <a:xfrm>
            <a:off x="424087" y="1628456"/>
            <a:ext cx="8295826" cy="4265449"/>
          </a:xfrm>
          <a:prstGeom prst="rect">
            <a:avLst/>
          </a:prstGeom>
          <a:noFill/>
          <a:ln>
            <a:noFill/>
          </a:ln>
        </p:spPr>
      </p:pic>
      <p:pic>
        <p:nvPicPr>
          <p:cNvPr id="1696" name="Google Shape;1696;p16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83125" y="405525"/>
            <a:ext cx="664400" cy="845600"/>
          </a:xfrm>
          <a:prstGeom prst="rect">
            <a:avLst/>
          </a:prstGeom>
          <a:noFill/>
          <a:ln>
            <a:noFill/>
          </a:ln>
        </p:spPr>
      </p:pic>
      <p:sp>
        <p:nvSpPr>
          <p:cNvPr id="1697" name="Google Shape;1697;p161"/>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76</a:t>
            </a:r>
            <a:endParaRPr sz="1700">
              <a:solidFill>
                <a:schemeClr val="lt1"/>
              </a:solidFill>
              <a:latin typeface="Verdana"/>
              <a:ea typeface="Verdana"/>
              <a:cs typeface="Verdana"/>
              <a:sym typeface="Verdana"/>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01"/>
        <p:cNvGrpSpPr/>
        <p:nvPr/>
      </p:nvGrpSpPr>
      <p:grpSpPr>
        <a:xfrm>
          <a:off x="0" y="0"/>
          <a:ext cx="0" cy="0"/>
          <a:chOff x="0" y="0"/>
          <a:chExt cx="0" cy="0"/>
        </a:xfrm>
      </p:grpSpPr>
      <p:sp>
        <p:nvSpPr>
          <p:cNvPr id="1702" name="Google Shape;1702;p16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Professional Learning &amp; Coaching </a:t>
            </a:r>
            <a:endParaRPr/>
          </a:p>
        </p:txBody>
      </p:sp>
      <p:sp>
        <p:nvSpPr>
          <p:cNvPr id="1703" name="Google Shape;1703;p162"/>
          <p:cNvSpPr txBox="1"/>
          <p:nvPr/>
        </p:nvSpPr>
        <p:spPr>
          <a:xfrm>
            <a:off x="1452325" y="2099700"/>
            <a:ext cx="7337100" cy="414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0" i="0" u="none" strike="noStrike" cap="none">
                <a:solidFill>
                  <a:srgbClr val="000000"/>
                </a:solidFill>
                <a:latin typeface="Verdana"/>
                <a:ea typeface="Verdana"/>
                <a:cs typeface="Verdana"/>
                <a:sym typeface="Verdana"/>
              </a:rPr>
              <a:t>Staff who deliver interventions need both professional learning and coaching for support in delivering interventions.</a:t>
            </a: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US" sz="2900" b="0" i="0" u="none" strike="noStrike" cap="none">
                <a:solidFill>
                  <a:srgbClr val="000000"/>
                </a:solidFill>
                <a:latin typeface="Verdana"/>
                <a:ea typeface="Verdana"/>
                <a:cs typeface="Verdana"/>
                <a:sym typeface="Verdana"/>
              </a:rPr>
              <a:t>We change adult behavior first to ensure success for students </a:t>
            </a: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000000"/>
              </a:solidFill>
              <a:latin typeface="Verdana"/>
              <a:ea typeface="Verdana"/>
              <a:cs typeface="Verdana"/>
              <a:sym typeface="Verdana"/>
            </a:endParaRPr>
          </a:p>
        </p:txBody>
      </p:sp>
      <p:pic>
        <p:nvPicPr>
          <p:cNvPr id="1704" name="Google Shape;1704;p162" descr="lightbulb icon" title="lightbulb icon"/>
          <p:cNvPicPr preferRelativeResize="0"/>
          <p:nvPr/>
        </p:nvPicPr>
        <p:blipFill rotWithShape="1">
          <a:blip r:embed="rId3">
            <a:alphaModFix/>
          </a:blip>
          <a:srcRect/>
          <a:stretch/>
        </p:blipFill>
        <p:spPr>
          <a:xfrm>
            <a:off x="208476" y="2099700"/>
            <a:ext cx="827074" cy="923757"/>
          </a:xfrm>
          <a:prstGeom prst="rect">
            <a:avLst/>
          </a:prstGeom>
          <a:noFill/>
          <a:ln>
            <a:noFill/>
          </a:ln>
        </p:spPr>
      </p:pic>
      <p:pic>
        <p:nvPicPr>
          <p:cNvPr id="1705" name="Google Shape;1705;p162" descr="lightbulb icon" title="lightbulb icon"/>
          <p:cNvPicPr preferRelativeResize="0"/>
          <p:nvPr/>
        </p:nvPicPr>
        <p:blipFill rotWithShape="1">
          <a:blip r:embed="rId3">
            <a:alphaModFix/>
          </a:blip>
          <a:srcRect/>
          <a:stretch/>
        </p:blipFill>
        <p:spPr>
          <a:xfrm>
            <a:off x="208476" y="4755350"/>
            <a:ext cx="827074" cy="923757"/>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2" name="Google Shape;1712;p10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Time: </a:t>
            </a:r>
            <a:endParaRPr/>
          </a:p>
          <a:p>
            <a:pPr marL="0" lvl="0" indent="0" algn="ctr" rtl="0">
              <a:lnSpc>
                <a:spcPct val="100000"/>
              </a:lnSpc>
              <a:spcBef>
                <a:spcPts val="0"/>
              </a:spcBef>
              <a:spcAft>
                <a:spcPts val="0"/>
              </a:spcAft>
              <a:buSzPct val="111111"/>
              <a:buNone/>
            </a:pPr>
            <a:r>
              <a:rPr lang="en-US"/>
              <a:t>Professional Learning</a:t>
            </a:r>
            <a:endParaRPr/>
          </a:p>
        </p:txBody>
      </p:sp>
      <p:sp>
        <p:nvSpPr>
          <p:cNvPr id="1711" name="Google Shape;1711;p100"/>
          <p:cNvSpPr txBox="1">
            <a:spLocks noGrp="1"/>
          </p:cNvSpPr>
          <p:nvPr>
            <p:ph type="body" idx="1"/>
          </p:nvPr>
        </p:nvSpPr>
        <p:spPr>
          <a:xfrm>
            <a:off x="457200" y="1458525"/>
            <a:ext cx="8229600" cy="4677900"/>
          </a:xfrm>
          <a:prstGeom prst="rect">
            <a:avLst/>
          </a:prstGeom>
          <a:noFill/>
          <a:ln>
            <a:noFill/>
          </a:ln>
        </p:spPr>
        <p:txBody>
          <a:bodyPr spcFirstLastPara="1" wrap="square" lIns="91425" tIns="45700" rIns="91425" bIns="45700" anchor="t" anchorCtr="0">
            <a:noAutofit/>
          </a:bodyPr>
          <a:lstStyle/>
          <a:p>
            <a:pPr marL="50800" lvl="0" indent="0" algn="l" rtl="0">
              <a:lnSpc>
                <a:spcPct val="100000"/>
              </a:lnSpc>
              <a:spcBef>
                <a:spcPts val="360"/>
              </a:spcBef>
              <a:spcAft>
                <a:spcPts val="0"/>
              </a:spcAft>
              <a:buClr>
                <a:schemeClr val="dk1"/>
              </a:buClr>
              <a:buSzPts val="3027"/>
              <a:buFont typeface="Arial"/>
              <a:buNone/>
            </a:pPr>
            <a:r>
              <a:rPr lang="en-US" sz="2400"/>
              <a:t>What is the professional learning and coaching needed for the person delivering the intervention to be able to teach with fidelity?</a:t>
            </a:r>
            <a:endParaRPr sz="2400"/>
          </a:p>
          <a:p>
            <a:pPr marL="457200" lvl="0" indent="0" algn="l" rtl="0">
              <a:lnSpc>
                <a:spcPct val="100000"/>
              </a:lnSpc>
              <a:spcBef>
                <a:spcPts val="360"/>
              </a:spcBef>
              <a:spcAft>
                <a:spcPts val="0"/>
              </a:spcAft>
              <a:buSzPts val="1800"/>
              <a:buNone/>
            </a:pPr>
            <a:endParaRPr sz="2400"/>
          </a:p>
          <a:p>
            <a:pPr marL="508000" lvl="0" indent="-431800" algn="l" rtl="0">
              <a:lnSpc>
                <a:spcPct val="100000"/>
              </a:lnSpc>
              <a:spcBef>
                <a:spcPts val="360"/>
              </a:spcBef>
              <a:spcAft>
                <a:spcPts val="0"/>
              </a:spcAft>
              <a:buSzPts val="2400"/>
              <a:buFont typeface="Verdana"/>
              <a:buChar char="•"/>
            </a:pPr>
            <a:r>
              <a:rPr lang="en-US" sz="2400"/>
              <a:t>Identify what professional learning staff need to implement this intervention</a:t>
            </a:r>
            <a:endParaRPr sz="2400"/>
          </a:p>
          <a:p>
            <a:pPr marL="508000" lvl="0" indent="-431800" algn="l" rtl="0">
              <a:lnSpc>
                <a:spcPct val="100000"/>
              </a:lnSpc>
              <a:spcBef>
                <a:spcPts val="360"/>
              </a:spcBef>
              <a:spcAft>
                <a:spcPts val="0"/>
              </a:spcAft>
              <a:buSzPts val="2400"/>
              <a:buFont typeface="Verdana"/>
              <a:buChar char="•"/>
            </a:pPr>
            <a:r>
              <a:rPr lang="en-US" sz="2400"/>
              <a:t>Discuss who will provide the professional learning</a:t>
            </a:r>
            <a:endParaRPr sz="2400"/>
          </a:p>
          <a:p>
            <a:pPr marL="508000" lvl="0" indent="-431800" algn="l" rtl="0">
              <a:lnSpc>
                <a:spcPct val="100000"/>
              </a:lnSpc>
              <a:spcBef>
                <a:spcPts val="360"/>
              </a:spcBef>
              <a:spcAft>
                <a:spcPts val="0"/>
              </a:spcAft>
              <a:buSzPts val="2400"/>
              <a:buFont typeface="Verdana"/>
              <a:buChar char="•"/>
            </a:pPr>
            <a:r>
              <a:rPr lang="en-US" sz="2400"/>
              <a:t>Determine what coaching supports are needed for staff</a:t>
            </a:r>
            <a:endParaRPr sz="2400"/>
          </a:p>
          <a:p>
            <a:pPr marL="508000" lvl="0" indent="-431800" algn="l" rtl="0">
              <a:lnSpc>
                <a:spcPct val="100000"/>
              </a:lnSpc>
              <a:spcBef>
                <a:spcPts val="360"/>
              </a:spcBef>
              <a:spcAft>
                <a:spcPts val="0"/>
              </a:spcAft>
              <a:buSzPts val="2400"/>
              <a:buFont typeface="Verdana"/>
              <a:buChar char="•"/>
            </a:pPr>
            <a:r>
              <a:rPr lang="en-US" sz="2400"/>
              <a:t>Identify who will provide coaching and when</a:t>
            </a:r>
            <a:endParaRPr sz="2400"/>
          </a:p>
          <a:p>
            <a:pPr marL="508000" lvl="0" indent="-279400" algn="l" rtl="0">
              <a:lnSpc>
                <a:spcPct val="100000"/>
              </a:lnSpc>
              <a:spcBef>
                <a:spcPts val="360"/>
              </a:spcBef>
              <a:spcAft>
                <a:spcPts val="0"/>
              </a:spcAft>
              <a:buSzPts val="3027"/>
              <a:buNone/>
            </a:pPr>
            <a:endParaRPr sz="2400"/>
          </a:p>
          <a:p>
            <a:pPr marL="50800" lvl="0" indent="0" algn="l" rtl="0">
              <a:lnSpc>
                <a:spcPct val="100000"/>
              </a:lnSpc>
              <a:spcBef>
                <a:spcPts val="360"/>
              </a:spcBef>
              <a:spcAft>
                <a:spcPts val="0"/>
              </a:spcAft>
              <a:buSzPts val="3027"/>
              <a:buNone/>
            </a:pPr>
            <a:endParaRPr sz="2800"/>
          </a:p>
        </p:txBody>
      </p:sp>
      <p:pic>
        <p:nvPicPr>
          <p:cNvPr id="1713" name="Google Shape;1713;p10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83125" y="405525"/>
            <a:ext cx="664400" cy="845600"/>
          </a:xfrm>
          <a:prstGeom prst="rect">
            <a:avLst/>
          </a:prstGeom>
          <a:noFill/>
          <a:ln>
            <a:noFill/>
          </a:ln>
        </p:spPr>
      </p:pic>
      <p:sp>
        <p:nvSpPr>
          <p:cNvPr id="1714" name="Google Shape;1714;p100"/>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77</a:t>
            </a:r>
            <a:endParaRPr sz="1700">
              <a:solidFill>
                <a:schemeClr val="lt1"/>
              </a:solidFill>
              <a:latin typeface="Verdana"/>
              <a:ea typeface="Verdana"/>
              <a:cs typeface="Verdana"/>
              <a:sym typeface="Verdana"/>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Closing: Name that Circle </a:t>
            </a:r>
            <a:endParaRPr/>
          </a:p>
        </p:txBody>
      </p:sp>
      <p:grpSp>
        <p:nvGrpSpPr>
          <p:cNvPr id="1721" name="Google Shape;1721;p164" descr="8 interconnected colored circles"/>
          <p:cNvGrpSpPr/>
          <p:nvPr/>
        </p:nvGrpSpPr>
        <p:grpSpPr>
          <a:xfrm>
            <a:off x="1805076" y="1502674"/>
            <a:ext cx="5533827" cy="5228882"/>
            <a:chOff x="1967738" y="83500"/>
            <a:chExt cx="4965300" cy="4892750"/>
          </a:xfrm>
        </p:grpSpPr>
        <p:sp>
          <p:nvSpPr>
            <p:cNvPr id="1722" name="Google Shape;1722;p164"/>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000000"/>
                </a:solidFill>
                <a:latin typeface="Verdana"/>
                <a:ea typeface="Verdana"/>
                <a:cs typeface="Verdana"/>
                <a:sym typeface="Verdana"/>
              </a:endParaRPr>
            </a:p>
          </p:txBody>
        </p:sp>
        <p:sp>
          <p:nvSpPr>
            <p:cNvPr id="1723" name="Google Shape;1723;p164"/>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Arial"/>
                <a:ea typeface="Arial"/>
                <a:cs typeface="Arial"/>
                <a:sym typeface="Arial"/>
              </a:endParaRPr>
            </a:p>
          </p:txBody>
        </p:sp>
        <p:sp>
          <p:nvSpPr>
            <p:cNvPr id="1724" name="Google Shape;1724;p164"/>
            <p:cNvSpPr/>
            <p:nvPr/>
          </p:nvSpPr>
          <p:spPr>
            <a:xfrm>
              <a:off x="5469938" y="1731250"/>
              <a:ext cx="1463100" cy="1463100"/>
            </a:xfrm>
            <a:prstGeom prst="ellipse">
              <a:avLst/>
            </a:prstGeom>
            <a:solidFill>
              <a:srgbClr val="F6650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164"/>
            <p:cNvSpPr/>
            <p:nvPr/>
          </p:nvSpPr>
          <p:spPr>
            <a:xfrm>
              <a:off x="4989788" y="3017100"/>
              <a:ext cx="1463100" cy="1463100"/>
            </a:xfrm>
            <a:prstGeom prst="ellipse">
              <a:avLst/>
            </a:prstGeom>
            <a:solidFill>
              <a:srgbClr val="38761D"/>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Verdana"/>
                <a:ea typeface="Verdana"/>
                <a:cs typeface="Verdana"/>
                <a:sym typeface="Verdana"/>
              </a:endParaRPr>
            </a:p>
          </p:txBody>
        </p:sp>
        <p:sp>
          <p:nvSpPr>
            <p:cNvPr id="1726" name="Google Shape;1726;p164"/>
            <p:cNvSpPr/>
            <p:nvPr/>
          </p:nvSpPr>
          <p:spPr>
            <a:xfrm>
              <a:off x="3718838" y="3513150"/>
              <a:ext cx="1463100" cy="1463100"/>
            </a:xfrm>
            <a:prstGeom prst="ellipse">
              <a:avLst/>
            </a:prstGeom>
            <a:solidFill>
              <a:srgbClr val="04C4D9"/>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164"/>
            <p:cNvSpPr/>
            <p:nvPr/>
          </p:nvSpPr>
          <p:spPr>
            <a:xfrm>
              <a:off x="2447913" y="3017100"/>
              <a:ext cx="1463100" cy="1463100"/>
            </a:xfrm>
            <a:prstGeom prst="ellipse">
              <a:avLst/>
            </a:prstGeom>
            <a:solidFill>
              <a:srgbClr val="674EA7"/>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164"/>
            <p:cNvSpPr/>
            <p:nvPr/>
          </p:nvSpPr>
          <p:spPr>
            <a:xfrm>
              <a:off x="1967738" y="1794450"/>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164"/>
            <p:cNvSpPr/>
            <p:nvPr/>
          </p:nvSpPr>
          <p:spPr>
            <a:xfrm>
              <a:off x="2447913" y="584450"/>
              <a:ext cx="1463100" cy="1463100"/>
            </a:xfrm>
            <a:prstGeom prst="ellipse">
              <a:avLst/>
            </a:prstGeom>
            <a:solidFill>
              <a:srgbClr val="CC000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50" b="1" i="0" u="none" strike="noStrike" cap="none">
                <a:solidFill>
                  <a:srgbClr val="000000"/>
                </a:solidFill>
                <a:latin typeface="Arial"/>
                <a:ea typeface="Arial"/>
                <a:cs typeface="Arial"/>
                <a:sym typeface="Arial"/>
              </a:endParaRPr>
            </a:p>
          </p:txBody>
        </p:sp>
      </p:grpSp>
      <p:pic>
        <p:nvPicPr>
          <p:cNvPr id="1730" name="Google Shape;1730;p16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83125" y="405525"/>
            <a:ext cx="664400" cy="845600"/>
          </a:xfrm>
          <a:prstGeom prst="rect">
            <a:avLst/>
          </a:prstGeom>
          <a:noFill/>
          <a:ln>
            <a:noFill/>
          </a:ln>
        </p:spPr>
      </p:pic>
      <p:sp>
        <p:nvSpPr>
          <p:cNvPr id="1731" name="Google Shape;1731;p164"/>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78</a:t>
            </a:r>
            <a:endParaRPr sz="1700">
              <a:solidFill>
                <a:schemeClr val="lt1"/>
              </a:solidFill>
              <a:latin typeface="Verdana"/>
              <a:ea typeface="Verdana"/>
              <a:cs typeface="Verdana"/>
              <a:sym typeface="Verdana"/>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1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Advanced Tier Interventions</a:t>
            </a:r>
            <a:endParaRPr/>
          </a:p>
        </p:txBody>
      </p:sp>
      <p:grpSp>
        <p:nvGrpSpPr>
          <p:cNvPr id="1737" name="Google Shape;1737;p165" descr="picture of blank core features graphic&#10;"/>
          <p:cNvGrpSpPr/>
          <p:nvPr/>
        </p:nvGrpSpPr>
        <p:grpSpPr>
          <a:xfrm>
            <a:off x="425829" y="1592026"/>
            <a:ext cx="8292160" cy="3840811"/>
            <a:chOff x="-78823" y="593372"/>
            <a:chExt cx="9322271" cy="5442555"/>
          </a:xfrm>
        </p:grpSpPr>
        <p:sp>
          <p:nvSpPr>
            <p:cNvPr id="1738" name="Google Shape;1738;p165"/>
            <p:cNvSpPr/>
            <p:nvPr/>
          </p:nvSpPr>
          <p:spPr>
            <a:xfrm>
              <a:off x="3397535" y="3586427"/>
              <a:ext cx="2449500" cy="2449500"/>
            </a:xfrm>
            <a:prstGeom prst="ellipse">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739" name="Google Shape;1739;p165"/>
            <p:cNvSpPr txBox="1"/>
            <p:nvPr/>
          </p:nvSpPr>
          <p:spPr>
            <a:xfrm>
              <a:off x="3499447" y="3945149"/>
              <a:ext cx="2313300" cy="1732200"/>
            </a:xfrm>
            <a:prstGeom prst="rect">
              <a:avLst/>
            </a:prstGeom>
            <a:noFill/>
            <a:ln>
              <a:noFill/>
            </a:ln>
          </p:spPr>
          <p:txBody>
            <a:bodyPr spcFirstLastPara="1" wrap="square" lIns="11400" tIns="11400" rIns="11400" bIns="114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3000" b="0" i="0" u="none" strike="noStrike" cap="none">
                  <a:solidFill>
                    <a:srgbClr val="000000"/>
                  </a:solidFill>
                  <a:latin typeface="Verdana"/>
                  <a:ea typeface="Verdana"/>
                  <a:cs typeface="Verdana"/>
                  <a:sym typeface="Verdana"/>
                </a:rPr>
                <a:t>Core Features </a:t>
              </a:r>
              <a:endParaRPr sz="3000" b="0" i="0" u="none" strike="noStrike" cap="none">
                <a:solidFill>
                  <a:srgbClr val="000000"/>
                </a:solidFill>
                <a:latin typeface="Verdana"/>
                <a:ea typeface="Verdana"/>
                <a:cs typeface="Verdana"/>
                <a:sym typeface="Verdana"/>
              </a:endParaRPr>
            </a:p>
            <a:p>
              <a:pPr marL="0" marR="0" lvl="0" indent="0" algn="ctr" rtl="0">
                <a:lnSpc>
                  <a:spcPct val="90000"/>
                </a:lnSpc>
                <a:spcBef>
                  <a:spcPts val="63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p:txBody>
        </p:sp>
        <p:sp>
          <p:nvSpPr>
            <p:cNvPr id="1740" name="Google Shape;1740;p165"/>
            <p:cNvSpPr/>
            <p:nvPr/>
          </p:nvSpPr>
          <p:spPr>
            <a:xfrm rot="10800000">
              <a:off x="1077857" y="4462189"/>
              <a:ext cx="2192100" cy="698100"/>
            </a:xfrm>
            <a:prstGeom prst="leftArrow">
              <a:avLst>
                <a:gd name="adj1" fmla="val 60000"/>
                <a:gd name="adj2" fmla="val 50000"/>
              </a:avLst>
            </a:prstGeom>
            <a:gradFill>
              <a:gsLst>
                <a:gs pos="0">
                  <a:srgbClr val="FFF6DB"/>
                </a:gs>
                <a:gs pos="100000">
                  <a:srgbClr val="FAD25C"/>
                </a:gs>
              </a:gsLst>
              <a:path path="circle">
                <a:fillToRect l="50000" t="50000" r="50000" b="50000"/>
              </a:path>
              <a:tileRect/>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741" name="Google Shape;1741;p165"/>
            <p:cNvSpPr/>
            <p:nvPr/>
          </p:nvSpPr>
          <p:spPr>
            <a:xfrm>
              <a:off x="-78823" y="3874522"/>
              <a:ext cx="2313600" cy="19473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742" name="Google Shape;1742;p165"/>
            <p:cNvSpPr txBox="1"/>
            <p:nvPr/>
          </p:nvSpPr>
          <p:spPr>
            <a:xfrm>
              <a:off x="-78683" y="3733247"/>
              <a:ext cx="2313300" cy="20886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743" name="Google Shape;1743;p165"/>
            <p:cNvSpPr/>
            <p:nvPr/>
          </p:nvSpPr>
          <p:spPr>
            <a:xfrm rot="-8674050">
              <a:off x="1121244" y="2903789"/>
              <a:ext cx="2621505" cy="698080"/>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744" name="Google Shape;1744;p165"/>
            <p:cNvSpPr/>
            <p:nvPr/>
          </p:nvSpPr>
          <p:spPr>
            <a:xfrm>
              <a:off x="506546" y="1806996"/>
              <a:ext cx="17148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745" name="Google Shape;1745;p165"/>
            <p:cNvSpPr txBox="1"/>
            <p:nvPr/>
          </p:nvSpPr>
          <p:spPr>
            <a:xfrm>
              <a:off x="546725" y="1847172"/>
              <a:ext cx="1634400" cy="11349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746" name="Google Shape;1746;p165"/>
            <p:cNvSpPr/>
            <p:nvPr/>
          </p:nvSpPr>
          <p:spPr>
            <a:xfrm rot="-6480166">
              <a:off x="2662128" y="2048879"/>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747" name="Google Shape;1747;p165"/>
            <p:cNvSpPr/>
            <p:nvPr/>
          </p:nvSpPr>
          <p:spPr>
            <a:xfrm>
              <a:off x="2617374"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748" name="Google Shape;1748;p165"/>
            <p:cNvSpPr txBox="1"/>
            <p:nvPr/>
          </p:nvSpPr>
          <p:spPr>
            <a:xfrm>
              <a:off x="2657542" y="633547"/>
              <a:ext cx="1634400" cy="9930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749" name="Google Shape;1749;p165"/>
            <p:cNvSpPr/>
            <p:nvPr/>
          </p:nvSpPr>
          <p:spPr>
            <a:xfrm rot="-4319834">
              <a:off x="4230599" y="2048622"/>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750" name="Google Shape;1750;p165"/>
            <p:cNvSpPr/>
            <p:nvPr/>
          </p:nvSpPr>
          <p:spPr>
            <a:xfrm>
              <a:off x="4912588"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751" name="Google Shape;1751;p165"/>
            <p:cNvSpPr txBox="1"/>
            <p:nvPr/>
          </p:nvSpPr>
          <p:spPr>
            <a:xfrm>
              <a:off x="4952755" y="633548"/>
              <a:ext cx="1634400" cy="11349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752" name="Google Shape;1752;p165"/>
            <p:cNvSpPr/>
            <p:nvPr/>
          </p:nvSpPr>
          <p:spPr>
            <a:xfrm rot="-2159837">
              <a:off x="5499443" y="2970552"/>
              <a:ext cx="2352033" cy="69824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753" name="Google Shape;1753;p165"/>
            <p:cNvSpPr/>
            <p:nvPr/>
          </p:nvSpPr>
          <p:spPr>
            <a:xfrm>
              <a:off x="6632301" y="1942468"/>
              <a:ext cx="19890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754" name="Google Shape;1754;p165"/>
            <p:cNvSpPr txBox="1"/>
            <p:nvPr/>
          </p:nvSpPr>
          <p:spPr>
            <a:xfrm>
              <a:off x="6672477" y="1982647"/>
              <a:ext cx="1908600" cy="11349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sp>
          <p:nvSpPr>
            <p:cNvPr id="1755" name="Google Shape;1755;p165"/>
            <p:cNvSpPr/>
            <p:nvPr/>
          </p:nvSpPr>
          <p:spPr>
            <a:xfrm rot="16321">
              <a:off x="5848702" y="4428484"/>
              <a:ext cx="2211625" cy="698108"/>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756" name="Google Shape;1756;p165"/>
            <p:cNvSpPr/>
            <p:nvPr/>
          </p:nvSpPr>
          <p:spPr>
            <a:xfrm>
              <a:off x="7131148" y="3882035"/>
              <a:ext cx="2112300" cy="18921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757" name="Google Shape;1757;p165"/>
            <p:cNvSpPr txBox="1"/>
            <p:nvPr/>
          </p:nvSpPr>
          <p:spPr>
            <a:xfrm>
              <a:off x="7131137" y="3937422"/>
              <a:ext cx="2001300" cy="16266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350"/>
                <a:buFont typeface="Arial"/>
                <a:buNone/>
              </a:pPr>
              <a:endParaRPr sz="1350" b="0" i="0" u="none" strike="noStrike" cap="none">
                <a:solidFill>
                  <a:srgbClr val="000000"/>
                </a:solidFill>
                <a:latin typeface="Verdana"/>
                <a:ea typeface="Verdana"/>
                <a:cs typeface="Verdana"/>
                <a:sym typeface="Verdana"/>
              </a:endParaRPr>
            </a:p>
          </p:txBody>
        </p:sp>
      </p:grpSp>
      <p:sp>
        <p:nvSpPr>
          <p:cNvPr id="1758" name="Google Shape;1758;p165"/>
          <p:cNvSpPr txBox="1"/>
          <p:nvPr/>
        </p:nvSpPr>
        <p:spPr>
          <a:xfrm>
            <a:off x="5536621" y="5596563"/>
            <a:ext cx="3368700" cy="1818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Adapted from Horner &amp; Sugai (2016)</a:t>
            </a:r>
            <a:endParaRPr sz="1050" b="0" i="0" u="none" strike="noStrike" cap="none">
              <a:solidFill>
                <a:srgbClr val="000000"/>
              </a:solidFill>
              <a:latin typeface="Arial"/>
              <a:ea typeface="Arial"/>
              <a:cs typeface="Arial"/>
              <a:sym typeface="Arial"/>
            </a:endParaRPr>
          </a:p>
        </p:txBody>
      </p:sp>
      <p:pic>
        <p:nvPicPr>
          <p:cNvPr id="1759" name="Google Shape;1759;p16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83125" y="405525"/>
            <a:ext cx="664400" cy="845600"/>
          </a:xfrm>
          <a:prstGeom prst="rect">
            <a:avLst/>
          </a:prstGeom>
          <a:noFill/>
          <a:ln>
            <a:noFill/>
          </a:ln>
        </p:spPr>
      </p:pic>
      <p:sp>
        <p:nvSpPr>
          <p:cNvPr id="1760" name="Google Shape;1760;p165"/>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37</a:t>
            </a:r>
            <a:endParaRPr sz="1700">
              <a:solidFill>
                <a:schemeClr val="lt1"/>
              </a:solidFill>
              <a:latin typeface="Verdana"/>
              <a:ea typeface="Verdana"/>
              <a:cs typeface="Verdana"/>
              <a:sym typeface="Verdana"/>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Google Shape;1766;p16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AT Quick Check</a:t>
            </a:r>
            <a:endParaRPr/>
          </a:p>
        </p:txBody>
      </p:sp>
      <p:sp>
        <p:nvSpPr>
          <p:cNvPr id="1767" name="Google Shape;1767;p166"/>
          <p:cNvSpPr txBox="1">
            <a:spLocks noGrp="1"/>
          </p:cNvSpPr>
          <p:nvPr>
            <p:ph type="body" idx="1"/>
          </p:nvPr>
        </p:nvSpPr>
        <p:spPr>
          <a:xfrm>
            <a:off x="457200" y="1600200"/>
            <a:ext cx="8229600" cy="52578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360"/>
              </a:spcBef>
              <a:spcAft>
                <a:spcPts val="0"/>
              </a:spcAft>
              <a:buSzPts val="2400"/>
              <a:buAutoNum type="arabicPeriod"/>
            </a:pPr>
            <a:r>
              <a:rPr lang="en-US" sz="2400"/>
              <a:t> T/F – We align advanced tier interventions to Tier One Core instruction across all domains.</a:t>
            </a:r>
            <a:endParaRPr sz="2400"/>
          </a:p>
          <a:p>
            <a:pPr marL="457200" lvl="0" indent="-228600" algn="l" rtl="0">
              <a:lnSpc>
                <a:spcPct val="100000"/>
              </a:lnSpc>
              <a:spcBef>
                <a:spcPts val="360"/>
              </a:spcBef>
              <a:spcAft>
                <a:spcPts val="0"/>
              </a:spcAft>
              <a:buSzPts val="2571"/>
              <a:buNone/>
            </a:pPr>
            <a:endParaRPr sz="2400"/>
          </a:p>
          <a:p>
            <a:pPr marL="457200" lvl="0" indent="-381000" algn="l" rtl="0">
              <a:lnSpc>
                <a:spcPct val="100000"/>
              </a:lnSpc>
              <a:spcBef>
                <a:spcPts val="360"/>
              </a:spcBef>
              <a:spcAft>
                <a:spcPts val="0"/>
              </a:spcAft>
              <a:buSzPts val="2400"/>
              <a:buAutoNum type="arabicPeriod"/>
            </a:pPr>
            <a:r>
              <a:rPr lang="en-US" sz="2400"/>
              <a:t>Two decision rules about progress monitoring are ________________   ________________ and _________________________.</a:t>
            </a:r>
            <a:endParaRPr sz="2400"/>
          </a:p>
          <a:p>
            <a:pPr marL="457200" lvl="0" indent="-228600" algn="l" rtl="0">
              <a:lnSpc>
                <a:spcPct val="100000"/>
              </a:lnSpc>
              <a:spcBef>
                <a:spcPts val="360"/>
              </a:spcBef>
              <a:spcAft>
                <a:spcPts val="0"/>
              </a:spcAft>
              <a:buSzPts val="2571"/>
              <a:buNone/>
            </a:pPr>
            <a:endParaRPr sz="2400"/>
          </a:p>
          <a:p>
            <a:pPr marL="457200" lvl="0" indent="-381000" algn="l" rtl="0">
              <a:lnSpc>
                <a:spcPct val="100000"/>
              </a:lnSpc>
              <a:spcBef>
                <a:spcPts val="360"/>
              </a:spcBef>
              <a:spcAft>
                <a:spcPts val="0"/>
              </a:spcAft>
              <a:buSzPts val="2400"/>
              <a:buAutoNum type="arabicPeriod"/>
            </a:pPr>
            <a:r>
              <a:rPr lang="en-US" sz="2400"/>
              <a:t> T/F – The most important data advanced tier teams analyze is individual student performance.</a:t>
            </a:r>
            <a:endParaRPr sz="2400"/>
          </a:p>
          <a:p>
            <a:pPr marL="457200" lvl="0" indent="-228600" algn="l" rtl="0">
              <a:lnSpc>
                <a:spcPct val="100000"/>
              </a:lnSpc>
              <a:spcBef>
                <a:spcPts val="360"/>
              </a:spcBef>
              <a:spcAft>
                <a:spcPts val="0"/>
              </a:spcAft>
              <a:buSzPts val="2571"/>
              <a:buNone/>
            </a:pPr>
            <a:endParaRPr sz="2400"/>
          </a:p>
          <a:p>
            <a:pPr marL="457200" lvl="0" indent="-381000" algn="l" rtl="0">
              <a:lnSpc>
                <a:spcPct val="100000"/>
              </a:lnSpc>
              <a:spcBef>
                <a:spcPts val="360"/>
              </a:spcBef>
              <a:spcAft>
                <a:spcPts val="0"/>
              </a:spcAft>
              <a:buSzPts val="2400"/>
              <a:buAutoNum type="arabicPeriod"/>
            </a:pPr>
            <a:r>
              <a:rPr lang="en-US" sz="2400"/>
              <a:t>The intensity of progress monitoring ___________ with the intensity of interventions.  </a:t>
            </a:r>
            <a:endParaRPr sz="2400"/>
          </a:p>
        </p:txBody>
      </p:sp>
      <p:pic>
        <p:nvPicPr>
          <p:cNvPr id="1768" name="Google Shape;1768;p16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83125" y="405525"/>
            <a:ext cx="664400" cy="845600"/>
          </a:xfrm>
          <a:prstGeom prst="rect">
            <a:avLst/>
          </a:prstGeom>
          <a:noFill/>
          <a:ln>
            <a:noFill/>
          </a:ln>
        </p:spPr>
      </p:pic>
      <p:sp>
        <p:nvSpPr>
          <p:cNvPr id="1769" name="Google Shape;1769;p166"/>
          <p:cNvSpPr txBox="1"/>
          <p:nvPr/>
        </p:nvSpPr>
        <p:spPr>
          <a:xfrm>
            <a:off x="8311775" y="679800"/>
            <a:ext cx="559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chemeClr val="lt1"/>
                </a:solidFill>
                <a:latin typeface="Verdana"/>
                <a:ea typeface="Verdana"/>
                <a:cs typeface="Verdana"/>
                <a:sym typeface="Verdana"/>
              </a:rPr>
              <a:t>79</a:t>
            </a:r>
            <a:endParaRPr>
              <a:solidFill>
                <a:schemeClr val="lt1"/>
              </a:solidFill>
              <a:latin typeface="Verdana"/>
              <a:ea typeface="Verdana"/>
              <a:cs typeface="Verdana"/>
              <a:sym typeface="Verdana"/>
            </a:endParaRPr>
          </a:p>
          <a:p>
            <a:pPr marL="0" lvl="0" indent="0" algn="ctr" rtl="0">
              <a:spcBef>
                <a:spcPts val="0"/>
              </a:spcBef>
              <a:spcAft>
                <a:spcPts val="0"/>
              </a:spcAft>
              <a:buNone/>
            </a:pPr>
            <a:r>
              <a:rPr lang="en-US">
                <a:solidFill>
                  <a:schemeClr val="lt1"/>
                </a:solidFill>
                <a:latin typeface="Verdana"/>
                <a:ea typeface="Verdana"/>
                <a:cs typeface="Verdana"/>
                <a:sym typeface="Verdana"/>
              </a:rPr>
              <a:t>80</a:t>
            </a:r>
            <a:endParaRPr>
              <a:solidFill>
                <a:schemeClr val="lt1"/>
              </a:solidFill>
              <a:latin typeface="Verdana"/>
              <a:ea typeface="Verdana"/>
              <a:cs typeface="Verdana"/>
              <a:sym typeface="Verdana"/>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sp>
        <p:nvSpPr>
          <p:cNvPr id="1775" name="Google Shape;1775;p16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Quick Check-slide 2</a:t>
            </a:r>
            <a:endParaRPr/>
          </a:p>
        </p:txBody>
      </p:sp>
      <p:sp>
        <p:nvSpPr>
          <p:cNvPr id="1776" name="Google Shape;1776;p167"/>
          <p:cNvSpPr txBox="1">
            <a:spLocks noGrp="1"/>
          </p:cNvSpPr>
          <p:nvPr>
            <p:ph type="body" idx="1"/>
          </p:nvPr>
        </p:nvSpPr>
        <p:spPr>
          <a:xfrm>
            <a:off x="0" y="1600200"/>
            <a:ext cx="9144000" cy="52578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100000"/>
              </a:lnSpc>
              <a:spcBef>
                <a:spcPts val="360"/>
              </a:spcBef>
              <a:spcAft>
                <a:spcPts val="0"/>
              </a:spcAft>
              <a:buSzPct val="67669"/>
              <a:buNone/>
            </a:pPr>
            <a:r>
              <a:rPr lang="en-US" sz="3800"/>
              <a:t>5.  T/F Graphing data is an option, but it not worth the time and effort for team meetings.</a:t>
            </a:r>
            <a:endParaRPr sz="3800"/>
          </a:p>
          <a:p>
            <a:pPr marL="0" lvl="0" indent="0" algn="l" rtl="0">
              <a:lnSpc>
                <a:spcPct val="100000"/>
              </a:lnSpc>
              <a:spcBef>
                <a:spcPts val="360"/>
              </a:spcBef>
              <a:spcAft>
                <a:spcPts val="0"/>
              </a:spcAft>
              <a:buSzPct val="67669"/>
              <a:buNone/>
            </a:pPr>
            <a:endParaRPr sz="3800"/>
          </a:p>
          <a:p>
            <a:pPr marL="0" lvl="0" indent="0" algn="l" rtl="0">
              <a:lnSpc>
                <a:spcPct val="100000"/>
              </a:lnSpc>
              <a:spcBef>
                <a:spcPts val="360"/>
              </a:spcBef>
              <a:spcAft>
                <a:spcPts val="0"/>
              </a:spcAft>
              <a:buSzPct val="67669"/>
              <a:buNone/>
            </a:pPr>
            <a:r>
              <a:rPr lang="en-US" sz="3800"/>
              <a:t>6.  Progress monitoring data allows teams to make decisions whether to __________,  ___________ or ___________ an intervention.</a:t>
            </a:r>
            <a:endParaRPr sz="3800"/>
          </a:p>
          <a:p>
            <a:pPr marL="0" lvl="0" indent="0" algn="l" rtl="0">
              <a:lnSpc>
                <a:spcPct val="100000"/>
              </a:lnSpc>
              <a:spcBef>
                <a:spcPts val="360"/>
              </a:spcBef>
              <a:spcAft>
                <a:spcPts val="0"/>
              </a:spcAft>
              <a:buSzPct val="67669"/>
              <a:buNone/>
            </a:pPr>
            <a:endParaRPr sz="3800"/>
          </a:p>
          <a:p>
            <a:pPr marL="0" lvl="0" indent="0" algn="l" rtl="0">
              <a:lnSpc>
                <a:spcPct val="100000"/>
              </a:lnSpc>
              <a:spcBef>
                <a:spcPts val="360"/>
              </a:spcBef>
              <a:spcAft>
                <a:spcPts val="0"/>
              </a:spcAft>
              <a:buSzPct val="67669"/>
              <a:buNone/>
            </a:pPr>
            <a:r>
              <a:rPr lang="en-US" sz="3800"/>
              <a:t>7.  T/F - Fidelity measures may require adult behavior to change to ensure success for students.</a:t>
            </a:r>
            <a:endParaRPr sz="3800"/>
          </a:p>
          <a:p>
            <a:pPr marL="457200" lvl="0" indent="-228600" algn="l" rtl="0">
              <a:lnSpc>
                <a:spcPct val="100000"/>
              </a:lnSpc>
              <a:spcBef>
                <a:spcPts val="360"/>
              </a:spcBef>
              <a:spcAft>
                <a:spcPts val="0"/>
              </a:spcAft>
              <a:buSzPct val="61119"/>
              <a:buNone/>
            </a:pPr>
            <a:endParaRPr sz="3800"/>
          </a:p>
          <a:p>
            <a:pPr marL="0" lvl="0" indent="0" algn="l" rtl="0">
              <a:lnSpc>
                <a:spcPct val="100000"/>
              </a:lnSpc>
              <a:spcBef>
                <a:spcPts val="360"/>
              </a:spcBef>
              <a:spcAft>
                <a:spcPts val="0"/>
              </a:spcAft>
              <a:buSzPct val="67669"/>
              <a:buNone/>
            </a:pPr>
            <a:r>
              <a:rPr lang="en-US" sz="3800"/>
              <a:t>8.  We need both ____________   ________________</a:t>
            </a:r>
            <a:endParaRPr sz="3800"/>
          </a:p>
          <a:p>
            <a:pPr marL="0" lvl="0" indent="0" algn="l" rtl="0">
              <a:lnSpc>
                <a:spcPct val="100000"/>
              </a:lnSpc>
              <a:spcBef>
                <a:spcPts val="360"/>
              </a:spcBef>
              <a:spcAft>
                <a:spcPts val="0"/>
              </a:spcAft>
              <a:buSzPct val="67669"/>
              <a:buNone/>
            </a:pPr>
            <a:r>
              <a:rPr lang="en-US" sz="3800"/>
              <a:t>and __________ to support adults providing intervention.  </a:t>
            </a:r>
            <a:endParaRPr sz="3800"/>
          </a:p>
          <a:p>
            <a:pPr marL="457200" lvl="0" indent="-228600" algn="l" rtl="0">
              <a:lnSpc>
                <a:spcPct val="100000"/>
              </a:lnSpc>
              <a:spcBef>
                <a:spcPts val="360"/>
              </a:spcBef>
              <a:spcAft>
                <a:spcPts val="0"/>
              </a:spcAft>
              <a:buSzPct val="72580"/>
              <a:buNone/>
            </a:pPr>
            <a:endParaRPr/>
          </a:p>
        </p:txBody>
      </p:sp>
      <p:pic>
        <p:nvPicPr>
          <p:cNvPr id="1777" name="Google Shape;1777;p16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83125" y="405525"/>
            <a:ext cx="664400" cy="845600"/>
          </a:xfrm>
          <a:prstGeom prst="rect">
            <a:avLst/>
          </a:prstGeom>
          <a:noFill/>
          <a:ln>
            <a:noFill/>
          </a:ln>
        </p:spPr>
      </p:pic>
      <p:sp>
        <p:nvSpPr>
          <p:cNvPr id="1778" name="Google Shape;1778;p167"/>
          <p:cNvSpPr txBox="1"/>
          <p:nvPr/>
        </p:nvSpPr>
        <p:spPr>
          <a:xfrm>
            <a:off x="8311775" y="679800"/>
            <a:ext cx="559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chemeClr val="lt1"/>
                </a:solidFill>
                <a:latin typeface="Verdana"/>
                <a:ea typeface="Verdana"/>
                <a:cs typeface="Verdana"/>
                <a:sym typeface="Verdana"/>
              </a:rPr>
              <a:t>79</a:t>
            </a:r>
            <a:endParaRPr>
              <a:solidFill>
                <a:schemeClr val="lt1"/>
              </a:solidFill>
              <a:latin typeface="Verdana"/>
              <a:ea typeface="Verdana"/>
              <a:cs typeface="Verdana"/>
              <a:sym typeface="Verdana"/>
            </a:endParaRPr>
          </a:p>
          <a:p>
            <a:pPr marL="0" lvl="0" indent="0" algn="ctr" rtl="0">
              <a:spcBef>
                <a:spcPts val="0"/>
              </a:spcBef>
              <a:spcAft>
                <a:spcPts val="0"/>
              </a:spcAft>
              <a:buNone/>
            </a:pPr>
            <a:r>
              <a:rPr lang="en-US">
                <a:solidFill>
                  <a:schemeClr val="lt1"/>
                </a:solidFill>
                <a:latin typeface="Verdana"/>
                <a:ea typeface="Verdana"/>
                <a:cs typeface="Verdana"/>
                <a:sym typeface="Verdana"/>
              </a:rPr>
              <a:t>80</a:t>
            </a:r>
            <a:endParaRPr>
              <a:solidFill>
                <a:schemeClr val="lt1"/>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16"/>
        <p:cNvGrpSpPr/>
        <p:nvPr/>
      </p:nvGrpSpPr>
      <p:grpSpPr>
        <a:xfrm>
          <a:off x="0" y="0"/>
          <a:ext cx="0" cy="0"/>
          <a:chOff x="0" y="0"/>
          <a:chExt cx="0" cy="0"/>
        </a:xfrm>
      </p:grpSpPr>
      <p:sp>
        <p:nvSpPr>
          <p:cNvPr id="318" name="Google Shape;318;p1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is Tier 3?</a:t>
            </a:r>
            <a:endParaRPr/>
          </a:p>
        </p:txBody>
      </p:sp>
      <p:sp>
        <p:nvSpPr>
          <p:cNvPr id="317" name="Google Shape;317;p13"/>
          <p:cNvSpPr txBox="1">
            <a:spLocks noGrp="1"/>
          </p:cNvSpPr>
          <p:nvPr>
            <p:ph type="body" idx="1"/>
          </p:nvPr>
        </p:nvSpPr>
        <p:spPr>
          <a:xfrm>
            <a:off x="457200" y="1600200"/>
            <a:ext cx="8229600" cy="49815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Char char="•"/>
            </a:pPr>
            <a:r>
              <a:rPr lang="en-US" sz="2800"/>
              <a:t>Frequent, intensive, and individualized intervention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Intensive support for students not responding to Tier 2 support or need more intensive support</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Individualized intervention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Different than special education</a:t>
            </a:r>
            <a:endParaRPr sz="280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sp>
        <p:nvSpPr>
          <p:cNvPr id="1784" name="Google Shape;1784;p16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Quick Check-slide 3</a:t>
            </a:r>
            <a:endParaRPr/>
          </a:p>
        </p:txBody>
      </p:sp>
      <p:sp>
        <p:nvSpPr>
          <p:cNvPr id="1785" name="Google Shape;1785;p16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0000"/>
              </a:lnSpc>
              <a:spcBef>
                <a:spcPts val="360"/>
              </a:spcBef>
              <a:spcAft>
                <a:spcPts val="0"/>
              </a:spcAft>
              <a:buSzPct val="60810"/>
              <a:buNone/>
            </a:pPr>
            <a:r>
              <a:rPr lang="en-US"/>
              <a:t>9.  ______________ is the degree to which an intervention is delivered as intended.</a:t>
            </a:r>
            <a:endParaRPr/>
          </a:p>
          <a:p>
            <a:pPr marL="457200" lvl="0" indent="-228600" algn="l" rtl="0">
              <a:lnSpc>
                <a:spcPct val="100000"/>
              </a:lnSpc>
              <a:spcBef>
                <a:spcPts val="360"/>
              </a:spcBef>
              <a:spcAft>
                <a:spcPts val="0"/>
              </a:spcAft>
              <a:buSzPct val="60810"/>
              <a:buNone/>
            </a:pPr>
            <a:endParaRPr/>
          </a:p>
          <a:p>
            <a:pPr marL="0" lvl="0" indent="0" algn="l" rtl="0">
              <a:lnSpc>
                <a:spcPct val="100000"/>
              </a:lnSpc>
              <a:spcBef>
                <a:spcPts val="360"/>
              </a:spcBef>
              <a:spcAft>
                <a:spcPts val="0"/>
              </a:spcAft>
              <a:buSzPct val="60810"/>
              <a:buNone/>
            </a:pPr>
            <a:r>
              <a:rPr lang="en-US"/>
              <a:t>10.  “Did we  ______ what we said we would _____ in the way we said we would  _____ it.” </a:t>
            </a:r>
            <a:endParaRPr/>
          </a:p>
          <a:p>
            <a:pPr marL="457200" lvl="0" indent="-228600" algn="l" rtl="0">
              <a:lnSpc>
                <a:spcPct val="100000"/>
              </a:lnSpc>
              <a:spcBef>
                <a:spcPts val="360"/>
              </a:spcBef>
              <a:spcAft>
                <a:spcPts val="0"/>
              </a:spcAft>
              <a:buSzPct val="60810"/>
              <a:buNone/>
            </a:pPr>
            <a:endParaRPr/>
          </a:p>
          <a:p>
            <a:pPr marL="457200" lvl="0" indent="0" algn="l" rtl="0">
              <a:lnSpc>
                <a:spcPct val="100000"/>
              </a:lnSpc>
              <a:spcBef>
                <a:spcPts val="360"/>
              </a:spcBef>
              <a:spcAft>
                <a:spcPts val="0"/>
              </a:spcAft>
              <a:buSzPct val="60810"/>
              <a:buNone/>
            </a:pPr>
            <a:r>
              <a:rPr lang="en-US"/>
              <a:t>				Blue Ribbon Winners!</a:t>
            </a:r>
            <a:endParaRPr/>
          </a:p>
          <a:p>
            <a:pPr marL="457200" lvl="0" indent="-228600" algn="l" rtl="0">
              <a:lnSpc>
                <a:spcPct val="100000"/>
              </a:lnSpc>
              <a:spcBef>
                <a:spcPts val="360"/>
              </a:spcBef>
              <a:spcAft>
                <a:spcPts val="0"/>
              </a:spcAft>
              <a:buSzPct val="60810"/>
              <a:buNone/>
            </a:pPr>
            <a:endParaRPr/>
          </a:p>
          <a:p>
            <a:pPr marL="457200" lvl="0" indent="-228600" algn="l" rtl="0">
              <a:lnSpc>
                <a:spcPct val="100000"/>
              </a:lnSpc>
              <a:spcBef>
                <a:spcPts val="360"/>
              </a:spcBef>
              <a:spcAft>
                <a:spcPts val="0"/>
              </a:spcAft>
              <a:buSzPct val="60810"/>
              <a:buNone/>
            </a:pPr>
            <a:endParaRPr/>
          </a:p>
          <a:p>
            <a:pPr marL="457200" lvl="0" indent="-228600" algn="l" rtl="0">
              <a:lnSpc>
                <a:spcPct val="100000"/>
              </a:lnSpc>
              <a:spcBef>
                <a:spcPts val="360"/>
              </a:spcBef>
              <a:spcAft>
                <a:spcPts val="0"/>
              </a:spcAft>
              <a:buSzPct val="60810"/>
              <a:buNone/>
            </a:pPr>
            <a:endParaRPr/>
          </a:p>
          <a:p>
            <a:pPr marL="457200" lvl="0" indent="-228600" algn="l" rtl="0">
              <a:lnSpc>
                <a:spcPct val="100000"/>
              </a:lnSpc>
              <a:spcBef>
                <a:spcPts val="360"/>
              </a:spcBef>
              <a:spcAft>
                <a:spcPts val="0"/>
              </a:spcAft>
              <a:buSzPct val="60810"/>
              <a:buNone/>
            </a:pPr>
            <a:endParaRPr/>
          </a:p>
        </p:txBody>
      </p:sp>
      <p:pic>
        <p:nvPicPr>
          <p:cNvPr id="1786" name="Google Shape;1786;p168" descr="blue ribbon"/>
          <p:cNvPicPr preferRelativeResize="0"/>
          <p:nvPr/>
        </p:nvPicPr>
        <p:blipFill rotWithShape="1">
          <a:blip r:embed="rId3">
            <a:alphaModFix/>
          </a:blip>
          <a:srcRect/>
          <a:stretch/>
        </p:blipFill>
        <p:spPr>
          <a:xfrm>
            <a:off x="1786141" y="4901928"/>
            <a:ext cx="1038235" cy="1956061"/>
          </a:xfrm>
          <a:prstGeom prst="rect">
            <a:avLst/>
          </a:prstGeom>
          <a:noFill/>
          <a:ln>
            <a:noFill/>
          </a:ln>
        </p:spPr>
      </p:pic>
      <p:pic>
        <p:nvPicPr>
          <p:cNvPr id="1787" name="Google Shape;1787;p16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83125" y="405525"/>
            <a:ext cx="664400" cy="845600"/>
          </a:xfrm>
          <a:prstGeom prst="rect">
            <a:avLst/>
          </a:prstGeom>
          <a:noFill/>
          <a:ln>
            <a:noFill/>
          </a:ln>
        </p:spPr>
      </p:pic>
      <p:sp>
        <p:nvSpPr>
          <p:cNvPr id="1788" name="Google Shape;1788;p168"/>
          <p:cNvSpPr txBox="1"/>
          <p:nvPr/>
        </p:nvSpPr>
        <p:spPr>
          <a:xfrm>
            <a:off x="8311775" y="679800"/>
            <a:ext cx="559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chemeClr val="lt1"/>
                </a:solidFill>
                <a:latin typeface="Verdana"/>
                <a:ea typeface="Verdana"/>
                <a:cs typeface="Verdana"/>
                <a:sym typeface="Verdana"/>
              </a:rPr>
              <a:t>79</a:t>
            </a:r>
            <a:endParaRPr>
              <a:solidFill>
                <a:schemeClr val="lt1"/>
              </a:solidFill>
              <a:latin typeface="Verdana"/>
              <a:ea typeface="Verdana"/>
              <a:cs typeface="Verdana"/>
              <a:sym typeface="Verdana"/>
            </a:endParaRPr>
          </a:p>
          <a:p>
            <a:pPr marL="0" lvl="0" indent="0" algn="ctr" rtl="0">
              <a:spcBef>
                <a:spcPts val="0"/>
              </a:spcBef>
              <a:spcAft>
                <a:spcPts val="0"/>
              </a:spcAft>
              <a:buNone/>
            </a:pPr>
            <a:r>
              <a:rPr lang="en-US">
                <a:solidFill>
                  <a:schemeClr val="lt1"/>
                </a:solidFill>
                <a:latin typeface="Verdana"/>
                <a:ea typeface="Verdana"/>
                <a:cs typeface="Verdana"/>
                <a:sym typeface="Verdana"/>
              </a:rPr>
              <a:t>80</a:t>
            </a:r>
            <a:endParaRPr>
              <a:solidFill>
                <a:schemeClr val="lt1"/>
              </a:solidFill>
              <a:latin typeface="Verdana"/>
              <a:ea typeface="Verdana"/>
              <a:cs typeface="Verdana"/>
              <a:sym typeface="Verdana"/>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1794" name="Google Shape;1794;g252089167e5_9_20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Exit Ticket</a:t>
            </a:r>
            <a:endParaRPr/>
          </a:p>
        </p:txBody>
      </p:sp>
      <p:sp>
        <p:nvSpPr>
          <p:cNvPr id="1795" name="Google Shape;1795;g252089167e5_9_205"/>
          <p:cNvSpPr txBox="1"/>
          <p:nvPr/>
        </p:nvSpPr>
        <p:spPr>
          <a:xfrm>
            <a:off x="325075" y="6026175"/>
            <a:ext cx="50028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a:latin typeface="Verdana"/>
                <a:ea typeface="Verdana"/>
                <a:cs typeface="Verdana"/>
                <a:sym typeface="Verdana"/>
              </a:rPr>
              <a:t>https://bit.ly/45UZrxL</a:t>
            </a:r>
            <a:endParaRPr sz="3000" b="0" i="0" u="none" strike="noStrike" cap="none">
              <a:solidFill>
                <a:srgbClr val="000000"/>
              </a:solidFill>
              <a:latin typeface="Verdana"/>
              <a:ea typeface="Verdana"/>
              <a:cs typeface="Verdana"/>
              <a:sym typeface="Verdana"/>
            </a:endParaRPr>
          </a:p>
        </p:txBody>
      </p:sp>
      <p:pic>
        <p:nvPicPr>
          <p:cNvPr id="1796" name="Google Shape;1796;g252089167e5_9_205">
            <a:extLst>
              <a:ext uri="{C183D7F6-B498-43B3-948B-1728B52AA6E4}">
                <adec:decorative xmlns:adec="http://schemas.microsoft.com/office/drawing/2017/decorative" val="1"/>
              </a:ext>
            </a:extLst>
          </p:cNvPr>
          <p:cNvPicPr preferRelativeResize="0"/>
          <p:nvPr/>
        </p:nvPicPr>
        <p:blipFill rotWithShape="1">
          <a:blip r:embed="rId3">
            <a:alphaModFix/>
          </a:blip>
          <a:srcRect l="29274" t="13534" r="30442" b="9566"/>
          <a:stretch/>
        </p:blipFill>
        <p:spPr>
          <a:xfrm>
            <a:off x="325075" y="1602275"/>
            <a:ext cx="4086952" cy="4193526"/>
          </a:xfrm>
          <a:prstGeom prst="rect">
            <a:avLst/>
          </a:prstGeom>
          <a:noFill/>
          <a:ln w="9525" cap="flat" cmpd="sng">
            <a:solidFill>
              <a:srgbClr val="888888"/>
            </a:solidFill>
            <a:prstDash val="solid"/>
            <a:round/>
            <a:headEnd type="none" w="sm" len="sm"/>
            <a:tailEnd type="none" w="sm" len="sm"/>
          </a:ln>
        </p:spPr>
      </p:pic>
      <p:pic>
        <p:nvPicPr>
          <p:cNvPr id="1797" name="Google Shape;1797;g252089167e5_9_20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572000" y="1602275"/>
            <a:ext cx="4193525" cy="4193525"/>
          </a:xfrm>
          <a:prstGeom prst="rect">
            <a:avLst/>
          </a:prstGeom>
          <a:noFill/>
          <a:ln>
            <a:noFill/>
          </a:ln>
        </p:spPr>
      </p:pic>
      <p:pic>
        <p:nvPicPr>
          <p:cNvPr id="1798" name="Google Shape;1798;g252089167e5_9_20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83125" y="405525"/>
            <a:ext cx="664400" cy="845600"/>
          </a:xfrm>
          <a:prstGeom prst="rect">
            <a:avLst/>
          </a:prstGeom>
          <a:noFill/>
          <a:ln>
            <a:noFill/>
          </a:ln>
        </p:spPr>
      </p:pic>
      <p:sp>
        <p:nvSpPr>
          <p:cNvPr id="1799" name="Google Shape;1799;g252089167e5_9_205"/>
          <p:cNvSpPr txBox="1"/>
          <p:nvPr/>
        </p:nvSpPr>
        <p:spPr>
          <a:xfrm>
            <a:off x="8288025" y="7453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81</a:t>
            </a:r>
            <a:endParaRPr sz="1700">
              <a:solidFill>
                <a:schemeClr val="lt1"/>
              </a:solidFill>
              <a:latin typeface="Verdana"/>
              <a:ea typeface="Verdana"/>
              <a:cs typeface="Verdana"/>
              <a:sym typeface="Verdana"/>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13cf187d208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Evaluation</a:t>
            </a:r>
            <a:endParaRPr b="1"/>
          </a:p>
        </p:txBody>
      </p:sp>
      <p:pic>
        <p:nvPicPr>
          <p:cNvPr id="1806" name="Google Shape;1806;g13cf187d208_0_0" descr="Evaluation road sign&#10;"/>
          <p:cNvPicPr preferRelativeResize="0"/>
          <p:nvPr/>
        </p:nvPicPr>
        <p:blipFill rotWithShape="1">
          <a:blip r:embed="rId3">
            <a:alphaModFix/>
          </a:blip>
          <a:srcRect/>
          <a:stretch/>
        </p:blipFill>
        <p:spPr>
          <a:xfrm>
            <a:off x="635000" y="1473201"/>
            <a:ext cx="7525652" cy="5015873"/>
          </a:xfrm>
          <a:prstGeom prst="rect">
            <a:avLst/>
          </a:prstGeom>
          <a:noFill/>
          <a:ln>
            <a:noFill/>
          </a:ln>
        </p:spPr>
      </p:pic>
      <p:sp>
        <p:nvSpPr>
          <p:cNvPr id="1807" name="Google Shape;1807;g13cf187d208_0_0"/>
          <p:cNvSpPr txBox="1"/>
          <p:nvPr/>
        </p:nvSpPr>
        <p:spPr>
          <a:xfrm>
            <a:off x="435425" y="6513275"/>
            <a:ext cx="7402200" cy="43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50"/>
              <a:buFont typeface="Arial"/>
              <a:buNone/>
            </a:pPr>
            <a:r>
              <a:rPr lang="en-US" sz="1650" b="0" i="0" u="none" strike="noStrike" cap="none">
                <a:solidFill>
                  <a:srgbClr val="666666"/>
                </a:solidFill>
                <a:highlight>
                  <a:srgbClr val="FFFFFF"/>
                </a:highlight>
                <a:latin typeface="Arial"/>
                <a:ea typeface="Arial"/>
                <a:cs typeface="Arial"/>
                <a:sym typeface="Arial"/>
              </a:rPr>
              <a:t>Pix4free.org - link to - https://pix4free.org/</a:t>
            </a:r>
            <a:endParaRPr sz="1400" b="0" i="0" u="none" strike="noStrike" cap="none">
              <a:solidFill>
                <a:srgbClr val="000000"/>
              </a:solidFill>
              <a:latin typeface="Verdana"/>
              <a:ea typeface="Verdana"/>
              <a:cs typeface="Verdana"/>
              <a:sym typeface="Verdana"/>
            </a:endParaRPr>
          </a:p>
        </p:txBody>
      </p:sp>
      <p:pic>
        <p:nvPicPr>
          <p:cNvPr id="1808" name="Google Shape;1808;g13cf187d208_0_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83125" y="405525"/>
            <a:ext cx="664400" cy="845600"/>
          </a:xfrm>
          <a:prstGeom prst="rect">
            <a:avLst/>
          </a:prstGeom>
          <a:noFill/>
          <a:ln>
            <a:noFill/>
          </a:ln>
        </p:spPr>
      </p:pic>
      <p:sp>
        <p:nvSpPr>
          <p:cNvPr id="1809" name="Google Shape;1809;g13cf187d208_0_0"/>
          <p:cNvSpPr txBox="1"/>
          <p:nvPr/>
        </p:nvSpPr>
        <p:spPr>
          <a:xfrm>
            <a:off x="8288025" y="7453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81</a:t>
            </a:r>
            <a:endParaRPr sz="1700">
              <a:solidFill>
                <a:schemeClr val="lt1"/>
              </a:solidFill>
              <a:latin typeface="Verdana"/>
              <a:ea typeface="Verdana"/>
              <a:cs typeface="Verdana"/>
              <a:sym typeface="Verdana"/>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p1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Graduation!</a:t>
            </a:r>
            <a:endParaRPr/>
          </a:p>
        </p:txBody>
      </p:sp>
      <p:pic>
        <p:nvPicPr>
          <p:cNvPr id="1816" name="Google Shape;1816;p169" descr="I decided to edit the original Pomp and Circumstance because the original one is to short and the &quot;walking part&quot; of the song is what im looking for but didn't see one on Youtube...so i made one myself...i tried my best..you are more than welcome to use this song (for graduation practice or graduation)&#10;&#10;Congrats to those who are graduating this year!!!!&#10;&#10;Hope you enjoy it and don't forgot slam that like button, and click that subscribe button...maybe?" title="Pomp and Circumstance Graduation Walking March (Song Extended)">
            <a:hlinkClick r:id="rId3"/>
          </p:cNvPr>
          <p:cNvPicPr preferRelativeResize="0"/>
          <p:nvPr/>
        </p:nvPicPr>
        <p:blipFill rotWithShape="1">
          <a:blip r:embed="rId4">
            <a:alphaModFix/>
          </a:blip>
          <a:srcRect/>
          <a:stretch/>
        </p:blipFill>
        <p:spPr>
          <a:xfrm>
            <a:off x="1239450" y="1524000"/>
            <a:ext cx="6665100" cy="4998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6"/>
                                        </p:tgtEl>
                                        <p:attrNameLst>
                                          <p:attrName>style.visibility</p:attrName>
                                        </p:attrNameLst>
                                      </p:cBhvr>
                                      <p:to>
                                        <p:strVal val="visible"/>
                                      </p:to>
                                    </p:set>
                                    <p:animEffect transition="in" filter="fade">
                                      <p:cBhvr>
                                        <p:cTn id="7" dur="1000"/>
                                        <p:tgtEl>
                                          <p:spTgt spid="1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p1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Graduation!</a:t>
            </a:r>
            <a:endParaRPr/>
          </a:p>
        </p:txBody>
      </p:sp>
      <p:sp>
        <p:nvSpPr>
          <p:cNvPr id="2" name="Google Shape;1311;g251baea12c1_1_149">
            <a:extLst>
              <a:ext uri="{FF2B5EF4-FFF2-40B4-BE49-F238E27FC236}">
                <a16:creationId xmlns:a16="http://schemas.microsoft.com/office/drawing/2014/main" id="{CCAAE4B0-0CD9-3734-677A-FD0C6C76C053}"/>
              </a:ext>
            </a:extLst>
          </p:cNvPr>
          <p:cNvSpPr txBox="1">
            <a:spLocks noGrp="1"/>
          </p:cNvSpPr>
          <p:nvPr>
            <p:ph type="body" idx="1"/>
          </p:nvPr>
        </p:nvSpPr>
        <p:spPr>
          <a:xfrm>
            <a:off x="318975" y="1600200"/>
            <a:ext cx="8596200" cy="4572000"/>
          </a:xfrm>
          <a:prstGeom prst="rect">
            <a:avLst/>
          </a:prstGeom>
        </p:spPr>
        <p:txBody>
          <a:bodyPr spcFirstLastPara="1" wrap="square" lIns="91425" tIns="45700" rIns="91425" bIns="45700" anchor="t" anchorCtr="0">
            <a:normAutofit/>
          </a:bodyPr>
          <a:lstStyle/>
          <a:p>
            <a:pPr marL="0" lvl="0" indent="0" algn="ctr" rtl="0">
              <a:spcBef>
                <a:spcPts val="360"/>
              </a:spcBef>
              <a:spcAft>
                <a:spcPts val="0"/>
              </a:spcAft>
              <a:buNone/>
            </a:pPr>
            <a:r>
              <a:rPr lang="en-US" dirty="0"/>
              <a:t>Thank you for attending. Please feel free to tag us at any of our social media handles below!</a:t>
            </a:r>
            <a:endParaRPr dirty="0"/>
          </a:p>
        </p:txBody>
      </p:sp>
      <p:pic>
        <p:nvPicPr>
          <p:cNvPr id="3" name="Google Shape;1313;g251baea12c1_1_149">
            <a:extLst>
              <a:ext uri="{FF2B5EF4-FFF2-40B4-BE49-F238E27FC236}">
                <a16:creationId xmlns:a16="http://schemas.microsoft.com/office/drawing/2014/main" id="{58EB4A2E-9FEE-9A36-A354-903B029C34D8}"/>
              </a:ext>
            </a:extLst>
          </p:cNvPr>
          <p:cNvPicPr preferRelativeResize="0"/>
          <p:nvPr/>
        </p:nvPicPr>
        <p:blipFill>
          <a:blip r:embed="rId3">
            <a:alphaModFix/>
          </a:blip>
          <a:stretch>
            <a:fillRect/>
          </a:stretch>
        </p:blipFill>
        <p:spPr>
          <a:xfrm>
            <a:off x="2089050" y="3448325"/>
            <a:ext cx="1143000" cy="1143000"/>
          </a:xfrm>
          <a:prstGeom prst="rect">
            <a:avLst/>
          </a:prstGeom>
          <a:noFill/>
          <a:ln>
            <a:noFill/>
          </a:ln>
        </p:spPr>
      </p:pic>
      <p:sp>
        <p:nvSpPr>
          <p:cNvPr id="4" name="Google Shape;1314;g251baea12c1_1_149">
            <a:extLst>
              <a:ext uri="{FF2B5EF4-FFF2-40B4-BE49-F238E27FC236}">
                <a16:creationId xmlns:a16="http://schemas.microsoft.com/office/drawing/2014/main" id="{03ED2766-6B56-583F-61C5-561896EE27EB}"/>
              </a:ext>
            </a:extLst>
          </p:cNvPr>
          <p:cNvSpPr txBox="1"/>
          <p:nvPr/>
        </p:nvSpPr>
        <p:spPr>
          <a:xfrm>
            <a:off x="3842225" y="3711725"/>
            <a:ext cx="41757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latin typeface="Verdana"/>
                <a:ea typeface="Verdana"/>
                <a:cs typeface="Verdana"/>
                <a:sym typeface="Verdana"/>
              </a:rPr>
              <a:t>Twitter - </a:t>
            </a:r>
            <a:r>
              <a:rPr lang="en-US" sz="2400" dirty="0">
                <a:solidFill>
                  <a:srgbClr val="307BF3"/>
                </a:solidFill>
                <a:latin typeface="Verdana"/>
                <a:ea typeface="Verdana"/>
                <a:cs typeface="Verdana"/>
                <a:sym typeface="Verdana"/>
              </a:rPr>
              <a:t>VTSS_RIC</a:t>
            </a:r>
            <a:endParaRPr sz="2400" dirty="0">
              <a:solidFill>
                <a:srgbClr val="307BF3"/>
              </a:solidFill>
              <a:latin typeface="Verdana"/>
              <a:ea typeface="Verdana"/>
              <a:cs typeface="Verdana"/>
              <a:sym typeface="Verdana"/>
            </a:endParaRPr>
          </a:p>
          <a:p>
            <a:pPr marL="0" lvl="0" indent="0" algn="l" rtl="0">
              <a:spcBef>
                <a:spcPts val="0"/>
              </a:spcBef>
              <a:spcAft>
                <a:spcPts val="0"/>
              </a:spcAft>
              <a:buNone/>
            </a:pPr>
            <a:endParaRPr sz="2400" dirty="0">
              <a:latin typeface="Verdana"/>
              <a:ea typeface="Verdana"/>
              <a:cs typeface="Verdana"/>
              <a:sym typeface="Verdana"/>
            </a:endParaRPr>
          </a:p>
          <a:p>
            <a:pPr marL="0" lvl="0" indent="0" algn="l" rtl="0">
              <a:spcBef>
                <a:spcPts val="0"/>
              </a:spcBef>
              <a:spcAft>
                <a:spcPts val="0"/>
              </a:spcAft>
              <a:buNone/>
            </a:pPr>
            <a:endParaRPr sz="2400" dirty="0">
              <a:latin typeface="Verdana"/>
              <a:ea typeface="Verdana"/>
              <a:cs typeface="Verdana"/>
              <a:sym typeface="Verdana"/>
            </a:endParaRPr>
          </a:p>
          <a:p>
            <a:pPr marL="0" lvl="0" indent="0" algn="l" rtl="0">
              <a:spcBef>
                <a:spcPts val="0"/>
              </a:spcBef>
              <a:spcAft>
                <a:spcPts val="0"/>
              </a:spcAft>
              <a:buNone/>
            </a:pPr>
            <a:endParaRPr sz="2400" dirty="0">
              <a:latin typeface="Verdana"/>
              <a:ea typeface="Verdana"/>
              <a:cs typeface="Verdana"/>
              <a:sym typeface="Verdana"/>
            </a:endParaRPr>
          </a:p>
          <a:p>
            <a:pPr marL="0" lvl="0" indent="0" algn="l" rtl="0">
              <a:spcBef>
                <a:spcPts val="0"/>
              </a:spcBef>
              <a:spcAft>
                <a:spcPts val="0"/>
              </a:spcAft>
              <a:buNone/>
            </a:pPr>
            <a:r>
              <a:rPr lang="en-US" sz="2400" dirty="0">
                <a:latin typeface="Verdana"/>
                <a:ea typeface="Verdana"/>
                <a:cs typeface="Verdana"/>
                <a:sym typeface="Verdana"/>
              </a:rPr>
              <a:t>Facebook - </a:t>
            </a:r>
            <a:r>
              <a:rPr lang="en-US" sz="2400" dirty="0">
                <a:solidFill>
                  <a:srgbClr val="307BF3"/>
                </a:solidFill>
                <a:latin typeface="Verdana"/>
                <a:ea typeface="Verdana"/>
                <a:cs typeface="Verdana"/>
                <a:sym typeface="Verdana"/>
              </a:rPr>
              <a:t>VTSSRIC</a:t>
            </a:r>
            <a:endParaRPr sz="2400" dirty="0">
              <a:solidFill>
                <a:srgbClr val="307BF3"/>
              </a:solidFill>
              <a:latin typeface="Verdana"/>
              <a:ea typeface="Verdana"/>
              <a:cs typeface="Verdana"/>
              <a:sym typeface="Verdana"/>
            </a:endParaRPr>
          </a:p>
        </p:txBody>
      </p:sp>
      <p:pic>
        <p:nvPicPr>
          <p:cNvPr id="5" name="Google Shape;1315;g251baea12c1_1_149">
            <a:extLst>
              <a:ext uri="{FF2B5EF4-FFF2-40B4-BE49-F238E27FC236}">
                <a16:creationId xmlns:a16="http://schemas.microsoft.com/office/drawing/2014/main" id="{546EA3FF-19DA-C401-D439-AEA459FF8272}"/>
              </a:ext>
            </a:extLst>
          </p:cNvPr>
          <p:cNvPicPr preferRelativeResize="0"/>
          <p:nvPr/>
        </p:nvPicPr>
        <p:blipFill>
          <a:blip r:embed="rId4">
            <a:alphaModFix/>
          </a:blip>
          <a:stretch>
            <a:fillRect/>
          </a:stretch>
        </p:blipFill>
        <p:spPr>
          <a:xfrm>
            <a:off x="1798675" y="4705400"/>
            <a:ext cx="1723760" cy="1292826"/>
          </a:xfrm>
          <a:prstGeom prst="rect">
            <a:avLst/>
          </a:prstGeom>
          <a:noFill/>
          <a:ln>
            <a:noFill/>
          </a:ln>
        </p:spPr>
      </p:pic>
    </p:spTree>
    <p:extLst>
      <p:ext uri="{BB962C8B-B14F-4D97-AF65-F5344CB8AC3E}">
        <p14:creationId xmlns:p14="http://schemas.microsoft.com/office/powerpoint/2010/main" val="12549009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3" name="Google Shape;1823;p17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a:t>
            </a:r>
            <a:endParaRPr/>
          </a:p>
        </p:txBody>
      </p:sp>
      <p:sp>
        <p:nvSpPr>
          <p:cNvPr id="1822" name="Google Shape;1822;p17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00000"/>
              </a:lnSpc>
              <a:spcBef>
                <a:spcPts val="360"/>
              </a:spcBef>
              <a:spcAft>
                <a:spcPts val="0"/>
              </a:spcAft>
              <a:buSzPct val="72580"/>
              <a:buChar char="•"/>
            </a:pPr>
            <a:r>
              <a:rPr lang="en-US"/>
              <a:t>Algozzine, B., Barrett, S., Eber, L., George, H., Horner, R., Lewis, T., Putnam, B., Swain-Bradley, J., McIntosh, K., &amp; Sugai, G. (2014).</a:t>
            </a:r>
            <a:endParaRPr/>
          </a:p>
          <a:p>
            <a:pPr marL="457200" lvl="0" indent="-342900" algn="l" rtl="0">
              <a:lnSpc>
                <a:spcPct val="100000"/>
              </a:lnSpc>
              <a:spcBef>
                <a:spcPts val="360"/>
              </a:spcBef>
              <a:spcAft>
                <a:spcPts val="0"/>
              </a:spcAft>
              <a:buSzPct val="72580"/>
              <a:buChar char="•"/>
            </a:pPr>
            <a:r>
              <a:rPr lang="en-US"/>
              <a:t>Crone, D. A., Horner, R. H., &amp; Hawken, L.. S. (2004). Responding to problem behavior in schools: The Behavior Education Program. New York: Guilford.</a:t>
            </a:r>
            <a:endParaRPr/>
          </a:p>
          <a:p>
            <a:pPr marL="457200" lvl="0" indent="-342900" algn="l" rtl="0">
              <a:lnSpc>
                <a:spcPct val="100000"/>
              </a:lnSpc>
              <a:spcBef>
                <a:spcPts val="360"/>
              </a:spcBef>
              <a:spcAft>
                <a:spcPts val="0"/>
              </a:spcAft>
              <a:buSzPct val="72580"/>
              <a:buChar char="•"/>
            </a:pPr>
            <a:r>
              <a:rPr lang="en-US"/>
              <a:t>Everett, S., Sugai, G., Fallon, L., Simonsen, B., &amp; O’Keeffe, B. (2011). School-wide Tier II interventions: Check-In Check-Out Getting Started Workbook. OSEP Technical Assistance Center on Positive Behavioral Interventions and Supports. </a:t>
            </a:r>
            <a:endParaRPr/>
          </a:p>
          <a:p>
            <a:pPr marL="457200" lvl="0" indent="-228600" algn="l" rtl="0">
              <a:lnSpc>
                <a:spcPct val="100000"/>
              </a:lnSpc>
              <a:spcBef>
                <a:spcPts val="360"/>
              </a:spcBef>
              <a:spcAft>
                <a:spcPts val="0"/>
              </a:spcAft>
              <a:buSzPct val="72580"/>
              <a:buNone/>
            </a:pPr>
            <a:endParaRPr/>
          </a:p>
          <a:p>
            <a:pPr marL="457200" lvl="0" indent="-228600" algn="l" rtl="0">
              <a:lnSpc>
                <a:spcPct val="100000"/>
              </a:lnSpc>
              <a:spcBef>
                <a:spcPts val="360"/>
              </a:spcBef>
              <a:spcAft>
                <a:spcPts val="0"/>
              </a:spcAft>
              <a:buSzPct val="72580"/>
              <a:buNone/>
            </a:pPr>
            <a:endParaRPr/>
          </a:p>
        </p:txBody>
      </p:sp>
      <p:pic>
        <p:nvPicPr>
          <p:cNvPr id="1824" name="Google Shape;1824;p17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83125" y="405525"/>
            <a:ext cx="664400" cy="845600"/>
          </a:xfrm>
          <a:prstGeom prst="rect">
            <a:avLst/>
          </a:prstGeom>
          <a:noFill/>
          <a:ln>
            <a:noFill/>
          </a:ln>
        </p:spPr>
      </p:pic>
      <p:sp>
        <p:nvSpPr>
          <p:cNvPr id="1825" name="Google Shape;1825;p170"/>
          <p:cNvSpPr txBox="1"/>
          <p:nvPr/>
        </p:nvSpPr>
        <p:spPr>
          <a:xfrm>
            <a:off x="8288025" y="7453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82</a:t>
            </a:r>
            <a:endParaRPr sz="1700">
              <a:solidFill>
                <a:schemeClr val="lt1"/>
              </a:solidFill>
              <a:latin typeface="Verdana"/>
              <a:ea typeface="Verdana"/>
              <a:cs typeface="Verdana"/>
              <a:sym typeface="Verdana"/>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2" name="Google Shape;1832;p17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(2)</a:t>
            </a:r>
            <a:endParaRPr/>
          </a:p>
        </p:txBody>
      </p:sp>
      <p:sp>
        <p:nvSpPr>
          <p:cNvPr id="1831" name="Google Shape;1831;p17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00000"/>
              </a:lnSpc>
              <a:spcBef>
                <a:spcPts val="360"/>
              </a:spcBef>
              <a:spcAft>
                <a:spcPts val="0"/>
              </a:spcAft>
              <a:buSzPct val="72580"/>
              <a:buChar char="•"/>
            </a:pPr>
            <a:r>
              <a:rPr lang="en-US"/>
              <a:t>Hosp, J. L., Hosh, M. K., Howell, K. W., Allison, R. (2014). The ABCs of curriculum-based evaluation: A practical guide to effective decision making. New York: Guilford.</a:t>
            </a:r>
            <a:endParaRPr/>
          </a:p>
          <a:p>
            <a:pPr marL="457200" lvl="0" indent="-342900" algn="l" rtl="0">
              <a:lnSpc>
                <a:spcPct val="100000"/>
              </a:lnSpc>
              <a:spcBef>
                <a:spcPts val="360"/>
              </a:spcBef>
              <a:spcAft>
                <a:spcPts val="0"/>
              </a:spcAft>
              <a:buSzPct val="72580"/>
              <a:buChar char="•"/>
            </a:pPr>
            <a:r>
              <a:rPr lang="en-US"/>
              <a:t>Lembke, D. (n.d.). Interventions in RTI Handouts. Retrieved from </a:t>
            </a:r>
            <a:r>
              <a:rPr lang="en-US" u="sng">
                <a:solidFill>
                  <a:schemeClr val="hlink"/>
                </a:solidFill>
                <a:hlinkClick r:id="rId3"/>
              </a:rPr>
              <a:t>https://rti4success.org/sites/default/files/interventions_in_rti_handouts.pdf</a:t>
            </a:r>
            <a:endParaRPr/>
          </a:p>
          <a:p>
            <a:pPr marL="457200" lvl="0" indent="-342900" algn="l" rtl="0">
              <a:lnSpc>
                <a:spcPct val="100000"/>
              </a:lnSpc>
              <a:spcBef>
                <a:spcPts val="360"/>
              </a:spcBef>
              <a:spcAft>
                <a:spcPts val="0"/>
              </a:spcAft>
              <a:buSzPct val="72580"/>
              <a:buChar char="•"/>
            </a:pPr>
            <a:r>
              <a:rPr lang="en-US"/>
              <a:t>McIntosh, K. &amp; Goodman, S. (2016). Integrating multi-tiered systems of support: Blending RTI and PBIS. New York: Guilford</a:t>
            </a:r>
            <a:endParaRPr/>
          </a:p>
          <a:p>
            <a:pPr marL="457200" lvl="0" indent="-342900" algn="l" rtl="0">
              <a:lnSpc>
                <a:spcPct val="100000"/>
              </a:lnSpc>
              <a:spcBef>
                <a:spcPts val="360"/>
              </a:spcBef>
              <a:spcAft>
                <a:spcPts val="0"/>
              </a:spcAft>
              <a:buSzPct val="72580"/>
              <a:buChar char="•"/>
            </a:pPr>
            <a:r>
              <a:rPr lang="en-US"/>
              <a:t>ford Press.</a:t>
            </a:r>
            <a:endParaRPr/>
          </a:p>
        </p:txBody>
      </p:sp>
      <p:pic>
        <p:nvPicPr>
          <p:cNvPr id="1833" name="Google Shape;1833;p17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83125" y="405525"/>
            <a:ext cx="664400" cy="845600"/>
          </a:xfrm>
          <a:prstGeom prst="rect">
            <a:avLst/>
          </a:prstGeom>
          <a:noFill/>
          <a:ln>
            <a:noFill/>
          </a:ln>
        </p:spPr>
      </p:pic>
      <p:sp>
        <p:nvSpPr>
          <p:cNvPr id="1834" name="Google Shape;1834;p171"/>
          <p:cNvSpPr txBox="1"/>
          <p:nvPr/>
        </p:nvSpPr>
        <p:spPr>
          <a:xfrm>
            <a:off x="8288025" y="7453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83</a:t>
            </a:r>
            <a:endParaRPr sz="1700">
              <a:solidFill>
                <a:schemeClr val="lt1"/>
              </a:solidFill>
              <a:latin typeface="Verdana"/>
              <a:ea typeface="Verdana"/>
              <a:cs typeface="Verdana"/>
              <a:sym typeface="Verdana"/>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1841" name="Google Shape;1841;p17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(3)</a:t>
            </a:r>
            <a:endParaRPr/>
          </a:p>
        </p:txBody>
      </p:sp>
      <p:sp>
        <p:nvSpPr>
          <p:cNvPr id="1840" name="Google Shape;1840;p17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100000"/>
              </a:lnSpc>
              <a:spcBef>
                <a:spcPts val="360"/>
              </a:spcBef>
              <a:spcAft>
                <a:spcPts val="0"/>
              </a:spcAft>
              <a:buSzPct val="60810"/>
              <a:buChar char="•"/>
            </a:pPr>
            <a:r>
              <a:rPr lang="en-US"/>
              <a:t>Riley-Tillman, C. T., Burns, M. K., &amp; Kilgus, S. P. (2020). Evaluating Educational Interventions, Second Edition: Single-Case Design for Measuring Response to Intervention (Second ed.). The Guilford Press.</a:t>
            </a:r>
            <a:endParaRPr/>
          </a:p>
          <a:p>
            <a:pPr marL="457200" lvl="0" indent="-342900" algn="l" rtl="0">
              <a:lnSpc>
                <a:spcPct val="100000"/>
              </a:lnSpc>
              <a:spcBef>
                <a:spcPts val="360"/>
              </a:spcBef>
              <a:spcAft>
                <a:spcPts val="0"/>
              </a:spcAft>
              <a:buSzPct val="60810"/>
              <a:buChar char="•"/>
            </a:pPr>
            <a:r>
              <a:rPr lang="en-US"/>
              <a:t>Sanetti, L. &amp; Meek, M. (2019). Supporting successful interventions in schools : tools to plan, evaluate, and sustain effective implementation. New York: The Guilford Press.</a:t>
            </a:r>
            <a:endParaRPr/>
          </a:p>
          <a:p>
            <a:pPr marL="457200" lvl="0" indent="-228600" algn="l" rtl="0">
              <a:lnSpc>
                <a:spcPct val="100000"/>
              </a:lnSpc>
              <a:spcBef>
                <a:spcPts val="360"/>
              </a:spcBef>
              <a:spcAft>
                <a:spcPts val="0"/>
              </a:spcAft>
              <a:buSzPct val="60810"/>
              <a:buNone/>
            </a:pPr>
            <a:endParaRPr/>
          </a:p>
        </p:txBody>
      </p:sp>
      <p:pic>
        <p:nvPicPr>
          <p:cNvPr id="1842" name="Google Shape;1842;p17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83125" y="405525"/>
            <a:ext cx="664400" cy="845600"/>
          </a:xfrm>
          <a:prstGeom prst="rect">
            <a:avLst/>
          </a:prstGeom>
          <a:noFill/>
          <a:ln>
            <a:noFill/>
          </a:ln>
        </p:spPr>
      </p:pic>
      <p:sp>
        <p:nvSpPr>
          <p:cNvPr id="1843" name="Google Shape;1843;p172"/>
          <p:cNvSpPr txBox="1"/>
          <p:nvPr/>
        </p:nvSpPr>
        <p:spPr>
          <a:xfrm>
            <a:off x="8288025" y="7453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84</a:t>
            </a:r>
            <a:endParaRPr sz="1700">
              <a:solidFill>
                <a:schemeClr val="lt1"/>
              </a:solidFill>
              <a:latin typeface="Verdana"/>
              <a:ea typeface="Verdana"/>
              <a:cs typeface="Verdana"/>
              <a:sym typeface="Verdana"/>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50" name="Google Shape;1850;p17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(4)</a:t>
            </a:r>
            <a:endParaRPr/>
          </a:p>
        </p:txBody>
      </p:sp>
      <p:sp>
        <p:nvSpPr>
          <p:cNvPr id="1849" name="Google Shape;1849;p17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00000"/>
              </a:lnSpc>
              <a:spcBef>
                <a:spcPts val="360"/>
              </a:spcBef>
              <a:spcAft>
                <a:spcPts val="0"/>
              </a:spcAft>
              <a:buSzPct val="72580"/>
              <a:buChar char="•"/>
            </a:pPr>
            <a:r>
              <a:rPr lang="en-US"/>
              <a:t>The IRIS Center. (2014). Evidence-based practices (part 3): Evaluating learner outcomes and fidelity. Retrieved from </a:t>
            </a:r>
            <a:r>
              <a:rPr lang="en-US" u="sng">
                <a:solidFill>
                  <a:schemeClr val="hlink"/>
                </a:solidFill>
                <a:hlinkClick r:id="rId3"/>
              </a:rPr>
              <a:t>https://iris.peabody.vanderbilt.edu/module/ebp_03/</a:t>
            </a:r>
            <a:endParaRPr/>
          </a:p>
          <a:p>
            <a:pPr marL="457200" lvl="0" indent="-342900" algn="l" rtl="0">
              <a:lnSpc>
                <a:spcPct val="100000"/>
              </a:lnSpc>
              <a:spcBef>
                <a:spcPts val="360"/>
              </a:spcBef>
              <a:spcAft>
                <a:spcPts val="0"/>
              </a:spcAft>
              <a:buSzPct val="72580"/>
              <a:buChar char="•"/>
            </a:pPr>
            <a:r>
              <a:rPr lang="en-US"/>
              <a:t>Tiered Fidelity Inventory (TFI) Scoring Guide - Adapted from Algozzine, B., Barrett, S., Eber, L., George, H., Horner, R., Lewis, T., Putnam, B., Swain-Bradway, J., McIntosh, K., &amp; Sugai, G (2014). School-wide PBIS Tiered Fidelity Inventory. OSEP Technical Assistance Center on Positive Behavioral Interventions and Supports. </a:t>
            </a:r>
            <a:r>
              <a:rPr lang="en-US" u="sng">
                <a:solidFill>
                  <a:schemeClr val="hlink"/>
                </a:solidFill>
                <a:hlinkClick r:id="rId4"/>
              </a:rPr>
              <a:t>www.pbis.org</a:t>
            </a:r>
            <a:r>
              <a:rPr lang="en-US"/>
              <a:t>.</a:t>
            </a:r>
            <a:endParaRPr/>
          </a:p>
          <a:p>
            <a:pPr marL="457200" lvl="0" indent="-228600" algn="l" rtl="0">
              <a:lnSpc>
                <a:spcPct val="100000"/>
              </a:lnSpc>
              <a:spcBef>
                <a:spcPts val="360"/>
              </a:spcBef>
              <a:spcAft>
                <a:spcPts val="0"/>
              </a:spcAft>
              <a:buSzPct val="72580"/>
              <a:buNone/>
            </a:pPr>
            <a:endParaRPr/>
          </a:p>
        </p:txBody>
      </p:sp>
      <p:pic>
        <p:nvPicPr>
          <p:cNvPr id="1851" name="Google Shape;1851;p17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83125" y="405525"/>
            <a:ext cx="664400" cy="845600"/>
          </a:xfrm>
          <a:prstGeom prst="rect">
            <a:avLst/>
          </a:prstGeom>
          <a:noFill/>
          <a:ln>
            <a:noFill/>
          </a:ln>
        </p:spPr>
      </p:pic>
      <p:sp>
        <p:nvSpPr>
          <p:cNvPr id="1852" name="Google Shape;1852;p173"/>
          <p:cNvSpPr txBox="1"/>
          <p:nvPr/>
        </p:nvSpPr>
        <p:spPr>
          <a:xfrm>
            <a:off x="8288025" y="7453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85</a:t>
            </a:r>
            <a:endParaRPr sz="1700">
              <a:solidFill>
                <a:schemeClr val="lt1"/>
              </a:solidFill>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323"/>
        <p:cNvGrpSpPr/>
        <p:nvPr/>
      </p:nvGrpSpPr>
      <p:grpSpPr>
        <a:xfrm>
          <a:off x="0" y="0"/>
          <a:ext cx="0" cy="0"/>
          <a:chOff x="0" y="0"/>
          <a:chExt cx="0" cy="0"/>
        </a:xfrm>
      </p:grpSpPr>
      <p:sp>
        <p:nvSpPr>
          <p:cNvPr id="324" name="Google Shape;324;p3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3.4 Student Support Team</a:t>
            </a:r>
            <a:endParaRPr/>
          </a:p>
        </p:txBody>
      </p:sp>
      <p:pic>
        <p:nvPicPr>
          <p:cNvPr id="325" name="Google Shape;325;p30" descr="TFI cover"/>
          <p:cNvPicPr preferRelativeResize="0"/>
          <p:nvPr/>
        </p:nvPicPr>
        <p:blipFill rotWithShape="1">
          <a:blip r:embed="rId3">
            <a:alphaModFix/>
          </a:blip>
          <a:srcRect/>
          <a:stretch/>
        </p:blipFill>
        <p:spPr>
          <a:xfrm>
            <a:off x="228600" y="321450"/>
            <a:ext cx="734935" cy="957300"/>
          </a:xfrm>
          <a:prstGeom prst="rect">
            <a:avLst/>
          </a:prstGeom>
          <a:noFill/>
          <a:ln>
            <a:noFill/>
          </a:ln>
        </p:spPr>
      </p:pic>
      <p:graphicFrame>
        <p:nvGraphicFramePr>
          <p:cNvPr id="326" name="Google Shape;326;p30"/>
          <p:cNvGraphicFramePr/>
          <p:nvPr/>
        </p:nvGraphicFramePr>
        <p:xfrm>
          <a:off x="0" y="1464450"/>
          <a:ext cx="9144000" cy="5486340"/>
        </p:xfrm>
        <a:graphic>
          <a:graphicData uri="http://schemas.openxmlformats.org/drawingml/2006/table">
            <a:tbl>
              <a:tblPr firstRow="1">
                <a:noFill/>
                <a:tableStyleId>{B89531AF-3DBC-4D03-8CD4-1D79D7C9A908}</a:tableStyleId>
              </a:tblPr>
              <a:tblGrid>
                <a:gridCol w="2897775">
                  <a:extLst>
                    <a:ext uri="{9D8B030D-6E8A-4147-A177-3AD203B41FA5}">
                      <a16:colId xmlns:a16="http://schemas.microsoft.com/office/drawing/2014/main" val="20000"/>
                    </a:ext>
                  </a:extLst>
                </a:gridCol>
                <a:gridCol w="2243375">
                  <a:extLst>
                    <a:ext uri="{9D8B030D-6E8A-4147-A177-3AD203B41FA5}">
                      <a16:colId xmlns:a16="http://schemas.microsoft.com/office/drawing/2014/main" val="20001"/>
                    </a:ext>
                  </a:extLst>
                </a:gridCol>
                <a:gridCol w="4002850">
                  <a:extLst>
                    <a:ext uri="{9D8B030D-6E8A-4147-A177-3AD203B41FA5}">
                      <a16:colId xmlns:a16="http://schemas.microsoft.com/office/drawing/2014/main" val="20002"/>
                    </a:ext>
                  </a:extLst>
                </a:gridCol>
              </a:tblGrid>
              <a:tr h="4808100">
                <a:tc>
                  <a:txBody>
                    <a:bodyPr/>
                    <a:lstStyle/>
                    <a:p>
                      <a:pPr marL="0" marR="0" lvl="0" indent="0" algn="l" rtl="0">
                        <a:lnSpc>
                          <a:spcPct val="100000"/>
                        </a:lnSpc>
                        <a:spcBef>
                          <a:spcPts val="0"/>
                        </a:spcBef>
                        <a:spcAft>
                          <a:spcPts val="0"/>
                        </a:spcAft>
                        <a:buClr>
                          <a:schemeClr val="dk1"/>
                        </a:buClr>
                        <a:buSzPts val="1100"/>
                        <a:buFont typeface="Arial"/>
                        <a:buNone/>
                      </a:pPr>
                      <a:r>
                        <a:rPr lang="en-US" sz="2400" u="none" strike="noStrike" cap="none">
                          <a:solidFill>
                            <a:schemeClr val="dk1"/>
                          </a:solidFill>
                          <a:latin typeface="Verdana"/>
                          <a:ea typeface="Verdana"/>
                          <a:cs typeface="Verdana"/>
                          <a:sym typeface="Verdana"/>
                        </a:rPr>
                        <a:t>A uniquely constructed individual student support (ISS) team</a:t>
                      </a: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ts val="1100"/>
                        <a:buFont typeface="Arial"/>
                        <a:buNone/>
                      </a:pPr>
                      <a:r>
                        <a:rPr lang="en-US" sz="2400" u="none" strike="noStrike" cap="none">
                          <a:solidFill>
                            <a:schemeClr val="dk1"/>
                          </a:solidFill>
                          <a:latin typeface="Verdana"/>
                          <a:ea typeface="Verdana"/>
                          <a:cs typeface="Verdana"/>
                          <a:sym typeface="Verdana"/>
                        </a:rPr>
                        <a:t>exists to design, implement, monitor,</a:t>
                      </a: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ts val="1100"/>
                        <a:buFont typeface="Arial"/>
                        <a:buNone/>
                      </a:pPr>
                      <a:r>
                        <a:rPr lang="en-US" sz="2400" u="none" strike="noStrike" cap="none">
                          <a:solidFill>
                            <a:schemeClr val="dk1"/>
                          </a:solidFill>
                          <a:latin typeface="Verdana"/>
                          <a:ea typeface="Verdana"/>
                          <a:cs typeface="Verdana"/>
                          <a:sym typeface="Verdana"/>
                        </a:rPr>
                        <a:t>and adapt the student-specific support</a:t>
                      </a: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ts val="1100"/>
                        <a:buFont typeface="Arial"/>
                        <a:buNone/>
                      </a:pPr>
                      <a:r>
                        <a:rPr lang="en-US" sz="2400" u="none" strike="noStrike" cap="none">
                          <a:solidFill>
                            <a:schemeClr val="dk1"/>
                          </a:solidFill>
                          <a:latin typeface="Verdana"/>
                          <a:ea typeface="Verdana"/>
                          <a:cs typeface="Verdana"/>
                          <a:sym typeface="Verdana"/>
                        </a:rPr>
                        <a:t>plan.</a:t>
                      </a: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Verdana"/>
                          <a:ea typeface="Verdana"/>
                          <a:cs typeface="Verdana"/>
                          <a:sym typeface="Verdana"/>
                        </a:rPr>
                        <a:t>Behavior Support Plans</a:t>
                      </a:r>
                      <a:endParaRPr sz="2400" u="none" strike="noStrike" cap="none">
                        <a:latin typeface="Verdana"/>
                        <a:ea typeface="Verdana"/>
                        <a:cs typeface="Verdana"/>
                        <a:sym typeface="Verdana"/>
                      </a:endParaRPr>
                    </a:p>
                  </a:txBody>
                  <a:tcPr marL="91425" marR="91425" marT="91425" marB="91425"/>
                </a:tc>
                <a:tc>
                  <a:txBody>
                    <a:bodyPr/>
                    <a:lstStyle/>
                    <a:p>
                      <a:pPr marL="254000" marR="0" lvl="0" indent="0" algn="l" rtl="0">
                        <a:lnSpc>
                          <a:spcPct val="115000"/>
                        </a:lnSpc>
                        <a:spcBef>
                          <a:spcPts val="0"/>
                        </a:spcBef>
                        <a:spcAft>
                          <a:spcPts val="0"/>
                        </a:spcAft>
                        <a:buClr>
                          <a:srgbClr val="000000"/>
                        </a:buClr>
                        <a:buSzPts val="2400"/>
                        <a:buFont typeface="Arial"/>
                        <a:buNone/>
                      </a:pPr>
                      <a:r>
                        <a:rPr lang="en-US" sz="2400" b="1" u="none" strike="noStrike" cap="none">
                          <a:solidFill>
                            <a:schemeClr val="dk1"/>
                          </a:solidFill>
                          <a:latin typeface="Verdana"/>
                          <a:ea typeface="Verdana"/>
                          <a:cs typeface="Verdana"/>
                          <a:sym typeface="Verdana"/>
                        </a:rPr>
                        <a:t>0</a:t>
                      </a:r>
                      <a:r>
                        <a:rPr lang="en-US" sz="2400" u="none" strike="noStrike" cap="none">
                          <a:solidFill>
                            <a:schemeClr val="dk1"/>
                          </a:solidFill>
                          <a:latin typeface="Verdana"/>
                          <a:ea typeface="Verdana"/>
                          <a:cs typeface="Verdana"/>
                          <a:sym typeface="Verdana"/>
                        </a:rPr>
                        <a:t> = ISS teams do not exist for all students who need them</a:t>
                      </a:r>
                      <a:endParaRPr sz="2400" u="none" strike="noStrike" cap="none">
                        <a:solidFill>
                          <a:schemeClr val="dk1"/>
                        </a:solidFill>
                        <a:latin typeface="Verdana"/>
                        <a:ea typeface="Verdana"/>
                        <a:cs typeface="Verdana"/>
                        <a:sym typeface="Verdana"/>
                      </a:endParaRPr>
                    </a:p>
                    <a:p>
                      <a:pPr marL="254000" marR="0" lvl="0" indent="0" algn="l" rtl="0">
                        <a:lnSpc>
                          <a:spcPct val="115000"/>
                        </a:lnSpc>
                        <a:spcBef>
                          <a:spcPts val="1200"/>
                        </a:spcBef>
                        <a:spcAft>
                          <a:spcPts val="0"/>
                        </a:spcAft>
                        <a:buClr>
                          <a:srgbClr val="000000"/>
                        </a:buClr>
                        <a:buSzPts val="2400"/>
                        <a:buFont typeface="Arial"/>
                        <a:buNone/>
                      </a:pPr>
                      <a:r>
                        <a:rPr lang="en-US" sz="2400" b="1" u="none" strike="noStrike" cap="none">
                          <a:solidFill>
                            <a:schemeClr val="dk1"/>
                          </a:solidFill>
                          <a:latin typeface="Verdana"/>
                          <a:ea typeface="Verdana"/>
                          <a:cs typeface="Verdana"/>
                          <a:sym typeface="Verdana"/>
                        </a:rPr>
                        <a:t>1</a:t>
                      </a:r>
                      <a:r>
                        <a:rPr lang="en-US" sz="2400" u="none" strike="noStrike" cap="none">
                          <a:solidFill>
                            <a:schemeClr val="dk1"/>
                          </a:solidFill>
                          <a:latin typeface="Verdana"/>
                          <a:ea typeface="Verdana"/>
                          <a:cs typeface="Verdana"/>
                          <a:sym typeface="Verdana"/>
                        </a:rPr>
                        <a:t> = ISS teams exist, but lack  input from student/family </a:t>
                      </a:r>
                      <a:endParaRPr sz="2400" u="none" strike="noStrike" cap="none">
                        <a:solidFill>
                          <a:schemeClr val="dk1"/>
                        </a:solidFill>
                        <a:latin typeface="Verdana"/>
                        <a:ea typeface="Verdana"/>
                        <a:cs typeface="Verdana"/>
                        <a:sym typeface="Verdana"/>
                      </a:endParaRPr>
                    </a:p>
                    <a:p>
                      <a:pPr marL="254000" marR="0" lvl="0" indent="0" algn="l" rtl="0">
                        <a:lnSpc>
                          <a:spcPct val="115000"/>
                        </a:lnSpc>
                        <a:spcBef>
                          <a:spcPts val="1200"/>
                        </a:spcBef>
                        <a:spcAft>
                          <a:spcPts val="0"/>
                        </a:spcAft>
                        <a:buClr>
                          <a:srgbClr val="000000"/>
                        </a:buClr>
                        <a:buSzPts val="2400"/>
                        <a:buFont typeface="Arial"/>
                        <a:buNone/>
                      </a:pPr>
                      <a:r>
                        <a:rPr lang="en-US" sz="2400" b="1" u="none" strike="noStrike" cap="none">
                          <a:solidFill>
                            <a:schemeClr val="dk1"/>
                          </a:solidFill>
                          <a:latin typeface="Verdana"/>
                          <a:ea typeface="Verdana"/>
                          <a:cs typeface="Verdana"/>
                          <a:sym typeface="Verdana"/>
                        </a:rPr>
                        <a:t>2</a:t>
                      </a:r>
                      <a:r>
                        <a:rPr lang="en-US" sz="2400" u="none" strike="noStrike" cap="none">
                          <a:solidFill>
                            <a:schemeClr val="dk1"/>
                          </a:solidFill>
                          <a:latin typeface="Verdana"/>
                          <a:ea typeface="Verdana"/>
                          <a:cs typeface="Verdana"/>
                          <a:sym typeface="Verdana"/>
                        </a:rPr>
                        <a:t> = ISS teams exist, with active input from student/family and meet regularly to review progress data</a:t>
                      </a:r>
                      <a:endParaRPr sz="2000" u="none" strike="noStrike" cap="none">
                        <a:solidFill>
                          <a:schemeClr val="dk1"/>
                        </a:solidFill>
                      </a:endParaRPr>
                    </a:p>
                  </a:txBody>
                  <a:tcPr marL="91425" marR="91425" marT="91425" marB="91425"/>
                </a:tc>
                <a:extLst>
                  <a:ext uri="{0D108BD9-81ED-4DB2-BD59-A6C34878D82A}">
                    <a16:rowId xmlns:a16="http://schemas.microsoft.com/office/drawing/2014/main" val="10000"/>
                  </a:ext>
                </a:extLst>
              </a:tr>
              <a:tr h="3112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extLst>
                  <a:ext uri="{0D108BD9-81ED-4DB2-BD59-A6C34878D82A}">
                    <a16:rowId xmlns:a16="http://schemas.microsoft.com/office/drawing/2014/main" val="10001"/>
                  </a:ext>
                </a:extLst>
              </a:tr>
            </a:tbl>
          </a:graphicData>
        </a:graphic>
      </p:graphicFrame>
      <p:pic>
        <p:nvPicPr>
          <p:cNvPr id="327" name="Google Shape;327;p30" descr="family engagement icon"/>
          <p:cNvPicPr preferRelativeResize="0"/>
          <p:nvPr/>
        </p:nvPicPr>
        <p:blipFill rotWithShape="1">
          <a:blip r:embed="rId4">
            <a:alphaModFix/>
          </a:blip>
          <a:srcRect/>
          <a:stretch/>
        </p:blipFill>
        <p:spPr>
          <a:xfrm>
            <a:off x="1524100" y="5492700"/>
            <a:ext cx="1182400" cy="1182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32"/>
        <p:cNvGrpSpPr/>
        <p:nvPr/>
      </p:nvGrpSpPr>
      <p:grpSpPr>
        <a:xfrm>
          <a:off x="0" y="0"/>
          <a:ext cx="0" cy="0"/>
          <a:chOff x="0" y="0"/>
          <a:chExt cx="0" cy="0"/>
        </a:xfrm>
      </p:grpSpPr>
      <p:sp>
        <p:nvSpPr>
          <p:cNvPr id="333" name="Google Shape;333;p1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800"/>
              <a:t>Moving In and Out of Tiers</a:t>
            </a:r>
            <a:endParaRPr sz="3800"/>
          </a:p>
        </p:txBody>
      </p:sp>
      <p:sp>
        <p:nvSpPr>
          <p:cNvPr id="334" name="Google Shape;334;p14"/>
          <p:cNvSpPr txBox="1"/>
          <p:nvPr/>
        </p:nvSpPr>
        <p:spPr>
          <a:xfrm>
            <a:off x="614829" y="1735950"/>
            <a:ext cx="5280000" cy="507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Verdana"/>
                <a:ea typeface="Verdana"/>
                <a:cs typeface="Verdana"/>
                <a:sym typeface="Verdana"/>
              </a:rPr>
              <a:t>How are students’ experiences in a multi-tiered system of supports similar to a lava lamp? </a:t>
            </a:r>
            <a:endParaRPr sz="36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rgbClr val="000000"/>
              </a:solidFill>
              <a:latin typeface="Verdana"/>
              <a:ea typeface="Verdana"/>
              <a:cs typeface="Verdana"/>
              <a:sym typeface="Verdana"/>
            </a:endParaRPr>
          </a:p>
        </p:txBody>
      </p:sp>
      <p:pic>
        <p:nvPicPr>
          <p:cNvPr id="335" name="Google Shape;335;p14" descr="Lava lamp with colors flowing to indicate how students move between tiers versus staying in one place or one support forever. lava_lamp_blue_hg_clr_12208.gif" title="Lava Lamp"/>
          <p:cNvPicPr preferRelativeResize="0">
            <a:picLocks noGrp="1"/>
          </p:cNvPicPr>
          <p:nvPr>
            <p:ph type="body" idx="1"/>
          </p:nvPr>
        </p:nvPicPr>
        <p:blipFill rotWithShape="1">
          <a:blip r:embed="rId3">
            <a:alphaModFix/>
          </a:blip>
          <a:srcRect/>
          <a:stretch/>
        </p:blipFill>
        <p:spPr>
          <a:xfrm>
            <a:off x="6172200" y="2046300"/>
            <a:ext cx="2971800" cy="4457700"/>
          </a:xfrm>
          <a:prstGeom prst="rect">
            <a:avLst/>
          </a:prstGeom>
          <a:noFill/>
          <a:ln>
            <a:noFill/>
          </a:ln>
        </p:spPr>
      </p:pic>
      <p:pic>
        <p:nvPicPr>
          <p:cNvPr id="336" name="Google Shape;336;p1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40575" y="377300"/>
            <a:ext cx="664400" cy="845600"/>
          </a:xfrm>
          <a:prstGeom prst="rect">
            <a:avLst/>
          </a:prstGeom>
          <a:noFill/>
          <a:ln>
            <a:noFill/>
          </a:ln>
        </p:spPr>
      </p:pic>
      <p:sp>
        <p:nvSpPr>
          <p:cNvPr id="337" name="Google Shape;337;p14"/>
          <p:cNvSpPr txBox="1"/>
          <p:nvPr/>
        </p:nvSpPr>
        <p:spPr>
          <a:xfrm>
            <a:off x="82454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10</a:t>
            </a:r>
            <a:endParaRPr sz="1700">
              <a:solidFill>
                <a:schemeClr val="lt1"/>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Google Shape;344;p1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800"/>
              <a:t>Quick Check: Overview T/F</a:t>
            </a:r>
            <a:endParaRPr sz="3800"/>
          </a:p>
        </p:txBody>
      </p:sp>
      <p:sp>
        <p:nvSpPr>
          <p:cNvPr id="343" name="Google Shape;343;p15"/>
          <p:cNvSpPr txBox="1">
            <a:spLocks noGrp="1"/>
          </p:cNvSpPr>
          <p:nvPr>
            <p:ph type="body" idx="1"/>
          </p:nvPr>
        </p:nvSpPr>
        <p:spPr>
          <a:xfrm>
            <a:off x="457201" y="1600200"/>
            <a:ext cx="8229600" cy="5029199"/>
          </a:xfrm>
          <a:prstGeom prst="rect">
            <a:avLst/>
          </a:prstGeom>
          <a:noFill/>
          <a:ln>
            <a:noFill/>
          </a:ln>
        </p:spPr>
        <p:txBody>
          <a:bodyPr spcFirstLastPara="1" wrap="square" lIns="91425" tIns="45700" rIns="91425" bIns="45700" anchor="t" anchorCtr="0">
            <a:normAutofit lnSpcReduction="10000"/>
          </a:bodyPr>
          <a:lstStyle/>
          <a:p>
            <a:pPr marL="457200" lvl="0" indent="-394462" algn="l" rtl="0">
              <a:lnSpc>
                <a:spcPct val="100000"/>
              </a:lnSpc>
              <a:spcBef>
                <a:spcPts val="360"/>
              </a:spcBef>
              <a:spcAft>
                <a:spcPts val="0"/>
              </a:spcAft>
              <a:buSzPts val="2400"/>
              <a:buFont typeface="Verdana"/>
              <a:buChar char="•"/>
            </a:pPr>
            <a:r>
              <a:rPr lang="en-US" sz="2400"/>
              <a:t>Students not responding to core instruction should be removed and receive advanced tier interventions that teach different content in a different way for student success.</a:t>
            </a:r>
            <a:endParaRPr/>
          </a:p>
          <a:p>
            <a:pPr marL="114300" lvl="0" indent="0" algn="l" rtl="0">
              <a:lnSpc>
                <a:spcPct val="100000"/>
              </a:lnSpc>
              <a:spcBef>
                <a:spcPts val="360"/>
              </a:spcBef>
              <a:spcAft>
                <a:spcPts val="0"/>
              </a:spcAft>
              <a:buSzPts val="1588"/>
              <a:buNone/>
            </a:pPr>
            <a:endParaRPr sz="2400"/>
          </a:p>
          <a:p>
            <a:pPr marL="457200" lvl="0" indent="-394462" algn="l" rtl="0">
              <a:lnSpc>
                <a:spcPct val="100000"/>
              </a:lnSpc>
              <a:spcBef>
                <a:spcPts val="360"/>
              </a:spcBef>
              <a:spcAft>
                <a:spcPts val="0"/>
              </a:spcAft>
              <a:buSzPts val="2400"/>
              <a:buFont typeface="Verdana"/>
              <a:buChar char="•"/>
            </a:pPr>
            <a:r>
              <a:rPr lang="en-US" sz="2400"/>
              <a:t>When high-quality core instruction is in place, schools can anticipate that about 5-15% of students will benefit from tier 2 interventions and 1-5% of students from tier 3.</a:t>
            </a:r>
            <a:endParaRPr/>
          </a:p>
          <a:p>
            <a:pPr marL="114300" lvl="0" indent="0" algn="l" rtl="0">
              <a:lnSpc>
                <a:spcPct val="100000"/>
              </a:lnSpc>
              <a:spcBef>
                <a:spcPts val="360"/>
              </a:spcBef>
              <a:spcAft>
                <a:spcPts val="0"/>
              </a:spcAft>
              <a:buSzPts val="1588"/>
              <a:buNone/>
            </a:pPr>
            <a:endParaRPr sz="2400"/>
          </a:p>
          <a:p>
            <a:pPr marL="457200" lvl="0" indent="-394462" algn="l" rtl="0">
              <a:lnSpc>
                <a:spcPct val="100000"/>
              </a:lnSpc>
              <a:spcBef>
                <a:spcPts val="360"/>
              </a:spcBef>
              <a:spcAft>
                <a:spcPts val="0"/>
              </a:spcAft>
              <a:buSzPts val="2400"/>
              <a:buFont typeface="Verdana"/>
              <a:buChar char="•"/>
            </a:pPr>
            <a:r>
              <a:rPr lang="en-US" sz="2400"/>
              <a:t>Identifying students as Tier 1, Tier 2, or Tier 3 will help school teams effectively plan advanced tiers interventions.</a:t>
            </a:r>
            <a:endParaRPr sz="2400"/>
          </a:p>
        </p:txBody>
      </p:sp>
      <p:pic>
        <p:nvPicPr>
          <p:cNvPr id="345" name="Google Shape;345;p1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64375" y="377300"/>
            <a:ext cx="664400" cy="845600"/>
          </a:xfrm>
          <a:prstGeom prst="rect">
            <a:avLst/>
          </a:prstGeom>
          <a:noFill/>
          <a:ln>
            <a:noFill/>
          </a:ln>
        </p:spPr>
      </p:pic>
      <p:sp>
        <p:nvSpPr>
          <p:cNvPr id="346" name="Google Shape;346;p15"/>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11</a:t>
            </a:r>
            <a:endParaRPr sz="1700">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Google Shape;190;g22b36998d40_1_2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Welcome</a:t>
            </a:r>
            <a:endParaRPr/>
          </a:p>
        </p:txBody>
      </p:sp>
      <p:sp>
        <p:nvSpPr>
          <p:cNvPr id="189" name="Google Shape;189;g22b36998d40_1_21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Clr>
                <a:schemeClr val="dk1"/>
              </a:buClr>
              <a:buSzPts val="1800"/>
              <a:buFont typeface="Arial"/>
              <a:buNone/>
            </a:pPr>
            <a:r>
              <a:rPr lang="en-US"/>
              <a:t>Welcome to the Virginia Department of Education’s professional learning event through the Virginia Tiered Systems of Supports (VTSS).</a:t>
            </a:r>
            <a:endParaRPr/>
          </a:p>
          <a:p>
            <a:pPr marL="0" lvl="0" indent="0" algn="l" rtl="0">
              <a:lnSpc>
                <a:spcPct val="100000"/>
              </a:lnSpc>
              <a:spcBef>
                <a:spcPts val="360"/>
              </a:spcBef>
              <a:spcAft>
                <a:spcPts val="0"/>
              </a:spcAft>
              <a:buClr>
                <a:schemeClr val="dk1"/>
              </a:buClr>
              <a:buSzPts val="1800"/>
              <a:buFont typeface="Arial"/>
              <a:buNone/>
            </a:pPr>
            <a:endParaRPr/>
          </a:p>
          <a:p>
            <a:pPr marL="0" lvl="0" indent="0" algn="l" rtl="0">
              <a:lnSpc>
                <a:spcPct val="100000"/>
              </a:lnSpc>
              <a:spcBef>
                <a:spcPts val="360"/>
              </a:spcBef>
              <a:spcAft>
                <a:spcPts val="0"/>
              </a:spcAft>
              <a:buClr>
                <a:schemeClr val="dk1"/>
              </a:buClr>
              <a:buSzPts val="1800"/>
              <a:buFont typeface="Arial"/>
              <a:buNone/>
            </a:pPr>
            <a:r>
              <a:rPr lang="en-US"/>
              <a:t>This professional learning opportunity is funded and hosted by the Virginia Department of Education.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51"/>
        <p:cNvGrpSpPr/>
        <p:nvPr/>
      </p:nvGrpSpPr>
      <p:grpSpPr>
        <a:xfrm>
          <a:off x="0" y="0"/>
          <a:ext cx="0" cy="0"/>
          <a:chOff x="0" y="0"/>
          <a:chExt cx="0" cy="0"/>
        </a:xfrm>
      </p:grpSpPr>
      <p:sp>
        <p:nvSpPr>
          <p:cNvPr id="352" name="Google Shape;352;p1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Tiers Foundations</a:t>
            </a:r>
            <a:endParaRPr/>
          </a:p>
          <a:p>
            <a:pPr marL="0" lvl="0" indent="0" algn="ctr" rtl="0">
              <a:lnSpc>
                <a:spcPct val="100000"/>
              </a:lnSpc>
              <a:spcBef>
                <a:spcPts val="0"/>
              </a:spcBef>
              <a:spcAft>
                <a:spcPts val="0"/>
              </a:spcAft>
              <a:buSzPct val="111111"/>
              <a:buNone/>
            </a:pPr>
            <a:r>
              <a:rPr lang="en-US"/>
              <a:t>“The Essential Eight”</a:t>
            </a:r>
            <a:endParaRPr/>
          </a:p>
        </p:txBody>
      </p:sp>
      <p:grpSp>
        <p:nvGrpSpPr>
          <p:cNvPr id="353" name="Google Shape;353;p16" descr="visual arrangement of 8 circles"/>
          <p:cNvGrpSpPr/>
          <p:nvPr/>
        </p:nvGrpSpPr>
        <p:grpSpPr>
          <a:xfrm>
            <a:off x="2168413" y="1619425"/>
            <a:ext cx="4889725" cy="4892750"/>
            <a:chOff x="2043313" y="83500"/>
            <a:chExt cx="4889725" cy="4892750"/>
          </a:xfrm>
        </p:grpSpPr>
        <p:sp>
          <p:nvSpPr>
            <p:cNvPr id="354" name="Google Shape;354;p16"/>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355" name="Google Shape;355;p16"/>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356" name="Google Shape;356;p16"/>
            <p:cNvSpPr/>
            <p:nvPr/>
          </p:nvSpPr>
          <p:spPr>
            <a:xfrm>
              <a:off x="5469938" y="1731250"/>
              <a:ext cx="1463100" cy="1463100"/>
            </a:xfrm>
            <a:prstGeom prst="ellipse">
              <a:avLst/>
            </a:prstGeom>
            <a:solidFill>
              <a:srgbClr val="F6650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357" name="Google Shape;357;p16"/>
            <p:cNvSpPr/>
            <p:nvPr/>
          </p:nvSpPr>
          <p:spPr>
            <a:xfrm>
              <a:off x="4989788" y="3017100"/>
              <a:ext cx="1463100" cy="1463100"/>
            </a:xfrm>
            <a:prstGeom prst="ellipse">
              <a:avLst/>
            </a:prstGeom>
            <a:solidFill>
              <a:srgbClr val="92D05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358" name="Google Shape;358;p16"/>
            <p:cNvSpPr/>
            <p:nvPr/>
          </p:nvSpPr>
          <p:spPr>
            <a:xfrm>
              <a:off x="3718838" y="3513150"/>
              <a:ext cx="1463100" cy="1463100"/>
            </a:xfrm>
            <a:prstGeom prst="ellipse">
              <a:avLst/>
            </a:prstGeom>
            <a:solidFill>
              <a:srgbClr val="04C4D9"/>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359" name="Google Shape;359;p16"/>
            <p:cNvSpPr/>
            <p:nvPr/>
          </p:nvSpPr>
          <p:spPr>
            <a:xfrm>
              <a:off x="2447913" y="3017100"/>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360" name="Google Shape;360;p16"/>
            <p:cNvSpPr/>
            <p:nvPr/>
          </p:nvSpPr>
          <p:spPr>
            <a:xfrm>
              <a:off x="2043313" y="1798325"/>
              <a:ext cx="1463100" cy="1463100"/>
            </a:xfrm>
            <a:prstGeom prst="ellipse">
              <a:avLst/>
            </a:prstGeom>
            <a:solidFill>
              <a:srgbClr val="674EA7"/>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chemeClr val="lt1"/>
                  </a:solidFill>
                  <a:latin typeface="Verdana"/>
                  <a:ea typeface="Verdana"/>
                  <a:cs typeface="Verdana"/>
                  <a:sym typeface="Verdana"/>
                </a:rPr>
                <a:t>Progress Monitoring</a:t>
              </a:r>
              <a:endParaRPr sz="1400" b="0" i="0" u="none" strike="noStrike" cap="none">
                <a:solidFill>
                  <a:schemeClr val="lt1"/>
                </a:solidFill>
                <a:latin typeface="Arial"/>
                <a:ea typeface="Arial"/>
                <a:cs typeface="Arial"/>
                <a:sym typeface="Arial"/>
              </a:endParaRPr>
            </a:p>
          </p:txBody>
        </p:sp>
        <p:sp>
          <p:nvSpPr>
            <p:cNvPr id="361" name="Google Shape;361;p16"/>
            <p:cNvSpPr/>
            <p:nvPr/>
          </p:nvSpPr>
          <p:spPr>
            <a:xfrm>
              <a:off x="2447913" y="584450"/>
              <a:ext cx="1463100" cy="1463100"/>
            </a:xfrm>
            <a:prstGeom prst="ellipse">
              <a:avLst/>
            </a:prstGeom>
            <a:solidFill>
              <a:srgbClr val="CC000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chemeClr val="lt1"/>
                  </a:solidFill>
                  <a:latin typeface="Verdana"/>
                  <a:ea typeface="Verdana"/>
                  <a:cs typeface="Verdana"/>
                  <a:sym typeface="Verdana"/>
                </a:rPr>
                <a:t>Professional Learning and Coaching</a:t>
              </a:r>
              <a:endParaRPr sz="1150" b="1" i="0" u="none" strike="noStrike" cap="none">
                <a:solidFill>
                  <a:schemeClr val="lt1"/>
                </a:solidFill>
                <a:latin typeface="Arial"/>
                <a:ea typeface="Arial"/>
                <a:cs typeface="Arial"/>
                <a:sym typeface="Arial"/>
              </a:endParaRPr>
            </a:p>
          </p:txBody>
        </p:sp>
      </p:grpSp>
      <p:pic>
        <p:nvPicPr>
          <p:cNvPr id="362" name="Google Shape;362;p1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64375" y="377300"/>
            <a:ext cx="664400" cy="845600"/>
          </a:xfrm>
          <a:prstGeom prst="rect">
            <a:avLst/>
          </a:prstGeom>
          <a:noFill/>
          <a:ln>
            <a:noFill/>
          </a:ln>
        </p:spPr>
      </p:pic>
      <p:sp>
        <p:nvSpPr>
          <p:cNvPr id="363" name="Google Shape;363;p16"/>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5</a:t>
            </a:r>
            <a:endParaRPr sz="1700">
              <a:solidFill>
                <a:schemeClr val="lt1"/>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546">
            <a:alpha val="34509"/>
          </a:srgbClr>
        </a:solidFill>
        <a:effectLst/>
      </p:bgPr>
    </p:bg>
    <p:spTree>
      <p:nvGrpSpPr>
        <p:cNvPr id="1" name="Shape 367"/>
        <p:cNvGrpSpPr/>
        <p:nvPr/>
      </p:nvGrpSpPr>
      <p:grpSpPr>
        <a:xfrm>
          <a:off x="0" y="0"/>
          <a:ext cx="0" cy="0"/>
          <a:chOff x="0" y="0"/>
          <a:chExt cx="0" cy="0"/>
        </a:xfrm>
      </p:grpSpPr>
      <p:sp>
        <p:nvSpPr>
          <p:cNvPr id="368" name="Google Shape;368;p1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 Teaming</a:t>
            </a:r>
            <a:endParaRPr/>
          </a:p>
        </p:txBody>
      </p:sp>
      <p:grpSp>
        <p:nvGrpSpPr>
          <p:cNvPr id="369" name="Google Shape;369;p17" descr="pink circle with word teaming"/>
          <p:cNvGrpSpPr/>
          <p:nvPr/>
        </p:nvGrpSpPr>
        <p:grpSpPr>
          <a:xfrm>
            <a:off x="2106437" y="1772461"/>
            <a:ext cx="4931125" cy="4813396"/>
            <a:chOff x="1994011" y="83500"/>
            <a:chExt cx="4939027" cy="4892657"/>
          </a:xfrm>
        </p:grpSpPr>
        <p:sp>
          <p:nvSpPr>
            <p:cNvPr id="370" name="Google Shape;370;p17"/>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371" name="Google Shape;371;p17"/>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372" name="Google Shape;372;p17"/>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373" name="Google Shape;373;p17"/>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374" name="Google Shape;374;p17"/>
            <p:cNvSpPr/>
            <p:nvPr/>
          </p:nvSpPr>
          <p:spPr>
            <a:xfrm>
              <a:off x="3718809" y="3438657"/>
              <a:ext cx="1463100" cy="15375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375" name="Google Shape;375;p17"/>
            <p:cNvSpPr/>
            <p:nvPr/>
          </p:nvSpPr>
          <p:spPr>
            <a:xfrm>
              <a:off x="2447918" y="3130291"/>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376" name="Google Shape;376;p17"/>
            <p:cNvSpPr/>
            <p:nvPr/>
          </p:nvSpPr>
          <p:spPr>
            <a:xfrm>
              <a:off x="1994011" y="1891007"/>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377" name="Google Shape;377;p17"/>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22b57e98ca0_3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Authentic Family Engagement</a:t>
            </a:r>
            <a:endParaRPr/>
          </a:p>
        </p:txBody>
      </p:sp>
      <p:pic>
        <p:nvPicPr>
          <p:cNvPr id="384" name="Google Shape;384;g22b57e98ca0_3_0" descr="Family engagement icon"/>
          <p:cNvPicPr preferRelativeResize="0"/>
          <p:nvPr/>
        </p:nvPicPr>
        <p:blipFill rotWithShape="1">
          <a:blip r:embed="rId3">
            <a:alphaModFix/>
          </a:blip>
          <a:srcRect/>
          <a:stretch/>
        </p:blipFill>
        <p:spPr>
          <a:xfrm>
            <a:off x="2874169" y="2313050"/>
            <a:ext cx="3395661" cy="3391064"/>
          </a:xfrm>
          <a:prstGeom prst="rect">
            <a:avLst/>
          </a:prstGeom>
          <a:noFill/>
          <a:ln>
            <a:noFill/>
          </a:ln>
        </p:spPr>
      </p:pic>
      <p:pic>
        <p:nvPicPr>
          <p:cNvPr id="385" name="Google Shape;385;g22b57e98ca0_3_0" descr="Family engagement icon"/>
          <p:cNvPicPr preferRelativeResize="0"/>
          <p:nvPr/>
        </p:nvPicPr>
        <p:blipFill rotWithShape="1">
          <a:blip r:embed="rId3">
            <a:alphaModFix/>
          </a:blip>
          <a:srcRect/>
          <a:stretch/>
        </p:blipFill>
        <p:spPr>
          <a:xfrm>
            <a:off x="154870" y="5992567"/>
            <a:ext cx="782900" cy="781850"/>
          </a:xfrm>
          <a:prstGeom prst="rect">
            <a:avLst/>
          </a:prstGeom>
          <a:noFill/>
          <a:ln>
            <a:noFill/>
          </a:ln>
        </p:spPr>
      </p:pic>
      <p:cxnSp>
        <p:nvCxnSpPr>
          <p:cNvPr id="386" name="Google Shape;386;g22b57e98ca0_3_0">
            <a:extLst>
              <a:ext uri="{C183D7F6-B498-43B3-948B-1728B52AA6E4}">
                <adec:decorative xmlns:adec="http://schemas.microsoft.com/office/drawing/2017/decorative" val="1"/>
              </a:ext>
            </a:extLst>
          </p:cNvPr>
          <p:cNvCxnSpPr/>
          <p:nvPr/>
        </p:nvCxnSpPr>
        <p:spPr>
          <a:xfrm flipH="1">
            <a:off x="1022750" y="5166450"/>
            <a:ext cx="1586700" cy="930900"/>
          </a:xfrm>
          <a:prstGeom prst="straightConnector1">
            <a:avLst/>
          </a:prstGeom>
          <a:noFill/>
          <a:ln w="114300" cap="flat" cmpd="sng">
            <a:solidFill>
              <a:schemeClr val="dk2"/>
            </a:solidFill>
            <a:prstDash val="solid"/>
            <a:round/>
            <a:headEnd type="none" w="med" len="med"/>
            <a:tailEnd type="triangl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512ea544f6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2.1 Team Composition</a:t>
            </a:r>
            <a:endParaRPr/>
          </a:p>
        </p:txBody>
      </p:sp>
      <p:graphicFrame>
        <p:nvGraphicFramePr>
          <p:cNvPr id="2" name="Table 2">
            <a:extLst>
              <a:ext uri="{FF2B5EF4-FFF2-40B4-BE49-F238E27FC236}">
                <a16:creationId xmlns:a16="http://schemas.microsoft.com/office/drawing/2014/main" id="{77AB00AF-FB08-71E3-D512-F13001D9DD38}"/>
              </a:ext>
            </a:extLst>
          </p:cNvPr>
          <p:cNvGraphicFramePr>
            <a:graphicFrameLocks noGrp="1"/>
          </p:cNvGraphicFramePr>
          <p:nvPr>
            <p:extLst>
              <p:ext uri="{D42A27DB-BD31-4B8C-83A1-F6EECF244321}">
                <p14:modId xmlns:p14="http://schemas.microsoft.com/office/powerpoint/2010/main" val="1670152438"/>
              </p:ext>
            </p:extLst>
          </p:nvPr>
        </p:nvGraphicFramePr>
        <p:xfrm>
          <a:off x="1143434" y="1463775"/>
          <a:ext cx="4571565" cy="2389283"/>
        </p:xfrm>
        <a:graphic>
          <a:graphicData uri="http://schemas.openxmlformats.org/drawingml/2006/table">
            <a:tbl>
              <a:tblPr firstRow="1" bandRow="1">
                <a:tableStyleId>{93A68515-1621-4106-8471-DD7951202623}</a:tableStyleId>
              </a:tblPr>
              <a:tblGrid>
                <a:gridCol w="1751078">
                  <a:extLst>
                    <a:ext uri="{9D8B030D-6E8A-4147-A177-3AD203B41FA5}">
                      <a16:colId xmlns:a16="http://schemas.microsoft.com/office/drawing/2014/main" val="4061687813"/>
                    </a:ext>
                  </a:extLst>
                </a:gridCol>
                <a:gridCol w="1296632">
                  <a:extLst>
                    <a:ext uri="{9D8B030D-6E8A-4147-A177-3AD203B41FA5}">
                      <a16:colId xmlns:a16="http://schemas.microsoft.com/office/drawing/2014/main" val="2972037903"/>
                    </a:ext>
                  </a:extLst>
                </a:gridCol>
                <a:gridCol w="1523855">
                  <a:extLst>
                    <a:ext uri="{9D8B030D-6E8A-4147-A177-3AD203B41FA5}">
                      <a16:colId xmlns:a16="http://schemas.microsoft.com/office/drawing/2014/main" val="2412276711"/>
                    </a:ext>
                  </a:extLst>
                </a:gridCol>
              </a:tblGrid>
              <a:tr h="2389283">
                <a:tc>
                  <a:txBody>
                    <a:bodyPr/>
                    <a:lstStyle/>
                    <a:p>
                      <a:r>
                        <a:rPr lang="en-US" sz="1200" dirty="0">
                          <a:latin typeface="Verdana" panose="020B0604030504040204" pitchFamily="34" charset="0"/>
                          <a:ea typeface="Verdana" panose="020B0604030504040204" pitchFamily="34" charset="0"/>
                        </a:rPr>
                        <a:t>Team includes a coordinator and members with</a:t>
                      </a:r>
                    </a:p>
                    <a:p>
                      <a:pPr marL="342900" indent="-342900">
                        <a:buFont typeface="+mj-lt"/>
                        <a:buAutoNum type="alphaLcPeriod"/>
                      </a:pPr>
                      <a:r>
                        <a:rPr lang="en-US" sz="1200" dirty="0">
                          <a:latin typeface="Verdana" panose="020B0604030504040204" pitchFamily="34" charset="0"/>
                          <a:ea typeface="Verdana" panose="020B0604030504040204" pitchFamily="34" charset="0"/>
                        </a:rPr>
                        <a:t>behavioral expertise</a:t>
                      </a:r>
                    </a:p>
                    <a:p>
                      <a:pPr marL="342900" indent="-342900">
                        <a:buFont typeface="+mj-lt"/>
                        <a:buAutoNum type="alphaLcPeriod"/>
                      </a:pPr>
                      <a:r>
                        <a:rPr lang="en-US" sz="1200" dirty="0">
                          <a:latin typeface="Verdana" panose="020B0604030504040204" pitchFamily="34" charset="0"/>
                          <a:ea typeface="Verdana" panose="020B0604030504040204" pitchFamily="34" charset="0"/>
                        </a:rPr>
                        <a:t>administrative authority</a:t>
                      </a:r>
                    </a:p>
                    <a:p>
                      <a:pPr marL="342900" indent="-342900">
                        <a:buFont typeface="+mj-lt"/>
                        <a:buAutoNum type="alphaLcPeriod"/>
                      </a:pPr>
                      <a:r>
                        <a:rPr lang="en-US" sz="1200" dirty="0">
                          <a:latin typeface="Verdana" panose="020B0604030504040204" pitchFamily="34" charset="0"/>
                          <a:ea typeface="Verdana" panose="020B0604030504040204" pitchFamily="34" charset="0"/>
                        </a:rPr>
                        <a:t>knowledge of student</a:t>
                      </a:r>
                    </a:p>
                    <a:p>
                      <a:pPr marL="342900" indent="-342900">
                        <a:buFont typeface="+mj-lt"/>
                        <a:buAutoNum type="alphaLcPeriod"/>
                      </a:pPr>
                      <a:r>
                        <a:rPr lang="en-US" sz="1200" dirty="0">
                          <a:latin typeface="Verdana" panose="020B0604030504040204" pitchFamily="34" charset="0"/>
                          <a:ea typeface="Verdana" panose="020B0604030504040204" pitchFamily="34" charset="0"/>
                        </a:rPr>
                        <a:t>knowledge of school operation</a:t>
                      </a:r>
                    </a:p>
                  </a:txBody>
                  <a:tcPr/>
                </a:tc>
                <a:tc>
                  <a:txBody>
                    <a:bodyPr/>
                    <a:lstStyle/>
                    <a:p>
                      <a:pPr algn="ctr"/>
                      <a:r>
                        <a:rPr lang="en-US" sz="1200" dirty="0">
                          <a:latin typeface="Verdana" panose="020B0604030504040204" pitchFamily="34" charset="0"/>
                          <a:ea typeface="Verdana" panose="020B0604030504040204" pitchFamily="34" charset="0"/>
                        </a:rPr>
                        <a:t>School organization chart</a:t>
                      </a:r>
                    </a:p>
                    <a:p>
                      <a:pPr algn="ctr"/>
                      <a:endParaRPr lang="en-US" sz="1200" dirty="0">
                        <a:latin typeface="Verdana" panose="020B0604030504040204" pitchFamily="34" charset="0"/>
                        <a:ea typeface="Verdana" panose="020B0604030504040204" pitchFamily="34" charset="0"/>
                      </a:endParaRPr>
                    </a:p>
                    <a:p>
                      <a:pPr algn="ctr"/>
                      <a:r>
                        <a:rPr lang="en-US" sz="1200" dirty="0">
                          <a:latin typeface="Verdana" panose="020B0604030504040204" pitchFamily="34" charset="0"/>
                          <a:ea typeface="Verdana" panose="020B0604030504040204" pitchFamily="34" charset="0"/>
                        </a:rPr>
                        <a:t>Tier II team meeting minutes</a:t>
                      </a:r>
                    </a:p>
                  </a:txBody>
                  <a:tcPr/>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no coordinator or all 4 core areas of expertise</a:t>
                      </a: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no coordinator, or member attendance is below 80%</a:t>
                      </a: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all members attendance at or above 80%</a:t>
                      </a:r>
                    </a:p>
                  </a:txBody>
                  <a:tcPr/>
                </a:tc>
                <a:extLst>
                  <a:ext uri="{0D108BD9-81ED-4DB2-BD59-A6C34878D82A}">
                    <a16:rowId xmlns:a16="http://schemas.microsoft.com/office/drawing/2014/main" val="3172088370"/>
                  </a:ext>
                </a:extLst>
              </a:tr>
            </a:tbl>
          </a:graphicData>
        </a:graphic>
      </p:graphicFrame>
      <p:graphicFrame>
        <p:nvGraphicFramePr>
          <p:cNvPr id="4" name="Table 3">
            <a:extLst>
              <a:ext uri="{FF2B5EF4-FFF2-40B4-BE49-F238E27FC236}">
                <a16:creationId xmlns:a16="http://schemas.microsoft.com/office/drawing/2014/main" id="{EF634B93-31CB-B9F6-9A67-E709B4B76DAE}"/>
              </a:ext>
            </a:extLst>
          </p:cNvPr>
          <p:cNvGraphicFramePr>
            <a:graphicFrameLocks noGrp="1"/>
          </p:cNvGraphicFramePr>
          <p:nvPr>
            <p:extLst>
              <p:ext uri="{D42A27DB-BD31-4B8C-83A1-F6EECF244321}">
                <p14:modId xmlns:p14="http://schemas.microsoft.com/office/powerpoint/2010/main" val="3090850019"/>
              </p:ext>
            </p:extLst>
          </p:nvPr>
        </p:nvGraphicFramePr>
        <p:xfrm>
          <a:off x="4572000" y="3945233"/>
          <a:ext cx="4571565" cy="2286000"/>
        </p:xfrm>
        <a:graphic>
          <a:graphicData uri="http://schemas.openxmlformats.org/drawingml/2006/table">
            <a:tbl>
              <a:tblPr firstRow="1" bandRow="1">
                <a:tableStyleId>{93A68515-1621-4106-8471-DD7951202623}</a:tableStyleId>
              </a:tblPr>
              <a:tblGrid>
                <a:gridCol w="1690223">
                  <a:extLst>
                    <a:ext uri="{9D8B030D-6E8A-4147-A177-3AD203B41FA5}">
                      <a16:colId xmlns:a16="http://schemas.microsoft.com/office/drawing/2014/main" val="4061687813"/>
                    </a:ext>
                  </a:extLst>
                </a:gridCol>
                <a:gridCol w="1357487">
                  <a:extLst>
                    <a:ext uri="{9D8B030D-6E8A-4147-A177-3AD203B41FA5}">
                      <a16:colId xmlns:a16="http://schemas.microsoft.com/office/drawing/2014/main" val="2972037903"/>
                    </a:ext>
                  </a:extLst>
                </a:gridCol>
                <a:gridCol w="1523855">
                  <a:extLst>
                    <a:ext uri="{9D8B030D-6E8A-4147-A177-3AD203B41FA5}">
                      <a16:colId xmlns:a16="http://schemas.microsoft.com/office/drawing/2014/main" val="2412276711"/>
                    </a:ext>
                  </a:extLst>
                </a:gridCol>
              </a:tblGrid>
              <a:tr h="1632829">
                <a:tc>
                  <a:txBody>
                    <a:bodyPr/>
                    <a:lstStyle/>
                    <a:p>
                      <a:r>
                        <a:rPr lang="en-US" sz="1200" dirty="0">
                          <a:latin typeface="Verdana" panose="020B0604030504040204" pitchFamily="34" charset="0"/>
                          <a:ea typeface="Verdana" panose="020B0604030504040204" pitchFamily="34" charset="0"/>
                        </a:rPr>
                        <a:t>Tier II (or Tier II/III) team includes staff members with</a:t>
                      </a:r>
                    </a:p>
                    <a:p>
                      <a:pPr marL="228600" indent="-228600">
                        <a:buFont typeface="+mj-lt"/>
                        <a:buAutoNum type="alphaLcParenR"/>
                      </a:pPr>
                      <a:r>
                        <a:rPr lang="en-US" sz="1200" dirty="0">
                          <a:latin typeface="Verdana" panose="020B0604030504040204" pitchFamily="34" charset="0"/>
                          <a:ea typeface="Verdana" panose="020B0604030504040204" pitchFamily="34" charset="0"/>
                        </a:rPr>
                        <a:t>intervention expertise</a:t>
                      </a:r>
                    </a:p>
                    <a:p>
                      <a:pPr marL="228600" indent="-228600">
                        <a:buFont typeface="+mj-lt"/>
                        <a:buAutoNum type="alphaLcParenR"/>
                      </a:pPr>
                      <a:r>
                        <a:rPr lang="en-US" sz="1200" dirty="0">
                          <a:latin typeface="Verdana" panose="020B0604030504040204" pitchFamily="34" charset="0"/>
                          <a:ea typeface="Verdana" panose="020B0604030504040204" pitchFamily="34" charset="0"/>
                        </a:rPr>
                        <a:t>knowledge of the intervention</a:t>
                      </a:r>
                    </a:p>
                    <a:p>
                      <a:pPr marL="228600" indent="-228600">
                        <a:buFont typeface="+mj-lt"/>
                        <a:buAutoNum type="alphaLcParenR"/>
                      </a:pPr>
                      <a:r>
                        <a:rPr lang="en-US" sz="1200" dirty="0">
                          <a:latin typeface="Verdana" panose="020B0604030504040204" pitchFamily="34" charset="0"/>
                          <a:ea typeface="Verdana" panose="020B0604030504040204" pitchFamily="34" charset="0"/>
                        </a:rPr>
                        <a:t>admin role</a:t>
                      </a:r>
                    </a:p>
                    <a:p>
                      <a:pPr marL="228600" indent="-228600">
                        <a:buFont typeface="+mj-lt"/>
                        <a:buAutoNum type="alphaLcParenR"/>
                      </a:pPr>
                      <a:r>
                        <a:rPr lang="en-US" sz="1200" dirty="0">
                          <a:latin typeface="Verdana" panose="020B0604030504040204" pitchFamily="34" charset="0"/>
                          <a:ea typeface="Verdana" panose="020B0604030504040204" pitchFamily="34" charset="0"/>
                        </a:rPr>
                        <a:t>knowledge of students</a:t>
                      </a:r>
                    </a:p>
                  </a:txBody>
                  <a:tcPr/>
                </a:tc>
                <a:tc>
                  <a:txBody>
                    <a:bodyPr/>
                    <a:lstStyle/>
                    <a:p>
                      <a:pPr algn="l"/>
                      <a:r>
                        <a:rPr lang="en-US" sz="1200" dirty="0">
                          <a:latin typeface="Verdana" panose="020B0604030504040204" pitchFamily="34" charset="0"/>
                          <a:ea typeface="Verdana" panose="020B0604030504040204" pitchFamily="34" charset="0"/>
                        </a:rPr>
                        <a:t>List of team members</a:t>
                      </a:r>
                    </a:p>
                    <a:p>
                      <a:pPr algn="l"/>
                      <a:endParaRPr lang="en-US" sz="1200" dirty="0">
                        <a:latin typeface="Verdana" panose="020B0604030504040204" pitchFamily="34" charset="0"/>
                        <a:ea typeface="Verdana" panose="020B0604030504040204" pitchFamily="34" charset="0"/>
                      </a:endParaRPr>
                    </a:p>
                    <a:p>
                      <a:pPr algn="l"/>
                      <a:r>
                        <a:rPr lang="en-US" sz="1200" dirty="0">
                          <a:latin typeface="Verdana" panose="020B0604030504040204" pitchFamily="34" charset="0"/>
                          <a:ea typeface="Verdana" panose="020B0604030504040204" pitchFamily="34" charset="0"/>
                        </a:rPr>
                        <a:t>Inclusion of additional staff as needed as per team minutes</a:t>
                      </a:r>
                    </a:p>
                  </a:txBody>
                  <a:tcPr/>
                </a:tc>
                <a:tc>
                  <a:txBody>
                    <a:bodyPr/>
                    <a:lstStyle/>
                    <a:p>
                      <a:r>
                        <a:rPr lang="en-US" sz="1200" b="0" dirty="0">
                          <a:latin typeface="Verdana" panose="020B0604030504040204" pitchFamily="34" charset="0"/>
                          <a:ea typeface="Verdana" panose="020B0604030504040204" pitchFamily="34" charset="0"/>
                        </a:rPr>
                        <a:t>0 = Tier II team meets no more than one of the feature criteria</a:t>
                      </a:r>
                    </a:p>
                    <a:p>
                      <a:r>
                        <a:rPr lang="en-US" sz="1200" b="0" dirty="0">
                          <a:latin typeface="Verdana" panose="020B0604030504040204" pitchFamily="34" charset="0"/>
                          <a:ea typeface="Verdana" panose="020B0604030504040204" pitchFamily="34" charset="0"/>
                        </a:rPr>
                        <a:t>1 = Tier II meets two of the four feature criteria</a:t>
                      </a:r>
                    </a:p>
                    <a:p>
                      <a:r>
                        <a:rPr lang="en-US" sz="1200" b="0" dirty="0">
                          <a:latin typeface="Verdana" panose="020B0604030504040204" pitchFamily="34" charset="0"/>
                          <a:ea typeface="Verdana" panose="020B0604030504040204" pitchFamily="34" charset="0"/>
                        </a:rPr>
                        <a:t>2 = Tier II team includes coordinator and meets all four feature criteria</a:t>
                      </a:r>
                    </a:p>
                  </a:txBody>
                  <a:tcPr/>
                </a:tc>
                <a:extLst>
                  <a:ext uri="{0D108BD9-81ED-4DB2-BD59-A6C34878D82A}">
                    <a16:rowId xmlns:a16="http://schemas.microsoft.com/office/drawing/2014/main" val="3172088370"/>
                  </a:ext>
                </a:extLst>
              </a:tr>
            </a:tbl>
          </a:graphicData>
        </a:graphic>
      </p:graphicFrame>
      <p:pic>
        <p:nvPicPr>
          <p:cNvPr id="392" name="Google Shape;392;g2512ea544f6_0_0" descr="Screen Shot TFI socring for 2.1"/>
          <p:cNvPicPr preferRelativeResize="0"/>
          <p:nvPr/>
        </p:nvPicPr>
        <p:blipFill rotWithShape="1">
          <a:blip r:embed="rId3">
            <a:alphaModFix/>
          </a:blip>
          <a:srcRect/>
          <a:stretch/>
        </p:blipFill>
        <p:spPr>
          <a:xfrm>
            <a:off x="318550" y="1188175"/>
            <a:ext cx="734935" cy="957300"/>
          </a:xfrm>
          <a:prstGeom prst="rect">
            <a:avLst/>
          </a:prstGeom>
          <a:noFill/>
          <a:ln>
            <a:noFill/>
          </a:ln>
        </p:spPr>
      </p:pic>
      <p:pic>
        <p:nvPicPr>
          <p:cNvPr id="394" name="Google Shape;394;g2512ea544f6_0_0" descr="Picture of Academic TFI booklet"/>
          <p:cNvPicPr preferRelativeResize="0"/>
          <p:nvPr/>
        </p:nvPicPr>
        <p:blipFill rotWithShape="1">
          <a:blip r:embed="rId4">
            <a:alphaModFix/>
          </a:blip>
          <a:srcRect/>
          <a:stretch/>
        </p:blipFill>
        <p:spPr>
          <a:xfrm>
            <a:off x="3690525" y="4106550"/>
            <a:ext cx="810200" cy="862675"/>
          </a:xfrm>
          <a:prstGeom prst="rect">
            <a:avLst/>
          </a:prstGeom>
          <a:noFill/>
          <a:ln>
            <a:noFill/>
          </a:ln>
        </p:spPr>
      </p:pic>
      <p:pic>
        <p:nvPicPr>
          <p:cNvPr id="393" name="Google Shape;393;g2512ea544f6_0_0" descr="Family engagement icon"/>
          <p:cNvPicPr preferRelativeResize="0"/>
          <p:nvPr/>
        </p:nvPicPr>
        <p:blipFill rotWithShape="1">
          <a:blip r:embed="rId5">
            <a:alphaModFix/>
          </a:blip>
          <a:srcRect/>
          <a:stretch/>
        </p:blipFill>
        <p:spPr>
          <a:xfrm>
            <a:off x="73257" y="5923450"/>
            <a:ext cx="832292" cy="862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Do Teams Look Like? </a:t>
            </a:r>
            <a:endParaRPr/>
          </a:p>
        </p:txBody>
      </p:sp>
      <p:sp>
        <p:nvSpPr>
          <p:cNvPr id="402" name="Google Shape;402;p20"/>
          <p:cNvSpPr/>
          <p:nvPr/>
        </p:nvSpPr>
        <p:spPr>
          <a:xfrm>
            <a:off x="228600" y="2053825"/>
            <a:ext cx="3369000" cy="3275700"/>
          </a:xfrm>
          <a:prstGeom prst="wedgeRoundRectCallout">
            <a:avLst>
              <a:gd name="adj1" fmla="val -934"/>
              <a:gd name="adj2" fmla="val 80885"/>
              <a:gd name="adj3" fmla="val 0"/>
            </a:avLst>
          </a:prstGeom>
          <a:solidFill>
            <a:srgbClr val="00FFFF">
              <a:alpha val="20000"/>
            </a:srgbClr>
          </a:solid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Our Team meets monthly, and our Tier II Team meets every other week</a:t>
            </a:r>
            <a:endParaRPr sz="2500" b="1" i="0" u="none" strike="noStrike" cap="none">
              <a:solidFill>
                <a:srgbClr val="000000"/>
              </a:solidFill>
              <a:latin typeface="Verdana"/>
              <a:ea typeface="Verdana"/>
              <a:cs typeface="Verdana"/>
              <a:sym typeface="Verdana"/>
            </a:endParaRPr>
          </a:p>
        </p:txBody>
      </p:sp>
      <p:sp>
        <p:nvSpPr>
          <p:cNvPr id="403" name="Google Shape;403;p20"/>
          <p:cNvSpPr/>
          <p:nvPr/>
        </p:nvSpPr>
        <p:spPr>
          <a:xfrm flipH="1">
            <a:off x="3597600" y="3913775"/>
            <a:ext cx="4257300" cy="2468400"/>
          </a:xfrm>
          <a:prstGeom prst="wedgeEllipseCallout">
            <a:avLst>
              <a:gd name="adj1" fmla="val 29775"/>
              <a:gd name="adj2" fmla="val 64811"/>
            </a:avLst>
          </a:prstGeom>
          <a:solidFill>
            <a:srgbClr val="A33ABA">
              <a:alpha val="49803"/>
            </a:srgbClr>
          </a:solid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We meet every week for 30 minutes for each Tier</a:t>
            </a:r>
            <a:endParaRPr sz="1400" b="0" i="0" u="none" strike="noStrike" cap="none">
              <a:solidFill>
                <a:srgbClr val="000000"/>
              </a:solidFill>
              <a:latin typeface="Arial"/>
              <a:ea typeface="Arial"/>
              <a:cs typeface="Arial"/>
              <a:sym typeface="Arial"/>
            </a:endParaRPr>
          </a:p>
        </p:txBody>
      </p:sp>
      <p:sp>
        <p:nvSpPr>
          <p:cNvPr id="404" name="Google Shape;404;p20"/>
          <p:cNvSpPr/>
          <p:nvPr/>
        </p:nvSpPr>
        <p:spPr>
          <a:xfrm>
            <a:off x="3714300" y="1635500"/>
            <a:ext cx="5201100" cy="2140200"/>
          </a:xfrm>
          <a:prstGeom prst="wedgeRectCallout">
            <a:avLst>
              <a:gd name="adj1" fmla="val 33039"/>
              <a:gd name="adj2" fmla="val 86036"/>
            </a:avLst>
          </a:prstGeom>
          <a:solidFill>
            <a:srgbClr val="FFFF00">
              <a:alpha val="35294"/>
            </a:srgbClr>
          </a:solid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400"/>
              <a:buFont typeface="Arial"/>
              <a:buNone/>
            </a:pPr>
            <a:r>
              <a:rPr lang="en-US" sz="2400" b="1" i="0" u="none" strike="noStrike" cap="none">
                <a:solidFill>
                  <a:schemeClr val="dk1"/>
                </a:solidFill>
                <a:latin typeface="Verdana"/>
                <a:ea typeface="Verdana"/>
                <a:cs typeface="Verdana"/>
                <a:sym typeface="Verdana"/>
              </a:rPr>
              <a:t>We are a small school. Our Tier I, Tier II &amp; III teams are the same people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Card Sort</a:t>
            </a:r>
            <a:endParaRPr/>
          </a:p>
        </p:txBody>
      </p:sp>
      <p:sp>
        <p:nvSpPr>
          <p:cNvPr id="412" name="Google Shape;412;p21"/>
          <p:cNvSpPr txBox="1"/>
          <p:nvPr/>
        </p:nvSpPr>
        <p:spPr>
          <a:xfrm>
            <a:off x="1045200" y="1491683"/>
            <a:ext cx="3526800" cy="98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Tier 1 Team</a:t>
            </a:r>
            <a:endParaRPr sz="2400" b="0" i="0" u="none" strike="noStrike" cap="none">
              <a:solidFill>
                <a:srgbClr val="000000"/>
              </a:solidFill>
              <a:latin typeface="Verdana"/>
              <a:ea typeface="Verdana"/>
              <a:cs typeface="Verdana"/>
              <a:sym typeface="Verdana"/>
            </a:endParaRPr>
          </a:p>
        </p:txBody>
      </p:sp>
      <p:sp>
        <p:nvSpPr>
          <p:cNvPr id="413" name="Google Shape;413;p21"/>
          <p:cNvSpPr txBox="1"/>
          <p:nvPr/>
        </p:nvSpPr>
        <p:spPr>
          <a:xfrm>
            <a:off x="4572000" y="1371600"/>
            <a:ext cx="3453000" cy="98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Advanced </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Tiers </a:t>
            </a:r>
            <a:r>
              <a:rPr lang="en-US" sz="2400" b="0" i="0" u="none" strike="noStrike" cap="none">
                <a:solidFill>
                  <a:srgbClr val="000000"/>
                </a:solidFill>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Team</a:t>
            </a:r>
            <a:endParaRPr sz="2400" b="0" i="0" u="none" strike="noStrike" cap="none">
              <a:solidFill>
                <a:srgbClr val="000000"/>
              </a:solidFill>
              <a:latin typeface="Verdana"/>
              <a:ea typeface="Verdana"/>
              <a:cs typeface="Verdana"/>
              <a:sym typeface="Verdana"/>
            </a:endParaRPr>
          </a:p>
        </p:txBody>
      </p:sp>
      <p:pic>
        <p:nvPicPr>
          <p:cNvPr id="411" name="Google Shape;411;p21" descr="This is a venn diagram for participants to fill in, noting the similarities and differences between Tier 1 and Tier 2 teams for VTSS." title="Compare and Contrast Venn Diagram"/>
          <p:cNvPicPr preferRelativeResize="0">
            <a:picLocks noGrp="1"/>
          </p:cNvPicPr>
          <p:nvPr>
            <p:ph type="body" idx="1"/>
          </p:nvPr>
        </p:nvPicPr>
        <p:blipFill rotWithShape="1">
          <a:blip r:embed="rId3">
            <a:alphaModFix/>
          </a:blip>
          <a:srcRect/>
          <a:stretch/>
        </p:blipFill>
        <p:spPr>
          <a:xfrm>
            <a:off x="609599" y="2357400"/>
            <a:ext cx="8186057" cy="4272000"/>
          </a:xfrm>
          <a:prstGeom prst="rect">
            <a:avLst/>
          </a:prstGeom>
          <a:noFill/>
          <a:ln>
            <a:noFill/>
          </a:ln>
        </p:spPr>
      </p:pic>
      <p:pic>
        <p:nvPicPr>
          <p:cNvPr id="414" name="Google Shape;414;p2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64375" y="377300"/>
            <a:ext cx="664400" cy="845600"/>
          </a:xfrm>
          <a:prstGeom prst="rect">
            <a:avLst/>
          </a:prstGeom>
          <a:noFill/>
          <a:ln>
            <a:noFill/>
          </a:ln>
        </p:spPr>
      </p:pic>
      <p:sp>
        <p:nvSpPr>
          <p:cNvPr id="415" name="Google Shape;415;p21"/>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12</a:t>
            </a:r>
            <a:endParaRPr sz="1700">
              <a:solidFill>
                <a:schemeClr val="lt1"/>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Teaming Venn Diagram</a:t>
            </a:r>
            <a:endParaRPr/>
          </a:p>
        </p:txBody>
      </p:sp>
      <p:pic>
        <p:nvPicPr>
          <p:cNvPr id="422" name="Google Shape;422;p22" descr="Venn diagram sort showing unique and overlapping tier one and advanced tier practices" title="Teaming Venn Diagram"/>
          <p:cNvPicPr preferRelativeResize="0"/>
          <p:nvPr/>
        </p:nvPicPr>
        <p:blipFill>
          <a:blip r:embed="rId3">
            <a:alphaModFix/>
          </a:blip>
          <a:stretch>
            <a:fillRect/>
          </a:stretch>
        </p:blipFill>
        <p:spPr>
          <a:xfrm>
            <a:off x="152400" y="1765474"/>
            <a:ext cx="8839201" cy="42884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512ea544f6_0_2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600"/>
              <a:t>2.2 Team Operating Procedures</a:t>
            </a:r>
            <a:endParaRPr sz="3600"/>
          </a:p>
        </p:txBody>
      </p:sp>
      <p:graphicFrame>
        <p:nvGraphicFramePr>
          <p:cNvPr id="2" name="Table 2">
            <a:extLst>
              <a:ext uri="{FF2B5EF4-FFF2-40B4-BE49-F238E27FC236}">
                <a16:creationId xmlns:a16="http://schemas.microsoft.com/office/drawing/2014/main" id="{97FDF25F-49B1-4303-5170-DC2F76A5FFAF}"/>
              </a:ext>
            </a:extLst>
          </p:cNvPr>
          <p:cNvGraphicFramePr>
            <a:graphicFrameLocks noGrp="1"/>
          </p:cNvGraphicFramePr>
          <p:nvPr>
            <p:extLst>
              <p:ext uri="{D42A27DB-BD31-4B8C-83A1-F6EECF244321}">
                <p14:modId xmlns:p14="http://schemas.microsoft.com/office/powerpoint/2010/main" val="351705793"/>
              </p:ext>
            </p:extLst>
          </p:nvPr>
        </p:nvGraphicFramePr>
        <p:xfrm>
          <a:off x="1143434" y="1463775"/>
          <a:ext cx="4571565" cy="2389283"/>
        </p:xfrm>
        <a:graphic>
          <a:graphicData uri="http://schemas.openxmlformats.org/drawingml/2006/table">
            <a:tbl>
              <a:tblPr firstRow="1" bandRow="1">
                <a:tableStyleId>{93A68515-1621-4106-8471-DD7951202623}</a:tableStyleId>
              </a:tblPr>
              <a:tblGrid>
                <a:gridCol w="1751078">
                  <a:extLst>
                    <a:ext uri="{9D8B030D-6E8A-4147-A177-3AD203B41FA5}">
                      <a16:colId xmlns:a16="http://schemas.microsoft.com/office/drawing/2014/main" val="4061687813"/>
                    </a:ext>
                  </a:extLst>
                </a:gridCol>
                <a:gridCol w="1296632">
                  <a:extLst>
                    <a:ext uri="{9D8B030D-6E8A-4147-A177-3AD203B41FA5}">
                      <a16:colId xmlns:a16="http://schemas.microsoft.com/office/drawing/2014/main" val="2972037903"/>
                    </a:ext>
                  </a:extLst>
                </a:gridCol>
                <a:gridCol w="1523855">
                  <a:extLst>
                    <a:ext uri="{9D8B030D-6E8A-4147-A177-3AD203B41FA5}">
                      <a16:colId xmlns:a16="http://schemas.microsoft.com/office/drawing/2014/main" val="2412276711"/>
                    </a:ext>
                  </a:extLst>
                </a:gridCol>
              </a:tblGrid>
              <a:tr h="2389283">
                <a:tc>
                  <a:txBody>
                    <a:bodyPr/>
                    <a:lstStyle/>
                    <a:p>
                      <a:r>
                        <a:rPr lang="en-US" sz="1200" dirty="0">
                          <a:latin typeface="Verdana" panose="020B0604030504040204" pitchFamily="34" charset="0"/>
                          <a:ea typeface="Verdana" panose="020B0604030504040204" pitchFamily="34" charset="0"/>
                        </a:rPr>
                        <a:t>Team includes a coordinator and members with</a:t>
                      </a:r>
                    </a:p>
                    <a:p>
                      <a:pPr marL="342900" indent="-342900">
                        <a:buFont typeface="+mj-lt"/>
                        <a:buAutoNum type="alphaLcPeriod"/>
                      </a:pPr>
                      <a:r>
                        <a:rPr lang="en-US" sz="1200" dirty="0">
                          <a:latin typeface="Verdana" panose="020B0604030504040204" pitchFamily="34" charset="0"/>
                          <a:ea typeface="Verdana" panose="020B0604030504040204" pitchFamily="34" charset="0"/>
                        </a:rPr>
                        <a:t>behavioral expertise</a:t>
                      </a:r>
                    </a:p>
                    <a:p>
                      <a:pPr marL="342900" indent="-342900">
                        <a:buFont typeface="+mj-lt"/>
                        <a:buAutoNum type="alphaLcPeriod"/>
                      </a:pPr>
                      <a:r>
                        <a:rPr lang="en-US" sz="1200" dirty="0">
                          <a:latin typeface="Verdana" panose="020B0604030504040204" pitchFamily="34" charset="0"/>
                          <a:ea typeface="Verdana" panose="020B0604030504040204" pitchFamily="34" charset="0"/>
                        </a:rPr>
                        <a:t>administrative authority</a:t>
                      </a:r>
                    </a:p>
                    <a:p>
                      <a:pPr marL="342900" indent="-342900">
                        <a:buFont typeface="+mj-lt"/>
                        <a:buAutoNum type="alphaLcPeriod"/>
                      </a:pPr>
                      <a:r>
                        <a:rPr lang="en-US" sz="1200" dirty="0">
                          <a:latin typeface="Verdana" panose="020B0604030504040204" pitchFamily="34" charset="0"/>
                          <a:ea typeface="Verdana" panose="020B0604030504040204" pitchFamily="34" charset="0"/>
                        </a:rPr>
                        <a:t>knowledge of student</a:t>
                      </a:r>
                    </a:p>
                    <a:p>
                      <a:pPr marL="342900" indent="-342900">
                        <a:buFont typeface="+mj-lt"/>
                        <a:buAutoNum type="alphaLcPeriod"/>
                      </a:pPr>
                      <a:r>
                        <a:rPr lang="en-US" sz="1200" dirty="0">
                          <a:latin typeface="Verdana" panose="020B0604030504040204" pitchFamily="34" charset="0"/>
                          <a:ea typeface="Verdana" panose="020B0604030504040204" pitchFamily="34" charset="0"/>
                        </a:rPr>
                        <a:t>knowledge of school operation</a:t>
                      </a:r>
                    </a:p>
                  </a:txBody>
                  <a:tcPr/>
                </a:tc>
                <a:tc>
                  <a:txBody>
                    <a:bodyPr/>
                    <a:lstStyle/>
                    <a:p>
                      <a:pPr algn="ctr"/>
                      <a:r>
                        <a:rPr lang="en-US" sz="1200" dirty="0">
                          <a:latin typeface="Verdana" panose="020B0604030504040204" pitchFamily="34" charset="0"/>
                          <a:ea typeface="Verdana" panose="020B0604030504040204" pitchFamily="34" charset="0"/>
                        </a:rPr>
                        <a:t>School organization chart</a:t>
                      </a:r>
                    </a:p>
                    <a:p>
                      <a:pPr algn="ctr"/>
                      <a:endParaRPr lang="en-US" sz="1200" dirty="0">
                        <a:latin typeface="Verdana" panose="020B0604030504040204" pitchFamily="34" charset="0"/>
                        <a:ea typeface="Verdana" panose="020B0604030504040204" pitchFamily="34" charset="0"/>
                      </a:endParaRPr>
                    </a:p>
                    <a:p>
                      <a:pPr algn="ctr"/>
                      <a:r>
                        <a:rPr lang="en-US" sz="1200" dirty="0">
                          <a:latin typeface="Verdana" panose="020B0604030504040204" pitchFamily="34" charset="0"/>
                          <a:ea typeface="Verdana" panose="020B0604030504040204" pitchFamily="34" charset="0"/>
                        </a:rPr>
                        <a:t>Tier II team meeting minutes</a:t>
                      </a:r>
                    </a:p>
                  </a:txBody>
                  <a:tcPr/>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no coordinator or all 4 core areas of expertise</a:t>
                      </a: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no coordinator, or member attendance is below 80%</a:t>
                      </a: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all members attendance at or above 80%</a:t>
                      </a:r>
                    </a:p>
                  </a:txBody>
                  <a:tcPr/>
                </a:tc>
                <a:extLst>
                  <a:ext uri="{0D108BD9-81ED-4DB2-BD59-A6C34878D82A}">
                    <a16:rowId xmlns:a16="http://schemas.microsoft.com/office/drawing/2014/main" val="3172088370"/>
                  </a:ext>
                </a:extLst>
              </a:tr>
            </a:tbl>
          </a:graphicData>
        </a:graphic>
      </p:graphicFrame>
      <p:graphicFrame>
        <p:nvGraphicFramePr>
          <p:cNvPr id="3" name="Table 2">
            <a:extLst>
              <a:ext uri="{FF2B5EF4-FFF2-40B4-BE49-F238E27FC236}">
                <a16:creationId xmlns:a16="http://schemas.microsoft.com/office/drawing/2014/main" id="{60444143-808C-3AF1-944A-62194A4F8C6E}"/>
              </a:ext>
            </a:extLst>
          </p:cNvPr>
          <p:cNvGraphicFramePr>
            <a:graphicFrameLocks noGrp="1"/>
          </p:cNvGraphicFramePr>
          <p:nvPr>
            <p:extLst>
              <p:ext uri="{D42A27DB-BD31-4B8C-83A1-F6EECF244321}">
                <p14:modId xmlns:p14="http://schemas.microsoft.com/office/powerpoint/2010/main" val="2759395560"/>
              </p:ext>
            </p:extLst>
          </p:nvPr>
        </p:nvGraphicFramePr>
        <p:xfrm>
          <a:off x="4538200" y="3916658"/>
          <a:ext cx="4571565" cy="2910840"/>
        </p:xfrm>
        <a:graphic>
          <a:graphicData uri="http://schemas.openxmlformats.org/drawingml/2006/table">
            <a:tbl>
              <a:tblPr firstRow="1" bandRow="1">
                <a:tableStyleId>{93A68515-1621-4106-8471-DD7951202623}</a:tableStyleId>
              </a:tblPr>
              <a:tblGrid>
                <a:gridCol w="1690223">
                  <a:extLst>
                    <a:ext uri="{9D8B030D-6E8A-4147-A177-3AD203B41FA5}">
                      <a16:colId xmlns:a16="http://schemas.microsoft.com/office/drawing/2014/main" val="4061687813"/>
                    </a:ext>
                  </a:extLst>
                </a:gridCol>
                <a:gridCol w="1357487">
                  <a:extLst>
                    <a:ext uri="{9D8B030D-6E8A-4147-A177-3AD203B41FA5}">
                      <a16:colId xmlns:a16="http://schemas.microsoft.com/office/drawing/2014/main" val="2972037903"/>
                    </a:ext>
                  </a:extLst>
                </a:gridCol>
                <a:gridCol w="1523855">
                  <a:extLst>
                    <a:ext uri="{9D8B030D-6E8A-4147-A177-3AD203B41FA5}">
                      <a16:colId xmlns:a16="http://schemas.microsoft.com/office/drawing/2014/main" val="2412276711"/>
                    </a:ext>
                  </a:extLst>
                </a:gridCol>
              </a:tblGrid>
              <a:tr h="1632829">
                <a:tc>
                  <a:txBody>
                    <a:bodyPr/>
                    <a:lstStyle/>
                    <a:p>
                      <a:r>
                        <a:rPr lang="en-US" sz="1200" dirty="0">
                          <a:latin typeface="Verdana" panose="020B0604030504040204" pitchFamily="34" charset="0"/>
                          <a:ea typeface="Verdana" panose="020B0604030504040204" pitchFamily="34" charset="0"/>
                        </a:rPr>
                        <a:t>Meets at least monthly and has regular agenda, minutes, defined meeting roles; and current action plan</a:t>
                      </a:r>
                    </a:p>
                  </a:txBody>
                  <a:tcPr/>
                </a:tc>
                <a:tc>
                  <a:txBody>
                    <a:bodyPr/>
                    <a:lstStyle/>
                    <a:p>
                      <a:pPr algn="l"/>
                      <a:r>
                        <a:rPr lang="en-US" sz="1200" dirty="0">
                          <a:latin typeface="Verdana" panose="020B0604030504040204" pitchFamily="34" charset="0"/>
                          <a:ea typeface="Verdana" panose="020B0604030504040204" pitchFamily="34" charset="0"/>
                        </a:rPr>
                        <a:t>Meeting agendas and minutes</a:t>
                      </a:r>
                    </a:p>
                    <a:p>
                      <a:pPr algn="l"/>
                      <a:endParaRPr lang="en-US" sz="600" dirty="0">
                        <a:latin typeface="Verdana" panose="020B0604030504040204" pitchFamily="34" charset="0"/>
                        <a:ea typeface="Verdana" panose="020B0604030504040204" pitchFamily="34" charset="0"/>
                      </a:endParaRPr>
                    </a:p>
                    <a:p>
                      <a:pPr algn="l"/>
                      <a:r>
                        <a:rPr lang="en-US" sz="1200" dirty="0">
                          <a:latin typeface="Verdana" panose="020B0604030504040204" pitchFamily="34" charset="0"/>
                          <a:ea typeface="Verdana" panose="020B0604030504040204" pitchFamily="34" charset="0"/>
                        </a:rPr>
                        <a:t>Meeting roles and responsibilities</a:t>
                      </a:r>
                    </a:p>
                    <a:p>
                      <a:pPr algn="l"/>
                      <a:endParaRPr lang="en-US" sz="500" dirty="0">
                        <a:latin typeface="Verdana" panose="020B0604030504040204" pitchFamily="34" charset="0"/>
                        <a:ea typeface="Verdana" panose="020B0604030504040204" pitchFamily="34" charset="0"/>
                      </a:endParaRPr>
                    </a:p>
                    <a:p>
                      <a:pPr algn="l"/>
                      <a:r>
                        <a:rPr lang="en-US" sz="1200" dirty="0">
                          <a:latin typeface="Verdana" panose="020B0604030504040204" pitchFamily="34" charset="0"/>
                          <a:ea typeface="Verdana" panose="020B0604030504040204" pitchFamily="34" charset="0"/>
                        </a:rPr>
                        <a:t>Tier II action plan</a:t>
                      </a:r>
                    </a:p>
                  </a:txBody>
                  <a:tcPr/>
                </a:tc>
                <a:tc>
                  <a:txBody>
                    <a:bodyPr/>
                    <a:lstStyle/>
                    <a:p>
                      <a:r>
                        <a:rPr lang="en-US" sz="1200" b="0" dirty="0">
                          <a:latin typeface="Verdana" panose="020B0604030504040204" pitchFamily="34" charset="0"/>
                          <a:ea typeface="Verdana" panose="020B0604030504040204" pitchFamily="34" charset="0"/>
                        </a:rPr>
                        <a:t>0 = 0-1 criteria</a:t>
                      </a:r>
                    </a:p>
                    <a:p>
                      <a:r>
                        <a:rPr lang="en-US" sz="1200" b="0" dirty="0">
                          <a:latin typeface="Verdana" panose="020B0604030504040204" pitchFamily="34" charset="0"/>
                          <a:ea typeface="Verdana" panose="020B0604030504040204" pitchFamily="34" charset="0"/>
                        </a:rPr>
                        <a:t>1 = 2-3 criteria</a:t>
                      </a:r>
                    </a:p>
                    <a:p>
                      <a:r>
                        <a:rPr lang="en-US" sz="1200" b="0" dirty="0">
                          <a:latin typeface="Verdana" panose="020B0604030504040204" pitchFamily="34" charset="0"/>
                          <a:ea typeface="Verdana" panose="020B0604030504040204" pitchFamily="34" charset="0"/>
                        </a:rPr>
                        <a:t>2 = 4 criteria</a:t>
                      </a:r>
                    </a:p>
                  </a:txBody>
                  <a:tcPr/>
                </a:tc>
                <a:extLst>
                  <a:ext uri="{0D108BD9-81ED-4DB2-BD59-A6C34878D82A}">
                    <a16:rowId xmlns:a16="http://schemas.microsoft.com/office/drawing/2014/main" val="3172088370"/>
                  </a:ext>
                </a:extLst>
              </a:tr>
              <a:tr h="1184688">
                <a:tc>
                  <a:txBody>
                    <a:bodyPr/>
                    <a:lstStyle/>
                    <a:p>
                      <a:r>
                        <a:rPr lang="en-US" sz="1200" dirty="0">
                          <a:highlight>
                            <a:srgbClr val="FFFF00"/>
                          </a:highlight>
                          <a:latin typeface="Verdana" panose="020B0604030504040204" pitchFamily="34" charset="0"/>
                          <a:ea typeface="Verdana" panose="020B0604030504040204" pitchFamily="34" charset="0"/>
                        </a:rPr>
                        <a:t>Procedure for communication across teams at all tiers for </a:t>
                      </a:r>
                      <a:r>
                        <a:rPr lang="en-US" sz="1200" dirty="0">
                          <a:latin typeface="Verdana" panose="020B0604030504040204" pitchFamily="34" charset="0"/>
                          <a:ea typeface="Verdana" panose="020B0604030504040204" pitchFamily="34" charset="0"/>
                        </a:rPr>
                        <a:t>effective student planning.</a:t>
                      </a:r>
                    </a:p>
                  </a:txBody>
                  <a:tcPr/>
                </a:tc>
                <a:tc>
                  <a:txBody>
                    <a:bodyPr/>
                    <a:lstStyle/>
                    <a:p>
                      <a:pPr algn="l"/>
                      <a:r>
                        <a:rPr lang="en-US" sz="1200" dirty="0">
                          <a:latin typeface="Verdana" panose="020B0604030504040204" pitchFamily="34" charset="0"/>
                          <a:ea typeface="Verdana" panose="020B0604030504040204" pitchFamily="34" charset="0"/>
                        </a:rPr>
                        <a:t>Cross team agendas</a:t>
                      </a:r>
                    </a:p>
                    <a:p>
                      <a:pPr algn="l"/>
                      <a:r>
                        <a:rPr lang="en-US" sz="1200" dirty="0">
                          <a:latin typeface="Verdana" panose="020B0604030504040204" pitchFamily="34" charset="0"/>
                          <a:ea typeface="Verdana" panose="020B0604030504040204" pitchFamily="34" charset="0"/>
                        </a:rPr>
                        <a:t>Aligned dashboard</a:t>
                      </a:r>
                    </a:p>
                    <a:p>
                      <a:pPr algn="l"/>
                      <a:r>
                        <a:rPr lang="en-US" sz="1200" dirty="0">
                          <a:latin typeface="Verdana" panose="020B0604030504040204" pitchFamily="34" charset="0"/>
                          <a:ea typeface="Verdana" panose="020B0604030504040204" pitchFamily="34" charset="0"/>
                        </a:rPr>
                        <a:t>Intervention plans</a:t>
                      </a:r>
                    </a:p>
                  </a:txBody>
                  <a:tcPr/>
                </a:tc>
                <a:tc>
                  <a:txBody>
                    <a:bodyPr/>
                    <a:lstStyle/>
                    <a:p>
                      <a:r>
                        <a:rPr lang="en-US" sz="1200" b="0" dirty="0">
                          <a:latin typeface="Verdana" panose="020B0604030504040204" pitchFamily="34" charset="0"/>
                          <a:ea typeface="Verdana" panose="020B0604030504040204" pitchFamily="34" charset="0"/>
                        </a:rPr>
                        <a:t>0 = no evidence</a:t>
                      </a:r>
                    </a:p>
                    <a:p>
                      <a:r>
                        <a:rPr lang="en-US" sz="1200" b="0" dirty="0">
                          <a:latin typeface="Verdana" panose="020B0604030504040204" pitchFamily="34" charset="0"/>
                          <a:ea typeface="Verdana" panose="020B0604030504040204" pitchFamily="34" charset="0"/>
                        </a:rPr>
                        <a:t>1 = internal team communication</a:t>
                      </a:r>
                    </a:p>
                    <a:p>
                      <a:r>
                        <a:rPr lang="en-US" sz="1200" b="0" dirty="0">
                          <a:latin typeface="Verdana" panose="020B0604030504040204" pitchFamily="34" charset="0"/>
                          <a:ea typeface="Verdana" panose="020B0604030504040204" pitchFamily="34" charset="0"/>
                        </a:rPr>
                        <a:t>2=across team communication</a:t>
                      </a:r>
                    </a:p>
                  </a:txBody>
                  <a:tcPr/>
                </a:tc>
                <a:extLst>
                  <a:ext uri="{0D108BD9-81ED-4DB2-BD59-A6C34878D82A}">
                    <a16:rowId xmlns:a16="http://schemas.microsoft.com/office/drawing/2014/main" val="2045015121"/>
                  </a:ext>
                </a:extLst>
              </a:tr>
            </a:tbl>
          </a:graphicData>
        </a:graphic>
      </p:graphicFrame>
      <p:pic>
        <p:nvPicPr>
          <p:cNvPr id="428" name="Google Shape;428;g2512ea544f6_0_21" descr="Screen Shot TFI socring for 2.1"/>
          <p:cNvPicPr preferRelativeResize="0"/>
          <p:nvPr/>
        </p:nvPicPr>
        <p:blipFill rotWithShape="1">
          <a:blip r:embed="rId3">
            <a:alphaModFix/>
          </a:blip>
          <a:srcRect/>
          <a:stretch/>
        </p:blipFill>
        <p:spPr>
          <a:xfrm>
            <a:off x="318550" y="1512375"/>
            <a:ext cx="734935" cy="957300"/>
          </a:xfrm>
          <a:prstGeom prst="rect">
            <a:avLst/>
          </a:prstGeom>
          <a:noFill/>
          <a:ln>
            <a:noFill/>
          </a:ln>
        </p:spPr>
      </p:pic>
      <p:pic>
        <p:nvPicPr>
          <p:cNvPr id="429" name="Google Shape;429;g2512ea544f6_0_21" descr="Picture of Academic TFI booklet"/>
          <p:cNvPicPr preferRelativeResize="0"/>
          <p:nvPr/>
        </p:nvPicPr>
        <p:blipFill rotWithShape="1">
          <a:blip r:embed="rId4">
            <a:alphaModFix/>
          </a:blip>
          <a:srcRect/>
          <a:stretch/>
        </p:blipFill>
        <p:spPr>
          <a:xfrm>
            <a:off x="3708950" y="3973200"/>
            <a:ext cx="810200" cy="862675"/>
          </a:xfrm>
          <a:prstGeom prst="rect">
            <a:avLst/>
          </a:prstGeom>
          <a:noFill/>
          <a:ln>
            <a:noFill/>
          </a:ln>
        </p:spPr>
      </p:pic>
      <p:pic>
        <p:nvPicPr>
          <p:cNvPr id="432" name="Google Shape;432;g2512ea544f6_0_21">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064375" y="377300"/>
            <a:ext cx="664400" cy="845600"/>
          </a:xfrm>
          <a:prstGeom prst="rect">
            <a:avLst/>
          </a:prstGeom>
          <a:noFill/>
          <a:ln>
            <a:noFill/>
          </a:ln>
        </p:spPr>
      </p:pic>
      <p:sp>
        <p:nvSpPr>
          <p:cNvPr id="433" name="Google Shape;433;g2512ea544f6_0_21"/>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13</a:t>
            </a:r>
            <a:endParaRPr sz="1700">
              <a:solidFill>
                <a:schemeClr val="lt1"/>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2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Tier 2 Team Meetings</a:t>
            </a:r>
            <a:endParaRPr/>
          </a:p>
        </p:txBody>
      </p:sp>
      <p:sp>
        <p:nvSpPr>
          <p:cNvPr id="439" name="Google Shape;439;p25"/>
          <p:cNvSpPr/>
          <p:nvPr/>
        </p:nvSpPr>
        <p:spPr>
          <a:xfrm>
            <a:off x="228600" y="1635500"/>
            <a:ext cx="8686800" cy="639900"/>
          </a:xfrm>
          <a:prstGeom prst="roundRect">
            <a:avLst>
              <a:gd name="adj" fmla="val 16667"/>
            </a:avLst>
          </a:prstGeom>
          <a:solidFill>
            <a:srgbClr val="FFD966"/>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Occur more frequently </a:t>
            </a:r>
            <a:r>
              <a:rPr lang="en-US" sz="2500" b="1">
                <a:solidFill>
                  <a:schemeClr val="dk1"/>
                </a:solidFill>
                <a:latin typeface="Verdana"/>
                <a:ea typeface="Verdana"/>
                <a:cs typeface="Verdana"/>
                <a:sym typeface="Verdana"/>
              </a:rPr>
              <a:t>(recommended</a:t>
            </a:r>
            <a:r>
              <a:rPr lang="en-US" sz="2500" b="1" i="0" u="none" strike="noStrike" cap="none">
                <a:solidFill>
                  <a:schemeClr val="dk1"/>
                </a:solidFill>
                <a:latin typeface="Verdana"/>
                <a:ea typeface="Verdana"/>
                <a:cs typeface="Verdana"/>
                <a:sym typeface="Verdana"/>
              </a:rPr>
              <a:t>) </a:t>
            </a:r>
            <a:endParaRPr sz="2500" b="1" i="0" u="none" strike="noStrike" cap="none">
              <a:solidFill>
                <a:srgbClr val="000000"/>
              </a:solidFill>
              <a:latin typeface="Verdana"/>
              <a:ea typeface="Verdana"/>
              <a:cs typeface="Verdana"/>
              <a:sym typeface="Verdana"/>
            </a:endParaRPr>
          </a:p>
        </p:txBody>
      </p:sp>
      <p:sp>
        <p:nvSpPr>
          <p:cNvPr id="440" name="Google Shape;440;p25"/>
          <p:cNvSpPr/>
          <p:nvPr/>
        </p:nvSpPr>
        <p:spPr>
          <a:xfrm>
            <a:off x="228600" y="2504625"/>
            <a:ext cx="8686800" cy="869100"/>
          </a:xfrm>
          <a:prstGeom prst="roundRect">
            <a:avLst>
              <a:gd name="adj" fmla="val 16667"/>
            </a:avLst>
          </a:prstGeom>
          <a:solidFill>
            <a:srgbClr val="93C47D"/>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Process referrals:</a:t>
            </a:r>
            <a:endParaRPr sz="2500" b="1" i="0" u="none" strike="noStrike" cap="none">
              <a:solidFill>
                <a:schemeClr val="dk1"/>
              </a:solidFill>
              <a:latin typeface="Verdana"/>
              <a:ea typeface="Verdana"/>
              <a:cs typeface="Verdana"/>
              <a:sym typeface="Verdana"/>
            </a:endParaRPr>
          </a:p>
          <a:p>
            <a:pPr marL="0" marR="0" lvl="0" indent="0" algn="l"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 Screening data and Requests for Assistance</a:t>
            </a:r>
            <a:endParaRPr sz="2500" b="1" i="0" u="none" strike="noStrike" cap="none">
              <a:solidFill>
                <a:srgbClr val="000000"/>
              </a:solidFill>
              <a:latin typeface="Verdana"/>
              <a:ea typeface="Verdana"/>
              <a:cs typeface="Verdana"/>
              <a:sym typeface="Verdana"/>
            </a:endParaRPr>
          </a:p>
        </p:txBody>
      </p:sp>
      <p:sp>
        <p:nvSpPr>
          <p:cNvPr id="441" name="Google Shape;441;p25"/>
          <p:cNvSpPr/>
          <p:nvPr/>
        </p:nvSpPr>
        <p:spPr>
          <a:xfrm>
            <a:off x="228600" y="3563950"/>
            <a:ext cx="8686800" cy="869100"/>
          </a:xfrm>
          <a:prstGeom prst="roundRect">
            <a:avLst>
              <a:gd name="adj" fmla="val 16667"/>
            </a:avLst>
          </a:prstGeom>
          <a:solidFill>
            <a:srgbClr val="C27BA0"/>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Standing Agenda Items</a:t>
            </a:r>
            <a:endParaRPr sz="2500" b="1" i="0" u="none" strike="noStrike" cap="none">
              <a:solidFill>
                <a:srgbClr val="000000"/>
              </a:solidFill>
              <a:latin typeface="Verdana"/>
              <a:ea typeface="Verdana"/>
              <a:cs typeface="Verdana"/>
              <a:sym typeface="Verdana"/>
            </a:endParaRPr>
          </a:p>
        </p:txBody>
      </p:sp>
      <p:sp>
        <p:nvSpPr>
          <p:cNvPr id="442" name="Google Shape;442;p25"/>
          <p:cNvSpPr/>
          <p:nvPr/>
        </p:nvSpPr>
        <p:spPr>
          <a:xfrm>
            <a:off x="266125" y="4623300"/>
            <a:ext cx="8686800" cy="869100"/>
          </a:xfrm>
          <a:prstGeom prst="roundRect">
            <a:avLst>
              <a:gd name="adj" fmla="val 16667"/>
            </a:avLst>
          </a:prstGeom>
          <a:solidFill>
            <a:srgbClr val="6D9EEB"/>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Monitor student progress and Tier 2 intervention effectiveness data</a:t>
            </a:r>
            <a:endParaRPr sz="2500" b="1" i="0" u="none" strike="noStrike" cap="none">
              <a:solidFill>
                <a:srgbClr val="000000"/>
              </a:solidFill>
              <a:latin typeface="Verdana"/>
              <a:ea typeface="Verdana"/>
              <a:cs typeface="Verdana"/>
              <a:sym typeface="Verdana"/>
            </a:endParaRPr>
          </a:p>
        </p:txBody>
      </p:sp>
      <p:sp>
        <p:nvSpPr>
          <p:cNvPr id="443" name="Google Shape;443;p25"/>
          <p:cNvSpPr/>
          <p:nvPr/>
        </p:nvSpPr>
        <p:spPr>
          <a:xfrm>
            <a:off x="228600" y="5721625"/>
            <a:ext cx="8686800" cy="869100"/>
          </a:xfrm>
          <a:prstGeom prst="roundRect">
            <a:avLst>
              <a:gd name="adj" fmla="val 16667"/>
            </a:avLst>
          </a:prstGeom>
          <a:solidFill>
            <a:srgbClr val="E69138"/>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640"/>
              </a:spcBef>
              <a:spcAft>
                <a:spcPts val="0"/>
              </a:spcAft>
              <a:buClr>
                <a:srgbClr val="000000"/>
              </a:buClr>
              <a:buSzPts val="2500"/>
              <a:buFont typeface="Arial"/>
              <a:buNone/>
            </a:pPr>
            <a:r>
              <a:rPr lang="en-US" sz="2500" b="1" i="0" u="none" strike="noStrike" cap="none">
                <a:solidFill>
                  <a:schemeClr val="dk1"/>
                </a:solidFill>
                <a:latin typeface="Verdana"/>
                <a:ea typeface="Verdana"/>
                <a:cs typeface="Verdana"/>
                <a:sym typeface="Verdana"/>
              </a:rPr>
              <a:t>Communicate with stakeholders (staff, students, families, community partners)</a:t>
            </a:r>
            <a:endParaRPr sz="2500" b="1" i="0" u="none" strike="noStrike" cap="none">
              <a:solidFill>
                <a:srgbClr val="000000"/>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6"/>
          <p:cNvSpPr txBox="1">
            <a:spLocks noGrp="1"/>
          </p:cNvSpPr>
          <p:nvPr>
            <p:ph type="title"/>
          </p:nvPr>
        </p:nvSpPr>
        <p:spPr>
          <a:xfrm>
            <a:off x="229725" y="-3242"/>
            <a:ext cx="8686800" cy="104693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Team Data Conversations</a:t>
            </a:r>
            <a:endParaRPr/>
          </a:p>
        </p:txBody>
      </p:sp>
      <p:sp>
        <p:nvSpPr>
          <p:cNvPr id="449" name="Google Shape;449;p26" descr="black arrow"/>
          <p:cNvSpPr/>
          <p:nvPr/>
        </p:nvSpPr>
        <p:spPr>
          <a:xfrm>
            <a:off x="1376850" y="1032850"/>
            <a:ext cx="6399000" cy="312600"/>
          </a:xfrm>
          <a:prstGeom prst="lef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26"/>
          <p:cNvSpPr txBox="1"/>
          <p:nvPr/>
        </p:nvSpPr>
        <p:spPr>
          <a:xfrm>
            <a:off x="280501" y="1407348"/>
            <a:ext cx="2164500" cy="833700"/>
          </a:xfrm>
          <a:prstGeom prst="rect">
            <a:avLst/>
          </a:prstGeom>
          <a:solidFill>
            <a:srgbClr val="90D75F">
              <a:alpha val="48627"/>
            </a:srgbClr>
          </a:solidFill>
          <a:ln w="38100"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1/ Universal </a:t>
            </a:r>
            <a:endParaRPr sz="2400" b="1" i="0" u="none" strike="noStrike" cap="none">
              <a:solidFill>
                <a:srgbClr val="000000"/>
              </a:solidFill>
              <a:latin typeface="Verdana"/>
              <a:ea typeface="Verdana"/>
              <a:cs typeface="Verdana"/>
              <a:sym typeface="Verdana"/>
            </a:endParaRPr>
          </a:p>
        </p:txBody>
      </p:sp>
      <p:sp>
        <p:nvSpPr>
          <p:cNvPr id="451" name="Google Shape;451;p26"/>
          <p:cNvSpPr txBox="1"/>
          <p:nvPr/>
        </p:nvSpPr>
        <p:spPr>
          <a:xfrm>
            <a:off x="2668200" y="1407348"/>
            <a:ext cx="3754500" cy="833700"/>
          </a:xfrm>
          <a:prstGeom prst="rect">
            <a:avLst/>
          </a:prstGeom>
          <a:solidFill>
            <a:srgbClr val="FFF546">
              <a:alpha val="35294"/>
            </a:srgbClr>
          </a:solidFill>
          <a:ln w="38100" cap="flat" cmpd="sng">
            <a:solidFill>
              <a:srgbClr val="F1C23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2/3</a:t>
            </a:r>
            <a:endParaRPr sz="2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 Targeted </a:t>
            </a:r>
            <a:endParaRPr sz="2400" b="1" i="0" u="none" strike="noStrike" cap="none">
              <a:solidFill>
                <a:srgbClr val="000000"/>
              </a:solidFill>
              <a:latin typeface="Verdana"/>
              <a:ea typeface="Verdana"/>
              <a:cs typeface="Verdana"/>
              <a:sym typeface="Verdana"/>
            </a:endParaRPr>
          </a:p>
        </p:txBody>
      </p:sp>
      <p:sp>
        <p:nvSpPr>
          <p:cNvPr id="452" name="Google Shape;452;p26"/>
          <p:cNvSpPr txBox="1"/>
          <p:nvPr/>
        </p:nvSpPr>
        <p:spPr>
          <a:xfrm>
            <a:off x="6528625" y="1363597"/>
            <a:ext cx="2412600" cy="833700"/>
          </a:xfrm>
          <a:prstGeom prst="rect">
            <a:avLst/>
          </a:prstGeom>
          <a:solidFill>
            <a:srgbClr val="FF0000">
              <a:alpha val="67058"/>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3/ Tertiary </a:t>
            </a:r>
            <a:endParaRPr sz="2400" b="1" i="0" u="none" strike="noStrike" cap="none">
              <a:solidFill>
                <a:srgbClr val="000000"/>
              </a:solidFill>
              <a:latin typeface="Verdana"/>
              <a:ea typeface="Verdana"/>
              <a:cs typeface="Verdana"/>
              <a:sym typeface="Verdana"/>
            </a:endParaRPr>
          </a:p>
        </p:txBody>
      </p:sp>
      <p:sp>
        <p:nvSpPr>
          <p:cNvPr id="453" name="Google Shape;453;p26" descr="green arrow"/>
          <p:cNvSpPr/>
          <p:nvPr/>
        </p:nvSpPr>
        <p:spPr>
          <a:xfrm>
            <a:off x="1011225" y="2357877"/>
            <a:ext cx="556800" cy="555600"/>
          </a:xfrm>
          <a:prstGeom prst="downArrow">
            <a:avLst>
              <a:gd name="adj1" fmla="val 33736"/>
              <a:gd name="adj2" fmla="val 50000"/>
            </a:avLst>
          </a:prstGeom>
          <a:solidFill>
            <a:srgbClr val="B6D7A8"/>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26" descr="yellow arrow"/>
          <p:cNvSpPr/>
          <p:nvPr/>
        </p:nvSpPr>
        <p:spPr>
          <a:xfrm>
            <a:off x="3311765" y="2305867"/>
            <a:ext cx="308100" cy="555600"/>
          </a:xfrm>
          <a:prstGeom prst="downArrow">
            <a:avLst>
              <a:gd name="adj1" fmla="val 50000"/>
              <a:gd name="adj2" fmla="val 50000"/>
            </a:avLst>
          </a:prstGeom>
          <a:solidFill>
            <a:srgbClr val="FFF2CC"/>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6" descr="yellow arrow 2"/>
          <p:cNvSpPr/>
          <p:nvPr/>
        </p:nvSpPr>
        <p:spPr>
          <a:xfrm>
            <a:off x="5606317" y="2305867"/>
            <a:ext cx="308100" cy="555600"/>
          </a:xfrm>
          <a:prstGeom prst="downArrow">
            <a:avLst>
              <a:gd name="adj1" fmla="val 50000"/>
              <a:gd name="adj2" fmla="val 50000"/>
            </a:avLst>
          </a:prstGeom>
          <a:solidFill>
            <a:srgbClr val="FFF2CC"/>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26" descr="red arrow"/>
          <p:cNvSpPr/>
          <p:nvPr/>
        </p:nvSpPr>
        <p:spPr>
          <a:xfrm flipH="1">
            <a:off x="7669375" y="2338125"/>
            <a:ext cx="379200" cy="555600"/>
          </a:xfrm>
          <a:prstGeom prst="downArrow">
            <a:avLst>
              <a:gd name="adj1" fmla="val 50000"/>
              <a:gd name="adj2" fmla="val 50000"/>
            </a:avLst>
          </a:prstGeom>
          <a:solidFill>
            <a:srgbClr val="E06666"/>
          </a:solid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26" descr="green box"/>
          <p:cNvSpPr/>
          <p:nvPr/>
        </p:nvSpPr>
        <p:spPr>
          <a:xfrm>
            <a:off x="339601" y="2957375"/>
            <a:ext cx="2046300" cy="2246100"/>
          </a:xfrm>
          <a:prstGeom prst="wedgeRoundRectCallout">
            <a:avLst>
              <a:gd name="adj1" fmla="val -20833"/>
              <a:gd name="adj2" fmla="val 62500"/>
              <a:gd name="adj3" fmla="val 0"/>
            </a:avLst>
          </a:prstGeom>
          <a:solidFill>
            <a:srgbClr val="90D75F">
              <a:alpha val="43137"/>
            </a:srgbClr>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26"/>
          <p:cNvSpPr txBox="1"/>
          <p:nvPr/>
        </p:nvSpPr>
        <p:spPr>
          <a:xfrm>
            <a:off x="229725" y="3149088"/>
            <a:ext cx="2119800" cy="2246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 Schoolwide and classroom </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59" name="Google Shape;459;p26" descr="yellow box"/>
          <p:cNvSpPr/>
          <p:nvPr/>
        </p:nvSpPr>
        <p:spPr>
          <a:xfrm>
            <a:off x="2516125" y="2915656"/>
            <a:ext cx="1980600" cy="2373600"/>
          </a:xfrm>
          <a:prstGeom prst="wedgeRoundRectCallout">
            <a:avLst>
              <a:gd name="adj1" fmla="val -20833"/>
              <a:gd name="adj2" fmla="val 62500"/>
              <a:gd name="adj3" fmla="val 0"/>
            </a:avLst>
          </a:prstGeom>
          <a:solidFill>
            <a:srgbClr val="FFF546">
              <a:alpha val="35294"/>
            </a:srgbClr>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26"/>
          <p:cNvSpPr txBox="1"/>
          <p:nvPr/>
        </p:nvSpPr>
        <p:spPr>
          <a:xfrm>
            <a:off x="2505025" y="2980475"/>
            <a:ext cx="2046300" cy="2072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rgbClr val="000000"/>
                </a:solidFill>
                <a:latin typeface="Verdana"/>
                <a:ea typeface="Verdana"/>
                <a:cs typeface="Verdana"/>
                <a:sym typeface="Verdana"/>
              </a:rPr>
              <a:t>Intervention level of use and % of students making progress</a:t>
            </a:r>
            <a:endParaRPr sz="2300" b="0" i="0" u="none" strike="noStrike" cap="none">
              <a:solidFill>
                <a:srgbClr val="000000"/>
              </a:solidFill>
              <a:latin typeface="Verdana"/>
              <a:ea typeface="Verdana"/>
              <a:cs typeface="Verdana"/>
              <a:sym typeface="Verdana"/>
            </a:endParaRPr>
          </a:p>
        </p:txBody>
      </p:sp>
      <p:sp>
        <p:nvSpPr>
          <p:cNvPr id="461" name="Google Shape;461;p26"/>
          <p:cNvSpPr/>
          <p:nvPr/>
        </p:nvSpPr>
        <p:spPr>
          <a:xfrm>
            <a:off x="4640875" y="2917505"/>
            <a:ext cx="2046300" cy="2373600"/>
          </a:xfrm>
          <a:prstGeom prst="wedgeRoundRectCallout">
            <a:avLst>
              <a:gd name="adj1" fmla="val -20833"/>
              <a:gd name="adj2" fmla="val 62500"/>
              <a:gd name="adj3" fmla="val 0"/>
            </a:avLst>
          </a:prstGeom>
          <a:solidFill>
            <a:srgbClr val="FFF546">
              <a:alpha val="35294"/>
            </a:srgbClr>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300" b="0" i="0" u="none" strike="noStrike" cap="none">
                <a:solidFill>
                  <a:schemeClr val="dk1"/>
                </a:solidFill>
                <a:latin typeface="Verdana"/>
                <a:ea typeface="Verdana"/>
                <a:cs typeface="Verdana"/>
                <a:sym typeface="Verdana"/>
              </a:rPr>
              <a:t>Student referral and progress monitoring</a:t>
            </a:r>
            <a:endParaRPr sz="1400" b="0" i="0" u="none" strike="noStrike" cap="none">
              <a:solidFill>
                <a:srgbClr val="000000"/>
              </a:solidFill>
              <a:latin typeface="Arial"/>
              <a:ea typeface="Arial"/>
              <a:cs typeface="Arial"/>
              <a:sym typeface="Arial"/>
            </a:endParaRPr>
          </a:p>
        </p:txBody>
      </p:sp>
      <p:sp>
        <p:nvSpPr>
          <p:cNvPr id="462" name="Google Shape;462;p26" descr="red box"/>
          <p:cNvSpPr/>
          <p:nvPr/>
        </p:nvSpPr>
        <p:spPr>
          <a:xfrm>
            <a:off x="6867975" y="2948066"/>
            <a:ext cx="2046300" cy="2373600"/>
          </a:xfrm>
          <a:prstGeom prst="wedgeRoundRectCallout">
            <a:avLst>
              <a:gd name="adj1" fmla="val -20833"/>
              <a:gd name="adj2" fmla="val 62500"/>
              <a:gd name="adj3" fmla="val 0"/>
            </a:avLst>
          </a:prstGeom>
          <a:solidFill>
            <a:srgbClr val="E06666"/>
          </a:solid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26"/>
          <p:cNvSpPr txBox="1"/>
          <p:nvPr/>
        </p:nvSpPr>
        <p:spPr>
          <a:xfrm>
            <a:off x="6776725" y="2944625"/>
            <a:ext cx="2164500" cy="2246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  Intensified</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student progress monitoring</a:t>
            </a:r>
            <a:endParaRPr sz="2400" b="0" i="0" u="none" strike="noStrike" cap="none">
              <a:solidFill>
                <a:srgbClr val="000000"/>
              </a:solidFill>
              <a:latin typeface="Verdana"/>
              <a:ea typeface="Verdana"/>
              <a:cs typeface="Verdana"/>
              <a:sym typeface="Verdana"/>
            </a:endParaRPr>
          </a:p>
        </p:txBody>
      </p:sp>
      <p:sp>
        <p:nvSpPr>
          <p:cNvPr id="464" name="Google Shape;464;p26" descr="This arrow is used to illustrate that increased progress monitoring, family engagement and fidelity are components that should occur in team data conversations across all three tiers." title="Blue Arrow Pointing Left to Right"/>
          <p:cNvSpPr/>
          <p:nvPr/>
        </p:nvSpPr>
        <p:spPr>
          <a:xfrm>
            <a:off x="1033425" y="5376025"/>
            <a:ext cx="7602600" cy="1464900"/>
          </a:xfrm>
          <a:prstGeom prst="rightArrow">
            <a:avLst>
              <a:gd name="adj1" fmla="val 47061"/>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chemeClr val="dk1"/>
                </a:solidFill>
                <a:latin typeface="Verdana"/>
                <a:ea typeface="Verdana"/>
                <a:cs typeface="Verdana"/>
                <a:sym typeface="Verdana"/>
              </a:rPr>
              <a:t>Increased progress monitoring, fidelity measures and family engagement</a:t>
            </a:r>
            <a:endParaRPr sz="2400" b="0" i="0" u="none" strike="noStrike" cap="none">
              <a:solidFill>
                <a:srgbClr val="000000"/>
              </a:solidFill>
              <a:latin typeface="Arial"/>
              <a:ea typeface="Arial"/>
              <a:cs typeface="Arial"/>
              <a:sym typeface="Arial"/>
            </a:endParaRPr>
          </a:p>
        </p:txBody>
      </p:sp>
      <p:pic>
        <p:nvPicPr>
          <p:cNvPr id="465" name="Google Shape;465;p26" descr="family engagement icon"/>
          <p:cNvPicPr preferRelativeResize="0"/>
          <p:nvPr/>
        </p:nvPicPr>
        <p:blipFill rotWithShape="1">
          <a:blip r:embed="rId3">
            <a:alphaModFix/>
          </a:blip>
          <a:srcRect/>
          <a:stretch/>
        </p:blipFill>
        <p:spPr>
          <a:xfrm>
            <a:off x="88875" y="5919803"/>
            <a:ext cx="804356" cy="833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7" name="Google Shape;197;g2498472fd85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Day 1 Agenda</a:t>
            </a:r>
            <a:endParaRPr/>
          </a:p>
        </p:txBody>
      </p:sp>
      <p:sp>
        <p:nvSpPr>
          <p:cNvPr id="196" name="Google Shape;196;g2498472fd85_0_0"/>
          <p:cNvSpPr txBox="1">
            <a:spLocks noGrp="1"/>
          </p:cNvSpPr>
          <p:nvPr>
            <p:ph type="body" idx="1"/>
          </p:nvPr>
        </p:nvSpPr>
        <p:spPr>
          <a:xfrm>
            <a:off x="228600" y="1600200"/>
            <a:ext cx="8686800" cy="5029200"/>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360"/>
              </a:spcBef>
              <a:spcAft>
                <a:spcPts val="0"/>
              </a:spcAft>
              <a:buSzPts val="1800"/>
              <a:buNone/>
            </a:pPr>
            <a:r>
              <a:rPr lang="en-US" sz="2400"/>
              <a:t>10:00-10:30:  Intro, Connections, and Materials Walk</a:t>
            </a:r>
            <a:endParaRPr/>
          </a:p>
          <a:p>
            <a:pPr marL="114300" lvl="0" indent="0" algn="l" rtl="0">
              <a:lnSpc>
                <a:spcPct val="100000"/>
              </a:lnSpc>
              <a:spcBef>
                <a:spcPts val="360"/>
              </a:spcBef>
              <a:spcAft>
                <a:spcPts val="0"/>
              </a:spcAft>
              <a:buSzPts val="1800"/>
              <a:buNone/>
            </a:pPr>
            <a:r>
              <a:rPr lang="en-US" sz="2400"/>
              <a:t>10:30-11:00:  Advanced Tiers Overview</a:t>
            </a:r>
            <a:endParaRPr/>
          </a:p>
          <a:p>
            <a:pPr marL="114300" lvl="0" indent="0" algn="l" rtl="0">
              <a:lnSpc>
                <a:spcPct val="100000"/>
              </a:lnSpc>
              <a:spcBef>
                <a:spcPts val="360"/>
              </a:spcBef>
              <a:spcAft>
                <a:spcPts val="0"/>
              </a:spcAft>
              <a:buSzPts val="1800"/>
              <a:buNone/>
            </a:pPr>
            <a:r>
              <a:rPr lang="en-US" sz="2400"/>
              <a:t>11:00-11:30:  Teaming</a:t>
            </a:r>
            <a:endParaRPr/>
          </a:p>
          <a:p>
            <a:pPr marL="114300" lvl="0" indent="0" algn="l" rtl="0">
              <a:lnSpc>
                <a:spcPct val="100000"/>
              </a:lnSpc>
              <a:spcBef>
                <a:spcPts val="360"/>
              </a:spcBef>
              <a:spcAft>
                <a:spcPts val="0"/>
              </a:spcAft>
              <a:buSzPts val="1800"/>
              <a:buNone/>
            </a:pPr>
            <a:r>
              <a:rPr lang="en-US" sz="2400"/>
              <a:t>11:30-12:00:  Screening and Requests for Assistance</a:t>
            </a:r>
            <a:endParaRPr/>
          </a:p>
          <a:p>
            <a:pPr marL="114300" lvl="0" indent="0" algn="l" rtl="0">
              <a:lnSpc>
                <a:spcPct val="100000"/>
              </a:lnSpc>
              <a:spcBef>
                <a:spcPts val="360"/>
              </a:spcBef>
              <a:spcAft>
                <a:spcPts val="0"/>
              </a:spcAft>
              <a:buSzPts val="1800"/>
              <a:buNone/>
            </a:pPr>
            <a:r>
              <a:rPr lang="en-US" sz="2400"/>
              <a:t>12:00–1:00:   Lunch</a:t>
            </a:r>
            <a:endParaRPr/>
          </a:p>
          <a:p>
            <a:pPr marL="114300" lvl="0" indent="0" algn="l" rtl="0">
              <a:lnSpc>
                <a:spcPct val="100000"/>
              </a:lnSpc>
              <a:spcBef>
                <a:spcPts val="360"/>
              </a:spcBef>
              <a:spcAft>
                <a:spcPts val="0"/>
              </a:spcAft>
              <a:buSzPts val="1800"/>
              <a:buNone/>
            </a:pPr>
            <a:r>
              <a:rPr lang="en-US" sz="2400"/>
              <a:t>1:00-1:30:     Decision Rules</a:t>
            </a:r>
            <a:endParaRPr sz="2400"/>
          </a:p>
          <a:p>
            <a:pPr marL="114300" lvl="0" indent="0" algn="l" rtl="0">
              <a:lnSpc>
                <a:spcPct val="100000"/>
              </a:lnSpc>
              <a:spcBef>
                <a:spcPts val="360"/>
              </a:spcBef>
              <a:spcAft>
                <a:spcPts val="0"/>
              </a:spcAft>
              <a:buSzPts val="1800"/>
              <a:buNone/>
            </a:pPr>
            <a:r>
              <a:rPr lang="en-US" sz="2400"/>
              <a:t>1:30-2:00:     Continuum of Supports and Alignment</a:t>
            </a:r>
            <a:endParaRPr sz="2400"/>
          </a:p>
          <a:p>
            <a:pPr marL="114300" lvl="0" indent="0" algn="l" rtl="0">
              <a:lnSpc>
                <a:spcPct val="100000"/>
              </a:lnSpc>
              <a:spcBef>
                <a:spcPts val="360"/>
              </a:spcBef>
              <a:spcAft>
                <a:spcPts val="0"/>
              </a:spcAft>
              <a:buSzPts val="1800"/>
              <a:buNone/>
            </a:pPr>
            <a:r>
              <a:rPr lang="en-US" sz="2400"/>
              <a:t>2:00-2:15:     Break</a:t>
            </a:r>
            <a:endParaRPr sz="2400"/>
          </a:p>
          <a:p>
            <a:pPr marL="114300" lvl="0" indent="0" algn="l" rtl="0">
              <a:lnSpc>
                <a:spcPct val="100000"/>
              </a:lnSpc>
              <a:spcBef>
                <a:spcPts val="360"/>
              </a:spcBef>
              <a:spcAft>
                <a:spcPts val="0"/>
              </a:spcAft>
              <a:buSzPts val="1800"/>
              <a:buNone/>
            </a:pPr>
            <a:r>
              <a:rPr lang="en-US" sz="2400"/>
              <a:t>2:15-3:00:     Data-informed Decision Making </a:t>
            </a:r>
            <a:endParaRPr/>
          </a:p>
          <a:p>
            <a:pPr marL="114300" lvl="0" indent="0" algn="l" rtl="0">
              <a:lnSpc>
                <a:spcPct val="100000"/>
              </a:lnSpc>
              <a:spcBef>
                <a:spcPts val="360"/>
              </a:spcBef>
              <a:spcAft>
                <a:spcPts val="0"/>
              </a:spcAft>
              <a:buSzPts val="1800"/>
              <a:buNone/>
            </a:pPr>
            <a:r>
              <a:rPr lang="en-US" sz="2400"/>
              <a:t>3:00-3:30:     Professional Learning and Coaching</a:t>
            </a:r>
            <a:endParaRPr sz="2400"/>
          </a:p>
          <a:p>
            <a:pPr marL="114300" lvl="0" indent="0" algn="l" rtl="0">
              <a:lnSpc>
                <a:spcPct val="100000"/>
              </a:lnSpc>
              <a:spcBef>
                <a:spcPts val="360"/>
              </a:spcBef>
              <a:spcAft>
                <a:spcPts val="0"/>
              </a:spcAft>
              <a:buSzPts val="1800"/>
              <a:buNone/>
            </a:pPr>
            <a:r>
              <a:rPr lang="en-US" sz="2400"/>
              <a:t>3:30-4:00:     Exit Ticket and Evaluation</a:t>
            </a:r>
            <a:endParaRPr sz="2400"/>
          </a:p>
        </p:txBody>
      </p:sp>
      <p:pic>
        <p:nvPicPr>
          <p:cNvPr id="198" name="Google Shape;198;g2498472fd85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51275" y="377300"/>
            <a:ext cx="664400" cy="845600"/>
          </a:xfrm>
          <a:prstGeom prst="rect">
            <a:avLst/>
          </a:prstGeom>
          <a:noFill/>
          <a:ln>
            <a:noFill/>
          </a:ln>
        </p:spPr>
      </p:pic>
      <p:sp>
        <p:nvSpPr>
          <p:cNvPr id="199" name="Google Shape;199;g2498472fd85_0_0"/>
          <p:cNvSpPr txBox="1"/>
          <p:nvPr/>
        </p:nvSpPr>
        <p:spPr>
          <a:xfrm>
            <a:off x="8299875" y="718050"/>
            <a:ext cx="339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lt1"/>
                </a:solidFill>
                <a:latin typeface="Verdana"/>
                <a:ea typeface="Verdana"/>
                <a:cs typeface="Verdana"/>
                <a:sym typeface="Verdana"/>
              </a:rPr>
              <a:t>2</a:t>
            </a:r>
            <a:endParaRPr sz="1700">
              <a:solidFill>
                <a:schemeClr val="lt1"/>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1" name="Google Shape;471;p2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Tiers Standing Agenda Items</a:t>
            </a:r>
            <a:endParaRPr/>
          </a:p>
        </p:txBody>
      </p:sp>
      <p:sp>
        <p:nvSpPr>
          <p:cNvPr id="470" name="Google Shape;470;p28"/>
          <p:cNvSpPr txBox="1">
            <a:spLocks noGrp="1"/>
          </p:cNvSpPr>
          <p:nvPr>
            <p:ph type="body" idx="1"/>
          </p:nvPr>
        </p:nvSpPr>
        <p:spPr>
          <a:xfrm>
            <a:off x="457200" y="1600200"/>
            <a:ext cx="8229600" cy="51384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Char char="•"/>
            </a:pPr>
            <a:r>
              <a:rPr lang="en-US" sz="2800"/>
              <a:t>Intervention Effectiveness</a:t>
            </a:r>
            <a:endParaRPr sz="2800"/>
          </a:p>
          <a:p>
            <a:pPr marL="914400" lvl="1" indent="-406400" algn="l" rtl="0">
              <a:lnSpc>
                <a:spcPct val="100000"/>
              </a:lnSpc>
              <a:spcBef>
                <a:spcPts val="360"/>
              </a:spcBef>
              <a:spcAft>
                <a:spcPts val="0"/>
              </a:spcAft>
              <a:buSzPts val="2800"/>
              <a:buChar char="–"/>
            </a:pPr>
            <a:r>
              <a:rPr lang="en-US"/>
              <a:t># of students</a:t>
            </a:r>
            <a:endParaRPr/>
          </a:p>
          <a:p>
            <a:pPr marL="914400" lvl="1" indent="-406400" algn="l" rtl="0">
              <a:lnSpc>
                <a:spcPct val="100000"/>
              </a:lnSpc>
              <a:spcBef>
                <a:spcPts val="360"/>
              </a:spcBef>
              <a:spcAft>
                <a:spcPts val="0"/>
              </a:spcAft>
              <a:buSzPts val="2800"/>
              <a:buChar char="–"/>
            </a:pPr>
            <a:r>
              <a:rPr lang="en-US"/>
              <a:t># meeting goal</a:t>
            </a:r>
            <a:endParaRPr/>
          </a:p>
          <a:p>
            <a:pPr marL="914400" lvl="1" indent="-406400" algn="l" rtl="0">
              <a:lnSpc>
                <a:spcPct val="100000"/>
              </a:lnSpc>
              <a:spcBef>
                <a:spcPts val="360"/>
              </a:spcBef>
              <a:spcAft>
                <a:spcPts val="0"/>
              </a:spcAft>
              <a:buSzPts val="2800"/>
              <a:buChar char="–"/>
            </a:pPr>
            <a:r>
              <a:rPr lang="en-US"/>
              <a:t># not meeting goal</a:t>
            </a:r>
            <a:endParaRPr/>
          </a:p>
          <a:p>
            <a:pPr marL="457200" lvl="0" indent="-406400" algn="l" rtl="0">
              <a:lnSpc>
                <a:spcPct val="100000"/>
              </a:lnSpc>
              <a:spcBef>
                <a:spcPts val="360"/>
              </a:spcBef>
              <a:spcAft>
                <a:spcPts val="0"/>
              </a:spcAft>
              <a:buSzPts val="2800"/>
              <a:buChar char="•"/>
            </a:pPr>
            <a:r>
              <a:rPr lang="en-US" sz="2800"/>
              <a:t>Level of Use</a:t>
            </a:r>
            <a:endParaRPr sz="2800"/>
          </a:p>
          <a:p>
            <a:pPr marL="457200" lvl="0" indent="-406400" algn="l" rtl="0">
              <a:lnSpc>
                <a:spcPct val="100000"/>
              </a:lnSpc>
              <a:spcBef>
                <a:spcPts val="360"/>
              </a:spcBef>
              <a:spcAft>
                <a:spcPts val="0"/>
              </a:spcAft>
              <a:buSzPts val="2800"/>
              <a:buChar char="•"/>
            </a:pPr>
            <a:r>
              <a:rPr lang="en-US" sz="2800"/>
              <a:t>Fidelity</a:t>
            </a:r>
            <a:endParaRPr sz="2800"/>
          </a:p>
          <a:p>
            <a:pPr marL="457200" lvl="0" indent="-406400" algn="l" rtl="0">
              <a:lnSpc>
                <a:spcPct val="100000"/>
              </a:lnSpc>
              <a:spcBef>
                <a:spcPts val="360"/>
              </a:spcBef>
              <a:spcAft>
                <a:spcPts val="0"/>
              </a:spcAft>
              <a:buSzPts val="2800"/>
              <a:buChar char="•"/>
            </a:pPr>
            <a:r>
              <a:rPr lang="en-US" sz="2800"/>
              <a:t>Intervention Referrals and Decision Rules</a:t>
            </a:r>
            <a:endParaRPr sz="2800"/>
          </a:p>
          <a:p>
            <a:pPr marL="457200" lvl="0" indent="-406400" algn="l" rtl="0">
              <a:lnSpc>
                <a:spcPct val="100000"/>
              </a:lnSpc>
              <a:spcBef>
                <a:spcPts val="360"/>
              </a:spcBef>
              <a:spcAft>
                <a:spcPts val="0"/>
              </a:spcAft>
              <a:buSzPts val="2800"/>
              <a:buChar char="•"/>
            </a:pPr>
            <a:r>
              <a:rPr lang="en-US" sz="2800"/>
              <a:t>Team Problem Solving</a:t>
            </a:r>
            <a:endParaRPr sz="2800"/>
          </a:p>
          <a:p>
            <a:pPr marL="457200" lvl="0" indent="-406400" algn="l" rtl="0">
              <a:lnSpc>
                <a:spcPct val="100000"/>
              </a:lnSpc>
              <a:spcBef>
                <a:spcPts val="360"/>
              </a:spcBef>
              <a:spcAft>
                <a:spcPts val="0"/>
              </a:spcAft>
              <a:buSzPts val="2800"/>
              <a:buChar char="•"/>
            </a:pPr>
            <a:r>
              <a:rPr lang="en-US" sz="2800"/>
              <a:t>Communication with families, staff, students and community partners</a:t>
            </a:r>
            <a:endParaRPr sz="2800"/>
          </a:p>
          <a:p>
            <a:pPr marL="914400" lvl="1" indent="-228600" algn="l" rtl="0">
              <a:lnSpc>
                <a:spcPct val="100000"/>
              </a:lnSpc>
              <a:spcBef>
                <a:spcPts val="360"/>
              </a:spcBef>
              <a:spcAft>
                <a:spcPts val="0"/>
              </a:spcAft>
              <a:buSzPts val="1946"/>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2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 </a:t>
            </a:r>
            <a:endParaRPr/>
          </a:p>
          <a:p>
            <a:pPr marL="0" lvl="0" indent="0" algn="ctr" rtl="0">
              <a:lnSpc>
                <a:spcPct val="100000"/>
              </a:lnSpc>
              <a:spcBef>
                <a:spcPts val="0"/>
              </a:spcBef>
              <a:spcAft>
                <a:spcPts val="0"/>
              </a:spcAft>
              <a:buSzPct val="111111"/>
              <a:buNone/>
            </a:pPr>
            <a:r>
              <a:rPr lang="en-US"/>
              <a:t>Sample Meeting Agenda</a:t>
            </a:r>
            <a:endParaRPr/>
          </a:p>
        </p:txBody>
      </p:sp>
      <p:pic>
        <p:nvPicPr>
          <p:cNvPr id="477" name="Google Shape;477;p27" descr="Picture of  front side of advanced tier meeting sample agenda"/>
          <p:cNvPicPr preferRelativeResize="0"/>
          <p:nvPr/>
        </p:nvPicPr>
        <p:blipFill rotWithShape="1">
          <a:blip r:embed="rId3">
            <a:alphaModFix/>
          </a:blip>
          <a:srcRect/>
          <a:stretch/>
        </p:blipFill>
        <p:spPr>
          <a:xfrm>
            <a:off x="418050" y="1447800"/>
            <a:ext cx="8497350" cy="5410200"/>
          </a:xfrm>
          <a:prstGeom prst="rect">
            <a:avLst/>
          </a:prstGeom>
          <a:noFill/>
          <a:ln>
            <a:noFill/>
          </a:ln>
        </p:spPr>
      </p:pic>
      <p:pic>
        <p:nvPicPr>
          <p:cNvPr id="478" name="Google Shape;478;p2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64375" y="377300"/>
            <a:ext cx="664400" cy="845600"/>
          </a:xfrm>
          <a:prstGeom prst="rect">
            <a:avLst/>
          </a:prstGeom>
          <a:noFill/>
          <a:ln>
            <a:noFill/>
          </a:ln>
        </p:spPr>
      </p:pic>
      <p:sp>
        <p:nvSpPr>
          <p:cNvPr id="479" name="Google Shape;479;p27"/>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14</a:t>
            </a:r>
            <a:endParaRPr sz="1700">
              <a:solidFill>
                <a:schemeClr val="lt1"/>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Different Forms, </a:t>
            </a:r>
            <a:endParaRPr/>
          </a:p>
          <a:p>
            <a:pPr marL="0" lvl="0" indent="0" algn="ctr" rtl="0">
              <a:lnSpc>
                <a:spcPct val="100000"/>
              </a:lnSpc>
              <a:spcBef>
                <a:spcPts val="0"/>
              </a:spcBef>
              <a:spcAft>
                <a:spcPts val="0"/>
              </a:spcAft>
              <a:buSzPct val="111111"/>
              <a:buNone/>
            </a:pPr>
            <a:r>
              <a:rPr lang="en-US"/>
              <a:t>Same Discussions!</a:t>
            </a:r>
            <a:endParaRPr/>
          </a:p>
        </p:txBody>
      </p:sp>
      <p:pic>
        <p:nvPicPr>
          <p:cNvPr id="486" name="Google Shape;486;p29" descr="Picture of page 1 of an RTI sample meeting agenda "/>
          <p:cNvPicPr preferRelativeResize="0"/>
          <p:nvPr/>
        </p:nvPicPr>
        <p:blipFill rotWithShape="1">
          <a:blip r:embed="rId3">
            <a:alphaModFix/>
          </a:blip>
          <a:srcRect/>
          <a:stretch/>
        </p:blipFill>
        <p:spPr>
          <a:xfrm>
            <a:off x="335525" y="1641625"/>
            <a:ext cx="4312675" cy="4934050"/>
          </a:xfrm>
          <a:prstGeom prst="rect">
            <a:avLst/>
          </a:prstGeom>
          <a:noFill/>
          <a:ln>
            <a:noFill/>
          </a:ln>
        </p:spPr>
      </p:pic>
      <p:pic>
        <p:nvPicPr>
          <p:cNvPr id="487" name="Google Shape;487;p29" descr="Picture of page 2 of a sample RTI meeting agenda"/>
          <p:cNvPicPr preferRelativeResize="0"/>
          <p:nvPr/>
        </p:nvPicPr>
        <p:blipFill rotWithShape="1">
          <a:blip r:embed="rId4">
            <a:alphaModFix/>
          </a:blip>
          <a:srcRect/>
          <a:stretch/>
        </p:blipFill>
        <p:spPr>
          <a:xfrm>
            <a:off x="4662425" y="1641625"/>
            <a:ext cx="4146050" cy="5135550"/>
          </a:xfrm>
          <a:prstGeom prst="rect">
            <a:avLst/>
          </a:prstGeom>
          <a:noFill/>
          <a:ln>
            <a:noFill/>
          </a:ln>
        </p:spPr>
      </p:pic>
      <p:sp>
        <p:nvSpPr>
          <p:cNvPr id="488" name="Google Shape;488;p29"/>
          <p:cNvSpPr txBox="1"/>
          <p:nvPr/>
        </p:nvSpPr>
        <p:spPr>
          <a:xfrm>
            <a:off x="335525" y="6458050"/>
            <a:ext cx="6340500" cy="1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retrieved from </a:t>
            </a:r>
            <a:r>
              <a:rPr lang="en-US" sz="1700" b="0" i="0" u="sng" strike="noStrike" cap="none">
                <a:solidFill>
                  <a:schemeClr val="hlink"/>
                </a:solidFill>
                <a:latin typeface="Verdana"/>
                <a:ea typeface="Verdana"/>
                <a:cs typeface="Verdana"/>
                <a:sym typeface="Verdana"/>
                <a:hlinkClick r:id="rId5"/>
              </a:rPr>
              <a:t>http://www.oregonrti.org/resources</a:t>
            </a:r>
            <a:endParaRPr sz="1700" b="0" i="0" u="none" strike="noStrike" cap="none">
              <a:solidFill>
                <a:srgbClr val="000000"/>
              </a:solidFill>
              <a:latin typeface="Verdana"/>
              <a:ea typeface="Verdana"/>
              <a:cs typeface="Verdana"/>
              <a:sym typeface="Verdana"/>
            </a:endParaRPr>
          </a:p>
        </p:txBody>
      </p:sp>
      <p:pic>
        <p:nvPicPr>
          <p:cNvPr id="489" name="Google Shape;489;p29">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8064375" y="377300"/>
            <a:ext cx="664400" cy="845600"/>
          </a:xfrm>
          <a:prstGeom prst="rect">
            <a:avLst/>
          </a:prstGeom>
          <a:noFill/>
          <a:ln>
            <a:noFill/>
          </a:ln>
        </p:spPr>
      </p:pic>
      <p:sp>
        <p:nvSpPr>
          <p:cNvPr id="490" name="Google Shape;490;p29"/>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14</a:t>
            </a:r>
            <a:endParaRPr sz="1700">
              <a:solidFill>
                <a:schemeClr val="lt1"/>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Bi-Directional Stakeholder Communication </a:t>
            </a:r>
            <a:endParaRPr/>
          </a:p>
        </p:txBody>
      </p:sp>
      <p:sp>
        <p:nvSpPr>
          <p:cNvPr id="496" name="Google Shape;496;p31"/>
          <p:cNvSpPr txBox="1">
            <a:spLocks noGrp="1"/>
          </p:cNvSpPr>
          <p:nvPr>
            <p:ph type="body" idx="1"/>
          </p:nvPr>
        </p:nvSpPr>
        <p:spPr>
          <a:xfrm>
            <a:off x="457200" y="1600200"/>
            <a:ext cx="8229600" cy="48858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100000"/>
              </a:lnSpc>
              <a:spcBef>
                <a:spcPts val="360"/>
              </a:spcBef>
              <a:spcAft>
                <a:spcPts val="0"/>
              </a:spcAft>
              <a:buSzPts val="1800"/>
              <a:buChar char="•"/>
            </a:pPr>
            <a:r>
              <a:rPr lang="en-US"/>
              <a:t>Share student progress graphs in CLTs and grade level meetings</a:t>
            </a:r>
            <a:endParaRPr/>
          </a:p>
          <a:p>
            <a:pPr marL="457200" lvl="0" indent="-342900" algn="l" rtl="0">
              <a:lnSpc>
                <a:spcPct val="100000"/>
              </a:lnSpc>
              <a:spcBef>
                <a:spcPts val="1000"/>
              </a:spcBef>
              <a:spcAft>
                <a:spcPts val="0"/>
              </a:spcAft>
              <a:buSzPts val="1800"/>
              <a:buChar char="•"/>
            </a:pPr>
            <a:r>
              <a:rPr lang="en-US"/>
              <a:t>Include graphs in school/home communication </a:t>
            </a:r>
            <a:endParaRPr/>
          </a:p>
          <a:p>
            <a:pPr marL="914400" lvl="1" indent="-342900" algn="l" rtl="0">
              <a:lnSpc>
                <a:spcPct val="100000"/>
              </a:lnSpc>
              <a:spcBef>
                <a:spcPts val="1000"/>
              </a:spcBef>
              <a:spcAft>
                <a:spcPts val="0"/>
              </a:spcAft>
              <a:buSzPts val="1800"/>
              <a:buChar char="–"/>
            </a:pPr>
            <a:r>
              <a:rPr lang="en-US"/>
              <a:t>Builds shared commitment to advanced tier interventions</a:t>
            </a:r>
            <a:endParaRPr/>
          </a:p>
          <a:p>
            <a:pPr marL="914400" lvl="1" indent="-342900" algn="l" rtl="0">
              <a:lnSpc>
                <a:spcPct val="100000"/>
              </a:lnSpc>
              <a:spcBef>
                <a:spcPts val="1000"/>
              </a:spcBef>
              <a:spcAft>
                <a:spcPts val="0"/>
              </a:spcAft>
              <a:buSzPts val="1800"/>
              <a:buChar char="–"/>
            </a:pPr>
            <a:r>
              <a:rPr lang="en-US"/>
              <a:t>Increases awareness of interventions</a:t>
            </a:r>
            <a:endParaRPr/>
          </a:p>
          <a:p>
            <a:pPr marL="914400" lvl="1" indent="-342900" algn="l" rtl="0">
              <a:lnSpc>
                <a:spcPct val="100000"/>
              </a:lnSpc>
              <a:spcBef>
                <a:spcPts val="1000"/>
              </a:spcBef>
              <a:spcAft>
                <a:spcPts val="1000"/>
              </a:spcAft>
              <a:buSzPts val="1800"/>
              <a:buChar char="–"/>
            </a:pPr>
            <a:r>
              <a:rPr lang="en-US"/>
              <a:t>Fosters deeper understanding of family and culture-specific functions of behaviors</a:t>
            </a:r>
            <a:endParaRPr/>
          </a:p>
        </p:txBody>
      </p:sp>
      <p:pic>
        <p:nvPicPr>
          <p:cNvPr id="497" name="Google Shape;497;p31" descr="family engagement icon"/>
          <p:cNvPicPr preferRelativeResize="0"/>
          <p:nvPr/>
        </p:nvPicPr>
        <p:blipFill rotWithShape="1">
          <a:blip r:embed="rId3">
            <a:alphaModFix/>
          </a:blip>
          <a:srcRect/>
          <a:stretch/>
        </p:blipFill>
        <p:spPr>
          <a:xfrm flipH="1">
            <a:off x="112575" y="5841850"/>
            <a:ext cx="923750" cy="9574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4" name="Google Shape;504;p32"/>
          <p:cNvSpPr txBox="1">
            <a:spLocks noGrp="1"/>
          </p:cNvSpPr>
          <p:nvPr>
            <p:ph type="title"/>
          </p:nvPr>
        </p:nvSpPr>
        <p:spPr>
          <a:xfrm>
            <a:off x="166675" y="228600"/>
            <a:ext cx="88761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US" sz="3300"/>
              <a:t>Quick Check: Teaming Structures T/F</a:t>
            </a:r>
            <a:endParaRPr sz="3300"/>
          </a:p>
        </p:txBody>
      </p:sp>
      <p:sp>
        <p:nvSpPr>
          <p:cNvPr id="503" name="Google Shape;503;p32"/>
          <p:cNvSpPr txBox="1">
            <a:spLocks noGrp="1"/>
          </p:cNvSpPr>
          <p:nvPr>
            <p:ph type="body" idx="1"/>
          </p:nvPr>
        </p:nvSpPr>
        <p:spPr>
          <a:xfrm>
            <a:off x="457200" y="1600200"/>
            <a:ext cx="8229600" cy="51159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360"/>
              </a:spcBef>
              <a:spcAft>
                <a:spcPts val="0"/>
              </a:spcAft>
              <a:buSzPts val="2600"/>
              <a:buFont typeface="Verdana"/>
              <a:buChar char="•"/>
            </a:pPr>
            <a:r>
              <a:rPr lang="en-US" sz="2600"/>
              <a:t>Advanced tiers teams include more specialized personnel. </a:t>
            </a:r>
            <a:endParaRPr sz="2600"/>
          </a:p>
          <a:p>
            <a:pPr marL="45720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a:t>Advanced tiers teams look the same across divisions and schools.</a:t>
            </a:r>
            <a:endParaRPr sz="2600"/>
          </a:p>
          <a:p>
            <a:pPr marL="45720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a:t>The most important data conversation that takes place at an advanced tier meeting is individual student performance.</a:t>
            </a:r>
            <a:endParaRPr sz="2600"/>
          </a:p>
          <a:p>
            <a:pPr marL="457200" lvl="0" indent="0" algn="l" rtl="0">
              <a:lnSpc>
                <a:spcPct val="100000"/>
              </a:lnSpc>
              <a:spcBef>
                <a:spcPts val="360"/>
              </a:spcBef>
              <a:spcAft>
                <a:spcPts val="0"/>
              </a:spcAft>
              <a:buSzPts val="1800"/>
              <a:buNone/>
            </a:pPr>
            <a:endParaRPr sz="2600"/>
          </a:p>
          <a:p>
            <a:pPr marL="457200" lvl="0" indent="-393700" algn="l" rtl="0">
              <a:lnSpc>
                <a:spcPct val="100000"/>
              </a:lnSpc>
              <a:spcBef>
                <a:spcPts val="360"/>
              </a:spcBef>
              <a:spcAft>
                <a:spcPts val="0"/>
              </a:spcAft>
              <a:buSzPts val="2600"/>
              <a:buFont typeface="Verdana"/>
              <a:buChar char="•"/>
            </a:pPr>
            <a:r>
              <a:rPr lang="en-US" sz="2600"/>
              <a:t>Tier 3 team conversations include caregivers as problem-solving partners</a:t>
            </a:r>
            <a:endParaRPr sz="2600"/>
          </a:p>
          <a:p>
            <a:pPr marL="457200" lvl="0" indent="-228600" algn="l" rtl="0">
              <a:lnSpc>
                <a:spcPct val="100000"/>
              </a:lnSpc>
              <a:spcBef>
                <a:spcPts val="360"/>
              </a:spcBef>
              <a:spcAft>
                <a:spcPts val="0"/>
              </a:spcAft>
              <a:buSzPts val="1946"/>
              <a:buNone/>
            </a:pPr>
            <a:endParaRPr sz="2800"/>
          </a:p>
          <a:p>
            <a:pPr marL="457200" lvl="0" indent="-228600" algn="l" rtl="0">
              <a:lnSpc>
                <a:spcPct val="100000"/>
              </a:lnSpc>
              <a:spcBef>
                <a:spcPts val="360"/>
              </a:spcBef>
              <a:spcAft>
                <a:spcPts val="0"/>
              </a:spcAft>
              <a:buSzPts val="1946"/>
              <a:buNone/>
            </a:pPr>
            <a:endParaRPr/>
          </a:p>
        </p:txBody>
      </p:sp>
      <p:pic>
        <p:nvPicPr>
          <p:cNvPr id="505" name="Google Shape;505;p3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269800" y="377300"/>
            <a:ext cx="664400" cy="845600"/>
          </a:xfrm>
          <a:prstGeom prst="rect">
            <a:avLst/>
          </a:prstGeom>
          <a:noFill/>
          <a:ln>
            <a:noFill/>
          </a:ln>
        </p:spPr>
      </p:pic>
      <p:sp>
        <p:nvSpPr>
          <p:cNvPr id="506" name="Google Shape;506;p32"/>
          <p:cNvSpPr txBox="1"/>
          <p:nvPr/>
        </p:nvSpPr>
        <p:spPr>
          <a:xfrm>
            <a:off x="8374700"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15</a:t>
            </a:r>
            <a:endParaRPr sz="1700">
              <a:solidFill>
                <a:schemeClr val="lt1"/>
              </a:solidFill>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10"/>
        <p:cNvGrpSpPr/>
        <p:nvPr/>
      </p:nvGrpSpPr>
      <p:grpSpPr>
        <a:xfrm>
          <a:off x="0" y="0"/>
          <a:ext cx="0" cy="0"/>
          <a:chOff x="0" y="0"/>
          <a:chExt cx="0" cy="0"/>
        </a:xfrm>
      </p:grpSpPr>
      <p:sp>
        <p:nvSpPr>
          <p:cNvPr id="511" name="Google Shape;511;p3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Team Time: Teaming</a:t>
            </a:r>
            <a:endParaRPr/>
          </a:p>
        </p:txBody>
      </p:sp>
      <p:sp>
        <p:nvSpPr>
          <p:cNvPr id="512" name="Google Shape;512;p33"/>
          <p:cNvSpPr txBox="1">
            <a:spLocks noGrp="1"/>
          </p:cNvSpPr>
          <p:nvPr>
            <p:ph type="body" idx="1"/>
          </p:nvPr>
        </p:nvSpPr>
        <p:spPr>
          <a:xfrm>
            <a:off x="457201" y="1600200"/>
            <a:ext cx="8229600" cy="5257799"/>
          </a:xfrm>
          <a:prstGeom prst="rect">
            <a:avLst/>
          </a:prstGeom>
          <a:noFill/>
          <a:ln>
            <a:noFill/>
          </a:ln>
        </p:spPr>
        <p:txBody>
          <a:bodyPr spcFirstLastPara="1" wrap="square" lIns="91425" tIns="45700" rIns="91425" bIns="45700" anchor="t" anchorCtr="0">
            <a:normAutofit fontScale="85000" lnSpcReduction="10000"/>
          </a:bodyPr>
          <a:lstStyle/>
          <a:p>
            <a:pPr marL="457200" lvl="0" indent="-379730" algn="l" rtl="0">
              <a:lnSpc>
                <a:spcPct val="100000"/>
              </a:lnSpc>
              <a:spcBef>
                <a:spcPts val="360"/>
              </a:spcBef>
              <a:spcAft>
                <a:spcPts val="0"/>
              </a:spcAft>
              <a:buSzPct val="87500"/>
              <a:buFont typeface="Verdana"/>
              <a:buChar char="•"/>
            </a:pPr>
            <a:r>
              <a:rPr lang="en-US"/>
              <a:t>Who is, or will be on your advanced tiers team?  </a:t>
            </a:r>
            <a:endParaRPr/>
          </a:p>
          <a:p>
            <a:pPr marL="457200" lvl="0" indent="-379730" algn="l" rtl="0">
              <a:lnSpc>
                <a:spcPct val="100000"/>
              </a:lnSpc>
              <a:spcBef>
                <a:spcPts val="360"/>
              </a:spcBef>
              <a:spcAft>
                <a:spcPts val="0"/>
              </a:spcAft>
              <a:buSzPct val="87500"/>
              <a:buFont typeface="Verdana"/>
              <a:buChar char="•"/>
            </a:pPr>
            <a:r>
              <a:rPr lang="en-US"/>
              <a:t>Who else is needed?</a:t>
            </a:r>
            <a:endParaRPr/>
          </a:p>
          <a:p>
            <a:pPr marL="914400" lvl="1" indent="-342900" algn="l" rtl="0">
              <a:lnSpc>
                <a:spcPct val="100000"/>
              </a:lnSpc>
              <a:spcBef>
                <a:spcPts val="360"/>
              </a:spcBef>
              <a:spcAft>
                <a:spcPts val="0"/>
              </a:spcAft>
              <a:buSzPct val="75630"/>
              <a:buChar char="–"/>
            </a:pPr>
            <a:r>
              <a:rPr lang="en-US"/>
              <a:t>Behavioral, academic, and medical expertise</a:t>
            </a:r>
            <a:endParaRPr/>
          </a:p>
          <a:p>
            <a:pPr marL="914400" lvl="1" indent="-342900" algn="l" rtl="0">
              <a:lnSpc>
                <a:spcPct val="100000"/>
              </a:lnSpc>
              <a:spcBef>
                <a:spcPts val="360"/>
              </a:spcBef>
              <a:spcAft>
                <a:spcPts val="0"/>
              </a:spcAft>
              <a:buSzPct val="75630"/>
              <a:buChar char="–"/>
            </a:pPr>
            <a:r>
              <a:rPr lang="en-US"/>
              <a:t>General and Special Education knowledge</a:t>
            </a:r>
            <a:endParaRPr/>
          </a:p>
          <a:p>
            <a:pPr marL="914400" lvl="1" indent="-342900" algn="l" rtl="0">
              <a:lnSpc>
                <a:spcPct val="100000"/>
              </a:lnSpc>
              <a:spcBef>
                <a:spcPts val="360"/>
              </a:spcBef>
              <a:spcAft>
                <a:spcPts val="0"/>
              </a:spcAft>
              <a:buSzPct val="75630"/>
              <a:buChar char="–"/>
            </a:pPr>
            <a:r>
              <a:rPr lang="en-US"/>
              <a:t>Data/graphing knowledge</a:t>
            </a:r>
            <a:endParaRPr/>
          </a:p>
          <a:p>
            <a:pPr marL="914400" lvl="1" indent="-342900" algn="l" rtl="0">
              <a:lnSpc>
                <a:spcPct val="100000"/>
              </a:lnSpc>
              <a:spcBef>
                <a:spcPts val="360"/>
              </a:spcBef>
              <a:spcAft>
                <a:spcPts val="0"/>
              </a:spcAft>
              <a:buSzPct val="75630"/>
              <a:buChar char="–"/>
            </a:pPr>
            <a:r>
              <a:rPr lang="en-US"/>
              <a:t>Authority to access/provide resources</a:t>
            </a:r>
            <a:endParaRPr/>
          </a:p>
          <a:p>
            <a:pPr marL="914400" lvl="1" indent="-342900" algn="l" rtl="0">
              <a:lnSpc>
                <a:spcPct val="100000"/>
              </a:lnSpc>
              <a:spcBef>
                <a:spcPts val="360"/>
              </a:spcBef>
              <a:spcAft>
                <a:spcPts val="0"/>
              </a:spcAft>
              <a:buSzPct val="75630"/>
              <a:buChar char="–"/>
            </a:pPr>
            <a:r>
              <a:rPr lang="en-US"/>
              <a:t>Understanding of support across grades/departments and school, including other tiered support</a:t>
            </a:r>
            <a:endParaRPr/>
          </a:p>
          <a:p>
            <a:pPr marL="914400" lvl="1" indent="-342900" algn="l" rtl="0">
              <a:lnSpc>
                <a:spcPct val="100000"/>
              </a:lnSpc>
              <a:spcBef>
                <a:spcPts val="360"/>
              </a:spcBef>
              <a:spcAft>
                <a:spcPts val="0"/>
              </a:spcAft>
              <a:buSzPct val="75630"/>
              <a:buChar char="–"/>
            </a:pPr>
            <a:r>
              <a:rPr lang="en-US"/>
              <a:t>Family/school connection</a:t>
            </a:r>
            <a:endParaRPr/>
          </a:p>
          <a:p>
            <a:pPr marL="457200" lvl="0" indent="-379730" algn="l" rtl="0">
              <a:lnSpc>
                <a:spcPct val="100000"/>
              </a:lnSpc>
              <a:spcBef>
                <a:spcPts val="360"/>
              </a:spcBef>
              <a:spcAft>
                <a:spcPts val="0"/>
              </a:spcAft>
              <a:buSzPct val="87500"/>
              <a:buFont typeface="Verdana"/>
              <a:buChar char="•"/>
            </a:pPr>
            <a:r>
              <a:rPr lang="en-US"/>
              <a:t>What agenda will you use?</a:t>
            </a:r>
            <a:endParaRPr/>
          </a:p>
          <a:p>
            <a:pPr marL="914400" lvl="1" indent="-342900" algn="l" rtl="0">
              <a:lnSpc>
                <a:spcPct val="100000"/>
              </a:lnSpc>
              <a:spcBef>
                <a:spcPts val="360"/>
              </a:spcBef>
              <a:spcAft>
                <a:spcPts val="0"/>
              </a:spcAft>
              <a:buSzPct val="75630"/>
              <a:buChar char="–"/>
            </a:pPr>
            <a:r>
              <a:rPr lang="en-US"/>
              <a:t>What needs to be created, added or changed?</a:t>
            </a:r>
            <a:endParaRPr/>
          </a:p>
        </p:txBody>
      </p:sp>
      <p:pic>
        <p:nvPicPr>
          <p:cNvPr id="513" name="Google Shape;513;p33" descr="family engagement icon"/>
          <p:cNvPicPr preferRelativeResize="0"/>
          <p:nvPr/>
        </p:nvPicPr>
        <p:blipFill rotWithShape="1">
          <a:blip r:embed="rId3">
            <a:alphaModFix/>
          </a:blip>
          <a:srcRect/>
          <a:stretch/>
        </p:blipFill>
        <p:spPr>
          <a:xfrm>
            <a:off x="151563" y="5857324"/>
            <a:ext cx="905774" cy="1000665"/>
          </a:xfrm>
          <a:prstGeom prst="rect">
            <a:avLst/>
          </a:prstGeom>
          <a:noFill/>
          <a:ln>
            <a:noFill/>
          </a:ln>
        </p:spPr>
      </p:pic>
      <p:pic>
        <p:nvPicPr>
          <p:cNvPr id="514" name="Google Shape;514;p3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64375" y="377300"/>
            <a:ext cx="664400" cy="845600"/>
          </a:xfrm>
          <a:prstGeom prst="rect">
            <a:avLst/>
          </a:prstGeom>
          <a:noFill/>
          <a:ln>
            <a:noFill/>
          </a:ln>
        </p:spPr>
      </p:pic>
      <p:sp>
        <p:nvSpPr>
          <p:cNvPr id="515" name="Google Shape;515;p33"/>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16</a:t>
            </a:r>
            <a:endParaRPr sz="1700">
              <a:solidFill>
                <a:schemeClr val="lt1"/>
              </a:solidFill>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20"/>
        <p:cNvGrpSpPr/>
        <p:nvPr/>
      </p:nvGrpSpPr>
      <p:grpSpPr>
        <a:xfrm>
          <a:off x="0" y="0"/>
          <a:ext cx="0" cy="0"/>
          <a:chOff x="0" y="0"/>
          <a:chExt cx="0" cy="0"/>
        </a:xfrm>
      </p:grpSpPr>
      <p:sp>
        <p:nvSpPr>
          <p:cNvPr id="521" name="Google Shape;521;p3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Teaming </a:t>
            </a:r>
            <a:endParaRPr/>
          </a:p>
        </p:txBody>
      </p:sp>
      <p:sp>
        <p:nvSpPr>
          <p:cNvPr id="523" name="Google Shape;523;p3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100000"/>
              </a:lnSpc>
              <a:spcBef>
                <a:spcPts val="360"/>
              </a:spcBef>
              <a:spcAft>
                <a:spcPts val="0"/>
              </a:spcAft>
              <a:buSzPct val="60810"/>
              <a:buChar char="•"/>
            </a:pPr>
            <a:r>
              <a:rPr lang="en-US"/>
              <a:t>Advanced tier teams benefit from specialized knowledge and expertise</a:t>
            </a:r>
            <a:endParaRPr/>
          </a:p>
          <a:p>
            <a:pPr marL="457200" lvl="0" indent="-228600" algn="l" rtl="0">
              <a:lnSpc>
                <a:spcPct val="100000"/>
              </a:lnSpc>
              <a:spcBef>
                <a:spcPts val="360"/>
              </a:spcBef>
              <a:spcAft>
                <a:spcPts val="0"/>
              </a:spcAft>
              <a:buSzPct val="60810"/>
              <a:buNone/>
            </a:pPr>
            <a:endParaRPr/>
          </a:p>
          <a:p>
            <a:pPr marL="457200" lvl="0" indent="-342900" algn="l" rtl="0">
              <a:lnSpc>
                <a:spcPct val="100000"/>
              </a:lnSpc>
              <a:spcBef>
                <a:spcPts val="360"/>
              </a:spcBef>
              <a:spcAft>
                <a:spcPts val="0"/>
              </a:spcAft>
              <a:buSzPct val="60810"/>
              <a:buChar char="•"/>
            </a:pPr>
            <a:r>
              <a:rPr lang="en-US"/>
              <a:t>There should be at least one person with overarching knowledge of the interventions used in the schools</a:t>
            </a:r>
            <a:endParaRPr/>
          </a:p>
          <a:p>
            <a:pPr marL="457200" lvl="0" indent="-228600" algn="l" rtl="0">
              <a:lnSpc>
                <a:spcPct val="100000"/>
              </a:lnSpc>
              <a:spcBef>
                <a:spcPts val="360"/>
              </a:spcBef>
              <a:spcAft>
                <a:spcPts val="0"/>
              </a:spcAft>
              <a:buSzPct val="60810"/>
              <a:buNone/>
            </a:pPr>
            <a:endParaRPr/>
          </a:p>
          <a:p>
            <a:pPr marL="457200" lvl="0" indent="-342900" algn="l" rtl="0">
              <a:lnSpc>
                <a:spcPct val="100000"/>
              </a:lnSpc>
              <a:spcBef>
                <a:spcPts val="360"/>
              </a:spcBef>
              <a:spcAft>
                <a:spcPts val="0"/>
              </a:spcAft>
              <a:buSzPct val="60810"/>
              <a:buChar char="•"/>
            </a:pPr>
            <a:r>
              <a:rPr lang="en-US"/>
              <a:t>Use a  predictable agenda that includes intervention systems and student performance data discussions</a:t>
            </a:r>
            <a:endParaRPr/>
          </a:p>
        </p:txBody>
      </p:sp>
      <p:pic>
        <p:nvPicPr>
          <p:cNvPr id="524" name="Google Shape;524;p34" descr="light bulb icon"/>
          <p:cNvPicPr preferRelativeResize="0"/>
          <p:nvPr/>
        </p:nvPicPr>
        <p:blipFill rotWithShape="1">
          <a:blip r:embed="rId3">
            <a:alphaModFix/>
          </a:blip>
          <a:srcRect/>
          <a:stretch/>
        </p:blipFill>
        <p:spPr>
          <a:xfrm>
            <a:off x="76625" y="1600188"/>
            <a:ext cx="828887" cy="925802"/>
          </a:xfrm>
          <a:prstGeom prst="rect">
            <a:avLst/>
          </a:prstGeom>
          <a:noFill/>
          <a:ln>
            <a:noFill/>
          </a:ln>
        </p:spPr>
      </p:pic>
      <p:pic>
        <p:nvPicPr>
          <p:cNvPr id="525" name="Google Shape;525;p34" descr="light bulb icon"/>
          <p:cNvPicPr preferRelativeResize="0"/>
          <p:nvPr/>
        </p:nvPicPr>
        <p:blipFill rotWithShape="1">
          <a:blip r:embed="rId3">
            <a:alphaModFix/>
          </a:blip>
          <a:srcRect/>
          <a:stretch/>
        </p:blipFill>
        <p:spPr>
          <a:xfrm>
            <a:off x="76625" y="2966088"/>
            <a:ext cx="828887" cy="925802"/>
          </a:xfrm>
          <a:prstGeom prst="rect">
            <a:avLst/>
          </a:prstGeom>
          <a:noFill/>
          <a:ln>
            <a:noFill/>
          </a:ln>
        </p:spPr>
      </p:pic>
      <p:pic>
        <p:nvPicPr>
          <p:cNvPr id="526" name="Google Shape;526;p34" descr="light bulb icon"/>
          <p:cNvPicPr preferRelativeResize="0"/>
          <p:nvPr/>
        </p:nvPicPr>
        <p:blipFill rotWithShape="1">
          <a:blip r:embed="rId3">
            <a:alphaModFix/>
          </a:blip>
          <a:srcRect/>
          <a:stretch/>
        </p:blipFill>
        <p:spPr>
          <a:xfrm>
            <a:off x="76625" y="4696800"/>
            <a:ext cx="828887" cy="925802"/>
          </a:xfrm>
          <a:prstGeom prst="rect">
            <a:avLst/>
          </a:prstGeom>
          <a:noFill/>
          <a:ln>
            <a:noFill/>
          </a:ln>
        </p:spPr>
      </p:pic>
      <p:pic>
        <p:nvPicPr>
          <p:cNvPr id="522" name="Google Shape;522;p34" descr="family engagement icon"/>
          <p:cNvPicPr preferRelativeResize="0"/>
          <p:nvPr/>
        </p:nvPicPr>
        <p:blipFill rotWithShape="1">
          <a:blip r:embed="rId4">
            <a:alphaModFix/>
          </a:blip>
          <a:srcRect/>
          <a:stretch/>
        </p:blipFill>
        <p:spPr>
          <a:xfrm>
            <a:off x="30610" y="5843350"/>
            <a:ext cx="920902" cy="95451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531"/>
        <p:cNvGrpSpPr/>
        <p:nvPr/>
      </p:nvGrpSpPr>
      <p:grpSpPr>
        <a:xfrm>
          <a:off x="0" y="0"/>
          <a:ext cx="0" cy="0"/>
          <a:chOff x="0" y="0"/>
          <a:chExt cx="0" cy="0"/>
        </a:xfrm>
      </p:grpSpPr>
      <p:sp>
        <p:nvSpPr>
          <p:cNvPr id="532" name="Google Shape;532;p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Break</a:t>
            </a:r>
            <a:endParaRPr/>
          </a:p>
        </p:txBody>
      </p:sp>
      <p:sp>
        <p:nvSpPr>
          <p:cNvPr id="533" name="Google Shape;533;p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114300" lvl="0" indent="0" algn="ctr" rtl="0">
              <a:lnSpc>
                <a:spcPct val="100000"/>
              </a:lnSpc>
              <a:spcBef>
                <a:spcPts val="360"/>
              </a:spcBef>
              <a:spcAft>
                <a:spcPts val="0"/>
              </a:spcAft>
              <a:buSzPts val="1800"/>
              <a:buNone/>
            </a:pPr>
            <a:r>
              <a:rPr lang="en-US"/>
              <a:t>Get up and move!</a:t>
            </a:r>
            <a:endParaRPr/>
          </a:p>
        </p:txBody>
      </p:sp>
      <p:pic>
        <p:nvPicPr>
          <p:cNvPr id="534" name="Google Shape;534;p2" descr="Female icon stretching"/>
          <p:cNvPicPr preferRelativeResize="0"/>
          <p:nvPr/>
        </p:nvPicPr>
        <p:blipFill rotWithShape="1">
          <a:blip r:embed="rId3">
            <a:alphaModFix/>
          </a:blip>
          <a:srcRect/>
          <a:stretch/>
        </p:blipFill>
        <p:spPr>
          <a:xfrm>
            <a:off x="1295274" y="2621850"/>
            <a:ext cx="2174453" cy="3291525"/>
          </a:xfrm>
          <a:prstGeom prst="rect">
            <a:avLst/>
          </a:prstGeom>
          <a:noFill/>
          <a:ln>
            <a:noFill/>
          </a:ln>
        </p:spPr>
      </p:pic>
      <p:pic>
        <p:nvPicPr>
          <p:cNvPr id="535" name="Google Shape;535;p2" descr="unisex icon stretching"/>
          <p:cNvPicPr preferRelativeResize="0"/>
          <p:nvPr/>
        </p:nvPicPr>
        <p:blipFill rotWithShape="1">
          <a:blip r:embed="rId4">
            <a:alphaModFix/>
          </a:blip>
          <a:srcRect/>
          <a:stretch/>
        </p:blipFill>
        <p:spPr>
          <a:xfrm>
            <a:off x="5270350" y="2825300"/>
            <a:ext cx="2928200" cy="30880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546">
            <a:alpha val="34509"/>
          </a:srgbClr>
        </a:solidFill>
        <a:effectLst/>
      </p:bgPr>
    </p:bg>
    <p:spTree>
      <p:nvGrpSpPr>
        <p:cNvPr id="1" name="Shape 539"/>
        <p:cNvGrpSpPr/>
        <p:nvPr/>
      </p:nvGrpSpPr>
      <p:grpSpPr>
        <a:xfrm>
          <a:off x="0" y="0"/>
          <a:ext cx="0" cy="0"/>
          <a:chOff x="0" y="0"/>
          <a:chExt cx="0" cy="0"/>
        </a:xfrm>
      </p:grpSpPr>
      <p:sp>
        <p:nvSpPr>
          <p:cNvPr id="540" name="Google Shape;540;p3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Screening and Request for Assistance</a:t>
            </a:r>
            <a:endParaRPr/>
          </a:p>
        </p:txBody>
      </p:sp>
      <p:grpSp>
        <p:nvGrpSpPr>
          <p:cNvPr id="541" name="Google Shape;541;p35" descr="blue circle"/>
          <p:cNvGrpSpPr/>
          <p:nvPr/>
        </p:nvGrpSpPr>
        <p:grpSpPr>
          <a:xfrm>
            <a:off x="2350496" y="1621254"/>
            <a:ext cx="4863800" cy="4892750"/>
            <a:chOff x="2069238" y="83500"/>
            <a:chExt cx="4863800" cy="4892750"/>
          </a:xfrm>
        </p:grpSpPr>
        <p:sp>
          <p:nvSpPr>
            <p:cNvPr id="542" name="Google Shape;542;p35"/>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543" name="Google Shape;543;p35"/>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544" name="Google Shape;544;p35"/>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545" name="Google Shape;545;p35"/>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546" name="Google Shape;546;p35"/>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547" name="Google Shape;547;p35"/>
            <p:cNvSpPr/>
            <p:nvPr/>
          </p:nvSpPr>
          <p:spPr>
            <a:xfrm>
              <a:off x="2447925"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548" name="Google Shape;548;p35"/>
            <p:cNvSpPr/>
            <p:nvPr/>
          </p:nvSpPr>
          <p:spPr>
            <a:xfrm>
              <a:off x="2069238" y="18249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549" name="Google Shape;549;p35"/>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2512ea544f6_0_3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2.3 Screening</a:t>
            </a:r>
            <a:endParaRPr/>
          </a:p>
        </p:txBody>
      </p:sp>
      <p:graphicFrame>
        <p:nvGraphicFramePr>
          <p:cNvPr id="2" name="Table 2">
            <a:extLst>
              <a:ext uri="{FF2B5EF4-FFF2-40B4-BE49-F238E27FC236}">
                <a16:creationId xmlns:a16="http://schemas.microsoft.com/office/drawing/2014/main" id="{8BA8AE5A-9AB9-8AC9-3C94-BFDE9752E774}"/>
              </a:ext>
            </a:extLst>
          </p:cNvPr>
          <p:cNvGraphicFramePr>
            <a:graphicFrameLocks noGrp="1"/>
          </p:cNvGraphicFramePr>
          <p:nvPr>
            <p:extLst>
              <p:ext uri="{D42A27DB-BD31-4B8C-83A1-F6EECF244321}">
                <p14:modId xmlns:p14="http://schemas.microsoft.com/office/powerpoint/2010/main" val="321525878"/>
              </p:ext>
            </p:extLst>
          </p:nvPr>
        </p:nvGraphicFramePr>
        <p:xfrm>
          <a:off x="905092" y="1563650"/>
          <a:ext cx="7333816" cy="4556025"/>
        </p:xfrm>
        <a:graphic>
          <a:graphicData uri="http://schemas.openxmlformats.org/drawingml/2006/table">
            <a:tbl>
              <a:tblPr firstRow="1" bandRow="1">
                <a:tableStyleId>{93A68515-1621-4106-8471-DD7951202623}</a:tableStyleId>
              </a:tblPr>
              <a:tblGrid>
                <a:gridCol w="2349651">
                  <a:extLst>
                    <a:ext uri="{9D8B030D-6E8A-4147-A177-3AD203B41FA5}">
                      <a16:colId xmlns:a16="http://schemas.microsoft.com/office/drawing/2014/main" val="4061687813"/>
                    </a:ext>
                  </a:extLst>
                </a:gridCol>
                <a:gridCol w="2374315">
                  <a:extLst>
                    <a:ext uri="{9D8B030D-6E8A-4147-A177-3AD203B41FA5}">
                      <a16:colId xmlns:a16="http://schemas.microsoft.com/office/drawing/2014/main" val="2972037903"/>
                    </a:ext>
                  </a:extLst>
                </a:gridCol>
                <a:gridCol w="2609850">
                  <a:extLst>
                    <a:ext uri="{9D8B030D-6E8A-4147-A177-3AD203B41FA5}">
                      <a16:colId xmlns:a16="http://schemas.microsoft.com/office/drawing/2014/main" val="2412276711"/>
                    </a:ext>
                  </a:extLst>
                </a:gridCol>
              </a:tblGrid>
              <a:tr h="4556025">
                <a:tc>
                  <a:txBody>
                    <a:bodyPr/>
                    <a:lstStyle/>
                    <a:p>
                      <a:r>
                        <a:rPr lang="en-US" sz="1800" dirty="0">
                          <a:latin typeface="Verdana" panose="020B0604030504040204" pitchFamily="34" charset="0"/>
                          <a:ea typeface="Verdana" panose="020B0604030504040204" pitchFamily="34" charset="0"/>
                        </a:rPr>
                        <a:t>Decision rules and multiple sources of data (e.g., ODRs, screening tools, attendance, student nominations) are used to identify students</a:t>
                      </a:r>
                    </a:p>
                  </a:txBody>
                  <a:tcPr/>
                </a:tc>
                <a:tc>
                  <a:txBody>
                    <a:bodyPr/>
                    <a:lstStyle/>
                    <a:p>
                      <a:pPr algn="l"/>
                      <a:r>
                        <a:rPr lang="en-US" sz="1800" dirty="0">
                          <a:latin typeface="Verdana" panose="020B0604030504040204" pitchFamily="34" charset="0"/>
                          <a:ea typeface="Verdana" panose="020B0604030504040204" pitchFamily="34" charset="0"/>
                        </a:rPr>
                        <a:t>Multiple data sources used (e.g., ODRs, time out of instruction, attendance, academic performance)</a:t>
                      </a:r>
                    </a:p>
                    <a:p>
                      <a:pPr marL="171450" indent="-171450" algn="l">
                        <a:buFont typeface="Arial" panose="020B0604020202020204" pitchFamily="34" charset="0"/>
                        <a:buChar char="•"/>
                      </a:pPr>
                      <a:r>
                        <a:rPr lang="en-US" sz="1800" dirty="0">
                          <a:latin typeface="Verdana" panose="020B0604030504040204" pitchFamily="34" charset="0"/>
                          <a:ea typeface="Verdana" panose="020B0604030504040204" pitchFamily="34" charset="0"/>
                        </a:rPr>
                        <a:t>Decision rubric</a:t>
                      </a:r>
                    </a:p>
                    <a:p>
                      <a:pPr marL="171450" indent="-171450" algn="l">
                        <a:buFont typeface="Arial" panose="020B0604020202020204" pitchFamily="34" charset="0"/>
                        <a:buChar char="•"/>
                      </a:pPr>
                      <a:r>
                        <a:rPr lang="en-US" sz="1800" dirty="0">
                          <a:latin typeface="Verdana" panose="020B0604030504040204" pitchFamily="34" charset="0"/>
                          <a:ea typeface="Verdana" panose="020B0604030504040204" pitchFamily="34" charset="0"/>
                        </a:rPr>
                        <a:t>Meeting minutes</a:t>
                      </a:r>
                    </a:p>
                    <a:p>
                      <a:pPr marL="171450" indent="-171450" algn="l">
                        <a:buFont typeface="Arial" panose="020B0604020202020204" pitchFamily="34" charset="0"/>
                        <a:buChar char="•"/>
                      </a:pPr>
                      <a:r>
                        <a:rPr lang="en-US" sz="1800" dirty="0">
                          <a:latin typeface="Verdana" panose="020B0604030504040204" pitchFamily="34" charset="0"/>
                          <a:ea typeface="Verdana" panose="020B0604030504040204" pitchFamily="34" charset="0"/>
                        </a:rPr>
                        <a:t>School policy</a:t>
                      </a:r>
                    </a:p>
                  </a:txBody>
                  <a:tcPr/>
                </a:tc>
                <a:tc>
                  <a:txBody>
                    <a:bodyPr/>
                    <a:lstStyle/>
                    <a:p>
                      <a:r>
                        <a:rPr lang="en-US" sz="1800" b="1" dirty="0">
                          <a:latin typeface="Verdana" panose="020B0604030504040204" pitchFamily="34" charset="0"/>
                          <a:ea typeface="Verdana" panose="020B0604030504040204" pitchFamily="34" charset="0"/>
                        </a:rPr>
                        <a:t>0</a:t>
                      </a:r>
                      <a:r>
                        <a:rPr lang="en-US" sz="1800" dirty="0">
                          <a:latin typeface="Verdana" panose="020B0604030504040204" pitchFamily="34" charset="0"/>
                          <a:ea typeface="Verdana" panose="020B0604030504040204" pitchFamily="34" charset="0"/>
                        </a:rPr>
                        <a:t> = no specific rules for identifying students</a:t>
                      </a:r>
                    </a:p>
                    <a:p>
                      <a:r>
                        <a:rPr lang="en-US" sz="1800" b="1" dirty="0">
                          <a:latin typeface="Verdana" panose="020B0604030504040204" pitchFamily="34" charset="0"/>
                          <a:ea typeface="Verdana" panose="020B0604030504040204" pitchFamily="34" charset="0"/>
                        </a:rPr>
                        <a:t>1</a:t>
                      </a:r>
                      <a:r>
                        <a:rPr lang="en-US" sz="1800" dirty="0">
                          <a:latin typeface="Verdana" panose="020B0604030504040204" pitchFamily="34" charset="0"/>
                          <a:ea typeface="Verdana" panose="020B0604030504040204" pitchFamily="34" charset="0"/>
                        </a:rPr>
                        <a:t> = Data decision rules established but no consistently followed or used with only one data source</a:t>
                      </a:r>
                    </a:p>
                    <a:p>
                      <a:r>
                        <a:rPr lang="en-US" sz="1800" b="1" dirty="0">
                          <a:latin typeface="Verdana" panose="020B0604030504040204" pitchFamily="34" charset="0"/>
                          <a:ea typeface="Verdana" panose="020B0604030504040204" pitchFamily="34" charset="0"/>
                        </a:rPr>
                        <a:t>2</a:t>
                      </a:r>
                      <a:r>
                        <a:rPr lang="en-US" sz="1800" dirty="0">
                          <a:latin typeface="Verdana" panose="020B0604030504040204" pitchFamily="34" charset="0"/>
                          <a:ea typeface="Verdana" panose="020B0604030504040204" pitchFamily="34" charset="0"/>
                        </a:rPr>
                        <a:t> = Written policy exists that uses multiple data sources </a:t>
                      </a:r>
                      <a:r>
                        <a:rPr lang="en-US" sz="1800" u="sng" dirty="0">
                          <a:latin typeface="Verdana" panose="020B0604030504040204" pitchFamily="34" charset="0"/>
                          <a:ea typeface="Verdana" panose="020B0604030504040204" pitchFamily="34" charset="0"/>
                        </a:rPr>
                        <a:t>and</a:t>
                      </a:r>
                      <a:r>
                        <a:rPr lang="en-US" sz="1800" u="none" dirty="0">
                          <a:latin typeface="Verdana" panose="020B0604030504040204" pitchFamily="34" charset="0"/>
                          <a:ea typeface="Verdana" panose="020B0604030504040204" pitchFamily="34" charset="0"/>
                        </a:rPr>
                        <a:t> ensures prompt notice to families</a:t>
                      </a:r>
                      <a:endParaRPr lang="en-US" sz="18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3172088370"/>
                  </a:ext>
                </a:extLst>
              </a:tr>
            </a:tbl>
          </a:graphicData>
        </a:graphic>
      </p:graphicFrame>
      <p:pic>
        <p:nvPicPr>
          <p:cNvPr id="555" name="Google Shape;555;g2512ea544f6_0_32" descr="Screen Shot TFI socring for 2.1"/>
          <p:cNvPicPr preferRelativeResize="0"/>
          <p:nvPr/>
        </p:nvPicPr>
        <p:blipFill rotWithShape="1">
          <a:blip r:embed="rId3">
            <a:alphaModFix/>
          </a:blip>
          <a:srcRect/>
          <a:stretch/>
        </p:blipFill>
        <p:spPr>
          <a:xfrm>
            <a:off x="423450" y="321450"/>
            <a:ext cx="734935" cy="957300"/>
          </a:xfrm>
          <a:prstGeom prst="rect">
            <a:avLst/>
          </a:prstGeom>
          <a:noFill/>
          <a:ln>
            <a:noFill/>
          </a:ln>
        </p:spPr>
      </p:pic>
      <p:pic>
        <p:nvPicPr>
          <p:cNvPr id="557" name="Google Shape;557;g2512ea544f6_0_3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64375" y="377300"/>
            <a:ext cx="664400" cy="845600"/>
          </a:xfrm>
          <a:prstGeom prst="rect">
            <a:avLst/>
          </a:prstGeom>
          <a:noFill/>
          <a:ln>
            <a:noFill/>
          </a:ln>
        </p:spPr>
      </p:pic>
      <p:sp>
        <p:nvSpPr>
          <p:cNvPr id="558" name="Google Shape;558;g2512ea544f6_0_32"/>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17</a:t>
            </a:r>
            <a:endParaRPr sz="1700">
              <a:solidFill>
                <a:schemeClr val="lt1"/>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04"/>
        <p:cNvGrpSpPr/>
        <p:nvPr/>
      </p:nvGrpSpPr>
      <p:grpSpPr>
        <a:xfrm>
          <a:off x="0" y="0"/>
          <a:ext cx="0" cy="0"/>
          <a:chOff x="0" y="0"/>
          <a:chExt cx="0" cy="0"/>
        </a:xfrm>
      </p:grpSpPr>
      <p:sp>
        <p:nvSpPr>
          <p:cNvPr id="206" name="Google Shape;206;p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Meet and Connect!</a:t>
            </a:r>
            <a:endParaRPr/>
          </a:p>
        </p:txBody>
      </p:sp>
      <p:sp>
        <p:nvSpPr>
          <p:cNvPr id="205" name="Google Shape;205;p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360"/>
              </a:spcBef>
              <a:spcAft>
                <a:spcPts val="0"/>
              </a:spcAft>
              <a:buSzPts val="1800"/>
              <a:buChar char="•"/>
            </a:pPr>
            <a:r>
              <a:rPr lang="en-US" u="sng">
                <a:solidFill>
                  <a:schemeClr val="hlink"/>
                </a:solidFill>
                <a:hlinkClick r:id="rId3"/>
              </a:rPr>
              <a:t>Find Someone Who</a:t>
            </a:r>
            <a:r>
              <a:rPr lang="en-US"/>
              <a:t>…or </a:t>
            </a:r>
            <a:r>
              <a:rPr lang="en-US" u="sng">
                <a:solidFill>
                  <a:schemeClr val="hlink"/>
                </a:solidFill>
                <a:hlinkClick r:id="rId4"/>
              </a:rPr>
              <a:t>Dice Breaker</a:t>
            </a: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Purpose of Screening</a:t>
            </a:r>
            <a:endParaRPr/>
          </a:p>
        </p:txBody>
      </p:sp>
      <p:sp>
        <p:nvSpPr>
          <p:cNvPr id="565" name="Google Shape;565;p37" descr="Yellow Radial Gradient Circle, outlined in black with Process Info inside." title="Yellow Radial Gradient Circle"/>
          <p:cNvSpPr/>
          <p:nvPr/>
        </p:nvSpPr>
        <p:spPr>
          <a:xfrm>
            <a:off x="228600" y="1580375"/>
            <a:ext cx="4146600" cy="4146600"/>
          </a:xfrm>
          <a:prstGeom prst="ellipse">
            <a:avLst/>
          </a:prstGeom>
          <a:gradFill>
            <a:gsLst>
              <a:gs pos="0">
                <a:srgbClr val="FFFF00"/>
              </a:gs>
              <a:gs pos="100000">
                <a:srgbClr val="FAD25C"/>
              </a:gs>
            </a:gsLst>
            <a:path path="circle">
              <a:fillToRect l="50000" t="50000" r="50000" b="50000"/>
            </a:path>
            <a:tileRect/>
          </a:gra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PROCESS</a:t>
            </a:r>
            <a:endParaRPr sz="2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rgbClr val="000000"/>
                </a:solidFill>
                <a:latin typeface="Verdana"/>
                <a:ea typeface="Verdana"/>
                <a:cs typeface="Verdana"/>
                <a:sym typeface="Verdana"/>
              </a:rPr>
              <a:t>Evaluate Effectiveness of Core (Tier 1) </a:t>
            </a:r>
            <a:endParaRPr sz="2400" b="0" i="1" u="none" strike="noStrike" cap="none">
              <a:solidFill>
                <a:srgbClr val="000000"/>
              </a:solidFill>
              <a:latin typeface="Verdana"/>
              <a:ea typeface="Verdana"/>
              <a:cs typeface="Verdana"/>
              <a:sym typeface="Verdana"/>
            </a:endParaRPr>
          </a:p>
        </p:txBody>
      </p:sp>
      <p:sp>
        <p:nvSpPr>
          <p:cNvPr id="566" name="Google Shape;566;p37" descr="Yellow Radial Gradient Circle, outlined in black with Intervention Info inside." title="Yellow Radial Gradient Circle"/>
          <p:cNvSpPr/>
          <p:nvPr/>
        </p:nvSpPr>
        <p:spPr>
          <a:xfrm>
            <a:off x="4683175" y="1580375"/>
            <a:ext cx="4146600" cy="4146600"/>
          </a:xfrm>
          <a:prstGeom prst="ellipse">
            <a:avLst/>
          </a:prstGeom>
          <a:gradFill>
            <a:gsLst>
              <a:gs pos="0">
                <a:srgbClr val="FFFF00"/>
              </a:gs>
              <a:gs pos="100000">
                <a:srgbClr val="FAD25C"/>
              </a:gs>
            </a:gsLst>
            <a:path path="circle">
              <a:fillToRect l="50000" t="50000" r="50000" b="50000"/>
            </a:path>
            <a:tileRect/>
          </a:gra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INTERVENTION</a:t>
            </a:r>
            <a:endParaRPr sz="2400" b="0" i="1" u="none" strike="noStrike" cap="none">
              <a:solidFill>
                <a:srgbClr val="000000"/>
              </a:solidFill>
              <a:latin typeface="Verdana"/>
              <a:ea typeface="Verdana"/>
              <a:cs typeface="Verdana"/>
              <a:sym typeface="Verdana"/>
            </a:endParaRPr>
          </a:p>
          <a:p>
            <a:pPr marL="0" marR="0" lvl="0" indent="0" algn="ctr" rtl="0">
              <a:lnSpc>
                <a:spcPct val="115000"/>
              </a:lnSpc>
              <a:spcBef>
                <a:spcPts val="0"/>
              </a:spcBef>
              <a:spcAft>
                <a:spcPts val="0"/>
              </a:spcAft>
              <a:buClr>
                <a:schemeClr val="dk1"/>
              </a:buClr>
              <a:buSzPts val="1100"/>
              <a:buFont typeface="Arial"/>
              <a:buNone/>
            </a:pPr>
            <a:r>
              <a:rPr lang="en-US" sz="2400" b="0" i="1" u="none" strike="noStrike" cap="none">
                <a:solidFill>
                  <a:schemeClr val="dk1"/>
                </a:solidFill>
                <a:latin typeface="Verdana"/>
                <a:ea typeface="Verdana"/>
                <a:cs typeface="Verdana"/>
                <a:sym typeface="Verdana"/>
              </a:rPr>
              <a:t>Part of the Request for Assistance  Process that is one data point used to measure progress.</a:t>
            </a:r>
            <a:endParaRPr sz="2400" b="0" i="1"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1" u="none" strike="noStrike" cap="none">
              <a:solidFill>
                <a:srgbClr val="000000"/>
              </a:solidFill>
              <a:latin typeface="Verdana"/>
              <a:ea typeface="Verdana"/>
              <a:cs typeface="Verdana"/>
              <a:sym typeface="Verdana"/>
            </a:endParaRPr>
          </a:p>
        </p:txBody>
      </p:sp>
      <p:sp>
        <p:nvSpPr>
          <p:cNvPr id="567" name="Google Shape;567;p37"/>
          <p:cNvSpPr txBox="1"/>
          <p:nvPr/>
        </p:nvSpPr>
        <p:spPr>
          <a:xfrm>
            <a:off x="228600" y="6042991"/>
            <a:ext cx="7239600" cy="37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hlink"/>
                </a:solidFill>
                <a:latin typeface="Verdana"/>
                <a:ea typeface="Verdana"/>
                <a:cs typeface="Verdana"/>
                <a:sym typeface="Verdana"/>
              </a:rPr>
              <a:t>Adapted from </a:t>
            </a:r>
            <a:r>
              <a:rPr lang="en-US" sz="1200" b="0" i="0" u="sng" strike="noStrike" cap="none">
                <a:solidFill>
                  <a:schemeClr val="hlink"/>
                </a:solidFill>
                <a:latin typeface="Verdana"/>
                <a:ea typeface="Verdana"/>
                <a:cs typeface="Verdana"/>
                <a:sym typeface="Verdana"/>
                <a:hlinkClick r:id="rId3"/>
              </a:rPr>
              <a:t>https://assets-global.website-files.com/5d3725188825e071f1670246/5d7035c071700f1e3b846aab_b1_lewis_powers_dixon_revised.pdf</a:t>
            </a:r>
            <a:r>
              <a:rPr lang="en-US" sz="1200" b="0" i="0" u="sng" strike="noStrike" cap="none">
                <a:solidFill>
                  <a:schemeClr val="hlink"/>
                </a:solidFill>
                <a:latin typeface="Verdana"/>
                <a:ea typeface="Verdana"/>
                <a:cs typeface="Verdana"/>
                <a:sym typeface="Verdana"/>
              </a:rPr>
              <a:t> </a:t>
            </a:r>
            <a:endParaRPr sz="1200" b="0" i="0" u="none" strike="noStrike" cap="none">
              <a:solidFill>
                <a:srgbClr val="000000"/>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6"/>
                                        </p:tgtEl>
                                        <p:attrNameLst>
                                          <p:attrName>style.visibility</p:attrName>
                                        </p:attrNameLst>
                                      </p:cBhvr>
                                      <p:to>
                                        <p:strVal val="visible"/>
                                      </p:to>
                                    </p:set>
                                    <p:animEffect transition="in" filter="fade">
                                      <p:cBhvr>
                                        <p:cTn id="7" dur="5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Integrated Screening</a:t>
            </a:r>
            <a:endParaRPr/>
          </a:p>
        </p:txBody>
      </p:sp>
      <p:sp>
        <p:nvSpPr>
          <p:cNvPr id="574" name="Google Shape;574;p38"/>
          <p:cNvSpPr txBox="1">
            <a:spLocks noGrp="1"/>
          </p:cNvSpPr>
          <p:nvPr>
            <p:ph type="body" idx="1"/>
          </p:nvPr>
        </p:nvSpPr>
        <p:spPr>
          <a:xfrm>
            <a:off x="914400" y="1524000"/>
            <a:ext cx="3582900" cy="651000"/>
          </a:xfrm>
          <a:prstGeom prst="rect">
            <a:avLst/>
          </a:prstGeom>
          <a:solidFill>
            <a:srgbClr val="072B62"/>
          </a:solidFill>
          <a:ln w="9525" cap="flat" cmpd="sng">
            <a:solidFill>
              <a:srgbClr val="072B62"/>
            </a:solidFill>
            <a:prstDash val="solid"/>
            <a:round/>
            <a:headEnd type="none" w="sm" len="sm"/>
            <a:tailEnd type="none" w="sm" len="sm"/>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SzPts val="2100"/>
              <a:buNone/>
            </a:pPr>
            <a:r>
              <a:rPr lang="en-US">
                <a:solidFill>
                  <a:schemeClr val="lt1"/>
                </a:solidFill>
              </a:rPr>
              <a:t>INFORMAL	</a:t>
            </a:r>
            <a:endParaRPr>
              <a:solidFill>
                <a:schemeClr val="lt1"/>
              </a:solidFill>
            </a:endParaRPr>
          </a:p>
        </p:txBody>
      </p:sp>
      <p:sp>
        <p:nvSpPr>
          <p:cNvPr id="575" name="Google Shape;575;p38"/>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Font typeface="Verdana"/>
              <a:buChar char="•"/>
            </a:pPr>
            <a:r>
              <a:rPr lang="en-US"/>
              <a:t>Nominations/ Requests for Assistance</a:t>
            </a:r>
            <a:endParaRPr/>
          </a:p>
          <a:p>
            <a:pPr marL="0" lvl="0" indent="0" algn="l" rtl="0">
              <a:lnSpc>
                <a:spcPct val="100000"/>
              </a:lnSpc>
              <a:spcBef>
                <a:spcPts val="480"/>
              </a:spcBef>
              <a:spcAft>
                <a:spcPts val="0"/>
              </a:spcAft>
              <a:buSzPts val="2400"/>
              <a:buNone/>
            </a:pPr>
            <a:endParaRPr/>
          </a:p>
        </p:txBody>
      </p:sp>
      <p:sp>
        <p:nvSpPr>
          <p:cNvPr id="576" name="Google Shape;576;p38"/>
          <p:cNvSpPr txBox="1">
            <a:spLocks noGrp="1"/>
          </p:cNvSpPr>
          <p:nvPr>
            <p:ph type="body" idx="3"/>
          </p:nvPr>
        </p:nvSpPr>
        <p:spPr>
          <a:xfrm>
            <a:off x="5105400" y="1535113"/>
            <a:ext cx="3581400" cy="639900"/>
          </a:xfrm>
          <a:prstGeom prst="rect">
            <a:avLst/>
          </a:prstGeom>
          <a:solidFill>
            <a:srgbClr val="072B62"/>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FORMAL</a:t>
            </a:r>
            <a:endParaRPr/>
          </a:p>
        </p:txBody>
      </p:sp>
      <p:sp>
        <p:nvSpPr>
          <p:cNvPr id="577" name="Google Shape;577;p38"/>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Font typeface="Verdana"/>
              <a:buChar char="•"/>
            </a:pPr>
            <a:r>
              <a:rPr lang="en-US"/>
              <a:t>Existing Data Sets</a:t>
            </a:r>
            <a:endParaRPr/>
          </a:p>
          <a:p>
            <a:pPr marL="457200" lvl="0" indent="-381000" algn="l" rtl="0">
              <a:lnSpc>
                <a:spcPct val="100000"/>
              </a:lnSpc>
              <a:spcBef>
                <a:spcPts val="0"/>
              </a:spcBef>
              <a:spcAft>
                <a:spcPts val="0"/>
              </a:spcAft>
              <a:buSzPts val="2400"/>
              <a:buFont typeface="Verdana"/>
              <a:buChar char="•"/>
            </a:pPr>
            <a:r>
              <a:rPr lang="en-US"/>
              <a:t>Universal Screeners</a:t>
            </a:r>
            <a:endParaRPr/>
          </a:p>
        </p:txBody>
      </p:sp>
      <p:pic>
        <p:nvPicPr>
          <p:cNvPr id="578" name="Google Shape;578;p38" descr="Integrated Screening Icon&#10;&#10;Grey Network of Connections with Color of the Rainbow when more than a few Connections are present." title="Integrated Screening Icon"/>
          <p:cNvPicPr preferRelativeResize="0"/>
          <p:nvPr/>
        </p:nvPicPr>
        <p:blipFill rotWithShape="1">
          <a:blip r:embed="rId3">
            <a:alphaModFix/>
          </a:blip>
          <a:srcRect/>
          <a:stretch/>
        </p:blipFill>
        <p:spPr>
          <a:xfrm>
            <a:off x="1603333" y="3429000"/>
            <a:ext cx="6194425" cy="3233673"/>
          </a:xfrm>
          <a:prstGeom prst="rect">
            <a:avLst/>
          </a:prstGeom>
          <a:noFill/>
          <a:ln>
            <a:noFill/>
          </a:ln>
        </p:spPr>
      </p:pic>
      <p:pic>
        <p:nvPicPr>
          <p:cNvPr id="579" name="Google Shape;579;p38" descr="family engagement icon"/>
          <p:cNvPicPr preferRelativeResize="0"/>
          <p:nvPr/>
        </p:nvPicPr>
        <p:blipFill rotWithShape="1">
          <a:blip r:embed="rId4">
            <a:alphaModFix/>
          </a:blip>
          <a:srcRect/>
          <a:stretch/>
        </p:blipFill>
        <p:spPr>
          <a:xfrm>
            <a:off x="108613" y="5774512"/>
            <a:ext cx="905774" cy="10006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xEl>
                                              <p:pRg st="0" end="0"/>
                                            </p:txEl>
                                          </p:spTgt>
                                        </p:tgtEl>
                                        <p:attrNameLst>
                                          <p:attrName>style.visibility</p:attrName>
                                        </p:attrNameLst>
                                      </p:cBhvr>
                                      <p:to>
                                        <p:strVal val="visible"/>
                                      </p:to>
                                    </p:set>
                                    <p:animEffect transition="in" filter="fade">
                                      <p:cBhvr>
                                        <p:cTn id="7" dur="500"/>
                                        <p:tgtEl>
                                          <p:spTgt spid="5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5">
                                            <p:txEl>
                                              <p:pRg st="1" end="1"/>
                                            </p:txEl>
                                          </p:spTgt>
                                        </p:tgtEl>
                                        <p:attrNameLst>
                                          <p:attrName>style.visibility</p:attrName>
                                        </p:attrNameLst>
                                      </p:cBhvr>
                                      <p:to>
                                        <p:strVal val="visible"/>
                                      </p:to>
                                    </p:set>
                                    <p:animEffect transition="in" filter="fade">
                                      <p:cBhvr>
                                        <p:cTn id="12" dur="500"/>
                                        <p:tgtEl>
                                          <p:spTgt spid="5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7">
                                            <p:txEl>
                                              <p:pRg st="0" end="0"/>
                                            </p:txEl>
                                          </p:spTgt>
                                        </p:tgtEl>
                                        <p:attrNameLst>
                                          <p:attrName>style.visibility</p:attrName>
                                        </p:attrNameLst>
                                      </p:cBhvr>
                                      <p:to>
                                        <p:strVal val="visible"/>
                                      </p:to>
                                    </p:set>
                                    <p:animEffect transition="in" filter="fade">
                                      <p:cBhvr>
                                        <p:cTn id="17" dur="500"/>
                                        <p:tgtEl>
                                          <p:spTgt spid="57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7">
                                            <p:txEl>
                                              <p:pRg st="1" end="1"/>
                                            </p:txEl>
                                          </p:spTgt>
                                        </p:tgtEl>
                                        <p:attrNameLst>
                                          <p:attrName>style.visibility</p:attrName>
                                        </p:attrNameLst>
                                      </p:cBhvr>
                                      <p:to>
                                        <p:strVal val="visible"/>
                                      </p:to>
                                    </p:set>
                                    <p:animEffect transition="in" filter="fade">
                                      <p:cBhvr>
                                        <p:cTn id="22" dur="500"/>
                                        <p:tgtEl>
                                          <p:spTgt spid="5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Steps to Universal </a:t>
            </a:r>
            <a:endParaRPr/>
          </a:p>
          <a:p>
            <a:pPr marL="0" lvl="0" indent="0" algn="ctr" rtl="0">
              <a:lnSpc>
                <a:spcPct val="100000"/>
              </a:lnSpc>
              <a:spcBef>
                <a:spcPts val="0"/>
              </a:spcBef>
              <a:spcAft>
                <a:spcPts val="0"/>
              </a:spcAft>
              <a:buSzPct val="111111"/>
              <a:buNone/>
            </a:pPr>
            <a:r>
              <a:rPr lang="en-US"/>
              <a:t>Screener Implementation</a:t>
            </a:r>
            <a:endParaRPr/>
          </a:p>
        </p:txBody>
      </p:sp>
      <p:sp>
        <p:nvSpPr>
          <p:cNvPr id="586" name="Google Shape;586;p3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381000" algn="l" rtl="0">
              <a:lnSpc>
                <a:spcPct val="100000"/>
              </a:lnSpc>
              <a:spcBef>
                <a:spcPts val="360"/>
              </a:spcBef>
              <a:spcAft>
                <a:spcPts val="0"/>
              </a:spcAft>
              <a:buSzPts val="2400"/>
              <a:buFont typeface="Verdana"/>
              <a:buChar char="•"/>
            </a:pPr>
            <a:r>
              <a:rPr lang="en-US"/>
              <a:t>Establish Clear Roles/Responsibilities</a:t>
            </a:r>
            <a:endParaRPr/>
          </a:p>
          <a:p>
            <a:pPr marL="457200" lvl="0" indent="-381000" algn="l" rtl="0">
              <a:lnSpc>
                <a:spcPct val="100000"/>
              </a:lnSpc>
              <a:spcBef>
                <a:spcPts val="1000"/>
              </a:spcBef>
              <a:spcAft>
                <a:spcPts val="0"/>
              </a:spcAft>
              <a:buSzPts val="2400"/>
              <a:buFont typeface="Verdana"/>
              <a:buChar char="•"/>
            </a:pPr>
            <a:r>
              <a:rPr lang="en-US"/>
              <a:t>Identify Stakeholders </a:t>
            </a:r>
            <a:endParaRPr/>
          </a:p>
          <a:p>
            <a:pPr marL="457200" lvl="0" indent="-381000" algn="l" rtl="0">
              <a:lnSpc>
                <a:spcPct val="100000"/>
              </a:lnSpc>
              <a:spcBef>
                <a:spcPts val="1000"/>
              </a:spcBef>
              <a:spcAft>
                <a:spcPts val="0"/>
              </a:spcAft>
              <a:buSzPts val="2400"/>
              <a:buFont typeface="Verdana"/>
              <a:buChar char="•"/>
            </a:pPr>
            <a:r>
              <a:rPr lang="en-US"/>
              <a:t>Determine the frequency/timelines</a:t>
            </a:r>
            <a:endParaRPr/>
          </a:p>
          <a:p>
            <a:pPr marL="457200" lvl="0" indent="-381000" algn="l" rtl="0">
              <a:lnSpc>
                <a:spcPct val="100000"/>
              </a:lnSpc>
              <a:spcBef>
                <a:spcPts val="1000"/>
              </a:spcBef>
              <a:spcAft>
                <a:spcPts val="0"/>
              </a:spcAft>
              <a:buSzPts val="2400"/>
              <a:buFont typeface="Verdana"/>
              <a:buChar char="•"/>
            </a:pPr>
            <a:r>
              <a:rPr lang="en-US"/>
              <a:t>Communicate the Purpose</a:t>
            </a:r>
            <a:endParaRPr/>
          </a:p>
          <a:p>
            <a:pPr marL="457200" lvl="0" indent="-381000" algn="l" rtl="0">
              <a:lnSpc>
                <a:spcPct val="100000"/>
              </a:lnSpc>
              <a:spcBef>
                <a:spcPts val="1000"/>
              </a:spcBef>
              <a:spcAft>
                <a:spcPts val="0"/>
              </a:spcAft>
              <a:buSzPts val="2400"/>
              <a:buFont typeface="Verdana"/>
              <a:buChar char="•"/>
            </a:pPr>
            <a:r>
              <a:rPr lang="en-US"/>
              <a:t>Ensure Accessibility of ALL and elimination of potential bias</a:t>
            </a:r>
            <a:endParaRPr/>
          </a:p>
          <a:p>
            <a:pPr marL="457200" lvl="0" indent="-381000" algn="l" rtl="0">
              <a:lnSpc>
                <a:spcPct val="100000"/>
              </a:lnSpc>
              <a:spcBef>
                <a:spcPts val="1000"/>
              </a:spcBef>
              <a:spcAft>
                <a:spcPts val="1000"/>
              </a:spcAft>
              <a:buSzPts val="2400"/>
              <a:buFont typeface="Verdana"/>
              <a:buChar char="•"/>
            </a:pPr>
            <a:r>
              <a:rPr lang="en-US"/>
              <a:t>Provide/Participate in Professional Development of Assessment Tools</a:t>
            </a:r>
            <a:endParaRPr/>
          </a:p>
        </p:txBody>
      </p:sp>
      <p:pic>
        <p:nvPicPr>
          <p:cNvPr id="587" name="Google Shape;587;p39" descr="family engagement icon"/>
          <p:cNvPicPr preferRelativeResize="0"/>
          <p:nvPr/>
        </p:nvPicPr>
        <p:blipFill rotWithShape="1">
          <a:blip r:embed="rId3">
            <a:alphaModFix/>
          </a:blip>
          <a:srcRect/>
          <a:stretch/>
        </p:blipFill>
        <p:spPr>
          <a:xfrm>
            <a:off x="101588" y="5794024"/>
            <a:ext cx="905774" cy="100066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Universal Screeners</a:t>
            </a:r>
            <a:endParaRPr/>
          </a:p>
        </p:txBody>
      </p:sp>
      <p:graphicFrame>
        <p:nvGraphicFramePr>
          <p:cNvPr id="593" name="Google Shape;593;p40"/>
          <p:cNvGraphicFramePr/>
          <p:nvPr/>
        </p:nvGraphicFramePr>
        <p:xfrm>
          <a:off x="116114" y="1366315"/>
          <a:ext cx="9067475" cy="5411150"/>
        </p:xfrm>
        <a:graphic>
          <a:graphicData uri="http://schemas.openxmlformats.org/drawingml/2006/table">
            <a:tbl>
              <a:tblPr firstRow="1">
                <a:noFill/>
                <a:tableStyleId>{93A68515-1621-4106-8471-DD7951202623}</a:tableStyleId>
              </a:tblPr>
              <a:tblGrid>
                <a:gridCol w="2949050">
                  <a:extLst>
                    <a:ext uri="{9D8B030D-6E8A-4147-A177-3AD203B41FA5}">
                      <a16:colId xmlns:a16="http://schemas.microsoft.com/office/drawing/2014/main" val="20000"/>
                    </a:ext>
                  </a:extLst>
                </a:gridCol>
                <a:gridCol w="3142600">
                  <a:extLst>
                    <a:ext uri="{9D8B030D-6E8A-4147-A177-3AD203B41FA5}">
                      <a16:colId xmlns:a16="http://schemas.microsoft.com/office/drawing/2014/main" val="20001"/>
                    </a:ext>
                  </a:extLst>
                </a:gridCol>
                <a:gridCol w="2975825">
                  <a:extLst>
                    <a:ext uri="{9D8B030D-6E8A-4147-A177-3AD203B41FA5}">
                      <a16:colId xmlns:a16="http://schemas.microsoft.com/office/drawing/2014/main" val="20002"/>
                    </a:ext>
                  </a:extLst>
                </a:gridCol>
              </a:tblGrid>
              <a:tr h="5411150">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Verdana"/>
                          <a:ea typeface="Verdana"/>
                          <a:cs typeface="Verdana"/>
                          <a:sym typeface="Verdana"/>
                        </a:rPr>
                        <a:t>ACADEMIC</a:t>
                      </a:r>
                      <a:endParaRPr sz="240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240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3"/>
                        </a:rPr>
                        <a:t>National Center on Intensive Interventions</a:t>
                      </a:r>
                      <a:endParaRPr sz="1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4"/>
                        </a:rPr>
                        <a:t>RAND Education Assessment Finder</a:t>
                      </a:r>
                      <a:endParaRPr sz="240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Verdana"/>
                          <a:ea typeface="Verdana"/>
                          <a:cs typeface="Verdana"/>
                          <a:sym typeface="Verdana"/>
                        </a:rPr>
                        <a:t>BEHAVIOR</a:t>
                      </a:r>
                      <a:endParaRPr sz="240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sng" strike="noStrike" cap="none">
                          <a:solidFill>
                            <a:schemeClr val="hlink"/>
                          </a:solidFill>
                          <a:latin typeface="Verdana"/>
                          <a:ea typeface="Verdana"/>
                          <a:cs typeface="Verdana"/>
                          <a:sym typeface="Verdana"/>
                          <a:hlinkClick r:id="rId5"/>
                        </a:rPr>
                        <a:t>University of Missouri Evidence Based Intervention Network</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sng" strike="noStrike" cap="none">
                          <a:solidFill>
                            <a:schemeClr val="hlink"/>
                          </a:solidFill>
                          <a:latin typeface="Verdana"/>
                          <a:ea typeface="Verdana"/>
                          <a:cs typeface="Verdana"/>
                          <a:sym typeface="Verdana"/>
                          <a:hlinkClick r:id="rId6"/>
                        </a:rPr>
                        <a:t>National Center on Intensive Interventions</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sng" strike="noStrike" cap="none">
                          <a:solidFill>
                            <a:schemeClr val="hlink"/>
                          </a:solidFill>
                          <a:latin typeface="Verdana"/>
                          <a:ea typeface="Verdana"/>
                          <a:cs typeface="Verdana"/>
                          <a:sym typeface="Verdana"/>
                          <a:hlinkClick r:id="rId7"/>
                        </a:rPr>
                        <a:t>Center on PBIS</a:t>
                      </a:r>
                      <a:endParaRPr sz="2400" u="none" strike="noStrike" cap="none">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100"/>
                        <a:buFont typeface="Arial"/>
                        <a:buNone/>
                      </a:pPr>
                      <a:endParaRPr sz="110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2400" u="none" strike="noStrike" cap="none" dirty="0">
                          <a:solidFill>
                            <a:schemeClr val="dk1"/>
                          </a:solidFill>
                          <a:latin typeface="Verdana"/>
                          <a:ea typeface="Verdana"/>
                          <a:cs typeface="Verdana"/>
                          <a:sym typeface="Verdana"/>
                        </a:rPr>
                        <a:t>MENTAL WELLNESS</a:t>
                      </a:r>
                      <a:endParaRPr sz="240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40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400" u="none" strike="noStrike" cap="none" dirty="0">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dirty="0">
                          <a:solidFill>
                            <a:schemeClr val="hlink"/>
                          </a:solidFill>
                          <a:latin typeface="Verdana"/>
                          <a:ea typeface="Verdana"/>
                          <a:cs typeface="Verdana"/>
                          <a:sym typeface="Verdana"/>
                          <a:hlinkClick r:id="rId8"/>
                        </a:rPr>
                        <a:t>CASEL Assessment Guide</a:t>
                      </a:r>
                      <a:endParaRPr sz="2400" u="none" strike="noStrike" cap="none" dirty="0">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dirty="0">
                          <a:solidFill>
                            <a:schemeClr val="hlink"/>
                          </a:solidFill>
                          <a:latin typeface="Verdana"/>
                          <a:ea typeface="Verdana"/>
                          <a:cs typeface="Verdana"/>
                          <a:sym typeface="Verdana"/>
                          <a:hlinkClick r:id="rId4"/>
                        </a:rPr>
                        <a:t>RAND Education Assessment Finder</a:t>
                      </a:r>
                      <a:endParaRPr sz="2400" u="none" strike="noStrike" cap="none" dirty="0">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dirty="0">
                          <a:solidFill>
                            <a:schemeClr val="hlink"/>
                          </a:solidFill>
                          <a:latin typeface="Verdana"/>
                          <a:ea typeface="Verdana"/>
                          <a:cs typeface="Verdana"/>
                          <a:sym typeface="Verdana"/>
                          <a:hlinkClick r:id="rId9"/>
                        </a:rPr>
                        <a:t>Ohio Department of Education</a:t>
                      </a:r>
                      <a:endParaRPr sz="2400" u="none" strike="noStrike" cap="none" dirty="0">
                        <a:latin typeface="Verdana"/>
                        <a:ea typeface="Verdana"/>
                        <a:cs typeface="Verdana"/>
                        <a:sym typeface="Verdana"/>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594" name="Google Shape;594;p40" descr="Rainbow Color of Stacked Books with Red Apple on Top." title="Academic Icon"/>
          <p:cNvPicPr preferRelativeResize="0"/>
          <p:nvPr/>
        </p:nvPicPr>
        <p:blipFill rotWithShape="1">
          <a:blip r:embed="rId10">
            <a:alphaModFix/>
          </a:blip>
          <a:srcRect/>
          <a:stretch/>
        </p:blipFill>
        <p:spPr>
          <a:xfrm>
            <a:off x="972507" y="1800213"/>
            <a:ext cx="672676" cy="840723"/>
          </a:xfrm>
          <a:prstGeom prst="rect">
            <a:avLst/>
          </a:prstGeom>
          <a:noFill/>
          <a:ln>
            <a:noFill/>
          </a:ln>
        </p:spPr>
      </p:pic>
      <p:pic>
        <p:nvPicPr>
          <p:cNvPr id="595" name="Google Shape;595;p40" descr="Green Smiling Emoji, Yellow Worried Emoji, Red Upset Emoji in Horizontal Line" title="Behavior Icon"/>
          <p:cNvPicPr preferRelativeResize="0"/>
          <p:nvPr/>
        </p:nvPicPr>
        <p:blipFill rotWithShape="1">
          <a:blip r:embed="rId11">
            <a:alphaModFix/>
          </a:blip>
          <a:srcRect/>
          <a:stretch/>
        </p:blipFill>
        <p:spPr>
          <a:xfrm>
            <a:off x="3846928" y="1900276"/>
            <a:ext cx="1585024" cy="551050"/>
          </a:xfrm>
          <a:prstGeom prst="rect">
            <a:avLst/>
          </a:prstGeom>
          <a:noFill/>
          <a:ln>
            <a:noFill/>
          </a:ln>
        </p:spPr>
      </p:pic>
      <p:pic>
        <p:nvPicPr>
          <p:cNvPr id="596" name="Google Shape;596;p40" descr="Colorful clipart of brain with right hemisphere represented as artistic with birds flying out from it and the left hemisphere more scientific with sharp grid lines." title="Social Emotional Icon"/>
          <p:cNvPicPr preferRelativeResize="0"/>
          <p:nvPr/>
        </p:nvPicPr>
        <p:blipFill rotWithShape="1">
          <a:blip r:embed="rId12">
            <a:alphaModFix/>
          </a:blip>
          <a:srcRect/>
          <a:stretch/>
        </p:blipFill>
        <p:spPr>
          <a:xfrm>
            <a:off x="7214734" y="2205396"/>
            <a:ext cx="837926" cy="729024"/>
          </a:xfrm>
          <a:prstGeom prst="rect">
            <a:avLst/>
          </a:prstGeom>
          <a:noFill/>
          <a:ln>
            <a:noFill/>
          </a:ln>
        </p:spPr>
      </p:pic>
      <p:pic>
        <p:nvPicPr>
          <p:cNvPr id="597" name="Google Shape;597;p40" descr="family engagement icon"/>
          <p:cNvPicPr preferRelativeResize="0"/>
          <p:nvPr/>
        </p:nvPicPr>
        <p:blipFill rotWithShape="1">
          <a:blip r:embed="rId13">
            <a:alphaModFix/>
          </a:blip>
          <a:srcRect/>
          <a:stretch/>
        </p:blipFill>
        <p:spPr>
          <a:xfrm>
            <a:off x="116113" y="5776799"/>
            <a:ext cx="905774" cy="1000665"/>
          </a:xfrm>
          <a:prstGeom prst="rect">
            <a:avLst/>
          </a:prstGeom>
          <a:noFill/>
          <a:ln>
            <a:noFill/>
          </a:ln>
        </p:spPr>
      </p:pic>
      <p:pic>
        <p:nvPicPr>
          <p:cNvPr id="598" name="Google Shape;598;p40">
            <a:extLst>
              <a:ext uri="{C183D7F6-B498-43B3-948B-1728B52AA6E4}">
                <adec:decorative xmlns:adec="http://schemas.microsoft.com/office/drawing/2017/decorative" val="1"/>
              </a:ext>
            </a:extLst>
          </p:cNvPr>
          <p:cNvPicPr preferRelativeResize="0"/>
          <p:nvPr/>
        </p:nvPicPr>
        <p:blipFill>
          <a:blip r:embed="rId14">
            <a:alphaModFix/>
          </a:blip>
          <a:stretch>
            <a:fillRect/>
          </a:stretch>
        </p:blipFill>
        <p:spPr>
          <a:xfrm>
            <a:off x="8064375" y="377300"/>
            <a:ext cx="664400" cy="845600"/>
          </a:xfrm>
          <a:prstGeom prst="rect">
            <a:avLst/>
          </a:prstGeom>
          <a:noFill/>
          <a:ln>
            <a:noFill/>
          </a:ln>
        </p:spPr>
      </p:pic>
      <p:sp>
        <p:nvSpPr>
          <p:cNvPr id="599" name="Google Shape;599;p40"/>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18</a:t>
            </a:r>
            <a:endParaRPr sz="1700">
              <a:solidFill>
                <a:schemeClr val="lt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4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800"/>
              <a:t>Universal Screener Selection</a:t>
            </a:r>
            <a:endParaRPr sz="3800"/>
          </a:p>
        </p:txBody>
      </p:sp>
      <p:sp>
        <p:nvSpPr>
          <p:cNvPr id="606" name="Google Shape;606;p41"/>
          <p:cNvSpPr txBox="1">
            <a:spLocks noGrp="1"/>
          </p:cNvSpPr>
          <p:nvPr>
            <p:ph type="body" idx="1"/>
          </p:nvPr>
        </p:nvSpPr>
        <p:spPr>
          <a:xfrm>
            <a:off x="914400" y="1524000"/>
            <a:ext cx="3582900" cy="651000"/>
          </a:xfrm>
          <a:prstGeom prst="rect">
            <a:avLst/>
          </a:prstGeom>
          <a:solidFill>
            <a:srgbClr val="072B62"/>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SzPts val="2100"/>
              <a:buNone/>
            </a:pPr>
            <a:r>
              <a:rPr lang="en-US">
                <a:solidFill>
                  <a:schemeClr val="lt1"/>
                </a:solidFill>
              </a:rPr>
              <a:t>Questions		</a:t>
            </a:r>
            <a:endParaRPr>
              <a:solidFill>
                <a:schemeClr val="lt1"/>
              </a:solidFill>
            </a:endParaRPr>
          </a:p>
        </p:txBody>
      </p:sp>
      <p:sp>
        <p:nvSpPr>
          <p:cNvPr id="607" name="Google Shape;607;p4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Font typeface="Verdana"/>
              <a:buChar char="●"/>
            </a:pPr>
            <a:r>
              <a:rPr lang="en-US"/>
              <a:t>Is the core instruction sufficient/is it improving?</a:t>
            </a:r>
            <a:endParaRPr/>
          </a:p>
          <a:p>
            <a:pPr marL="457200" lvl="0" indent="-381000" algn="l" rtl="0">
              <a:lnSpc>
                <a:spcPct val="100000"/>
              </a:lnSpc>
              <a:spcBef>
                <a:spcPts val="1000"/>
              </a:spcBef>
              <a:spcAft>
                <a:spcPts val="0"/>
              </a:spcAft>
              <a:buSzPts val="2400"/>
              <a:buFont typeface="Verdana"/>
              <a:buChar char="●"/>
            </a:pPr>
            <a:r>
              <a:rPr lang="en-US"/>
              <a:t>For which groups is it working/not working?</a:t>
            </a:r>
            <a:endParaRPr/>
          </a:p>
          <a:p>
            <a:pPr marL="457200" lvl="0" indent="-381000" algn="l" rtl="0">
              <a:lnSpc>
                <a:spcPct val="100000"/>
              </a:lnSpc>
              <a:spcBef>
                <a:spcPts val="1000"/>
              </a:spcBef>
              <a:spcAft>
                <a:spcPts val="0"/>
              </a:spcAft>
              <a:buSzPts val="2400"/>
              <a:buFont typeface="Verdana"/>
              <a:buChar char="●"/>
            </a:pPr>
            <a:r>
              <a:rPr lang="en-US"/>
              <a:t>What is the efficacy of the tiered interventions?</a:t>
            </a:r>
            <a:endParaRPr/>
          </a:p>
          <a:p>
            <a:pPr marL="457200" lvl="0" indent="-381000" algn="l" rtl="0">
              <a:lnSpc>
                <a:spcPct val="100000"/>
              </a:lnSpc>
              <a:spcBef>
                <a:spcPts val="1000"/>
              </a:spcBef>
              <a:spcAft>
                <a:spcPts val="1000"/>
              </a:spcAft>
              <a:buSzPts val="2400"/>
              <a:buFont typeface="Verdana"/>
              <a:buChar char="●"/>
            </a:pPr>
            <a:r>
              <a:rPr lang="en-US"/>
              <a:t>What is the individual growth of our students?</a:t>
            </a:r>
            <a:endParaRPr/>
          </a:p>
        </p:txBody>
      </p:sp>
      <p:sp>
        <p:nvSpPr>
          <p:cNvPr id="608" name="Google Shape;608;p41"/>
          <p:cNvSpPr txBox="1">
            <a:spLocks noGrp="1"/>
          </p:cNvSpPr>
          <p:nvPr>
            <p:ph type="body" idx="3"/>
          </p:nvPr>
        </p:nvSpPr>
        <p:spPr>
          <a:xfrm>
            <a:off x="5105400" y="1535113"/>
            <a:ext cx="3581400" cy="639900"/>
          </a:xfrm>
          <a:prstGeom prst="rect">
            <a:avLst/>
          </a:prstGeom>
          <a:solidFill>
            <a:srgbClr val="072B62"/>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Consideration</a:t>
            </a:r>
            <a:endParaRPr/>
          </a:p>
        </p:txBody>
      </p:sp>
      <p:sp>
        <p:nvSpPr>
          <p:cNvPr id="609" name="Google Shape;609;p41"/>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Font typeface="Verdana"/>
              <a:buChar char="●"/>
            </a:pPr>
            <a:r>
              <a:rPr lang="en-US"/>
              <a:t>Cost</a:t>
            </a:r>
            <a:endParaRPr/>
          </a:p>
          <a:p>
            <a:pPr marL="457200" lvl="0" indent="-381000" algn="l" rtl="0">
              <a:lnSpc>
                <a:spcPct val="100000"/>
              </a:lnSpc>
              <a:spcBef>
                <a:spcPts val="1000"/>
              </a:spcBef>
              <a:spcAft>
                <a:spcPts val="0"/>
              </a:spcAft>
              <a:buSzPts val="2400"/>
              <a:buFont typeface="Verdana"/>
              <a:buChar char="●"/>
            </a:pPr>
            <a:r>
              <a:rPr lang="en-US"/>
              <a:t>Capacity to administer and analyze</a:t>
            </a:r>
            <a:endParaRPr/>
          </a:p>
          <a:p>
            <a:pPr marL="457200" lvl="0" indent="-381000" algn="l" rtl="0">
              <a:lnSpc>
                <a:spcPct val="100000"/>
              </a:lnSpc>
              <a:spcBef>
                <a:spcPts val="1000"/>
              </a:spcBef>
              <a:spcAft>
                <a:spcPts val="0"/>
              </a:spcAft>
              <a:buSzPts val="2400"/>
              <a:buFont typeface="Verdana"/>
              <a:buChar char="●"/>
            </a:pPr>
            <a:r>
              <a:rPr lang="en-US"/>
              <a:t>Ability to Scale-up</a:t>
            </a:r>
            <a:endParaRPr/>
          </a:p>
          <a:p>
            <a:pPr marL="457200" lvl="0" indent="-381000" algn="l" rtl="0">
              <a:lnSpc>
                <a:spcPct val="100000"/>
              </a:lnSpc>
              <a:spcBef>
                <a:spcPts val="1000"/>
              </a:spcBef>
              <a:spcAft>
                <a:spcPts val="1000"/>
              </a:spcAft>
              <a:buSzPts val="2400"/>
              <a:buFont typeface="Verdana"/>
              <a:buChar char="●"/>
            </a:pPr>
            <a:r>
              <a:rPr lang="en-US"/>
              <a:t>Communication of Results and Reporting of Needs</a:t>
            </a:r>
            <a:endParaRPr i="1"/>
          </a:p>
        </p:txBody>
      </p:sp>
      <p:pic>
        <p:nvPicPr>
          <p:cNvPr id="610" name="Google Shape;610;p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762775" y="423350"/>
            <a:ext cx="664400" cy="845600"/>
          </a:xfrm>
          <a:prstGeom prst="rect">
            <a:avLst/>
          </a:prstGeom>
          <a:noFill/>
          <a:ln>
            <a:noFill/>
          </a:ln>
        </p:spPr>
      </p:pic>
      <p:sp>
        <p:nvSpPr>
          <p:cNvPr id="611" name="Google Shape;611;p41"/>
          <p:cNvSpPr txBox="1"/>
          <p:nvPr/>
        </p:nvSpPr>
        <p:spPr>
          <a:xfrm>
            <a:off x="7867675" y="76410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18</a:t>
            </a:r>
            <a:endParaRPr sz="1700">
              <a:solidFill>
                <a:schemeClr val="lt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Screening to Assess Core Instruction</a:t>
            </a:r>
            <a:endParaRPr/>
          </a:p>
        </p:txBody>
      </p:sp>
      <p:pic>
        <p:nvPicPr>
          <p:cNvPr id="618" name="Google Shape;618;p43" title="More school data example"/>
          <p:cNvPicPr preferRelativeResize="0"/>
          <p:nvPr/>
        </p:nvPicPr>
        <p:blipFill rotWithShape="1">
          <a:blip r:embed="rId3">
            <a:alphaModFix/>
          </a:blip>
          <a:srcRect r="4761"/>
          <a:stretch/>
        </p:blipFill>
        <p:spPr>
          <a:xfrm>
            <a:off x="1166000" y="1432575"/>
            <a:ext cx="6812000" cy="4719225"/>
          </a:xfrm>
          <a:prstGeom prst="rect">
            <a:avLst/>
          </a:prstGeom>
          <a:noFill/>
          <a:ln>
            <a:noFill/>
          </a:ln>
        </p:spPr>
      </p:pic>
      <p:sp>
        <p:nvSpPr>
          <p:cNvPr id="620" name="Google Shape;620;p43"/>
          <p:cNvSpPr txBox="1"/>
          <p:nvPr/>
        </p:nvSpPr>
        <p:spPr>
          <a:xfrm>
            <a:off x="2854125" y="2380675"/>
            <a:ext cx="1785600" cy="432900"/>
          </a:xfrm>
          <a:prstGeom prst="rect">
            <a:avLst/>
          </a:prstGeom>
          <a:solidFill>
            <a:srgbClr val="00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60 % of students</a:t>
            </a:r>
            <a:endParaRPr sz="1400" b="0" i="0" u="none" strike="noStrike" cap="none">
              <a:solidFill>
                <a:srgbClr val="000000"/>
              </a:solidFill>
              <a:latin typeface="Verdana"/>
              <a:ea typeface="Verdana"/>
              <a:cs typeface="Verdana"/>
              <a:sym typeface="Verdana"/>
            </a:endParaRPr>
          </a:p>
        </p:txBody>
      </p:sp>
      <p:cxnSp>
        <p:nvCxnSpPr>
          <p:cNvPr id="619" name="Google Shape;619;p43" descr="horizontal graph"/>
          <p:cNvCxnSpPr/>
          <p:nvPr/>
        </p:nvCxnSpPr>
        <p:spPr>
          <a:xfrm>
            <a:off x="5425450" y="1889750"/>
            <a:ext cx="15300" cy="3108900"/>
          </a:xfrm>
          <a:prstGeom prst="straightConnector1">
            <a:avLst/>
          </a:prstGeom>
          <a:noFill/>
          <a:ln w="38100" cap="flat" cmpd="sng">
            <a:solidFill>
              <a:srgbClr val="FF0000"/>
            </a:solidFill>
            <a:prstDash val="solid"/>
            <a:round/>
            <a:headEnd type="none" w="sm" len="sm"/>
            <a:tailEnd type="none" w="sm" len="sm"/>
          </a:ln>
        </p:spPr>
      </p:cxnSp>
      <p:sp>
        <p:nvSpPr>
          <p:cNvPr id="621" name="Google Shape;621;p43"/>
          <p:cNvSpPr txBox="1"/>
          <p:nvPr/>
        </p:nvSpPr>
        <p:spPr>
          <a:xfrm>
            <a:off x="5603650" y="2380675"/>
            <a:ext cx="1785600" cy="432900"/>
          </a:xfrm>
          <a:prstGeom prst="rect">
            <a:avLst/>
          </a:prstGeom>
          <a:solidFill>
            <a:srgbClr val="00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40 % of students</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4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Student Issue or </a:t>
            </a:r>
            <a:endParaRPr/>
          </a:p>
          <a:p>
            <a:pPr marL="0" lvl="0" indent="0" algn="ctr" rtl="0">
              <a:lnSpc>
                <a:spcPct val="100000"/>
              </a:lnSpc>
              <a:spcBef>
                <a:spcPts val="0"/>
              </a:spcBef>
              <a:spcAft>
                <a:spcPts val="0"/>
              </a:spcAft>
              <a:buSzPct val="111111"/>
              <a:buNone/>
            </a:pPr>
            <a:r>
              <a:rPr lang="en-US"/>
              <a:t>Systems Issue?</a:t>
            </a:r>
            <a:endParaRPr/>
          </a:p>
        </p:txBody>
      </p:sp>
      <p:sp>
        <p:nvSpPr>
          <p:cNvPr id="629" name="Google Shape;629;p44"/>
          <p:cNvSpPr txBox="1"/>
          <p:nvPr/>
        </p:nvSpPr>
        <p:spPr>
          <a:xfrm>
            <a:off x="1510575" y="1539225"/>
            <a:ext cx="6147600" cy="36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chemeClr val="dk1"/>
                </a:solidFill>
                <a:latin typeface="Verdana"/>
                <a:ea typeface="Verdana"/>
                <a:cs typeface="Verdana"/>
                <a:sym typeface="Verdana"/>
              </a:rPr>
              <a:t>Environment or student?</a:t>
            </a:r>
            <a:endParaRPr sz="2400" b="0" i="0" u="none" strike="noStrike" cap="none">
              <a:solidFill>
                <a:srgbClr val="000000"/>
              </a:solidFill>
              <a:latin typeface="Verdana"/>
              <a:ea typeface="Verdana"/>
              <a:cs typeface="Verdana"/>
              <a:sym typeface="Verdana"/>
            </a:endParaRPr>
          </a:p>
        </p:txBody>
      </p:sp>
      <p:pic>
        <p:nvPicPr>
          <p:cNvPr id="628" name="Google Shape;628;p44" descr="In this photo, students are demonstrating behaviors that exhibit a classroom in chaos. Some students are out of their seats, throwing paper airplanes, and turning and talking to their peers." title="Disruptive Classroom"/>
          <p:cNvPicPr preferRelativeResize="0">
            <a:picLocks noGrp="1"/>
          </p:cNvPicPr>
          <p:nvPr>
            <p:ph type="body" idx="1"/>
          </p:nvPr>
        </p:nvPicPr>
        <p:blipFill rotWithShape="1">
          <a:blip r:embed="rId3">
            <a:alphaModFix/>
          </a:blip>
          <a:srcRect/>
          <a:stretch/>
        </p:blipFill>
        <p:spPr>
          <a:xfrm>
            <a:off x="1714500" y="1981200"/>
            <a:ext cx="5715000" cy="3810000"/>
          </a:xfrm>
          <a:prstGeom prst="rect">
            <a:avLst/>
          </a:prstGeom>
          <a:noFill/>
          <a:ln>
            <a:noFill/>
          </a:ln>
        </p:spPr>
      </p:pic>
      <p:sp>
        <p:nvSpPr>
          <p:cNvPr id="630" name="Google Shape;630;p44"/>
          <p:cNvSpPr txBox="1"/>
          <p:nvPr/>
        </p:nvSpPr>
        <p:spPr>
          <a:xfrm>
            <a:off x="546652" y="6096000"/>
            <a:ext cx="8915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Fig. “Classroom Chaos”. May 31, 2020. http://healthyteachingonline.com/blog/wp-content/uploads/2014/09/schoolchaos.jpg</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Quick Check: Screening</a:t>
            </a:r>
            <a:endParaRPr/>
          </a:p>
        </p:txBody>
      </p:sp>
      <p:sp>
        <p:nvSpPr>
          <p:cNvPr id="637" name="Google Shape;637;p46"/>
          <p:cNvSpPr txBox="1">
            <a:spLocks noGrp="1"/>
          </p:cNvSpPr>
          <p:nvPr>
            <p:ph type="body" idx="1"/>
          </p:nvPr>
        </p:nvSpPr>
        <p:spPr>
          <a:xfrm>
            <a:off x="44400" y="1665874"/>
            <a:ext cx="5961300" cy="5192125"/>
          </a:xfrm>
          <a:prstGeom prst="rect">
            <a:avLst/>
          </a:prstGeom>
          <a:noFill/>
          <a:ln>
            <a:noFill/>
          </a:ln>
        </p:spPr>
        <p:txBody>
          <a:bodyPr spcFirstLastPara="1" wrap="square" lIns="91425" tIns="45700" rIns="91425" bIns="45700" anchor="t" anchorCtr="0">
            <a:normAutofit fontScale="85000" lnSpcReduction="10000"/>
          </a:bodyPr>
          <a:lstStyle/>
          <a:p>
            <a:pPr marL="457200" lvl="0" indent="-389325" algn="l" rtl="0">
              <a:lnSpc>
                <a:spcPct val="100000"/>
              </a:lnSpc>
              <a:spcBef>
                <a:spcPts val="360"/>
              </a:spcBef>
              <a:spcAft>
                <a:spcPts val="0"/>
              </a:spcAft>
              <a:buSzPct val="90850"/>
              <a:buFont typeface="Verdana"/>
              <a:buChar char="•"/>
            </a:pPr>
            <a:r>
              <a:rPr lang="en-US" sz="3082"/>
              <a:t>We have universal screening data at Tier 1 in at least one area of academics, behavior, mental wellness (can be Early Warning System in secondary)</a:t>
            </a:r>
            <a:endParaRPr sz="3082"/>
          </a:p>
          <a:p>
            <a:pPr marL="457200" lvl="0" indent="-389325" algn="l" rtl="0">
              <a:lnSpc>
                <a:spcPct val="100000"/>
              </a:lnSpc>
              <a:spcBef>
                <a:spcPts val="1000"/>
              </a:spcBef>
              <a:spcAft>
                <a:spcPts val="0"/>
              </a:spcAft>
              <a:buSzPct val="90850"/>
              <a:buFont typeface="Verdana"/>
              <a:buChar char="•"/>
            </a:pPr>
            <a:r>
              <a:rPr lang="en-US" sz="3082"/>
              <a:t>We use the data to answer “is the core sufficient” based on the triangle</a:t>
            </a:r>
            <a:endParaRPr sz="3082"/>
          </a:p>
          <a:p>
            <a:pPr marL="457200" lvl="0" indent="-389889" algn="l" rtl="0">
              <a:lnSpc>
                <a:spcPct val="100000"/>
              </a:lnSpc>
              <a:spcBef>
                <a:spcPts val="1000"/>
              </a:spcBef>
              <a:spcAft>
                <a:spcPts val="1000"/>
              </a:spcAft>
              <a:buSzPct val="90850"/>
              <a:buFont typeface="Verdana"/>
              <a:buChar char="•"/>
            </a:pPr>
            <a:r>
              <a:rPr lang="en-US" sz="3082"/>
              <a:t>We have conversations around “is it a student issue or a systems issue” rather than always looking at individual students</a:t>
            </a:r>
            <a:r>
              <a:rPr lang="en-US"/>
              <a:t> </a:t>
            </a:r>
            <a:endParaRPr/>
          </a:p>
        </p:txBody>
      </p:sp>
      <p:sp>
        <p:nvSpPr>
          <p:cNvPr id="638" name="Google Shape;638;p46"/>
          <p:cNvSpPr txBox="1"/>
          <p:nvPr/>
        </p:nvSpPr>
        <p:spPr>
          <a:xfrm>
            <a:off x="6009600" y="1404275"/>
            <a:ext cx="8712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YES</a:t>
            </a:r>
            <a:endParaRPr sz="2200" b="0" i="0" u="none" strike="noStrike" cap="none">
              <a:solidFill>
                <a:srgbClr val="000000"/>
              </a:solidFill>
              <a:latin typeface="Verdana"/>
              <a:ea typeface="Verdana"/>
              <a:cs typeface="Verdana"/>
              <a:sym typeface="Verdana"/>
            </a:endParaRPr>
          </a:p>
        </p:txBody>
      </p:sp>
      <p:sp>
        <p:nvSpPr>
          <p:cNvPr id="639" name="Google Shape;639;p46"/>
          <p:cNvSpPr txBox="1"/>
          <p:nvPr/>
        </p:nvSpPr>
        <p:spPr>
          <a:xfrm>
            <a:off x="6743250" y="1404275"/>
            <a:ext cx="13215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SO-SO</a:t>
            </a:r>
            <a:endParaRPr sz="2200" b="0" i="0" u="none" strike="noStrike" cap="none">
              <a:solidFill>
                <a:srgbClr val="000000"/>
              </a:solidFill>
              <a:latin typeface="Verdana"/>
              <a:ea typeface="Verdana"/>
              <a:cs typeface="Verdana"/>
              <a:sym typeface="Verdana"/>
            </a:endParaRPr>
          </a:p>
        </p:txBody>
      </p:sp>
      <p:sp>
        <p:nvSpPr>
          <p:cNvPr id="640" name="Google Shape;640;p46"/>
          <p:cNvSpPr txBox="1"/>
          <p:nvPr/>
        </p:nvSpPr>
        <p:spPr>
          <a:xfrm>
            <a:off x="7838400" y="1404275"/>
            <a:ext cx="8712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Verdana"/>
                <a:ea typeface="Verdana"/>
                <a:cs typeface="Verdana"/>
                <a:sym typeface="Verdana"/>
              </a:rPr>
              <a:t>NO</a:t>
            </a:r>
            <a:endParaRPr sz="2200" b="0" i="0" u="none" strike="noStrike" cap="none">
              <a:solidFill>
                <a:srgbClr val="000000"/>
              </a:solidFill>
              <a:latin typeface="Verdana"/>
              <a:ea typeface="Verdana"/>
              <a:cs typeface="Verdana"/>
              <a:sym typeface="Verdana"/>
            </a:endParaRPr>
          </a:p>
        </p:txBody>
      </p:sp>
      <p:pic>
        <p:nvPicPr>
          <p:cNvPr id="641" name="Google Shape;641;p46" descr="emoji strip"/>
          <p:cNvPicPr preferRelativeResize="0"/>
          <p:nvPr/>
        </p:nvPicPr>
        <p:blipFill rotWithShape="1">
          <a:blip r:embed="rId3">
            <a:alphaModFix/>
          </a:blip>
          <a:srcRect/>
          <a:stretch/>
        </p:blipFill>
        <p:spPr>
          <a:xfrm>
            <a:off x="6025949" y="2023924"/>
            <a:ext cx="2737051" cy="952276"/>
          </a:xfrm>
          <a:prstGeom prst="rect">
            <a:avLst/>
          </a:prstGeom>
          <a:noFill/>
          <a:ln>
            <a:noFill/>
          </a:ln>
        </p:spPr>
      </p:pic>
      <p:pic>
        <p:nvPicPr>
          <p:cNvPr id="642" name="Google Shape;642;p46" descr="emoji strip"/>
          <p:cNvPicPr preferRelativeResize="0"/>
          <p:nvPr/>
        </p:nvPicPr>
        <p:blipFill rotWithShape="1">
          <a:blip r:embed="rId3">
            <a:alphaModFix/>
          </a:blip>
          <a:srcRect/>
          <a:stretch/>
        </p:blipFill>
        <p:spPr>
          <a:xfrm>
            <a:off x="6035474" y="3493544"/>
            <a:ext cx="2737051" cy="952276"/>
          </a:xfrm>
          <a:prstGeom prst="rect">
            <a:avLst/>
          </a:prstGeom>
          <a:noFill/>
          <a:ln>
            <a:noFill/>
          </a:ln>
        </p:spPr>
      </p:pic>
      <p:pic>
        <p:nvPicPr>
          <p:cNvPr id="643" name="Google Shape;643;p46" descr="emoji strip"/>
          <p:cNvPicPr preferRelativeResize="0"/>
          <p:nvPr/>
        </p:nvPicPr>
        <p:blipFill rotWithShape="1">
          <a:blip r:embed="rId3">
            <a:alphaModFix/>
          </a:blip>
          <a:srcRect/>
          <a:stretch/>
        </p:blipFill>
        <p:spPr>
          <a:xfrm>
            <a:off x="6025950" y="5176700"/>
            <a:ext cx="2737051" cy="952276"/>
          </a:xfrm>
          <a:prstGeom prst="rect">
            <a:avLst/>
          </a:prstGeom>
          <a:noFill/>
          <a:ln>
            <a:noFill/>
          </a:ln>
        </p:spPr>
      </p:pic>
      <p:pic>
        <p:nvPicPr>
          <p:cNvPr id="644" name="Google Shape;644;p4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64375" y="377300"/>
            <a:ext cx="664400" cy="845600"/>
          </a:xfrm>
          <a:prstGeom prst="rect">
            <a:avLst/>
          </a:prstGeom>
          <a:noFill/>
          <a:ln>
            <a:noFill/>
          </a:ln>
        </p:spPr>
      </p:pic>
      <p:sp>
        <p:nvSpPr>
          <p:cNvPr id="645" name="Google Shape;645;p46"/>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19</a:t>
            </a:r>
            <a:endParaRPr sz="1700">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4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US">
                <a:solidFill>
                  <a:schemeClr val="lt1"/>
                </a:solidFill>
              </a:rPr>
              <a:t>Team Time: Screening</a:t>
            </a:r>
            <a:endParaRPr>
              <a:solidFill>
                <a:schemeClr val="lt1"/>
              </a:solidFill>
            </a:endParaRPr>
          </a:p>
        </p:txBody>
      </p:sp>
      <p:sp>
        <p:nvSpPr>
          <p:cNvPr id="652" name="Google Shape;652;p4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Verdana"/>
              <a:buChar char="•"/>
            </a:pPr>
            <a:r>
              <a:rPr lang="en-US">
                <a:latin typeface="Verdana"/>
                <a:ea typeface="Verdana"/>
                <a:cs typeface="Verdana"/>
                <a:sym typeface="Verdana"/>
              </a:rPr>
              <a:t>Choose a domain (reading, math, behavior, mental health, attendance)</a:t>
            </a:r>
            <a:endParaRPr>
              <a:latin typeface="Verdana"/>
              <a:ea typeface="Verdana"/>
              <a:cs typeface="Verdana"/>
              <a:sym typeface="Verdana"/>
            </a:endParaRPr>
          </a:p>
          <a:p>
            <a:pPr marL="0" lvl="0" indent="0" algn="l" rtl="0">
              <a:lnSpc>
                <a:spcPct val="90000"/>
              </a:lnSpc>
              <a:spcBef>
                <a:spcPts val="0"/>
              </a:spcBef>
              <a:spcAft>
                <a:spcPts val="0"/>
              </a:spcAft>
              <a:buSzPts val="2800"/>
              <a:buNone/>
            </a:pPr>
            <a:endParaRPr>
              <a:latin typeface="Verdana"/>
              <a:ea typeface="Verdana"/>
              <a:cs typeface="Verdana"/>
              <a:sym typeface="Verdana"/>
            </a:endParaRPr>
          </a:p>
          <a:p>
            <a:pPr marL="228600" lvl="0" indent="-228600" algn="l" rtl="0">
              <a:lnSpc>
                <a:spcPct val="90000"/>
              </a:lnSpc>
              <a:spcBef>
                <a:spcPts val="1000"/>
              </a:spcBef>
              <a:spcAft>
                <a:spcPts val="0"/>
              </a:spcAft>
              <a:buClr>
                <a:schemeClr val="dk1"/>
              </a:buClr>
              <a:buSzPts val="2800"/>
              <a:buFont typeface="Verdana"/>
              <a:buChar char="•"/>
            </a:pPr>
            <a:r>
              <a:rPr lang="en-US">
                <a:latin typeface="Verdana"/>
                <a:ea typeface="Verdana"/>
                <a:cs typeface="Verdana"/>
                <a:sym typeface="Verdana"/>
              </a:rPr>
              <a:t>List screeners (formal or data sets) that are used to support advanced tier entry considerations</a:t>
            </a:r>
            <a:endParaRPr>
              <a:latin typeface="Verdana"/>
              <a:ea typeface="Verdana"/>
              <a:cs typeface="Verdana"/>
              <a:sym typeface="Verdana"/>
            </a:endParaRPr>
          </a:p>
        </p:txBody>
      </p:sp>
      <p:sp>
        <p:nvSpPr>
          <p:cNvPr id="653" name="Google Shape;653;p48"/>
          <p:cNvSpPr txBox="1">
            <a:spLocks noGrp="1"/>
          </p:cNvSpPr>
          <p:nvPr>
            <p:ph type="body" idx="4294967295"/>
          </p:nvPr>
        </p:nvSpPr>
        <p:spPr>
          <a:xfrm>
            <a:off x="457200" y="4318700"/>
            <a:ext cx="8178900" cy="1772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dk1"/>
              </a:buClr>
              <a:buSzPts val="2800"/>
              <a:buFont typeface="Verdana"/>
              <a:buChar char="●"/>
            </a:pPr>
            <a:r>
              <a:rPr lang="en-US">
                <a:latin typeface="Verdana"/>
                <a:ea typeface="Verdana"/>
                <a:cs typeface="Verdana"/>
                <a:sym typeface="Verdana"/>
              </a:rPr>
              <a:t>How are caregivers involved in the screening process?</a:t>
            </a:r>
            <a:endParaRPr>
              <a:latin typeface="Verdana"/>
              <a:ea typeface="Verdana"/>
              <a:cs typeface="Verdana"/>
              <a:sym typeface="Verdana"/>
            </a:endParaRPr>
          </a:p>
        </p:txBody>
      </p:sp>
      <p:pic>
        <p:nvPicPr>
          <p:cNvPr id="654" name="Google Shape;654;p48" descr="family engagement icon"/>
          <p:cNvPicPr preferRelativeResize="0"/>
          <p:nvPr/>
        </p:nvPicPr>
        <p:blipFill rotWithShape="1">
          <a:blip r:embed="rId3">
            <a:alphaModFix/>
          </a:blip>
          <a:srcRect/>
          <a:stretch/>
        </p:blipFill>
        <p:spPr>
          <a:xfrm>
            <a:off x="101588" y="5780924"/>
            <a:ext cx="905774" cy="1000665"/>
          </a:xfrm>
          <a:prstGeom prst="rect">
            <a:avLst/>
          </a:prstGeom>
          <a:noFill/>
          <a:ln>
            <a:noFill/>
          </a:ln>
        </p:spPr>
      </p:pic>
      <p:pic>
        <p:nvPicPr>
          <p:cNvPr id="655" name="Google Shape;655;p4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64375" y="377300"/>
            <a:ext cx="664400" cy="845600"/>
          </a:xfrm>
          <a:prstGeom prst="rect">
            <a:avLst/>
          </a:prstGeom>
          <a:noFill/>
          <a:ln>
            <a:noFill/>
          </a:ln>
        </p:spPr>
      </p:pic>
      <p:sp>
        <p:nvSpPr>
          <p:cNvPr id="656" name="Google Shape;656;p48"/>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20</a:t>
            </a:r>
            <a:endParaRPr sz="1700">
              <a:solidFill>
                <a:schemeClr val="lt1"/>
              </a:solidFill>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2512ea544f6_0_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2.4 Requests for Assistance</a:t>
            </a:r>
            <a:endParaRPr/>
          </a:p>
        </p:txBody>
      </p:sp>
      <p:graphicFrame>
        <p:nvGraphicFramePr>
          <p:cNvPr id="2" name="Table 2">
            <a:extLst>
              <a:ext uri="{FF2B5EF4-FFF2-40B4-BE49-F238E27FC236}">
                <a16:creationId xmlns:a16="http://schemas.microsoft.com/office/drawing/2014/main" id="{05A2432B-1AAE-582B-EFAC-C2CAFE717CCD}"/>
              </a:ext>
            </a:extLst>
          </p:cNvPr>
          <p:cNvGraphicFramePr>
            <a:graphicFrameLocks noGrp="1"/>
          </p:cNvGraphicFramePr>
          <p:nvPr>
            <p:extLst>
              <p:ext uri="{D42A27DB-BD31-4B8C-83A1-F6EECF244321}">
                <p14:modId xmlns:p14="http://schemas.microsoft.com/office/powerpoint/2010/main" val="1189646912"/>
              </p:ext>
            </p:extLst>
          </p:nvPr>
        </p:nvGraphicFramePr>
        <p:xfrm>
          <a:off x="228600" y="1563650"/>
          <a:ext cx="8631300" cy="5040250"/>
        </p:xfrm>
        <a:graphic>
          <a:graphicData uri="http://schemas.openxmlformats.org/drawingml/2006/table">
            <a:tbl>
              <a:tblPr firstRow="1" bandRow="1">
                <a:tableStyleId>{93A68515-1621-4106-8471-DD7951202623}</a:tableStyleId>
              </a:tblPr>
              <a:tblGrid>
                <a:gridCol w="2765346">
                  <a:extLst>
                    <a:ext uri="{9D8B030D-6E8A-4147-A177-3AD203B41FA5}">
                      <a16:colId xmlns:a16="http://schemas.microsoft.com/office/drawing/2014/main" val="4061687813"/>
                    </a:ext>
                  </a:extLst>
                </a:gridCol>
                <a:gridCol w="2794375">
                  <a:extLst>
                    <a:ext uri="{9D8B030D-6E8A-4147-A177-3AD203B41FA5}">
                      <a16:colId xmlns:a16="http://schemas.microsoft.com/office/drawing/2014/main" val="2972037903"/>
                    </a:ext>
                  </a:extLst>
                </a:gridCol>
                <a:gridCol w="3071579">
                  <a:extLst>
                    <a:ext uri="{9D8B030D-6E8A-4147-A177-3AD203B41FA5}">
                      <a16:colId xmlns:a16="http://schemas.microsoft.com/office/drawing/2014/main" val="2412276711"/>
                    </a:ext>
                  </a:extLst>
                </a:gridCol>
              </a:tblGrid>
              <a:tr h="484225">
                <a:tc>
                  <a:txBody>
                    <a:bodyPr/>
                    <a:lstStyle/>
                    <a:p>
                      <a:pPr algn="ctr"/>
                      <a:r>
                        <a:rPr lang="en-US" sz="1800" b="1" dirty="0">
                          <a:latin typeface="Verdana" panose="020B0604030504040204" pitchFamily="34" charset="0"/>
                          <a:ea typeface="Verdana" panose="020B0604030504040204" pitchFamily="34" charset="0"/>
                        </a:rPr>
                        <a:t>Feature</a:t>
                      </a:r>
                    </a:p>
                  </a:txBody>
                  <a:tcPr anchor="ctr">
                    <a:solidFill>
                      <a:schemeClr val="accent1">
                        <a:lumMod val="20000"/>
                        <a:lumOff val="80000"/>
                      </a:schemeClr>
                    </a:solidFill>
                  </a:tcPr>
                </a:tc>
                <a:tc>
                  <a:txBody>
                    <a:bodyPr/>
                    <a:lstStyle/>
                    <a:p>
                      <a:pPr marL="0" indent="0" algn="ctr">
                        <a:buFont typeface="Arial" panose="020B0604020202020204" pitchFamily="34" charset="0"/>
                        <a:buNone/>
                      </a:pPr>
                      <a:r>
                        <a:rPr lang="en-US" sz="1800" b="1" dirty="0">
                          <a:latin typeface="Verdana" panose="020B0604030504040204" pitchFamily="34" charset="0"/>
                          <a:ea typeface="Verdana" panose="020B0604030504040204" pitchFamily="34" charset="0"/>
                        </a:rPr>
                        <a:t>Data Sources</a:t>
                      </a:r>
                    </a:p>
                  </a:txBody>
                  <a:tcPr anchor="ctr">
                    <a:solidFill>
                      <a:schemeClr val="accent1">
                        <a:lumMod val="20000"/>
                        <a:lumOff val="80000"/>
                      </a:schemeClr>
                    </a:solidFill>
                  </a:tcPr>
                </a:tc>
                <a:tc>
                  <a:txBody>
                    <a:bodyPr/>
                    <a:lstStyle/>
                    <a:p>
                      <a:pPr algn="ctr"/>
                      <a:r>
                        <a:rPr lang="en-US" sz="1800" b="1" dirty="0">
                          <a:latin typeface="Verdana" panose="020B0604030504040204" pitchFamily="34" charset="0"/>
                          <a:ea typeface="Verdana" panose="020B0604030504040204" pitchFamily="34" charset="0"/>
                        </a:rPr>
                        <a:t>Scoring Criteria</a:t>
                      </a:r>
                    </a:p>
                  </a:txBody>
                  <a:tcPr anchor="ctr">
                    <a:solidFill>
                      <a:schemeClr val="accent1">
                        <a:lumMod val="20000"/>
                        <a:lumOff val="80000"/>
                      </a:schemeClr>
                    </a:solidFill>
                  </a:tcPr>
                </a:tc>
                <a:extLst>
                  <a:ext uri="{0D108BD9-81ED-4DB2-BD59-A6C34878D82A}">
                    <a16:rowId xmlns:a16="http://schemas.microsoft.com/office/drawing/2014/main" val="50468433"/>
                  </a:ext>
                </a:extLst>
              </a:tr>
              <a:tr h="4556025">
                <a:tc>
                  <a:txBody>
                    <a:bodyPr/>
                    <a:lstStyle/>
                    <a:p>
                      <a:r>
                        <a:rPr lang="en-US" sz="1800" dirty="0">
                          <a:latin typeface="Verdana" panose="020B0604030504040204" pitchFamily="34" charset="0"/>
                          <a:ea typeface="Verdana" panose="020B0604030504040204" pitchFamily="34" charset="0"/>
                        </a:rPr>
                        <a:t>Process for seeking additional team assistance for meeting the needs of students and/or teachers when progress is not sufficient at Tier 2</a:t>
                      </a:r>
                    </a:p>
                  </a:txBody>
                  <a:tcPr/>
                </a:tc>
                <a:tc>
                  <a:txBody>
                    <a:bodyPr/>
                    <a:lstStyle/>
                    <a:p>
                      <a:pPr marL="285750" indent="-285750" algn="l">
                        <a:buFont typeface="Arial" panose="020B0604020202020204" pitchFamily="34" charset="0"/>
                        <a:buChar char="•"/>
                      </a:pPr>
                      <a:r>
                        <a:rPr lang="en-US" sz="1800" dirty="0">
                          <a:latin typeface="Verdana" panose="020B0604030504040204" pitchFamily="34" charset="0"/>
                          <a:ea typeface="Verdana" panose="020B0604030504040204" pitchFamily="34" charset="0"/>
                        </a:rPr>
                        <a:t>Documented assistance team</a:t>
                      </a:r>
                    </a:p>
                    <a:p>
                      <a:pPr marL="285750" indent="-285750" algn="l">
                        <a:buFont typeface="Arial" panose="020B0604020202020204" pitchFamily="34" charset="0"/>
                        <a:buChar char="•"/>
                      </a:pPr>
                      <a:r>
                        <a:rPr lang="en-US" sz="1800" dirty="0">
                          <a:latin typeface="Verdana" panose="020B0604030504040204" pitchFamily="34" charset="0"/>
                          <a:ea typeface="Verdana" panose="020B0604030504040204" pitchFamily="34" charset="0"/>
                        </a:rPr>
                        <a:t>Listing on asset or resource map</a:t>
                      </a:r>
                    </a:p>
                    <a:p>
                      <a:pPr marL="285750" indent="-285750" algn="l">
                        <a:buFont typeface="Arial" panose="020B0604020202020204" pitchFamily="34" charset="0"/>
                        <a:buChar char="•"/>
                      </a:pPr>
                      <a:r>
                        <a:rPr lang="en-US" sz="1800" dirty="0">
                          <a:latin typeface="Verdana" panose="020B0604030504040204" pitchFamily="34" charset="0"/>
                          <a:ea typeface="Verdana" panose="020B0604030504040204" pitchFamily="34" charset="0"/>
                        </a:rPr>
                        <a:t>Flow chart</a:t>
                      </a:r>
                    </a:p>
                    <a:p>
                      <a:pPr marL="285750" indent="-285750" algn="l">
                        <a:buFont typeface="Arial" panose="020B0604020202020204" pitchFamily="34" charset="0"/>
                        <a:buChar char="•"/>
                      </a:pPr>
                      <a:r>
                        <a:rPr lang="en-US" sz="1800" dirty="0">
                          <a:latin typeface="Verdana" panose="020B0604030504040204" pitchFamily="34" charset="0"/>
                          <a:ea typeface="Verdana" panose="020B0604030504040204" pitchFamily="34" charset="0"/>
                        </a:rPr>
                        <a:t>Decision rules defined</a:t>
                      </a:r>
                    </a:p>
                  </a:txBody>
                  <a:tcPr/>
                </a:tc>
                <a:tc>
                  <a:txBody>
                    <a:bodyPr/>
                    <a:lstStyle/>
                    <a:p>
                      <a:r>
                        <a:rPr lang="en-US" sz="1800" b="1" dirty="0">
                          <a:latin typeface="Verdana" panose="020B0604030504040204" pitchFamily="34" charset="0"/>
                          <a:ea typeface="Verdana" panose="020B0604030504040204" pitchFamily="34" charset="0"/>
                        </a:rPr>
                        <a:t>0</a:t>
                      </a:r>
                      <a:r>
                        <a:rPr lang="en-US" sz="1800" dirty="0">
                          <a:latin typeface="Verdana" panose="020B0604030504040204" pitchFamily="34" charset="0"/>
                          <a:ea typeface="Verdana" panose="020B0604030504040204" pitchFamily="34" charset="0"/>
                        </a:rPr>
                        <a:t> = Teachers solve problems independently</a:t>
                      </a:r>
                    </a:p>
                    <a:p>
                      <a:r>
                        <a:rPr lang="en-US" sz="1800" b="1" dirty="0">
                          <a:latin typeface="Verdana" panose="020B0604030504040204" pitchFamily="34" charset="0"/>
                          <a:ea typeface="Verdana" panose="020B0604030504040204" pitchFamily="34" charset="0"/>
                        </a:rPr>
                        <a:t>1</a:t>
                      </a:r>
                      <a:r>
                        <a:rPr lang="en-US" sz="1800" dirty="0">
                          <a:latin typeface="Verdana" panose="020B0604030504040204" pitchFamily="34" charset="0"/>
                          <a:ea typeface="Verdana" panose="020B0604030504040204" pitchFamily="34" charset="0"/>
                        </a:rPr>
                        <a:t> = Process exists but lacks clear follow-through</a:t>
                      </a:r>
                    </a:p>
                    <a:p>
                      <a:r>
                        <a:rPr lang="en-US" sz="1800" b="1" dirty="0">
                          <a:latin typeface="Verdana" panose="020B0604030504040204" pitchFamily="34" charset="0"/>
                          <a:ea typeface="Verdana" panose="020B0604030504040204" pitchFamily="34" charset="0"/>
                        </a:rPr>
                        <a:t>2</a:t>
                      </a:r>
                      <a:r>
                        <a:rPr lang="en-US" sz="1800" dirty="0">
                          <a:latin typeface="Verdana" panose="020B0604030504040204" pitchFamily="34" charset="0"/>
                          <a:ea typeface="Verdana" panose="020B0604030504040204" pitchFamily="34" charset="0"/>
                        </a:rPr>
                        <a:t> = Process is clear, organized, and utilized by teachers</a:t>
                      </a:r>
                    </a:p>
                  </a:txBody>
                  <a:tcPr/>
                </a:tc>
                <a:extLst>
                  <a:ext uri="{0D108BD9-81ED-4DB2-BD59-A6C34878D82A}">
                    <a16:rowId xmlns:a16="http://schemas.microsoft.com/office/drawing/2014/main" val="3172088370"/>
                  </a:ext>
                </a:extLst>
              </a:tr>
            </a:tbl>
          </a:graphicData>
        </a:graphic>
      </p:graphicFrame>
      <p:pic>
        <p:nvPicPr>
          <p:cNvPr id="662" name="Google Shape;662;g2512ea544f6_0_41" descr="three column chart, the first column lists the features of ATFI 2.4, the second column describes data sources for ATFI 2.4 and the third column lists the scoring criteria for ATFI 2.4"/>
          <p:cNvPicPr preferRelativeResize="0"/>
          <p:nvPr/>
        </p:nvPicPr>
        <p:blipFill rotWithShape="1">
          <a:blip r:embed="rId3">
            <a:alphaModFix/>
          </a:blip>
          <a:srcRect/>
          <a:stretch/>
        </p:blipFill>
        <p:spPr>
          <a:xfrm>
            <a:off x="71250" y="321450"/>
            <a:ext cx="821003" cy="957301"/>
          </a:xfrm>
          <a:prstGeom prst="rect">
            <a:avLst/>
          </a:prstGeom>
          <a:noFill/>
          <a:ln>
            <a:noFill/>
          </a:ln>
        </p:spPr>
      </p:pic>
      <p:pic>
        <p:nvPicPr>
          <p:cNvPr id="664" name="Google Shape;664;g2512ea544f6_0_4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95500" y="377300"/>
            <a:ext cx="664400" cy="845600"/>
          </a:xfrm>
          <a:prstGeom prst="rect">
            <a:avLst/>
          </a:prstGeom>
          <a:noFill/>
          <a:ln>
            <a:noFill/>
          </a:ln>
        </p:spPr>
      </p:pic>
      <p:sp>
        <p:nvSpPr>
          <p:cNvPr id="665" name="Google Shape;665;g2512ea544f6_0_41"/>
          <p:cNvSpPr txBox="1"/>
          <p:nvPr/>
        </p:nvSpPr>
        <p:spPr>
          <a:xfrm>
            <a:off x="8300400"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21</a:t>
            </a:r>
            <a:endParaRPr sz="1700">
              <a:solidFill>
                <a:schemeClr val="lt1"/>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512ea544f6_0_15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Meet and Connect!</a:t>
            </a:r>
            <a:endParaRPr/>
          </a:p>
        </p:txBody>
      </p:sp>
      <p:pic>
        <p:nvPicPr>
          <p:cNvPr id="214" name="Google Shape;214;g2512ea544f6_0_15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36700" y="377300"/>
            <a:ext cx="664400" cy="845600"/>
          </a:xfrm>
          <a:prstGeom prst="rect">
            <a:avLst/>
          </a:prstGeom>
          <a:noFill/>
          <a:ln>
            <a:noFill/>
          </a:ln>
        </p:spPr>
      </p:pic>
      <p:sp>
        <p:nvSpPr>
          <p:cNvPr id="215" name="Google Shape;215;g2512ea544f6_0_150"/>
          <p:cNvSpPr txBox="1"/>
          <p:nvPr/>
        </p:nvSpPr>
        <p:spPr>
          <a:xfrm>
            <a:off x="8385300" y="718050"/>
            <a:ext cx="339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lt1"/>
                </a:solidFill>
                <a:latin typeface="Verdana"/>
                <a:ea typeface="Verdana"/>
                <a:cs typeface="Verdana"/>
                <a:sym typeface="Verdana"/>
              </a:rPr>
              <a:t>7</a:t>
            </a:r>
            <a:endParaRPr sz="1700">
              <a:solidFill>
                <a:schemeClr val="lt1"/>
              </a:solidFill>
              <a:latin typeface="Verdana"/>
              <a:ea typeface="Verdana"/>
              <a:cs typeface="Verdana"/>
              <a:sym typeface="Verdana"/>
            </a:endParaRPr>
          </a:p>
        </p:txBody>
      </p:sp>
      <p:graphicFrame>
        <p:nvGraphicFramePr>
          <p:cNvPr id="2" name="Table 2">
            <a:extLst>
              <a:ext uri="{FF2B5EF4-FFF2-40B4-BE49-F238E27FC236}">
                <a16:creationId xmlns:a16="http://schemas.microsoft.com/office/drawing/2014/main" id="{5BFCDD0B-4D1A-F42D-9067-85487A0206A0}"/>
              </a:ext>
            </a:extLst>
          </p:cNvPr>
          <p:cNvGraphicFramePr>
            <a:graphicFrameLocks noGrp="1"/>
          </p:cNvGraphicFramePr>
          <p:nvPr>
            <p:extLst>
              <p:ext uri="{D42A27DB-BD31-4B8C-83A1-F6EECF244321}">
                <p14:modId xmlns:p14="http://schemas.microsoft.com/office/powerpoint/2010/main" val="3745023512"/>
              </p:ext>
            </p:extLst>
          </p:nvPr>
        </p:nvGraphicFramePr>
        <p:xfrm>
          <a:off x="228600" y="1517650"/>
          <a:ext cx="8686800" cy="5128680"/>
        </p:xfrm>
        <a:graphic>
          <a:graphicData uri="http://schemas.openxmlformats.org/drawingml/2006/table">
            <a:tbl>
              <a:tblPr firstRow="1" bandRow="1">
                <a:tableStyleId>{93A68515-1621-4106-8471-DD7951202623}</a:tableStyleId>
              </a:tblPr>
              <a:tblGrid>
                <a:gridCol w="1737360">
                  <a:extLst>
                    <a:ext uri="{9D8B030D-6E8A-4147-A177-3AD203B41FA5}">
                      <a16:colId xmlns:a16="http://schemas.microsoft.com/office/drawing/2014/main" val="3630099616"/>
                    </a:ext>
                  </a:extLst>
                </a:gridCol>
                <a:gridCol w="1737360">
                  <a:extLst>
                    <a:ext uri="{9D8B030D-6E8A-4147-A177-3AD203B41FA5}">
                      <a16:colId xmlns:a16="http://schemas.microsoft.com/office/drawing/2014/main" val="2012936876"/>
                    </a:ext>
                  </a:extLst>
                </a:gridCol>
                <a:gridCol w="1737360">
                  <a:extLst>
                    <a:ext uri="{9D8B030D-6E8A-4147-A177-3AD203B41FA5}">
                      <a16:colId xmlns:a16="http://schemas.microsoft.com/office/drawing/2014/main" val="1735684160"/>
                    </a:ext>
                  </a:extLst>
                </a:gridCol>
                <a:gridCol w="1737360">
                  <a:extLst>
                    <a:ext uri="{9D8B030D-6E8A-4147-A177-3AD203B41FA5}">
                      <a16:colId xmlns:a16="http://schemas.microsoft.com/office/drawing/2014/main" val="1476379364"/>
                    </a:ext>
                  </a:extLst>
                </a:gridCol>
                <a:gridCol w="1737360">
                  <a:extLst>
                    <a:ext uri="{9D8B030D-6E8A-4147-A177-3AD203B41FA5}">
                      <a16:colId xmlns:a16="http://schemas.microsoft.com/office/drawing/2014/main" val="3909389003"/>
                    </a:ext>
                  </a:extLst>
                </a:gridCol>
              </a:tblGrid>
              <a:tr h="992610">
                <a:tc>
                  <a:txBody>
                    <a:bodyPr/>
                    <a:lstStyle/>
                    <a:p>
                      <a:pPr algn="ctr"/>
                      <a:r>
                        <a:rPr lang="en-US" dirty="0">
                          <a:latin typeface="Verdana" panose="020B0604030504040204" pitchFamily="34" charset="0"/>
                          <a:ea typeface="Verdana" panose="020B0604030504040204" pitchFamily="34" charset="0"/>
                        </a:rPr>
                        <a:t>Has a garden/likes to grow things</a:t>
                      </a:r>
                    </a:p>
                  </a:txBody>
                  <a:tcPr anchor="ctr"/>
                </a:tc>
                <a:tc>
                  <a:txBody>
                    <a:bodyPr/>
                    <a:lstStyle/>
                    <a:p>
                      <a:pPr algn="ctr"/>
                      <a:r>
                        <a:rPr lang="en-US" dirty="0">
                          <a:latin typeface="Verdana" panose="020B0604030504040204" pitchFamily="34" charset="0"/>
                          <a:ea typeface="Verdana" panose="020B0604030504040204" pitchFamily="34" charset="0"/>
                        </a:rPr>
                        <a:t>Has recently read/listened to a good book</a:t>
                      </a:r>
                    </a:p>
                  </a:txBody>
                  <a:tcPr anchor="ctr"/>
                </a:tc>
                <a:tc>
                  <a:txBody>
                    <a:bodyPr/>
                    <a:lstStyle/>
                    <a:p>
                      <a:pPr algn="ctr"/>
                      <a:r>
                        <a:rPr lang="en-US" dirty="0">
                          <a:latin typeface="Verdana" panose="020B0604030504040204" pitchFamily="34" charset="0"/>
                          <a:ea typeface="Verdana" panose="020B0604030504040204" pitchFamily="34" charset="0"/>
                        </a:rPr>
                        <a:t>Is a runner</a:t>
                      </a:r>
                    </a:p>
                  </a:txBody>
                  <a:tcPr anchor="ctr"/>
                </a:tc>
                <a:tc>
                  <a:txBody>
                    <a:bodyPr/>
                    <a:lstStyle/>
                    <a:p>
                      <a:pPr algn="ctr"/>
                      <a:r>
                        <a:rPr lang="en-US" dirty="0">
                          <a:latin typeface="Verdana" panose="020B0604030504040204" pitchFamily="34" charset="0"/>
                          <a:ea typeface="Verdana" panose="020B0604030504040204" pitchFamily="34" charset="0"/>
                        </a:rPr>
                        <a:t>Can recite something from memory</a:t>
                      </a:r>
                    </a:p>
                  </a:txBody>
                  <a:tcPr anchor="ctr"/>
                </a:tc>
                <a:tc>
                  <a:txBody>
                    <a:bodyPr/>
                    <a:lstStyle/>
                    <a:p>
                      <a:pPr algn="ctr"/>
                      <a:r>
                        <a:rPr lang="en-US" dirty="0">
                          <a:latin typeface="Verdana" panose="020B0604030504040204" pitchFamily="34" charset="0"/>
                          <a:ea typeface="Verdana" panose="020B0604030504040204" pitchFamily="34" charset="0"/>
                        </a:rPr>
                        <a:t>Is wearing purple</a:t>
                      </a:r>
                    </a:p>
                  </a:txBody>
                  <a:tcPr anchor="ctr"/>
                </a:tc>
                <a:extLst>
                  <a:ext uri="{0D108BD9-81ED-4DB2-BD59-A6C34878D82A}">
                    <a16:rowId xmlns:a16="http://schemas.microsoft.com/office/drawing/2014/main" val="2182713349"/>
                  </a:ext>
                </a:extLst>
              </a:tr>
              <a:tr h="992610">
                <a:tc>
                  <a:txBody>
                    <a:bodyPr/>
                    <a:lstStyle/>
                    <a:p>
                      <a:pPr algn="ctr"/>
                      <a:r>
                        <a:rPr lang="en-US" dirty="0">
                          <a:latin typeface="Verdana" panose="020B0604030504040204" pitchFamily="34" charset="0"/>
                          <a:ea typeface="Verdana" panose="020B0604030504040204" pitchFamily="34" charset="0"/>
                        </a:rPr>
                        <a:t>Was born in another state</a:t>
                      </a:r>
                    </a:p>
                  </a:txBody>
                  <a:tcPr anchor="ctr"/>
                </a:tc>
                <a:tc>
                  <a:txBody>
                    <a:bodyPr/>
                    <a:lstStyle/>
                    <a:p>
                      <a:pPr algn="ctr"/>
                      <a:r>
                        <a:rPr lang="en-US" dirty="0">
                          <a:latin typeface="Verdana" panose="020B0604030504040204" pitchFamily="34" charset="0"/>
                          <a:ea typeface="Verdana" panose="020B0604030504040204" pitchFamily="34" charset="0"/>
                        </a:rPr>
                        <a:t>Raises chickens</a:t>
                      </a:r>
                    </a:p>
                  </a:txBody>
                  <a:tcPr anchor="ctr"/>
                </a:tc>
                <a:tc>
                  <a:txBody>
                    <a:bodyPr/>
                    <a:lstStyle/>
                    <a:p>
                      <a:pPr algn="ctr"/>
                      <a:r>
                        <a:rPr lang="en-US" dirty="0">
                          <a:latin typeface="Verdana" panose="020B0604030504040204" pitchFamily="34" charset="0"/>
                          <a:ea typeface="Verdana" panose="020B0604030504040204" pitchFamily="34" charset="0"/>
                        </a:rPr>
                        <a:t>Likes to drive with the top down and/or the windows open</a:t>
                      </a:r>
                    </a:p>
                  </a:txBody>
                  <a:tcPr anchor="ctr"/>
                </a:tc>
                <a:tc>
                  <a:txBody>
                    <a:bodyPr/>
                    <a:lstStyle/>
                    <a:p>
                      <a:pPr algn="ctr"/>
                      <a:r>
                        <a:rPr lang="en-US" dirty="0">
                          <a:latin typeface="Verdana" panose="020B0604030504040204" pitchFamily="34" charset="0"/>
                          <a:ea typeface="Verdana" panose="020B0604030504040204" pitchFamily="34" charset="0"/>
                        </a:rPr>
                        <a:t>Was part of a musical or play</a:t>
                      </a:r>
                    </a:p>
                  </a:txBody>
                  <a:tcPr anchor="ctr"/>
                </a:tc>
                <a:tc>
                  <a:txBody>
                    <a:bodyPr/>
                    <a:lstStyle/>
                    <a:p>
                      <a:pPr algn="ctr"/>
                      <a:r>
                        <a:rPr lang="en-US" dirty="0">
                          <a:latin typeface="Verdana" panose="020B0604030504040204" pitchFamily="34" charset="0"/>
                          <a:ea typeface="Verdana" panose="020B0604030504040204" pitchFamily="34" charset="0"/>
                        </a:rPr>
                        <a:t>Likes to lick the beaters/spoon</a:t>
                      </a:r>
                    </a:p>
                  </a:txBody>
                  <a:tcPr anchor="ctr"/>
                </a:tc>
                <a:extLst>
                  <a:ext uri="{0D108BD9-81ED-4DB2-BD59-A6C34878D82A}">
                    <a16:rowId xmlns:a16="http://schemas.microsoft.com/office/drawing/2014/main" val="1518235713"/>
                  </a:ext>
                </a:extLst>
              </a:tr>
              <a:tr h="992610">
                <a:tc>
                  <a:txBody>
                    <a:bodyPr/>
                    <a:lstStyle/>
                    <a:p>
                      <a:pPr algn="ctr"/>
                      <a:r>
                        <a:rPr lang="en-US" dirty="0">
                          <a:latin typeface="Verdana" panose="020B0604030504040204" pitchFamily="34" charset="0"/>
                          <a:ea typeface="Verdana" panose="020B0604030504040204" pitchFamily="34" charset="0"/>
                        </a:rPr>
                        <a:t>Has an unusual talent</a:t>
                      </a:r>
                    </a:p>
                  </a:txBody>
                  <a:tcPr anchor="ctr"/>
                </a:tc>
                <a:tc>
                  <a:txBody>
                    <a:bodyPr/>
                    <a:lstStyle/>
                    <a:p>
                      <a:pPr algn="ctr"/>
                      <a:r>
                        <a:rPr lang="en-US" dirty="0">
                          <a:latin typeface="Verdana" panose="020B0604030504040204" pitchFamily="34" charset="0"/>
                          <a:ea typeface="Verdana" panose="020B0604030504040204" pitchFamily="34" charset="0"/>
                        </a:rPr>
                        <a:t>Is looking forward to going somewhere special this summer</a:t>
                      </a:r>
                    </a:p>
                  </a:txBody>
                  <a:tcPr anchor="ctr"/>
                </a:tc>
                <a:tc>
                  <a:txBody>
                    <a:bodyPr/>
                    <a:lstStyle/>
                    <a:p>
                      <a:pPr algn="ctr"/>
                      <a:r>
                        <a:rPr lang="en-US" dirty="0">
                          <a:latin typeface="Verdana" panose="020B0604030504040204" pitchFamily="34" charset="0"/>
                          <a:ea typeface="Verdana" panose="020B0604030504040204" pitchFamily="34" charset="0"/>
                        </a:rPr>
                        <a:t>FREE</a:t>
                      </a:r>
                    </a:p>
                  </a:txBody>
                  <a:tcPr anchor="ctr"/>
                </a:tc>
                <a:tc>
                  <a:txBody>
                    <a:bodyPr/>
                    <a:lstStyle/>
                    <a:p>
                      <a:pPr algn="ctr"/>
                      <a:r>
                        <a:rPr lang="en-US" dirty="0">
                          <a:latin typeface="Verdana" panose="020B0604030504040204" pitchFamily="34" charset="0"/>
                          <a:ea typeface="Verdana" panose="020B0604030504040204" pitchFamily="34" charset="0"/>
                        </a:rPr>
                        <a:t>Can name all four Golden Girls</a:t>
                      </a:r>
                    </a:p>
                  </a:txBody>
                  <a:tcPr anchor="ctr"/>
                </a:tc>
                <a:tc>
                  <a:txBody>
                    <a:bodyPr/>
                    <a:lstStyle/>
                    <a:p>
                      <a:pPr algn="ctr"/>
                      <a:r>
                        <a:rPr lang="en-US" dirty="0">
                          <a:latin typeface="Verdana" panose="020B0604030504040204" pitchFamily="34" charset="0"/>
                          <a:ea typeface="Verdana" panose="020B0604030504040204" pitchFamily="34" charset="0"/>
                        </a:rPr>
                        <a:t>Is competitive</a:t>
                      </a:r>
                    </a:p>
                  </a:txBody>
                  <a:tcPr anchor="ctr"/>
                </a:tc>
                <a:extLst>
                  <a:ext uri="{0D108BD9-81ED-4DB2-BD59-A6C34878D82A}">
                    <a16:rowId xmlns:a16="http://schemas.microsoft.com/office/drawing/2014/main" val="356179112"/>
                  </a:ext>
                </a:extLst>
              </a:tr>
              <a:tr h="992610">
                <a:tc>
                  <a:txBody>
                    <a:bodyPr/>
                    <a:lstStyle/>
                    <a:p>
                      <a:pPr algn="ctr"/>
                      <a:r>
                        <a:rPr lang="en-US" dirty="0">
                          <a:latin typeface="Verdana" panose="020B0604030504040204" pitchFamily="34" charset="0"/>
                          <a:ea typeface="Verdana" panose="020B0604030504040204" pitchFamily="34" charset="0"/>
                        </a:rPr>
                        <a:t>Likes ice cream more than cake</a:t>
                      </a:r>
                    </a:p>
                  </a:txBody>
                  <a:tcPr anchor="ctr"/>
                </a:tc>
                <a:tc>
                  <a:txBody>
                    <a:bodyPr/>
                    <a:lstStyle/>
                    <a:p>
                      <a:pPr algn="ctr"/>
                      <a:r>
                        <a:rPr lang="en-US" dirty="0">
                          <a:latin typeface="Verdana" panose="020B0604030504040204" pitchFamily="34" charset="0"/>
                          <a:ea typeface="Verdana" panose="020B0604030504040204" pitchFamily="34" charset="0"/>
                        </a:rPr>
                        <a:t>Enjoys baking bread</a:t>
                      </a:r>
                    </a:p>
                  </a:txBody>
                  <a:tcPr anchor="ctr"/>
                </a:tc>
                <a:tc>
                  <a:txBody>
                    <a:bodyPr/>
                    <a:lstStyle/>
                    <a:p>
                      <a:pPr algn="ctr"/>
                      <a:r>
                        <a:rPr lang="en-US" dirty="0">
                          <a:latin typeface="Verdana" panose="020B0604030504040204" pitchFamily="34" charset="0"/>
                          <a:ea typeface="Verdana" panose="020B0604030504040204" pitchFamily="34" charset="0"/>
                        </a:rPr>
                        <a:t>Whistles (or hums) while they work</a:t>
                      </a:r>
                    </a:p>
                  </a:txBody>
                  <a:tcPr anchor="ctr"/>
                </a:tc>
                <a:tc>
                  <a:txBody>
                    <a:bodyPr/>
                    <a:lstStyle/>
                    <a:p>
                      <a:pPr algn="ctr"/>
                      <a:r>
                        <a:rPr lang="en-US" dirty="0">
                          <a:latin typeface="Verdana" panose="020B0604030504040204" pitchFamily="34" charset="0"/>
                          <a:ea typeface="Verdana" panose="020B0604030504040204" pitchFamily="34" charset="0"/>
                        </a:rPr>
                        <a:t>Had a unique job</a:t>
                      </a:r>
                    </a:p>
                  </a:txBody>
                  <a:tcPr anchor="ctr"/>
                </a:tc>
                <a:tc>
                  <a:txBody>
                    <a:bodyPr/>
                    <a:lstStyle/>
                    <a:p>
                      <a:pPr algn="ctr"/>
                      <a:r>
                        <a:rPr lang="en-US" dirty="0">
                          <a:latin typeface="Verdana" panose="020B0604030504040204" pitchFamily="34" charset="0"/>
                          <a:ea typeface="Verdana" panose="020B0604030504040204" pitchFamily="34" charset="0"/>
                        </a:rPr>
                        <a:t>Speaks another language</a:t>
                      </a:r>
                    </a:p>
                  </a:txBody>
                  <a:tcPr anchor="ctr"/>
                </a:tc>
                <a:extLst>
                  <a:ext uri="{0D108BD9-81ED-4DB2-BD59-A6C34878D82A}">
                    <a16:rowId xmlns:a16="http://schemas.microsoft.com/office/drawing/2014/main" val="2968549462"/>
                  </a:ext>
                </a:extLst>
              </a:tr>
              <a:tr h="992610">
                <a:tc>
                  <a:txBody>
                    <a:bodyPr/>
                    <a:lstStyle/>
                    <a:p>
                      <a:pPr algn="ctr"/>
                      <a:r>
                        <a:rPr lang="en-US" dirty="0">
                          <a:latin typeface="Verdana" panose="020B0604030504040204" pitchFamily="34" charset="0"/>
                          <a:ea typeface="Verdana" panose="020B0604030504040204" pitchFamily="34" charset="0"/>
                        </a:rPr>
                        <a:t>Sings or listens to music in the shower/tub</a:t>
                      </a:r>
                    </a:p>
                  </a:txBody>
                  <a:tcPr anchor="ctr"/>
                </a:tc>
                <a:tc>
                  <a:txBody>
                    <a:bodyPr/>
                    <a:lstStyle/>
                    <a:p>
                      <a:pPr algn="ctr"/>
                      <a:r>
                        <a:rPr lang="en-US" dirty="0">
                          <a:latin typeface="Verdana" panose="020B0604030504040204" pitchFamily="34" charset="0"/>
                          <a:ea typeface="Verdana" panose="020B0604030504040204" pitchFamily="34" charset="0"/>
                        </a:rPr>
                        <a:t>Has visited a wonder of the world</a:t>
                      </a:r>
                    </a:p>
                  </a:txBody>
                  <a:tcPr anchor="ctr"/>
                </a:tc>
                <a:tc>
                  <a:txBody>
                    <a:bodyPr/>
                    <a:lstStyle/>
                    <a:p>
                      <a:pPr algn="ctr"/>
                      <a:r>
                        <a:rPr lang="en-US" dirty="0">
                          <a:latin typeface="Verdana" panose="020B0604030504040204" pitchFamily="34" charset="0"/>
                          <a:ea typeface="Verdana" panose="020B0604030504040204" pitchFamily="34" charset="0"/>
                        </a:rPr>
                        <a:t>Plays an instrument</a:t>
                      </a:r>
                    </a:p>
                  </a:txBody>
                  <a:tcPr anchor="ctr"/>
                </a:tc>
                <a:tc>
                  <a:txBody>
                    <a:bodyPr/>
                    <a:lstStyle/>
                    <a:p>
                      <a:pPr algn="ctr"/>
                      <a:r>
                        <a:rPr lang="en-US" dirty="0">
                          <a:latin typeface="Verdana" panose="020B0604030504040204" pitchFamily="34" charset="0"/>
                          <a:ea typeface="Verdana" panose="020B0604030504040204" pitchFamily="34" charset="0"/>
                        </a:rPr>
                        <a:t>Halloween is their favorite holiday</a:t>
                      </a:r>
                    </a:p>
                  </a:txBody>
                  <a:tcPr anchor="ctr"/>
                </a:tc>
                <a:tc>
                  <a:txBody>
                    <a:bodyPr/>
                    <a:lstStyle/>
                    <a:p>
                      <a:pPr algn="ctr"/>
                      <a:r>
                        <a:rPr lang="en-US" dirty="0">
                          <a:latin typeface="Verdana" panose="020B0604030504040204" pitchFamily="34" charset="0"/>
                          <a:ea typeface="Verdana" panose="020B0604030504040204" pitchFamily="34" charset="0"/>
                        </a:rPr>
                        <a:t>Makes things</a:t>
                      </a:r>
                    </a:p>
                  </a:txBody>
                  <a:tcPr anchor="ctr"/>
                </a:tc>
                <a:extLst>
                  <a:ext uri="{0D108BD9-81ED-4DB2-BD59-A6C34878D82A}">
                    <a16:rowId xmlns:a16="http://schemas.microsoft.com/office/drawing/2014/main" val="4138476879"/>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Requests for Assistance?</a:t>
            </a:r>
            <a:endParaRPr/>
          </a:p>
        </p:txBody>
      </p:sp>
      <p:sp>
        <p:nvSpPr>
          <p:cNvPr id="671" name="Google Shape;671;p5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360"/>
              </a:spcBef>
              <a:spcAft>
                <a:spcPts val="0"/>
              </a:spcAft>
              <a:buSzPts val="2400"/>
              <a:buChar char="•"/>
            </a:pPr>
            <a:r>
              <a:rPr lang="en-US" sz="2400"/>
              <a:t>Grab the reading specialist in the hall and ask if she can add one more to the group.</a:t>
            </a:r>
            <a:endParaRPr sz="2400"/>
          </a:p>
          <a:p>
            <a:pPr marL="457200" lvl="0" indent="-228600" algn="l" rtl="0">
              <a:lnSpc>
                <a:spcPct val="100000"/>
              </a:lnSpc>
              <a:spcBef>
                <a:spcPts val="360"/>
              </a:spcBef>
              <a:spcAft>
                <a:spcPts val="0"/>
              </a:spcAft>
              <a:buSzPts val="2323"/>
              <a:buNone/>
            </a:pPr>
            <a:endParaRPr sz="2400"/>
          </a:p>
          <a:p>
            <a:pPr marL="457200" lvl="0" indent="-381000" algn="l" rtl="0">
              <a:lnSpc>
                <a:spcPct val="100000"/>
              </a:lnSpc>
              <a:spcBef>
                <a:spcPts val="360"/>
              </a:spcBef>
              <a:spcAft>
                <a:spcPts val="0"/>
              </a:spcAft>
              <a:buSzPts val="2400"/>
              <a:buChar char="•"/>
            </a:pPr>
            <a:r>
              <a:rPr lang="en-US" sz="2400"/>
              <a:t>Tell the high school counselor a student just got on your last nerve and they need to see them so they can be added to the social skills group.</a:t>
            </a:r>
            <a:endParaRPr sz="2400"/>
          </a:p>
          <a:p>
            <a:pPr marL="457200" lvl="0" indent="-228600" algn="l" rtl="0">
              <a:lnSpc>
                <a:spcPct val="100000"/>
              </a:lnSpc>
              <a:spcBef>
                <a:spcPts val="360"/>
              </a:spcBef>
              <a:spcAft>
                <a:spcPts val="0"/>
              </a:spcAft>
              <a:buSzPts val="2323"/>
              <a:buNone/>
            </a:pPr>
            <a:endParaRPr sz="2400"/>
          </a:p>
          <a:p>
            <a:pPr marL="457200" lvl="0" indent="-381000" algn="l" rtl="0">
              <a:lnSpc>
                <a:spcPct val="100000"/>
              </a:lnSpc>
              <a:spcBef>
                <a:spcPts val="360"/>
              </a:spcBef>
              <a:spcAft>
                <a:spcPts val="0"/>
              </a:spcAft>
              <a:buSzPts val="2400"/>
              <a:buChar char="•"/>
            </a:pPr>
            <a:r>
              <a:rPr lang="en-US" sz="2400"/>
              <a:t>Email the school psychologist and everyone else you know to request the Tier 3 behavior specialist come at once because a student seriously interferes with learning in the classroom!</a:t>
            </a:r>
            <a:endParaRPr sz="2400"/>
          </a:p>
        </p:txBody>
      </p:sp>
      <p:sp>
        <p:nvSpPr>
          <p:cNvPr id="672" name="Google Shape;672;p50" descr="The red ellipse encloses all of the text within the slide and is used along with a red line through the center.  This indicates that all scenarios listed should not be considered as non-examples." title="Red Ellipse"/>
          <p:cNvSpPr/>
          <p:nvPr/>
        </p:nvSpPr>
        <p:spPr>
          <a:xfrm>
            <a:off x="165000" y="1600199"/>
            <a:ext cx="8814000" cy="5154600"/>
          </a:xfrm>
          <a:prstGeom prst="ellipse">
            <a:avLst/>
          </a:prstGeom>
          <a:noFill/>
          <a:ln w="38100"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Verdana"/>
              <a:buNone/>
            </a:pPr>
            <a:endParaRPr sz="2400" b="0" i="0" u="none" strike="noStrike" cap="none">
              <a:solidFill>
                <a:srgbClr val="000000"/>
              </a:solidFill>
              <a:latin typeface="Verdana"/>
              <a:ea typeface="Verdana"/>
              <a:cs typeface="Verdana"/>
              <a:sym typeface="Verdana"/>
            </a:endParaRPr>
          </a:p>
        </p:txBody>
      </p:sp>
      <p:cxnSp>
        <p:nvCxnSpPr>
          <p:cNvPr id="673" name="Google Shape;673;p50" descr="large universal no symbol, read oval with a line through it&#10;"/>
          <p:cNvCxnSpPr/>
          <p:nvPr/>
        </p:nvCxnSpPr>
        <p:spPr>
          <a:xfrm flipH="1">
            <a:off x="1003680" y="1841025"/>
            <a:ext cx="6215700" cy="4395600"/>
          </a:xfrm>
          <a:prstGeom prst="straightConnector1">
            <a:avLst/>
          </a:prstGeom>
          <a:noFill/>
          <a:ln w="38100" cap="flat" cmpd="sng">
            <a:solidFill>
              <a:srgbClr val="FF0000"/>
            </a:solidFill>
            <a:prstDash val="solid"/>
            <a:round/>
            <a:headEnd type="none" w="sm" len="sm"/>
            <a:tailEnd type="none" w="sm" len="sm"/>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Nominations/ Request for </a:t>
            </a:r>
            <a:endParaRPr/>
          </a:p>
          <a:p>
            <a:pPr marL="0" lvl="0" indent="0" algn="ctr" rtl="0">
              <a:lnSpc>
                <a:spcPct val="100000"/>
              </a:lnSpc>
              <a:spcBef>
                <a:spcPts val="0"/>
              </a:spcBef>
              <a:spcAft>
                <a:spcPts val="0"/>
              </a:spcAft>
              <a:buSzPct val="111111"/>
              <a:buNone/>
            </a:pPr>
            <a:r>
              <a:rPr lang="en-US"/>
              <a:t>Assistance Forms</a:t>
            </a:r>
            <a:endParaRPr/>
          </a:p>
        </p:txBody>
      </p:sp>
      <p:grpSp>
        <p:nvGrpSpPr>
          <p:cNvPr id="681" name="Google Shape;681;p52" descr="nomination form picture"/>
          <p:cNvGrpSpPr/>
          <p:nvPr/>
        </p:nvGrpSpPr>
        <p:grpSpPr>
          <a:xfrm>
            <a:off x="457199" y="1735538"/>
            <a:ext cx="3723791" cy="4436626"/>
            <a:chOff x="-6559715" y="412394"/>
            <a:chExt cx="3938436" cy="5049080"/>
          </a:xfrm>
        </p:grpSpPr>
        <p:sp>
          <p:nvSpPr>
            <p:cNvPr id="682" name="Google Shape;682;p52"/>
            <p:cNvSpPr/>
            <p:nvPr/>
          </p:nvSpPr>
          <p:spPr>
            <a:xfrm>
              <a:off x="-6522779" y="412474"/>
              <a:ext cx="3901500" cy="5049000"/>
            </a:xfrm>
            <a:prstGeom prst="rect">
              <a:avLst/>
            </a:prstGeom>
            <a:solidFill>
              <a:srgbClr val="7DCCED"/>
            </a:solidFill>
            <a:ln w="38100" cap="flat" cmpd="sng">
              <a:solidFill>
                <a:schemeClr val="dk1"/>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83" name="Google Shape;683;p52" descr="refe"/>
            <p:cNvPicPr preferRelativeResize="0"/>
            <p:nvPr/>
          </p:nvPicPr>
          <p:blipFill rotWithShape="1">
            <a:blip r:embed="rId3">
              <a:alphaModFix/>
            </a:blip>
            <a:srcRect/>
            <a:stretch/>
          </p:blipFill>
          <p:spPr>
            <a:xfrm>
              <a:off x="-6559715" y="412394"/>
              <a:ext cx="3901560" cy="5049080"/>
            </a:xfrm>
            <a:prstGeom prst="rect">
              <a:avLst/>
            </a:prstGeom>
            <a:noFill/>
            <a:ln>
              <a:noFill/>
            </a:ln>
          </p:spPr>
        </p:pic>
      </p:grpSp>
      <p:grpSp>
        <p:nvGrpSpPr>
          <p:cNvPr id="684" name="Google Shape;684;p52" descr="referral form picture"/>
          <p:cNvGrpSpPr/>
          <p:nvPr/>
        </p:nvGrpSpPr>
        <p:grpSpPr>
          <a:xfrm>
            <a:off x="4372625" y="1735571"/>
            <a:ext cx="3689100" cy="4464064"/>
            <a:chOff x="4351780" y="1572768"/>
            <a:chExt cx="3689100" cy="4464064"/>
          </a:xfrm>
        </p:grpSpPr>
        <p:sp>
          <p:nvSpPr>
            <p:cNvPr id="685" name="Google Shape;685;p52"/>
            <p:cNvSpPr/>
            <p:nvPr/>
          </p:nvSpPr>
          <p:spPr>
            <a:xfrm>
              <a:off x="4351780" y="1572768"/>
              <a:ext cx="3689100" cy="4436700"/>
            </a:xfrm>
            <a:prstGeom prst="rect">
              <a:avLst/>
            </a:prstGeom>
            <a:solidFill>
              <a:srgbClr val="7DCCED"/>
            </a:solidFill>
            <a:ln w="38100" cap="flat" cmpd="sng">
              <a:solidFill>
                <a:schemeClr val="dk1"/>
              </a:solidFill>
              <a:prstDash val="solid"/>
              <a:round/>
              <a:headEnd type="none" w="sm" len="sm"/>
              <a:tailEnd type="none" w="sm" len="sm"/>
            </a:ln>
            <a:effectLst>
              <a:outerShdw blurRad="40000" dist="20000" dir="5400000" rotWithShape="0">
                <a:srgbClr val="000000">
                  <a:alpha val="3529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86" name="Google Shape;686;p52"/>
            <p:cNvPicPr preferRelativeResize="0"/>
            <p:nvPr/>
          </p:nvPicPr>
          <p:blipFill rotWithShape="1">
            <a:blip r:embed="rId4">
              <a:alphaModFix/>
            </a:blip>
            <a:srcRect/>
            <a:stretch/>
          </p:blipFill>
          <p:spPr>
            <a:xfrm>
              <a:off x="4508438" y="1600201"/>
              <a:ext cx="3428304" cy="4436631"/>
            </a:xfrm>
            <a:prstGeom prst="rect">
              <a:avLst/>
            </a:prstGeom>
            <a:noFill/>
            <a:ln>
              <a:noFill/>
            </a:ln>
          </p:spPr>
        </p:pic>
      </p:grpSp>
      <p:pic>
        <p:nvPicPr>
          <p:cNvPr id="687" name="Google Shape;687;p52" descr="family engagement icon"/>
          <p:cNvPicPr preferRelativeResize="0"/>
          <p:nvPr/>
        </p:nvPicPr>
        <p:blipFill rotWithShape="1">
          <a:blip r:embed="rId5">
            <a:alphaModFix/>
          </a:blip>
          <a:srcRect/>
          <a:stretch/>
        </p:blipFill>
        <p:spPr>
          <a:xfrm>
            <a:off x="88463" y="5857324"/>
            <a:ext cx="905774" cy="1000665"/>
          </a:xfrm>
          <a:prstGeom prst="rect">
            <a:avLst/>
          </a:prstGeom>
          <a:noFill/>
          <a:ln>
            <a:noFill/>
          </a:ln>
        </p:spPr>
      </p:pic>
      <p:pic>
        <p:nvPicPr>
          <p:cNvPr id="688" name="Google Shape;688;p5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8064375" y="377300"/>
            <a:ext cx="664400" cy="845600"/>
          </a:xfrm>
          <a:prstGeom prst="rect">
            <a:avLst/>
          </a:prstGeom>
          <a:noFill/>
          <a:ln>
            <a:noFill/>
          </a:ln>
        </p:spPr>
      </p:pic>
      <p:sp>
        <p:nvSpPr>
          <p:cNvPr id="689" name="Google Shape;689;p52"/>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22</a:t>
            </a:r>
            <a:endParaRPr sz="1700">
              <a:solidFill>
                <a:schemeClr val="lt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1"/>
                                        </p:tgtEl>
                                        <p:attrNameLst>
                                          <p:attrName>style.visibility</p:attrName>
                                        </p:attrNameLst>
                                      </p:cBhvr>
                                      <p:to>
                                        <p:strVal val="visible"/>
                                      </p:to>
                                    </p:set>
                                    <p:animEffect transition="in" filter="fade">
                                      <p:cBhvr>
                                        <p:cTn id="7" dur="500"/>
                                        <p:tgtEl>
                                          <p:spTgt spid="6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4"/>
                                        </p:tgtEl>
                                        <p:attrNameLst>
                                          <p:attrName>style.visibility</p:attrName>
                                        </p:attrNameLst>
                                      </p:cBhvr>
                                      <p:to>
                                        <p:strVal val="visible"/>
                                      </p:to>
                                    </p:set>
                                    <p:animEffect transition="in" filter="fade">
                                      <p:cBhvr>
                                        <p:cTn id="12" dur="5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5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Sorting for Practice!</a:t>
            </a:r>
            <a:endParaRPr/>
          </a:p>
        </p:txBody>
      </p:sp>
      <p:sp>
        <p:nvSpPr>
          <p:cNvPr id="695" name="Google Shape;695;p5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360"/>
              </a:spcBef>
              <a:spcAft>
                <a:spcPts val="0"/>
              </a:spcAft>
              <a:buClr>
                <a:schemeClr val="dk1"/>
              </a:buClr>
              <a:buSzPts val="3200"/>
              <a:buChar char="•"/>
            </a:pPr>
            <a:r>
              <a:rPr lang="en-US"/>
              <a:t>Sort the Screening and Requests for Assistance cards into three categories:</a:t>
            </a:r>
            <a:endParaRPr/>
          </a:p>
          <a:p>
            <a:pPr marL="914400" lvl="1" indent="-342900" algn="l" rtl="0">
              <a:lnSpc>
                <a:spcPct val="100000"/>
              </a:lnSpc>
              <a:spcBef>
                <a:spcPts val="1000"/>
              </a:spcBef>
              <a:spcAft>
                <a:spcPts val="0"/>
              </a:spcAft>
              <a:buSzPts val="1800"/>
              <a:buChar char="–"/>
            </a:pPr>
            <a:r>
              <a:rPr lang="en-US"/>
              <a:t>Nominations</a:t>
            </a:r>
            <a:endParaRPr/>
          </a:p>
          <a:p>
            <a:pPr marL="914400" lvl="1" indent="-342900" algn="l" rtl="0">
              <a:lnSpc>
                <a:spcPct val="100000"/>
              </a:lnSpc>
              <a:spcBef>
                <a:spcPts val="1000"/>
              </a:spcBef>
              <a:spcAft>
                <a:spcPts val="0"/>
              </a:spcAft>
              <a:buSzPts val="1800"/>
              <a:buChar char="–"/>
            </a:pPr>
            <a:r>
              <a:rPr lang="en-US"/>
              <a:t>Existing Data</a:t>
            </a:r>
            <a:endParaRPr/>
          </a:p>
          <a:p>
            <a:pPr marL="914400" lvl="1" indent="-342900" algn="l" rtl="0">
              <a:lnSpc>
                <a:spcPct val="100000"/>
              </a:lnSpc>
              <a:spcBef>
                <a:spcPts val="1000"/>
              </a:spcBef>
              <a:spcAft>
                <a:spcPts val="0"/>
              </a:spcAft>
              <a:buSzPts val="1800"/>
              <a:buChar char="–"/>
            </a:pPr>
            <a:r>
              <a:rPr lang="en-US"/>
              <a:t>Universal Screener </a:t>
            </a:r>
            <a:endParaRPr/>
          </a:p>
          <a:p>
            <a:pPr marL="457200" lvl="0" indent="-431800" algn="l" rtl="0">
              <a:lnSpc>
                <a:spcPct val="100000"/>
              </a:lnSpc>
              <a:spcBef>
                <a:spcPts val="1000"/>
              </a:spcBef>
              <a:spcAft>
                <a:spcPts val="1000"/>
              </a:spcAft>
              <a:buClr>
                <a:srgbClr val="000000"/>
              </a:buClr>
              <a:buSzPts val="3200"/>
              <a:buChar char="•"/>
            </a:pPr>
            <a:r>
              <a:rPr lang="en-US">
                <a:solidFill>
                  <a:srgbClr val="000000"/>
                </a:solidFill>
              </a:rPr>
              <a:t>Stand when you are finished!</a:t>
            </a:r>
            <a:endParaRPr/>
          </a:p>
        </p:txBody>
      </p:sp>
      <p:pic>
        <p:nvPicPr>
          <p:cNvPr id="696" name="Google Shape;696;p54" descr="family engagement icon"/>
          <p:cNvPicPr preferRelativeResize="0"/>
          <p:nvPr/>
        </p:nvPicPr>
        <p:blipFill rotWithShape="1">
          <a:blip r:embed="rId3">
            <a:alphaModFix/>
          </a:blip>
          <a:srcRect/>
          <a:stretch/>
        </p:blipFill>
        <p:spPr>
          <a:xfrm>
            <a:off x="75363" y="5794024"/>
            <a:ext cx="905774" cy="1000665"/>
          </a:xfrm>
          <a:prstGeom prst="rect">
            <a:avLst/>
          </a:prstGeom>
          <a:noFill/>
          <a:ln>
            <a:noFill/>
          </a:ln>
        </p:spPr>
      </p:pic>
      <p:pic>
        <p:nvPicPr>
          <p:cNvPr id="697" name="Google Shape;697;p5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64375" y="377300"/>
            <a:ext cx="664400" cy="845600"/>
          </a:xfrm>
          <a:prstGeom prst="rect">
            <a:avLst/>
          </a:prstGeom>
          <a:noFill/>
          <a:ln>
            <a:noFill/>
          </a:ln>
        </p:spPr>
      </p:pic>
      <p:sp>
        <p:nvSpPr>
          <p:cNvPr id="698" name="Google Shape;698;p54"/>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23</a:t>
            </a:r>
            <a:endParaRPr sz="1700">
              <a:solidFill>
                <a:schemeClr val="lt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Consideration Activity</a:t>
            </a:r>
            <a:endParaRPr/>
          </a:p>
        </p:txBody>
      </p:sp>
      <p:pic>
        <p:nvPicPr>
          <p:cNvPr id="704" name="Google Shape;704;p55" descr="sorting activity"/>
          <p:cNvPicPr preferRelativeResize="0"/>
          <p:nvPr/>
        </p:nvPicPr>
        <p:blipFill rotWithShape="1">
          <a:blip r:embed="rId3">
            <a:alphaModFix/>
          </a:blip>
          <a:srcRect/>
          <a:stretch/>
        </p:blipFill>
        <p:spPr>
          <a:xfrm>
            <a:off x="457199" y="2118976"/>
            <a:ext cx="8328989" cy="2620046"/>
          </a:xfrm>
          <a:prstGeom prst="rect">
            <a:avLst/>
          </a:prstGeom>
          <a:noFill/>
          <a:ln>
            <a:noFill/>
          </a:ln>
        </p:spPr>
      </p:pic>
      <p:sp>
        <p:nvSpPr>
          <p:cNvPr id="705" name="Google Shape;705;p55" descr="purple circle"/>
          <p:cNvSpPr/>
          <p:nvPr/>
        </p:nvSpPr>
        <p:spPr>
          <a:xfrm>
            <a:off x="3401568" y="3959352"/>
            <a:ext cx="2541900" cy="667500"/>
          </a:xfrm>
          <a:prstGeom prst="ellipse">
            <a:avLst/>
          </a:prstGeom>
          <a:noFill/>
          <a:ln w="5715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06" name="Google Shape;706;p55" descr="family engagement icon"/>
          <p:cNvPicPr preferRelativeResize="0"/>
          <p:nvPr/>
        </p:nvPicPr>
        <p:blipFill rotWithShape="1">
          <a:blip r:embed="rId4">
            <a:alphaModFix/>
          </a:blip>
          <a:srcRect/>
          <a:stretch/>
        </p:blipFill>
        <p:spPr>
          <a:xfrm>
            <a:off x="75363" y="5754699"/>
            <a:ext cx="905774" cy="1000665"/>
          </a:xfrm>
          <a:prstGeom prst="rect">
            <a:avLst/>
          </a:prstGeom>
          <a:noFill/>
          <a:ln>
            <a:noFill/>
          </a:ln>
        </p:spPr>
      </p:pic>
      <p:pic>
        <p:nvPicPr>
          <p:cNvPr id="707" name="Google Shape;707;p5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064375" y="377300"/>
            <a:ext cx="664400" cy="845600"/>
          </a:xfrm>
          <a:prstGeom prst="rect">
            <a:avLst/>
          </a:prstGeom>
          <a:noFill/>
          <a:ln>
            <a:noFill/>
          </a:ln>
        </p:spPr>
      </p:pic>
      <p:sp>
        <p:nvSpPr>
          <p:cNvPr id="708" name="Google Shape;708;p55"/>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24</a:t>
            </a:r>
            <a:endParaRPr sz="1700">
              <a:solidFill>
                <a:schemeClr val="lt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5"/>
                                        </p:tgtEl>
                                        <p:attrNameLst>
                                          <p:attrName>style.visibility</p:attrName>
                                        </p:attrNameLst>
                                      </p:cBhvr>
                                      <p:to>
                                        <p:strVal val="visible"/>
                                      </p:to>
                                    </p:set>
                                    <p:animEffect transition="in" filter="fade">
                                      <p:cBhvr>
                                        <p:cTn id="7" dur="500"/>
                                        <p:tgtEl>
                                          <p:spTgt spid="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g2498472fd85_0_7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500"/>
              <a:t>Team Time: Student Identification</a:t>
            </a:r>
            <a:endParaRPr sz="3500"/>
          </a:p>
        </p:txBody>
      </p:sp>
      <p:sp>
        <p:nvSpPr>
          <p:cNvPr id="715" name="Google Shape;715;g2498472fd85_0_7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19100" algn="l" rtl="0">
              <a:lnSpc>
                <a:spcPct val="100000"/>
              </a:lnSpc>
              <a:spcBef>
                <a:spcPts val="360"/>
              </a:spcBef>
              <a:spcAft>
                <a:spcPts val="0"/>
              </a:spcAft>
              <a:buSzPts val="3000"/>
              <a:buFont typeface="Verdana"/>
              <a:buChar char="•"/>
            </a:pPr>
            <a:r>
              <a:rPr lang="en-US"/>
              <a:t>Identify what tier 1 screening data will be used</a:t>
            </a:r>
            <a:endParaRPr/>
          </a:p>
          <a:p>
            <a:pPr marL="457200" lvl="0" indent="0" algn="l" rtl="0">
              <a:lnSpc>
                <a:spcPct val="100000"/>
              </a:lnSpc>
              <a:spcBef>
                <a:spcPts val="360"/>
              </a:spcBef>
              <a:spcAft>
                <a:spcPts val="0"/>
              </a:spcAft>
              <a:buSzPts val="1800"/>
              <a:buNone/>
            </a:pPr>
            <a:endParaRPr/>
          </a:p>
          <a:p>
            <a:pPr marL="457200" lvl="0" indent="-419100" algn="l" rtl="0">
              <a:lnSpc>
                <a:spcPct val="100000"/>
              </a:lnSpc>
              <a:spcBef>
                <a:spcPts val="360"/>
              </a:spcBef>
              <a:spcAft>
                <a:spcPts val="0"/>
              </a:spcAft>
              <a:buSzPts val="3000"/>
              <a:buFont typeface="Verdana"/>
              <a:buChar char="•"/>
            </a:pPr>
            <a:r>
              <a:rPr lang="en-US"/>
              <a:t>Discuss what screening data indicates about core instruction</a:t>
            </a:r>
            <a:endParaRPr/>
          </a:p>
          <a:p>
            <a:pPr marL="457200" lvl="0" indent="0" algn="l" rtl="0">
              <a:lnSpc>
                <a:spcPct val="100000"/>
              </a:lnSpc>
              <a:spcBef>
                <a:spcPts val="360"/>
              </a:spcBef>
              <a:spcAft>
                <a:spcPts val="0"/>
              </a:spcAft>
              <a:buSzPts val="1800"/>
              <a:buNone/>
            </a:pPr>
            <a:endParaRPr/>
          </a:p>
          <a:p>
            <a:pPr marL="457200" lvl="0" indent="-419100" algn="l" rtl="0">
              <a:lnSpc>
                <a:spcPct val="100000"/>
              </a:lnSpc>
              <a:spcBef>
                <a:spcPts val="360"/>
              </a:spcBef>
              <a:spcAft>
                <a:spcPts val="0"/>
              </a:spcAft>
              <a:buSzPts val="3000"/>
              <a:buFont typeface="Verdana"/>
              <a:buChar char="•"/>
            </a:pPr>
            <a:r>
              <a:rPr lang="en-US"/>
              <a:t>Determine the process for student/family or educator requests for assistance</a:t>
            </a:r>
            <a:endParaRPr/>
          </a:p>
        </p:txBody>
      </p:sp>
      <p:pic>
        <p:nvPicPr>
          <p:cNvPr id="716" name="Google Shape;716;g2498472fd85_0_7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216775" y="377300"/>
            <a:ext cx="664400" cy="845600"/>
          </a:xfrm>
          <a:prstGeom prst="rect">
            <a:avLst/>
          </a:prstGeom>
          <a:noFill/>
          <a:ln>
            <a:noFill/>
          </a:ln>
        </p:spPr>
      </p:pic>
      <p:sp>
        <p:nvSpPr>
          <p:cNvPr id="717" name="Google Shape;717;g2498472fd85_0_71"/>
          <p:cNvSpPr txBox="1"/>
          <p:nvPr/>
        </p:nvSpPr>
        <p:spPr>
          <a:xfrm>
            <a:off x="83216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25</a:t>
            </a:r>
            <a:endParaRPr sz="1700">
              <a:solidFill>
                <a:schemeClr val="lt1"/>
              </a:solidFill>
              <a:latin typeface="Verdana"/>
              <a:ea typeface="Verdana"/>
              <a:cs typeface="Verdana"/>
              <a:sym typeface="Verdan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22"/>
        <p:cNvGrpSpPr/>
        <p:nvPr/>
      </p:nvGrpSpPr>
      <p:grpSpPr>
        <a:xfrm>
          <a:off x="0" y="0"/>
          <a:ext cx="0" cy="0"/>
          <a:chOff x="0" y="0"/>
          <a:chExt cx="0" cy="0"/>
        </a:xfrm>
      </p:grpSpPr>
      <p:sp>
        <p:nvSpPr>
          <p:cNvPr id="723" name="Google Shape;723;p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Screening and RFAs</a:t>
            </a:r>
            <a:endParaRPr/>
          </a:p>
        </p:txBody>
      </p:sp>
      <p:sp>
        <p:nvSpPr>
          <p:cNvPr id="724" name="Google Shape;724;p56"/>
          <p:cNvSpPr txBox="1">
            <a:spLocks noGrp="1"/>
          </p:cNvSpPr>
          <p:nvPr>
            <p:ph type="body" idx="1"/>
          </p:nvPr>
        </p:nvSpPr>
        <p:spPr>
          <a:xfrm>
            <a:off x="1251275" y="1557700"/>
            <a:ext cx="7892700" cy="5145900"/>
          </a:xfrm>
          <a:prstGeom prst="rect">
            <a:avLst/>
          </a:prstGeom>
          <a:noFill/>
          <a:ln>
            <a:noFill/>
          </a:ln>
        </p:spPr>
        <p:txBody>
          <a:bodyPr spcFirstLastPara="1" wrap="square" lIns="91425" tIns="45700" rIns="91425" bIns="45700" anchor="t" anchorCtr="0">
            <a:normAutofit fontScale="92500" lnSpcReduction="20000"/>
          </a:bodyPr>
          <a:lstStyle/>
          <a:p>
            <a:pPr marL="114300" lvl="0" indent="0" algn="l" rtl="0">
              <a:lnSpc>
                <a:spcPct val="100000"/>
              </a:lnSpc>
              <a:spcBef>
                <a:spcPts val="360"/>
              </a:spcBef>
              <a:spcAft>
                <a:spcPts val="0"/>
              </a:spcAft>
              <a:buSzPct val="76324"/>
              <a:buNone/>
            </a:pPr>
            <a:r>
              <a:rPr lang="en-US" sz="3000"/>
              <a:t>Screening data helps us to know if the core is sufficient and differentiate a 	systems issue from a student issue, and for which groups of students the core instruction is successful.</a:t>
            </a:r>
            <a:endParaRPr sz="3000"/>
          </a:p>
          <a:p>
            <a:pPr marL="457200" lvl="0" indent="-228600" algn="l" rtl="0">
              <a:lnSpc>
                <a:spcPct val="100000"/>
              </a:lnSpc>
              <a:spcBef>
                <a:spcPts val="360"/>
              </a:spcBef>
              <a:spcAft>
                <a:spcPts val="0"/>
              </a:spcAft>
              <a:buSzPct val="76324"/>
              <a:buNone/>
            </a:pPr>
            <a:endParaRPr sz="3000"/>
          </a:p>
          <a:p>
            <a:pPr marL="114300" lvl="0" indent="0" algn="l" rtl="0">
              <a:lnSpc>
                <a:spcPct val="100000"/>
              </a:lnSpc>
              <a:spcBef>
                <a:spcPts val="360"/>
              </a:spcBef>
              <a:spcAft>
                <a:spcPts val="0"/>
              </a:spcAft>
              <a:buSzPct val="76324"/>
              <a:buNone/>
            </a:pPr>
            <a:r>
              <a:rPr lang="en-US" sz="3000"/>
              <a:t>Universal screening provides data 	advanced tiers teams need for data 	informed decision making. </a:t>
            </a:r>
            <a:endParaRPr sz="3000"/>
          </a:p>
          <a:p>
            <a:pPr marL="457200" lvl="0" indent="-228600" algn="l" rtl="0">
              <a:lnSpc>
                <a:spcPct val="100000"/>
              </a:lnSpc>
              <a:spcBef>
                <a:spcPts val="360"/>
              </a:spcBef>
              <a:spcAft>
                <a:spcPts val="0"/>
              </a:spcAft>
              <a:buSzPct val="76324"/>
              <a:buNone/>
            </a:pPr>
            <a:endParaRPr sz="3000"/>
          </a:p>
          <a:p>
            <a:pPr marL="114300" lvl="0" indent="0" algn="l" rtl="0">
              <a:lnSpc>
                <a:spcPct val="100000"/>
              </a:lnSpc>
              <a:spcBef>
                <a:spcPts val="360"/>
              </a:spcBef>
              <a:spcAft>
                <a:spcPts val="0"/>
              </a:spcAft>
              <a:buSzPct val="76324"/>
              <a:buNone/>
            </a:pPr>
            <a:r>
              <a:rPr lang="en-US" sz="3000"/>
              <a:t>Request for Assistance should be easily accessed by staff, students and 	caregivers. </a:t>
            </a:r>
            <a:endParaRPr sz="3000"/>
          </a:p>
        </p:txBody>
      </p:sp>
      <p:pic>
        <p:nvPicPr>
          <p:cNvPr id="725" name="Google Shape;725;p56" descr="lightbulb icon" title="lightbulb icon"/>
          <p:cNvPicPr preferRelativeResize="0"/>
          <p:nvPr/>
        </p:nvPicPr>
        <p:blipFill rotWithShape="1">
          <a:blip r:embed="rId3">
            <a:alphaModFix/>
          </a:blip>
          <a:srcRect/>
          <a:stretch/>
        </p:blipFill>
        <p:spPr>
          <a:xfrm>
            <a:off x="152396" y="1878875"/>
            <a:ext cx="1098887" cy="1138037"/>
          </a:xfrm>
          <a:prstGeom prst="rect">
            <a:avLst/>
          </a:prstGeom>
          <a:noFill/>
          <a:ln>
            <a:noFill/>
          </a:ln>
        </p:spPr>
      </p:pic>
      <p:pic>
        <p:nvPicPr>
          <p:cNvPr id="726" name="Google Shape;726;p56" descr="lightbulb icon" title="lightbulb icon"/>
          <p:cNvPicPr preferRelativeResize="0"/>
          <p:nvPr/>
        </p:nvPicPr>
        <p:blipFill rotWithShape="1">
          <a:blip r:embed="rId3">
            <a:alphaModFix/>
          </a:blip>
          <a:srcRect/>
          <a:stretch/>
        </p:blipFill>
        <p:spPr>
          <a:xfrm>
            <a:off x="228600" y="3429000"/>
            <a:ext cx="953293" cy="1138037"/>
          </a:xfrm>
          <a:prstGeom prst="rect">
            <a:avLst/>
          </a:prstGeom>
          <a:noFill/>
          <a:ln>
            <a:noFill/>
          </a:ln>
        </p:spPr>
      </p:pic>
      <p:pic>
        <p:nvPicPr>
          <p:cNvPr id="727" name="Google Shape;727;p56" descr="lightbulb icon" title="lightbulb icon"/>
          <p:cNvPicPr preferRelativeResize="0"/>
          <p:nvPr/>
        </p:nvPicPr>
        <p:blipFill rotWithShape="1">
          <a:blip r:embed="rId3">
            <a:alphaModFix/>
          </a:blip>
          <a:srcRect/>
          <a:stretch/>
        </p:blipFill>
        <p:spPr>
          <a:xfrm>
            <a:off x="228600" y="4979125"/>
            <a:ext cx="1098887" cy="1138037"/>
          </a:xfrm>
          <a:prstGeom prst="rect">
            <a:avLst/>
          </a:prstGeom>
          <a:noFill/>
          <a:ln>
            <a:noFill/>
          </a:ln>
        </p:spPr>
      </p:pic>
      <p:pic>
        <p:nvPicPr>
          <p:cNvPr id="728" name="Google Shape;728;p56" descr="family engagement icon"/>
          <p:cNvPicPr preferRelativeResize="0"/>
          <p:nvPr/>
        </p:nvPicPr>
        <p:blipFill rotWithShape="1">
          <a:blip r:embed="rId4">
            <a:alphaModFix/>
          </a:blip>
          <a:srcRect/>
          <a:stretch/>
        </p:blipFill>
        <p:spPr>
          <a:xfrm>
            <a:off x="62272" y="6080250"/>
            <a:ext cx="703975" cy="7777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2498472fd85_0_14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Lunch</a:t>
            </a:r>
            <a:endParaRPr/>
          </a:p>
        </p:txBody>
      </p:sp>
      <p:pic>
        <p:nvPicPr>
          <p:cNvPr id="735" name="Google Shape;735;g2498472fd85_0_149" descr="Large printing press letters spelling out &quot;Lunch Break&quot;"/>
          <p:cNvPicPr preferRelativeResize="0"/>
          <p:nvPr/>
        </p:nvPicPr>
        <p:blipFill rotWithShape="1">
          <a:blip r:embed="rId3">
            <a:alphaModFix/>
          </a:blip>
          <a:srcRect/>
          <a:stretch/>
        </p:blipFill>
        <p:spPr>
          <a:xfrm>
            <a:off x="870262" y="1517537"/>
            <a:ext cx="7403475" cy="4926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40"/>
        <p:cNvGrpSpPr/>
        <p:nvPr/>
      </p:nvGrpSpPr>
      <p:grpSpPr>
        <a:xfrm>
          <a:off x="0" y="0"/>
          <a:ext cx="0" cy="0"/>
          <a:chOff x="0" y="0"/>
          <a:chExt cx="0" cy="0"/>
        </a:xfrm>
      </p:grpSpPr>
      <p:sp>
        <p:nvSpPr>
          <p:cNvPr id="741" name="Google Shape;741;g2498472fd85_0_1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r>
              <a:rPr lang="en-US"/>
              <a:t>Welcome Back!</a:t>
            </a:r>
            <a:endParaRPr/>
          </a:p>
          <a:p>
            <a:pPr marL="0" lvl="0" indent="0" algn="ctr" rtl="0">
              <a:lnSpc>
                <a:spcPct val="100000"/>
              </a:lnSpc>
              <a:spcBef>
                <a:spcPts val="0"/>
              </a:spcBef>
              <a:spcAft>
                <a:spcPts val="0"/>
              </a:spcAft>
              <a:buSzPct val="111111"/>
              <a:buNone/>
            </a:pPr>
            <a:endParaRPr/>
          </a:p>
        </p:txBody>
      </p:sp>
      <p:grpSp>
        <p:nvGrpSpPr>
          <p:cNvPr id="742" name="Google Shape;742;g2498472fd85_0_155" descr="8 interlocking circles"/>
          <p:cNvGrpSpPr/>
          <p:nvPr/>
        </p:nvGrpSpPr>
        <p:grpSpPr>
          <a:xfrm>
            <a:off x="2229413" y="1591550"/>
            <a:ext cx="4968100" cy="4892750"/>
            <a:chOff x="1964938" y="83500"/>
            <a:chExt cx="4968100" cy="4892750"/>
          </a:xfrm>
        </p:grpSpPr>
        <p:sp>
          <p:nvSpPr>
            <p:cNvPr id="743" name="Google Shape;743;g2498472fd85_0_155"/>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744" name="Google Shape;744;g2498472fd85_0_155"/>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745" name="Google Shape;745;g2498472fd85_0_155"/>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746" name="Google Shape;746;g2498472fd85_0_155"/>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747" name="Google Shape;747;g2498472fd85_0_155"/>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748" name="Google Shape;748;g2498472fd85_0_155"/>
            <p:cNvSpPr/>
            <p:nvPr/>
          </p:nvSpPr>
          <p:spPr>
            <a:xfrm>
              <a:off x="251143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749" name="Google Shape;749;g2498472fd85_0_155"/>
            <p:cNvSpPr/>
            <p:nvPr/>
          </p:nvSpPr>
          <p:spPr>
            <a:xfrm>
              <a:off x="1964938" y="1798325"/>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750" name="Google Shape;750;g2498472fd85_0_155"/>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7" name="Google Shape;757;g1345dfbc15e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Welcome and Connect!</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546">
            <a:alpha val="35294"/>
          </a:srgbClr>
        </a:solidFill>
        <a:effectLst/>
      </p:bgPr>
    </p:bg>
    <p:spTree>
      <p:nvGrpSpPr>
        <p:cNvPr id="1" name="Shape 761"/>
        <p:cNvGrpSpPr/>
        <p:nvPr/>
      </p:nvGrpSpPr>
      <p:grpSpPr>
        <a:xfrm>
          <a:off x="0" y="0"/>
          <a:ext cx="0" cy="0"/>
          <a:chOff x="0" y="0"/>
          <a:chExt cx="0" cy="0"/>
        </a:xfrm>
      </p:grpSpPr>
      <p:sp>
        <p:nvSpPr>
          <p:cNvPr id="762" name="Google Shape;762;p5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Decision Rules</a:t>
            </a:r>
            <a:endParaRPr/>
          </a:p>
        </p:txBody>
      </p:sp>
      <p:grpSp>
        <p:nvGrpSpPr>
          <p:cNvPr id="763" name="Google Shape;763;p58" descr="orange circle"/>
          <p:cNvGrpSpPr/>
          <p:nvPr/>
        </p:nvGrpSpPr>
        <p:grpSpPr>
          <a:xfrm>
            <a:off x="2563497" y="1632057"/>
            <a:ext cx="4828025" cy="4892750"/>
            <a:chOff x="2105013" y="83500"/>
            <a:chExt cx="4828025" cy="4892750"/>
          </a:xfrm>
        </p:grpSpPr>
        <p:sp>
          <p:nvSpPr>
            <p:cNvPr id="764" name="Google Shape;764;p58"/>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765" name="Google Shape;765;p58"/>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766" name="Google Shape;766;p58"/>
            <p:cNvSpPr/>
            <p:nvPr/>
          </p:nvSpPr>
          <p:spPr>
            <a:xfrm>
              <a:off x="5469938" y="1731250"/>
              <a:ext cx="1463100" cy="1463100"/>
            </a:xfrm>
            <a:prstGeom prst="ellipse">
              <a:avLst/>
            </a:prstGeom>
            <a:solidFill>
              <a:srgbClr val="F6650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767" name="Google Shape;767;p58"/>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768" name="Google Shape;768;p58"/>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769" name="Google Shape;769;p58"/>
            <p:cNvSpPr/>
            <p:nvPr/>
          </p:nvSpPr>
          <p:spPr>
            <a:xfrm>
              <a:off x="2447913"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770" name="Google Shape;770;p58"/>
            <p:cNvSpPr/>
            <p:nvPr/>
          </p:nvSpPr>
          <p:spPr>
            <a:xfrm>
              <a:off x="2105013" y="1798325"/>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771" name="Google Shape;771;p58"/>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512ea544f6_0_14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Meet and Connect!</a:t>
            </a:r>
            <a:endParaRPr/>
          </a:p>
        </p:txBody>
      </p:sp>
      <p:pic>
        <p:nvPicPr>
          <p:cNvPr id="223" name="Google Shape;223;g2512ea544f6_0_14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77475" y="314875"/>
            <a:ext cx="664400" cy="845600"/>
          </a:xfrm>
          <a:prstGeom prst="rect">
            <a:avLst/>
          </a:prstGeom>
          <a:noFill/>
          <a:ln>
            <a:noFill/>
          </a:ln>
        </p:spPr>
      </p:pic>
      <p:sp>
        <p:nvSpPr>
          <p:cNvPr id="224" name="Google Shape;224;g2512ea544f6_0_144"/>
          <p:cNvSpPr txBox="1"/>
          <p:nvPr/>
        </p:nvSpPr>
        <p:spPr>
          <a:xfrm>
            <a:off x="8326075" y="655625"/>
            <a:ext cx="339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lt1"/>
                </a:solidFill>
                <a:latin typeface="Verdana"/>
                <a:ea typeface="Verdana"/>
                <a:cs typeface="Verdana"/>
                <a:sym typeface="Verdana"/>
              </a:rPr>
              <a:t>8</a:t>
            </a:r>
            <a:endParaRPr sz="1700">
              <a:solidFill>
                <a:schemeClr val="lt1"/>
              </a:solidFill>
              <a:latin typeface="Verdana"/>
              <a:ea typeface="Verdana"/>
              <a:cs typeface="Verdana"/>
              <a:sym typeface="Verdana"/>
            </a:endParaRPr>
          </a:p>
        </p:txBody>
      </p:sp>
      <p:pic>
        <p:nvPicPr>
          <p:cNvPr id="3" name="Picture 2" descr="A black square with a white circle in the middle&#10;&#10;Description automatically generated with medium confidence">
            <a:extLst>
              <a:ext uri="{FF2B5EF4-FFF2-40B4-BE49-F238E27FC236}">
                <a16:creationId xmlns:a16="http://schemas.microsoft.com/office/drawing/2014/main" id="{341F34AD-567E-866E-CB1F-4BA83A527A31}"/>
              </a:ext>
            </a:extLst>
          </p:cNvPr>
          <p:cNvPicPr>
            <a:picLocks noChangeAspect="1"/>
          </p:cNvPicPr>
          <p:nvPr/>
        </p:nvPicPr>
        <p:blipFill>
          <a:blip r:embed="rId4"/>
          <a:stretch>
            <a:fillRect/>
          </a:stretch>
        </p:blipFill>
        <p:spPr>
          <a:xfrm>
            <a:off x="228600" y="1371600"/>
            <a:ext cx="1571089" cy="1571089"/>
          </a:xfrm>
          <a:prstGeom prst="rect">
            <a:avLst/>
          </a:prstGeom>
        </p:spPr>
      </p:pic>
      <p:sp>
        <p:nvSpPr>
          <p:cNvPr id="4" name="TextBox 3">
            <a:extLst>
              <a:ext uri="{FF2B5EF4-FFF2-40B4-BE49-F238E27FC236}">
                <a16:creationId xmlns:a16="http://schemas.microsoft.com/office/drawing/2014/main" id="{B35C8DF0-93A9-E00B-F31B-964F014B0FA9}"/>
              </a:ext>
            </a:extLst>
          </p:cNvPr>
          <p:cNvSpPr txBox="1"/>
          <p:nvPr/>
        </p:nvSpPr>
        <p:spPr>
          <a:xfrm>
            <a:off x="1799689" y="1649313"/>
            <a:ext cx="2772311"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What are you excited/not excited about this summer?</a:t>
            </a:r>
          </a:p>
        </p:txBody>
      </p:sp>
      <p:pic>
        <p:nvPicPr>
          <p:cNvPr id="5" name="Picture 4" descr="Dice showing 2">
            <a:extLst>
              <a:ext uri="{FF2B5EF4-FFF2-40B4-BE49-F238E27FC236}">
                <a16:creationId xmlns:a16="http://schemas.microsoft.com/office/drawing/2014/main" id="{8787EEBD-4763-E3FF-4C02-FE983719CD7A}"/>
              </a:ext>
            </a:extLst>
          </p:cNvPr>
          <p:cNvPicPr>
            <a:picLocks noChangeAspect="1"/>
          </p:cNvPicPr>
          <p:nvPr/>
        </p:nvPicPr>
        <p:blipFill>
          <a:blip r:embed="rId5"/>
          <a:srcRect/>
          <a:stretch/>
        </p:blipFill>
        <p:spPr>
          <a:xfrm>
            <a:off x="328881" y="3042969"/>
            <a:ext cx="1370528" cy="1370528"/>
          </a:xfrm>
          <a:prstGeom prst="rect">
            <a:avLst/>
          </a:prstGeom>
        </p:spPr>
      </p:pic>
      <p:sp>
        <p:nvSpPr>
          <p:cNvPr id="6" name="TextBox 5">
            <a:extLst>
              <a:ext uri="{FF2B5EF4-FFF2-40B4-BE49-F238E27FC236}">
                <a16:creationId xmlns:a16="http://schemas.microsoft.com/office/drawing/2014/main" id="{3BB6A43A-464B-4AD2-1458-1D485A92CE42}"/>
              </a:ext>
            </a:extLst>
          </p:cNvPr>
          <p:cNvSpPr txBox="1"/>
          <p:nvPr/>
        </p:nvSpPr>
        <p:spPr>
          <a:xfrm>
            <a:off x="1799689" y="3220402"/>
            <a:ext cx="2772311"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What is a good memory you have from this past year?</a:t>
            </a:r>
          </a:p>
        </p:txBody>
      </p:sp>
      <p:pic>
        <p:nvPicPr>
          <p:cNvPr id="15" name="Picture 14" descr="Dice showing 3">
            <a:extLst>
              <a:ext uri="{FF2B5EF4-FFF2-40B4-BE49-F238E27FC236}">
                <a16:creationId xmlns:a16="http://schemas.microsoft.com/office/drawing/2014/main" id="{6FF58BC7-DE50-268A-B03D-3A7357FCC560}"/>
              </a:ext>
            </a:extLst>
          </p:cNvPr>
          <p:cNvPicPr>
            <a:picLocks noChangeAspect="1"/>
          </p:cNvPicPr>
          <p:nvPr/>
        </p:nvPicPr>
        <p:blipFill>
          <a:blip r:embed="rId6"/>
          <a:srcRect/>
          <a:stretch/>
        </p:blipFill>
        <p:spPr>
          <a:xfrm>
            <a:off x="328880" y="4614058"/>
            <a:ext cx="1370528" cy="1370528"/>
          </a:xfrm>
          <a:prstGeom prst="rect">
            <a:avLst/>
          </a:prstGeom>
        </p:spPr>
      </p:pic>
      <p:sp>
        <p:nvSpPr>
          <p:cNvPr id="8" name="TextBox 7">
            <a:extLst>
              <a:ext uri="{FF2B5EF4-FFF2-40B4-BE49-F238E27FC236}">
                <a16:creationId xmlns:a16="http://schemas.microsoft.com/office/drawing/2014/main" id="{ED47EF3B-8553-557A-526E-B6D912687A31}"/>
              </a:ext>
            </a:extLst>
          </p:cNvPr>
          <p:cNvSpPr txBox="1"/>
          <p:nvPr/>
        </p:nvSpPr>
        <p:spPr>
          <a:xfrm>
            <a:off x="1799688" y="4661147"/>
            <a:ext cx="2772311"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What is something new you would like to experience this summer?</a:t>
            </a:r>
          </a:p>
        </p:txBody>
      </p:sp>
      <p:pic>
        <p:nvPicPr>
          <p:cNvPr id="18" name="Picture 17" descr="Dice showing 4">
            <a:extLst>
              <a:ext uri="{FF2B5EF4-FFF2-40B4-BE49-F238E27FC236}">
                <a16:creationId xmlns:a16="http://schemas.microsoft.com/office/drawing/2014/main" id="{BAA37313-02F5-C4C9-0924-15AF8C006C71}"/>
              </a:ext>
            </a:extLst>
          </p:cNvPr>
          <p:cNvPicPr>
            <a:picLocks noChangeAspect="1"/>
          </p:cNvPicPr>
          <p:nvPr/>
        </p:nvPicPr>
        <p:blipFill>
          <a:blip r:embed="rId7"/>
          <a:srcRect/>
          <a:stretch/>
        </p:blipFill>
        <p:spPr>
          <a:xfrm>
            <a:off x="4672280" y="1471880"/>
            <a:ext cx="1370528" cy="1370528"/>
          </a:xfrm>
          <a:prstGeom prst="rect">
            <a:avLst/>
          </a:prstGeom>
        </p:spPr>
      </p:pic>
      <p:sp>
        <p:nvSpPr>
          <p:cNvPr id="10" name="TextBox 9">
            <a:extLst>
              <a:ext uri="{FF2B5EF4-FFF2-40B4-BE49-F238E27FC236}">
                <a16:creationId xmlns:a16="http://schemas.microsoft.com/office/drawing/2014/main" id="{E925D657-0B9C-7586-3A0A-D9033AD1CCE5}"/>
              </a:ext>
            </a:extLst>
          </p:cNvPr>
          <p:cNvSpPr txBox="1"/>
          <p:nvPr/>
        </p:nvSpPr>
        <p:spPr>
          <a:xfrm>
            <a:off x="6143089" y="1649313"/>
            <a:ext cx="2772311" cy="707886"/>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What do you enjoy during the summer?</a:t>
            </a:r>
          </a:p>
        </p:txBody>
      </p:sp>
      <p:pic>
        <p:nvPicPr>
          <p:cNvPr id="16" name="Picture 15" descr="Dice showing 5">
            <a:extLst>
              <a:ext uri="{FF2B5EF4-FFF2-40B4-BE49-F238E27FC236}">
                <a16:creationId xmlns:a16="http://schemas.microsoft.com/office/drawing/2014/main" id="{EC30C923-0384-379B-52B7-A4F9ABE187EF}"/>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4672281" y="3042969"/>
            <a:ext cx="1370528" cy="1370528"/>
          </a:xfrm>
          <a:prstGeom prst="rect">
            <a:avLst/>
          </a:prstGeom>
        </p:spPr>
      </p:pic>
      <p:sp>
        <p:nvSpPr>
          <p:cNvPr id="12" name="TextBox 11">
            <a:extLst>
              <a:ext uri="{FF2B5EF4-FFF2-40B4-BE49-F238E27FC236}">
                <a16:creationId xmlns:a16="http://schemas.microsoft.com/office/drawing/2014/main" id="{EEED180D-9D39-F005-BA2C-B8DBA041E091}"/>
              </a:ext>
            </a:extLst>
          </p:cNvPr>
          <p:cNvSpPr txBox="1"/>
          <p:nvPr/>
        </p:nvSpPr>
        <p:spPr>
          <a:xfrm>
            <a:off x="6143089" y="3220402"/>
            <a:ext cx="2772311"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What is something you are looking forward to?</a:t>
            </a:r>
          </a:p>
        </p:txBody>
      </p:sp>
      <p:pic>
        <p:nvPicPr>
          <p:cNvPr id="17" name="Picture 16" descr="Dice showing 6">
            <a:extLst>
              <a:ext uri="{FF2B5EF4-FFF2-40B4-BE49-F238E27FC236}">
                <a16:creationId xmlns:a16="http://schemas.microsoft.com/office/drawing/2014/main" id="{30485D4A-29B7-D212-D64C-9DCEFCCE6B65}"/>
              </a:ext>
            </a:extLst>
          </p:cNvPr>
          <p:cNvPicPr>
            <a:picLocks noChangeAspect="1"/>
          </p:cNvPicPr>
          <p:nvPr/>
        </p:nvPicPr>
        <p:blipFill>
          <a:blip r:embed="rId9"/>
          <a:srcRect/>
          <a:stretch/>
        </p:blipFill>
        <p:spPr>
          <a:xfrm>
            <a:off x="4672280" y="4614058"/>
            <a:ext cx="1370528" cy="1370528"/>
          </a:xfrm>
          <a:prstGeom prst="rect">
            <a:avLst/>
          </a:prstGeom>
        </p:spPr>
      </p:pic>
      <p:sp>
        <p:nvSpPr>
          <p:cNvPr id="14" name="TextBox 13">
            <a:extLst>
              <a:ext uri="{FF2B5EF4-FFF2-40B4-BE49-F238E27FC236}">
                <a16:creationId xmlns:a16="http://schemas.microsoft.com/office/drawing/2014/main" id="{34042E92-816D-7997-3E3E-590C4889F795}"/>
              </a:ext>
            </a:extLst>
          </p:cNvPr>
          <p:cNvSpPr txBox="1"/>
          <p:nvPr/>
        </p:nvSpPr>
        <p:spPr>
          <a:xfrm>
            <a:off x="6143089" y="4791491"/>
            <a:ext cx="2772311"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rPr>
              <a:t>Describe your favorite summer place.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7" name="Google Shape;777;p6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Decision Rules </a:t>
            </a:r>
            <a:endParaRPr/>
          </a:p>
        </p:txBody>
      </p:sp>
      <p:sp>
        <p:nvSpPr>
          <p:cNvPr id="776" name="Google Shape;776;p60"/>
          <p:cNvSpPr txBox="1">
            <a:spLocks noGrp="1"/>
          </p:cNvSpPr>
          <p:nvPr>
            <p:ph type="body" idx="1"/>
          </p:nvPr>
        </p:nvSpPr>
        <p:spPr>
          <a:xfrm>
            <a:off x="457201" y="1676401"/>
            <a:ext cx="8229600" cy="4572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360"/>
              </a:spcBef>
              <a:spcAft>
                <a:spcPts val="0"/>
              </a:spcAft>
              <a:buSzPts val="1946"/>
              <a:buNone/>
            </a:pPr>
            <a:r>
              <a:rPr lang="en-US" sz="3000"/>
              <a:t>Decision rules, or “entry and exit criteria” </a:t>
            </a:r>
            <a:endParaRPr sz="3000"/>
          </a:p>
          <a:p>
            <a:pPr marL="114300" lvl="0" indent="0" algn="l" rtl="0">
              <a:lnSpc>
                <a:spcPct val="100000"/>
              </a:lnSpc>
              <a:spcBef>
                <a:spcPts val="360"/>
              </a:spcBef>
              <a:spcAft>
                <a:spcPts val="0"/>
              </a:spcAft>
              <a:buSzPts val="1946"/>
              <a:buNone/>
            </a:pPr>
            <a:endParaRPr/>
          </a:p>
          <a:p>
            <a:pPr marL="457200" lvl="0" indent="-406400" algn="l" rtl="0">
              <a:lnSpc>
                <a:spcPct val="100000"/>
              </a:lnSpc>
              <a:spcBef>
                <a:spcPts val="360"/>
              </a:spcBef>
              <a:spcAft>
                <a:spcPts val="0"/>
              </a:spcAft>
              <a:buSzPts val="2800"/>
              <a:buFont typeface="Verdana"/>
              <a:buChar char="•"/>
            </a:pPr>
            <a:r>
              <a:rPr lang="en-US" sz="2800"/>
              <a:t>Allows for decisions to be made objectively on who receives support</a:t>
            </a:r>
            <a:endParaRPr sz="2800"/>
          </a:p>
          <a:p>
            <a:pPr marL="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Provide a uniform method to refer students to advanced tiers.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Provide clear exit criteria from advanced tiers interventions and supports.</a:t>
            </a:r>
            <a:endParaRPr sz="28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5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400"/>
              <a:t>2.3 Screening &amp; RFA Decision Rules</a:t>
            </a:r>
            <a:endParaRPr sz="3400"/>
          </a:p>
        </p:txBody>
      </p:sp>
      <p:graphicFrame>
        <p:nvGraphicFramePr>
          <p:cNvPr id="783" name="Google Shape;783;p59"/>
          <p:cNvGraphicFramePr/>
          <p:nvPr/>
        </p:nvGraphicFramePr>
        <p:xfrm>
          <a:off x="38025" y="1371599"/>
          <a:ext cx="8948575" cy="5303490"/>
        </p:xfrm>
        <a:graphic>
          <a:graphicData uri="http://schemas.openxmlformats.org/drawingml/2006/table">
            <a:tbl>
              <a:tblPr firstRow="1">
                <a:noFill/>
                <a:tableStyleId>{93A68515-1621-4106-8471-DD7951202623}</a:tableStyleId>
              </a:tblPr>
              <a:tblGrid>
                <a:gridCol w="2564825">
                  <a:extLst>
                    <a:ext uri="{9D8B030D-6E8A-4147-A177-3AD203B41FA5}">
                      <a16:colId xmlns:a16="http://schemas.microsoft.com/office/drawing/2014/main" val="20000"/>
                    </a:ext>
                  </a:extLst>
                </a:gridCol>
                <a:gridCol w="2714125">
                  <a:extLst>
                    <a:ext uri="{9D8B030D-6E8A-4147-A177-3AD203B41FA5}">
                      <a16:colId xmlns:a16="http://schemas.microsoft.com/office/drawing/2014/main" val="20001"/>
                    </a:ext>
                  </a:extLst>
                </a:gridCol>
                <a:gridCol w="3669625">
                  <a:extLst>
                    <a:ext uri="{9D8B030D-6E8A-4147-A177-3AD203B41FA5}">
                      <a16:colId xmlns:a16="http://schemas.microsoft.com/office/drawing/2014/main" val="20002"/>
                    </a:ext>
                  </a:extLst>
                </a:gridCol>
              </a:tblGrid>
              <a:tr h="4862100">
                <a:tc>
                  <a:txBody>
                    <a:bodyPr/>
                    <a:lstStyle/>
                    <a:p>
                      <a:pPr marL="0" marR="12700" lvl="0" indent="0" algn="l" rtl="0">
                        <a:lnSpc>
                          <a:spcPct val="100000"/>
                        </a:lnSpc>
                        <a:spcBef>
                          <a:spcPts val="0"/>
                        </a:spcBef>
                        <a:spcAft>
                          <a:spcPts val="0"/>
                        </a:spcAft>
                        <a:buClr>
                          <a:schemeClr val="dk1"/>
                        </a:buClr>
                        <a:buSzPts val="1700"/>
                        <a:buFont typeface="Arial"/>
                        <a:buNone/>
                      </a:pPr>
                      <a:r>
                        <a:rPr lang="en-US" sz="2400" u="none" strike="noStrike" cap="none" dirty="0">
                          <a:solidFill>
                            <a:schemeClr val="dk1"/>
                          </a:solidFill>
                          <a:latin typeface="Verdana"/>
                          <a:ea typeface="Verdana"/>
                          <a:cs typeface="Verdana"/>
                          <a:sym typeface="Verdana"/>
                        </a:rPr>
                        <a:t>Decision rules and multiple sources of data (e.g., Rs, screening tools, attendance, student nominations) are used to identify students.</a:t>
                      </a:r>
                      <a:endParaRPr sz="2400" u="none" strike="noStrike" cap="none" dirty="0">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a:solidFill>
                            <a:schemeClr val="dk1"/>
                          </a:solidFill>
                          <a:latin typeface="Verdana"/>
                          <a:ea typeface="Verdana"/>
                          <a:cs typeface="Verdana"/>
                          <a:sym typeface="Verdana"/>
                        </a:rPr>
                        <a:t>Multiple data sources used (e.g., ODRs, time out of instruction, attendance, academic performance)</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a:solidFill>
                            <a:schemeClr val="dk1"/>
                          </a:solidFill>
                          <a:latin typeface="Verdana"/>
                          <a:ea typeface="Verdana"/>
                          <a:cs typeface="Verdana"/>
                          <a:sym typeface="Verdana"/>
                        </a:rPr>
                        <a:t>Decision rubric</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a:solidFill>
                            <a:schemeClr val="dk1"/>
                          </a:solidFill>
                          <a:latin typeface="Verdana"/>
                          <a:ea typeface="Verdana"/>
                          <a:cs typeface="Verdana"/>
                          <a:sym typeface="Verdana"/>
                        </a:rPr>
                        <a:t>Meeting minutes</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a:solidFill>
                            <a:schemeClr val="dk1"/>
                          </a:solidFill>
                          <a:latin typeface="Verdana"/>
                          <a:ea typeface="Verdana"/>
                          <a:cs typeface="Verdana"/>
                          <a:sym typeface="Verdana"/>
                        </a:rPr>
                        <a:t>School policy</a:t>
                      </a:r>
                      <a:endParaRPr sz="2400" u="none" strike="noStrike" cap="none">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76200" marR="0" lvl="0" indent="0" algn="l" rtl="0">
                        <a:lnSpc>
                          <a:spcPct val="100000"/>
                        </a:lnSpc>
                        <a:spcBef>
                          <a:spcPts val="0"/>
                        </a:spcBef>
                        <a:spcAft>
                          <a:spcPts val="0"/>
                        </a:spcAft>
                        <a:buClr>
                          <a:schemeClr val="dk1"/>
                        </a:buClr>
                        <a:buSzPts val="1700"/>
                        <a:buFont typeface="Arial"/>
                        <a:buNone/>
                      </a:pPr>
                      <a:r>
                        <a:rPr lang="en-US" sz="2400" b="1" u="none" strike="noStrike" cap="none" dirty="0">
                          <a:solidFill>
                            <a:schemeClr val="dk1"/>
                          </a:solidFill>
                          <a:latin typeface="Verdana"/>
                          <a:ea typeface="Verdana"/>
                          <a:cs typeface="Verdana"/>
                          <a:sym typeface="Verdana"/>
                        </a:rPr>
                        <a:t>0</a:t>
                      </a:r>
                      <a:r>
                        <a:rPr lang="en-US" sz="2400" u="none" strike="noStrike" cap="none" dirty="0">
                          <a:solidFill>
                            <a:schemeClr val="dk1"/>
                          </a:solidFill>
                          <a:latin typeface="Verdana"/>
                          <a:ea typeface="Verdana"/>
                          <a:cs typeface="Verdana"/>
                          <a:sym typeface="Verdana"/>
                        </a:rPr>
                        <a:t> = No speciﬁc rules for identifying students </a:t>
                      </a:r>
                      <a:endParaRPr sz="2400" u="none" strike="noStrike" cap="none" dirty="0">
                        <a:solidFill>
                          <a:schemeClr val="dk1"/>
                        </a:solidFill>
                        <a:latin typeface="Verdana"/>
                        <a:ea typeface="Verdana"/>
                        <a:cs typeface="Verdana"/>
                        <a:sym typeface="Verdana"/>
                      </a:endParaRPr>
                    </a:p>
                    <a:p>
                      <a:pPr marL="76200" marR="0" lvl="0" indent="0" algn="l" rtl="0">
                        <a:lnSpc>
                          <a:spcPct val="100000"/>
                        </a:lnSpc>
                        <a:spcBef>
                          <a:spcPts val="0"/>
                        </a:spcBef>
                        <a:spcAft>
                          <a:spcPts val="0"/>
                        </a:spcAft>
                        <a:buClr>
                          <a:schemeClr val="dk1"/>
                        </a:buClr>
                        <a:buSzPts val="1700"/>
                        <a:buFont typeface="Arial"/>
                        <a:buNone/>
                      </a:pPr>
                      <a:r>
                        <a:rPr lang="en-US" sz="2400" b="1" u="none" strike="noStrike" cap="none" dirty="0">
                          <a:solidFill>
                            <a:schemeClr val="dk1"/>
                          </a:solidFill>
                          <a:latin typeface="Verdana"/>
                          <a:ea typeface="Verdana"/>
                          <a:cs typeface="Verdana"/>
                          <a:sym typeface="Verdana"/>
                        </a:rPr>
                        <a:t>1</a:t>
                      </a:r>
                      <a:r>
                        <a:rPr lang="en-US" sz="2400" u="none" strike="noStrike" cap="none" dirty="0">
                          <a:solidFill>
                            <a:schemeClr val="dk1"/>
                          </a:solidFill>
                          <a:latin typeface="Verdana"/>
                          <a:ea typeface="Verdana"/>
                          <a:cs typeface="Verdana"/>
                          <a:sym typeface="Verdana"/>
                        </a:rPr>
                        <a:t> = Decision rules established but not consistently followed or used with only one data source</a:t>
                      </a:r>
                      <a:endParaRPr sz="2400" u="none" strike="noStrike" cap="none" dirty="0">
                        <a:solidFill>
                          <a:schemeClr val="dk1"/>
                        </a:solidFill>
                        <a:latin typeface="Verdana"/>
                        <a:ea typeface="Verdana"/>
                        <a:cs typeface="Verdana"/>
                        <a:sym typeface="Verdana"/>
                      </a:endParaRPr>
                    </a:p>
                    <a:p>
                      <a:pPr marL="76200" marR="76200" lvl="0" indent="0" algn="l" rtl="0">
                        <a:lnSpc>
                          <a:spcPct val="100000"/>
                        </a:lnSpc>
                        <a:spcBef>
                          <a:spcPts val="0"/>
                        </a:spcBef>
                        <a:spcAft>
                          <a:spcPts val="0"/>
                        </a:spcAft>
                        <a:buClr>
                          <a:schemeClr val="dk1"/>
                        </a:buClr>
                        <a:buSzPts val="1700"/>
                        <a:buFont typeface="Arial"/>
                        <a:buNone/>
                      </a:pPr>
                      <a:r>
                        <a:rPr lang="en-US" sz="2400" b="1" u="none" strike="noStrike" cap="none" dirty="0">
                          <a:solidFill>
                            <a:schemeClr val="dk1"/>
                          </a:solidFill>
                          <a:latin typeface="Verdana"/>
                          <a:ea typeface="Verdana"/>
                          <a:cs typeface="Verdana"/>
                          <a:sym typeface="Verdana"/>
                        </a:rPr>
                        <a:t>2</a:t>
                      </a:r>
                      <a:r>
                        <a:rPr lang="en-US" sz="2400" u="none" strike="noStrike" cap="none" dirty="0">
                          <a:solidFill>
                            <a:schemeClr val="dk1"/>
                          </a:solidFill>
                          <a:latin typeface="Verdana"/>
                          <a:ea typeface="Verdana"/>
                          <a:cs typeface="Verdana"/>
                          <a:sym typeface="Verdana"/>
                        </a:rPr>
                        <a:t> = Written policy exists that uses multiple data sources </a:t>
                      </a:r>
                      <a:r>
                        <a:rPr lang="en-US" sz="2400" u="sng" strike="noStrike" cap="none" dirty="0">
                          <a:solidFill>
                            <a:schemeClr val="dk1"/>
                          </a:solidFill>
                          <a:latin typeface="Verdana"/>
                          <a:ea typeface="Verdana"/>
                          <a:cs typeface="Verdana"/>
                          <a:sym typeface="Verdana"/>
                        </a:rPr>
                        <a:t>and</a:t>
                      </a:r>
                      <a:r>
                        <a:rPr lang="en-US" sz="2400" u="none" strike="noStrike" cap="none" dirty="0">
                          <a:solidFill>
                            <a:schemeClr val="dk1"/>
                          </a:solidFill>
                          <a:latin typeface="Verdana"/>
                          <a:ea typeface="Verdana"/>
                          <a:cs typeface="Verdana"/>
                          <a:sym typeface="Verdana"/>
                        </a:rPr>
                        <a:t> </a:t>
                      </a:r>
                      <a:r>
                        <a:rPr lang="en-US" sz="2400" u="none" strike="noStrike" cap="none" dirty="0">
                          <a:solidFill>
                            <a:schemeClr val="dk1"/>
                          </a:solidFill>
                          <a:highlight>
                            <a:srgbClr val="FFFF00"/>
                          </a:highlight>
                          <a:latin typeface="Verdana"/>
                          <a:ea typeface="Verdana"/>
                          <a:cs typeface="Verdana"/>
                          <a:sym typeface="Verdana"/>
                        </a:rPr>
                        <a:t>ensures prompt notice to families</a:t>
                      </a:r>
                      <a:r>
                        <a:rPr lang="en-US" sz="2400" u="none" strike="noStrike" cap="none" dirty="0">
                          <a:solidFill>
                            <a:schemeClr val="dk1"/>
                          </a:solidFill>
                          <a:latin typeface="Verdana"/>
                          <a:ea typeface="Verdana"/>
                          <a:cs typeface="Verdana"/>
                          <a:sym typeface="Verdana"/>
                        </a:rPr>
                        <a:t>.</a:t>
                      </a:r>
                      <a:endParaRPr sz="2400" b="1" u="none" strike="noStrike" cap="none" dirty="0">
                        <a:latin typeface="Verdana"/>
                        <a:ea typeface="Verdana"/>
                        <a:cs typeface="Verdana"/>
                        <a:sym typeface="Verdana"/>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
        <p:nvSpPr>
          <p:cNvPr id="784" name="Google Shape;784;p59" descr="red circle"/>
          <p:cNvSpPr/>
          <p:nvPr/>
        </p:nvSpPr>
        <p:spPr>
          <a:xfrm>
            <a:off x="0" y="1406168"/>
            <a:ext cx="2599800" cy="5883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59" descr="red circle"/>
          <p:cNvSpPr/>
          <p:nvPr/>
        </p:nvSpPr>
        <p:spPr>
          <a:xfrm>
            <a:off x="2599800" y="4847356"/>
            <a:ext cx="2599800" cy="588301"/>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59" descr="red circle"/>
          <p:cNvSpPr/>
          <p:nvPr/>
        </p:nvSpPr>
        <p:spPr>
          <a:xfrm>
            <a:off x="6006603" y="1407622"/>
            <a:ext cx="2964300" cy="5883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59" descr="red circle"/>
          <p:cNvSpPr/>
          <p:nvPr/>
        </p:nvSpPr>
        <p:spPr>
          <a:xfrm>
            <a:off x="5777400" y="2579978"/>
            <a:ext cx="3138000" cy="450825"/>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8" name="Google Shape;788;p59" descr="family engagement icon"/>
          <p:cNvPicPr preferRelativeResize="0"/>
          <p:nvPr/>
        </p:nvPicPr>
        <p:blipFill rotWithShape="1">
          <a:blip r:embed="rId3">
            <a:alphaModFix/>
          </a:blip>
          <a:srcRect/>
          <a:stretch/>
        </p:blipFill>
        <p:spPr>
          <a:xfrm>
            <a:off x="120100" y="5956100"/>
            <a:ext cx="815883" cy="845599"/>
          </a:xfrm>
          <a:prstGeom prst="rect">
            <a:avLst/>
          </a:prstGeom>
          <a:noFill/>
          <a:ln>
            <a:noFill/>
          </a:ln>
        </p:spPr>
      </p:pic>
      <p:pic>
        <p:nvPicPr>
          <p:cNvPr id="789" name="Google Shape;789;p5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40575" y="377300"/>
            <a:ext cx="664400" cy="845600"/>
          </a:xfrm>
          <a:prstGeom prst="rect">
            <a:avLst/>
          </a:prstGeom>
          <a:noFill/>
          <a:ln>
            <a:noFill/>
          </a:ln>
        </p:spPr>
      </p:pic>
      <p:sp>
        <p:nvSpPr>
          <p:cNvPr id="790" name="Google Shape;790;p59"/>
          <p:cNvSpPr txBox="1"/>
          <p:nvPr/>
        </p:nvSpPr>
        <p:spPr>
          <a:xfrm>
            <a:off x="82454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26</a:t>
            </a:r>
            <a:endParaRPr sz="1700">
              <a:solidFill>
                <a:schemeClr val="lt1"/>
              </a:solidFill>
              <a:latin typeface="Verdana"/>
              <a:ea typeface="Verdana"/>
              <a:cs typeface="Verdana"/>
              <a:sym typeface="Verdan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6" name="Google Shape;796;p61"/>
          <p:cNvSpPr txBox="1">
            <a:spLocks noGrp="1"/>
          </p:cNvSpPr>
          <p:nvPr>
            <p:ph type="title"/>
          </p:nvPr>
        </p:nvSpPr>
        <p:spPr>
          <a:xfrm>
            <a:off x="228600" y="228599"/>
            <a:ext cx="8686800" cy="1371601"/>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Tier 2 Academic Decision Rules</a:t>
            </a:r>
            <a:br>
              <a:rPr lang="en-US"/>
            </a:br>
            <a:r>
              <a:rPr lang="en-US"/>
              <a:t>Reading Data Example</a:t>
            </a:r>
            <a:endParaRPr/>
          </a:p>
        </p:txBody>
      </p:sp>
      <p:sp>
        <p:nvSpPr>
          <p:cNvPr id="795" name="Google Shape;795;p61"/>
          <p:cNvSpPr txBox="1">
            <a:spLocks noGrp="1"/>
          </p:cNvSpPr>
          <p:nvPr>
            <p:ph type="body" idx="1"/>
          </p:nvPr>
        </p:nvSpPr>
        <p:spPr>
          <a:xfrm>
            <a:off x="332801" y="2004526"/>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Font typeface="Verdana"/>
              <a:buChar char="•"/>
            </a:pPr>
            <a:r>
              <a:rPr lang="en-US" sz="2800"/>
              <a:t>Below 25% on universal screener</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Below 70% on benchmark assessments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Did not meet PALS benchmark</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Did not pass prior year’s SOL</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Did not achieve course credit</a:t>
            </a:r>
            <a:endParaRPr sz="28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6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500"/>
              <a:t>Tier 2 Academic Decision Rules</a:t>
            </a:r>
            <a:br>
              <a:rPr lang="en-US" sz="3500"/>
            </a:br>
            <a:r>
              <a:rPr lang="en-US" sz="3500"/>
              <a:t>Mathematics Data Example</a:t>
            </a:r>
            <a:endParaRPr sz="3500"/>
          </a:p>
        </p:txBody>
      </p:sp>
      <p:pic>
        <p:nvPicPr>
          <p:cNvPr id="803" name="Google Shape;803;p62" descr="Advanced tiers decision rules table&#10;"/>
          <p:cNvPicPr preferRelativeResize="0"/>
          <p:nvPr/>
        </p:nvPicPr>
        <p:blipFill rotWithShape="1">
          <a:blip r:embed="rId3">
            <a:alphaModFix/>
          </a:blip>
          <a:srcRect l="1430" t="17603" r="21166" b="26996"/>
          <a:stretch/>
        </p:blipFill>
        <p:spPr>
          <a:xfrm>
            <a:off x="494174" y="1523394"/>
            <a:ext cx="8155651" cy="4487436"/>
          </a:xfrm>
          <a:prstGeom prst="rect">
            <a:avLst/>
          </a:prstGeom>
          <a:noFill/>
          <a:ln>
            <a:noFill/>
          </a:ln>
        </p:spPr>
      </p:pic>
      <p:pic>
        <p:nvPicPr>
          <p:cNvPr id="804" name="Google Shape;804;p6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40575" y="377300"/>
            <a:ext cx="664400" cy="845600"/>
          </a:xfrm>
          <a:prstGeom prst="rect">
            <a:avLst/>
          </a:prstGeom>
          <a:noFill/>
          <a:ln>
            <a:noFill/>
          </a:ln>
        </p:spPr>
      </p:pic>
      <p:sp>
        <p:nvSpPr>
          <p:cNvPr id="805" name="Google Shape;805;p62"/>
          <p:cNvSpPr txBox="1"/>
          <p:nvPr/>
        </p:nvSpPr>
        <p:spPr>
          <a:xfrm>
            <a:off x="82454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27</a:t>
            </a:r>
            <a:endParaRPr sz="1700">
              <a:solidFill>
                <a:schemeClr val="lt1"/>
              </a:solidFill>
              <a:latin typeface="Verdana"/>
              <a:ea typeface="Verdana"/>
              <a:cs typeface="Verdana"/>
              <a:sym typeface="Verdan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6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Decision Rules</a:t>
            </a:r>
            <a:br>
              <a:rPr lang="en-US"/>
            </a:br>
            <a:r>
              <a:rPr lang="en-US">
                <a:solidFill>
                  <a:srgbClr val="FFFFFF"/>
                </a:solidFill>
              </a:rPr>
              <a:t>Behavior Data Example</a:t>
            </a:r>
            <a:endParaRPr/>
          </a:p>
        </p:txBody>
      </p:sp>
      <p:sp>
        <p:nvSpPr>
          <p:cNvPr id="811" name="Google Shape;811;p63"/>
          <p:cNvSpPr txBox="1">
            <a:spLocks noGrp="1"/>
          </p:cNvSpPr>
          <p:nvPr>
            <p:ph type="body" idx="1"/>
          </p:nvPr>
        </p:nvSpPr>
        <p:spPr>
          <a:xfrm>
            <a:off x="1365200" y="1600200"/>
            <a:ext cx="8229600" cy="5257800"/>
          </a:xfrm>
          <a:prstGeom prst="rect">
            <a:avLst/>
          </a:prstGeom>
          <a:noFill/>
          <a:ln>
            <a:noFill/>
          </a:ln>
        </p:spPr>
        <p:txBody>
          <a:bodyPr spcFirstLastPara="1" wrap="square" lIns="91425" tIns="45700" rIns="91425" bIns="45700" anchor="t" anchorCtr="0">
            <a:normAutofit fontScale="92500" lnSpcReduction="20000"/>
          </a:bodyPr>
          <a:lstStyle/>
          <a:p>
            <a:pPr marL="457200" lvl="0" indent="-406400" algn="l" rtl="0">
              <a:lnSpc>
                <a:spcPct val="100000"/>
              </a:lnSpc>
              <a:spcBef>
                <a:spcPts val="360"/>
              </a:spcBef>
              <a:spcAft>
                <a:spcPts val="0"/>
              </a:spcAft>
              <a:buSzPct val="108108"/>
              <a:buFont typeface="Verdana"/>
              <a:buChar char="•"/>
            </a:pPr>
            <a:r>
              <a:rPr lang="en-US" sz="2800"/>
              <a:t>2-5 ODR’s</a:t>
            </a:r>
            <a:endParaRPr sz="2800"/>
          </a:p>
          <a:p>
            <a:pPr marL="457200" lvl="0" indent="0" algn="l" rtl="0">
              <a:lnSpc>
                <a:spcPct val="100000"/>
              </a:lnSpc>
              <a:spcBef>
                <a:spcPts val="360"/>
              </a:spcBef>
              <a:spcAft>
                <a:spcPts val="0"/>
              </a:spcAft>
              <a:buSzPct val="69498"/>
              <a:buNone/>
            </a:pPr>
            <a:endParaRPr sz="2800"/>
          </a:p>
          <a:p>
            <a:pPr marL="457200" lvl="0" indent="-406400" algn="l" rtl="0">
              <a:lnSpc>
                <a:spcPct val="100000"/>
              </a:lnSpc>
              <a:spcBef>
                <a:spcPts val="360"/>
              </a:spcBef>
              <a:spcAft>
                <a:spcPts val="0"/>
              </a:spcAft>
              <a:buSzPct val="108108"/>
              <a:buFont typeface="Verdana"/>
              <a:buChar char="•"/>
            </a:pPr>
            <a:r>
              <a:rPr lang="en-US" sz="2800"/>
              <a:t>1 Suspension</a:t>
            </a:r>
            <a:endParaRPr sz="2800"/>
          </a:p>
          <a:p>
            <a:pPr marL="457200" lvl="0" indent="0" algn="l" rtl="0">
              <a:lnSpc>
                <a:spcPct val="100000"/>
              </a:lnSpc>
              <a:spcBef>
                <a:spcPts val="360"/>
              </a:spcBef>
              <a:spcAft>
                <a:spcPts val="0"/>
              </a:spcAft>
              <a:buSzPct val="69498"/>
              <a:buNone/>
            </a:pPr>
            <a:endParaRPr sz="2800"/>
          </a:p>
          <a:p>
            <a:pPr marL="457200" lvl="0" indent="-406400" algn="l" rtl="0">
              <a:lnSpc>
                <a:spcPct val="100000"/>
              </a:lnSpc>
              <a:spcBef>
                <a:spcPts val="360"/>
              </a:spcBef>
              <a:spcAft>
                <a:spcPts val="0"/>
              </a:spcAft>
              <a:buSzPct val="108108"/>
              <a:buFont typeface="Verdana"/>
              <a:buChar char="•"/>
            </a:pPr>
            <a:r>
              <a:rPr lang="en-US" sz="2800"/>
              <a:t>&gt;  ?  minutes missed instruction</a:t>
            </a:r>
            <a:endParaRPr sz="2800"/>
          </a:p>
          <a:p>
            <a:pPr marL="457200" lvl="0" indent="0" algn="l" rtl="0">
              <a:lnSpc>
                <a:spcPct val="100000"/>
              </a:lnSpc>
              <a:spcBef>
                <a:spcPts val="360"/>
              </a:spcBef>
              <a:spcAft>
                <a:spcPts val="0"/>
              </a:spcAft>
              <a:buSzPct val="69498"/>
              <a:buNone/>
            </a:pPr>
            <a:r>
              <a:rPr lang="en-US" sz="2800"/>
              <a:t> </a:t>
            </a:r>
            <a:endParaRPr sz="2800"/>
          </a:p>
          <a:p>
            <a:pPr marL="457200" lvl="0" indent="-406400" algn="l" rtl="0">
              <a:lnSpc>
                <a:spcPct val="100000"/>
              </a:lnSpc>
              <a:spcBef>
                <a:spcPts val="360"/>
              </a:spcBef>
              <a:spcAft>
                <a:spcPts val="0"/>
              </a:spcAft>
              <a:buSzPct val="108108"/>
              <a:buFont typeface="Verdana"/>
              <a:buChar char="•"/>
            </a:pPr>
            <a:r>
              <a:rPr lang="en-US" sz="2800"/>
              <a:t>&gt;  ?  days unexcused absences</a:t>
            </a:r>
            <a:endParaRPr sz="2800"/>
          </a:p>
          <a:p>
            <a:pPr marL="457200" lvl="0" indent="0" algn="l" rtl="0">
              <a:lnSpc>
                <a:spcPct val="100000"/>
              </a:lnSpc>
              <a:spcBef>
                <a:spcPts val="360"/>
              </a:spcBef>
              <a:spcAft>
                <a:spcPts val="0"/>
              </a:spcAft>
              <a:buSzPct val="69498"/>
              <a:buNone/>
            </a:pPr>
            <a:endParaRPr sz="2800"/>
          </a:p>
          <a:p>
            <a:pPr marL="457200" lvl="0" indent="-406400" algn="l" rtl="0">
              <a:lnSpc>
                <a:spcPct val="100000"/>
              </a:lnSpc>
              <a:spcBef>
                <a:spcPts val="360"/>
              </a:spcBef>
              <a:spcAft>
                <a:spcPts val="0"/>
              </a:spcAft>
              <a:buSzPct val="108108"/>
              <a:buFont typeface="Verdana"/>
              <a:buChar char="•"/>
            </a:pPr>
            <a:r>
              <a:rPr lang="en-US" sz="2800"/>
              <a:t>Incomplete classwork/homework</a:t>
            </a:r>
            <a:endParaRPr sz="2800"/>
          </a:p>
          <a:p>
            <a:pPr marL="457200" lvl="0" indent="0" algn="l" rtl="0">
              <a:lnSpc>
                <a:spcPct val="100000"/>
              </a:lnSpc>
              <a:spcBef>
                <a:spcPts val="360"/>
              </a:spcBef>
              <a:spcAft>
                <a:spcPts val="0"/>
              </a:spcAft>
              <a:buSzPct val="69498"/>
              <a:buNone/>
            </a:pPr>
            <a:endParaRPr sz="2800"/>
          </a:p>
          <a:p>
            <a:pPr marL="457200" lvl="0" indent="-406400" algn="l" rtl="0">
              <a:lnSpc>
                <a:spcPct val="100000"/>
              </a:lnSpc>
              <a:spcBef>
                <a:spcPts val="360"/>
              </a:spcBef>
              <a:spcAft>
                <a:spcPts val="0"/>
              </a:spcAft>
              <a:buSzPct val="108108"/>
              <a:buFont typeface="Verdana"/>
              <a:buChar char="•"/>
            </a:pPr>
            <a:r>
              <a:rPr lang="en-US" sz="2800"/>
              <a:t>Tardies</a:t>
            </a:r>
            <a:endParaRPr sz="2800"/>
          </a:p>
          <a:p>
            <a:pPr marL="457200" lvl="0" indent="0" algn="l" rtl="0">
              <a:lnSpc>
                <a:spcPct val="100000"/>
              </a:lnSpc>
              <a:spcBef>
                <a:spcPts val="360"/>
              </a:spcBef>
              <a:spcAft>
                <a:spcPts val="0"/>
              </a:spcAft>
              <a:buSzPct val="69498"/>
              <a:buNone/>
            </a:pPr>
            <a:endParaRPr sz="2800"/>
          </a:p>
          <a:p>
            <a:pPr marL="457200" lvl="0" indent="-406400" algn="l" rtl="0">
              <a:lnSpc>
                <a:spcPct val="100000"/>
              </a:lnSpc>
              <a:spcBef>
                <a:spcPts val="360"/>
              </a:spcBef>
              <a:spcAft>
                <a:spcPts val="0"/>
              </a:spcAft>
              <a:buSzPct val="108108"/>
              <a:buFont typeface="Verdana"/>
              <a:buChar char="•"/>
            </a:pPr>
            <a:r>
              <a:rPr lang="en-US" sz="2800"/>
              <a:t>Student, caregiver, staff nomination</a:t>
            </a:r>
            <a:endParaRPr sz="2800"/>
          </a:p>
        </p:txBody>
      </p:sp>
      <p:pic>
        <p:nvPicPr>
          <p:cNvPr id="812" name="Google Shape;812;p63" descr="family engagement icon"/>
          <p:cNvPicPr preferRelativeResize="0"/>
          <p:nvPr/>
        </p:nvPicPr>
        <p:blipFill rotWithShape="1">
          <a:blip r:embed="rId3">
            <a:alphaModFix/>
          </a:blip>
          <a:srcRect/>
          <a:stretch/>
        </p:blipFill>
        <p:spPr>
          <a:xfrm>
            <a:off x="164272" y="5764213"/>
            <a:ext cx="972325" cy="10078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Decision Rules: </a:t>
            </a:r>
            <a:endParaRPr/>
          </a:p>
          <a:p>
            <a:pPr marL="0" lvl="0" indent="0" algn="ctr" rtl="0">
              <a:lnSpc>
                <a:spcPct val="100000"/>
              </a:lnSpc>
              <a:spcBef>
                <a:spcPts val="0"/>
              </a:spcBef>
              <a:spcAft>
                <a:spcPts val="0"/>
              </a:spcAft>
              <a:buSzPct val="111111"/>
              <a:buNone/>
            </a:pPr>
            <a:r>
              <a:rPr lang="en-US"/>
              <a:t>Mental Wellness Data Example</a:t>
            </a:r>
            <a:endParaRPr/>
          </a:p>
        </p:txBody>
      </p:sp>
      <p:sp>
        <p:nvSpPr>
          <p:cNvPr id="818" name="Google Shape;818;p64"/>
          <p:cNvSpPr txBox="1">
            <a:spLocks noGrp="1"/>
          </p:cNvSpPr>
          <p:nvPr>
            <p:ph type="body" idx="1"/>
          </p:nvPr>
        </p:nvSpPr>
        <p:spPr>
          <a:xfrm>
            <a:off x="914401" y="1626426"/>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360"/>
              </a:spcBef>
              <a:spcAft>
                <a:spcPts val="0"/>
              </a:spcAft>
              <a:buSzPts val="2800"/>
              <a:buFont typeface="Verdana"/>
              <a:buChar char="•"/>
            </a:pPr>
            <a:r>
              <a:rPr lang="en-US" sz="2800"/>
              <a:t>5+ visits to the nurse/school counselor per month</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3-5 absences per month</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2-4 tardies and/or early dismissals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Student, caregiver, staff nomination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Mental Wellness Screener</a:t>
            </a:r>
            <a:endParaRPr sz="2800"/>
          </a:p>
        </p:txBody>
      </p:sp>
      <p:pic>
        <p:nvPicPr>
          <p:cNvPr id="819" name="Google Shape;819;p64" descr="family engagement icon"/>
          <p:cNvPicPr preferRelativeResize="0"/>
          <p:nvPr/>
        </p:nvPicPr>
        <p:blipFill rotWithShape="1">
          <a:blip r:embed="rId3">
            <a:alphaModFix/>
          </a:blip>
          <a:srcRect/>
          <a:stretch/>
        </p:blipFill>
        <p:spPr>
          <a:xfrm>
            <a:off x="112925" y="5826550"/>
            <a:ext cx="896751" cy="9294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Sample Data Decision Rules Dashboard</a:t>
            </a:r>
            <a:endParaRPr/>
          </a:p>
        </p:txBody>
      </p:sp>
      <p:graphicFrame>
        <p:nvGraphicFramePr>
          <p:cNvPr id="825" name="Google Shape;825;p65" descr="Decision rules screen shot listing measure, proficient score, at-risk and high risk columns&#10;Header row is decision rules&#10;&#10;&#10;"/>
          <p:cNvGraphicFramePr/>
          <p:nvPr/>
        </p:nvGraphicFramePr>
        <p:xfrm>
          <a:off x="401899" y="1429784"/>
          <a:ext cx="8340200" cy="4602150"/>
        </p:xfrm>
        <a:graphic>
          <a:graphicData uri="http://schemas.openxmlformats.org/drawingml/2006/table">
            <a:tbl>
              <a:tblPr firstRow="1">
                <a:noFill/>
                <a:tableStyleId>{840BC77B-10A8-4AF0-8F9B-B6E99453926E}</a:tableStyleId>
              </a:tblPr>
              <a:tblGrid>
                <a:gridCol w="2085050">
                  <a:extLst>
                    <a:ext uri="{9D8B030D-6E8A-4147-A177-3AD203B41FA5}">
                      <a16:colId xmlns:a16="http://schemas.microsoft.com/office/drawing/2014/main" val="20000"/>
                    </a:ext>
                  </a:extLst>
                </a:gridCol>
                <a:gridCol w="2085050">
                  <a:extLst>
                    <a:ext uri="{9D8B030D-6E8A-4147-A177-3AD203B41FA5}">
                      <a16:colId xmlns:a16="http://schemas.microsoft.com/office/drawing/2014/main" val="20001"/>
                    </a:ext>
                  </a:extLst>
                </a:gridCol>
                <a:gridCol w="2085050">
                  <a:extLst>
                    <a:ext uri="{9D8B030D-6E8A-4147-A177-3AD203B41FA5}">
                      <a16:colId xmlns:a16="http://schemas.microsoft.com/office/drawing/2014/main" val="20002"/>
                    </a:ext>
                  </a:extLst>
                </a:gridCol>
                <a:gridCol w="2085050">
                  <a:extLst>
                    <a:ext uri="{9D8B030D-6E8A-4147-A177-3AD203B41FA5}">
                      <a16:colId xmlns:a16="http://schemas.microsoft.com/office/drawing/2014/main" val="20003"/>
                    </a:ext>
                  </a:extLst>
                </a:gridCol>
              </a:tblGrid>
              <a:tr h="388875">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Measure</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Proficient Score</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At-Risk</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High Risk</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3589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Classroom Managed</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0-4</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5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15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ODR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2-5</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6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Absences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&lt;5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5+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10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Tardy</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&lt;4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4+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10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ISS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4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OSS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5384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Reading Virginia Growth Assessment     </a:t>
                      </a:r>
                      <a:endParaRPr sz="1200" u="none" strike="noStrike" cap="none"/>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red or higher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between purple and red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below purple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5384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Math Virginia Growth Assessment</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red or higher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between purple and red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below purple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Writing Assessment</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3 or 4</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NS; 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5384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Nurse (non-medication)</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 (no pattern)</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2-5 (patterns of regular visits)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dirty="0"/>
                        <a:t>6 or more (patterns of regular visits)</a:t>
                      </a:r>
                      <a:endParaRPr sz="1200" u="none" strike="noStrike" cap="none"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bl>
          </a:graphicData>
        </a:graphic>
      </p:graphicFrame>
      <p:sp>
        <p:nvSpPr>
          <p:cNvPr id="826" name="Google Shape;826;p65"/>
          <p:cNvSpPr txBox="1"/>
          <p:nvPr/>
        </p:nvSpPr>
        <p:spPr>
          <a:xfrm>
            <a:off x="253075" y="6022900"/>
            <a:ext cx="71082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*Ensure schools are looking at more than one data point to determine intervention need(s)*</a:t>
            </a:r>
            <a:endParaRPr sz="20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827" name="Google Shape;827;p6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64375" y="377300"/>
            <a:ext cx="664400" cy="845600"/>
          </a:xfrm>
          <a:prstGeom prst="rect">
            <a:avLst/>
          </a:prstGeom>
          <a:noFill/>
          <a:ln>
            <a:noFill/>
          </a:ln>
        </p:spPr>
      </p:pic>
      <p:sp>
        <p:nvSpPr>
          <p:cNvPr id="828" name="Google Shape;828;p65"/>
          <p:cNvSpPr txBox="1"/>
          <p:nvPr/>
        </p:nvSpPr>
        <p:spPr>
          <a:xfrm>
            <a:off x="8169275"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28</a:t>
            </a:r>
            <a:endParaRPr sz="1700">
              <a:solidFill>
                <a:schemeClr val="lt1"/>
              </a:solidFill>
              <a:latin typeface="Verdana"/>
              <a:ea typeface="Verdana"/>
              <a:cs typeface="Verdana"/>
              <a:sym typeface="Verdan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4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Risk Factors and Decision Rules</a:t>
            </a:r>
            <a:endParaRPr/>
          </a:p>
        </p:txBody>
      </p:sp>
      <p:sp>
        <p:nvSpPr>
          <p:cNvPr id="834" name="Google Shape;834;p45"/>
          <p:cNvSpPr txBox="1">
            <a:spLocks noGrp="1"/>
          </p:cNvSpPr>
          <p:nvPr>
            <p:ph type="body" idx="1"/>
          </p:nvPr>
        </p:nvSpPr>
        <p:spPr>
          <a:xfrm>
            <a:off x="914400" y="1524000"/>
            <a:ext cx="3582900" cy="651000"/>
          </a:xfrm>
          <a:prstGeom prst="rect">
            <a:avLst/>
          </a:prstGeom>
          <a:solidFill>
            <a:srgbClr val="003369">
              <a:alpha val="73725"/>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SzPts val="2100"/>
              <a:buNone/>
            </a:pPr>
            <a:r>
              <a:rPr lang="en-US"/>
              <a:t>School A</a:t>
            </a:r>
            <a:endParaRPr/>
          </a:p>
        </p:txBody>
      </p:sp>
      <p:sp>
        <p:nvSpPr>
          <p:cNvPr id="835" name="Google Shape;835;p45"/>
          <p:cNvSpPr txBox="1">
            <a:spLocks noGrp="1"/>
          </p:cNvSpPr>
          <p:nvPr>
            <p:ph type="body" idx="3"/>
          </p:nvPr>
        </p:nvSpPr>
        <p:spPr>
          <a:xfrm>
            <a:off x="5105400" y="1535113"/>
            <a:ext cx="3581400" cy="639900"/>
          </a:xfrm>
          <a:prstGeom prst="rect">
            <a:avLst/>
          </a:prstGeom>
          <a:solidFill>
            <a:srgbClr val="003369">
              <a:alpha val="73725"/>
            </a:srgbClr>
          </a:solidFill>
          <a:ln>
            <a:noFill/>
          </a:ln>
        </p:spPr>
        <p:txBody>
          <a:bodyPr spcFirstLastPara="1" wrap="square" lIns="91425" tIns="45700" rIns="91425" bIns="45700" anchor="b" anchorCtr="0">
            <a:normAutofit/>
          </a:bodyPr>
          <a:lstStyle/>
          <a:p>
            <a:pPr marL="457200" lvl="0" indent="-228600" algn="l" rtl="0">
              <a:lnSpc>
                <a:spcPct val="100000"/>
              </a:lnSpc>
              <a:spcBef>
                <a:spcPts val="420"/>
              </a:spcBef>
              <a:spcAft>
                <a:spcPts val="0"/>
              </a:spcAft>
              <a:buClr>
                <a:schemeClr val="lt1"/>
              </a:buClr>
              <a:buSzPts val="2100"/>
              <a:buNone/>
            </a:pPr>
            <a:r>
              <a:rPr lang="en-US"/>
              <a:t>School B</a:t>
            </a:r>
            <a:endParaRPr/>
          </a:p>
        </p:txBody>
      </p:sp>
      <p:pic>
        <p:nvPicPr>
          <p:cNvPr id="836" name="Google Shape;836;p45" descr="circle graph"/>
          <p:cNvPicPr preferRelativeResize="0"/>
          <p:nvPr/>
        </p:nvPicPr>
        <p:blipFill rotWithShape="1">
          <a:blip r:embed="rId3">
            <a:alphaModFix/>
          </a:blip>
          <a:srcRect l="5642" t="18061" b="20981"/>
          <a:stretch/>
        </p:blipFill>
        <p:spPr>
          <a:xfrm>
            <a:off x="555688" y="2553962"/>
            <a:ext cx="4300323" cy="3147201"/>
          </a:xfrm>
          <a:prstGeom prst="rect">
            <a:avLst/>
          </a:prstGeom>
          <a:noFill/>
          <a:ln>
            <a:noFill/>
          </a:ln>
        </p:spPr>
      </p:pic>
      <p:pic>
        <p:nvPicPr>
          <p:cNvPr id="837" name="Google Shape;837;p45" descr="circle graph 2"/>
          <p:cNvPicPr preferRelativeResize="0"/>
          <p:nvPr/>
        </p:nvPicPr>
        <p:blipFill rotWithShape="1">
          <a:blip r:embed="rId4">
            <a:alphaModFix/>
          </a:blip>
          <a:srcRect l="5642" t="16061" b="20978"/>
          <a:stretch/>
        </p:blipFill>
        <p:spPr>
          <a:xfrm>
            <a:off x="4724400" y="2486066"/>
            <a:ext cx="4343400" cy="3282972"/>
          </a:xfrm>
          <a:prstGeom prst="rect">
            <a:avLst/>
          </a:prstGeom>
          <a:noFill/>
          <a:ln>
            <a:noFill/>
          </a:ln>
        </p:spPr>
      </p:pic>
      <p:sp>
        <p:nvSpPr>
          <p:cNvPr id="838" name="Google Shape;838;p45"/>
          <p:cNvSpPr txBox="1">
            <a:spLocks noGrp="1"/>
          </p:cNvSpPr>
          <p:nvPr>
            <p:ph type="ftr" idx="11"/>
          </p:nvPr>
        </p:nvSpPr>
        <p:spPr>
          <a:xfrm>
            <a:off x="0" y="6505137"/>
            <a:ext cx="9067800" cy="2004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Verdana"/>
              <a:buNone/>
            </a:pPr>
            <a:r>
              <a:rPr lang="en-US" sz="2400" b="0" i="1" u="none" strike="noStrike" cap="none">
                <a:solidFill>
                  <a:srgbClr val="000000"/>
                </a:solidFill>
                <a:latin typeface="Verdana"/>
                <a:ea typeface="Verdana"/>
                <a:cs typeface="Verdana"/>
                <a:sym typeface="Verdana"/>
              </a:rPr>
              <a:t>Oregon Response to Intervention and Instruction (2019)</a:t>
            </a:r>
            <a:endParaRPr sz="2400" b="0" i="1" u="none" strike="noStrike" cap="none">
              <a:solidFill>
                <a:srgbClr val="000000"/>
              </a:solidFill>
              <a:latin typeface="Verdana"/>
              <a:ea typeface="Verdana"/>
              <a:cs typeface="Verdana"/>
              <a:sym typeface="Verdan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66"/>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Font typeface="Calibri"/>
              <a:buNone/>
            </a:pPr>
            <a:r>
              <a:rPr lang="en-US" sz="2400"/>
              <a:t>Sample Decision Tree</a:t>
            </a:r>
            <a:endParaRPr/>
          </a:p>
        </p:txBody>
      </p:sp>
      <p:sp>
        <p:nvSpPr>
          <p:cNvPr id="844" name="Google Shape;844;p66"/>
          <p:cNvSpPr txBox="1">
            <a:spLocks noGrp="1"/>
          </p:cNvSpPr>
          <p:nvPr>
            <p:ph type="body" idx="2"/>
          </p:nvPr>
        </p:nvSpPr>
        <p:spPr>
          <a:xfrm>
            <a:off x="457200" y="1737360"/>
            <a:ext cx="3008313" cy="3352800"/>
          </a:xfrm>
          <a:prstGeom prst="rect">
            <a:avLst/>
          </a:prstGeom>
          <a:solidFill>
            <a:srgbClr val="003369">
              <a:alpha val="74117"/>
            </a:srgbClr>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US"/>
              <a:t>Grade 2-5</a:t>
            </a:r>
            <a:endParaRPr/>
          </a:p>
          <a:p>
            <a:pPr marL="0" lvl="0" indent="0" algn="l" rtl="0">
              <a:lnSpc>
                <a:spcPct val="90000"/>
              </a:lnSpc>
              <a:spcBef>
                <a:spcPts val="1000"/>
              </a:spcBef>
              <a:spcAft>
                <a:spcPts val="0"/>
              </a:spcAft>
              <a:buClr>
                <a:schemeClr val="lt1"/>
              </a:buClr>
              <a:buSzPts val="2400"/>
              <a:buNone/>
            </a:pPr>
            <a:r>
              <a:rPr lang="en-US"/>
              <a:t>Reading  </a:t>
            </a:r>
            <a:endParaRPr/>
          </a:p>
          <a:p>
            <a:pPr marL="0" lvl="0" indent="0" algn="l" rtl="0">
              <a:lnSpc>
                <a:spcPct val="90000"/>
              </a:lnSpc>
              <a:spcBef>
                <a:spcPts val="1000"/>
              </a:spcBef>
              <a:spcAft>
                <a:spcPts val="0"/>
              </a:spcAft>
              <a:buClr>
                <a:schemeClr val="lt1"/>
              </a:buClr>
              <a:buSzPts val="2400"/>
              <a:buNone/>
            </a:pPr>
            <a:r>
              <a:rPr lang="en-US"/>
              <a:t>(Loudoun County Public Schools example</a:t>
            </a:r>
            <a:endParaRPr/>
          </a:p>
        </p:txBody>
      </p:sp>
      <p:pic>
        <p:nvPicPr>
          <p:cNvPr id="845" name="Google Shape;845;p66" descr="Loudoun County Public Schools Reading Decision Tree" title="Screenshot of Reading Decision Tree"/>
          <p:cNvPicPr preferRelativeResize="0"/>
          <p:nvPr/>
        </p:nvPicPr>
        <p:blipFill rotWithShape="1">
          <a:blip r:embed="rId3">
            <a:alphaModFix/>
          </a:blip>
          <a:srcRect/>
          <a:stretch/>
        </p:blipFill>
        <p:spPr>
          <a:xfrm>
            <a:off x="3785462" y="0"/>
            <a:ext cx="5358526" cy="6858000"/>
          </a:xfrm>
          <a:prstGeom prst="rect">
            <a:avLst/>
          </a:prstGeom>
          <a:noFill/>
          <a:ln>
            <a:noFill/>
          </a:ln>
        </p:spPr>
      </p:pic>
      <p:pic>
        <p:nvPicPr>
          <p:cNvPr id="846" name="Google Shape;846;p6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648775" y="4075100"/>
            <a:ext cx="664400" cy="845600"/>
          </a:xfrm>
          <a:prstGeom prst="rect">
            <a:avLst/>
          </a:prstGeom>
          <a:noFill/>
          <a:ln>
            <a:noFill/>
          </a:ln>
        </p:spPr>
      </p:pic>
      <p:sp>
        <p:nvSpPr>
          <p:cNvPr id="847" name="Google Shape;847;p66"/>
          <p:cNvSpPr txBox="1"/>
          <p:nvPr/>
        </p:nvSpPr>
        <p:spPr>
          <a:xfrm>
            <a:off x="2753675" y="44158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29</a:t>
            </a:r>
            <a:endParaRPr sz="1700">
              <a:solidFill>
                <a:schemeClr val="lt1"/>
              </a:solidFill>
              <a:latin typeface="Verdana"/>
              <a:ea typeface="Verdana"/>
              <a:cs typeface="Verdana"/>
              <a:sym typeface="Verdan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g244e61c8e27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000"/>
              <a:buNone/>
            </a:pPr>
            <a:r>
              <a:rPr lang="en-US"/>
              <a:t>Decision Rules Practice</a:t>
            </a:r>
            <a:endParaRPr/>
          </a:p>
        </p:txBody>
      </p:sp>
      <p:sp>
        <p:nvSpPr>
          <p:cNvPr id="854" name="Google Shape;854;g244e61c8e27_0_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1000"/>
              </a:spcBef>
              <a:spcAft>
                <a:spcPts val="0"/>
              </a:spcAft>
              <a:buSzPts val="1800"/>
              <a:buFont typeface="Verdana"/>
              <a:buChar char="•"/>
            </a:pPr>
            <a:r>
              <a:rPr lang="en-US">
                <a:latin typeface="Verdana"/>
                <a:ea typeface="Verdana"/>
                <a:cs typeface="Verdana"/>
                <a:sym typeface="Verdana"/>
              </a:rPr>
              <a:t>Review the data given to you.</a:t>
            </a:r>
            <a:endParaRPr>
              <a:latin typeface="Verdana"/>
              <a:ea typeface="Verdana"/>
              <a:cs typeface="Verdana"/>
              <a:sym typeface="Verdana"/>
            </a:endParaRPr>
          </a:p>
          <a:p>
            <a:pPr marL="457200" lvl="0" indent="0" algn="l" rtl="0">
              <a:lnSpc>
                <a:spcPct val="90000"/>
              </a:lnSpc>
              <a:spcBef>
                <a:spcPts val="1000"/>
              </a:spcBef>
              <a:spcAft>
                <a:spcPts val="0"/>
              </a:spcAft>
              <a:buSzPts val="1800"/>
              <a:buNone/>
            </a:pPr>
            <a:endParaRPr>
              <a:latin typeface="Verdana"/>
              <a:ea typeface="Verdana"/>
              <a:cs typeface="Verdana"/>
              <a:sym typeface="Verdana"/>
            </a:endParaRPr>
          </a:p>
          <a:p>
            <a:pPr marL="457200" lvl="0" indent="-457200" algn="l" rtl="0">
              <a:lnSpc>
                <a:spcPct val="90000"/>
              </a:lnSpc>
              <a:spcBef>
                <a:spcPts val="1000"/>
              </a:spcBef>
              <a:spcAft>
                <a:spcPts val="0"/>
              </a:spcAft>
              <a:buSzPts val="1800"/>
              <a:buFont typeface="Verdana"/>
              <a:buChar char="•"/>
            </a:pPr>
            <a:r>
              <a:rPr lang="en-US">
                <a:latin typeface="Verdana"/>
                <a:ea typeface="Verdana"/>
                <a:cs typeface="Verdana"/>
                <a:sym typeface="Verdana"/>
              </a:rPr>
              <a:t>Determine decision rules for who might be considered for advanced tier support.</a:t>
            </a:r>
            <a:endParaRPr>
              <a:latin typeface="Verdana"/>
              <a:ea typeface="Verdana"/>
              <a:cs typeface="Verdana"/>
              <a:sym typeface="Verdana"/>
            </a:endParaRPr>
          </a:p>
          <a:p>
            <a:pPr marL="457200" lvl="0" indent="0" algn="l" rtl="0">
              <a:lnSpc>
                <a:spcPct val="90000"/>
              </a:lnSpc>
              <a:spcBef>
                <a:spcPts val="1000"/>
              </a:spcBef>
              <a:spcAft>
                <a:spcPts val="0"/>
              </a:spcAft>
              <a:buSzPts val="1800"/>
              <a:buNone/>
            </a:pPr>
            <a:endParaRPr>
              <a:latin typeface="Verdana"/>
              <a:ea typeface="Verdana"/>
              <a:cs typeface="Verdana"/>
              <a:sym typeface="Verdana"/>
            </a:endParaRPr>
          </a:p>
          <a:p>
            <a:pPr marL="457200" lvl="0" indent="-457200" algn="l" rtl="0">
              <a:lnSpc>
                <a:spcPct val="90000"/>
              </a:lnSpc>
              <a:spcBef>
                <a:spcPts val="1000"/>
              </a:spcBef>
              <a:spcAft>
                <a:spcPts val="0"/>
              </a:spcAft>
              <a:buSzPts val="1800"/>
              <a:buFont typeface="Verdana"/>
              <a:buChar char="•"/>
            </a:pPr>
            <a:r>
              <a:rPr lang="en-US">
                <a:latin typeface="Verdana"/>
                <a:ea typeface="Verdana"/>
                <a:cs typeface="Verdana"/>
                <a:sym typeface="Verdana"/>
              </a:rPr>
              <a:t>Be prepared to share your decision rules and why.</a:t>
            </a:r>
            <a:endParaRPr>
              <a:latin typeface="Verdana"/>
              <a:ea typeface="Verdana"/>
              <a:cs typeface="Verdana"/>
              <a:sym typeface="Verdana"/>
            </a:endParaRPr>
          </a:p>
        </p:txBody>
      </p:sp>
      <p:pic>
        <p:nvPicPr>
          <p:cNvPr id="855" name="Google Shape;855;g244e61c8e27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528425" y="1465675"/>
            <a:ext cx="664400" cy="845600"/>
          </a:xfrm>
          <a:prstGeom prst="rect">
            <a:avLst/>
          </a:prstGeom>
          <a:noFill/>
          <a:ln>
            <a:noFill/>
          </a:ln>
        </p:spPr>
      </p:pic>
      <p:sp>
        <p:nvSpPr>
          <p:cNvPr id="856" name="Google Shape;856;g244e61c8e27_0_0"/>
          <p:cNvSpPr txBox="1"/>
          <p:nvPr/>
        </p:nvSpPr>
        <p:spPr>
          <a:xfrm>
            <a:off x="6633325" y="180642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30</a:t>
            </a:r>
            <a:endParaRPr sz="1700">
              <a:solidFill>
                <a:schemeClr val="lt1"/>
              </a:solidFill>
              <a:latin typeface="Verdana"/>
              <a:ea typeface="Verdana"/>
              <a:cs typeface="Verdana"/>
              <a:sym typeface="Verdana"/>
            </a:endParaRPr>
          </a:p>
        </p:txBody>
      </p:sp>
      <p:pic>
        <p:nvPicPr>
          <p:cNvPr id="857" name="Google Shape;857;g244e61c8e27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22400" y="377300"/>
            <a:ext cx="664400" cy="845600"/>
          </a:xfrm>
          <a:prstGeom prst="rect">
            <a:avLst/>
          </a:prstGeom>
          <a:noFill/>
          <a:ln>
            <a:noFill/>
          </a:ln>
        </p:spPr>
      </p:pic>
      <p:sp>
        <p:nvSpPr>
          <p:cNvPr id="858" name="Google Shape;858;g244e61c8e27_0_0"/>
          <p:cNvSpPr txBox="1"/>
          <p:nvPr/>
        </p:nvSpPr>
        <p:spPr>
          <a:xfrm>
            <a:off x="8127300"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31</a:t>
            </a:r>
            <a:endParaRPr sz="1700">
              <a:solidFill>
                <a:schemeClr val="lt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In-Person Norms</a:t>
            </a:r>
            <a:endParaRPr/>
          </a:p>
        </p:txBody>
      </p:sp>
      <p:graphicFrame>
        <p:nvGraphicFramePr>
          <p:cNvPr id="230" name="Google Shape;230;p5"/>
          <p:cNvGraphicFramePr/>
          <p:nvPr/>
        </p:nvGraphicFramePr>
        <p:xfrm>
          <a:off x="228600" y="1397000"/>
          <a:ext cx="8782875" cy="5394990"/>
        </p:xfrm>
        <a:graphic>
          <a:graphicData uri="http://schemas.openxmlformats.org/drawingml/2006/table">
            <a:tbl>
              <a:tblPr firstRow="1" bandRow="1">
                <a:noFill/>
                <a:tableStyleId>{1F1C366B-6C69-40E4-B000-DB69C6D1A212}</a:tableStyleId>
              </a:tblPr>
              <a:tblGrid>
                <a:gridCol w="3269975">
                  <a:extLst>
                    <a:ext uri="{9D8B030D-6E8A-4147-A177-3AD203B41FA5}">
                      <a16:colId xmlns:a16="http://schemas.microsoft.com/office/drawing/2014/main" val="20000"/>
                    </a:ext>
                  </a:extLst>
                </a:gridCol>
                <a:gridCol w="55129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Be responsible</a:t>
                      </a:r>
                      <a:endParaRPr sz="1400" u="none" strike="noStrike" cap="none"/>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a:t>Take care of personal needs</a:t>
                      </a:r>
                      <a:endParaRPr sz="1400" u="none" strike="noStrike" cap="none"/>
                    </a:p>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a:t>Share your questions with the group</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Be </a:t>
                      </a:r>
                      <a:r>
                        <a:rPr lang="en-US" sz="2400" b="1"/>
                        <a:t>r</a:t>
                      </a:r>
                      <a:r>
                        <a:rPr lang="en-US" sz="2400" b="1" u="none" strike="noStrike" cap="none"/>
                        <a:t>espectful</a:t>
                      </a:r>
                      <a:endParaRPr sz="1400" u="none" strike="noStrike" cap="none"/>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a:t>Turn volume/sound off on cell phones</a:t>
                      </a:r>
                      <a:endParaRPr sz="1400" u="none" strike="noStrike" cap="none"/>
                    </a:p>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a:t>Listen to others attentively</a:t>
                      </a:r>
                      <a:endParaRPr sz="1400" u="none" strike="noStrike" cap="none"/>
                    </a:p>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a:t>Follow up and complete assigned tasks</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t>Be engaged</a:t>
                      </a:r>
                      <a:endParaRPr sz="1400" u="none" strike="noStrike" cap="none"/>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dirty="0"/>
                        <a:t>Ask what you need to know to understand and contribute</a:t>
                      </a:r>
                      <a:endParaRPr sz="1400" u="none" strike="noStrike" cap="none" dirty="0"/>
                    </a:p>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dirty="0"/>
                        <a:t>Share your expertise, information and ideas</a:t>
                      </a:r>
                      <a:endParaRPr sz="1400" u="none" strike="noStrike" cap="none" dirty="0"/>
                    </a:p>
                    <a:p>
                      <a:pPr marL="285750" marR="0" lvl="0" indent="-285750" algn="l" rtl="0">
                        <a:lnSpc>
                          <a:spcPct val="100000"/>
                        </a:lnSpc>
                        <a:spcBef>
                          <a:spcPts val="0"/>
                        </a:spcBef>
                        <a:spcAft>
                          <a:spcPts val="0"/>
                        </a:spcAft>
                        <a:buClr>
                          <a:schemeClr val="dk1"/>
                        </a:buClr>
                        <a:buSzPts val="2400"/>
                        <a:buFont typeface="Arial"/>
                        <a:buChar char="•"/>
                      </a:pPr>
                      <a:r>
                        <a:rPr lang="en-US" sz="2400" u="none" strike="noStrike" cap="none" dirty="0"/>
                        <a:t>Maximize team time by engaging with assigned tasks</a:t>
                      </a:r>
                      <a:endParaRPr sz="1400" u="none" strike="noStrike" cap="none" dirty="0"/>
                    </a:p>
                  </a:txBody>
                  <a:tcPr marL="91450" marR="91450" marT="45725" marB="45725"/>
                </a:tc>
                <a:extLst>
                  <a:ext uri="{0D108BD9-81ED-4DB2-BD59-A6C34878D82A}">
                    <a16:rowId xmlns:a16="http://schemas.microsoft.com/office/drawing/2014/main" val="10002"/>
                  </a:ext>
                </a:extLst>
              </a:tr>
            </a:tbl>
          </a:graphicData>
        </a:graphic>
      </p:graphicFrame>
      <p:pic>
        <p:nvPicPr>
          <p:cNvPr id="231" name="Google Shape;231;p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64375" y="377300"/>
            <a:ext cx="664400" cy="845600"/>
          </a:xfrm>
          <a:prstGeom prst="rect">
            <a:avLst/>
          </a:prstGeom>
          <a:noFill/>
          <a:ln>
            <a:noFill/>
          </a:ln>
        </p:spPr>
      </p:pic>
      <p:sp>
        <p:nvSpPr>
          <p:cNvPr id="232" name="Google Shape;232;p5"/>
          <p:cNvSpPr txBox="1"/>
          <p:nvPr/>
        </p:nvSpPr>
        <p:spPr>
          <a:xfrm>
            <a:off x="8312975" y="718050"/>
            <a:ext cx="339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solidFill>
                  <a:schemeClr val="lt1"/>
                </a:solidFill>
                <a:latin typeface="Verdana"/>
                <a:ea typeface="Verdana"/>
                <a:cs typeface="Verdana"/>
                <a:sym typeface="Verdana"/>
              </a:rPr>
              <a:t>4</a:t>
            </a:r>
            <a:endParaRPr sz="1700">
              <a:solidFill>
                <a:schemeClr val="lt1"/>
              </a:solidFill>
              <a:latin typeface="Verdana"/>
              <a:ea typeface="Verdana"/>
              <a:cs typeface="Verdana"/>
              <a:sym typeface="Verdan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6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US">
                <a:solidFill>
                  <a:schemeClr val="lt1"/>
                </a:solidFill>
              </a:rPr>
              <a:t>Team Time:</a:t>
            </a:r>
            <a:endParaRPr>
              <a:solidFill>
                <a:schemeClr val="lt1"/>
              </a:solidFill>
            </a:endParaRPr>
          </a:p>
          <a:p>
            <a:pPr marL="0" lvl="0" indent="0" algn="ctr" rtl="0">
              <a:lnSpc>
                <a:spcPct val="90000"/>
              </a:lnSpc>
              <a:spcBef>
                <a:spcPts val="0"/>
              </a:spcBef>
              <a:spcAft>
                <a:spcPts val="0"/>
              </a:spcAft>
              <a:buClr>
                <a:schemeClr val="lt1"/>
              </a:buClr>
              <a:buSzPts val="3800"/>
              <a:buFont typeface="Verdana"/>
              <a:buNone/>
            </a:pPr>
            <a:r>
              <a:rPr lang="en-US">
                <a:solidFill>
                  <a:schemeClr val="lt1"/>
                </a:solidFill>
              </a:rPr>
              <a:t> Decision Rules </a:t>
            </a:r>
            <a:endParaRPr>
              <a:solidFill>
                <a:schemeClr val="lt1"/>
              </a:solidFill>
            </a:endParaRPr>
          </a:p>
        </p:txBody>
      </p:sp>
      <p:sp>
        <p:nvSpPr>
          <p:cNvPr id="865" name="Google Shape;865;p68"/>
          <p:cNvSpPr txBox="1">
            <a:spLocks noGrp="1"/>
          </p:cNvSpPr>
          <p:nvPr>
            <p:ph type="body" idx="1"/>
          </p:nvPr>
        </p:nvSpPr>
        <p:spPr>
          <a:xfrm>
            <a:off x="609600" y="1600200"/>
            <a:ext cx="4038600" cy="48918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0"/>
              </a:spcBef>
              <a:spcAft>
                <a:spcPts val="0"/>
              </a:spcAft>
              <a:buSzPts val="2800"/>
              <a:buFont typeface="Verdana"/>
              <a:buChar char="•"/>
            </a:pPr>
            <a:r>
              <a:rPr lang="en-US">
                <a:latin typeface="Verdana"/>
                <a:ea typeface="Verdana"/>
                <a:cs typeface="Verdana"/>
                <a:sym typeface="Verdana"/>
              </a:rPr>
              <a:t>What are the decision rules at your school for a student to enroll in an advanced tier intervention?  </a:t>
            </a:r>
            <a:endParaRPr>
              <a:latin typeface="Verdana"/>
              <a:ea typeface="Verdana"/>
              <a:cs typeface="Verdana"/>
              <a:sym typeface="Verdana"/>
            </a:endParaRPr>
          </a:p>
          <a:p>
            <a:pPr marL="228600" lvl="0" indent="0" algn="l" rtl="0">
              <a:lnSpc>
                <a:spcPct val="90000"/>
              </a:lnSpc>
              <a:spcBef>
                <a:spcPts val="0"/>
              </a:spcBef>
              <a:spcAft>
                <a:spcPts val="0"/>
              </a:spcAft>
              <a:buSzPts val="2800"/>
              <a:buNone/>
            </a:pPr>
            <a:endParaRPr>
              <a:latin typeface="Verdana"/>
              <a:ea typeface="Verdana"/>
              <a:cs typeface="Verdana"/>
              <a:sym typeface="Verdana"/>
            </a:endParaRPr>
          </a:p>
          <a:p>
            <a:pPr marL="457200" lvl="0" indent="-406400" algn="l" rtl="0">
              <a:lnSpc>
                <a:spcPct val="90000"/>
              </a:lnSpc>
              <a:spcBef>
                <a:spcPts val="1000"/>
              </a:spcBef>
              <a:spcAft>
                <a:spcPts val="0"/>
              </a:spcAft>
              <a:buSzPts val="2800"/>
              <a:buFont typeface="Verdana"/>
              <a:buChar char="•"/>
            </a:pPr>
            <a:r>
              <a:rPr lang="en-US">
                <a:latin typeface="Verdana"/>
                <a:ea typeface="Verdana"/>
                <a:cs typeface="Verdana"/>
                <a:sym typeface="Verdana"/>
              </a:rPr>
              <a:t>What are the decision rules for exiting an advanced tier intervention?</a:t>
            </a:r>
            <a:endParaRPr>
              <a:latin typeface="Verdana"/>
              <a:ea typeface="Verdana"/>
              <a:cs typeface="Verdana"/>
              <a:sym typeface="Verdana"/>
            </a:endParaRPr>
          </a:p>
        </p:txBody>
      </p:sp>
      <p:sp>
        <p:nvSpPr>
          <p:cNvPr id="866" name="Google Shape;866;p68"/>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Verdana"/>
              <a:buChar char="•"/>
            </a:pPr>
            <a:r>
              <a:rPr lang="en-US">
                <a:latin typeface="Verdana"/>
                <a:ea typeface="Verdana"/>
                <a:cs typeface="Verdana"/>
                <a:sym typeface="Verdana"/>
              </a:rPr>
              <a:t>How are caregivers involved in advanced tier intervention entry and exit decisions?</a:t>
            </a:r>
            <a:endParaRPr>
              <a:latin typeface="Verdana"/>
              <a:ea typeface="Verdana"/>
              <a:cs typeface="Verdana"/>
              <a:sym typeface="Verdana"/>
            </a:endParaRPr>
          </a:p>
        </p:txBody>
      </p:sp>
      <p:pic>
        <p:nvPicPr>
          <p:cNvPr id="867" name="Google Shape;867;p68" descr="family engagement icon"/>
          <p:cNvPicPr preferRelativeResize="0"/>
          <p:nvPr/>
        </p:nvPicPr>
        <p:blipFill rotWithShape="1">
          <a:blip r:embed="rId3">
            <a:alphaModFix/>
          </a:blip>
          <a:srcRect/>
          <a:stretch/>
        </p:blipFill>
        <p:spPr>
          <a:xfrm>
            <a:off x="75723" y="5881863"/>
            <a:ext cx="941750" cy="976126"/>
          </a:xfrm>
          <a:prstGeom prst="rect">
            <a:avLst/>
          </a:prstGeom>
          <a:noFill/>
          <a:ln>
            <a:noFill/>
          </a:ln>
        </p:spPr>
      </p:pic>
      <p:pic>
        <p:nvPicPr>
          <p:cNvPr id="868" name="Google Shape;868;p6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878325" y="405525"/>
            <a:ext cx="664400" cy="845600"/>
          </a:xfrm>
          <a:prstGeom prst="rect">
            <a:avLst/>
          </a:prstGeom>
          <a:noFill/>
          <a:ln>
            <a:noFill/>
          </a:ln>
        </p:spPr>
      </p:pic>
      <p:sp>
        <p:nvSpPr>
          <p:cNvPr id="869" name="Google Shape;869;p68"/>
          <p:cNvSpPr txBox="1"/>
          <p:nvPr/>
        </p:nvSpPr>
        <p:spPr>
          <a:xfrm>
            <a:off x="79832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32</a:t>
            </a:r>
            <a:endParaRPr sz="1700">
              <a:solidFill>
                <a:schemeClr val="lt1"/>
              </a:solidFill>
              <a:latin typeface="Verdana"/>
              <a:ea typeface="Verdana"/>
              <a:cs typeface="Verdana"/>
              <a:sym typeface="Verdan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74"/>
        <p:cNvGrpSpPr/>
        <p:nvPr/>
      </p:nvGrpSpPr>
      <p:grpSpPr>
        <a:xfrm>
          <a:off x="0" y="0"/>
          <a:ext cx="0" cy="0"/>
          <a:chOff x="0" y="0"/>
          <a:chExt cx="0" cy="0"/>
        </a:xfrm>
      </p:grpSpPr>
      <p:sp>
        <p:nvSpPr>
          <p:cNvPr id="875" name="Google Shape;875;p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Decision Rules</a:t>
            </a:r>
            <a:endParaRPr/>
          </a:p>
        </p:txBody>
      </p:sp>
      <p:sp>
        <p:nvSpPr>
          <p:cNvPr id="876" name="Google Shape;876;p6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0" algn="l" rtl="0">
              <a:lnSpc>
                <a:spcPct val="100000"/>
              </a:lnSpc>
              <a:spcBef>
                <a:spcPts val="360"/>
              </a:spcBef>
              <a:spcAft>
                <a:spcPts val="0"/>
              </a:spcAft>
              <a:buNone/>
            </a:pPr>
            <a:r>
              <a:rPr lang="en-US" sz="2800"/>
              <a:t>Provide a uniform method for student accessing advanced tiers interventions and supports.</a:t>
            </a:r>
            <a:endParaRPr sz="2800"/>
          </a:p>
          <a:p>
            <a:pPr marL="457200" lvl="0" indent="-228600" algn="l" rtl="0">
              <a:lnSpc>
                <a:spcPct val="100000"/>
              </a:lnSpc>
              <a:spcBef>
                <a:spcPts val="360"/>
              </a:spcBef>
              <a:spcAft>
                <a:spcPts val="0"/>
              </a:spcAft>
              <a:buSzPts val="1946"/>
              <a:buNone/>
            </a:pPr>
            <a:endParaRPr sz="2800"/>
          </a:p>
          <a:p>
            <a:pPr marL="457200" lvl="0" indent="0" algn="l" rtl="0">
              <a:lnSpc>
                <a:spcPct val="100000"/>
              </a:lnSpc>
              <a:spcBef>
                <a:spcPts val="360"/>
              </a:spcBef>
              <a:spcAft>
                <a:spcPts val="0"/>
              </a:spcAft>
              <a:buNone/>
            </a:pPr>
            <a:r>
              <a:rPr lang="en-US" sz="2800"/>
              <a:t>Decision rules, or “entry and exit criteria” allow for more equitable decisions on who receives support. </a:t>
            </a:r>
            <a:endParaRPr sz="2800"/>
          </a:p>
          <a:p>
            <a:pPr marL="114300" lvl="0" indent="0" algn="l" rtl="0">
              <a:lnSpc>
                <a:spcPct val="100000"/>
              </a:lnSpc>
              <a:spcBef>
                <a:spcPts val="360"/>
              </a:spcBef>
              <a:spcAft>
                <a:spcPts val="0"/>
              </a:spcAft>
              <a:buSzPts val="1946"/>
              <a:buNone/>
            </a:pPr>
            <a:r>
              <a:rPr lang="en-US" sz="2800"/>
              <a:t> </a:t>
            </a:r>
            <a:endParaRPr sz="2800"/>
          </a:p>
          <a:p>
            <a:pPr marL="457200" lvl="0" indent="0" algn="l" rtl="0">
              <a:lnSpc>
                <a:spcPct val="100000"/>
              </a:lnSpc>
              <a:spcBef>
                <a:spcPts val="360"/>
              </a:spcBef>
              <a:spcAft>
                <a:spcPts val="0"/>
              </a:spcAft>
              <a:buNone/>
            </a:pPr>
            <a:r>
              <a:rPr lang="en-US" sz="2800"/>
              <a:t>Provide clear advanced tier intervention fading criteria. </a:t>
            </a:r>
            <a:endParaRPr sz="2800"/>
          </a:p>
        </p:txBody>
      </p:sp>
      <p:pic>
        <p:nvPicPr>
          <p:cNvPr id="877" name="Google Shape;877;p69" descr="lightbulb icon" title="lightbulb icon"/>
          <p:cNvPicPr preferRelativeResize="0"/>
          <p:nvPr/>
        </p:nvPicPr>
        <p:blipFill rotWithShape="1">
          <a:blip r:embed="rId3">
            <a:alphaModFix/>
          </a:blip>
          <a:srcRect/>
          <a:stretch/>
        </p:blipFill>
        <p:spPr>
          <a:xfrm>
            <a:off x="134626" y="1735050"/>
            <a:ext cx="827074" cy="923757"/>
          </a:xfrm>
          <a:prstGeom prst="rect">
            <a:avLst/>
          </a:prstGeom>
          <a:noFill/>
          <a:ln>
            <a:noFill/>
          </a:ln>
        </p:spPr>
      </p:pic>
      <p:pic>
        <p:nvPicPr>
          <p:cNvPr id="878" name="Google Shape;878;p69" descr="lightbulb icon" title="lightbulb icon"/>
          <p:cNvPicPr preferRelativeResize="0"/>
          <p:nvPr/>
        </p:nvPicPr>
        <p:blipFill rotWithShape="1">
          <a:blip r:embed="rId3">
            <a:alphaModFix/>
          </a:blip>
          <a:srcRect/>
          <a:stretch/>
        </p:blipFill>
        <p:spPr>
          <a:xfrm>
            <a:off x="93876" y="3381775"/>
            <a:ext cx="827074" cy="923757"/>
          </a:xfrm>
          <a:prstGeom prst="rect">
            <a:avLst/>
          </a:prstGeom>
          <a:noFill/>
          <a:ln>
            <a:noFill/>
          </a:ln>
        </p:spPr>
      </p:pic>
      <p:pic>
        <p:nvPicPr>
          <p:cNvPr id="879" name="Google Shape;879;p69" descr="lightbulb icon" title="lightbulb icon"/>
          <p:cNvPicPr preferRelativeResize="0"/>
          <p:nvPr/>
        </p:nvPicPr>
        <p:blipFill rotWithShape="1">
          <a:blip r:embed="rId3">
            <a:alphaModFix/>
          </a:blip>
          <a:srcRect/>
          <a:stretch/>
        </p:blipFill>
        <p:spPr>
          <a:xfrm>
            <a:off x="134626" y="4922550"/>
            <a:ext cx="827074" cy="92375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546">
            <a:alpha val="35294"/>
          </a:srgbClr>
        </a:solidFill>
        <a:effectLst/>
      </p:bgPr>
    </p:bg>
    <p:spTree>
      <p:nvGrpSpPr>
        <p:cNvPr id="1" name="Shape 883"/>
        <p:cNvGrpSpPr/>
        <p:nvPr/>
      </p:nvGrpSpPr>
      <p:grpSpPr>
        <a:xfrm>
          <a:off x="0" y="0"/>
          <a:ext cx="0" cy="0"/>
          <a:chOff x="0" y="0"/>
          <a:chExt cx="0" cy="0"/>
        </a:xfrm>
      </p:grpSpPr>
      <p:sp>
        <p:nvSpPr>
          <p:cNvPr id="884" name="Google Shape;884;p7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Continuum of Supports</a:t>
            </a:r>
            <a:endParaRPr/>
          </a:p>
        </p:txBody>
      </p:sp>
      <p:grpSp>
        <p:nvGrpSpPr>
          <p:cNvPr id="885" name="Google Shape;885;p70" descr="green circle"/>
          <p:cNvGrpSpPr/>
          <p:nvPr/>
        </p:nvGrpSpPr>
        <p:grpSpPr>
          <a:xfrm>
            <a:off x="2093537" y="1736650"/>
            <a:ext cx="4956925" cy="4892750"/>
            <a:chOff x="1976113" y="83500"/>
            <a:chExt cx="4956925" cy="4892750"/>
          </a:xfrm>
        </p:grpSpPr>
        <p:sp>
          <p:nvSpPr>
            <p:cNvPr id="886" name="Google Shape;886;p70"/>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887" name="Google Shape;887;p70"/>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888" name="Google Shape;888;p70"/>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889" name="Google Shape;889;p70"/>
            <p:cNvSpPr/>
            <p:nvPr/>
          </p:nvSpPr>
          <p:spPr>
            <a:xfrm>
              <a:off x="4989788" y="3017100"/>
              <a:ext cx="1463100" cy="1463100"/>
            </a:xfrm>
            <a:prstGeom prst="ellipse">
              <a:avLst/>
            </a:prstGeom>
            <a:solidFill>
              <a:srgbClr val="92D05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890" name="Google Shape;890;p70"/>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891" name="Google Shape;891;p70"/>
            <p:cNvSpPr/>
            <p:nvPr/>
          </p:nvSpPr>
          <p:spPr>
            <a:xfrm>
              <a:off x="2447913" y="31943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892" name="Google Shape;892;p70"/>
            <p:cNvSpPr/>
            <p:nvPr/>
          </p:nvSpPr>
          <p:spPr>
            <a:xfrm>
              <a:off x="1976113" y="1907975"/>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893" name="Google Shape;893;p70"/>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g2512ea544f6_0_5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600"/>
              <a:buNone/>
            </a:pPr>
            <a:r>
              <a:rPr lang="en-US" sz="3400"/>
              <a:t>2.5 Options for Tier 2 Intervention/ Intervention Resources</a:t>
            </a:r>
            <a:endParaRPr sz="3400"/>
          </a:p>
        </p:txBody>
      </p:sp>
      <p:graphicFrame>
        <p:nvGraphicFramePr>
          <p:cNvPr id="2" name="Table 2">
            <a:extLst>
              <a:ext uri="{FF2B5EF4-FFF2-40B4-BE49-F238E27FC236}">
                <a16:creationId xmlns:a16="http://schemas.microsoft.com/office/drawing/2014/main" id="{834A25DF-E93C-EB4C-E8C3-E430EB43C817}"/>
              </a:ext>
            </a:extLst>
          </p:cNvPr>
          <p:cNvGraphicFramePr>
            <a:graphicFrameLocks noGrp="1"/>
          </p:cNvGraphicFramePr>
          <p:nvPr>
            <p:extLst>
              <p:ext uri="{D42A27DB-BD31-4B8C-83A1-F6EECF244321}">
                <p14:modId xmlns:p14="http://schemas.microsoft.com/office/powerpoint/2010/main" val="617047943"/>
              </p:ext>
            </p:extLst>
          </p:nvPr>
        </p:nvGraphicFramePr>
        <p:xfrm>
          <a:off x="1076541" y="1450425"/>
          <a:ext cx="5476659" cy="2319433"/>
        </p:xfrm>
        <a:graphic>
          <a:graphicData uri="http://schemas.openxmlformats.org/drawingml/2006/table">
            <a:tbl>
              <a:tblPr firstRow="1" bandRow="1">
                <a:tableStyleId>{93A68515-1621-4106-8471-DD7951202623}</a:tableStyleId>
              </a:tblPr>
              <a:tblGrid>
                <a:gridCol w="1754644">
                  <a:extLst>
                    <a:ext uri="{9D8B030D-6E8A-4147-A177-3AD203B41FA5}">
                      <a16:colId xmlns:a16="http://schemas.microsoft.com/office/drawing/2014/main" val="4061687813"/>
                    </a:ext>
                  </a:extLst>
                </a:gridCol>
                <a:gridCol w="1773062">
                  <a:extLst>
                    <a:ext uri="{9D8B030D-6E8A-4147-A177-3AD203B41FA5}">
                      <a16:colId xmlns:a16="http://schemas.microsoft.com/office/drawing/2014/main" val="2972037903"/>
                    </a:ext>
                  </a:extLst>
                </a:gridCol>
                <a:gridCol w="1948953">
                  <a:extLst>
                    <a:ext uri="{9D8B030D-6E8A-4147-A177-3AD203B41FA5}">
                      <a16:colId xmlns:a16="http://schemas.microsoft.com/office/drawing/2014/main" val="2412276711"/>
                    </a:ext>
                  </a:extLst>
                </a:gridCol>
              </a:tblGrid>
              <a:tr h="2319433">
                <a:tc>
                  <a:txBody>
                    <a:bodyPr/>
                    <a:lstStyle/>
                    <a:p>
                      <a:r>
                        <a:rPr lang="en-US" sz="1200" dirty="0">
                          <a:latin typeface="Verdana" panose="020B0604030504040204" pitchFamily="34" charset="0"/>
                          <a:ea typeface="Verdana" panose="020B0604030504040204" pitchFamily="34" charset="0"/>
                        </a:rPr>
                        <a:t>Tier II team has multiple ongoing behavior support interventions with documented </a:t>
                      </a:r>
                      <a:r>
                        <a:rPr lang="en-US" sz="1200" dirty="0">
                          <a:highlight>
                            <a:srgbClr val="FF0000"/>
                          </a:highlight>
                          <a:latin typeface="Verdana" panose="020B0604030504040204" pitchFamily="34" charset="0"/>
                          <a:ea typeface="Verdana" panose="020B0604030504040204" pitchFamily="34" charset="0"/>
                        </a:rPr>
                        <a:t>evidence of effectiveness matched to student need.</a:t>
                      </a:r>
                    </a:p>
                  </a:txBody>
                  <a:tcPr marL="46551" marR="46551" marT="23276" marB="23276"/>
                </a:tc>
                <a:tc>
                  <a:txBody>
                    <a:bodyPr/>
                    <a:lstStyle/>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School Tier II Handbook</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Targeted Intervention Reference Guide</a:t>
                      </a:r>
                    </a:p>
                  </a:txBody>
                  <a:tcPr marL="46551" marR="46551" marT="23276" marB="23276"/>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No Tier II interventions w/ documented evidence of effectiveness</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Only 1 Tier II intervention</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Multiple Tier II interventions w/ documented EOE</a:t>
                      </a:r>
                    </a:p>
                  </a:txBody>
                  <a:tcPr marL="46551" marR="46551" marT="23276" marB="23276"/>
                </a:tc>
                <a:extLst>
                  <a:ext uri="{0D108BD9-81ED-4DB2-BD59-A6C34878D82A}">
                    <a16:rowId xmlns:a16="http://schemas.microsoft.com/office/drawing/2014/main" val="3172088370"/>
                  </a:ext>
                </a:extLst>
              </a:tr>
            </a:tbl>
          </a:graphicData>
        </a:graphic>
      </p:graphicFrame>
      <p:pic>
        <p:nvPicPr>
          <p:cNvPr id="899" name="Google Shape;899;g2512ea544f6_0_58" descr="Screen Shot TFI socring for 2.1"/>
          <p:cNvPicPr preferRelativeResize="0"/>
          <p:nvPr/>
        </p:nvPicPr>
        <p:blipFill rotWithShape="1">
          <a:blip r:embed="rId3">
            <a:alphaModFix/>
          </a:blip>
          <a:srcRect/>
          <a:stretch/>
        </p:blipFill>
        <p:spPr>
          <a:xfrm>
            <a:off x="228600" y="1450425"/>
            <a:ext cx="734935" cy="957300"/>
          </a:xfrm>
          <a:prstGeom prst="rect">
            <a:avLst/>
          </a:prstGeom>
          <a:noFill/>
          <a:ln>
            <a:noFill/>
          </a:ln>
        </p:spPr>
      </p:pic>
      <p:graphicFrame>
        <p:nvGraphicFramePr>
          <p:cNvPr id="3" name="Table 2">
            <a:extLst>
              <a:ext uri="{FF2B5EF4-FFF2-40B4-BE49-F238E27FC236}">
                <a16:creationId xmlns:a16="http://schemas.microsoft.com/office/drawing/2014/main" id="{979C3CD8-2CBA-A90F-E9F6-2AC30427539B}"/>
              </a:ext>
            </a:extLst>
          </p:cNvPr>
          <p:cNvGraphicFramePr>
            <a:graphicFrameLocks noGrp="1"/>
          </p:cNvGraphicFramePr>
          <p:nvPr>
            <p:extLst>
              <p:ext uri="{D42A27DB-BD31-4B8C-83A1-F6EECF244321}">
                <p14:modId xmlns:p14="http://schemas.microsoft.com/office/powerpoint/2010/main" val="3499086365"/>
              </p:ext>
            </p:extLst>
          </p:nvPr>
        </p:nvGraphicFramePr>
        <p:xfrm>
          <a:off x="4624852" y="3973200"/>
          <a:ext cx="4442948" cy="2507500"/>
        </p:xfrm>
        <a:graphic>
          <a:graphicData uri="http://schemas.openxmlformats.org/drawingml/2006/table">
            <a:tbl>
              <a:tblPr firstRow="1" bandRow="1">
                <a:tableStyleId>{93A68515-1621-4106-8471-DD7951202623}</a:tableStyleId>
              </a:tblPr>
              <a:tblGrid>
                <a:gridCol w="1347323">
                  <a:extLst>
                    <a:ext uri="{9D8B030D-6E8A-4147-A177-3AD203B41FA5}">
                      <a16:colId xmlns:a16="http://schemas.microsoft.com/office/drawing/2014/main" val="4061687813"/>
                    </a:ext>
                  </a:extLst>
                </a:gridCol>
                <a:gridCol w="1428750">
                  <a:extLst>
                    <a:ext uri="{9D8B030D-6E8A-4147-A177-3AD203B41FA5}">
                      <a16:colId xmlns:a16="http://schemas.microsoft.com/office/drawing/2014/main" val="2972037903"/>
                    </a:ext>
                  </a:extLst>
                </a:gridCol>
                <a:gridCol w="1666875">
                  <a:extLst>
                    <a:ext uri="{9D8B030D-6E8A-4147-A177-3AD203B41FA5}">
                      <a16:colId xmlns:a16="http://schemas.microsoft.com/office/drawing/2014/main" val="2412276711"/>
                    </a:ext>
                  </a:extLst>
                </a:gridCol>
              </a:tblGrid>
              <a:tr h="2507500">
                <a:tc>
                  <a:txBody>
                    <a:bodyPr/>
                    <a:lstStyle/>
                    <a:p>
                      <a:r>
                        <a:rPr lang="en-US" sz="1200" dirty="0">
                          <a:latin typeface="Verdana" panose="020B0604030504040204" pitchFamily="34" charset="0"/>
                          <a:ea typeface="Verdana" panose="020B0604030504040204" pitchFamily="34" charset="0"/>
                        </a:rPr>
                        <a:t>Tier II providers have access to multiple evidence-based interventions matched to student need.</a:t>
                      </a:r>
                    </a:p>
                  </a:txBody>
                  <a:tcPr marL="46551" marR="46551" marT="23276" marB="23276"/>
                </a:tc>
                <a:tc>
                  <a:txBody>
                    <a:bodyPr/>
                    <a:lstStyle/>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Resource map</a:t>
                      </a:r>
                    </a:p>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Student data</a:t>
                      </a:r>
                    </a:p>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Meeting minutes</a:t>
                      </a:r>
                    </a:p>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Description of interventions</a:t>
                      </a:r>
                    </a:p>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Selection Process</a:t>
                      </a:r>
                    </a:p>
                  </a:txBody>
                  <a:tcPr marL="46551" marR="46551" marT="23276" marB="23276"/>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limited supports</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instructional match not consistently evident/unavailable</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continuum of </a:t>
                      </a:r>
                      <a:r>
                        <a:rPr lang="en-US" sz="1200" dirty="0">
                          <a:highlight>
                            <a:srgbClr val="FF0000"/>
                          </a:highlight>
                          <a:latin typeface="Verdana" panose="020B0604030504040204" pitchFamily="34" charset="0"/>
                          <a:ea typeface="Verdana" panose="020B0604030504040204" pitchFamily="34" charset="0"/>
                        </a:rPr>
                        <a:t>evidence-based supports to match instructional needs exist</a:t>
                      </a:r>
                    </a:p>
                  </a:txBody>
                  <a:tcPr marL="46551" marR="46551" marT="23276" marB="23276"/>
                </a:tc>
                <a:extLst>
                  <a:ext uri="{0D108BD9-81ED-4DB2-BD59-A6C34878D82A}">
                    <a16:rowId xmlns:a16="http://schemas.microsoft.com/office/drawing/2014/main" val="3172088370"/>
                  </a:ext>
                </a:extLst>
              </a:tr>
            </a:tbl>
          </a:graphicData>
        </a:graphic>
      </p:graphicFrame>
      <p:pic>
        <p:nvPicPr>
          <p:cNvPr id="900" name="Google Shape;900;g2512ea544f6_0_58" descr="Picture of Academic TFI booklet"/>
          <p:cNvPicPr preferRelativeResize="0"/>
          <p:nvPr/>
        </p:nvPicPr>
        <p:blipFill rotWithShape="1">
          <a:blip r:embed="rId4">
            <a:alphaModFix/>
          </a:blip>
          <a:srcRect/>
          <a:stretch/>
        </p:blipFill>
        <p:spPr>
          <a:xfrm>
            <a:off x="3708950" y="3973200"/>
            <a:ext cx="810200" cy="862675"/>
          </a:xfrm>
          <a:prstGeom prst="rect">
            <a:avLst/>
          </a:prstGeom>
          <a:noFill/>
          <a:ln>
            <a:noFill/>
          </a:ln>
        </p:spPr>
      </p:pic>
      <p:pic>
        <p:nvPicPr>
          <p:cNvPr id="903" name="Google Shape;903;g2512ea544f6_0_5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40575" y="377300"/>
            <a:ext cx="664400" cy="845600"/>
          </a:xfrm>
          <a:prstGeom prst="rect">
            <a:avLst/>
          </a:prstGeom>
          <a:noFill/>
          <a:ln>
            <a:noFill/>
          </a:ln>
        </p:spPr>
      </p:pic>
      <p:sp>
        <p:nvSpPr>
          <p:cNvPr id="904" name="Google Shape;904;g2512ea544f6_0_58"/>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lt1"/>
                </a:solidFill>
                <a:latin typeface="Verdana"/>
                <a:ea typeface="Verdana"/>
                <a:cs typeface="Verdana"/>
                <a:sym typeface="Verdana"/>
              </a:rPr>
              <a:t>33</a:t>
            </a:r>
            <a:endParaRPr sz="1300">
              <a:solidFill>
                <a:schemeClr val="lt1"/>
              </a:solidFill>
              <a:latin typeface="Verdana"/>
              <a:ea typeface="Verdana"/>
              <a:cs typeface="Verdana"/>
              <a:sym typeface="Verdana"/>
            </a:endParaRPr>
          </a:p>
          <a:p>
            <a:pPr marL="0" lvl="0" indent="0" algn="ctr" rtl="0">
              <a:spcBef>
                <a:spcPts val="0"/>
              </a:spcBef>
              <a:spcAft>
                <a:spcPts val="0"/>
              </a:spcAft>
              <a:buNone/>
            </a:pPr>
            <a:r>
              <a:rPr lang="en-US" sz="1300">
                <a:solidFill>
                  <a:schemeClr val="lt1"/>
                </a:solidFill>
                <a:latin typeface="Verdana"/>
                <a:ea typeface="Verdana"/>
                <a:cs typeface="Verdana"/>
                <a:sym typeface="Verdana"/>
              </a:rPr>
              <a:t>34</a:t>
            </a:r>
            <a:endParaRPr sz="1300">
              <a:solidFill>
                <a:schemeClr val="lt1"/>
              </a:solidFill>
              <a:latin typeface="Verdana"/>
              <a:ea typeface="Verdana"/>
              <a:cs typeface="Verdana"/>
              <a:sym typeface="Verdan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g2512ea544f6_0_6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2.6 Critical Features</a:t>
            </a:r>
            <a:endParaRPr/>
          </a:p>
        </p:txBody>
      </p:sp>
      <p:graphicFrame>
        <p:nvGraphicFramePr>
          <p:cNvPr id="2" name="Table 2">
            <a:extLst>
              <a:ext uri="{FF2B5EF4-FFF2-40B4-BE49-F238E27FC236}">
                <a16:creationId xmlns:a16="http://schemas.microsoft.com/office/drawing/2014/main" id="{15A9E346-6F75-A23E-DF06-9E2D8D5856FA}"/>
              </a:ext>
            </a:extLst>
          </p:cNvPr>
          <p:cNvGraphicFramePr>
            <a:graphicFrameLocks noGrp="1"/>
          </p:cNvGraphicFramePr>
          <p:nvPr>
            <p:extLst>
              <p:ext uri="{D42A27DB-BD31-4B8C-83A1-F6EECF244321}">
                <p14:modId xmlns:p14="http://schemas.microsoft.com/office/powerpoint/2010/main" val="1579235763"/>
              </p:ext>
            </p:extLst>
          </p:nvPr>
        </p:nvGraphicFramePr>
        <p:xfrm>
          <a:off x="1076541" y="1450425"/>
          <a:ext cx="5476659" cy="2319433"/>
        </p:xfrm>
        <a:graphic>
          <a:graphicData uri="http://schemas.openxmlformats.org/drawingml/2006/table">
            <a:tbl>
              <a:tblPr firstRow="1" bandRow="1">
                <a:tableStyleId>{93A68515-1621-4106-8471-DD7951202623}</a:tableStyleId>
              </a:tblPr>
              <a:tblGrid>
                <a:gridCol w="1754644">
                  <a:extLst>
                    <a:ext uri="{9D8B030D-6E8A-4147-A177-3AD203B41FA5}">
                      <a16:colId xmlns:a16="http://schemas.microsoft.com/office/drawing/2014/main" val="4061687813"/>
                    </a:ext>
                  </a:extLst>
                </a:gridCol>
                <a:gridCol w="1773062">
                  <a:extLst>
                    <a:ext uri="{9D8B030D-6E8A-4147-A177-3AD203B41FA5}">
                      <a16:colId xmlns:a16="http://schemas.microsoft.com/office/drawing/2014/main" val="2972037903"/>
                    </a:ext>
                  </a:extLst>
                </a:gridCol>
                <a:gridCol w="1948953">
                  <a:extLst>
                    <a:ext uri="{9D8B030D-6E8A-4147-A177-3AD203B41FA5}">
                      <a16:colId xmlns:a16="http://schemas.microsoft.com/office/drawing/2014/main" val="2412276711"/>
                    </a:ext>
                  </a:extLst>
                </a:gridCol>
              </a:tblGrid>
              <a:tr h="2319433">
                <a:tc>
                  <a:txBody>
                    <a:bodyPr/>
                    <a:lstStyle/>
                    <a:p>
                      <a:r>
                        <a:rPr lang="en-US" sz="1200" dirty="0">
                          <a:latin typeface="Verdana" panose="020B0604030504040204" pitchFamily="34" charset="0"/>
                          <a:ea typeface="Verdana" panose="020B0604030504040204" pitchFamily="34" charset="0"/>
                        </a:rPr>
                        <a:t>Interventions provide additional instruction/time for student skill development, structure and predictability and increased opportunities for feedback</a:t>
                      </a:r>
                      <a:endParaRPr lang="en-US" sz="1200" dirty="0">
                        <a:highlight>
                          <a:srgbClr val="FF0000"/>
                        </a:highlight>
                        <a:latin typeface="Verdana" panose="020B0604030504040204" pitchFamily="34" charset="0"/>
                        <a:ea typeface="Verdana" panose="020B0604030504040204" pitchFamily="34" charset="0"/>
                      </a:endParaRPr>
                    </a:p>
                  </a:txBody>
                  <a:tcPr marL="46551" marR="46551" marT="23276" marB="23276"/>
                </a:tc>
                <a:tc>
                  <a:txBody>
                    <a:bodyPr/>
                    <a:lstStyle/>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Universal lesson plans</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Tier II lesson plans</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Daily/weekly progress report</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School schedule</a:t>
                      </a:r>
                    </a:p>
                  </a:txBody>
                  <a:tcPr marL="46551" marR="46551" marT="23276" marB="23276"/>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do not include core features</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contain some but not all features</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All interventions include all features</a:t>
                      </a:r>
                    </a:p>
                  </a:txBody>
                  <a:tcPr marL="46551" marR="46551" marT="23276" marB="23276"/>
                </a:tc>
                <a:extLst>
                  <a:ext uri="{0D108BD9-81ED-4DB2-BD59-A6C34878D82A}">
                    <a16:rowId xmlns:a16="http://schemas.microsoft.com/office/drawing/2014/main" val="3172088370"/>
                  </a:ext>
                </a:extLst>
              </a:tr>
            </a:tbl>
          </a:graphicData>
        </a:graphic>
      </p:graphicFrame>
      <p:pic>
        <p:nvPicPr>
          <p:cNvPr id="910" name="Google Shape;910;g2512ea544f6_0_66" descr="Screen Shot TFI socring for 2.1"/>
          <p:cNvPicPr preferRelativeResize="0"/>
          <p:nvPr/>
        </p:nvPicPr>
        <p:blipFill rotWithShape="1">
          <a:blip r:embed="rId3">
            <a:alphaModFix/>
          </a:blip>
          <a:srcRect/>
          <a:stretch/>
        </p:blipFill>
        <p:spPr>
          <a:xfrm>
            <a:off x="228600" y="1442025"/>
            <a:ext cx="734935" cy="957300"/>
          </a:xfrm>
          <a:prstGeom prst="rect">
            <a:avLst/>
          </a:prstGeom>
          <a:noFill/>
          <a:ln>
            <a:noFill/>
          </a:ln>
        </p:spPr>
      </p:pic>
      <p:graphicFrame>
        <p:nvGraphicFramePr>
          <p:cNvPr id="3" name="Table 2">
            <a:extLst>
              <a:ext uri="{FF2B5EF4-FFF2-40B4-BE49-F238E27FC236}">
                <a16:creationId xmlns:a16="http://schemas.microsoft.com/office/drawing/2014/main" id="{7649082F-40C2-D1FE-8458-78C47ABB3787}"/>
              </a:ext>
            </a:extLst>
          </p:cNvPr>
          <p:cNvGraphicFramePr>
            <a:graphicFrameLocks noGrp="1"/>
          </p:cNvGraphicFramePr>
          <p:nvPr>
            <p:extLst>
              <p:ext uri="{D42A27DB-BD31-4B8C-83A1-F6EECF244321}">
                <p14:modId xmlns:p14="http://schemas.microsoft.com/office/powerpoint/2010/main" val="2994349387"/>
              </p:ext>
            </p:extLst>
          </p:nvPr>
        </p:nvGraphicFramePr>
        <p:xfrm>
          <a:off x="4572000" y="3973200"/>
          <a:ext cx="4495800" cy="2507500"/>
        </p:xfrm>
        <a:graphic>
          <a:graphicData uri="http://schemas.openxmlformats.org/drawingml/2006/table">
            <a:tbl>
              <a:tblPr firstRow="1" bandRow="1">
                <a:tableStyleId>{93A68515-1621-4106-8471-DD7951202623}</a:tableStyleId>
              </a:tblPr>
              <a:tblGrid>
                <a:gridCol w="1524000">
                  <a:extLst>
                    <a:ext uri="{9D8B030D-6E8A-4147-A177-3AD203B41FA5}">
                      <a16:colId xmlns:a16="http://schemas.microsoft.com/office/drawing/2014/main" val="4061687813"/>
                    </a:ext>
                  </a:extLst>
                </a:gridCol>
                <a:gridCol w="1352550">
                  <a:extLst>
                    <a:ext uri="{9D8B030D-6E8A-4147-A177-3AD203B41FA5}">
                      <a16:colId xmlns:a16="http://schemas.microsoft.com/office/drawing/2014/main" val="2972037903"/>
                    </a:ext>
                  </a:extLst>
                </a:gridCol>
                <a:gridCol w="1619250">
                  <a:extLst>
                    <a:ext uri="{9D8B030D-6E8A-4147-A177-3AD203B41FA5}">
                      <a16:colId xmlns:a16="http://schemas.microsoft.com/office/drawing/2014/main" val="2412276711"/>
                    </a:ext>
                  </a:extLst>
                </a:gridCol>
              </a:tblGrid>
              <a:tr h="2507500">
                <a:tc>
                  <a:txBody>
                    <a:bodyPr/>
                    <a:lstStyle/>
                    <a:p>
                      <a:r>
                        <a:rPr lang="en-US" sz="1200" dirty="0">
                          <a:latin typeface="Verdana" panose="020B0604030504040204" pitchFamily="34" charset="0"/>
                          <a:ea typeface="Verdana" panose="020B0604030504040204" pitchFamily="34" charset="0"/>
                        </a:rPr>
                        <a:t>Tier II interventions include increased:</a:t>
                      </a:r>
                    </a:p>
                    <a:p>
                      <a:pPr marL="228600" indent="-228600">
                        <a:buFont typeface="+mj-lt"/>
                        <a:buAutoNum type="alphaUcPeriod"/>
                      </a:pPr>
                      <a:r>
                        <a:rPr lang="en-US" sz="1200" dirty="0">
                          <a:latin typeface="Verdana" panose="020B0604030504040204" pitchFamily="34" charset="0"/>
                          <a:ea typeface="Verdana" panose="020B0604030504040204" pitchFamily="34" charset="0"/>
                        </a:rPr>
                        <a:t>time, intensity, and dosage;</a:t>
                      </a:r>
                    </a:p>
                    <a:p>
                      <a:pPr marL="228600" indent="-228600">
                        <a:buFont typeface="+mj-lt"/>
                        <a:buAutoNum type="alphaUcPeriod"/>
                      </a:pPr>
                      <a:r>
                        <a:rPr lang="en-US" sz="1200" dirty="0">
                          <a:latin typeface="Verdana" panose="020B0604030504040204" pitchFamily="34" charset="0"/>
                          <a:ea typeface="Verdana" panose="020B0604030504040204" pitchFamily="34" charset="0"/>
                        </a:rPr>
                        <a:t>opportunities for feedback and</a:t>
                      </a:r>
                    </a:p>
                    <a:p>
                      <a:pPr marL="228600" indent="-228600">
                        <a:buFont typeface="+mj-lt"/>
                        <a:buAutoNum type="alphaUcPeriod"/>
                      </a:pPr>
                      <a:r>
                        <a:rPr lang="en-US" sz="1200" dirty="0">
                          <a:latin typeface="Verdana" panose="020B0604030504040204" pitchFamily="34" charset="0"/>
                          <a:ea typeface="Verdana" panose="020B0604030504040204" pitchFamily="34" charset="0"/>
                        </a:rPr>
                        <a:t>structures and prompts </a:t>
                      </a:r>
                    </a:p>
                    <a:p>
                      <a:pPr marL="228600" indent="-228600">
                        <a:buFont typeface="+mj-lt"/>
                        <a:buAutoNum type="alphaUcPeriod"/>
                      </a:pPr>
                      <a:endParaRPr lang="en-US" sz="1200" dirty="0">
                        <a:latin typeface="Verdana" panose="020B0604030504040204" pitchFamily="34" charset="0"/>
                        <a:ea typeface="Verdana" panose="020B0604030504040204" pitchFamily="34" charset="0"/>
                      </a:endParaRPr>
                    </a:p>
                  </a:txBody>
                  <a:tcPr marL="46551" marR="46551" marT="23276" marB="23276"/>
                </a:tc>
                <a:tc>
                  <a:txBody>
                    <a:bodyPr/>
                    <a:lstStyle/>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School schedules</a:t>
                      </a:r>
                    </a:p>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Fidelity tools</a:t>
                      </a:r>
                    </a:p>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Programmatic descriptions</a:t>
                      </a:r>
                    </a:p>
                    <a:p>
                      <a:pPr marL="171450" indent="-171450" algn="l">
                        <a:buFont typeface="Arial" panose="020B0604020202020204" pitchFamily="34" charset="0"/>
                        <a:buChar char="•"/>
                      </a:pPr>
                      <a:r>
                        <a:rPr lang="en-US" sz="1200" dirty="0">
                          <a:latin typeface="Verdana" panose="020B0604030504040204" pitchFamily="34" charset="0"/>
                          <a:ea typeface="Verdana" panose="020B0604030504040204" pitchFamily="34" charset="0"/>
                        </a:rPr>
                        <a:t>Lesson plans</a:t>
                      </a:r>
                    </a:p>
                  </a:txBody>
                  <a:tcPr marL="46551" marR="46551" marT="23276" marB="23276"/>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Intervention is not clear and/or inconsistently utilized</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At least 2 of the 3 feature criteria are met.</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All 3 feature criteria are met</a:t>
                      </a:r>
                      <a:endParaRPr lang="en-US" sz="1200" dirty="0">
                        <a:highlight>
                          <a:srgbClr val="FF0000"/>
                        </a:highlight>
                        <a:latin typeface="Verdana" panose="020B0604030504040204" pitchFamily="34" charset="0"/>
                        <a:ea typeface="Verdana" panose="020B0604030504040204" pitchFamily="34" charset="0"/>
                      </a:endParaRPr>
                    </a:p>
                  </a:txBody>
                  <a:tcPr marL="46551" marR="46551" marT="23276" marB="23276"/>
                </a:tc>
                <a:extLst>
                  <a:ext uri="{0D108BD9-81ED-4DB2-BD59-A6C34878D82A}">
                    <a16:rowId xmlns:a16="http://schemas.microsoft.com/office/drawing/2014/main" val="3172088370"/>
                  </a:ext>
                </a:extLst>
              </a:tr>
            </a:tbl>
          </a:graphicData>
        </a:graphic>
      </p:graphicFrame>
      <p:pic>
        <p:nvPicPr>
          <p:cNvPr id="911" name="Google Shape;911;g2512ea544f6_0_66" descr="Picture of Academic TFI booklet"/>
          <p:cNvPicPr preferRelativeResize="0"/>
          <p:nvPr/>
        </p:nvPicPr>
        <p:blipFill rotWithShape="1">
          <a:blip r:embed="rId4">
            <a:alphaModFix/>
          </a:blip>
          <a:srcRect/>
          <a:stretch/>
        </p:blipFill>
        <p:spPr>
          <a:xfrm>
            <a:off x="3761800" y="4129650"/>
            <a:ext cx="810200" cy="862675"/>
          </a:xfrm>
          <a:prstGeom prst="rect">
            <a:avLst/>
          </a:prstGeom>
          <a:noFill/>
          <a:ln>
            <a:noFill/>
          </a:ln>
        </p:spPr>
      </p:pic>
      <p:pic>
        <p:nvPicPr>
          <p:cNvPr id="914" name="Google Shape;914;g2512ea544f6_0_6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40575" y="377300"/>
            <a:ext cx="664400" cy="845600"/>
          </a:xfrm>
          <a:prstGeom prst="rect">
            <a:avLst/>
          </a:prstGeom>
          <a:noFill/>
          <a:ln>
            <a:noFill/>
          </a:ln>
        </p:spPr>
      </p:pic>
      <p:sp>
        <p:nvSpPr>
          <p:cNvPr id="915" name="Google Shape;915;g2512ea544f6_0_66"/>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lt1"/>
                </a:solidFill>
                <a:latin typeface="Verdana"/>
                <a:ea typeface="Verdana"/>
                <a:cs typeface="Verdana"/>
                <a:sym typeface="Verdana"/>
              </a:rPr>
              <a:t>35</a:t>
            </a:r>
            <a:endParaRPr sz="1300">
              <a:solidFill>
                <a:schemeClr val="lt1"/>
              </a:solidFill>
              <a:latin typeface="Verdana"/>
              <a:ea typeface="Verdana"/>
              <a:cs typeface="Verdana"/>
              <a:sym typeface="Verdana"/>
            </a:endParaRPr>
          </a:p>
          <a:p>
            <a:pPr marL="0" lvl="0" indent="0" algn="ctr" rtl="0">
              <a:spcBef>
                <a:spcPts val="0"/>
              </a:spcBef>
              <a:spcAft>
                <a:spcPts val="0"/>
              </a:spcAft>
              <a:buNone/>
            </a:pPr>
            <a:r>
              <a:rPr lang="en-US" sz="1300">
                <a:solidFill>
                  <a:schemeClr val="lt1"/>
                </a:solidFill>
                <a:latin typeface="Verdana"/>
                <a:ea typeface="Verdana"/>
                <a:cs typeface="Verdana"/>
                <a:sym typeface="Verdana"/>
              </a:rPr>
              <a:t>36</a:t>
            </a:r>
            <a:endParaRPr sz="1300">
              <a:solidFill>
                <a:schemeClr val="lt1"/>
              </a:solidFill>
              <a:latin typeface="Verdana"/>
              <a:ea typeface="Verdana"/>
              <a:cs typeface="Verdana"/>
              <a:sym typeface="Verdan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7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11111"/>
              <a:buNone/>
            </a:pPr>
            <a:r>
              <a:rPr lang="en-US"/>
              <a:t>Tier 2 Core Intervention Features</a:t>
            </a:r>
            <a:endParaRPr/>
          </a:p>
        </p:txBody>
      </p:sp>
      <p:grpSp>
        <p:nvGrpSpPr>
          <p:cNvPr id="921" name="Google Shape;921;p76" descr="chart listing tier 2 core features"/>
          <p:cNvGrpSpPr/>
          <p:nvPr/>
        </p:nvGrpSpPr>
        <p:grpSpPr>
          <a:xfrm>
            <a:off x="538852" y="1461917"/>
            <a:ext cx="8366469" cy="5121444"/>
            <a:chOff x="538852" y="1461917"/>
            <a:chExt cx="8366469" cy="5121444"/>
          </a:xfrm>
        </p:grpSpPr>
        <p:grpSp>
          <p:nvGrpSpPr>
            <p:cNvPr id="922" name="Google Shape;922;p76"/>
            <p:cNvGrpSpPr/>
            <p:nvPr/>
          </p:nvGrpSpPr>
          <p:grpSpPr>
            <a:xfrm>
              <a:off x="538852" y="1461917"/>
              <a:ext cx="8292160" cy="5121444"/>
              <a:chOff x="-78823" y="593372"/>
              <a:chExt cx="9322271" cy="5442555"/>
            </a:xfrm>
          </p:grpSpPr>
          <p:sp>
            <p:nvSpPr>
              <p:cNvPr id="923" name="Google Shape;923;p76"/>
              <p:cNvSpPr/>
              <p:nvPr/>
            </p:nvSpPr>
            <p:spPr>
              <a:xfrm>
                <a:off x="3397535" y="3586427"/>
                <a:ext cx="2449500" cy="2449500"/>
              </a:xfrm>
              <a:prstGeom prst="ellipse">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76"/>
              <p:cNvSpPr txBox="1"/>
              <p:nvPr/>
            </p:nvSpPr>
            <p:spPr>
              <a:xfrm>
                <a:off x="3756269" y="3945161"/>
                <a:ext cx="1732200" cy="17322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Tier 2 Core Features </a:t>
                </a:r>
                <a:endParaRPr sz="2400" b="0" i="0" u="none" strike="noStrike" cap="none">
                  <a:solidFill>
                    <a:srgbClr val="000000"/>
                  </a:solidFill>
                  <a:latin typeface="Verdana"/>
                  <a:ea typeface="Verdana"/>
                  <a:cs typeface="Verdana"/>
                  <a:sym typeface="Verdana"/>
                </a:endParaRPr>
              </a:p>
            </p:txBody>
          </p:sp>
          <p:sp>
            <p:nvSpPr>
              <p:cNvPr id="925" name="Google Shape;925;p76"/>
              <p:cNvSpPr/>
              <p:nvPr/>
            </p:nvSpPr>
            <p:spPr>
              <a:xfrm rot="10800000">
                <a:off x="1077857" y="4462189"/>
                <a:ext cx="2192100" cy="698100"/>
              </a:xfrm>
              <a:prstGeom prst="leftArrow">
                <a:avLst>
                  <a:gd name="adj1" fmla="val 60000"/>
                  <a:gd name="adj2" fmla="val 50000"/>
                </a:avLst>
              </a:prstGeom>
              <a:gradFill>
                <a:gsLst>
                  <a:gs pos="0">
                    <a:srgbClr val="FFF6DB"/>
                  </a:gs>
                  <a:gs pos="100000">
                    <a:srgbClr val="FAD25C"/>
                  </a:gs>
                </a:gsLst>
                <a:path path="circle">
                  <a:fillToRect l="50000" t="50000" r="50000" b="50000"/>
                </a:path>
                <a:tileRect/>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76"/>
              <p:cNvSpPr/>
              <p:nvPr/>
            </p:nvSpPr>
            <p:spPr>
              <a:xfrm>
                <a:off x="-78823" y="3874522"/>
                <a:ext cx="2313600" cy="19473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76"/>
              <p:cNvSpPr txBox="1"/>
              <p:nvPr/>
            </p:nvSpPr>
            <p:spPr>
              <a:xfrm>
                <a:off x="-78683" y="3733247"/>
                <a:ext cx="2313300" cy="2088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Instruction on Skills (prosocial, emotional, academic)</a:t>
                </a:r>
                <a:endParaRPr sz="1800" b="0" i="0" u="none" strike="noStrike" cap="none">
                  <a:solidFill>
                    <a:srgbClr val="000000"/>
                  </a:solidFill>
                  <a:latin typeface="Verdana"/>
                  <a:ea typeface="Verdana"/>
                  <a:cs typeface="Verdana"/>
                  <a:sym typeface="Verdana"/>
                </a:endParaRPr>
              </a:p>
            </p:txBody>
          </p:sp>
          <p:sp>
            <p:nvSpPr>
              <p:cNvPr id="928" name="Google Shape;928;p76"/>
              <p:cNvSpPr/>
              <p:nvPr/>
            </p:nvSpPr>
            <p:spPr>
              <a:xfrm rot="-8674050">
                <a:off x="1121260" y="2903797"/>
                <a:ext cx="2621505" cy="698080"/>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76"/>
              <p:cNvSpPr/>
              <p:nvPr/>
            </p:nvSpPr>
            <p:spPr>
              <a:xfrm>
                <a:off x="506546" y="1806996"/>
                <a:ext cx="17148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76"/>
              <p:cNvSpPr txBox="1"/>
              <p:nvPr/>
            </p:nvSpPr>
            <p:spPr>
              <a:xfrm>
                <a:off x="546725" y="1847172"/>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a:t>
                </a:r>
                <a:endParaRPr sz="1800" b="0" i="0" u="none" strike="noStrike" cap="none">
                  <a:solidFill>
                    <a:srgbClr val="000000"/>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Regular Feedback</a:t>
                </a:r>
                <a:endParaRPr sz="1800" b="0" i="0" u="none" strike="noStrike" cap="none">
                  <a:solidFill>
                    <a:srgbClr val="000000"/>
                  </a:solidFill>
                  <a:latin typeface="Verdana"/>
                  <a:ea typeface="Verdana"/>
                  <a:cs typeface="Verdana"/>
                  <a:sym typeface="Verdana"/>
                </a:endParaRPr>
              </a:p>
            </p:txBody>
          </p:sp>
          <p:sp>
            <p:nvSpPr>
              <p:cNvPr id="931" name="Google Shape;931;p76"/>
              <p:cNvSpPr/>
              <p:nvPr/>
            </p:nvSpPr>
            <p:spPr>
              <a:xfrm rot="-6480166">
                <a:off x="2662098" y="2048790"/>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76"/>
              <p:cNvSpPr/>
              <p:nvPr/>
            </p:nvSpPr>
            <p:spPr>
              <a:xfrm>
                <a:off x="2617374"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76"/>
              <p:cNvSpPr txBox="1"/>
              <p:nvPr/>
            </p:nvSpPr>
            <p:spPr>
              <a:xfrm>
                <a:off x="2657542" y="633547"/>
                <a:ext cx="1634400" cy="993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Structure &amp; Prompts</a:t>
                </a:r>
                <a:endParaRPr sz="1800" b="0" i="0" u="none" strike="noStrike" cap="none">
                  <a:solidFill>
                    <a:srgbClr val="000000"/>
                  </a:solidFill>
                  <a:latin typeface="Verdana"/>
                  <a:ea typeface="Verdana"/>
                  <a:cs typeface="Verdana"/>
                  <a:sym typeface="Verdana"/>
                </a:endParaRPr>
              </a:p>
            </p:txBody>
          </p:sp>
          <p:sp>
            <p:nvSpPr>
              <p:cNvPr id="934" name="Google Shape;934;p76"/>
              <p:cNvSpPr/>
              <p:nvPr/>
            </p:nvSpPr>
            <p:spPr>
              <a:xfrm rot="-4319834">
                <a:off x="4230567" y="2048711"/>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76"/>
              <p:cNvSpPr/>
              <p:nvPr/>
            </p:nvSpPr>
            <p:spPr>
              <a:xfrm>
                <a:off x="4912588"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76"/>
              <p:cNvSpPr txBox="1"/>
              <p:nvPr/>
            </p:nvSpPr>
            <p:spPr>
              <a:xfrm>
                <a:off x="4952755" y="633548"/>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Intensity of Data Collection</a:t>
                </a:r>
                <a:endParaRPr sz="1800" b="0" i="0" u="none" strike="noStrike" cap="none">
                  <a:solidFill>
                    <a:srgbClr val="000000"/>
                  </a:solidFill>
                  <a:latin typeface="Verdana"/>
                  <a:ea typeface="Verdana"/>
                  <a:cs typeface="Verdana"/>
                  <a:sym typeface="Verdana"/>
                </a:endParaRPr>
              </a:p>
            </p:txBody>
          </p:sp>
          <p:sp>
            <p:nvSpPr>
              <p:cNvPr id="937" name="Google Shape;937;p76"/>
              <p:cNvSpPr/>
              <p:nvPr/>
            </p:nvSpPr>
            <p:spPr>
              <a:xfrm rot="-2159837">
                <a:off x="5499422" y="2970568"/>
                <a:ext cx="2352033" cy="69824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76"/>
              <p:cNvSpPr/>
              <p:nvPr/>
            </p:nvSpPr>
            <p:spPr>
              <a:xfrm>
                <a:off x="6632301" y="1942468"/>
                <a:ext cx="19890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76"/>
              <p:cNvSpPr txBox="1"/>
              <p:nvPr/>
            </p:nvSpPr>
            <p:spPr>
              <a:xfrm>
                <a:off x="6672477" y="1982647"/>
                <a:ext cx="19086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Family Engagement</a:t>
                </a:r>
                <a:endParaRPr sz="1800" b="0" i="0" u="none" strike="noStrike" cap="none">
                  <a:solidFill>
                    <a:srgbClr val="000000"/>
                  </a:solidFill>
                  <a:latin typeface="Verdana"/>
                  <a:ea typeface="Verdana"/>
                  <a:cs typeface="Verdana"/>
                  <a:sym typeface="Verdana"/>
                </a:endParaRPr>
              </a:p>
            </p:txBody>
          </p:sp>
          <p:sp>
            <p:nvSpPr>
              <p:cNvPr id="940" name="Google Shape;940;p76"/>
              <p:cNvSpPr/>
              <p:nvPr/>
            </p:nvSpPr>
            <p:spPr>
              <a:xfrm rot="16321">
                <a:off x="5848674" y="4428484"/>
                <a:ext cx="2211625" cy="698108"/>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76"/>
              <p:cNvSpPr/>
              <p:nvPr/>
            </p:nvSpPr>
            <p:spPr>
              <a:xfrm>
                <a:off x="7131148" y="3882035"/>
                <a:ext cx="2112300" cy="18921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76"/>
              <p:cNvSpPr txBox="1"/>
              <p:nvPr/>
            </p:nvSpPr>
            <p:spPr>
              <a:xfrm>
                <a:off x="7131137" y="3937422"/>
                <a:ext cx="2001300" cy="1626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Efficient system for access and delivery of intervention</a:t>
                </a:r>
                <a:endParaRPr sz="1800" b="0" i="0" u="none" strike="noStrike" cap="none">
                  <a:solidFill>
                    <a:srgbClr val="000000"/>
                  </a:solidFill>
                  <a:latin typeface="Verdana"/>
                  <a:ea typeface="Verdana"/>
                  <a:cs typeface="Verdana"/>
                  <a:sym typeface="Verdana"/>
                </a:endParaRPr>
              </a:p>
            </p:txBody>
          </p:sp>
        </p:grpSp>
        <p:sp>
          <p:nvSpPr>
            <p:cNvPr id="943" name="Google Shape;943;p76"/>
            <p:cNvSpPr txBox="1"/>
            <p:nvPr/>
          </p:nvSpPr>
          <p:spPr>
            <a:xfrm>
              <a:off x="5536621" y="6319084"/>
              <a:ext cx="3368700" cy="24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Adapted from Horner &amp; Sugai (2016)</a:t>
              </a:r>
              <a:endParaRPr sz="1400" b="0" i="0" u="none" strike="noStrike" cap="none">
                <a:solidFill>
                  <a:srgbClr val="000000"/>
                </a:solidFill>
                <a:latin typeface="Arial"/>
                <a:ea typeface="Arial"/>
                <a:cs typeface="Arial"/>
                <a:sym typeface="Arial"/>
              </a:endParaRPr>
            </a:p>
          </p:txBody>
        </p:sp>
      </p:grpSp>
      <p:pic>
        <p:nvPicPr>
          <p:cNvPr id="944" name="Google Shape;944;p76" descr="family engagement icon"/>
          <p:cNvPicPr preferRelativeResize="0"/>
          <p:nvPr/>
        </p:nvPicPr>
        <p:blipFill rotWithShape="1">
          <a:blip r:embed="rId3">
            <a:alphaModFix/>
          </a:blip>
          <a:srcRect/>
          <a:stretch/>
        </p:blipFill>
        <p:spPr>
          <a:xfrm>
            <a:off x="68425" y="6085325"/>
            <a:ext cx="688274" cy="71337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7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Core Features Quick Check</a:t>
            </a:r>
            <a:endParaRPr/>
          </a:p>
        </p:txBody>
      </p:sp>
      <p:grpSp>
        <p:nvGrpSpPr>
          <p:cNvPr id="950" name="Google Shape;950;p77" descr="blank chart for tier 2 core features&#10;"/>
          <p:cNvGrpSpPr/>
          <p:nvPr/>
        </p:nvGrpSpPr>
        <p:grpSpPr>
          <a:xfrm>
            <a:off x="425828" y="1524004"/>
            <a:ext cx="8292160" cy="5059399"/>
            <a:chOff x="-78823" y="593372"/>
            <a:chExt cx="9322271" cy="5442555"/>
          </a:xfrm>
        </p:grpSpPr>
        <p:sp>
          <p:nvSpPr>
            <p:cNvPr id="951" name="Google Shape;951;p77"/>
            <p:cNvSpPr/>
            <p:nvPr/>
          </p:nvSpPr>
          <p:spPr>
            <a:xfrm>
              <a:off x="3397535" y="3586427"/>
              <a:ext cx="2449500" cy="2449500"/>
            </a:xfrm>
            <a:prstGeom prst="ellipse">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77"/>
            <p:cNvSpPr txBox="1"/>
            <p:nvPr/>
          </p:nvSpPr>
          <p:spPr>
            <a:xfrm>
              <a:off x="3756269" y="3945161"/>
              <a:ext cx="1732200" cy="17322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Tier 2 Core Features </a:t>
              </a:r>
              <a:endParaRPr sz="2400" b="0" i="0" u="none" strike="noStrike" cap="none">
                <a:solidFill>
                  <a:srgbClr val="000000"/>
                </a:solidFill>
                <a:latin typeface="Verdana"/>
                <a:ea typeface="Verdana"/>
                <a:cs typeface="Verdana"/>
                <a:sym typeface="Verdana"/>
              </a:endParaRPr>
            </a:p>
            <a:p>
              <a:pPr marL="0" marR="0" lvl="0" indent="0" algn="ctr" rtl="0">
                <a:lnSpc>
                  <a:spcPct val="90000"/>
                </a:lnSpc>
                <a:spcBef>
                  <a:spcPts val="84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
          <p:nvSpPr>
            <p:cNvPr id="953" name="Google Shape;953;p77"/>
            <p:cNvSpPr/>
            <p:nvPr/>
          </p:nvSpPr>
          <p:spPr>
            <a:xfrm rot="10800000">
              <a:off x="1077857" y="4462189"/>
              <a:ext cx="2192100" cy="698100"/>
            </a:xfrm>
            <a:prstGeom prst="leftArrow">
              <a:avLst>
                <a:gd name="adj1" fmla="val 60000"/>
                <a:gd name="adj2" fmla="val 50000"/>
              </a:avLst>
            </a:prstGeom>
            <a:gradFill>
              <a:gsLst>
                <a:gs pos="0">
                  <a:srgbClr val="FFF6DB"/>
                </a:gs>
                <a:gs pos="100000">
                  <a:srgbClr val="FAD25C"/>
                </a:gs>
              </a:gsLst>
              <a:path path="circle">
                <a:fillToRect l="50000" t="50000" r="50000" b="50000"/>
              </a:path>
              <a:tileRect/>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77"/>
            <p:cNvSpPr/>
            <p:nvPr/>
          </p:nvSpPr>
          <p:spPr>
            <a:xfrm>
              <a:off x="-78823" y="3874522"/>
              <a:ext cx="2313600" cy="19473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77"/>
            <p:cNvSpPr txBox="1"/>
            <p:nvPr/>
          </p:nvSpPr>
          <p:spPr>
            <a:xfrm>
              <a:off x="-78683" y="3733247"/>
              <a:ext cx="2313300" cy="2088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956" name="Google Shape;956;p77"/>
            <p:cNvSpPr/>
            <p:nvPr/>
          </p:nvSpPr>
          <p:spPr>
            <a:xfrm rot="-8674050">
              <a:off x="1121260" y="2903797"/>
              <a:ext cx="2621505" cy="698080"/>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77"/>
            <p:cNvSpPr/>
            <p:nvPr/>
          </p:nvSpPr>
          <p:spPr>
            <a:xfrm>
              <a:off x="506546" y="1806996"/>
              <a:ext cx="17148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77"/>
            <p:cNvSpPr txBox="1"/>
            <p:nvPr/>
          </p:nvSpPr>
          <p:spPr>
            <a:xfrm>
              <a:off x="546725" y="1847172"/>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959" name="Google Shape;959;p77"/>
            <p:cNvSpPr/>
            <p:nvPr/>
          </p:nvSpPr>
          <p:spPr>
            <a:xfrm rot="-6480166">
              <a:off x="2662098" y="2048790"/>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77"/>
            <p:cNvSpPr/>
            <p:nvPr/>
          </p:nvSpPr>
          <p:spPr>
            <a:xfrm>
              <a:off x="2617374"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77"/>
            <p:cNvSpPr txBox="1"/>
            <p:nvPr/>
          </p:nvSpPr>
          <p:spPr>
            <a:xfrm>
              <a:off x="2657542" y="633547"/>
              <a:ext cx="1634400" cy="993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962" name="Google Shape;962;p77"/>
            <p:cNvSpPr/>
            <p:nvPr/>
          </p:nvSpPr>
          <p:spPr>
            <a:xfrm rot="-4319834">
              <a:off x="4230567" y="2048711"/>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77"/>
            <p:cNvSpPr/>
            <p:nvPr/>
          </p:nvSpPr>
          <p:spPr>
            <a:xfrm>
              <a:off x="4912588"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77"/>
            <p:cNvSpPr txBox="1"/>
            <p:nvPr/>
          </p:nvSpPr>
          <p:spPr>
            <a:xfrm>
              <a:off x="4952755" y="633548"/>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965" name="Google Shape;965;p77"/>
            <p:cNvSpPr/>
            <p:nvPr/>
          </p:nvSpPr>
          <p:spPr>
            <a:xfrm rot="-2159837">
              <a:off x="5499422" y="2970568"/>
              <a:ext cx="2352033" cy="69824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77"/>
            <p:cNvSpPr/>
            <p:nvPr/>
          </p:nvSpPr>
          <p:spPr>
            <a:xfrm>
              <a:off x="6632301" y="1942468"/>
              <a:ext cx="19890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77"/>
            <p:cNvSpPr txBox="1"/>
            <p:nvPr/>
          </p:nvSpPr>
          <p:spPr>
            <a:xfrm>
              <a:off x="6672477" y="1982647"/>
              <a:ext cx="19086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sp>
          <p:nvSpPr>
            <p:cNvPr id="968" name="Google Shape;968;p77"/>
            <p:cNvSpPr/>
            <p:nvPr/>
          </p:nvSpPr>
          <p:spPr>
            <a:xfrm rot="16321">
              <a:off x="5848674" y="4428484"/>
              <a:ext cx="2211625" cy="698108"/>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77"/>
            <p:cNvSpPr/>
            <p:nvPr/>
          </p:nvSpPr>
          <p:spPr>
            <a:xfrm>
              <a:off x="7131148" y="3882035"/>
              <a:ext cx="2112300" cy="18921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77"/>
            <p:cNvSpPr txBox="1"/>
            <p:nvPr/>
          </p:nvSpPr>
          <p:spPr>
            <a:xfrm>
              <a:off x="7131137" y="3937422"/>
              <a:ext cx="2001300" cy="1626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endParaRPr sz="1800" b="0" i="0" u="none" strike="noStrike" cap="none">
                <a:solidFill>
                  <a:srgbClr val="000000"/>
                </a:solidFill>
                <a:latin typeface="Verdana"/>
                <a:ea typeface="Verdana"/>
                <a:cs typeface="Verdana"/>
                <a:sym typeface="Verdana"/>
              </a:endParaRPr>
            </a:p>
          </p:txBody>
        </p:sp>
      </p:grpSp>
      <p:sp>
        <p:nvSpPr>
          <p:cNvPr id="971" name="Google Shape;971;p77"/>
          <p:cNvSpPr txBox="1"/>
          <p:nvPr/>
        </p:nvSpPr>
        <p:spPr>
          <a:xfrm>
            <a:off x="5536621" y="6319084"/>
            <a:ext cx="3368700" cy="24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Adapted from Horner &amp; Sugai (2016)</a:t>
            </a:r>
            <a:endParaRPr sz="1400" b="0" i="0" u="none" strike="noStrike" cap="none">
              <a:solidFill>
                <a:srgbClr val="000000"/>
              </a:solidFill>
              <a:latin typeface="Arial"/>
              <a:ea typeface="Arial"/>
              <a:cs typeface="Arial"/>
              <a:sym typeface="Arial"/>
            </a:endParaRPr>
          </a:p>
        </p:txBody>
      </p:sp>
      <p:pic>
        <p:nvPicPr>
          <p:cNvPr id="972" name="Google Shape;972;p7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29800" y="377300"/>
            <a:ext cx="664400" cy="845600"/>
          </a:xfrm>
          <a:prstGeom prst="rect">
            <a:avLst/>
          </a:prstGeom>
          <a:noFill/>
          <a:ln>
            <a:noFill/>
          </a:ln>
        </p:spPr>
      </p:pic>
      <p:sp>
        <p:nvSpPr>
          <p:cNvPr id="973" name="Google Shape;973;p77"/>
          <p:cNvSpPr txBox="1"/>
          <p:nvPr/>
        </p:nvSpPr>
        <p:spPr>
          <a:xfrm>
            <a:off x="8234700" y="718050"/>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37</a:t>
            </a:r>
            <a:endParaRPr sz="1700">
              <a:solidFill>
                <a:schemeClr val="lt1"/>
              </a:solidFill>
              <a:latin typeface="Verdana"/>
              <a:ea typeface="Verdana"/>
              <a:cs typeface="Verdana"/>
              <a:sym typeface="Verdan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g2443f3cfa91_1_2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CICO Example</a:t>
            </a:r>
            <a:endParaRPr/>
          </a:p>
        </p:txBody>
      </p:sp>
      <p:pic>
        <p:nvPicPr>
          <p:cNvPr id="980" name="Google Shape;980;g2443f3cfa91_1_255" descr="This video is a tutorial for school personnel on a Tier 2 Check-In Check-Out system.  Jeremiah Curtin Leadership Academy has students check-in with a mentor in the morning and receive their DPR, the students then carry this DPR with them in a behavior folder throughout the day and has their teacher give them feedback throughout the day, and then the students check-out with their mentor at the end of the day." title="PBIS: Kindergarten through Eighth Grade Check-In Check Out System">
            <a:hlinkClick r:id="rId3"/>
          </p:cNvPr>
          <p:cNvPicPr preferRelativeResize="0"/>
          <p:nvPr/>
        </p:nvPicPr>
        <p:blipFill rotWithShape="1">
          <a:blip r:embed="rId4">
            <a:alphaModFix/>
          </a:blip>
          <a:srcRect/>
          <a:stretch/>
        </p:blipFill>
        <p:spPr>
          <a:xfrm>
            <a:off x="1097275" y="2334950"/>
            <a:ext cx="7098025" cy="3992625"/>
          </a:xfrm>
          <a:prstGeom prst="rect">
            <a:avLst/>
          </a:prstGeom>
          <a:noFill/>
          <a:ln>
            <a:noFill/>
          </a:ln>
        </p:spPr>
      </p:pic>
      <p:pic>
        <p:nvPicPr>
          <p:cNvPr id="981" name="Google Shape;981;g2443f3cfa91_1_25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030725" y="405525"/>
            <a:ext cx="664400" cy="845600"/>
          </a:xfrm>
          <a:prstGeom prst="rect">
            <a:avLst/>
          </a:prstGeom>
          <a:noFill/>
          <a:ln>
            <a:noFill/>
          </a:ln>
        </p:spPr>
      </p:pic>
      <p:sp>
        <p:nvSpPr>
          <p:cNvPr id="982" name="Google Shape;982;g2443f3cfa91_1_255"/>
          <p:cNvSpPr txBox="1"/>
          <p:nvPr/>
        </p:nvSpPr>
        <p:spPr>
          <a:xfrm>
            <a:off x="81356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38</a:t>
            </a:r>
            <a:endParaRPr sz="1700">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0"/>
                                        </p:tgtEl>
                                        <p:attrNameLst>
                                          <p:attrName>style.visibility</p:attrName>
                                        </p:attrNameLst>
                                      </p:cBhvr>
                                      <p:to>
                                        <p:strVal val="visible"/>
                                      </p:to>
                                    </p:set>
                                    <p:animEffect transition="in" filter="fade">
                                      <p:cBhvr>
                                        <p:cTn id="7" dur="1000"/>
                                        <p:tgtEl>
                                          <p:spTgt spid="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g2443f3cfa91_1_26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CICO Secondary Example</a:t>
            </a:r>
            <a:endParaRPr/>
          </a:p>
        </p:txBody>
      </p:sp>
      <p:pic>
        <p:nvPicPr>
          <p:cNvPr id="989" name="Google Shape;989;g2443f3cfa91_1_263" title="Check-in / Check-out">
            <a:hlinkClick r:id="rId3"/>
          </p:cNvPr>
          <p:cNvPicPr preferRelativeResize="0"/>
          <p:nvPr/>
        </p:nvPicPr>
        <p:blipFill rotWithShape="1">
          <a:blip r:embed="rId4">
            <a:alphaModFix/>
          </a:blip>
          <a:srcRect/>
          <a:stretch/>
        </p:blipFill>
        <p:spPr>
          <a:xfrm>
            <a:off x="541775" y="1847375"/>
            <a:ext cx="8060450" cy="4534000"/>
          </a:xfrm>
          <a:prstGeom prst="rect">
            <a:avLst/>
          </a:prstGeom>
          <a:noFill/>
          <a:ln>
            <a:noFill/>
          </a:ln>
        </p:spPr>
      </p:pic>
      <p:pic>
        <p:nvPicPr>
          <p:cNvPr id="990" name="Google Shape;990;g2443f3cfa91_1_26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06925" y="405525"/>
            <a:ext cx="664400" cy="845600"/>
          </a:xfrm>
          <a:prstGeom prst="rect">
            <a:avLst/>
          </a:prstGeom>
          <a:noFill/>
          <a:ln>
            <a:noFill/>
          </a:ln>
        </p:spPr>
      </p:pic>
      <p:sp>
        <p:nvSpPr>
          <p:cNvPr id="991" name="Google Shape;991;g2443f3cfa91_1_263"/>
          <p:cNvSpPr txBox="1"/>
          <p:nvPr/>
        </p:nvSpPr>
        <p:spPr>
          <a:xfrm>
            <a:off x="82118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39</a:t>
            </a:r>
            <a:endParaRPr sz="1700">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9"/>
                                        </p:tgtEl>
                                        <p:attrNameLst>
                                          <p:attrName>style.visibility</p:attrName>
                                        </p:attrNameLst>
                                      </p:cBhvr>
                                      <p:to>
                                        <p:strVal val="visible"/>
                                      </p:to>
                                    </p:set>
                                    <p:animEffect transition="in" filter="fade">
                                      <p:cBhvr>
                                        <p:cTn id="7" dur="1000"/>
                                        <p:tgtEl>
                                          <p:spTgt spid="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g2443f3cfa91_1_3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a:t>CICO Tier 2 Core Features</a:t>
            </a:r>
            <a:endParaRPr/>
          </a:p>
        </p:txBody>
      </p:sp>
      <p:grpSp>
        <p:nvGrpSpPr>
          <p:cNvPr id="997" name="Google Shape;997;g2443f3cfa91_1_34" descr="tier 2 core features"/>
          <p:cNvGrpSpPr/>
          <p:nvPr/>
        </p:nvGrpSpPr>
        <p:grpSpPr>
          <a:xfrm>
            <a:off x="452712" y="1767035"/>
            <a:ext cx="8292160" cy="5121444"/>
            <a:chOff x="-78823" y="593372"/>
            <a:chExt cx="9322271" cy="5442555"/>
          </a:xfrm>
        </p:grpSpPr>
        <p:sp>
          <p:nvSpPr>
            <p:cNvPr id="998" name="Google Shape;998;g2443f3cfa91_1_34"/>
            <p:cNvSpPr/>
            <p:nvPr/>
          </p:nvSpPr>
          <p:spPr>
            <a:xfrm>
              <a:off x="3397535" y="3586427"/>
              <a:ext cx="2449500" cy="2449500"/>
            </a:xfrm>
            <a:prstGeom prst="ellipse">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g2443f3cfa91_1_34"/>
            <p:cNvSpPr txBox="1"/>
            <p:nvPr/>
          </p:nvSpPr>
          <p:spPr>
            <a:xfrm>
              <a:off x="3756269" y="3945161"/>
              <a:ext cx="1732200" cy="17322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Tier 2 Core Features </a:t>
              </a:r>
              <a:endParaRPr sz="2400" b="0" i="0" u="none" strike="noStrike" cap="none">
                <a:solidFill>
                  <a:srgbClr val="000000"/>
                </a:solidFill>
                <a:latin typeface="Verdana"/>
                <a:ea typeface="Verdana"/>
                <a:cs typeface="Verdana"/>
                <a:sym typeface="Verdana"/>
              </a:endParaRPr>
            </a:p>
            <a:p>
              <a:pPr marL="0" marR="0" lvl="0" indent="0" algn="ctr" rtl="0">
                <a:lnSpc>
                  <a:spcPct val="90000"/>
                </a:lnSpc>
                <a:spcBef>
                  <a:spcPts val="84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TFI 2.6</a:t>
              </a:r>
              <a:endParaRPr sz="2400" b="0" i="0" u="none" strike="noStrike" cap="none">
                <a:solidFill>
                  <a:srgbClr val="000000"/>
                </a:solidFill>
                <a:latin typeface="Verdana"/>
                <a:ea typeface="Verdana"/>
                <a:cs typeface="Verdana"/>
                <a:sym typeface="Verdana"/>
              </a:endParaRPr>
            </a:p>
          </p:txBody>
        </p:sp>
        <p:sp>
          <p:nvSpPr>
            <p:cNvPr id="1000" name="Google Shape;1000;g2443f3cfa91_1_34"/>
            <p:cNvSpPr/>
            <p:nvPr/>
          </p:nvSpPr>
          <p:spPr>
            <a:xfrm rot="10800000">
              <a:off x="1077857" y="4462189"/>
              <a:ext cx="2192100" cy="698100"/>
            </a:xfrm>
            <a:prstGeom prst="leftArrow">
              <a:avLst>
                <a:gd name="adj1" fmla="val 60000"/>
                <a:gd name="adj2" fmla="val 50000"/>
              </a:avLst>
            </a:prstGeom>
            <a:gradFill>
              <a:gsLst>
                <a:gs pos="0">
                  <a:srgbClr val="FFF6DB"/>
                </a:gs>
                <a:gs pos="100000">
                  <a:srgbClr val="FAD25C"/>
                </a:gs>
              </a:gsLst>
              <a:path path="circle">
                <a:fillToRect l="50000" t="50000" r="50000" b="50000"/>
              </a:path>
              <a:tileRect/>
            </a:gradFill>
            <a:ln w="9525" cap="flat" cmpd="sng">
              <a:solidFill>
                <a:srgbClr val="00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g2443f3cfa91_1_34"/>
            <p:cNvSpPr/>
            <p:nvPr/>
          </p:nvSpPr>
          <p:spPr>
            <a:xfrm>
              <a:off x="-78823" y="3874522"/>
              <a:ext cx="2313600" cy="19473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2" name="Google Shape;1002;g2443f3cfa91_1_34"/>
            <p:cNvSpPr txBox="1"/>
            <p:nvPr/>
          </p:nvSpPr>
          <p:spPr>
            <a:xfrm>
              <a:off x="-78683" y="3733247"/>
              <a:ext cx="2313300" cy="2088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Additional Instruction on Skills (prosocial, emotional, academic)</a:t>
              </a:r>
              <a:endParaRPr sz="1800" b="0" i="0" u="none" strike="noStrike" cap="none">
                <a:solidFill>
                  <a:srgbClr val="000000"/>
                </a:solidFill>
                <a:latin typeface="Verdana"/>
                <a:ea typeface="Verdana"/>
                <a:cs typeface="Verdana"/>
                <a:sym typeface="Verdana"/>
              </a:endParaRPr>
            </a:p>
          </p:txBody>
        </p:sp>
        <p:sp>
          <p:nvSpPr>
            <p:cNvPr id="1003" name="Google Shape;1003;g2443f3cfa91_1_34"/>
            <p:cNvSpPr/>
            <p:nvPr/>
          </p:nvSpPr>
          <p:spPr>
            <a:xfrm rot="-8674050">
              <a:off x="1121256" y="2903795"/>
              <a:ext cx="2621505" cy="698080"/>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g2443f3cfa91_1_34"/>
            <p:cNvSpPr/>
            <p:nvPr/>
          </p:nvSpPr>
          <p:spPr>
            <a:xfrm>
              <a:off x="506546" y="1806996"/>
              <a:ext cx="17148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5" name="Google Shape;1005;g2443f3cfa91_1_34"/>
            <p:cNvSpPr txBox="1"/>
            <p:nvPr/>
          </p:nvSpPr>
          <p:spPr>
            <a:xfrm>
              <a:off x="546725" y="1847172"/>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a:t>
              </a:r>
              <a:endParaRPr sz="1800" b="0" i="0" u="none" strike="noStrike" cap="none">
                <a:solidFill>
                  <a:srgbClr val="000000"/>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Regular Feedback</a:t>
              </a:r>
              <a:endParaRPr sz="1800" b="0" i="0" u="none" strike="noStrike" cap="none">
                <a:solidFill>
                  <a:srgbClr val="000000"/>
                </a:solidFill>
                <a:latin typeface="Verdana"/>
                <a:ea typeface="Verdana"/>
                <a:cs typeface="Verdana"/>
                <a:sym typeface="Verdana"/>
              </a:endParaRPr>
            </a:p>
          </p:txBody>
        </p:sp>
        <p:sp>
          <p:nvSpPr>
            <p:cNvPr id="1006" name="Google Shape;1006;g2443f3cfa91_1_34"/>
            <p:cNvSpPr/>
            <p:nvPr/>
          </p:nvSpPr>
          <p:spPr>
            <a:xfrm rot="-6480166">
              <a:off x="2662105" y="2048812"/>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g2443f3cfa91_1_34"/>
            <p:cNvSpPr/>
            <p:nvPr/>
          </p:nvSpPr>
          <p:spPr>
            <a:xfrm>
              <a:off x="2617374"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g2443f3cfa91_1_34"/>
            <p:cNvSpPr txBox="1"/>
            <p:nvPr/>
          </p:nvSpPr>
          <p:spPr>
            <a:xfrm>
              <a:off x="2657542" y="633547"/>
              <a:ext cx="1634400" cy="993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Structure &amp; Prompts</a:t>
              </a:r>
              <a:endParaRPr sz="1800" b="0" i="0" u="none" strike="noStrike" cap="none">
                <a:solidFill>
                  <a:srgbClr val="000000"/>
                </a:solidFill>
                <a:latin typeface="Verdana"/>
                <a:ea typeface="Verdana"/>
                <a:cs typeface="Verdana"/>
                <a:sym typeface="Verdana"/>
              </a:endParaRPr>
            </a:p>
          </p:txBody>
        </p:sp>
        <p:sp>
          <p:nvSpPr>
            <p:cNvPr id="1009" name="Google Shape;1009;g2443f3cfa91_1_34"/>
            <p:cNvSpPr/>
            <p:nvPr/>
          </p:nvSpPr>
          <p:spPr>
            <a:xfrm rot="-4319834">
              <a:off x="4230575" y="2048688"/>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g2443f3cfa91_1_34"/>
            <p:cNvSpPr/>
            <p:nvPr/>
          </p:nvSpPr>
          <p:spPr>
            <a:xfrm>
              <a:off x="4912588"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g2443f3cfa91_1_34"/>
            <p:cNvSpPr txBox="1"/>
            <p:nvPr/>
          </p:nvSpPr>
          <p:spPr>
            <a:xfrm>
              <a:off x="4952755" y="633548"/>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Intensity of Data Collection</a:t>
              </a:r>
              <a:endParaRPr sz="1800" b="0" i="0" u="none" strike="noStrike" cap="none">
                <a:solidFill>
                  <a:srgbClr val="000000"/>
                </a:solidFill>
                <a:latin typeface="Verdana"/>
                <a:ea typeface="Verdana"/>
                <a:cs typeface="Verdana"/>
                <a:sym typeface="Verdana"/>
              </a:endParaRPr>
            </a:p>
          </p:txBody>
        </p:sp>
        <p:sp>
          <p:nvSpPr>
            <p:cNvPr id="1012" name="Google Shape;1012;g2443f3cfa91_1_34"/>
            <p:cNvSpPr/>
            <p:nvPr/>
          </p:nvSpPr>
          <p:spPr>
            <a:xfrm rot="-2159837">
              <a:off x="5499427" y="2970564"/>
              <a:ext cx="2352033" cy="69824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g2443f3cfa91_1_34"/>
            <p:cNvSpPr/>
            <p:nvPr/>
          </p:nvSpPr>
          <p:spPr>
            <a:xfrm>
              <a:off x="6632301" y="1942468"/>
              <a:ext cx="19890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g2443f3cfa91_1_34"/>
            <p:cNvSpPr txBox="1"/>
            <p:nvPr/>
          </p:nvSpPr>
          <p:spPr>
            <a:xfrm>
              <a:off x="6672477" y="1982647"/>
              <a:ext cx="19086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Increased Family Engagement</a:t>
              </a:r>
              <a:endParaRPr sz="1800" b="0" i="0" u="none" strike="noStrike" cap="none">
                <a:solidFill>
                  <a:srgbClr val="000000"/>
                </a:solidFill>
                <a:latin typeface="Verdana"/>
                <a:ea typeface="Verdana"/>
                <a:cs typeface="Verdana"/>
                <a:sym typeface="Verdana"/>
              </a:endParaRPr>
            </a:p>
          </p:txBody>
        </p:sp>
        <p:sp>
          <p:nvSpPr>
            <p:cNvPr id="1015" name="Google Shape;1015;g2443f3cfa91_1_34"/>
            <p:cNvSpPr/>
            <p:nvPr/>
          </p:nvSpPr>
          <p:spPr>
            <a:xfrm rot="16321">
              <a:off x="5848681" y="4428484"/>
              <a:ext cx="2211625" cy="698108"/>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g2443f3cfa91_1_34"/>
            <p:cNvSpPr/>
            <p:nvPr/>
          </p:nvSpPr>
          <p:spPr>
            <a:xfrm>
              <a:off x="7131148" y="3882035"/>
              <a:ext cx="2112300" cy="18921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g2443f3cfa91_1_34"/>
            <p:cNvSpPr txBox="1"/>
            <p:nvPr/>
          </p:nvSpPr>
          <p:spPr>
            <a:xfrm>
              <a:off x="7131137" y="3937422"/>
              <a:ext cx="2001300" cy="1626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0" i="0" u="none" strike="noStrike" cap="none">
                  <a:solidFill>
                    <a:srgbClr val="000000"/>
                  </a:solidFill>
                  <a:latin typeface="Verdana"/>
                  <a:ea typeface="Verdana"/>
                  <a:cs typeface="Verdana"/>
                  <a:sym typeface="Verdana"/>
                </a:rPr>
                <a:t>Efficient system for access and delivery of intervention</a:t>
              </a:r>
              <a:endParaRPr sz="1800" b="0" i="0" u="none" strike="noStrike" cap="none">
                <a:solidFill>
                  <a:srgbClr val="000000"/>
                </a:solidFill>
                <a:latin typeface="Verdana"/>
                <a:ea typeface="Verdana"/>
                <a:cs typeface="Verdana"/>
                <a:sym typeface="Verdana"/>
              </a:endParaRPr>
            </a:p>
          </p:txBody>
        </p:sp>
      </p:grpSp>
      <p:sp>
        <p:nvSpPr>
          <p:cNvPr id="1018" name="Google Shape;1018;g2443f3cfa91_1_34"/>
          <p:cNvSpPr txBox="1"/>
          <p:nvPr/>
        </p:nvSpPr>
        <p:spPr>
          <a:xfrm>
            <a:off x="5536621" y="6319084"/>
            <a:ext cx="3368700" cy="24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Adapted from Horner &amp; Sugai (2016)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8" name="Google Shape;238;p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 - 1</a:t>
            </a:r>
            <a:endParaRPr/>
          </a:p>
        </p:txBody>
      </p:sp>
      <p:sp>
        <p:nvSpPr>
          <p:cNvPr id="237" name="Google Shape;237;p6"/>
          <p:cNvSpPr txBox="1">
            <a:spLocks noGrp="1"/>
          </p:cNvSpPr>
          <p:nvPr>
            <p:ph type="body" idx="1"/>
          </p:nvPr>
        </p:nvSpPr>
        <p:spPr>
          <a:xfrm>
            <a:off x="228600" y="1600200"/>
            <a:ext cx="8686800" cy="5029199"/>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360"/>
              </a:spcBef>
              <a:spcAft>
                <a:spcPts val="0"/>
              </a:spcAft>
              <a:buSzPts val="1742"/>
              <a:buNone/>
            </a:pPr>
            <a:r>
              <a:rPr lang="en-US" sz="2400"/>
              <a:t>Participants will:</a:t>
            </a:r>
            <a:endParaRPr/>
          </a:p>
          <a:p>
            <a:pPr marL="457200" lvl="0" indent="-342900" algn="l" rtl="0">
              <a:lnSpc>
                <a:spcPct val="100000"/>
              </a:lnSpc>
              <a:spcBef>
                <a:spcPts val="360"/>
              </a:spcBef>
              <a:spcAft>
                <a:spcPts val="0"/>
              </a:spcAft>
              <a:buClr>
                <a:schemeClr val="dk1"/>
              </a:buClr>
              <a:buSzPts val="1800"/>
              <a:buChar char="•"/>
            </a:pPr>
            <a:r>
              <a:rPr lang="en-US" sz="2400"/>
              <a:t>Describe &amp; synthesize the essential elements of an advanced tiers system of supports</a:t>
            </a:r>
            <a:endParaRPr/>
          </a:p>
          <a:p>
            <a:pPr marL="457200" lvl="0" indent="-342900" algn="l" rtl="0">
              <a:lnSpc>
                <a:spcPct val="100000"/>
              </a:lnSpc>
              <a:spcBef>
                <a:spcPts val="1000"/>
              </a:spcBef>
              <a:spcAft>
                <a:spcPts val="0"/>
              </a:spcAft>
              <a:buClr>
                <a:schemeClr val="dk1"/>
              </a:buClr>
              <a:buSzPts val="1800"/>
              <a:buChar char="•"/>
            </a:pPr>
            <a:r>
              <a:rPr lang="en-US" sz="2400"/>
              <a:t>Define advanced tiers team roles, responsibilities, &amp; meeting structures that demonstrate authentic family engagement</a:t>
            </a:r>
            <a:endParaRPr/>
          </a:p>
          <a:p>
            <a:pPr marL="457200" lvl="0" indent="-342900" algn="l" rtl="0">
              <a:lnSpc>
                <a:spcPct val="100000"/>
              </a:lnSpc>
              <a:spcBef>
                <a:spcPts val="1000"/>
              </a:spcBef>
              <a:spcAft>
                <a:spcPts val="0"/>
              </a:spcAft>
              <a:buClr>
                <a:schemeClr val="dk1"/>
              </a:buClr>
              <a:buSzPts val="1800"/>
              <a:buChar char="•"/>
            </a:pPr>
            <a:r>
              <a:rPr lang="en-US" sz="2400"/>
              <a:t>Explore screening and “requests for assistance” tools for identifying students who might benefit from advanced tiers supports</a:t>
            </a:r>
            <a:endParaRPr/>
          </a:p>
          <a:p>
            <a:pPr marL="457200" lvl="0" indent="-342900" algn="l" rtl="0">
              <a:lnSpc>
                <a:spcPct val="100000"/>
              </a:lnSpc>
              <a:spcBef>
                <a:spcPts val="1000"/>
              </a:spcBef>
              <a:spcAft>
                <a:spcPts val="1000"/>
              </a:spcAft>
              <a:buClr>
                <a:schemeClr val="dk1"/>
              </a:buClr>
              <a:buSzPts val="1800"/>
              <a:buChar char="•"/>
            </a:pPr>
            <a:r>
              <a:rPr lang="en-US" sz="2400"/>
              <a:t>List examples of intervention decision rules within an advanced tiers continuum of supports</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5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Check-in, Check-out Example</a:t>
            </a:r>
            <a:endParaRPr/>
          </a:p>
        </p:txBody>
      </p:sp>
      <p:sp>
        <p:nvSpPr>
          <p:cNvPr id="1024" name="Google Shape;1024;p51"/>
          <p:cNvSpPr txBox="1">
            <a:spLocks noGrp="1"/>
          </p:cNvSpPr>
          <p:nvPr>
            <p:ph type="body" idx="1"/>
          </p:nvPr>
        </p:nvSpPr>
        <p:spPr>
          <a:xfrm>
            <a:off x="457200" y="1600200"/>
            <a:ext cx="8229600" cy="5257800"/>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360"/>
              </a:spcBef>
              <a:spcAft>
                <a:spcPts val="0"/>
              </a:spcAft>
              <a:buSzPts val="1800"/>
              <a:buNone/>
            </a:pPr>
            <a:r>
              <a:rPr lang="en-US" sz="2500"/>
              <a:t>Increased:</a:t>
            </a:r>
            <a:endParaRPr sz="2500"/>
          </a:p>
          <a:p>
            <a:pPr marL="914400" lvl="1" indent="-387350" algn="l" rtl="0">
              <a:lnSpc>
                <a:spcPct val="100000"/>
              </a:lnSpc>
              <a:spcBef>
                <a:spcPts val="360"/>
              </a:spcBef>
              <a:spcAft>
                <a:spcPts val="0"/>
              </a:spcAft>
              <a:buSzPts val="2500"/>
              <a:buChar char="–"/>
            </a:pPr>
            <a:r>
              <a:rPr lang="en-US" sz="2500"/>
              <a:t>Instruction?</a:t>
            </a:r>
            <a:endParaRPr sz="2500"/>
          </a:p>
          <a:p>
            <a:pPr marL="914400" lvl="0" indent="0" algn="l" rtl="0">
              <a:lnSpc>
                <a:spcPct val="100000"/>
              </a:lnSpc>
              <a:spcBef>
                <a:spcPts val="360"/>
              </a:spcBef>
              <a:spcAft>
                <a:spcPts val="0"/>
              </a:spcAft>
              <a:buSzPts val="1800"/>
              <a:buNone/>
            </a:pPr>
            <a:endParaRPr sz="2500"/>
          </a:p>
          <a:p>
            <a:pPr marL="914400" lvl="1" indent="-387350" algn="l" rtl="0">
              <a:lnSpc>
                <a:spcPct val="100000"/>
              </a:lnSpc>
              <a:spcBef>
                <a:spcPts val="360"/>
              </a:spcBef>
              <a:spcAft>
                <a:spcPts val="0"/>
              </a:spcAft>
              <a:buSzPts val="2500"/>
              <a:buChar char="–"/>
            </a:pPr>
            <a:r>
              <a:rPr lang="en-US" sz="2500"/>
              <a:t>Feedback?</a:t>
            </a:r>
            <a:endParaRPr sz="2500"/>
          </a:p>
          <a:p>
            <a:pPr marL="914400" lvl="0" indent="0" algn="l" rtl="0">
              <a:lnSpc>
                <a:spcPct val="100000"/>
              </a:lnSpc>
              <a:spcBef>
                <a:spcPts val="360"/>
              </a:spcBef>
              <a:spcAft>
                <a:spcPts val="0"/>
              </a:spcAft>
              <a:buSzPts val="1800"/>
              <a:buNone/>
            </a:pPr>
            <a:endParaRPr sz="2500"/>
          </a:p>
          <a:p>
            <a:pPr marL="914400" lvl="1" indent="-387350" algn="l" rtl="0">
              <a:lnSpc>
                <a:spcPct val="100000"/>
              </a:lnSpc>
              <a:spcBef>
                <a:spcPts val="360"/>
              </a:spcBef>
              <a:spcAft>
                <a:spcPts val="0"/>
              </a:spcAft>
              <a:buSzPts val="2500"/>
              <a:buChar char="–"/>
            </a:pPr>
            <a:r>
              <a:rPr lang="en-US" sz="2500"/>
              <a:t>Structure and prompts?</a:t>
            </a:r>
            <a:endParaRPr sz="2500"/>
          </a:p>
          <a:p>
            <a:pPr marL="914400" lvl="0" indent="0" algn="l" rtl="0">
              <a:lnSpc>
                <a:spcPct val="100000"/>
              </a:lnSpc>
              <a:spcBef>
                <a:spcPts val="360"/>
              </a:spcBef>
              <a:spcAft>
                <a:spcPts val="0"/>
              </a:spcAft>
              <a:buSzPts val="1800"/>
              <a:buNone/>
            </a:pPr>
            <a:endParaRPr sz="2500"/>
          </a:p>
          <a:p>
            <a:pPr marL="914400" lvl="1" indent="-387350" algn="l" rtl="0">
              <a:lnSpc>
                <a:spcPct val="100000"/>
              </a:lnSpc>
              <a:spcBef>
                <a:spcPts val="360"/>
              </a:spcBef>
              <a:spcAft>
                <a:spcPts val="0"/>
              </a:spcAft>
              <a:buSzPts val="2500"/>
              <a:buChar char="–"/>
            </a:pPr>
            <a:r>
              <a:rPr lang="en-US" sz="2500"/>
              <a:t>Progress monitoring/data collection?</a:t>
            </a:r>
            <a:endParaRPr sz="2500"/>
          </a:p>
          <a:p>
            <a:pPr marL="914400" lvl="0" indent="0" algn="l" rtl="0">
              <a:lnSpc>
                <a:spcPct val="100000"/>
              </a:lnSpc>
              <a:spcBef>
                <a:spcPts val="360"/>
              </a:spcBef>
              <a:spcAft>
                <a:spcPts val="0"/>
              </a:spcAft>
              <a:buSzPts val="1800"/>
              <a:buNone/>
            </a:pPr>
            <a:endParaRPr sz="2500"/>
          </a:p>
          <a:p>
            <a:pPr marL="914400" lvl="1" indent="-387350" algn="l" rtl="0">
              <a:lnSpc>
                <a:spcPct val="100000"/>
              </a:lnSpc>
              <a:spcBef>
                <a:spcPts val="360"/>
              </a:spcBef>
              <a:spcAft>
                <a:spcPts val="0"/>
              </a:spcAft>
              <a:buSzPts val="2500"/>
              <a:buChar char="–"/>
            </a:pPr>
            <a:r>
              <a:rPr lang="en-US" sz="2500"/>
              <a:t>Family engagement?</a:t>
            </a:r>
            <a:endParaRPr sz="2500"/>
          </a:p>
          <a:p>
            <a:pPr marL="914400" lvl="0" indent="0" algn="l" rtl="0">
              <a:lnSpc>
                <a:spcPct val="100000"/>
              </a:lnSpc>
              <a:spcBef>
                <a:spcPts val="360"/>
              </a:spcBef>
              <a:spcAft>
                <a:spcPts val="0"/>
              </a:spcAft>
              <a:buSzPts val="1800"/>
              <a:buNone/>
            </a:pPr>
            <a:endParaRPr sz="2500"/>
          </a:p>
          <a:p>
            <a:pPr marL="914400" lvl="1" indent="-387350" algn="l" rtl="0">
              <a:lnSpc>
                <a:spcPct val="100000"/>
              </a:lnSpc>
              <a:spcBef>
                <a:spcPts val="360"/>
              </a:spcBef>
              <a:spcAft>
                <a:spcPts val="0"/>
              </a:spcAft>
              <a:buSzPts val="2500"/>
              <a:buChar char="–"/>
            </a:pPr>
            <a:r>
              <a:rPr lang="en-US" sz="2500"/>
              <a:t>System for access and delivery?</a:t>
            </a:r>
            <a:endParaRPr sz="25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7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a:t>Behavior Intervention</a:t>
            </a:r>
            <a:br>
              <a:rPr lang="en-US"/>
            </a:br>
            <a:r>
              <a:rPr lang="en-US"/>
              <a:t>Sample Resource Mapping</a:t>
            </a:r>
            <a:endParaRPr/>
          </a:p>
        </p:txBody>
      </p:sp>
      <p:sp>
        <p:nvSpPr>
          <p:cNvPr id="1031" name="Google Shape;1031;p174"/>
          <p:cNvSpPr txBox="1">
            <a:spLocks noGrp="1"/>
          </p:cNvSpPr>
          <p:nvPr>
            <p:ph type="body" idx="1"/>
          </p:nvPr>
        </p:nvSpPr>
        <p:spPr>
          <a:xfrm>
            <a:off x="914400" y="1524000"/>
            <a:ext cx="3582900" cy="651000"/>
          </a:xfrm>
          <a:prstGeom prst="rect">
            <a:avLst/>
          </a:prstGeom>
          <a:solidFill>
            <a:srgbClr val="003369">
              <a:alpha val="73725"/>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Clr>
                <a:schemeClr val="lt1"/>
              </a:buClr>
              <a:buSzPts val="2100"/>
              <a:buNone/>
            </a:pPr>
            <a:r>
              <a:rPr lang="en-US" sz="2400"/>
              <a:t>Function</a:t>
            </a:r>
            <a:endParaRPr/>
          </a:p>
        </p:txBody>
      </p:sp>
      <p:sp>
        <p:nvSpPr>
          <p:cNvPr id="1032" name="Google Shape;1032;p174"/>
          <p:cNvSpPr txBox="1">
            <a:spLocks noGrp="1"/>
          </p:cNvSpPr>
          <p:nvPr>
            <p:ph type="body" idx="2"/>
          </p:nvPr>
        </p:nvSpPr>
        <p:spPr>
          <a:xfrm>
            <a:off x="914400" y="2174875"/>
            <a:ext cx="3582900" cy="3951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Skill acquisition and  development</a:t>
            </a:r>
            <a:endParaRPr/>
          </a:p>
          <a:p>
            <a:pPr marL="457200" lvl="0" indent="-381000" algn="l" rtl="0">
              <a:lnSpc>
                <a:spcPct val="100000"/>
              </a:lnSpc>
              <a:spcBef>
                <a:spcPts val="480"/>
              </a:spcBef>
              <a:spcAft>
                <a:spcPts val="0"/>
              </a:spcAft>
              <a:buClr>
                <a:schemeClr val="dk1"/>
              </a:buClr>
              <a:buSzPts val="2400"/>
              <a:buFont typeface="Verdana"/>
              <a:buChar char="•"/>
            </a:pPr>
            <a:r>
              <a:rPr lang="en-US"/>
              <a:t>Reinforce prosocial behavior skills</a:t>
            </a:r>
            <a:endParaRPr/>
          </a:p>
        </p:txBody>
      </p:sp>
      <p:sp>
        <p:nvSpPr>
          <p:cNvPr id="1033" name="Google Shape;1033;p174"/>
          <p:cNvSpPr txBox="1">
            <a:spLocks noGrp="1"/>
          </p:cNvSpPr>
          <p:nvPr>
            <p:ph type="body" idx="3"/>
          </p:nvPr>
        </p:nvSpPr>
        <p:spPr>
          <a:xfrm>
            <a:off x="5103900" y="1524000"/>
            <a:ext cx="3581400" cy="757375"/>
          </a:xfrm>
          <a:prstGeom prst="rect">
            <a:avLst/>
          </a:prstGeom>
          <a:solidFill>
            <a:srgbClr val="003369">
              <a:alpha val="73725"/>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Clr>
                <a:schemeClr val="lt1"/>
              </a:buClr>
              <a:buSzPts val="2100"/>
              <a:buNone/>
            </a:pPr>
            <a:r>
              <a:rPr lang="en-US" sz="2400"/>
              <a:t> Possible School Interventions</a:t>
            </a:r>
            <a:endParaRPr/>
          </a:p>
        </p:txBody>
      </p:sp>
      <p:sp>
        <p:nvSpPr>
          <p:cNvPr id="1034" name="Google Shape;1034;p174"/>
          <p:cNvSpPr txBox="1">
            <a:spLocks noGrp="1"/>
          </p:cNvSpPr>
          <p:nvPr>
            <p:ph type="body" idx="4"/>
          </p:nvPr>
        </p:nvSpPr>
        <p:spPr>
          <a:xfrm>
            <a:off x="5103900" y="2340864"/>
            <a:ext cx="3582900" cy="4517135"/>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Clr>
                <a:schemeClr val="dk1"/>
              </a:buClr>
              <a:buSzPts val="2400"/>
              <a:buFont typeface="Verdana"/>
              <a:buChar char="•"/>
            </a:pPr>
            <a:r>
              <a:rPr lang="en-US"/>
              <a:t>“Anger Control Training” </a:t>
            </a:r>
            <a:endParaRPr/>
          </a:p>
          <a:p>
            <a:pPr marL="457200" lvl="0" indent="-381000" algn="l" rtl="0">
              <a:lnSpc>
                <a:spcPct val="100000"/>
              </a:lnSpc>
              <a:spcBef>
                <a:spcPts val="480"/>
              </a:spcBef>
              <a:spcAft>
                <a:spcPts val="0"/>
              </a:spcAft>
              <a:buClr>
                <a:schemeClr val="dk1"/>
              </a:buClr>
              <a:buSzPts val="2400"/>
              <a:buFont typeface="Verdana"/>
              <a:buChar char="•"/>
            </a:pPr>
            <a:r>
              <a:rPr lang="en-US"/>
              <a:t>“Cognitive Reframing” </a:t>
            </a:r>
            <a:endParaRPr/>
          </a:p>
          <a:p>
            <a:pPr marL="457200" lvl="0" indent="-381000" algn="l" rtl="0">
              <a:lnSpc>
                <a:spcPct val="100000"/>
              </a:lnSpc>
              <a:spcBef>
                <a:spcPts val="480"/>
              </a:spcBef>
              <a:spcAft>
                <a:spcPts val="0"/>
              </a:spcAft>
              <a:buClr>
                <a:schemeClr val="dk1"/>
              </a:buClr>
              <a:buSzPts val="2400"/>
              <a:buFont typeface="Verdana"/>
              <a:buChar char="•"/>
            </a:pPr>
            <a:r>
              <a:rPr lang="en-US"/>
              <a:t>“Social Problem Solving” </a:t>
            </a:r>
            <a:endParaRPr/>
          </a:p>
          <a:p>
            <a:pPr marL="457200" lvl="0" indent="-381000" algn="l" rtl="0">
              <a:lnSpc>
                <a:spcPct val="100000"/>
              </a:lnSpc>
              <a:spcBef>
                <a:spcPts val="480"/>
              </a:spcBef>
              <a:spcAft>
                <a:spcPts val="0"/>
              </a:spcAft>
              <a:buClr>
                <a:schemeClr val="dk1"/>
              </a:buClr>
              <a:buSzPts val="2400"/>
              <a:buFont typeface="Verdana"/>
              <a:buChar char="•"/>
            </a:pPr>
            <a:r>
              <a:rPr lang="en-US"/>
              <a:t>“Skillstreaming” </a:t>
            </a:r>
            <a:endParaRPr/>
          </a:p>
          <a:p>
            <a:pPr marL="457200" lvl="0" indent="-381000" algn="l" rtl="0">
              <a:lnSpc>
                <a:spcPct val="100000"/>
              </a:lnSpc>
              <a:spcBef>
                <a:spcPts val="480"/>
              </a:spcBef>
              <a:spcAft>
                <a:spcPts val="0"/>
              </a:spcAft>
              <a:buClr>
                <a:schemeClr val="dk1"/>
              </a:buClr>
              <a:buSzPts val="2400"/>
              <a:buFont typeface="Verdana"/>
              <a:buChar char="•"/>
            </a:pPr>
            <a:r>
              <a:rPr lang="en-US"/>
              <a:t>“Behavior Education Program</a:t>
            </a:r>
            <a:endParaRPr/>
          </a:p>
          <a:p>
            <a:pPr marL="457200" lvl="0" indent="-381000" algn="l" rtl="0">
              <a:lnSpc>
                <a:spcPct val="100000"/>
              </a:lnSpc>
              <a:spcBef>
                <a:spcPts val="480"/>
              </a:spcBef>
              <a:spcAft>
                <a:spcPts val="0"/>
              </a:spcAft>
              <a:buClr>
                <a:schemeClr val="dk1"/>
              </a:buClr>
              <a:buSzPts val="2400"/>
              <a:buFont typeface="Verdana"/>
              <a:buChar char="•"/>
            </a:pPr>
            <a:r>
              <a:rPr lang="en-US"/>
              <a:t>“Check-in, check-out”</a:t>
            </a:r>
            <a:endParaRPr/>
          </a:p>
          <a:p>
            <a:pPr marL="76200" lvl="0" indent="0" algn="l" rtl="0">
              <a:lnSpc>
                <a:spcPct val="100000"/>
              </a:lnSpc>
              <a:spcBef>
                <a:spcPts val="480"/>
              </a:spcBef>
              <a:spcAft>
                <a:spcPts val="0"/>
              </a:spcAft>
              <a:buSzPts val="2400"/>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g2498472fd85_0_7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Evaluating Products and Interventions</a:t>
            </a:r>
            <a:endParaRPr/>
          </a:p>
        </p:txBody>
      </p:sp>
      <p:sp>
        <p:nvSpPr>
          <p:cNvPr id="1040" name="Google Shape;1040;g2498472fd85_0_79"/>
          <p:cNvSpPr txBox="1">
            <a:spLocks noGrp="1"/>
          </p:cNvSpPr>
          <p:nvPr>
            <p:ph type="body" idx="1"/>
          </p:nvPr>
        </p:nvSpPr>
        <p:spPr>
          <a:xfrm>
            <a:off x="304799" y="1524000"/>
            <a:ext cx="8534400" cy="49530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360"/>
              </a:spcBef>
              <a:spcAft>
                <a:spcPts val="0"/>
              </a:spcAft>
              <a:buSzPct val="56250"/>
              <a:buNone/>
            </a:pPr>
            <a:r>
              <a:rPr lang="en-US" b="1">
                <a:latin typeface="Arial"/>
                <a:ea typeface="Arial"/>
                <a:cs typeface="Arial"/>
                <a:sym typeface="Arial"/>
              </a:rPr>
              <a:t>Guiding Questions</a:t>
            </a:r>
            <a:endParaRPr/>
          </a:p>
          <a:p>
            <a:pPr marL="457200" lvl="0" indent="-366267" algn="l" rtl="0">
              <a:lnSpc>
                <a:spcPct val="100000"/>
              </a:lnSpc>
              <a:spcBef>
                <a:spcPts val="600"/>
              </a:spcBef>
              <a:spcAft>
                <a:spcPts val="0"/>
              </a:spcAft>
              <a:buSzPct val="100000"/>
              <a:buFont typeface="Arial"/>
              <a:buAutoNum type="arabicPeriod"/>
            </a:pPr>
            <a:r>
              <a:rPr lang="en-US" sz="2550">
                <a:latin typeface="Arial"/>
                <a:ea typeface="Arial"/>
                <a:cs typeface="Arial"/>
                <a:sym typeface="Arial"/>
              </a:rPr>
              <a:t>Has it been reviewed and evaluated for ‘standards of evidence’ by an organization such as  “What Works Clearinghouse”? </a:t>
            </a:r>
            <a:endParaRPr sz="2550"/>
          </a:p>
          <a:p>
            <a:pPr marL="457200" lvl="0" indent="-366267" algn="l" rtl="0">
              <a:lnSpc>
                <a:spcPct val="100000"/>
              </a:lnSpc>
              <a:spcBef>
                <a:spcPts val="1200"/>
              </a:spcBef>
              <a:spcAft>
                <a:spcPts val="0"/>
              </a:spcAft>
              <a:buSzPct val="100000"/>
              <a:buFont typeface="Arial"/>
              <a:buAutoNum type="arabicPeriod"/>
            </a:pPr>
            <a:r>
              <a:rPr lang="en-US" sz="2550">
                <a:latin typeface="Arial"/>
                <a:ea typeface="Arial"/>
                <a:cs typeface="Arial"/>
                <a:sym typeface="Arial"/>
              </a:rPr>
              <a:t>If not, is there any evidence that the strategy has been researched?  (e.g., journal articles, book chapter, report from developer)</a:t>
            </a:r>
            <a:endParaRPr sz="2550"/>
          </a:p>
          <a:p>
            <a:pPr marL="457200" lvl="0" indent="-366267" algn="l" rtl="0">
              <a:lnSpc>
                <a:spcPct val="100000"/>
              </a:lnSpc>
              <a:spcBef>
                <a:spcPts val="1200"/>
              </a:spcBef>
              <a:spcAft>
                <a:spcPts val="0"/>
              </a:spcAft>
              <a:buSzPct val="100000"/>
              <a:buFont typeface="Arial"/>
              <a:buAutoNum type="arabicPeriod"/>
            </a:pPr>
            <a:r>
              <a:rPr lang="en-US" sz="2550">
                <a:latin typeface="Arial"/>
                <a:ea typeface="Arial"/>
                <a:cs typeface="Arial"/>
                <a:sym typeface="Arial"/>
              </a:rPr>
              <a:t>Does it have a manual describing the procedures for each step, so anyone would be able to implement the strategy? </a:t>
            </a:r>
            <a:endParaRPr sz="2550"/>
          </a:p>
          <a:p>
            <a:pPr marL="457200" lvl="0" indent="-366267" algn="l" rtl="0">
              <a:lnSpc>
                <a:spcPct val="100000"/>
              </a:lnSpc>
              <a:spcBef>
                <a:spcPts val="1200"/>
              </a:spcBef>
              <a:spcAft>
                <a:spcPts val="0"/>
              </a:spcAft>
              <a:buSzPct val="100000"/>
              <a:buFont typeface="Arial"/>
              <a:buAutoNum type="arabicPeriod"/>
            </a:pPr>
            <a:r>
              <a:rPr lang="en-US" sz="2550">
                <a:latin typeface="Arial"/>
                <a:ea typeface="Arial"/>
                <a:cs typeface="Arial"/>
                <a:sym typeface="Arial"/>
              </a:rPr>
              <a:t>Does it include a method for evaluating fidelity of implementation? </a:t>
            </a:r>
            <a:endParaRPr sz="2550"/>
          </a:p>
          <a:p>
            <a:pPr marL="457200" lvl="0" indent="-366267" algn="l" rtl="0">
              <a:lnSpc>
                <a:spcPct val="100000"/>
              </a:lnSpc>
              <a:spcBef>
                <a:spcPts val="1200"/>
              </a:spcBef>
              <a:spcAft>
                <a:spcPts val="0"/>
              </a:spcAft>
              <a:buSzPct val="100000"/>
              <a:buFont typeface="Arial"/>
              <a:buAutoNum type="arabicPeriod"/>
            </a:pPr>
            <a:r>
              <a:rPr lang="en-US" sz="2550">
                <a:latin typeface="Arial"/>
                <a:ea typeface="Arial"/>
                <a:cs typeface="Arial"/>
                <a:sym typeface="Arial"/>
              </a:rPr>
              <a:t>Can it be implemented without regular and/or intensive involvement from the developer?</a:t>
            </a:r>
            <a:endParaRPr sz="2550"/>
          </a:p>
          <a:p>
            <a:pPr marL="457200" lvl="0" indent="-366267" algn="l" rtl="0">
              <a:lnSpc>
                <a:spcPct val="100000"/>
              </a:lnSpc>
              <a:spcBef>
                <a:spcPts val="1200"/>
              </a:spcBef>
              <a:spcAft>
                <a:spcPts val="0"/>
              </a:spcAft>
              <a:buSzPct val="100000"/>
              <a:buFont typeface="Arial"/>
              <a:buAutoNum type="arabicPeriod"/>
            </a:pPr>
            <a:r>
              <a:rPr lang="en-US" sz="2550">
                <a:latin typeface="Arial"/>
                <a:ea typeface="Arial"/>
                <a:cs typeface="Arial"/>
                <a:sym typeface="Arial"/>
              </a:rPr>
              <a:t>Does it evidence advanced tiers core features?</a:t>
            </a:r>
            <a:endParaRPr sz="25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7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a:t>Evidence-Based Academic Interventions</a:t>
            </a:r>
            <a:endParaRPr/>
          </a:p>
        </p:txBody>
      </p:sp>
      <p:pic>
        <p:nvPicPr>
          <p:cNvPr id="1047" name="Google Shape;1047;p176" descr="screenshot of what works clearinghouse practice brief for students in grades 4-9"/>
          <p:cNvPicPr preferRelativeResize="0"/>
          <p:nvPr/>
        </p:nvPicPr>
        <p:blipFill rotWithShape="1">
          <a:blip r:embed="rId3">
            <a:alphaModFix/>
          </a:blip>
          <a:srcRect/>
          <a:stretch/>
        </p:blipFill>
        <p:spPr>
          <a:xfrm>
            <a:off x="2685143" y="1721036"/>
            <a:ext cx="4105083" cy="445116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7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000"/>
              <a:buNone/>
            </a:pPr>
            <a:r>
              <a:rPr lang="en-US" sz="3400"/>
              <a:t>VTSS Evidence-Based Practices Selection Tool (Existing Practices)</a:t>
            </a:r>
            <a:endParaRPr sz="3400"/>
          </a:p>
        </p:txBody>
      </p:sp>
      <p:pic>
        <p:nvPicPr>
          <p:cNvPr id="1053" name="Google Shape;1053;p79" descr="chart divided into three columns labeled data, practices and systems; the data column indicates questions to ask to evaluate the success of the evidence-based practice; the practices column lists questions to clarify the instructional match and fit of the practice; and the systems column helps divisions identify if they have the resources organized and elements to build capacity. " title="Evaluation of Evidence-based Practices"/>
          <p:cNvPicPr preferRelativeResize="0"/>
          <p:nvPr/>
        </p:nvPicPr>
        <p:blipFill rotWithShape="1">
          <a:blip r:embed="rId3">
            <a:alphaModFix/>
          </a:blip>
          <a:srcRect l="1007" t="18770" r="6588" b="27399"/>
          <a:stretch/>
        </p:blipFill>
        <p:spPr>
          <a:xfrm>
            <a:off x="228600" y="1546000"/>
            <a:ext cx="8686800" cy="4653725"/>
          </a:xfrm>
          <a:prstGeom prst="rect">
            <a:avLst/>
          </a:prstGeom>
          <a:noFill/>
          <a:ln>
            <a:noFill/>
          </a:ln>
        </p:spPr>
      </p:pic>
      <p:sp>
        <p:nvSpPr>
          <p:cNvPr id="1054" name="Google Shape;1054;p79" descr="The red circle is used here to highlight  the question &quot;Has the data been mined to determine the subgroups for whom this EBP was successful?&quot;" title="Red Highlight Circle"/>
          <p:cNvSpPr/>
          <p:nvPr/>
        </p:nvSpPr>
        <p:spPr>
          <a:xfrm>
            <a:off x="228600" y="2700000"/>
            <a:ext cx="2993700" cy="9324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79" descr="This circle is used to highlight the question: &quot;Does the EBP continue to support the school or division priorities?&quot;" title="Red Highlight Circle"/>
          <p:cNvSpPr/>
          <p:nvPr/>
        </p:nvSpPr>
        <p:spPr>
          <a:xfrm>
            <a:off x="3222300" y="3704200"/>
            <a:ext cx="2565000" cy="645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79" descr="red circle"/>
          <p:cNvSpPr/>
          <p:nvPr/>
        </p:nvSpPr>
        <p:spPr>
          <a:xfrm>
            <a:off x="6223100" y="2783700"/>
            <a:ext cx="2565000" cy="645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7" name="Google Shape;1057;p7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30725" y="405525"/>
            <a:ext cx="664400" cy="845600"/>
          </a:xfrm>
          <a:prstGeom prst="rect">
            <a:avLst/>
          </a:prstGeom>
          <a:noFill/>
          <a:ln>
            <a:noFill/>
          </a:ln>
        </p:spPr>
      </p:pic>
      <p:sp>
        <p:nvSpPr>
          <p:cNvPr id="1058" name="Google Shape;1058;p79"/>
          <p:cNvSpPr txBox="1"/>
          <p:nvPr/>
        </p:nvSpPr>
        <p:spPr>
          <a:xfrm>
            <a:off x="81356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40</a:t>
            </a:r>
            <a:endParaRPr sz="1700">
              <a:solidFill>
                <a:schemeClr val="lt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fade">
                                      <p:cBhvr>
                                        <p:cTn id="7" dur="1000"/>
                                        <p:tgtEl>
                                          <p:spTgt spid="1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4"/>
                                        </p:tgtEl>
                                        <p:attrNameLst>
                                          <p:attrName>style.visibility</p:attrName>
                                        </p:attrNameLst>
                                      </p:cBhvr>
                                      <p:to>
                                        <p:strVal val="visible"/>
                                      </p:to>
                                    </p:set>
                                    <p:animEffect transition="in" filter="fade">
                                      <p:cBhvr>
                                        <p:cTn id="12" dur="1000"/>
                                        <p:tgtEl>
                                          <p:spTgt spid="1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6"/>
                                        </p:tgtEl>
                                        <p:attrNameLst>
                                          <p:attrName>style.visibility</p:attrName>
                                        </p:attrNameLst>
                                      </p:cBhvr>
                                      <p:to>
                                        <p:strVal val="visible"/>
                                      </p:to>
                                    </p:set>
                                    <p:animEffect transition="in" filter="fade">
                                      <p:cBhvr>
                                        <p:cTn id="17" dur="1000"/>
                                        <p:tgtEl>
                                          <p:spTgt spid="1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8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endParaRPr/>
          </a:p>
          <a:p>
            <a:pPr marL="0" lvl="0" indent="0" algn="l" rtl="0">
              <a:lnSpc>
                <a:spcPct val="100000"/>
              </a:lnSpc>
              <a:spcBef>
                <a:spcPts val="0"/>
              </a:spcBef>
              <a:spcAft>
                <a:spcPts val="0"/>
              </a:spcAft>
              <a:buSzPct val="117646"/>
              <a:buNone/>
            </a:pPr>
            <a:r>
              <a:rPr lang="en-US" sz="3777"/>
              <a:t>Evidence-Based Practices Selection (New Interventions)</a:t>
            </a:r>
            <a:endParaRPr sz="3777"/>
          </a:p>
          <a:p>
            <a:pPr marL="0" lvl="0" indent="0" algn="ctr" rtl="0">
              <a:lnSpc>
                <a:spcPct val="100000"/>
              </a:lnSpc>
              <a:spcBef>
                <a:spcPts val="0"/>
              </a:spcBef>
              <a:spcAft>
                <a:spcPts val="0"/>
              </a:spcAft>
              <a:buSzPct val="111111"/>
              <a:buNone/>
            </a:pPr>
            <a:endParaRPr/>
          </a:p>
        </p:txBody>
      </p:sp>
      <p:pic>
        <p:nvPicPr>
          <p:cNvPr id="1065" name="Google Shape;1065;p80" descr="chart divided into three columns labeled data, practices and systems; the data column indicates question to ask identifying the need for an evidence-based practice; the practices column lists questions to clarify the research evidence and fit of the practice; and the systems column helps divisions identify if they are ready and have the resources to support the practice." title="Evidence-based Selection Tool"/>
          <p:cNvPicPr preferRelativeResize="0"/>
          <p:nvPr/>
        </p:nvPicPr>
        <p:blipFill rotWithShape="1">
          <a:blip r:embed="rId3">
            <a:alphaModFix/>
          </a:blip>
          <a:srcRect/>
          <a:stretch/>
        </p:blipFill>
        <p:spPr>
          <a:xfrm>
            <a:off x="64161" y="1600200"/>
            <a:ext cx="9015683" cy="3352800"/>
          </a:xfrm>
          <a:prstGeom prst="rect">
            <a:avLst/>
          </a:prstGeom>
          <a:noFill/>
          <a:ln>
            <a:noFill/>
          </a:ln>
        </p:spPr>
      </p:pic>
      <p:pic>
        <p:nvPicPr>
          <p:cNvPr id="1066" name="Google Shape;1066;p8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83125" y="405525"/>
            <a:ext cx="664400" cy="845600"/>
          </a:xfrm>
          <a:prstGeom prst="rect">
            <a:avLst/>
          </a:prstGeom>
          <a:noFill/>
          <a:ln>
            <a:noFill/>
          </a:ln>
        </p:spPr>
      </p:pic>
      <p:sp>
        <p:nvSpPr>
          <p:cNvPr id="1067" name="Google Shape;1067;p80"/>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41</a:t>
            </a:r>
            <a:endParaRPr sz="1700">
              <a:solidFill>
                <a:schemeClr val="lt1"/>
              </a:solidFill>
              <a:latin typeface="Verdana"/>
              <a:ea typeface="Verdana"/>
              <a:cs typeface="Verdana"/>
              <a:sym typeface="Verdan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g2512ea544f6_0_7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00000"/>
              <a:buNone/>
            </a:pPr>
            <a:r>
              <a:rPr lang="en-US"/>
              <a:t>2.7 Practices Matched to Student Need/Intervention Selection</a:t>
            </a:r>
            <a:endParaRPr/>
          </a:p>
        </p:txBody>
      </p:sp>
      <p:graphicFrame>
        <p:nvGraphicFramePr>
          <p:cNvPr id="2" name="Table 2">
            <a:extLst>
              <a:ext uri="{FF2B5EF4-FFF2-40B4-BE49-F238E27FC236}">
                <a16:creationId xmlns:a16="http://schemas.microsoft.com/office/drawing/2014/main" id="{E70568B5-027D-F801-F20A-5011632CB272}"/>
              </a:ext>
            </a:extLst>
          </p:cNvPr>
          <p:cNvGraphicFramePr>
            <a:graphicFrameLocks noGrp="1"/>
          </p:cNvGraphicFramePr>
          <p:nvPr>
            <p:extLst>
              <p:ext uri="{D42A27DB-BD31-4B8C-83A1-F6EECF244321}">
                <p14:modId xmlns:p14="http://schemas.microsoft.com/office/powerpoint/2010/main" val="749520307"/>
              </p:ext>
            </p:extLst>
          </p:nvPr>
        </p:nvGraphicFramePr>
        <p:xfrm>
          <a:off x="1076541" y="1450425"/>
          <a:ext cx="5476659" cy="2073825"/>
        </p:xfrm>
        <a:graphic>
          <a:graphicData uri="http://schemas.openxmlformats.org/drawingml/2006/table">
            <a:tbl>
              <a:tblPr firstRow="1" bandRow="1">
                <a:tableStyleId>{93A68515-1621-4106-8471-DD7951202623}</a:tableStyleId>
              </a:tblPr>
              <a:tblGrid>
                <a:gridCol w="1754644">
                  <a:extLst>
                    <a:ext uri="{9D8B030D-6E8A-4147-A177-3AD203B41FA5}">
                      <a16:colId xmlns:a16="http://schemas.microsoft.com/office/drawing/2014/main" val="4061687813"/>
                    </a:ext>
                  </a:extLst>
                </a:gridCol>
                <a:gridCol w="1773062">
                  <a:extLst>
                    <a:ext uri="{9D8B030D-6E8A-4147-A177-3AD203B41FA5}">
                      <a16:colId xmlns:a16="http://schemas.microsoft.com/office/drawing/2014/main" val="2972037903"/>
                    </a:ext>
                  </a:extLst>
                </a:gridCol>
                <a:gridCol w="1948953">
                  <a:extLst>
                    <a:ext uri="{9D8B030D-6E8A-4147-A177-3AD203B41FA5}">
                      <a16:colId xmlns:a16="http://schemas.microsoft.com/office/drawing/2014/main" val="2412276711"/>
                    </a:ext>
                  </a:extLst>
                </a:gridCol>
              </a:tblGrid>
              <a:tr h="2073825">
                <a:tc>
                  <a:txBody>
                    <a:bodyPr/>
                    <a:lstStyle/>
                    <a:p>
                      <a:r>
                        <a:rPr lang="en-US" sz="1200" dirty="0">
                          <a:latin typeface="Verdana" panose="020B0604030504040204" pitchFamily="34" charset="0"/>
                          <a:ea typeface="Verdana" panose="020B0604030504040204" pitchFamily="34" charset="0"/>
                        </a:rPr>
                        <a:t>A formal process is in place to select Tier II interventions that are</a:t>
                      </a:r>
                    </a:p>
                    <a:p>
                      <a:pPr marL="228600" indent="-228600">
                        <a:buFont typeface="+mj-lt"/>
                        <a:buAutoNum type="alphaUcPeriod"/>
                      </a:pPr>
                      <a:r>
                        <a:rPr lang="en-US" sz="1200" dirty="0">
                          <a:latin typeface="Verdana" panose="020B0604030504040204" pitchFamily="34" charset="0"/>
                          <a:ea typeface="Verdana" panose="020B0604030504040204" pitchFamily="34" charset="0"/>
                        </a:rPr>
                        <a:t>matched to student need and</a:t>
                      </a:r>
                    </a:p>
                    <a:p>
                      <a:pPr marL="228600" indent="-228600">
                        <a:buFont typeface="+mj-lt"/>
                        <a:buAutoNum type="alphaUcPeriod"/>
                      </a:pPr>
                      <a:r>
                        <a:rPr lang="en-US" sz="1200" dirty="0">
                          <a:latin typeface="Verdana" panose="020B0604030504040204" pitchFamily="34" charset="0"/>
                          <a:ea typeface="Verdana" panose="020B0604030504040204" pitchFamily="34" charset="0"/>
                        </a:rPr>
                        <a:t>adapted to improve contextual fit</a:t>
                      </a:r>
                    </a:p>
                  </a:txBody>
                  <a:tcPr marL="46551" marR="46551" marT="23276" marB="23276"/>
                </a:tc>
                <a:tc>
                  <a:txBody>
                    <a:bodyPr/>
                    <a:lstStyle/>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Data sources used to identify interventions</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School policy</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Tier II handbook</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Needs assessment</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Targeted Interventions</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Reference Guide</a:t>
                      </a:r>
                    </a:p>
                  </a:txBody>
                  <a:tcPr marL="46551" marR="46551" marT="23276" marB="23276"/>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No process in place</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Process w/o documentation that interventions are matched to student need</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Formal process in place w/ documentation</a:t>
                      </a:r>
                    </a:p>
                  </a:txBody>
                  <a:tcPr marL="46551" marR="46551" marT="23276" marB="23276"/>
                </a:tc>
                <a:extLst>
                  <a:ext uri="{0D108BD9-81ED-4DB2-BD59-A6C34878D82A}">
                    <a16:rowId xmlns:a16="http://schemas.microsoft.com/office/drawing/2014/main" val="3172088370"/>
                  </a:ext>
                </a:extLst>
              </a:tr>
            </a:tbl>
          </a:graphicData>
        </a:graphic>
      </p:graphicFrame>
      <p:pic>
        <p:nvPicPr>
          <p:cNvPr id="1073" name="Google Shape;1073;g2512ea544f6_0_78" descr="Screen Shot TFI socring for 2.1"/>
          <p:cNvPicPr preferRelativeResize="0"/>
          <p:nvPr/>
        </p:nvPicPr>
        <p:blipFill rotWithShape="1">
          <a:blip r:embed="rId3">
            <a:alphaModFix/>
          </a:blip>
          <a:srcRect/>
          <a:stretch/>
        </p:blipFill>
        <p:spPr>
          <a:xfrm>
            <a:off x="312775" y="1524000"/>
            <a:ext cx="734935" cy="957300"/>
          </a:xfrm>
          <a:prstGeom prst="rect">
            <a:avLst/>
          </a:prstGeom>
          <a:noFill/>
          <a:ln>
            <a:noFill/>
          </a:ln>
        </p:spPr>
      </p:pic>
      <p:graphicFrame>
        <p:nvGraphicFramePr>
          <p:cNvPr id="3" name="Table 2">
            <a:extLst>
              <a:ext uri="{FF2B5EF4-FFF2-40B4-BE49-F238E27FC236}">
                <a16:creationId xmlns:a16="http://schemas.microsoft.com/office/drawing/2014/main" id="{0B91203E-4EB1-96AD-E3ED-6FC931D60832}"/>
              </a:ext>
            </a:extLst>
          </p:cNvPr>
          <p:cNvGraphicFramePr>
            <a:graphicFrameLocks noGrp="1"/>
          </p:cNvGraphicFramePr>
          <p:nvPr>
            <p:extLst>
              <p:ext uri="{D42A27DB-BD31-4B8C-83A1-F6EECF244321}">
                <p14:modId xmlns:p14="http://schemas.microsoft.com/office/powerpoint/2010/main" val="3015258354"/>
              </p:ext>
            </p:extLst>
          </p:nvPr>
        </p:nvGraphicFramePr>
        <p:xfrm>
          <a:off x="4624852" y="3798962"/>
          <a:ext cx="4442948" cy="2830438"/>
        </p:xfrm>
        <a:graphic>
          <a:graphicData uri="http://schemas.openxmlformats.org/drawingml/2006/table">
            <a:tbl>
              <a:tblPr firstRow="1" bandRow="1">
                <a:tableStyleId>{93A68515-1621-4106-8471-DD7951202623}</a:tableStyleId>
              </a:tblPr>
              <a:tblGrid>
                <a:gridCol w="1261598">
                  <a:extLst>
                    <a:ext uri="{9D8B030D-6E8A-4147-A177-3AD203B41FA5}">
                      <a16:colId xmlns:a16="http://schemas.microsoft.com/office/drawing/2014/main" val="4061687813"/>
                    </a:ext>
                  </a:extLst>
                </a:gridCol>
                <a:gridCol w="1562100">
                  <a:extLst>
                    <a:ext uri="{9D8B030D-6E8A-4147-A177-3AD203B41FA5}">
                      <a16:colId xmlns:a16="http://schemas.microsoft.com/office/drawing/2014/main" val="2972037903"/>
                    </a:ext>
                  </a:extLst>
                </a:gridCol>
                <a:gridCol w="1619250">
                  <a:extLst>
                    <a:ext uri="{9D8B030D-6E8A-4147-A177-3AD203B41FA5}">
                      <a16:colId xmlns:a16="http://schemas.microsoft.com/office/drawing/2014/main" val="2412276711"/>
                    </a:ext>
                  </a:extLst>
                </a:gridCol>
              </a:tblGrid>
              <a:tr h="2830438">
                <a:tc>
                  <a:txBody>
                    <a:bodyPr/>
                    <a:lstStyle/>
                    <a:p>
                      <a:r>
                        <a:rPr lang="en-US" sz="1200" dirty="0">
                          <a:latin typeface="Verdana" panose="020B0604030504040204" pitchFamily="34" charset="0"/>
                          <a:ea typeface="Verdana" panose="020B0604030504040204" pitchFamily="34" charset="0"/>
                        </a:rPr>
                        <a:t>A process exists for selecting evidence-based interventions and creating a match to student need.</a:t>
                      </a:r>
                    </a:p>
                  </a:txBody>
                  <a:tcPr marL="46551" marR="46551" marT="23276" marB="23276"/>
                </a:tc>
                <a:tc>
                  <a:txBody>
                    <a:bodyPr/>
                    <a:lstStyle/>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Resource map</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Evidence-based selection tool</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Individual student data</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Data outcomes</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Documentation of selection process</a:t>
                      </a:r>
                    </a:p>
                  </a:txBody>
                  <a:tcPr marL="46551" marR="46551" marT="23276" marB="23276"/>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process unclear/</a:t>
                      </a:r>
                    </a:p>
                    <a:p>
                      <a:r>
                        <a:rPr lang="en-US" sz="1200" dirty="0">
                          <a:latin typeface="Verdana" panose="020B0604030504040204" pitchFamily="34" charset="0"/>
                          <a:ea typeface="Verdana" panose="020B0604030504040204" pitchFamily="34" charset="0"/>
                        </a:rPr>
                        <a:t>inconsistently utilized</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process exists for selection OR matching to student need</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process exists for section AND matching to student need</a:t>
                      </a:r>
                    </a:p>
                  </a:txBody>
                  <a:tcPr marL="46551" marR="46551" marT="23276" marB="23276"/>
                </a:tc>
                <a:extLst>
                  <a:ext uri="{0D108BD9-81ED-4DB2-BD59-A6C34878D82A}">
                    <a16:rowId xmlns:a16="http://schemas.microsoft.com/office/drawing/2014/main" val="3172088370"/>
                  </a:ext>
                </a:extLst>
              </a:tr>
            </a:tbl>
          </a:graphicData>
        </a:graphic>
      </p:graphicFrame>
      <p:pic>
        <p:nvPicPr>
          <p:cNvPr id="1074" name="Google Shape;1074;g2512ea544f6_0_78" descr="Picture of Academic TFI booklet"/>
          <p:cNvPicPr preferRelativeResize="0"/>
          <p:nvPr/>
        </p:nvPicPr>
        <p:blipFill rotWithShape="1">
          <a:blip r:embed="rId4">
            <a:alphaModFix/>
          </a:blip>
          <a:srcRect/>
          <a:stretch/>
        </p:blipFill>
        <p:spPr>
          <a:xfrm>
            <a:off x="3708950" y="3973200"/>
            <a:ext cx="810200" cy="862675"/>
          </a:xfrm>
          <a:prstGeom prst="rect">
            <a:avLst/>
          </a:prstGeom>
          <a:noFill/>
          <a:ln>
            <a:noFill/>
          </a:ln>
        </p:spPr>
      </p:pic>
      <p:pic>
        <p:nvPicPr>
          <p:cNvPr id="1077" name="Google Shape;1077;g2512ea544f6_0_7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40575" y="377300"/>
            <a:ext cx="664400" cy="845600"/>
          </a:xfrm>
          <a:prstGeom prst="rect">
            <a:avLst/>
          </a:prstGeom>
          <a:noFill/>
          <a:ln>
            <a:noFill/>
          </a:ln>
        </p:spPr>
      </p:pic>
      <p:sp>
        <p:nvSpPr>
          <p:cNvPr id="1078" name="Google Shape;1078;g2512ea544f6_0_78"/>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lt1"/>
                </a:solidFill>
                <a:latin typeface="Verdana"/>
                <a:ea typeface="Verdana"/>
                <a:cs typeface="Verdana"/>
                <a:sym typeface="Verdana"/>
              </a:rPr>
              <a:t>42</a:t>
            </a:r>
            <a:endParaRPr sz="1300">
              <a:solidFill>
                <a:schemeClr val="lt1"/>
              </a:solidFill>
              <a:latin typeface="Verdana"/>
              <a:ea typeface="Verdana"/>
              <a:cs typeface="Verdana"/>
              <a:sym typeface="Verdana"/>
            </a:endParaRPr>
          </a:p>
          <a:p>
            <a:pPr marL="0" lvl="0" indent="0" algn="ctr" rtl="0">
              <a:spcBef>
                <a:spcPts val="0"/>
              </a:spcBef>
              <a:spcAft>
                <a:spcPts val="0"/>
              </a:spcAft>
              <a:buNone/>
            </a:pPr>
            <a:r>
              <a:rPr lang="en-US" sz="1300">
                <a:solidFill>
                  <a:schemeClr val="lt1"/>
                </a:solidFill>
                <a:latin typeface="Verdana"/>
                <a:ea typeface="Verdana"/>
                <a:cs typeface="Verdana"/>
                <a:sym typeface="Verdana"/>
              </a:rPr>
              <a:t>43</a:t>
            </a:r>
            <a:endParaRPr sz="1300">
              <a:solidFill>
                <a:schemeClr val="lt1"/>
              </a:solidFill>
              <a:latin typeface="Verdana"/>
              <a:ea typeface="Verdana"/>
              <a:cs typeface="Verdana"/>
              <a:sym typeface="Verdana"/>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8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Matching Interventions to Instructional Needs</a:t>
            </a:r>
            <a:endParaRPr/>
          </a:p>
        </p:txBody>
      </p:sp>
      <p:pic>
        <p:nvPicPr>
          <p:cNvPr id="1085" name="Google Shape;1085;p83" descr="Loudoun County Public Schools instructional continuum of supports listing interventions matched to student  needs" title="screenshot of continuum of supports"/>
          <p:cNvPicPr preferRelativeResize="0"/>
          <p:nvPr/>
        </p:nvPicPr>
        <p:blipFill rotWithShape="1">
          <a:blip r:embed="rId3">
            <a:alphaModFix/>
          </a:blip>
          <a:srcRect/>
          <a:stretch/>
        </p:blipFill>
        <p:spPr>
          <a:xfrm>
            <a:off x="123050" y="1371600"/>
            <a:ext cx="8897899" cy="5295150"/>
          </a:xfrm>
          <a:prstGeom prst="rect">
            <a:avLst/>
          </a:prstGeom>
          <a:noFill/>
          <a:ln>
            <a:noFill/>
          </a:ln>
        </p:spPr>
      </p:pic>
      <p:pic>
        <p:nvPicPr>
          <p:cNvPr id="1086" name="Google Shape;1086;p8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83125" y="405525"/>
            <a:ext cx="664400" cy="845600"/>
          </a:xfrm>
          <a:prstGeom prst="rect">
            <a:avLst/>
          </a:prstGeom>
          <a:noFill/>
          <a:ln>
            <a:noFill/>
          </a:ln>
        </p:spPr>
      </p:pic>
      <p:sp>
        <p:nvSpPr>
          <p:cNvPr id="1087" name="Google Shape;1087;p83"/>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44</a:t>
            </a:r>
            <a:endParaRPr sz="1700">
              <a:solidFill>
                <a:schemeClr val="lt1"/>
              </a:solidFill>
              <a:latin typeface="Verdana"/>
              <a:ea typeface="Verdana"/>
              <a:cs typeface="Verdana"/>
              <a:sym typeface="Verdana"/>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8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95000"/>
              <a:buFont typeface="Verdana"/>
              <a:buNone/>
            </a:pPr>
            <a:endParaRPr/>
          </a:p>
          <a:p>
            <a:pPr marL="0" lvl="0" indent="0" algn="ctr" rtl="0">
              <a:lnSpc>
                <a:spcPct val="100000"/>
              </a:lnSpc>
              <a:spcBef>
                <a:spcPts val="0"/>
              </a:spcBef>
              <a:spcAft>
                <a:spcPts val="0"/>
              </a:spcAft>
              <a:buClr>
                <a:schemeClr val="lt1"/>
              </a:buClr>
              <a:buSzPct val="95000"/>
              <a:buFont typeface="Verdana"/>
              <a:buNone/>
            </a:pPr>
            <a:r>
              <a:rPr lang="en-US"/>
              <a:t>Team Time: </a:t>
            </a:r>
            <a:endParaRPr/>
          </a:p>
          <a:p>
            <a:pPr marL="0" lvl="0" indent="0" algn="ctr" rtl="0">
              <a:lnSpc>
                <a:spcPct val="100000"/>
              </a:lnSpc>
              <a:spcBef>
                <a:spcPts val="0"/>
              </a:spcBef>
              <a:spcAft>
                <a:spcPts val="0"/>
              </a:spcAft>
              <a:buClr>
                <a:schemeClr val="lt1"/>
              </a:buClr>
              <a:buSzPct val="95000"/>
              <a:buFont typeface="Verdana"/>
              <a:buNone/>
            </a:pPr>
            <a:r>
              <a:rPr lang="en-US"/>
              <a:t>Continuum of Supports</a:t>
            </a:r>
            <a:endParaRPr/>
          </a:p>
          <a:p>
            <a:pPr marL="0" lvl="0" indent="0" algn="ctr" rtl="0">
              <a:lnSpc>
                <a:spcPct val="90000"/>
              </a:lnSpc>
              <a:spcBef>
                <a:spcPts val="0"/>
              </a:spcBef>
              <a:spcAft>
                <a:spcPts val="0"/>
              </a:spcAft>
              <a:buClr>
                <a:schemeClr val="lt1"/>
              </a:buClr>
              <a:buSzPct val="95000"/>
              <a:buFont typeface="Verdana"/>
              <a:buNone/>
            </a:pPr>
            <a:endParaRPr/>
          </a:p>
        </p:txBody>
      </p:sp>
      <p:sp>
        <p:nvSpPr>
          <p:cNvPr id="1094" name="Google Shape;1094;p8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latin typeface="Verdana"/>
                <a:ea typeface="Verdana"/>
                <a:cs typeface="Verdana"/>
                <a:sym typeface="Verdana"/>
              </a:rPr>
              <a:t>List interventions matched to need on continuum of supports</a:t>
            </a:r>
            <a:endParaRPr>
              <a:latin typeface="Verdana"/>
              <a:ea typeface="Verdana"/>
              <a:cs typeface="Verdana"/>
              <a:sym typeface="Verdana"/>
            </a:endParaRPr>
          </a:p>
          <a:p>
            <a:pPr marL="457200" lvl="0" indent="0" algn="l" rtl="0">
              <a:lnSpc>
                <a:spcPct val="90000"/>
              </a:lnSpc>
              <a:spcBef>
                <a:spcPts val="0"/>
              </a:spcBef>
              <a:spcAft>
                <a:spcPts val="0"/>
              </a:spcAft>
              <a:buSzPts val="1800"/>
              <a:buNone/>
            </a:pPr>
            <a:endParaRPr>
              <a:latin typeface="Verdana"/>
              <a:ea typeface="Verdana"/>
              <a:cs typeface="Verdana"/>
              <a:sym typeface="Verdana"/>
            </a:endParaRPr>
          </a:p>
          <a:p>
            <a:pPr marL="685800" lvl="1" indent="-254000" algn="l" rtl="0">
              <a:lnSpc>
                <a:spcPct val="90000"/>
              </a:lnSpc>
              <a:spcBef>
                <a:spcPts val="500"/>
              </a:spcBef>
              <a:spcAft>
                <a:spcPts val="0"/>
              </a:spcAft>
              <a:buClr>
                <a:schemeClr val="dk1"/>
              </a:buClr>
              <a:buSzPts val="2800"/>
              <a:buFont typeface="Verdana"/>
              <a:buChar char="•"/>
            </a:pPr>
            <a:r>
              <a:rPr lang="en-US" sz="2800">
                <a:latin typeface="Verdana"/>
                <a:ea typeface="Verdana"/>
                <a:cs typeface="Verdana"/>
                <a:sym typeface="Verdana"/>
              </a:rPr>
              <a:t>Check for 6 core features?</a:t>
            </a:r>
            <a:endParaRPr sz="2800">
              <a:latin typeface="Verdana"/>
              <a:ea typeface="Verdana"/>
              <a:cs typeface="Verdana"/>
              <a:sym typeface="Verdana"/>
            </a:endParaRPr>
          </a:p>
          <a:p>
            <a:pPr marL="914400" lvl="0" indent="0" algn="l" rtl="0">
              <a:lnSpc>
                <a:spcPct val="90000"/>
              </a:lnSpc>
              <a:spcBef>
                <a:spcPts val="500"/>
              </a:spcBef>
              <a:spcAft>
                <a:spcPts val="0"/>
              </a:spcAft>
              <a:buSzPts val="1800"/>
              <a:buNone/>
            </a:pPr>
            <a:endParaRPr sz="2800">
              <a:latin typeface="Verdana"/>
              <a:ea typeface="Verdana"/>
              <a:cs typeface="Verdana"/>
              <a:sym typeface="Verdana"/>
            </a:endParaRPr>
          </a:p>
          <a:p>
            <a:pPr marL="685800" lvl="1" indent="-254000" algn="l" rtl="0">
              <a:lnSpc>
                <a:spcPct val="90000"/>
              </a:lnSpc>
              <a:spcBef>
                <a:spcPts val="500"/>
              </a:spcBef>
              <a:spcAft>
                <a:spcPts val="0"/>
              </a:spcAft>
              <a:buClr>
                <a:schemeClr val="dk1"/>
              </a:buClr>
              <a:buSzPts val="2800"/>
              <a:buFont typeface="Verdana"/>
              <a:buChar char="•"/>
            </a:pPr>
            <a:r>
              <a:rPr lang="en-US" sz="2800">
                <a:latin typeface="Verdana"/>
                <a:ea typeface="Verdana"/>
                <a:cs typeface="Verdana"/>
                <a:sym typeface="Verdana"/>
              </a:rPr>
              <a:t>Use EBP selection tool?</a:t>
            </a:r>
            <a:endParaRPr sz="2800">
              <a:latin typeface="Verdana"/>
              <a:ea typeface="Verdana"/>
              <a:cs typeface="Verdana"/>
              <a:sym typeface="Verdana"/>
            </a:endParaRPr>
          </a:p>
          <a:p>
            <a:pPr marL="914400" lvl="0" indent="0" algn="l" rtl="0">
              <a:lnSpc>
                <a:spcPct val="90000"/>
              </a:lnSpc>
              <a:spcBef>
                <a:spcPts val="500"/>
              </a:spcBef>
              <a:spcAft>
                <a:spcPts val="0"/>
              </a:spcAft>
              <a:buSzPts val="1800"/>
              <a:buNone/>
            </a:pPr>
            <a:endParaRPr sz="2800">
              <a:latin typeface="Verdana"/>
              <a:ea typeface="Verdana"/>
              <a:cs typeface="Verdana"/>
              <a:sym typeface="Verdana"/>
            </a:endParaRPr>
          </a:p>
          <a:p>
            <a:pPr marL="685800" lvl="1" indent="-254000" algn="l" rtl="0">
              <a:lnSpc>
                <a:spcPct val="90000"/>
              </a:lnSpc>
              <a:spcBef>
                <a:spcPts val="500"/>
              </a:spcBef>
              <a:spcAft>
                <a:spcPts val="0"/>
              </a:spcAft>
              <a:buClr>
                <a:schemeClr val="dk1"/>
              </a:buClr>
              <a:buSzPts val="2800"/>
              <a:buFont typeface="Verdana"/>
              <a:buChar char="•"/>
            </a:pPr>
            <a:r>
              <a:rPr lang="en-US" sz="2800">
                <a:latin typeface="Verdana"/>
                <a:ea typeface="Verdana"/>
                <a:cs typeface="Verdana"/>
                <a:sym typeface="Verdana"/>
              </a:rPr>
              <a:t>Interventions matched to instructional need?</a:t>
            </a:r>
            <a:endParaRPr/>
          </a:p>
          <a:p>
            <a:pPr marL="685800" lvl="1" indent="-76200" algn="l" rtl="0">
              <a:lnSpc>
                <a:spcPct val="90000"/>
              </a:lnSpc>
              <a:spcBef>
                <a:spcPts val="500"/>
              </a:spcBef>
              <a:spcAft>
                <a:spcPts val="0"/>
              </a:spcAft>
              <a:buClr>
                <a:schemeClr val="dk1"/>
              </a:buClr>
              <a:buSzPts val="2800"/>
              <a:buNone/>
            </a:pPr>
            <a:endParaRPr sz="2800"/>
          </a:p>
        </p:txBody>
      </p:sp>
      <p:pic>
        <p:nvPicPr>
          <p:cNvPr id="1095" name="Google Shape;1095;p8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83125" y="405525"/>
            <a:ext cx="664400" cy="845600"/>
          </a:xfrm>
          <a:prstGeom prst="rect">
            <a:avLst/>
          </a:prstGeom>
          <a:noFill/>
          <a:ln>
            <a:noFill/>
          </a:ln>
        </p:spPr>
      </p:pic>
      <p:sp>
        <p:nvSpPr>
          <p:cNvPr id="1096" name="Google Shape;1096;p85"/>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45</a:t>
            </a:r>
            <a:endParaRPr sz="1700">
              <a:solidFill>
                <a:schemeClr val="lt1"/>
              </a:solidFill>
              <a:latin typeface="Verdana"/>
              <a:ea typeface="Verdana"/>
              <a:cs typeface="Verdana"/>
              <a:sym typeface="Verdana"/>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00"/>
        <p:cNvGrpSpPr/>
        <p:nvPr/>
      </p:nvGrpSpPr>
      <p:grpSpPr>
        <a:xfrm>
          <a:off x="0" y="0"/>
          <a:ext cx="0" cy="0"/>
          <a:chOff x="0" y="0"/>
          <a:chExt cx="0" cy="0"/>
        </a:xfrm>
      </p:grpSpPr>
      <p:sp>
        <p:nvSpPr>
          <p:cNvPr id="1101" name="Google Shape;1101;p8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Continuum of Supports </a:t>
            </a:r>
            <a:endParaRPr/>
          </a:p>
        </p:txBody>
      </p:sp>
      <p:sp>
        <p:nvSpPr>
          <p:cNvPr id="1102" name="Google Shape;1102;p86"/>
          <p:cNvSpPr txBox="1">
            <a:spLocks noGrp="1"/>
          </p:cNvSpPr>
          <p:nvPr>
            <p:ph type="body" idx="1"/>
          </p:nvPr>
        </p:nvSpPr>
        <p:spPr>
          <a:xfrm>
            <a:off x="775349" y="1600201"/>
            <a:ext cx="7911452" cy="4572000"/>
          </a:xfrm>
          <a:prstGeom prst="rect">
            <a:avLst/>
          </a:prstGeom>
          <a:noFill/>
          <a:ln>
            <a:noFill/>
          </a:ln>
        </p:spPr>
        <p:txBody>
          <a:bodyPr spcFirstLastPara="1" wrap="square" lIns="91425" tIns="45700" rIns="91425" bIns="45700" anchor="t" anchorCtr="0">
            <a:normAutofit lnSpcReduction="10000"/>
          </a:bodyPr>
          <a:lstStyle/>
          <a:p>
            <a:pPr marL="114300" lvl="0" indent="0" algn="l" rtl="0">
              <a:lnSpc>
                <a:spcPct val="100000"/>
              </a:lnSpc>
              <a:spcBef>
                <a:spcPts val="360"/>
              </a:spcBef>
              <a:spcAft>
                <a:spcPts val="0"/>
              </a:spcAft>
              <a:buSzPts val="1800"/>
              <a:buNone/>
            </a:pPr>
            <a:r>
              <a:rPr lang="en-US"/>
              <a:t>A few viable interventions are more effective than many under-supported options on the continuum of supports</a:t>
            </a:r>
            <a:endParaRPr/>
          </a:p>
          <a:p>
            <a:pPr marL="457200" lvl="0" indent="-228600" algn="l" rtl="0">
              <a:lnSpc>
                <a:spcPct val="100000"/>
              </a:lnSpc>
              <a:spcBef>
                <a:spcPts val="360"/>
              </a:spcBef>
              <a:spcAft>
                <a:spcPts val="0"/>
              </a:spcAft>
              <a:buSzPts val="1800"/>
              <a:buNone/>
            </a:pPr>
            <a:endParaRPr/>
          </a:p>
          <a:p>
            <a:pPr marL="114300" lvl="0" indent="0" algn="l" rtl="0">
              <a:lnSpc>
                <a:spcPct val="100000"/>
              </a:lnSpc>
              <a:spcBef>
                <a:spcPts val="360"/>
              </a:spcBef>
              <a:spcAft>
                <a:spcPts val="0"/>
              </a:spcAft>
              <a:buSzPts val="1800"/>
              <a:buNone/>
            </a:pPr>
            <a:r>
              <a:rPr lang="en-US"/>
              <a:t>Document a continuum of supports that contain 6 core features of advanced tiers interventions and are matched to instructional need</a:t>
            </a:r>
            <a:endParaRPr/>
          </a:p>
        </p:txBody>
      </p:sp>
      <p:pic>
        <p:nvPicPr>
          <p:cNvPr id="1103" name="Google Shape;1103;p86" descr="lightbulb icon" title="lightbulb icon"/>
          <p:cNvPicPr preferRelativeResize="0"/>
          <p:nvPr/>
        </p:nvPicPr>
        <p:blipFill rotWithShape="1">
          <a:blip r:embed="rId3">
            <a:alphaModFix/>
          </a:blip>
          <a:srcRect/>
          <a:stretch/>
        </p:blipFill>
        <p:spPr>
          <a:xfrm>
            <a:off x="91388" y="1802086"/>
            <a:ext cx="775349" cy="865974"/>
          </a:xfrm>
          <a:prstGeom prst="rect">
            <a:avLst/>
          </a:prstGeom>
          <a:noFill/>
          <a:ln>
            <a:noFill/>
          </a:ln>
        </p:spPr>
      </p:pic>
      <p:pic>
        <p:nvPicPr>
          <p:cNvPr id="1104" name="Google Shape;1104;p86" descr="lightbulb icon" title="lightbulb icon"/>
          <p:cNvPicPr preferRelativeResize="0"/>
          <p:nvPr/>
        </p:nvPicPr>
        <p:blipFill rotWithShape="1">
          <a:blip r:embed="rId3">
            <a:alphaModFix/>
          </a:blip>
          <a:srcRect/>
          <a:stretch/>
        </p:blipFill>
        <p:spPr>
          <a:xfrm>
            <a:off x="65514" y="4132141"/>
            <a:ext cx="827074" cy="92375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4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 - 2</a:t>
            </a:r>
            <a:endParaRPr/>
          </a:p>
        </p:txBody>
      </p:sp>
      <p:sp>
        <p:nvSpPr>
          <p:cNvPr id="243" name="Google Shape;243;p42"/>
          <p:cNvSpPr txBox="1">
            <a:spLocks noGrp="1"/>
          </p:cNvSpPr>
          <p:nvPr>
            <p:ph type="body" idx="1"/>
          </p:nvPr>
        </p:nvSpPr>
        <p:spPr>
          <a:xfrm>
            <a:off x="228600" y="1600200"/>
            <a:ext cx="8686800" cy="5029199"/>
          </a:xfrm>
          <a:prstGeom prst="rect">
            <a:avLst/>
          </a:prstGeom>
          <a:noFill/>
          <a:ln>
            <a:noFill/>
          </a:ln>
        </p:spPr>
        <p:txBody>
          <a:bodyPr spcFirstLastPara="1" wrap="square" lIns="91425" tIns="45700" rIns="91425" bIns="45700" anchor="t" anchorCtr="0">
            <a:noAutofit/>
          </a:bodyPr>
          <a:lstStyle/>
          <a:p>
            <a:pPr marL="114300" lvl="0" indent="0" algn="l" rtl="0">
              <a:lnSpc>
                <a:spcPct val="100000"/>
              </a:lnSpc>
              <a:spcBef>
                <a:spcPts val="360"/>
              </a:spcBef>
              <a:spcAft>
                <a:spcPts val="0"/>
              </a:spcAft>
              <a:buSzPts val="1742"/>
              <a:buNone/>
            </a:pPr>
            <a:r>
              <a:rPr lang="en-US" sz="2400"/>
              <a:t>Participants will:</a:t>
            </a:r>
            <a:endParaRPr/>
          </a:p>
          <a:p>
            <a:pPr marL="457200" lvl="0" indent="-342900" algn="l" rtl="0">
              <a:lnSpc>
                <a:spcPct val="100000"/>
              </a:lnSpc>
              <a:spcBef>
                <a:spcPts val="360"/>
              </a:spcBef>
              <a:spcAft>
                <a:spcPts val="0"/>
              </a:spcAft>
              <a:buClr>
                <a:schemeClr val="dk1"/>
              </a:buClr>
              <a:buSzPts val="1800"/>
              <a:buChar char="•"/>
            </a:pPr>
            <a:r>
              <a:rPr lang="en-US" sz="2400"/>
              <a:t>Examine advanced tiers level of use, progress monitoring, student performance, and fidelity data</a:t>
            </a:r>
            <a:endParaRPr/>
          </a:p>
          <a:p>
            <a:pPr marL="457200" lvl="0" indent="-342900" algn="l" rtl="0">
              <a:lnSpc>
                <a:spcPct val="100000"/>
              </a:lnSpc>
              <a:spcBef>
                <a:spcPts val="1000"/>
              </a:spcBef>
              <a:spcAft>
                <a:spcPts val="0"/>
              </a:spcAft>
              <a:buClr>
                <a:schemeClr val="dk1"/>
              </a:buClr>
              <a:buSzPts val="1800"/>
              <a:buChar char="•"/>
            </a:pPr>
            <a:r>
              <a:rPr lang="en-US" sz="2400"/>
              <a:t>Explain the importance of alignment across tiers and domains</a:t>
            </a:r>
            <a:endParaRPr/>
          </a:p>
          <a:p>
            <a:pPr marL="457200" lvl="0" indent="-342900" algn="l" rtl="0">
              <a:lnSpc>
                <a:spcPct val="100000"/>
              </a:lnSpc>
              <a:spcBef>
                <a:spcPts val="1000"/>
              </a:spcBef>
              <a:spcAft>
                <a:spcPts val="1000"/>
              </a:spcAft>
              <a:buClr>
                <a:schemeClr val="dk1"/>
              </a:buClr>
              <a:buSzPts val="1800"/>
              <a:buChar char="•"/>
            </a:pPr>
            <a:r>
              <a:rPr lang="en-US" sz="2400"/>
              <a:t>Delineate essential components of professional learning and coaching plans for effective advanced tiers implementation</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546">
            <a:alpha val="35294"/>
          </a:srgbClr>
        </a:solidFill>
        <a:effectLst/>
      </p:bgPr>
    </p:bg>
    <p:spTree>
      <p:nvGrpSpPr>
        <p:cNvPr id="1" name="Shape 1108"/>
        <p:cNvGrpSpPr/>
        <p:nvPr/>
      </p:nvGrpSpPr>
      <p:grpSpPr>
        <a:xfrm>
          <a:off x="0" y="0"/>
          <a:ext cx="0" cy="0"/>
          <a:chOff x="0" y="0"/>
          <a:chExt cx="0" cy="0"/>
        </a:xfrm>
      </p:grpSpPr>
      <p:sp>
        <p:nvSpPr>
          <p:cNvPr id="1109" name="Google Shape;1109;p94"/>
          <p:cNvSpPr txBox="1">
            <a:spLocks noGrp="1"/>
          </p:cNvSpPr>
          <p:nvPr>
            <p:ph type="title"/>
          </p:nvPr>
        </p:nvSpPr>
        <p:spPr>
          <a:xfrm>
            <a:off x="228600" y="251025"/>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Alignment</a:t>
            </a:r>
            <a:endParaRPr/>
          </a:p>
        </p:txBody>
      </p:sp>
      <p:grpSp>
        <p:nvGrpSpPr>
          <p:cNvPr id="1110" name="Google Shape;1110;p94" descr="turquoise circle"/>
          <p:cNvGrpSpPr/>
          <p:nvPr/>
        </p:nvGrpSpPr>
        <p:grpSpPr>
          <a:xfrm>
            <a:off x="2054375" y="1583773"/>
            <a:ext cx="5000275" cy="5087481"/>
            <a:chOff x="1932763" y="83500"/>
            <a:chExt cx="5000275" cy="4892750"/>
          </a:xfrm>
        </p:grpSpPr>
        <p:sp>
          <p:nvSpPr>
            <p:cNvPr id="1111" name="Google Shape;1111;p94"/>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1112" name="Google Shape;1112;p94"/>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1113" name="Google Shape;1113;p94"/>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1114" name="Google Shape;1114;p94"/>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1115" name="Google Shape;1115;p94"/>
            <p:cNvSpPr/>
            <p:nvPr/>
          </p:nvSpPr>
          <p:spPr>
            <a:xfrm>
              <a:off x="3718838" y="3513150"/>
              <a:ext cx="1463100" cy="1463100"/>
            </a:xfrm>
            <a:prstGeom prst="ellipse">
              <a:avLst/>
            </a:prstGeom>
            <a:solidFill>
              <a:srgbClr val="00FFF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1116" name="Google Shape;1116;p94"/>
            <p:cNvSpPr/>
            <p:nvPr/>
          </p:nvSpPr>
          <p:spPr>
            <a:xfrm>
              <a:off x="2447913"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1117" name="Google Shape;1117;p94"/>
            <p:cNvSpPr/>
            <p:nvPr/>
          </p:nvSpPr>
          <p:spPr>
            <a:xfrm>
              <a:off x="1932763" y="1798325"/>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1118" name="Google Shape;1118;p94"/>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g2512ea544f6_0_8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00000"/>
              <a:buNone/>
            </a:pPr>
            <a:r>
              <a:rPr lang="en-US"/>
              <a:t>2.8 Access to Tier 1 Supports/ Alignment</a:t>
            </a:r>
            <a:endParaRPr/>
          </a:p>
        </p:txBody>
      </p:sp>
      <p:graphicFrame>
        <p:nvGraphicFramePr>
          <p:cNvPr id="2" name="Table 2">
            <a:extLst>
              <a:ext uri="{FF2B5EF4-FFF2-40B4-BE49-F238E27FC236}">
                <a16:creationId xmlns:a16="http://schemas.microsoft.com/office/drawing/2014/main" id="{9055C856-BA5A-8753-F03C-AE79DEA50B2A}"/>
              </a:ext>
            </a:extLst>
          </p:cNvPr>
          <p:cNvGraphicFramePr>
            <a:graphicFrameLocks noGrp="1"/>
          </p:cNvGraphicFramePr>
          <p:nvPr>
            <p:extLst>
              <p:ext uri="{D42A27DB-BD31-4B8C-83A1-F6EECF244321}">
                <p14:modId xmlns:p14="http://schemas.microsoft.com/office/powerpoint/2010/main" val="192186855"/>
              </p:ext>
            </p:extLst>
          </p:nvPr>
        </p:nvGraphicFramePr>
        <p:xfrm>
          <a:off x="1076541" y="1450425"/>
          <a:ext cx="5476659" cy="2241112"/>
        </p:xfrm>
        <a:graphic>
          <a:graphicData uri="http://schemas.openxmlformats.org/drawingml/2006/table">
            <a:tbl>
              <a:tblPr firstRow="1" bandRow="1">
                <a:tableStyleId>{93A68515-1621-4106-8471-DD7951202623}</a:tableStyleId>
              </a:tblPr>
              <a:tblGrid>
                <a:gridCol w="1754644">
                  <a:extLst>
                    <a:ext uri="{9D8B030D-6E8A-4147-A177-3AD203B41FA5}">
                      <a16:colId xmlns:a16="http://schemas.microsoft.com/office/drawing/2014/main" val="4061687813"/>
                    </a:ext>
                  </a:extLst>
                </a:gridCol>
                <a:gridCol w="1773062">
                  <a:extLst>
                    <a:ext uri="{9D8B030D-6E8A-4147-A177-3AD203B41FA5}">
                      <a16:colId xmlns:a16="http://schemas.microsoft.com/office/drawing/2014/main" val="2972037903"/>
                    </a:ext>
                  </a:extLst>
                </a:gridCol>
                <a:gridCol w="1948953">
                  <a:extLst>
                    <a:ext uri="{9D8B030D-6E8A-4147-A177-3AD203B41FA5}">
                      <a16:colId xmlns:a16="http://schemas.microsoft.com/office/drawing/2014/main" val="2412276711"/>
                    </a:ext>
                  </a:extLst>
                </a:gridCol>
              </a:tblGrid>
              <a:tr h="2073825">
                <a:tc>
                  <a:txBody>
                    <a:bodyPr/>
                    <a:lstStyle/>
                    <a:p>
                      <a:r>
                        <a:rPr lang="en-US" sz="1200" dirty="0">
                          <a:latin typeface="Verdana" panose="020B0604030504040204" pitchFamily="34" charset="0"/>
                          <a:ea typeface="Verdana" panose="020B0604030504040204" pitchFamily="34" charset="0"/>
                        </a:rPr>
                        <a:t>Tier 2 supports are explicitly linked to Tier 1 supports, and students receiving Tier 2 supports have access to/are included in Tier 1 supports.</a:t>
                      </a:r>
                    </a:p>
                  </a:txBody>
                  <a:tcPr marL="46551" marR="46551" marT="23276" marB="23276"/>
                </a:tc>
                <a:tc>
                  <a:txBody>
                    <a:bodyPr/>
                    <a:lstStyle/>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Universal lesson plans</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Tier II lesson plans</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Acknowledgement system</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Student of the month documentation</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Family communication</a:t>
                      </a:r>
                    </a:p>
                  </a:txBody>
                  <a:tcPr marL="46551" marR="46551" marT="23276" marB="23276"/>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No evidence that students receiving Tier 2 supports have access to Tier 1 supports</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students have some access to Tier 1 supports</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students have full access to Tier 1 supports</a:t>
                      </a:r>
                    </a:p>
                  </a:txBody>
                  <a:tcPr marL="46551" marR="46551" marT="23276" marB="23276"/>
                </a:tc>
                <a:extLst>
                  <a:ext uri="{0D108BD9-81ED-4DB2-BD59-A6C34878D82A}">
                    <a16:rowId xmlns:a16="http://schemas.microsoft.com/office/drawing/2014/main" val="3172088370"/>
                  </a:ext>
                </a:extLst>
              </a:tr>
            </a:tbl>
          </a:graphicData>
        </a:graphic>
      </p:graphicFrame>
      <p:pic>
        <p:nvPicPr>
          <p:cNvPr id="1124" name="Google Shape;1124;g2512ea544f6_0_86" descr="Screen Shot TFI socring for 2.1"/>
          <p:cNvPicPr preferRelativeResize="0"/>
          <p:nvPr/>
        </p:nvPicPr>
        <p:blipFill rotWithShape="1">
          <a:blip r:embed="rId3">
            <a:alphaModFix/>
          </a:blip>
          <a:srcRect/>
          <a:stretch/>
        </p:blipFill>
        <p:spPr>
          <a:xfrm>
            <a:off x="292325" y="1469350"/>
            <a:ext cx="734935" cy="957300"/>
          </a:xfrm>
          <a:prstGeom prst="rect">
            <a:avLst/>
          </a:prstGeom>
          <a:noFill/>
          <a:ln>
            <a:noFill/>
          </a:ln>
        </p:spPr>
      </p:pic>
      <p:graphicFrame>
        <p:nvGraphicFramePr>
          <p:cNvPr id="3" name="Table 2">
            <a:extLst>
              <a:ext uri="{FF2B5EF4-FFF2-40B4-BE49-F238E27FC236}">
                <a16:creationId xmlns:a16="http://schemas.microsoft.com/office/drawing/2014/main" id="{604C9D19-90BB-0C7F-BAA9-CA87F95F71E9}"/>
              </a:ext>
            </a:extLst>
          </p:cNvPr>
          <p:cNvGraphicFramePr>
            <a:graphicFrameLocks noGrp="1"/>
          </p:cNvGraphicFramePr>
          <p:nvPr>
            <p:extLst>
              <p:ext uri="{D42A27DB-BD31-4B8C-83A1-F6EECF244321}">
                <p14:modId xmlns:p14="http://schemas.microsoft.com/office/powerpoint/2010/main" val="4003339237"/>
              </p:ext>
            </p:extLst>
          </p:nvPr>
        </p:nvGraphicFramePr>
        <p:xfrm>
          <a:off x="4624852" y="3798962"/>
          <a:ext cx="4442948" cy="2830438"/>
        </p:xfrm>
        <a:graphic>
          <a:graphicData uri="http://schemas.openxmlformats.org/drawingml/2006/table">
            <a:tbl>
              <a:tblPr firstRow="1" bandRow="1">
                <a:tableStyleId>{93A68515-1621-4106-8471-DD7951202623}</a:tableStyleId>
              </a:tblPr>
              <a:tblGrid>
                <a:gridCol w="1356848">
                  <a:extLst>
                    <a:ext uri="{9D8B030D-6E8A-4147-A177-3AD203B41FA5}">
                      <a16:colId xmlns:a16="http://schemas.microsoft.com/office/drawing/2014/main" val="4061687813"/>
                    </a:ext>
                  </a:extLst>
                </a:gridCol>
                <a:gridCol w="1466850">
                  <a:extLst>
                    <a:ext uri="{9D8B030D-6E8A-4147-A177-3AD203B41FA5}">
                      <a16:colId xmlns:a16="http://schemas.microsoft.com/office/drawing/2014/main" val="2972037903"/>
                    </a:ext>
                  </a:extLst>
                </a:gridCol>
                <a:gridCol w="1619250">
                  <a:extLst>
                    <a:ext uri="{9D8B030D-6E8A-4147-A177-3AD203B41FA5}">
                      <a16:colId xmlns:a16="http://schemas.microsoft.com/office/drawing/2014/main" val="2412276711"/>
                    </a:ext>
                  </a:extLst>
                </a:gridCol>
              </a:tblGrid>
              <a:tr h="2830438">
                <a:tc>
                  <a:txBody>
                    <a:bodyPr/>
                    <a:lstStyle/>
                    <a:p>
                      <a:r>
                        <a:rPr lang="en-US" sz="1200" dirty="0">
                          <a:latin typeface="Verdana" panose="020B0604030504040204" pitchFamily="34" charset="0"/>
                          <a:ea typeface="Verdana" panose="020B0604030504040204" pitchFamily="34" charset="0"/>
                        </a:rPr>
                        <a:t>All interventions are aligned with Tier 1 content and coordinated with Tier 1 schedules to maintain access to Tier 1 content</a:t>
                      </a:r>
                    </a:p>
                  </a:txBody>
                  <a:tcPr marL="46551" marR="46551" marT="23276" marB="23276"/>
                </a:tc>
                <a:tc>
                  <a:txBody>
                    <a:bodyPr/>
                    <a:lstStyle/>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Resource map</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Evidence-based selection tool</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Individual student data</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Data outcomes</a:t>
                      </a:r>
                    </a:p>
                    <a:p>
                      <a:pPr marL="171450" indent="-171450" algn="l">
                        <a:spcAft>
                          <a:spcPts val="600"/>
                        </a:spcAft>
                        <a:buFont typeface="Arial" panose="020B0604020202020204" pitchFamily="34" charset="0"/>
                        <a:buChar char="•"/>
                      </a:pPr>
                      <a:r>
                        <a:rPr lang="en-US" sz="1200" dirty="0">
                          <a:latin typeface="Verdana" panose="020B0604030504040204" pitchFamily="34" charset="0"/>
                          <a:ea typeface="Verdana" panose="020B0604030504040204" pitchFamily="34" charset="0"/>
                        </a:rPr>
                        <a:t>Documentation of selection process</a:t>
                      </a:r>
                    </a:p>
                  </a:txBody>
                  <a:tcPr marL="46551" marR="46551" marT="23276" marB="23276"/>
                </a:tc>
                <a:tc>
                  <a:txBody>
                    <a:bodyPr/>
                    <a:lstStyle/>
                    <a:p>
                      <a:r>
                        <a:rPr lang="en-US" sz="1200" b="1" dirty="0">
                          <a:latin typeface="Verdana" panose="020B0604030504040204" pitchFamily="34" charset="0"/>
                          <a:ea typeface="Verdana" panose="020B0604030504040204" pitchFamily="34" charset="0"/>
                        </a:rPr>
                        <a:t>0</a:t>
                      </a:r>
                      <a:r>
                        <a:rPr lang="en-US" sz="1200" dirty="0">
                          <a:latin typeface="Verdana" panose="020B0604030504040204" pitchFamily="34" charset="0"/>
                          <a:ea typeface="Verdana" panose="020B0604030504040204" pitchFamily="34" charset="0"/>
                        </a:rPr>
                        <a:t> = process unclear/</a:t>
                      </a:r>
                    </a:p>
                    <a:p>
                      <a:r>
                        <a:rPr lang="en-US" sz="1200" dirty="0">
                          <a:latin typeface="Verdana" panose="020B0604030504040204" pitchFamily="34" charset="0"/>
                          <a:ea typeface="Verdana" panose="020B0604030504040204" pitchFamily="34" charset="0"/>
                        </a:rPr>
                        <a:t>inconsistently utilized</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 process exists for selection OR matching to student need</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a:p>
                      <a:r>
                        <a:rPr lang="en-US" sz="1200" b="1" dirty="0">
                          <a:latin typeface="Verdana" panose="020B0604030504040204" pitchFamily="34" charset="0"/>
                          <a:ea typeface="Verdana" panose="020B0604030504040204" pitchFamily="34" charset="0"/>
                        </a:rPr>
                        <a:t>2</a:t>
                      </a:r>
                      <a:r>
                        <a:rPr lang="en-US" sz="1200" dirty="0">
                          <a:latin typeface="Verdana" panose="020B0604030504040204" pitchFamily="34" charset="0"/>
                          <a:ea typeface="Verdana" panose="020B0604030504040204" pitchFamily="34" charset="0"/>
                        </a:rPr>
                        <a:t> = process exists for section AND matching to student need</a:t>
                      </a:r>
                    </a:p>
                  </a:txBody>
                  <a:tcPr marL="46551" marR="46551" marT="23276" marB="23276"/>
                </a:tc>
                <a:extLst>
                  <a:ext uri="{0D108BD9-81ED-4DB2-BD59-A6C34878D82A}">
                    <a16:rowId xmlns:a16="http://schemas.microsoft.com/office/drawing/2014/main" val="3172088370"/>
                  </a:ext>
                </a:extLst>
              </a:tr>
            </a:tbl>
          </a:graphicData>
        </a:graphic>
      </p:graphicFrame>
      <p:pic>
        <p:nvPicPr>
          <p:cNvPr id="1125" name="Google Shape;1125;g2512ea544f6_0_86" descr="Picture of Academic TFI booklet"/>
          <p:cNvPicPr preferRelativeResize="0"/>
          <p:nvPr/>
        </p:nvPicPr>
        <p:blipFill rotWithShape="1">
          <a:blip r:embed="rId4">
            <a:alphaModFix/>
          </a:blip>
          <a:srcRect/>
          <a:stretch/>
        </p:blipFill>
        <p:spPr>
          <a:xfrm>
            <a:off x="3761800" y="4051150"/>
            <a:ext cx="810200" cy="862675"/>
          </a:xfrm>
          <a:prstGeom prst="rect">
            <a:avLst/>
          </a:prstGeom>
          <a:noFill/>
          <a:ln>
            <a:noFill/>
          </a:ln>
        </p:spPr>
      </p:pic>
      <p:pic>
        <p:nvPicPr>
          <p:cNvPr id="1128" name="Google Shape;1128;g2512ea544f6_0_8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40575" y="377300"/>
            <a:ext cx="664400" cy="845600"/>
          </a:xfrm>
          <a:prstGeom prst="rect">
            <a:avLst/>
          </a:prstGeom>
          <a:noFill/>
          <a:ln>
            <a:noFill/>
          </a:ln>
        </p:spPr>
      </p:pic>
      <p:sp>
        <p:nvSpPr>
          <p:cNvPr id="1129" name="Google Shape;1129;g2512ea544f6_0_86"/>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lt1"/>
                </a:solidFill>
                <a:latin typeface="Verdana"/>
                <a:ea typeface="Verdana"/>
                <a:cs typeface="Verdana"/>
                <a:sym typeface="Verdana"/>
              </a:rPr>
              <a:t>46</a:t>
            </a:r>
            <a:endParaRPr sz="1300">
              <a:solidFill>
                <a:schemeClr val="lt1"/>
              </a:solidFill>
              <a:latin typeface="Verdana"/>
              <a:ea typeface="Verdana"/>
              <a:cs typeface="Verdana"/>
              <a:sym typeface="Verdana"/>
            </a:endParaRPr>
          </a:p>
          <a:p>
            <a:pPr marL="0" lvl="0" indent="0" algn="ctr" rtl="0">
              <a:spcBef>
                <a:spcPts val="0"/>
              </a:spcBef>
              <a:spcAft>
                <a:spcPts val="0"/>
              </a:spcAft>
              <a:buNone/>
            </a:pPr>
            <a:r>
              <a:rPr lang="en-US" sz="1300">
                <a:solidFill>
                  <a:schemeClr val="lt1"/>
                </a:solidFill>
                <a:latin typeface="Verdana"/>
                <a:ea typeface="Verdana"/>
                <a:cs typeface="Verdana"/>
                <a:sym typeface="Verdana"/>
              </a:rPr>
              <a:t>47</a:t>
            </a:r>
            <a:endParaRPr sz="1300">
              <a:solidFill>
                <a:schemeClr val="lt1"/>
              </a:solidFill>
              <a:latin typeface="Verdana"/>
              <a:ea typeface="Verdana"/>
              <a:cs typeface="Verdana"/>
              <a:sym typeface="Verdana"/>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6" name="Google Shape;1136;p9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Alignment Vision</a:t>
            </a:r>
            <a:endParaRPr/>
          </a:p>
        </p:txBody>
      </p:sp>
      <p:sp>
        <p:nvSpPr>
          <p:cNvPr id="1135" name="Google Shape;1135;p9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a:t>Build and sustain a system than ensures that all students receive high quality core, academic, behavioral and social-emotional instruction and evidence-based advanced tier interventions to support their learning needs</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9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Essential Element Alignment</a:t>
            </a:r>
            <a:endParaRPr/>
          </a:p>
        </p:txBody>
      </p:sp>
      <p:pic>
        <p:nvPicPr>
          <p:cNvPr id="1143" name="Google Shape;1143;p98" descr="pink arrow"/>
          <p:cNvPicPr preferRelativeResize="0"/>
          <p:nvPr/>
        </p:nvPicPr>
        <p:blipFill rotWithShape="1">
          <a:blip r:embed="rId3">
            <a:alphaModFix/>
          </a:blip>
          <a:srcRect/>
          <a:stretch/>
        </p:blipFill>
        <p:spPr>
          <a:xfrm>
            <a:off x="3023100" y="1371600"/>
            <a:ext cx="3529725" cy="5486400"/>
          </a:xfrm>
          <a:prstGeom prst="rect">
            <a:avLst/>
          </a:prstGeom>
          <a:noFill/>
          <a:ln>
            <a:noFill/>
          </a:ln>
        </p:spPr>
      </p:pic>
      <p:sp>
        <p:nvSpPr>
          <p:cNvPr id="1144" name="Google Shape;1144;p98"/>
          <p:cNvSpPr/>
          <p:nvPr/>
        </p:nvSpPr>
        <p:spPr>
          <a:xfrm>
            <a:off x="3240113" y="1640125"/>
            <a:ext cx="2961900" cy="930000"/>
          </a:xfrm>
          <a:prstGeom prst="leftRightArrow">
            <a:avLst>
              <a:gd name="adj1" fmla="val 50000"/>
              <a:gd name="adj2" fmla="val 50000"/>
            </a:avLst>
          </a:prstGeom>
          <a:solidFill>
            <a:srgbClr val="FF00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Teaming</a:t>
            </a:r>
            <a:endParaRPr sz="2400" b="0" i="0" u="none" strike="noStrike" cap="none">
              <a:solidFill>
                <a:srgbClr val="000000"/>
              </a:solidFill>
              <a:latin typeface="Arial"/>
              <a:ea typeface="Arial"/>
              <a:cs typeface="Arial"/>
              <a:sym typeface="Arial"/>
            </a:endParaRPr>
          </a:p>
        </p:txBody>
      </p:sp>
      <p:sp>
        <p:nvSpPr>
          <p:cNvPr id="1145" name="Google Shape;1145;p98"/>
          <p:cNvSpPr/>
          <p:nvPr/>
        </p:nvSpPr>
        <p:spPr>
          <a:xfrm>
            <a:off x="2652113" y="2685350"/>
            <a:ext cx="4271700" cy="801000"/>
          </a:xfrm>
          <a:prstGeom prst="left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Universal Screening/RFA</a:t>
            </a:r>
            <a:endParaRPr sz="2400" b="0" i="0" u="none" strike="noStrike" cap="none">
              <a:solidFill>
                <a:srgbClr val="000000"/>
              </a:solidFill>
              <a:latin typeface="Arial"/>
              <a:ea typeface="Arial"/>
              <a:cs typeface="Arial"/>
              <a:sym typeface="Arial"/>
            </a:endParaRPr>
          </a:p>
        </p:txBody>
      </p:sp>
      <p:sp>
        <p:nvSpPr>
          <p:cNvPr id="1146" name="Google Shape;1146;p98"/>
          <p:cNvSpPr/>
          <p:nvPr/>
        </p:nvSpPr>
        <p:spPr>
          <a:xfrm>
            <a:off x="1350713" y="3376200"/>
            <a:ext cx="6874500" cy="1210200"/>
          </a:xfrm>
          <a:prstGeom prst="lef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EBP Interventions and Supports Continuum</a:t>
            </a:r>
            <a:endParaRPr sz="2400" b="0" i="0" u="none" strike="noStrike" cap="none">
              <a:solidFill>
                <a:srgbClr val="000000"/>
              </a:solidFill>
              <a:latin typeface="Arial"/>
              <a:ea typeface="Arial"/>
              <a:cs typeface="Arial"/>
              <a:sym typeface="Arial"/>
            </a:endParaRPr>
          </a:p>
        </p:txBody>
      </p:sp>
      <p:sp>
        <p:nvSpPr>
          <p:cNvPr id="1147" name="Google Shape;1147;p98"/>
          <p:cNvSpPr/>
          <p:nvPr/>
        </p:nvSpPr>
        <p:spPr>
          <a:xfrm>
            <a:off x="2468663" y="4374575"/>
            <a:ext cx="4638600" cy="1017900"/>
          </a:xfrm>
          <a:prstGeom prst="leftRightArrow">
            <a:avLst>
              <a:gd name="adj1" fmla="val 50000"/>
              <a:gd name="adj2" fmla="val 50000"/>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Progress Monitoring</a:t>
            </a:r>
            <a:endParaRPr sz="2400" b="0" i="0" u="none" strike="noStrike" cap="none">
              <a:solidFill>
                <a:srgbClr val="000000"/>
              </a:solidFill>
              <a:latin typeface="Arial"/>
              <a:ea typeface="Arial"/>
              <a:cs typeface="Arial"/>
              <a:sym typeface="Arial"/>
            </a:endParaRPr>
          </a:p>
        </p:txBody>
      </p:sp>
      <p:sp>
        <p:nvSpPr>
          <p:cNvPr id="1148" name="Google Shape;1148;p98"/>
          <p:cNvSpPr/>
          <p:nvPr/>
        </p:nvSpPr>
        <p:spPr>
          <a:xfrm>
            <a:off x="2143313" y="5392475"/>
            <a:ext cx="5289300" cy="1143000"/>
          </a:xfrm>
          <a:prstGeom prst="lef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Data-informed Decision Making</a:t>
            </a:r>
            <a:endParaRPr sz="2400" b="0" i="0" u="none" strike="noStrike" cap="none">
              <a:solidFill>
                <a:srgbClr val="000000"/>
              </a:solidFill>
              <a:latin typeface="Arial"/>
              <a:ea typeface="Arial"/>
              <a:cs typeface="Arial"/>
              <a:sym typeface="Arial"/>
            </a:endParaRPr>
          </a:p>
        </p:txBody>
      </p:sp>
      <p:sp>
        <p:nvSpPr>
          <p:cNvPr id="1149" name="Google Shape;1149;p98"/>
          <p:cNvSpPr txBox="1"/>
          <p:nvPr/>
        </p:nvSpPr>
        <p:spPr>
          <a:xfrm rot="-5400000">
            <a:off x="-1869750" y="3810750"/>
            <a:ext cx="5432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Behavior and Mental Wellness</a:t>
            </a:r>
            <a:endParaRPr sz="2400" b="0" i="0" u="none" strike="noStrike" cap="none">
              <a:solidFill>
                <a:srgbClr val="000000"/>
              </a:solidFill>
              <a:latin typeface="Verdana"/>
              <a:ea typeface="Verdana"/>
              <a:cs typeface="Verdana"/>
              <a:sym typeface="Verdana"/>
            </a:endParaRPr>
          </a:p>
        </p:txBody>
      </p:sp>
      <p:sp>
        <p:nvSpPr>
          <p:cNvPr id="1150" name="Google Shape;1150;p98"/>
          <p:cNvSpPr txBox="1"/>
          <p:nvPr/>
        </p:nvSpPr>
        <p:spPr>
          <a:xfrm rot="5400000">
            <a:off x="6474550" y="3323450"/>
            <a:ext cx="41808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Academics</a:t>
            </a:r>
            <a:endParaRPr sz="2800" b="0" i="0" u="none" strike="noStrike" cap="none">
              <a:solidFill>
                <a:srgbClr val="000000"/>
              </a:solidFill>
              <a:latin typeface="Verdana"/>
              <a:ea typeface="Verdana"/>
              <a:cs typeface="Verdana"/>
              <a:sym typeface="Verdana"/>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9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800"/>
              <a:t>Aligned Systems Examples</a:t>
            </a:r>
            <a:endParaRPr sz="3800"/>
          </a:p>
        </p:txBody>
      </p:sp>
      <p:pic>
        <p:nvPicPr>
          <p:cNvPr id="1156" name="Google Shape;1156;p99" descr="Loudoun County Public Schools Pyramid of Aligned Interventions Across Tiers and Domains"/>
          <p:cNvPicPr preferRelativeResize="0"/>
          <p:nvPr/>
        </p:nvPicPr>
        <p:blipFill rotWithShape="1">
          <a:blip r:embed="rId3">
            <a:alphaModFix/>
          </a:blip>
          <a:srcRect/>
          <a:stretch/>
        </p:blipFill>
        <p:spPr>
          <a:xfrm>
            <a:off x="183475" y="1549400"/>
            <a:ext cx="5285250" cy="3018850"/>
          </a:xfrm>
          <a:prstGeom prst="rect">
            <a:avLst/>
          </a:prstGeom>
          <a:noFill/>
          <a:ln w="9525" cap="flat" cmpd="sng">
            <a:solidFill>
              <a:schemeClr val="dk1"/>
            </a:solidFill>
            <a:prstDash val="solid"/>
            <a:round/>
            <a:headEnd type="none" w="sm" len="sm"/>
            <a:tailEnd type="none" w="sm" len="sm"/>
          </a:ln>
        </p:spPr>
      </p:pic>
      <p:sp>
        <p:nvSpPr>
          <p:cNvPr id="1157" name="Google Shape;1157;p99"/>
          <p:cNvSpPr txBox="1"/>
          <p:nvPr/>
        </p:nvSpPr>
        <p:spPr>
          <a:xfrm rot="-492846">
            <a:off x="984682" y="2536072"/>
            <a:ext cx="3733401" cy="892653"/>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chemeClr val="lt1"/>
                </a:solidFill>
                <a:latin typeface="Verdana"/>
                <a:ea typeface="Verdana"/>
                <a:cs typeface="Verdana"/>
                <a:sym typeface="Verdana"/>
              </a:rPr>
              <a:t>Loudoun County Schools</a:t>
            </a:r>
            <a:endParaRPr sz="2300" b="0" i="0" u="none" strike="noStrike" cap="none">
              <a:solidFill>
                <a:schemeClr val="lt1"/>
              </a:solidFill>
              <a:latin typeface="Verdana"/>
              <a:ea typeface="Verdana"/>
              <a:cs typeface="Verdana"/>
              <a:sym typeface="Verdana"/>
            </a:endParaRPr>
          </a:p>
        </p:txBody>
      </p:sp>
      <p:pic>
        <p:nvPicPr>
          <p:cNvPr id="1158" name="Google Shape;1158;p99" descr="Chesterfield County Public Schools Continuum of Supports"/>
          <p:cNvPicPr preferRelativeResize="0"/>
          <p:nvPr/>
        </p:nvPicPr>
        <p:blipFill rotWithShape="1">
          <a:blip r:embed="rId4">
            <a:alphaModFix/>
          </a:blip>
          <a:srcRect/>
          <a:stretch/>
        </p:blipFill>
        <p:spPr>
          <a:xfrm>
            <a:off x="4572000" y="3429000"/>
            <a:ext cx="4294075" cy="3202151"/>
          </a:xfrm>
          <a:prstGeom prst="rect">
            <a:avLst/>
          </a:prstGeom>
          <a:noFill/>
          <a:ln w="9525" cap="flat" cmpd="sng">
            <a:solidFill>
              <a:schemeClr val="dk1"/>
            </a:solidFill>
            <a:prstDash val="solid"/>
            <a:round/>
            <a:headEnd type="none" w="sm" len="sm"/>
            <a:tailEnd type="none" w="sm" len="sm"/>
          </a:ln>
        </p:spPr>
      </p:pic>
      <p:sp>
        <p:nvSpPr>
          <p:cNvPr id="1159" name="Google Shape;1159;p99"/>
          <p:cNvSpPr txBox="1"/>
          <p:nvPr/>
        </p:nvSpPr>
        <p:spPr>
          <a:xfrm rot="819597">
            <a:off x="4990897" y="4749461"/>
            <a:ext cx="3733504" cy="892865"/>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chemeClr val="lt1"/>
                </a:solidFill>
                <a:latin typeface="Verdana"/>
                <a:ea typeface="Verdana"/>
                <a:cs typeface="Verdana"/>
                <a:sym typeface="Verdana"/>
              </a:rPr>
              <a:t>Chesterfield County Schools</a:t>
            </a:r>
            <a:endParaRPr sz="2300" b="0" i="0" u="none" strike="noStrike" cap="none">
              <a:solidFill>
                <a:schemeClr val="lt1"/>
              </a:solidFill>
              <a:latin typeface="Verdana"/>
              <a:ea typeface="Verdana"/>
              <a:cs typeface="Verdana"/>
              <a:sym typeface="Verdana"/>
            </a:endParaRPr>
          </a:p>
        </p:txBody>
      </p:sp>
      <p:pic>
        <p:nvPicPr>
          <p:cNvPr id="1160" name="Google Shape;1160;p9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140575" y="377300"/>
            <a:ext cx="664400" cy="845600"/>
          </a:xfrm>
          <a:prstGeom prst="rect">
            <a:avLst/>
          </a:prstGeom>
          <a:noFill/>
          <a:ln>
            <a:noFill/>
          </a:ln>
        </p:spPr>
      </p:pic>
      <p:sp>
        <p:nvSpPr>
          <p:cNvPr id="1161" name="Google Shape;1161;p99"/>
          <p:cNvSpPr txBox="1"/>
          <p:nvPr/>
        </p:nvSpPr>
        <p:spPr>
          <a:xfrm>
            <a:off x="8245475" y="691850"/>
            <a:ext cx="5595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300">
                <a:solidFill>
                  <a:schemeClr val="lt1"/>
                </a:solidFill>
                <a:latin typeface="Verdana"/>
                <a:ea typeface="Verdana"/>
                <a:cs typeface="Verdana"/>
                <a:sym typeface="Verdana"/>
              </a:rPr>
              <a:t>48</a:t>
            </a:r>
            <a:endParaRPr sz="1300">
              <a:solidFill>
                <a:schemeClr val="lt1"/>
              </a:solidFill>
              <a:latin typeface="Verdana"/>
              <a:ea typeface="Verdana"/>
              <a:cs typeface="Verdana"/>
              <a:sym typeface="Verdana"/>
            </a:endParaRPr>
          </a:p>
          <a:p>
            <a:pPr marL="0" lvl="0" indent="0" algn="ctr" rtl="0">
              <a:spcBef>
                <a:spcPts val="0"/>
              </a:spcBef>
              <a:spcAft>
                <a:spcPts val="0"/>
              </a:spcAft>
              <a:buNone/>
            </a:pPr>
            <a:r>
              <a:rPr lang="en-US" sz="1300">
                <a:solidFill>
                  <a:schemeClr val="lt1"/>
                </a:solidFill>
                <a:latin typeface="Verdana"/>
                <a:ea typeface="Verdana"/>
                <a:cs typeface="Verdana"/>
                <a:sym typeface="Verdana"/>
              </a:rPr>
              <a:t>49</a:t>
            </a:r>
            <a:endParaRPr sz="1300">
              <a:solidFill>
                <a:schemeClr val="lt1"/>
              </a:solidFill>
              <a:latin typeface="Verdana"/>
              <a:ea typeface="Verdana"/>
              <a:cs typeface="Verdana"/>
              <a:sym typeface="Verdana"/>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8" name="Google Shape;1168;p10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Team Time: Alignment </a:t>
            </a:r>
            <a:endParaRPr/>
          </a:p>
        </p:txBody>
      </p:sp>
      <p:sp>
        <p:nvSpPr>
          <p:cNvPr id="1167" name="Google Shape;1167;p10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360"/>
              </a:spcBef>
              <a:spcAft>
                <a:spcPts val="0"/>
              </a:spcAft>
              <a:buSzPct val="56787"/>
              <a:buNone/>
            </a:pPr>
            <a:r>
              <a:rPr lang="en-US" sz="3729"/>
              <a:t>How  are advanced tier interventions listed on your current continuum of supports aligned with Tier One Core instruction?</a:t>
            </a:r>
            <a:endParaRPr sz="3729"/>
          </a:p>
          <a:p>
            <a:pPr marL="914400" lvl="1" indent="-394436" algn="l" rtl="0">
              <a:lnSpc>
                <a:spcPct val="100000"/>
              </a:lnSpc>
              <a:spcBef>
                <a:spcPts val="360"/>
              </a:spcBef>
              <a:spcAft>
                <a:spcPts val="0"/>
              </a:spcAft>
              <a:buSzPct val="100000"/>
              <a:buChar char="–"/>
            </a:pPr>
            <a:r>
              <a:rPr lang="en-US" sz="3729" i="1"/>
              <a:t>What changes, if any, might you consider? </a:t>
            </a:r>
            <a:endParaRPr sz="3729" i="1"/>
          </a:p>
          <a:p>
            <a:pPr marL="914400" lvl="0" indent="0" algn="l" rtl="0">
              <a:lnSpc>
                <a:spcPct val="100000"/>
              </a:lnSpc>
              <a:spcBef>
                <a:spcPts val="360"/>
              </a:spcBef>
              <a:spcAft>
                <a:spcPts val="0"/>
              </a:spcAft>
              <a:buSzPct val="56787"/>
              <a:buNone/>
            </a:pPr>
            <a:endParaRPr sz="3729"/>
          </a:p>
          <a:p>
            <a:pPr marL="0" lvl="0" indent="0" algn="l" rtl="0">
              <a:lnSpc>
                <a:spcPct val="100000"/>
              </a:lnSpc>
              <a:spcBef>
                <a:spcPts val="360"/>
              </a:spcBef>
              <a:spcAft>
                <a:spcPts val="0"/>
              </a:spcAft>
              <a:buSzPct val="56787"/>
              <a:buNone/>
            </a:pPr>
            <a:r>
              <a:rPr lang="en-US" sz="3729"/>
              <a:t>How are systems aligned across tiers and domains in your school framework?</a:t>
            </a:r>
            <a:endParaRPr sz="3729"/>
          </a:p>
          <a:p>
            <a:pPr marL="457200" lvl="0" indent="-228600" algn="l" rtl="0">
              <a:lnSpc>
                <a:spcPct val="100000"/>
              </a:lnSpc>
              <a:spcBef>
                <a:spcPts val="360"/>
              </a:spcBef>
              <a:spcAft>
                <a:spcPts val="0"/>
              </a:spcAft>
              <a:buSzPct val="60810"/>
              <a:buNone/>
            </a:pPr>
            <a:endParaRPr/>
          </a:p>
          <a:p>
            <a:pPr marL="457200" lvl="0" indent="-228600" algn="l" rtl="0">
              <a:lnSpc>
                <a:spcPct val="100000"/>
              </a:lnSpc>
              <a:spcBef>
                <a:spcPts val="360"/>
              </a:spcBef>
              <a:spcAft>
                <a:spcPts val="0"/>
              </a:spcAft>
              <a:buSzPct val="60810"/>
              <a:buNone/>
            </a:pPr>
            <a:endParaRPr/>
          </a:p>
          <a:p>
            <a:pPr marL="457200" lvl="0" indent="-228600" algn="l" rtl="0">
              <a:lnSpc>
                <a:spcPct val="100000"/>
              </a:lnSpc>
              <a:spcBef>
                <a:spcPts val="360"/>
              </a:spcBef>
              <a:spcAft>
                <a:spcPts val="0"/>
              </a:spcAft>
              <a:buSzPct val="60810"/>
              <a:buNone/>
            </a:pPr>
            <a:endParaRPr/>
          </a:p>
        </p:txBody>
      </p:sp>
      <p:pic>
        <p:nvPicPr>
          <p:cNvPr id="1169" name="Google Shape;1169;p10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183125" y="405525"/>
            <a:ext cx="664400" cy="845600"/>
          </a:xfrm>
          <a:prstGeom prst="rect">
            <a:avLst/>
          </a:prstGeom>
          <a:noFill/>
          <a:ln>
            <a:noFill/>
          </a:ln>
        </p:spPr>
      </p:pic>
      <p:sp>
        <p:nvSpPr>
          <p:cNvPr id="1170" name="Google Shape;1170;p101"/>
          <p:cNvSpPr txBox="1"/>
          <p:nvPr/>
        </p:nvSpPr>
        <p:spPr>
          <a:xfrm>
            <a:off x="8288025" y="746275"/>
            <a:ext cx="5595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a:solidFill>
                  <a:schemeClr val="lt1"/>
                </a:solidFill>
                <a:latin typeface="Verdana"/>
                <a:ea typeface="Verdana"/>
                <a:cs typeface="Verdana"/>
                <a:sym typeface="Verdana"/>
              </a:rPr>
              <a:t>50</a:t>
            </a:r>
            <a:endParaRPr sz="1700">
              <a:solidFill>
                <a:schemeClr val="lt1"/>
              </a:solidFill>
              <a:latin typeface="Verdana"/>
              <a:ea typeface="Verdana"/>
              <a:cs typeface="Verdana"/>
              <a:sym typeface="Verdana"/>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75"/>
        <p:cNvGrpSpPr/>
        <p:nvPr/>
      </p:nvGrpSpPr>
      <p:grpSpPr>
        <a:xfrm>
          <a:off x="0" y="0"/>
          <a:ext cx="0" cy="0"/>
          <a:chOff x="0" y="0"/>
          <a:chExt cx="0" cy="0"/>
        </a:xfrm>
      </p:grpSpPr>
      <p:sp>
        <p:nvSpPr>
          <p:cNvPr id="1176" name="Google Shape;1176;p10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Alignment</a:t>
            </a:r>
            <a:endParaRPr/>
          </a:p>
        </p:txBody>
      </p:sp>
      <p:sp>
        <p:nvSpPr>
          <p:cNvPr id="1177" name="Google Shape;1177;p102"/>
          <p:cNvSpPr txBox="1"/>
          <p:nvPr/>
        </p:nvSpPr>
        <p:spPr>
          <a:xfrm>
            <a:off x="920575" y="1469200"/>
            <a:ext cx="7860300" cy="540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800"/>
              </a:spcBef>
              <a:spcAft>
                <a:spcPts val="0"/>
              </a:spcAft>
              <a:buClr>
                <a:srgbClr val="000000"/>
              </a:buClr>
              <a:buSzPts val="2900"/>
              <a:buFont typeface="Arial"/>
              <a:buNone/>
            </a:pPr>
            <a:r>
              <a:rPr lang="en-US" sz="2900" b="0" i="0" u="none" strike="noStrike" cap="none">
                <a:solidFill>
                  <a:srgbClr val="000000"/>
                </a:solidFill>
                <a:latin typeface="Verdana"/>
                <a:ea typeface="Verdana"/>
                <a:cs typeface="Verdana"/>
                <a:sym typeface="Verdana"/>
              </a:rPr>
              <a:t>The more time students spend away from Tier 1 core instruction, the harder it may become for them to exit from advanced tiers intervention</a:t>
            </a: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1800"/>
              </a:spcBef>
              <a:spcAft>
                <a:spcPts val="0"/>
              </a:spcAft>
              <a:buClr>
                <a:srgbClr val="000000"/>
              </a:buClr>
              <a:buSzPts val="2900"/>
              <a:buFont typeface="Arial"/>
              <a:buNone/>
            </a:pP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1800"/>
              </a:spcBef>
              <a:spcAft>
                <a:spcPts val="0"/>
              </a:spcAft>
              <a:buClr>
                <a:srgbClr val="000000"/>
              </a:buClr>
              <a:buSzPts val="2900"/>
              <a:buFont typeface="Arial"/>
              <a:buNone/>
            </a:pPr>
            <a:r>
              <a:rPr lang="en-US" sz="2900" b="0" i="0" u="none" strike="noStrike" cap="none">
                <a:solidFill>
                  <a:srgbClr val="000000"/>
                </a:solidFill>
                <a:latin typeface="Verdana"/>
                <a:ea typeface="Verdana"/>
                <a:cs typeface="Verdana"/>
                <a:sym typeface="Verdana"/>
              </a:rPr>
              <a:t>Strive to align content and scheduling needs so that students are able to access Tier 1 core instruction</a:t>
            </a:r>
            <a:endParaRPr sz="2900" b="0" i="0" u="none" strike="noStrike" cap="none">
              <a:solidFill>
                <a:srgbClr val="000000"/>
              </a:solidFill>
              <a:latin typeface="Verdana"/>
              <a:ea typeface="Verdana"/>
              <a:cs typeface="Verdana"/>
              <a:sym typeface="Verdana"/>
            </a:endParaRPr>
          </a:p>
        </p:txBody>
      </p:sp>
      <p:pic>
        <p:nvPicPr>
          <p:cNvPr id="1178" name="Google Shape;1178;p102" descr="lightbulb icon" title="lightbulb icon"/>
          <p:cNvPicPr preferRelativeResize="0"/>
          <p:nvPr/>
        </p:nvPicPr>
        <p:blipFill rotWithShape="1">
          <a:blip r:embed="rId3">
            <a:alphaModFix/>
          </a:blip>
          <a:srcRect/>
          <a:stretch/>
        </p:blipFill>
        <p:spPr>
          <a:xfrm>
            <a:off x="1" y="1959500"/>
            <a:ext cx="827074" cy="923757"/>
          </a:xfrm>
          <a:prstGeom prst="rect">
            <a:avLst/>
          </a:prstGeom>
          <a:noFill/>
          <a:ln>
            <a:noFill/>
          </a:ln>
        </p:spPr>
      </p:pic>
      <p:pic>
        <p:nvPicPr>
          <p:cNvPr id="1179" name="Google Shape;1179;p102" descr="lightbulb icon" title="lightbulb icon"/>
          <p:cNvPicPr preferRelativeResize="0"/>
          <p:nvPr/>
        </p:nvPicPr>
        <p:blipFill rotWithShape="1">
          <a:blip r:embed="rId3">
            <a:alphaModFix/>
          </a:blip>
          <a:srcRect/>
          <a:stretch/>
        </p:blipFill>
        <p:spPr>
          <a:xfrm>
            <a:off x="1" y="4227300"/>
            <a:ext cx="827074" cy="923757"/>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546">
            <a:alpha val="35294"/>
          </a:srgbClr>
        </a:solidFill>
        <a:effectLst/>
      </p:bgPr>
    </p:bg>
    <p:spTree>
      <p:nvGrpSpPr>
        <p:cNvPr id="1" name="Shape 1183"/>
        <p:cNvGrpSpPr/>
        <p:nvPr/>
      </p:nvGrpSpPr>
      <p:grpSpPr>
        <a:xfrm>
          <a:off x="0" y="0"/>
          <a:ext cx="0" cy="0"/>
          <a:chOff x="0" y="0"/>
          <a:chExt cx="0" cy="0"/>
        </a:xfrm>
      </p:grpSpPr>
      <p:sp>
        <p:nvSpPr>
          <p:cNvPr id="1184" name="Google Shape;1184;p10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Data-informed Decision Making</a:t>
            </a:r>
            <a:endParaRPr/>
          </a:p>
        </p:txBody>
      </p:sp>
      <p:grpSp>
        <p:nvGrpSpPr>
          <p:cNvPr id="1185" name="Google Shape;1185;p103" descr="yellow circle"/>
          <p:cNvGrpSpPr/>
          <p:nvPr/>
        </p:nvGrpSpPr>
        <p:grpSpPr>
          <a:xfrm>
            <a:off x="2262450" y="1547496"/>
            <a:ext cx="4792200" cy="5042468"/>
            <a:chOff x="2140838" y="83500"/>
            <a:chExt cx="4792200" cy="4892750"/>
          </a:xfrm>
        </p:grpSpPr>
        <p:sp>
          <p:nvSpPr>
            <p:cNvPr id="1186" name="Google Shape;1186;p103"/>
            <p:cNvSpPr/>
            <p:nvPr/>
          </p:nvSpPr>
          <p:spPr>
            <a:xfrm>
              <a:off x="3718838" y="83500"/>
              <a:ext cx="1463100" cy="1463100"/>
            </a:xfrm>
            <a:prstGeom prst="ellipse">
              <a:avLst/>
            </a:prstGeom>
            <a:solidFill>
              <a:srgbClr val="F2F2F2"/>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Teaming</a:t>
              </a:r>
              <a:endParaRPr sz="1300" b="1" i="0" u="none" strike="noStrike" cap="none">
                <a:solidFill>
                  <a:srgbClr val="000000"/>
                </a:solidFill>
                <a:latin typeface="Verdana"/>
                <a:ea typeface="Verdana"/>
                <a:cs typeface="Verdana"/>
                <a:sym typeface="Verdana"/>
              </a:endParaRPr>
            </a:p>
          </p:txBody>
        </p:sp>
        <p:sp>
          <p:nvSpPr>
            <p:cNvPr id="1187" name="Google Shape;1187;p103"/>
            <p:cNvSpPr/>
            <p:nvPr/>
          </p:nvSpPr>
          <p:spPr>
            <a:xfrm>
              <a:off x="4989788"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Verdana"/>
                  <a:ea typeface="Verdana"/>
                  <a:cs typeface="Verdana"/>
                  <a:sym typeface="Verdana"/>
                </a:rPr>
                <a:t>Screening and Request for Assistance</a:t>
              </a:r>
              <a:endParaRPr sz="1000" b="0" i="0" u="none" strike="noStrike" cap="none">
                <a:solidFill>
                  <a:srgbClr val="000000"/>
                </a:solidFill>
                <a:latin typeface="Arial"/>
                <a:ea typeface="Arial"/>
                <a:cs typeface="Arial"/>
                <a:sym typeface="Arial"/>
              </a:endParaRPr>
            </a:p>
          </p:txBody>
        </p:sp>
        <p:sp>
          <p:nvSpPr>
            <p:cNvPr id="1188" name="Google Shape;1188;p103"/>
            <p:cNvSpPr/>
            <p:nvPr/>
          </p:nvSpPr>
          <p:spPr>
            <a:xfrm>
              <a:off x="5469938" y="17312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Decision Rules</a:t>
              </a:r>
              <a:endParaRPr sz="1400" b="0" i="0" u="none" strike="noStrike" cap="none">
                <a:solidFill>
                  <a:srgbClr val="000000"/>
                </a:solidFill>
                <a:latin typeface="Arial"/>
                <a:ea typeface="Arial"/>
                <a:cs typeface="Arial"/>
                <a:sym typeface="Arial"/>
              </a:endParaRPr>
            </a:p>
          </p:txBody>
        </p:sp>
        <p:sp>
          <p:nvSpPr>
            <p:cNvPr id="1189" name="Google Shape;1189;p103"/>
            <p:cNvSpPr/>
            <p:nvPr/>
          </p:nvSpPr>
          <p:spPr>
            <a:xfrm>
              <a:off x="4989788" y="301710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Continuum of Support</a:t>
              </a:r>
              <a:endParaRPr sz="1400" b="0" i="0" u="none" strike="noStrike" cap="none">
                <a:solidFill>
                  <a:srgbClr val="000000"/>
                </a:solidFill>
                <a:latin typeface="Verdana"/>
                <a:ea typeface="Verdana"/>
                <a:cs typeface="Verdana"/>
                <a:sym typeface="Verdana"/>
              </a:endParaRPr>
            </a:p>
          </p:txBody>
        </p:sp>
        <p:sp>
          <p:nvSpPr>
            <p:cNvPr id="1190" name="Google Shape;1190;p103"/>
            <p:cNvSpPr/>
            <p:nvPr/>
          </p:nvSpPr>
          <p:spPr>
            <a:xfrm>
              <a:off x="3718838" y="35131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Alignment</a:t>
              </a:r>
              <a:endParaRPr sz="1400" b="0" i="0" u="none" strike="noStrike" cap="none">
                <a:solidFill>
                  <a:srgbClr val="000000"/>
                </a:solidFill>
                <a:latin typeface="Arial"/>
                <a:ea typeface="Arial"/>
                <a:cs typeface="Arial"/>
                <a:sym typeface="Arial"/>
              </a:endParaRPr>
            </a:p>
          </p:txBody>
        </p:sp>
        <p:sp>
          <p:nvSpPr>
            <p:cNvPr id="1191" name="Google Shape;1191;p103"/>
            <p:cNvSpPr/>
            <p:nvPr/>
          </p:nvSpPr>
          <p:spPr>
            <a:xfrm>
              <a:off x="2447913" y="3125100"/>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Verdana"/>
                  <a:ea typeface="Verdana"/>
                  <a:cs typeface="Verdana"/>
                  <a:sym typeface="Verdana"/>
                </a:rPr>
                <a:t>Data-</a:t>
              </a:r>
              <a:endParaRPr sz="13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Informed Decision Making</a:t>
              </a:r>
              <a:endParaRPr sz="1400" b="0" i="0" u="none" strike="noStrike" cap="none">
                <a:solidFill>
                  <a:srgbClr val="000000"/>
                </a:solidFill>
                <a:latin typeface="Arial"/>
                <a:ea typeface="Arial"/>
                <a:cs typeface="Arial"/>
                <a:sym typeface="Arial"/>
              </a:endParaRPr>
            </a:p>
          </p:txBody>
        </p:sp>
        <p:sp>
          <p:nvSpPr>
            <p:cNvPr id="1192" name="Google Shape;1192;p103"/>
            <p:cNvSpPr/>
            <p:nvPr/>
          </p:nvSpPr>
          <p:spPr>
            <a:xfrm>
              <a:off x="2140838" y="18759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000000"/>
                  </a:solidFill>
                  <a:latin typeface="Verdana"/>
                  <a:ea typeface="Verdana"/>
                  <a:cs typeface="Verdana"/>
                  <a:sym typeface="Verdana"/>
                </a:rPr>
                <a:t>Progress Monitoring</a:t>
              </a:r>
              <a:endParaRPr sz="1400" b="0" i="0" u="none" strike="noStrike" cap="none">
                <a:solidFill>
                  <a:srgbClr val="000000"/>
                </a:solidFill>
                <a:latin typeface="Arial"/>
                <a:ea typeface="Arial"/>
                <a:cs typeface="Arial"/>
                <a:sym typeface="Arial"/>
              </a:endParaRPr>
            </a:p>
          </p:txBody>
        </p:sp>
        <p:sp>
          <p:nvSpPr>
            <p:cNvPr id="1193" name="Google Shape;1193;p103"/>
            <p:cNvSpPr/>
            <p:nvPr/>
          </p:nvSpPr>
          <p:spPr>
            <a:xfrm>
              <a:off x="2447913" y="584450"/>
              <a:ext cx="1463100" cy="1463100"/>
            </a:xfrm>
            <a:prstGeom prst="ellipse">
              <a:avLst/>
            </a:prstGeom>
            <a:solidFill>
              <a:srgbClr val="E5E5E5"/>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000000"/>
                  </a:solidFill>
                  <a:latin typeface="Verdana"/>
                  <a:ea typeface="Verdana"/>
                  <a:cs typeface="Verdana"/>
                  <a:sym typeface="Verdana"/>
                </a:rPr>
                <a:t>Professional Learning and Coaching</a:t>
              </a:r>
              <a:endParaRPr sz="1150" b="1" i="0" u="none" strike="noStrike" cap="none">
                <a:solidFill>
                  <a:srgbClr val="000000"/>
                </a:solidFill>
                <a:latin typeface="Arial"/>
                <a:ea typeface="Arial"/>
                <a:cs typeface="Arial"/>
                <a:sym typeface="Arial"/>
              </a:endParaRPr>
            </a:p>
          </p:txBody>
        </p:sp>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Shape 1199"/>
        <p:cNvGrpSpPr/>
        <p:nvPr/>
      </p:nvGrpSpPr>
      <p:grpSpPr>
        <a:xfrm>
          <a:off x="0" y="0"/>
          <a:ext cx="0" cy="0"/>
          <a:chOff x="0" y="0"/>
          <a:chExt cx="0" cy="0"/>
        </a:xfrm>
      </p:grpSpPr>
      <p:sp>
        <p:nvSpPr>
          <p:cNvPr id="1200" name="Google Shape;1200;p10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Social Competence &amp; Academic Achievement Logic Model</a:t>
            </a:r>
            <a:endParaRPr/>
          </a:p>
        </p:txBody>
      </p:sp>
      <p:sp>
        <p:nvSpPr>
          <p:cNvPr id="1201" name="Google Shape;1201;p104" descr="Circle graphic with outcomes at top and data, systems and practices on three interlocking rings&#10;"/>
          <p:cNvSpPr/>
          <p:nvPr/>
        </p:nvSpPr>
        <p:spPr>
          <a:xfrm>
            <a:off x="1811625" y="1417650"/>
            <a:ext cx="4950600" cy="4445400"/>
          </a:xfrm>
          <a:prstGeom prst="ellipse">
            <a:avLst/>
          </a:prstGeom>
          <a:noFill/>
          <a:ln w="63500" cap="flat" cmpd="sng">
            <a:solidFill>
              <a:srgbClr val="66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0066"/>
              </a:solidFill>
              <a:latin typeface="Calibri"/>
              <a:ea typeface="Calibri"/>
              <a:cs typeface="Calibri"/>
              <a:sym typeface="Calibri"/>
            </a:endParaRPr>
          </a:p>
        </p:txBody>
      </p:sp>
      <p:sp>
        <p:nvSpPr>
          <p:cNvPr id="1202" name="Google Shape;1202;p104" descr="Green Circle used to enclose the term (Systems)" title="Green Circle"/>
          <p:cNvSpPr/>
          <p:nvPr/>
        </p:nvSpPr>
        <p:spPr>
          <a:xfrm>
            <a:off x="1972220" y="2067048"/>
            <a:ext cx="2574600" cy="2417400"/>
          </a:xfrm>
          <a:prstGeom prst="ellipse">
            <a:avLst/>
          </a:prstGeom>
          <a:noFill/>
          <a:ln w="635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203" name="Google Shape;1203;p104"/>
          <p:cNvSpPr txBox="1"/>
          <p:nvPr/>
        </p:nvSpPr>
        <p:spPr>
          <a:xfrm>
            <a:off x="2192602" y="2904899"/>
            <a:ext cx="1917600" cy="339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2000"/>
              <a:buFont typeface="Calibri"/>
              <a:buNone/>
            </a:pPr>
            <a:r>
              <a:rPr lang="en-US" sz="2400" b="1" i="0" u="none" strike="noStrike" cap="none">
                <a:solidFill>
                  <a:srgbClr val="B6D7A8"/>
                </a:solidFill>
                <a:latin typeface="Verdana"/>
                <a:ea typeface="Verdana"/>
                <a:cs typeface="Verdana"/>
                <a:sym typeface="Verdana"/>
              </a:rPr>
              <a:t>SYSTEMS</a:t>
            </a:r>
            <a:endParaRPr sz="2400" b="0" i="0" u="none" strike="noStrike" cap="none">
              <a:solidFill>
                <a:srgbClr val="B6D7A8"/>
              </a:solidFill>
              <a:latin typeface="Verdana"/>
              <a:ea typeface="Verdana"/>
              <a:cs typeface="Verdana"/>
              <a:sym typeface="Verdana"/>
            </a:endParaRPr>
          </a:p>
        </p:txBody>
      </p:sp>
      <p:sp>
        <p:nvSpPr>
          <p:cNvPr id="1204" name="Google Shape;1204;p104" descr="Orange circle used to enclose the term &quot;Data&quot;" title="Orange Circle"/>
          <p:cNvSpPr/>
          <p:nvPr/>
        </p:nvSpPr>
        <p:spPr>
          <a:xfrm>
            <a:off x="4101100" y="2089950"/>
            <a:ext cx="2475600" cy="2417400"/>
          </a:xfrm>
          <a:prstGeom prst="ellipse">
            <a:avLst/>
          </a:prstGeom>
          <a:noFill/>
          <a:ln w="63500" cap="flat" cmpd="sng">
            <a:solidFill>
              <a:srgbClr val="E691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205" name="Google Shape;1205;p104"/>
          <p:cNvSpPr txBox="1"/>
          <p:nvPr/>
        </p:nvSpPr>
        <p:spPr>
          <a:xfrm>
            <a:off x="5017562" y="2825599"/>
            <a:ext cx="1245000" cy="44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6600"/>
              </a:buClr>
              <a:buSzPts val="2000"/>
              <a:buFont typeface="Verdana"/>
              <a:buNone/>
            </a:pPr>
            <a:r>
              <a:rPr lang="en-US" sz="2400" b="1" i="0" u="none" strike="noStrike" cap="none">
                <a:solidFill>
                  <a:srgbClr val="FF6600"/>
                </a:solidFill>
                <a:latin typeface="Verdana"/>
                <a:ea typeface="Verdana"/>
                <a:cs typeface="Verdana"/>
                <a:sym typeface="Verdana"/>
              </a:rPr>
              <a:t>DATA</a:t>
            </a:r>
            <a:endParaRPr sz="2400" b="0" i="0" u="none" strike="noStrike" cap="none">
              <a:solidFill>
                <a:srgbClr val="000000"/>
              </a:solidFill>
              <a:latin typeface="Verdana"/>
              <a:ea typeface="Verdana"/>
              <a:cs typeface="Verdana"/>
              <a:sym typeface="Verdana"/>
            </a:endParaRPr>
          </a:p>
        </p:txBody>
      </p:sp>
      <p:sp>
        <p:nvSpPr>
          <p:cNvPr id="1206" name="Google Shape;1206;p104" descr="Blue Circle used to enclose the term &quot;Practices&quot;" title="Blue Circle"/>
          <p:cNvSpPr/>
          <p:nvPr/>
        </p:nvSpPr>
        <p:spPr>
          <a:xfrm>
            <a:off x="3024409" y="3376423"/>
            <a:ext cx="2693700" cy="2463300"/>
          </a:xfrm>
          <a:prstGeom prst="ellipse">
            <a:avLst/>
          </a:prstGeom>
          <a:noFill/>
          <a:ln w="63500" cap="flat" cmpd="sng">
            <a:solidFill>
              <a:srgbClr val="A4C2F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207" name="Google Shape;1207;p104"/>
          <p:cNvSpPr txBox="1"/>
          <p:nvPr/>
        </p:nvSpPr>
        <p:spPr>
          <a:xfrm>
            <a:off x="3283179" y="4614087"/>
            <a:ext cx="2378100" cy="368700"/>
          </a:xfrm>
          <a:prstGeom prst="rect">
            <a:avLst/>
          </a:prstGeom>
          <a:noFill/>
          <a:ln w="9525" cap="flat" cmpd="sng">
            <a:solidFill>
              <a:srgbClr val="A4C2F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000"/>
              <a:buFont typeface="Calibri"/>
              <a:buNone/>
            </a:pPr>
            <a:r>
              <a:rPr lang="en-US" sz="2400" b="1" i="0" u="none" strike="noStrike" cap="none">
                <a:solidFill>
                  <a:srgbClr val="A4C2F4"/>
                </a:solidFill>
                <a:latin typeface="Verdana"/>
                <a:ea typeface="Verdana"/>
                <a:cs typeface="Verdana"/>
                <a:sym typeface="Verdana"/>
              </a:rPr>
              <a:t>PRACTICES</a:t>
            </a:r>
            <a:endParaRPr sz="2400" b="0" i="0" u="none" strike="noStrike" cap="none">
              <a:solidFill>
                <a:srgbClr val="A4C2F4"/>
              </a:solidFill>
              <a:latin typeface="Verdana"/>
              <a:ea typeface="Verdana"/>
              <a:cs typeface="Verdana"/>
              <a:sym typeface="Verdana"/>
            </a:endParaRPr>
          </a:p>
        </p:txBody>
      </p:sp>
      <p:sp>
        <p:nvSpPr>
          <p:cNvPr id="1208" name="Google Shape;1208;p104"/>
          <p:cNvSpPr txBox="1"/>
          <p:nvPr/>
        </p:nvSpPr>
        <p:spPr>
          <a:xfrm>
            <a:off x="3294828" y="1513049"/>
            <a:ext cx="1984200" cy="48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0066"/>
              </a:buClr>
              <a:buSzPts val="2800"/>
              <a:buFont typeface="Calibri"/>
              <a:buNone/>
            </a:pPr>
            <a:r>
              <a:rPr lang="en-US" sz="2800" b="1" i="0" u="none" strike="noStrike" cap="none">
                <a:solidFill>
                  <a:srgbClr val="660066"/>
                </a:solidFill>
                <a:latin typeface="Calibri"/>
                <a:ea typeface="Calibri"/>
                <a:cs typeface="Calibri"/>
                <a:sym typeface="Calibri"/>
              </a:rPr>
              <a:t>OUTCOMES</a:t>
            </a:r>
            <a:endParaRPr sz="1400" b="0" i="0" u="none" strike="noStrike" cap="none">
              <a:solidFill>
                <a:srgbClr val="000000"/>
              </a:solidFill>
              <a:latin typeface="Arial"/>
              <a:ea typeface="Arial"/>
              <a:cs typeface="Arial"/>
              <a:sym typeface="Arial"/>
            </a:endParaRPr>
          </a:p>
        </p:txBody>
      </p:sp>
      <p:pic>
        <p:nvPicPr>
          <p:cNvPr id="1209" name="Google Shape;1209;p104" descr="orange arrow"/>
          <p:cNvPicPr preferRelativeResize="0"/>
          <p:nvPr/>
        </p:nvPicPr>
        <p:blipFill rotWithShape="1">
          <a:blip r:embed="rId3">
            <a:alphaModFix/>
          </a:blip>
          <a:srcRect/>
          <a:stretch/>
        </p:blipFill>
        <p:spPr>
          <a:xfrm>
            <a:off x="6100350" y="1853600"/>
            <a:ext cx="877701" cy="559076"/>
          </a:xfrm>
          <a:prstGeom prst="rect">
            <a:avLst/>
          </a:prstGeom>
          <a:noFill/>
          <a:ln>
            <a:noFill/>
          </a:ln>
        </p:spPr>
      </p:pic>
      <p:sp>
        <p:nvSpPr>
          <p:cNvPr id="1210" name="Google Shape;1210;p104"/>
          <p:cNvSpPr txBox="1"/>
          <p:nvPr/>
        </p:nvSpPr>
        <p:spPr>
          <a:xfrm>
            <a:off x="6733275" y="1417650"/>
            <a:ext cx="2378100" cy="485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6600"/>
              </a:buClr>
              <a:buSzPts val="2400"/>
              <a:buFont typeface="Calibri"/>
              <a:buNone/>
            </a:pPr>
            <a:r>
              <a:rPr lang="en-US" sz="2400" b="1" i="0" u="none" strike="noStrike" cap="none">
                <a:solidFill>
                  <a:srgbClr val="FF6600"/>
                </a:solidFill>
                <a:latin typeface="Verdana"/>
                <a:ea typeface="Verdana"/>
                <a:cs typeface="Verdana"/>
                <a:sym typeface="Verdana"/>
              </a:rPr>
              <a:t>How will schools know that students are responding to the intervention and making progress towards their goal? </a:t>
            </a:r>
            <a:endParaRPr sz="2400" b="1" i="0" u="none" strike="noStrike" cap="none">
              <a:solidFill>
                <a:srgbClr val="000000"/>
              </a:solidFill>
              <a:latin typeface="Verdana"/>
              <a:ea typeface="Verdana"/>
              <a:cs typeface="Verdana"/>
              <a:sym typeface="Verdana"/>
            </a:endParaRPr>
          </a:p>
        </p:txBody>
      </p:sp>
      <p:pic>
        <p:nvPicPr>
          <p:cNvPr id="1211" name="Google Shape;1211;p104" descr="curved arrow pointing from Practices to &quot;What we do to support Students&quot;" title="curved arrow pointing from Practices to &quot;What we do to support Students&quot;"/>
          <p:cNvPicPr preferRelativeResize="0"/>
          <p:nvPr/>
        </p:nvPicPr>
        <p:blipFill rotWithShape="1">
          <a:blip r:embed="rId4">
            <a:alphaModFix/>
          </a:blip>
          <a:srcRect/>
          <a:stretch/>
        </p:blipFill>
        <p:spPr>
          <a:xfrm rot="1746289">
            <a:off x="5407740" y="5101074"/>
            <a:ext cx="607221" cy="856577"/>
          </a:xfrm>
          <a:prstGeom prst="rect">
            <a:avLst/>
          </a:prstGeom>
          <a:noFill/>
          <a:ln>
            <a:noFill/>
          </a:ln>
        </p:spPr>
      </p:pic>
      <p:sp>
        <p:nvSpPr>
          <p:cNvPr id="1212" name="Google Shape;1212;p104"/>
          <p:cNvSpPr txBox="1"/>
          <p:nvPr/>
        </p:nvSpPr>
        <p:spPr>
          <a:xfrm>
            <a:off x="3391675" y="5992125"/>
            <a:ext cx="3371700" cy="940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SzPts val="2400"/>
              <a:buFont typeface="Calibri"/>
              <a:buNone/>
            </a:pPr>
            <a:r>
              <a:rPr lang="en-US" sz="2400" b="1" i="0" u="none" strike="noStrike" cap="none">
                <a:solidFill>
                  <a:srgbClr val="9FC5E8"/>
                </a:solidFill>
                <a:latin typeface="Verdana"/>
                <a:ea typeface="Verdana"/>
                <a:cs typeface="Verdana"/>
                <a:sym typeface="Verdana"/>
              </a:rPr>
              <a:t>What we do to </a:t>
            </a:r>
            <a:endParaRPr sz="2400" b="0" i="0" u="none" strike="noStrike" cap="none">
              <a:solidFill>
                <a:srgbClr val="9FC5E8"/>
              </a:solidFill>
              <a:latin typeface="Verdana"/>
              <a:ea typeface="Verdana"/>
              <a:cs typeface="Verdana"/>
              <a:sym typeface="Verdana"/>
            </a:endParaRPr>
          </a:p>
          <a:p>
            <a:pPr marL="0" marR="0" lvl="0" indent="0" algn="ctr" rtl="0">
              <a:lnSpc>
                <a:spcPct val="100000"/>
              </a:lnSpc>
              <a:spcBef>
                <a:spcPts val="0"/>
              </a:spcBef>
              <a:spcAft>
                <a:spcPts val="0"/>
              </a:spcAft>
              <a:buClr>
                <a:srgbClr val="0000FF"/>
              </a:buClr>
              <a:buSzPts val="2400"/>
              <a:buFont typeface="Calibri"/>
              <a:buNone/>
            </a:pPr>
            <a:r>
              <a:rPr lang="en-US" sz="2400" b="1" i="0" u="none" strike="noStrike" cap="none">
                <a:solidFill>
                  <a:srgbClr val="9FC5E8"/>
                </a:solidFill>
                <a:latin typeface="Verdana"/>
                <a:ea typeface="Verdana"/>
                <a:cs typeface="Verdana"/>
                <a:sym typeface="Verdana"/>
              </a:rPr>
              <a:t>support students?</a:t>
            </a:r>
            <a:endParaRPr sz="2400" b="0" i="0" u="none" strike="noStrike" cap="none">
              <a:solidFill>
                <a:srgbClr val="9FC5E8"/>
              </a:solidFill>
              <a:latin typeface="Verdana"/>
              <a:ea typeface="Verdana"/>
              <a:cs typeface="Verdana"/>
              <a:sym typeface="Verdana"/>
            </a:endParaRPr>
          </a:p>
        </p:txBody>
      </p:sp>
      <p:pic>
        <p:nvPicPr>
          <p:cNvPr id="1213" name="Google Shape;1213;p104" descr="green arrow pointing downward from systems to practices&#10;"/>
          <p:cNvPicPr preferRelativeResize="0"/>
          <p:nvPr/>
        </p:nvPicPr>
        <p:blipFill rotWithShape="1">
          <a:blip r:embed="rId5">
            <a:alphaModFix/>
          </a:blip>
          <a:srcRect/>
          <a:stretch/>
        </p:blipFill>
        <p:spPr>
          <a:xfrm rot="-2786802" flipH="1">
            <a:off x="526392" y="2764040"/>
            <a:ext cx="1655731" cy="1115216"/>
          </a:xfrm>
          <a:prstGeom prst="rect">
            <a:avLst/>
          </a:prstGeom>
          <a:noFill/>
          <a:ln>
            <a:noFill/>
          </a:ln>
        </p:spPr>
      </p:pic>
      <p:sp>
        <p:nvSpPr>
          <p:cNvPr id="1214" name="Google Shape;1214;p104"/>
          <p:cNvSpPr txBox="1"/>
          <p:nvPr/>
        </p:nvSpPr>
        <p:spPr>
          <a:xfrm>
            <a:off x="89075" y="4076325"/>
            <a:ext cx="2140800" cy="271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8000"/>
              </a:buClr>
              <a:buSzPts val="2400"/>
              <a:buFont typeface="Calibri"/>
              <a:buNone/>
            </a:pPr>
            <a:r>
              <a:rPr lang="en-US" sz="2400" b="1" i="0" u="none" strike="noStrike" cap="none">
                <a:solidFill>
                  <a:srgbClr val="B6D7A8"/>
                </a:solidFill>
                <a:latin typeface="Verdana"/>
                <a:ea typeface="Verdana"/>
                <a:cs typeface="Verdana"/>
                <a:sym typeface="Verdana"/>
              </a:rPr>
              <a:t>What we do to support adults to implement the practices?</a:t>
            </a:r>
            <a:endParaRPr sz="2400" b="0" i="0" u="none" strike="noStrike" cap="none">
              <a:solidFill>
                <a:srgbClr val="B6D7A8"/>
              </a:solidFill>
              <a:latin typeface="Verdana"/>
              <a:ea typeface="Verdana"/>
              <a:cs typeface="Verdana"/>
              <a:sym typeface="Verdana"/>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g244488b4e4b_5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 Informed Decision Making</a:t>
            </a:r>
            <a:r>
              <a:rPr lang="en-US">
                <a:solidFill>
                  <a:schemeClr val="dk1"/>
                </a:solidFill>
              </a:rPr>
              <a:t> </a:t>
            </a:r>
            <a:endParaRPr>
              <a:solidFill>
                <a:schemeClr val="dk1"/>
              </a:solidFill>
            </a:endParaRPr>
          </a:p>
        </p:txBody>
      </p:sp>
      <p:sp>
        <p:nvSpPr>
          <p:cNvPr id="1221" name="Google Shape;1221;g244488b4e4b_5_0"/>
          <p:cNvSpPr txBox="1">
            <a:spLocks noGrp="1"/>
          </p:cNvSpPr>
          <p:nvPr>
            <p:ph type="body" idx="1"/>
          </p:nvPr>
        </p:nvSpPr>
        <p:spPr>
          <a:xfrm>
            <a:off x="228600" y="1484525"/>
            <a:ext cx="5067900" cy="50073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SzPts val="2400"/>
              <a:buAutoNum type="arabicPeriod"/>
            </a:pPr>
            <a:r>
              <a:rPr lang="en-US" sz="2400"/>
              <a:t>Helps identify student needs in relation to established goals (DEFINE)</a:t>
            </a:r>
            <a:endParaRPr sz="2400"/>
          </a:p>
          <a:p>
            <a:pPr marL="457200" lvl="0" indent="-381000" algn="l" rtl="0">
              <a:lnSpc>
                <a:spcPct val="90000"/>
              </a:lnSpc>
              <a:spcBef>
                <a:spcPts val="1000"/>
              </a:spcBef>
              <a:spcAft>
                <a:spcPts val="0"/>
              </a:spcAft>
              <a:buSzPts val="2400"/>
              <a:buFont typeface="Verdana"/>
              <a:buAutoNum type="arabicPeriod"/>
            </a:pPr>
            <a:r>
              <a:rPr lang="en-US" sz="2400"/>
              <a:t>Helps identify the barriers to students reaching their goals (ANALYZE)</a:t>
            </a:r>
            <a:endParaRPr sz="2400"/>
          </a:p>
          <a:p>
            <a:pPr marL="457200" lvl="0" indent="-381000" algn="l" rtl="0">
              <a:lnSpc>
                <a:spcPct val="90000"/>
              </a:lnSpc>
              <a:spcBef>
                <a:spcPts val="1000"/>
              </a:spcBef>
              <a:spcAft>
                <a:spcPts val="0"/>
              </a:spcAft>
              <a:buSzPts val="2400"/>
              <a:buFont typeface="Verdana"/>
              <a:buAutoNum type="arabicPeriod"/>
            </a:pPr>
            <a:r>
              <a:rPr lang="en-US" sz="2400"/>
              <a:t>Provides sufficient information to select, match, and deliver services to students (IMPLEMENT) </a:t>
            </a:r>
            <a:endParaRPr sz="2400"/>
          </a:p>
          <a:p>
            <a:pPr marL="457200" lvl="0" indent="-381000" algn="l" rtl="0">
              <a:lnSpc>
                <a:spcPct val="90000"/>
              </a:lnSpc>
              <a:spcBef>
                <a:spcPts val="1000"/>
              </a:spcBef>
              <a:spcAft>
                <a:spcPts val="1000"/>
              </a:spcAft>
              <a:buSzPts val="2400"/>
              <a:buFont typeface="Verdana"/>
              <a:buAutoNum type="arabicPeriod"/>
            </a:pPr>
            <a:r>
              <a:rPr lang="en-US" sz="2400"/>
              <a:t>Supports evaluation of the effectiveness of services and supports provided to students (EVALUATE)</a:t>
            </a:r>
            <a:endParaRPr sz="2400"/>
          </a:p>
        </p:txBody>
      </p:sp>
      <p:pic>
        <p:nvPicPr>
          <p:cNvPr id="1222" name="Google Shape;1222;g244488b4e4b_5_0" descr="graphic showing funnel for data informed decision-making"/>
          <p:cNvPicPr preferRelativeResize="0"/>
          <p:nvPr/>
        </p:nvPicPr>
        <p:blipFill rotWithShape="1">
          <a:blip r:embed="rId3">
            <a:alphaModFix/>
          </a:blip>
          <a:srcRect/>
          <a:stretch/>
        </p:blipFill>
        <p:spPr>
          <a:xfrm>
            <a:off x="5400675" y="2096813"/>
            <a:ext cx="3514725" cy="3457575"/>
          </a:xfrm>
          <a:prstGeom prst="rect">
            <a:avLst/>
          </a:prstGeom>
          <a:noFill/>
          <a:ln>
            <a:noFill/>
          </a:ln>
        </p:spPr>
      </p:pic>
      <p:sp>
        <p:nvSpPr>
          <p:cNvPr id="1223" name="Google Shape;1223;g244488b4e4b_5_0"/>
          <p:cNvSpPr txBox="1"/>
          <p:nvPr/>
        </p:nvSpPr>
        <p:spPr>
          <a:xfrm>
            <a:off x="228600" y="6491825"/>
            <a:ext cx="7337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 Florida PBIS</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7505</Words>
  <Application>Microsoft Office PowerPoint</Application>
  <PresentationFormat>On-screen Show (4:3)</PresentationFormat>
  <Paragraphs>1414</Paragraphs>
  <Slides>168</Slides>
  <Notes>168</Notes>
  <HiddenSlides>6</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168</vt:i4>
      </vt:variant>
    </vt:vector>
  </HeadingPairs>
  <TitlesOfParts>
    <vt:vector size="176" baseType="lpstr">
      <vt:lpstr>Times New Roman</vt:lpstr>
      <vt:lpstr>Verdana</vt:lpstr>
      <vt:lpstr>Arial</vt:lpstr>
      <vt:lpstr>Helvetica Neue</vt:lpstr>
      <vt:lpstr>Calibri</vt:lpstr>
      <vt:lpstr>Quattrocento Sans</vt:lpstr>
      <vt:lpstr>Presentation Titles</vt:lpstr>
      <vt:lpstr>Content Slides</vt:lpstr>
      <vt:lpstr>Introduction to Advanced Tiers</vt:lpstr>
      <vt:lpstr>Welcome</vt:lpstr>
      <vt:lpstr>Day 1 Agenda</vt:lpstr>
      <vt:lpstr>Meet and Connect!</vt:lpstr>
      <vt:lpstr>Meet and Connect!</vt:lpstr>
      <vt:lpstr>Meet and Connect!</vt:lpstr>
      <vt:lpstr>In-Person Norms</vt:lpstr>
      <vt:lpstr>Learning Intentions - 1</vt:lpstr>
      <vt:lpstr>Learning Intentions - 2</vt:lpstr>
      <vt:lpstr>Success Criteria</vt:lpstr>
      <vt:lpstr>Advanced Tiers Notetaker</vt:lpstr>
      <vt:lpstr>Where Are We in the Triangle?</vt:lpstr>
      <vt:lpstr>Social Competence &amp; Academic Achievement</vt:lpstr>
      <vt:lpstr>Why Advanced Tiers?</vt:lpstr>
      <vt:lpstr>What is Tier 2?</vt:lpstr>
      <vt:lpstr>What is Tier 3?</vt:lpstr>
      <vt:lpstr>3.4 Student Support Team</vt:lpstr>
      <vt:lpstr>Moving In and Out of Tiers</vt:lpstr>
      <vt:lpstr>Quick Check: Overview T/F</vt:lpstr>
      <vt:lpstr>Advanced Tiers Foundations “The Essential Eight”</vt:lpstr>
      <vt:lpstr> Teaming</vt:lpstr>
      <vt:lpstr>Authentic Family Engagement</vt:lpstr>
      <vt:lpstr>2.1 Team Composition</vt:lpstr>
      <vt:lpstr>What Do Teams Look Like? </vt:lpstr>
      <vt:lpstr>Card Sort</vt:lpstr>
      <vt:lpstr>Teaming Venn Diagram</vt:lpstr>
      <vt:lpstr>2.2 Team Operating Procedures</vt:lpstr>
      <vt:lpstr>Tier 2 Team Meetings</vt:lpstr>
      <vt:lpstr>Team Data Conversations</vt:lpstr>
      <vt:lpstr>Advanced Tiers Standing Agenda Items</vt:lpstr>
      <vt:lpstr>Advanced Tier  Sample Meeting Agenda</vt:lpstr>
      <vt:lpstr>Different Forms,  Same Discussions!</vt:lpstr>
      <vt:lpstr>Bi-Directional Stakeholder Communication </vt:lpstr>
      <vt:lpstr>Quick Check: Teaming Structures T/F</vt:lpstr>
      <vt:lpstr>Team Time: Teaming</vt:lpstr>
      <vt:lpstr>Big Ideas Teaming </vt:lpstr>
      <vt:lpstr> Break</vt:lpstr>
      <vt:lpstr>Screening and Request for Assistance</vt:lpstr>
      <vt:lpstr>2.3 Screening</vt:lpstr>
      <vt:lpstr>Purpose of Screening</vt:lpstr>
      <vt:lpstr>Integrated Screening</vt:lpstr>
      <vt:lpstr>Steps to Universal  Screener Implementation</vt:lpstr>
      <vt:lpstr>Universal Screeners</vt:lpstr>
      <vt:lpstr>Universal Screener Selection</vt:lpstr>
      <vt:lpstr>Screening to Assess Core Instruction</vt:lpstr>
      <vt:lpstr>Student Issue or  Systems Issue?</vt:lpstr>
      <vt:lpstr>Quick Check: Screening</vt:lpstr>
      <vt:lpstr>Team Time: Screening</vt:lpstr>
      <vt:lpstr>2.4 Requests for Assistance</vt:lpstr>
      <vt:lpstr>Requests for Assistance?</vt:lpstr>
      <vt:lpstr>Nominations/ Request for  Assistance Forms</vt:lpstr>
      <vt:lpstr>Sorting for Practice!</vt:lpstr>
      <vt:lpstr>Consideration Activity</vt:lpstr>
      <vt:lpstr>Team Time: Student Identification</vt:lpstr>
      <vt:lpstr>Big Ideas Screening and RFAs</vt:lpstr>
      <vt:lpstr>Lunch</vt:lpstr>
      <vt:lpstr> Welcome Back! </vt:lpstr>
      <vt:lpstr>Welcome and Connect!</vt:lpstr>
      <vt:lpstr>Decision Rules</vt:lpstr>
      <vt:lpstr>Decision Rules </vt:lpstr>
      <vt:lpstr>2.3 Screening &amp; RFA Decision Rules</vt:lpstr>
      <vt:lpstr>Tier 2 Academic Decision Rules Reading Data Example</vt:lpstr>
      <vt:lpstr>Tier 2 Academic Decision Rules Mathematics Data Example</vt:lpstr>
      <vt:lpstr>Tier 2 Decision Rules Behavior Data Example</vt:lpstr>
      <vt:lpstr>Tier 2 Decision Rules:  Mental Wellness Data Example</vt:lpstr>
      <vt:lpstr>Sample Data Decision Rules Dashboard</vt:lpstr>
      <vt:lpstr>Risk Factors and Decision Rules</vt:lpstr>
      <vt:lpstr>Sample Decision Tree</vt:lpstr>
      <vt:lpstr>Decision Rules Practice</vt:lpstr>
      <vt:lpstr>Team Time:  Decision Rules </vt:lpstr>
      <vt:lpstr>Big Ideas Decision Rules</vt:lpstr>
      <vt:lpstr>Continuum of Supports</vt:lpstr>
      <vt:lpstr>2.5 Options for Tier 2 Intervention/ Intervention Resources</vt:lpstr>
      <vt:lpstr>2.6 Critical Features</vt:lpstr>
      <vt:lpstr>Tier 2 Core Intervention Features</vt:lpstr>
      <vt:lpstr>Core Features Quick Check</vt:lpstr>
      <vt:lpstr>CICO Example</vt:lpstr>
      <vt:lpstr>CICO Secondary Example</vt:lpstr>
      <vt:lpstr>CICO Tier 2 Core Features</vt:lpstr>
      <vt:lpstr>Check-in, Check-out Example</vt:lpstr>
      <vt:lpstr>Behavior Intervention Sample Resource Mapping</vt:lpstr>
      <vt:lpstr>Evaluating Products and Interventions</vt:lpstr>
      <vt:lpstr>Evidence-Based Academic Interventions</vt:lpstr>
      <vt:lpstr>VTSS Evidence-Based Practices Selection Tool (Existing Practices)</vt:lpstr>
      <vt:lpstr> Evidence-Based Practices Selection (New Interventions) </vt:lpstr>
      <vt:lpstr>2.7 Practices Matched to Student Need/Intervention Selection</vt:lpstr>
      <vt:lpstr>Matching Interventions to Instructional Needs</vt:lpstr>
      <vt:lpstr> Team Time:  Continuum of Supports </vt:lpstr>
      <vt:lpstr>Big Ideas Continuum of Supports </vt:lpstr>
      <vt:lpstr>Alignment</vt:lpstr>
      <vt:lpstr>2.8 Access to Tier 1 Supports/ Alignment</vt:lpstr>
      <vt:lpstr>Alignment Vision</vt:lpstr>
      <vt:lpstr>Essential Element Alignment</vt:lpstr>
      <vt:lpstr>Aligned Systems Examples</vt:lpstr>
      <vt:lpstr>Team Time: Alignment </vt:lpstr>
      <vt:lpstr>Big Ideas: Alignment</vt:lpstr>
      <vt:lpstr>Data-informed Decision Making</vt:lpstr>
      <vt:lpstr>Social Competence &amp; Academic Achievement Logic Model</vt:lpstr>
      <vt:lpstr>Data Informed Decision Making </vt:lpstr>
      <vt:lpstr>Advanced Tiers DIDM</vt:lpstr>
      <vt:lpstr>Advanced Tiers Data</vt:lpstr>
      <vt:lpstr>LEVEL OF USE</vt:lpstr>
      <vt:lpstr>2.10 Level of Use</vt:lpstr>
      <vt:lpstr>Level of Use Guidance</vt:lpstr>
      <vt:lpstr>Calculating Level Of Use Data</vt:lpstr>
      <vt:lpstr>Healthy Framework Quick Math</vt:lpstr>
      <vt:lpstr>The Case of the Flipped Triangle</vt:lpstr>
      <vt:lpstr>Level of Use Problem Solving</vt:lpstr>
      <vt:lpstr>Level of Use  Tier 2 Team Meeting Example</vt:lpstr>
      <vt:lpstr> Behavior   Level of Use DIDM Practice </vt:lpstr>
      <vt:lpstr>Screening Practice</vt:lpstr>
      <vt:lpstr>Progress Monitoring</vt:lpstr>
      <vt:lpstr>Student Performance</vt:lpstr>
      <vt:lpstr>2.11 Student Performance Data/ Progress Monitoring </vt:lpstr>
      <vt:lpstr>Intervention Success Rates</vt:lpstr>
      <vt:lpstr>Electronic Intervention Tracking</vt:lpstr>
      <vt:lpstr>Powhatan County Public Schools Intervention Tracking Example</vt:lpstr>
      <vt:lpstr>Team Time:  Intervention Effectiveness</vt:lpstr>
      <vt:lpstr>2.11a, b  Academic TFI</vt:lpstr>
      <vt:lpstr>Progress Monitoring Definition</vt:lpstr>
      <vt:lpstr>Progress Monitoring Across Tiers</vt:lpstr>
      <vt:lpstr>Advanced Tiers  Progress Monitoring </vt:lpstr>
      <vt:lpstr>Progress Monitoring   Example Decision Rules</vt:lpstr>
      <vt:lpstr>Graphing Progress Monitoring Data</vt:lpstr>
      <vt:lpstr>   Academic Graphing Example</vt:lpstr>
      <vt:lpstr>Progress Monitoring Practice</vt:lpstr>
      <vt:lpstr>Behavior Graphing Example</vt:lpstr>
      <vt:lpstr>  Decision Tree Example</vt:lpstr>
      <vt:lpstr>Progress Monitoring Frequency</vt:lpstr>
      <vt:lpstr>Progress Monitoring Reports</vt:lpstr>
      <vt:lpstr>Coordinator Report Sample </vt:lpstr>
      <vt:lpstr>Team Data Conversations about Student Performance</vt:lpstr>
      <vt:lpstr>Team Time:  Intervention Progress Monitoring</vt:lpstr>
      <vt:lpstr>Big Ideas:   Progress Monitoring</vt:lpstr>
      <vt:lpstr> Stretch Break</vt:lpstr>
      <vt:lpstr>FIDELITY</vt:lpstr>
      <vt:lpstr>2.12 Fidelity Data </vt:lpstr>
      <vt:lpstr>Implementation Fidelity</vt:lpstr>
      <vt:lpstr>Checklist Manifesto</vt:lpstr>
      <vt:lpstr>How to Measure Fidelity</vt:lpstr>
      <vt:lpstr>Behavior Intervention Fidelity Checklist Example</vt:lpstr>
      <vt:lpstr>Reading Intervention Fidelity Checklist Example</vt:lpstr>
      <vt:lpstr>“Program” Fidelity Checklist Example</vt:lpstr>
      <vt:lpstr>Strategies Fidelity  Checklist Example</vt:lpstr>
      <vt:lpstr>Power of Fidelity</vt:lpstr>
      <vt:lpstr>Team Fidelity Data Conversations</vt:lpstr>
      <vt:lpstr>Team Time:  Fidelity Measures</vt:lpstr>
      <vt:lpstr>DIDM Big Idea:  Fidelity </vt:lpstr>
      <vt:lpstr> Professional Learning and Coaching</vt:lpstr>
      <vt:lpstr>2.9 Professional Learning</vt:lpstr>
      <vt:lpstr>School Professional Learning Process </vt:lpstr>
      <vt:lpstr>Professional Learning Impact</vt:lpstr>
      <vt:lpstr>Planning for Success</vt:lpstr>
      <vt:lpstr>Big Ideas: Professional Learning &amp; Coaching </vt:lpstr>
      <vt:lpstr>Team Time:  Professional Learning</vt:lpstr>
      <vt:lpstr>Closing: Name that Circle </vt:lpstr>
      <vt:lpstr>Advanced Tier Interventions</vt:lpstr>
      <vt:lpstr>AT Quick Check</vt:lpstr>
      <vt:lpstr>Quick Check-slide 2</vt:lpstr>
      <vt:lpstr>Quick Check-slide 3</vt:lpstr>
      <vt:lpstr>Exit Ticket</vt:lpstr>
      <vt:lpstr>Evaluation</vt:lpstr>
      <vt:lpstr>Graduation!</vt:lpstr>
      <vt:lpstr>Graduation!</vt:lpstr>
      <vt:lpstr>References</vt:lpstr>
      <vt:lpstr>References (2)</vt:lpstr>
      <vt:lpstr>References (3)</vt:lpstr>
      <vt:lpstr>References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2023-06-15T01:55:33Z</dcterms:modified>
</cp:coreProperties>
</file>