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sldSz cx="9144000" cy="6858000" type="screen4x3"/>
  <p:notesSz cx="6858000" cy="9144000"/>
  <p:embeddedFontLst>
    <p:embeddedFont>
      <p:font typeface="Quattrocento Sans" panose="020B0502050000020003" pitchFamily="34" charset="0"/>
      <p:regular r:id="rId84"/>
      <p:bold r:id="rId85"/>
      <p:italic r:id="rId86"/>
      <p:boldItalic r:id="rId87"/>
    </p:embeddedFont>
    <p:embeddedFont>
      <p:font typeface="Verdana" panose="020B0604030504040204"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j9eqVLQTuSxinOdo3i/Zn6o09t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D3EC2E-4261-4718-88C4-0C8F1D204EEB}">
  <a:tblStyle styleId="{53D3EC2E-4261-4718-88C4-0C8F1D204EEB}" styleName="Table_0">
    <a:wholeTbl>
      <a:tcTxStyle b="off" i="off">
        <a:font>
          <a:latin typeface="Verdana"/>
          <a:ea typeface="Verdana"/>
          <a:cs typeface="Verdana"/>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1F9"/>
          </a:solidFill>
        </a:fill>
      </a:tcStyle>
    </a:wholeTbl>
    <a:band1H>
      <a:tcTxStyle b="off" i="off"/>
      <a:tcStyle>
        <a:tcBdr/>
        <a:fill>
          <a:solidFill>
            <a:srgbClr val="CBE2F4"/>
          </a:solidFill>
        </a:fill>
      </a:tcStyle>
    </a:band1H>
    <a:band2H>
      <a:tcTxStyle b="off" i="off"/>
      <a:tcStyle>
        <a:tcBdr/>
      </a:tcStyle>
    </a:band2H>
    <a:band1V>
      <a:tcTxStyle b="off" i="off"/>
      <a:tcStyle>
        <a:tcBdr/>
        <a:fill>
          <a:solidFill>
            <a:srgbClr val="CBE2F4"/>
          </a:solidFill>
        </a:fill>
      </a:tcStyle>
    </a:band1V>
    <a:band2V>
      <a:tcTxStyle b="off" i="off"/>
      <a:tcStyle>
        <a:tcBdr/>
      </a:tcStyle>
    </a:band2V>
    <a:lastCol>
      <a:tcTxStyle b="on" i="off">
        <a:font>
          <a:latin typeface="Verdana"/>
          <a:ea typeface="Verdana"/>
          <a:cs typeface="Verdana"/>
        </a:font>
        <a:srgbClr val="FFFFFF"/>
      </a:tcTxStyle>
      <a:tcStyle>
        <a:tcBdr/>
        <a:fill>
          <a:solidFill>
            <a:srgbClr val="2AABE1"/>
          </a:solidFill>
        </a:fill>
      </a:tcStyle>
    </a:lastCol>
    <a:firstCol>
      <a:tcTxStyle b="on" i="off">
        <a:font>
          <a:latin typeface="Verdana"/>
          <a:ea typeface="Verdana"/>
          <a:cs typeface="Verdana"/>
        </a:font>
        <a:srgbClr val="FFFFFF"/>
      </a:tcTxStyle>
      <a:tcStyle>
        <a:tcBdr/>
        <a:fill>
          <a:solidFill>
            <a:srgbClr val="2AABE1"/>
          </a:solidFill>
        </a:fill>
      </a:tcStyle>
    </a:firstCol>
    <a:lastRow>
      <a:tcTxStyle b="on" i="off">
        <a:font>
          <a:latin typeface="Verdana"/>
          <a:ea typeface="Verdana"/>
          <a:cs typeface="Verdana"/>
        </a:font>
        <a:srgbClr val="FFFFFF"/>
      </a:tcTxStyle>
      <a:tcStyle>
        <a:tcBdr>
          <a:top>
            <a:ln w="38100" cap="flat" cmpd="sng">
              <a:solidFill>
                <a:srgbClr val="FFFFFF"/>
              </a:solidFill>
              <a:prstDash val="solid"/>
              <a:round/>
              <a:headEnd type="none" w="sm" len="sm"/>
              <a:tailEnd type="none" w="sm" len="sm"/>
            </a:ln>
          </a:top>
        </a:tcBdr>
        <a:fill>
          <a:solidFill>
            <a:srgbClr val="2AABE1"/>
          </a:solidFill>
        </a:fill>
      </a:tcStyle>
    </a:lastRow>
    <a:seCell>
      <a:tcTxStyle b="off" i="off"/>
      <a:tcStyle>
        <a:tcBdr/>
      </a:tcStyle>
    </a:seCell>
    <a:swCell>
      <a:tcTxStyle b="off" i="off"/>
      <a:tcStyle>
        <a:tcBdr/>
      </a:tcStyle>
    </a:swCell>
    <a:firstRow>
      <a:tcTxStyle b="on" i="off">
        <a:font>
          <a:latin typeface="Verdana"/>
          <a:ea typeface="Verdana"/>
          <a:cs typeface="Verdana"/>
        </a:font>
        <a:srgbClr val="FFFFFF"/>
      </a:tcTxStyle>
      <a:tcStyle>
        <a:tcBdr>
          <a:bottom>
            <a:ln w="38100" cap="flat" cmpd="sng">
              <a:solidFill>
                <a:srgbClr val="FFFFFF"/>
              </a:solidFill>
              <a:prstDash val="solid"/>
              <a:round/>
              <a:headEnd type="none" w="sm" len="sm"/>
              <a:tailEnd type="none" w="sm" len="sm"/>
            </a:ln>
          </a:bottom>
        </a:tcBdr>
        <a:fill>
          <a:solidFill>
            <a:srgbClr val="2AABE1"/>
          </a:solidFill>
        </a:fill>
      </a:tcStyle>
    </a:firstRow>
    <a:neCell>
      <a:tcTxStyle b="off" i="off"/>
      <a:tcStyle>
        <a:tcBdr/>
      </a:tcStyle>
    </a:neCell>
    <a:nwCell>
      <a:tcTxStyle b="off" i="off"/>
      <a:tcStyle>
        <a:tcBdr/>
      </a:tcStyle>
    </a:nwCell>
  </a:tblStyle>
  <a:tblStyle styleId="{857D3D4D-655B-450A-BD09-E88D3390F2B8}"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2FBEB2B-E432-4741-AB98-35F27874488F}"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18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ea4101d1b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90" name="Google Shape;90;g1ea4101d1b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ea4101d1b6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1ea4101d1b6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ea4101d1b6_0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1ea4101d1b6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1ea4101d1b6_0_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ea4101d1b6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1ea4101d1b6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g1ea4101d1b6_0_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ea4101d1b6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1ea4101d1b6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1ea4101d1b6_0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ea4101d1b6_0_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1ea4101d1b6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g1ea4101d1b6_0_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ea4101d1b6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1ea4101d1b6_0_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1ea4101d1b6_0_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ea4101d1b6_0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
        <p:nvSpPr>
          <p:cNvPr id="226" name="Google Shape;226;g1ea4101d1b6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a4101d1b6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1ea4101d1b6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ea4101d1b6_0_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1ea4101d1b6_0_2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ea4101d1b6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
        <p:nvSpPr>
          <p:cNvPr id="258" name="Google Shape;258;g1ea4101d1b6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ea4101d1b6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1ea4101d1b6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g1ea4101d1b6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ea4101d1b6_0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1ea4101d1b6_0_3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1ea4101d1b6_0_3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ea4101d1b6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ea4101d1b6_0_3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g1ea4101d1b6_0_3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ea4101d1b6_0_3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g1ea4101d1b6_0_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ea4101d1b6_0_3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1ea4101d1b6_0_3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SzPts val="1200"/>
              <a:buFont typeface="Verdana"/>
              <a:buNone/>
            </a:pPr>
            <a:endParaRPr/>
          </a:p>
        </p:txBody>
      </p:sp>
      <p:sp>
        <p:nvSpPr>
          <p:cNvPr id="297" name="Google Shape;297;g1ea4101d1b6_0_3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ea4101d1b6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1ea4101d1b6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306" name="Google Shape;306;g1ea4101d1b6_0_3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ea4101d1b6_0_3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1ea4101d1b6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ea4101d1b6_0_4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1ea4101d1b6_0_4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1ea4101d1b6_0_4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ea4101d1b6_0_4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g1ea4101d1b6_0_4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Verdana"/>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ea4101d1b6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1ea4101d1b6_0_4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g1ea4101d1b6_0_4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ea4101d1b6_0_4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1ea4101d1b6_0_4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g1ea4101d1b6_0_4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ea4101d1b6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1ea4101d1b6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g1ea4101d1b6_0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ea4101d1b6_0_5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ea4101d1b6_0_5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g1ea4101d1b6_0_5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ea4101d1b6_0_5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1ea4101d1b6_0_5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ea4101d1b6_0_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9" name="Google Shape;389;g1ea4101d1b6_0_5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ea4101d1b6_0_5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g1ea4101d1b6_0_5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ea4101d1b6_0_5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1" name="Google Shape;401;g1ea4101d1b6_0_5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ea4101d1b6_0_59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1ea4101d1b6_0_5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ea4101d1b6_0_606: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p>
        </p:txBody>
      </p:sp>
      <p:sp>
        <p:nvSpPr>
          <p:cNvPr id="415" name="Google Shape;415;g1ea4101d1b6_0_6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ea4101d1b6_0_6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1ea4101d1b6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1ea4101d1b6_0_6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ea4101d1b6_0_6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1ea4101d1b6_0_6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g1ea4101d1b6_0_6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ea4101d1b6_0_6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1ea4101d1b6_0_6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ea4101d1b6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1ea4101d1b6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g1ea4101d1b6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ea4101d1b6_0_6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57" name="Google Shape;457;g1ea4101d1b6_0_6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ea4101d1b6_0_7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6" name="Google Shape;486;g1ea4101d1b6_0_7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ea4101d1b6_0_8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1ea4101d1b6_0_8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93" name="Google Shape;493;g1ea4101d1b6_0_8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ea4101d1b6_0_8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1ea4101d1b6_0_8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ea4101d1b6_0_8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1ea4101d1b6_0_8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g1ea4101d1b6_0_8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ea4101d1b6_0_8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1ea4101d1b6_0_8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g1ea4101d1b6_0_8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ea4101d1b6_0_8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g1ea4101d1b6_0_8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ea4101d1b6_0_8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1ea4101d1b6_0_8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ea4101d1b6_0_8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1ea4101d1b6_0_8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1ea4101d1b6_0_8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a4101d1b6_0_8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1ea4101d1b6_0_8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g1ea4101d1b6_0_8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94ea2fc68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94ea2fc68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g294ea2fc68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ea4101d1b6_0_9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g1ea4101d1b6_0_9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ea4101d1b6_0_9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1ea4101d1b6_0_9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g1ea4101d1b6_0_9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ea4101d1b6_0_9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1ea4101d1b6_0_9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g1ea4101d1b6_0_9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b402810dc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b402810dc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g2b402810dc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ea4101d1b6_0_9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g1ea4101d1b6_0_9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ea4101d1b6_0_9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1ea4101d1b6_0_9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g1ea4101d1b6_0_9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ea4101d1b6_0_9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1ea4101d1b6_0_9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g1ea4101d1b6_0_9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ea4101d1b6_0_9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1ea4101d1b6_0_9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33" name="Google Shape;633;g1ea4101d1b6_0_9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ea4101d1b6_0_9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1ea4101d1b6_0_9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g1ea4101d1b6_0_9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ea4101d1b6_0_10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g1ea4101d1b6_0_10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g1ea4101d1b6_0_10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ea4101d1b6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g1ea4101d1b6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984398a499_2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2984398a499_2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ea4101d1b6_0_10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2" name="Google Shape;662;g1ea4101d1b6_0_10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ea4101d1b6_0_10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1ea4101d1b6_0_10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g1ea4101d1b6_0_10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984398a499_2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984398a499_2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ea4101d1b6_0_1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1ea4101d1b6_0_1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0" name="Google Shape;690;g1ea4101d1b6_0_1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984398a499_2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2984398a499_2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g2984398a499_2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ea4101d1b6_0_1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g1ea4101d1b6_0_1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4" name="Google Shape;704;g1ea4101d1b6_0_1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ea4101d1b6_0_10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g1ea4101d1b6_0_10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g1ea4101d1b6_0_10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ea4101d1b6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g1ea4101d1b6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ea4101d1b6_0_1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1ea4101d1b6_0_1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1ea4101d1b6_0_1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ea4101d1b6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1ea4101d1b6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1ea4101d1b6_0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ea4101d1b6_0_1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34" name="Google Shape;734;g1ea4101d1b6_0_12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Arial"/>
              <a:buNone/>
            </a:pPr>
            <a:endParaRPr/>
          </a:p>
        </p:txBody>
      </p:sp>
      <p:sp>
        <p:nvSpPr>
          <p:cNvPr id="735" name="Google Shape;735;g1ea4101d1b6_0_1265: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ea4101d1b6_0_1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1ea4101d1b6_0_12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4" name="Google Shape;744;g1ea4101d1b6_0_12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ea4101d1b6_0_1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1ea4101d1b6_0_12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2" name="Google Shape;752;g1ea4101d1b6_0_12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ea4101d1b6_0_1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1ea4101d1b6_0_13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g1ea4101d1b6_0_13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ea4101d1b6_0_13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g1ea4101d1b6_0_13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1ea4101d1b6_0_13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
        <p:nvSpPr>
          <p:cNvPr id="772" name="Google Shape;772;g1ea4101d1b6_0_1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ea4101d1b6_0_13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g1ea4101d1b6_0_13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87" name="Google Shape;787;g1ea4101d1b6_0_13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US"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ea4101d1b6_0_13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4" name="Google Shape;794;g1ea4101d1b6_0_1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ea4101d1b6_0_1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1ea4101d1b6_0_14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3" name="Google Shape;803;g1ea4101d1b6_0_14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ea4101d1b6_0_14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1ea4101d1b6_0_14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0" name="Google Shape;810;g1ea4101d1b6_0_14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ea4101d1b6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1ea4101d1b6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44" name="Google Shape;144;g1ea4101d1b6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1ea4101d1b6_0_14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g1ea4101d1b6_0_14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g1ea4101d1b6_0_14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ea4101d1b6_0_15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g1ea4101d1b6_0_15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4" name="Google Shape;824;g1ea4101d1b6_0_15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ea4101d1b6_0_115: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
        <p:nvSpPr>
          <p:cNvPr id="154" name="Google Shape;154;g1ea4101d1b6_0_115:notes"/>
          <p:cNvSpPr txBox="1"/>
          <p:nvPr/>
        </p:nvSpPr>
        <p:spPr>
          <a:xfrm>
            <a:off x="3884027" y="8684926"/>
            <a:ext cx="2972400" cy="457500"/>
          </a:xfrm>
          <a:prstGeom prst="rect">
            <a:avLst/>
          </a:prstGeom>
          <a:noFill/>
          <a:ln>
            <a:noFill/>
          </a:ln>
        </p:spPr>
        <p:txBody>
          <a:bodyPr spcFirstLastPara="1" wrap="square" lIns="91525" tIns="45750" rIns="91525" bIns="457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
        <p:nvSpPr>
          <p:cNvPr id="155" name="Google Shape;155;g1ea4101d1b6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6" name="Google Shape;156;g1ea4101d1b6_0_1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3" type="title">
  <p:cSld name="TITLE">
    <p:spTree>
      <p:nvGrpSpPr>
        <p:cNvPr id="1" name="Shape 8"/>
        <p:cNvGrpSpPr/>
        <p:nvPr/>
      </p:nvGrpSpPr>
      <p:grpSpPr>
        <a:xfrm>
          <a:off x="0" y="0"/>
          <a:ext cx="0" cy="0"/>
          <a:chOff x="0" y="0"/>
          <a:chExt cx="0" cy="0"/>
        </a:xfrm>
      </p:grpSpPr>
      <p:pic>
        <p:nvPicPr>
          <p:cNvPr id="9" name="Google Shape;9;p27"/>
          <p:cNvPicPr preferRelativeResize="0"/>
          <p:nvPr/>
        </p:nvPicPr>
        <p:blipFill rotWithShape="1">
          <a:blip r:embed="rId2">
            <a:alphaModFix/>
          </a:blip>
          <a:srcRect/>
          <a:stretch/>
        </p:blipFill>
        <p:spPr>
          <a:xfrm>
            <a:off x="0" y="1876148"/>
            <a:ext cx="9147019" cy="2210529"/>
          </a:xfrm>
          <a:prstGeom prst="rect">
            <a:avLst/>
          </a:prstGeom>
          <a:noFill/>
          <a:ln>
            <a:noFill/>
          </a:ln>
        </p:spPr>
      </p:pic>
      <p:sp>
        <p:nvSpPr>
          <p:cNvPr id="10" name="Google Shape;10;p27"/>
          <p:cNvSpPr txBox="1">
            <a:spLocks noGrp="1"/>
          </p:cNvSpPr>
          <p:nvPr>
            <p:ph type="ctrTitle"/>
          </p:nvPr>
        </p:nvSpPr>
        <p:spPr>
          <a:xfrm>
            <a:off x="953255" y="3671155"/>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50"/>
              <a:buFont typeface="Verdana"/>
              <a:buNone/>
              <a:defRPr sz="405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27"/>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pic>
        <p:nvPicPr>
          <p:cNvPr id="12" name="Google Shape;12;p27"/>
          <p:cNvPicPr preferRelativeResize="0"/>
          <p:nvPr/>
        </p:nvPicPr>
        <p:blipFill rotWithShape="1">
          <a:blip r:embed="rId3">
            <a:alphaModFix/>
          </a:blip>
          <a:srcRect/>
          <a:stretch/>
        </p:blipFill>
        <p:spPr>
          <a:xfrm>
            <a:off x="3200400" y="104911"/>
            <a:ext cx="2667000" cy="134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50"/>
        <p:cNvGrpSpPr/>
        <p:nvPr/>
      </p:nvGrpSpPr>
      <p:grpSpPr>
        <a:xfrm>
          <a:off x="0" y="0"/>
          <a:ext cx="0" cy="0"/>
          <a:chOff x="0" y="0"/>
          <a:chExt cx="0" cy="0"/>
        </a:xfrm>
      </p:grpSpPr>
      <p:sp>
        <p:nvSpPr>
          <p:cNvPr id="51" name="Google Shape;51;p42"/>
          <p:cNvSpPr txBox="1">
            <a:spLocks noGrp="1"/>
          </p:cNvSpPr>
          <p:nvPr>
            <p:ph type="ctrTitle"/>
          </p:nvPr>
        </p:nvSpPr>
        <p:spPr>
          <a:xfrm>
            <a:off x="928465" y="1600200"/>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4050"/>
              <a:buFont typeface="Verdana"/>
              <a:buNone/>
              <a:defRPr sz="405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2"/>
          <p:cNvSpPr txBox="1">
            <a:spLocks noGrp="1"/>
          </p:cNvSpPr>
          <p:nvPr>
            <p:ph type="subTitle" idx="1"/>
          </p:nvPr>
        </p:nvSpPr>
        <p:spPr>
          <a:xfrm>
            <a:off x="1348319" y="34290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2400"/>
              <a:buNone/>
              <a:defRPr>
                <a:solidFill>
                  <a:srgbClr val="888888"/>
                </a:solidFill>
                <a:latin typeface="Verdana"/>
                <a:ea typeface="Verdana"/>
                <a:cs typeface="Verdana"/>
                <a:sym typeface="Verdana"/>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53" name="Google Shape;53;p42"/>
          <p:cNvSpPr txBox="1"/>
          <p:nvPr/>
        </p:nvSpPr>
        <p:spPr>
          <a:xfrm>
            <a:off x="152400" y="471984"/>
            <a:ext cx="8763000" cy="57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150"/>
              <a:buFont typeface="Arial"/>
              <a:buNone/>
            </a:pPr>
            <a:r>
              <a:rPr lang="en-US" sz="315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 No Picture">
  <p:cSld name="1_Title Slide - No Picture">
    <p:spTree>
      <p:nvGrpSpPr>
        <p:cNvPr id="1" name="Shape 54"/>
        <p:cNvGrpSpPr/>
        <p:nvPr/>
      </p:nvGrpSpPr>
      <p:grpSpPr>
        <a:xfrm>
          <a:off x="0" y="0"/>
          <a:ext cx="0" cy="0"/>
          <a:chOff x="0" y="0"/>
          <a:chExt cx="0" cy="0"/>
        </a:xfrm>
      </p:grpSpPr>
      <p:sp>
        <p:nvSpPr>
          <p:cNvPr id="55" name="Google Shape;55;p43"/>
          <p:cNvSpPr txBox="1">
            <a:spLocks noGrp="1"/>
          </p:cNvSpPr>
          <p:nvPr>
            <p:ph type="ctrTitle"/>
          </p:nvPr>
        </p:nvSpPr>
        <p:spPr>
          <a:xfrm>
            <a:off x="928464" y="1600200"/>
            <a:ext cx="7240500" cy="1470000"/>
          </a:xfrm>
          <a:prstGeom prst="rect">
            <a:avLst/>
          </a:prstGeom>
          <a:solidFill>
            <a:schemeClr val="lt1">
              <a:alpha val="65882"/>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3"/>
          <p:cNvSpPr txBox="1">
            <a:spLocks noGrp="1"/>
          </p:cNvSpPr>
          <p:nvPr>
            <p:ph type="subTitle" idx="1"/>
          </p:nvPr>
        </p:nvSpPr>
        <p:spPr>
          <a:xfrm>
            <a:off x="1348319" y="3429000"/>
            <a:ext cx="6400800" cy="914400"/>
          </a:xfrm>
          <a:prstGeom prst="rect">
            <a:avLst/>
          </a:prstGeom>
          <a:solidFill>
            <a:schemeClr val="lt1">
              <a:alpha val="65882"/>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7"/>
        <p:cNvGrpSpPr/>
        <p:nvPr/>
      </p:nvGrpSpPr>
      <p:grpSpPr>
        <a:xfrm>
          <a:off x="0" y="0"/>
          <a:ext cx="0" cy="0"/>
          <a:chOff x="0" y="0"/>
          <a:chExt cx="0" cy="0"/>
        </a:xfrm>
      </p:grpSpPr>
      <p:sp>
        <p:nvSpPr>
          <p:cNvPr id="58" name="Google Shape;58;p44"/>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Verdan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4"/>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chemeClr val="dk1"/>
              </a:buClr>
              <a:buSzPts val="28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100000"/>
              </a:lnSpc>
              <a:spcBef>
                <a:spcPts val="500"/>
              </a:spcBef>
              <a:spcAft>
                <a:spcPts val="0"/>
              </a:spcAft>
              <a:buClr>
                <a:schemeClr val="dk1"/>
              </a:buClr>
              <a:buSzPts val="20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60" name="Google Shape;60;p44"/>
          <p:cNvSpPr txBox="1">
            <a:spLocks noGrp="1"/>
          </p:cNvSpPr>
          <p:nvPr>
            <p:ph type="sldNum" idx="12"/>
          </p:nvPr>
        </p:nvSpPr>
        <p:spPr>
          <a:xfrm>
            <a:off x="8472458" y="6217623"/>
            <a:ext cx="548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45"/>
          <p:cNvSpPr txBox="1">
            <a:spLocks noGrp="1"/>
          </p:cNvSpPr>
          <p:nvPr>
            <p:ph type="title"/>
          </p:nvPr>
        </p:nvSpPr>
        <p:spPr>
          <a:xfrm>
            <a:off x="265500" y="1644233"/>
            <a:ext cx="4045200" cy="19764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4200"/>
              <a:buFont typeface="Verdana"/>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3" name="Google Shape;63;p45"/>
          <p:cNvSpPr txBox="1">
            <a:spLocks noGrp="1"/>
          </p:cNvSpPr>
          <p:nvPr>
            <p:ph type="subTitle" idx="1"/>
          </p:nvPr>
        </p:nvSpPr>
        <p:spPr>
          <a:xfrm>
            <a:off x="265500" y="3737433"/>
            <a:ext cx="4045200" cy="16467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2100"/>
              <a:buNone/>
              <a:defRPr sz="2100"/>
            </a:lvl1pPr>
            <a:lvl2pPr lvl="1" algn="ctr">
              <a:lnSpc>
                <a:spcPct val="100000"/>
              </a:lnSpc>
              <a:spcBef>
                <a:spcPts val="500"/>
              </a:spcBef>
              <a:spcAft>
                <a:spcPts val="0"/>
              </a:spcAft>
              <a:buClr>
                <a:schemeClr val="dk1"/>
              </a:buClr>
              <a:buSzPts val="2100"/>
              <a:buNone/>
              <a:defRPr sz="2100"/>
            </a:lvl2pPr>
            <a:lvl3pPr lvl="2" algn="ctr">
              <a:lnSpc>
                <a:spcPct val="100000"/>
              </a:lnSpc>
              <a:spcBef>
                <a:spcPts val="500"/>
              </a:spcBef>
              <a:spcAft>
                <a:spcPts val="0"/>
              </a:spcAft>
              <a:buClr>
                <a:schemeClr val="dk1"/>
              </a:buClr>
              <a:buSzPts val="2100"/>
              <a:buNone/>
              <a:defRPr sz="2100"/>
            </a:lvl3pPr>
            <a:lvl4pPr lvl="3" algn="ctr">
              <a:lnSpc>
                <a:spcPct val="100000"/>
              </a:lnSpc>
              <a:spcBef>
                <a:spcPts val="500"/>
              </a:spcBef>
              <a:spcAft>
                <a:spcPts val="0"/>
              </a:spcAft>
              <a:buClr>
                <a:schemeClr val="dk1"/>
              </a:buClr>
              <a:buSzPts val="2100"/>
              <a:buNone/>
              <a:defRPr sz="2100"/>
            </a:lvl4pPr>
            <a:lvl5pPr lvl="4" algn="ctr">
              <a:lnSpc>
                <a:spcPct val="100000"/>
              </a:lnSpc>
              <a:spcBef>
                <a:spcPts val="500"/>
              </a:spcBef>
              <a:spcAft>
                <a:spcPts val="0"/>
              </a:spcAft>
              <a:buClr>
                <a:schemeClr val="dk1"/>
              </a:buClr>
              <a:buSzPts val="2100"/>
              <a:buNone/>
              <a:defRPr sz="2100"/>
            </a:lvl5pPr>
            <a:lvl6pPr lvl="5" algn="ctr">
              <a:lnSpc>
                <a:spcPct val="100000"/>
              </a:lnSpc>
              <a:spcBef>
                <a:spcPts val="500"/>
              </a:spcBef>
              <a:spcAft>
                <a:spcPts val="0"/>
              </a:spcAft>
              <a:buClr>
                <a:schemeClr val="dk1"/>
              </a:buClr>
              <a:buSzPts val="2100"/>
              <a:buNone/>
              <a:defRPr sz="2100"/>
            </a:lvl6pPr>
            <a:lvl7pPr lvl="6" algn="ctr">
              <a:lnSpc>
                <a:spcPct val="100000"/>
              </a:lnSpc>
              <a:spcBef>
                <a:spcPts val="500"/>
              </a:spcBef>
              <a:spcAft>
                <a:spcPts val="0"/>
              </a:spcAft>
              <a:buClr>
                <a:schemeClr val="dk1"/>
              </a:buClr>
              <a:buSzPts val="2100"/>
              <a:buNone/>
              <a:defRPr sz="2100"/>
            </a:lvl7pPr>
            <a:lvl8pPr lvl="7" algn="ctr">
              <a:lnSpc>
                <a:spcPct val="100000"/>
              </a:lnSpc>
              <a:spcBef>
                <a:spcPts val="500"/>
              </a:spcBef>
              <a:spcAft>
                <a:spcPts val="0"/>
              </a:spcAft>
              <a:buClr>
                <a:schemeClr val="dk1"/>
              </a:buClr>
              <a:buSzPts val="2100"/>
              <a:buNone/>
              <a:defRPr sz="2100"/>
            </a:lvl8pPr>
            <a:lvl9pPr lvl="8" algn="ctr">
              <a:lnSpc>
                <a:spcPct val="100000"/>
              </a:lnSpc>
              <a:spcBef>
                <a:spcPts val="500"/>
              </a:spcBef>
              <a:spcAft>
                <a:spcPts val="0"/>
              </a:spcAft>
              <a:buClr>
                <a:schemeClr val="dk1"/>
              </a:buClr>
              <a:buSzPts val="2100"/>
              <a:buNone/>
              <a:defRPr sz="2100"/>
            </a:lvl9pPr>
          </a:lstStyle>
          <a:p>
            <a:endParaRPr/>
          </a:p>
        </p:txBody>
      </p:sp>
      <p:sp>
        <p:nvSpPr>
          <p:cNvPr id="64" name="Google Shape;64;p45"/>
          <p:cNvSpPr txBox="1">
            <a:spLocks noGrp="1"/>
          </p:cNvSpPr>
          <p:nvPr>
            <p:ph type="body" idx="2"/>
          </p:nvPr>
        </p:nvSpPr>
        <p:spPr>
          <a:xfrm>
            <a:off x="4939500" y="965433"/>
            <a:ext cx="3837000" cy="4926900"/>
          </a:xfrm>
          <a:prstGeom prst="rect">
            <a:avLst/>
          </a:prstGeom>
          <a:noFill/>
          <a:ln>
            <a:noFill/>
          </a:ln>
        </p:spPr>
        <p:txBody>
          <a:bodyPr spcFirstLastPara="1" wrap="square" lIns="91425" tIns="45700" rIns="91425" bIns="45700" anchor="ctr" anchorCtr="0">
            <a:normAutofit/>
          </a:bodyPr>
          <a:lstStyle>
            <a:lvl1pPr marL="457200" lvl="0" indent="-406400" algn="l">
              <a:lnSpc>
                <a:spcPct val="100000"/>
              </a:lnSpc>
              <a:spcBef>
                <a:spcPts val="1000"/>
              </a:spcBef>
              <a:spcAft>
                <a:spcPts val="0"/>
              </a:spcAft>
              <a:buClr>
                <a:schemeClr val="dk1"/>
              </a:buClr>
              <a:buSzPts val="28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100000"/>
              </a:lnSpc>
              <a:spcBef>
                <a:spcPts val="500"/>
              </a:spcBef>
              <a:spcAft>
                <a:spcPts val="0"/>
              </a:spcAft>
              <a:buClr>
                <a:schemeClr val="dk1"/>
              </a:buClr>
              <a:buSzPts val="20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65" name="Google Shape;65;p45"/>
          <p:cNvSpPr txBox="1">
            <a:spLocks noGrp="1"/>
          </p:cNvSpPr>
          <p:nvPr>
            <p:ph type="sldNum" idx="12"/>
          </p:nvPr>
        </p:nvSpPr>
        <p:spPr>
          <a:xfrm>
            <a:off x="8472458" y="6217623"/>
            <a:ext cx="548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66"/>
        <p:cNvGrpSpPr/>
        <p:nvPr/>
      </p:nvGrpSpPr>
      <p:grpSpPr>
        <a:xfrm>
          <a:off x="0" y="0"/>
          <a:ext cx="0" cy="0"/>
          <a:chOff x="0" y="0"/>
          <a:chExt cx="0" cy="0"/>
        </a:xfrm>
      </p:grpSpPr>
      <p:sp>
        <p:nvSpPr>
          <p:cNvPr id="67" name="Google Shape;67;p46"/>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48"/>
          <p:cNvSpPr txBox="1">
            <a:spLocks noGrp="1"/>
          </p:cNvSpPr>
          <p:nvPr>
            <p:ph type="title"/>
          </p:nvPr>
        </p:nvSpPr>
        <p:spPr>
          <a:xfrm>
            <a:off x="914400" y="273051"/>
            <a:ext cx="2551200" cy="11619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8"/>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48"/>
          <p:cNvSpPr txBox="1">
            <a:spLocks noGrp="1"/>
          </p:cNvSpPr>
          <p:nvPr>
            <p:ph type="body" idx="2"/>
          </p:nvPr>
        </p:nvSpPr>
        <p:spPr>
          <a:xfrm>
            <a:off x="457200" y="1435101"/>
            <a:ext cx="3008400" cy="4512900"/>
          </a:xfrm>
          <a:prstGeom prst="rect">
            <a:avLst/>
          </a:prstGeom>
          <a:solidFill>
            <a:srgbClr val="003369">
              <a:alpha val="7294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2"/>
        <p:cNvGrpSpPr/>
        <p:nvPr/>
      </p:nvGrpSpPr>
      <p:grpSpPr>
        <a:xfrm>
          <a:off x="0" y="0"/>
          <a:ext cx="0" cy="0"/>
          <a:chOff x="0" y="0"/>
          <a:chExt cx="0" cy="0"/>
        </a:xfrm>
      </p:grpSpPr>
      <p:sp>
        <p:nvSpPr>
          <p:cNvPr id="73" name="Google Shape;73;p4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9"/>
          <p:cNvSpPr txBox="1">
            <a:spLocks noGrp="1"/>
          </p:cNvSpPr>
          <p:nvPr>
            <p:ph type="body" idx="1"/>
          </p:nvPr>
        </p:nvSpPr>
        <p:spPr>
          <a:xfrm>
            <a:off x="722313" y="1905001"/>
            <a:ext cx="7772400" cy="2502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75"/>
        <p:cNvGrpSpPr/>
        <p:nvPr/>
      </p:nvGrpSpPr>
      <p:grpSpPr>
        <a:xfrm>
          <a:off x="0" y="0"/>
          <a:ext cx="0" cy="0"/>
          <a:chOff x="0" y="0"/>
          <a:chExt cx="0" cy="0"/>
        </a:xfrm>
      </p:grpSpPr>
      <p:sp>
        <p:nvSpPr>
          <p:cNvPr id="76" name="Google Shape;76;p5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0"/>
          <p:cNvSpPr txBox="1">
            <a:spLocks noGrp="1"/>
          </p:cNvSpPr>
          <p:nvPr>
            <p:ph type="body" idx="1"/>
          </p:nvPr>
        </p:nvSpPr>
        <p:spPr>
          <a:xfrm>
            <a:off x="722313" y="1905001"/>
            <a:ext cx="7772400" cy="2502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8"/>
        <p:cNvGrpSpPr/>
        <p:nvPr/>
      </p:nvGrpSpPr>
      <p:grpSpPr>
        <a:xfrm>
          <a:off x="0" y="0"/>
          <a:ext cx="0" cy="0"/>
          <a:chOff x="0" y="0"/>
          <a:chExt cx="0" cy="0"/>
        </a:xfrm>
      </p:grpSpPr>
      <p:sp>
        <p:nvSpPr>
          <p:cNvPr id="79" name="Google Shape;79;p51"/>
          <p:cNvSpPr txBox="1">
            <a:spLocks noGrp="1"/>
          </p:cNvSpPr>
          <p:nvPr>
            <p:ph type="title"/>
          </p:nvPr>
        </p:nvSpPr>
        <p:spPr>
          <a:xfrm>
            <a:off x="311700" y="740800"/>
            <a:ext cx="2808000" cy="10077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Verdana"/>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0" name="Google Shape;80;p51"/>
          <p:cNvSpPr txBox="1">
            <a:spLocks noGrp="1"/>
          </p:cNvSpPr>
          <p:nvPr>
            <p:ph type="body" idx="1"/>
          </p:nvPr>
        </p:nvSpPr>
        <p:spPr>
          <a:xfrm>
            <a:off x="311700" y="1852800"/>
            <a:ext cx="2808000" cy="4239300"/>
          </a:xfrm>
          <a:prstGeom prst="rect">
            <a:avLst/>
          </a:prstGeom>
          <a:noFill/>
          <a:ln>
            <a:noFill/>
          </a:ln>
        </p:spPr>
        <p:txBody>
          <a:bodyPr spcFirstLastPara="1" wrap="square" lIns="91425" tIns="45700" rIns="91425" bIns="45700" anchor="t" anchorCtr="0">
            <a:normAutofit/>
          </a:bodyPr>
          <a:lstStyle>
            <a:lvl1pPr marL="457200" lvl="0" indent="-304800" algn="l">
              <a:lnSpc>
                <a:spcPct val="100000"/>
              </a:lnSpc>
              <a:spcBef>
                <a:spcPts val="1000"/>
              </a:spcBef>
              <a:spcAft>
                <a:spcPts val="0"/>
              </a:spcAft>
              <a:buClr>
                <a:schemeClr val="dk1"/>
              </a:buClr>
              <a:buSzPts val="1200"/>
              <a:buChar char="•"/>
              <a:defRPr sz="1200"/>
            </a:lvl1pPr>
            <a:lvl2pPr marL="914400" lvl="1" indent="-304800" algn="l">
              <a:lnSpc>
                <a:spcPct val="100000"/>
              </a:lnSpc>
              <a:spcBef>
                <a:spcPts val="500"/>
              </a:spcBef>
              <a:spcAft>
                <a:spcPts val="0"/>
              </a:spcAft>
              <a:buClr>
                <a:schemeClr val="dk1"/>
              </a:buClr>
              <a:buSzPts val="1200"/>
              <a:buChar char="•"/>
              <a:defRPr sz="1200"/>
            </a:lvl2pPr>
            <a:lvl3pPr marL="1371600" lvl="2" indent="-304800" algn="l">
              <a:lnSpc>
                <a:spcPct val="100000"/>
              </a:lnSpc>
              <a:spcBef>
                <a:spcPts val="500"/>
              </a:spcBef>
              <a:spcAft>
                <a:spcPts val="0"/>
              </a:spcAft>
              <a:buClr>
                <a:schemeClr val="dk1"/>
              </a:buClr>
              <a:buSzPts val="1200"/>
              <a:buChar char="•"/>
              <a:defRPr sz="1200"/>
            </a:lvl3pPr>
            <a:lvl4pPr marL="1828800" lvl="3" indent="-304800" algn="l">
              <a:lnSpc>
                <a:spcPct val="100000"/>
              </a:lnSpc>
              <a:spcBef>
                <a:spcPts val="500"/>
              </a:spcBef>
              <a:spcAft>
                <a:spcPts val="0"/>
              </a:spcAft>
              <a:buClr>
                <a:schemeClr val="dk1"/>
              </a:buClr>
              <a:buSzPts val="1200"/>
              <a:buChar char="•"/>
              <a:defRPr sz="1200"/>
            </a:lvl4pPr>
            <a:lvl5pPr marL="2286000" lvl="4" indent="-304800" algn="l">
              <a:lnSpc>
                <a:spcPct val="100000"/>
              </a:lnSpc>
              <a:spcBef>
                <a:spcPts val="500"/>
              </a:spcBef>
              <a:spcAft>
                <a:spcPts val="0"/>
              </a:spcAft>
              <a:buClr>
                <a:schemeClr val="dk1"/>
              </a:buClr>
              <a:buSzPts val="1200"/>
              <a:buChar char="•"/>
              <a:defRPr sz="1200"/>
            </a:lvl5pPr>
            <a:lvl6pPr marL="2743200" lvl="5" indent="-304800" algn="l">
              <a:lnSpc>
                <a:spcPct val="100000"/>
              </a:lnSpc>
              <a:spcBef>
                <a:spcPts val="500"/>
              </a:spcBef>
              <a:spcAft>
                <a:spcPts val="0"/>
              </a:spcAft>
              <a:buClr>
                <a:schemeClr val="dk1"/>
              </a:buClr>
              <a:buSzPts val="1200"/>
              <a:buChar char="•"/>
              <a:defRPr sz="1200"/>
            </a:lvl6pPr>
            <a:lvl7pPr marL="3200400" lvl="6" indent="-304800" algn="l">
              <a:lnSpc>
                <a:spcPct val="100000"/>
              </a:lnSpc>
              <a:spcBef>
                <a:spcPts val="500"/>
              </a:spcBef>
              <a:spcAft>
                <a:spcPts val="0"/>
              </a:spcAft>
              <a:buClr>
                <a:schemeClr val="dk1"/>
              </a:buClr>
              <a:buSzPts val="1200"/>
              <a:buChar char="•"/>
              <a:defRPr sz="1200"/>
            </a:lvl7pPr>
            <a:lvl8pPr marL="3657600" lvl="7" indent="-304800" algn="l">
              <a:lnSpc>
                <a:spcPct val="100000"/>
              </a:lnSpc>
              <a:spcBef>
                <a:spcPts val="500"/>
              </a:spcBef>
              <a:spcAft>
                <a:spcPts val="0"/>
              </a:spcAft>
              <a:buClr>
                <a:schemeClr val="dk1"/>
              </a:buClr>
              <a:buSzPts val="1200"/>
              <a:buChar char="•"/>
              <a:defRPr sz="1200"/>
            </a:lvl8pPr>
            <a:lvl9pPr marL="4114800" lvl="8" indent="-304800" algn="l">
              <a:lnSpc>
                <a:spcPct val="100000"/>
              </a:lnSpc>
              <a:spcBef>
                <a:spcPts val="500"/>
              </a:spcBef>
              <a:spcAft>
                <a:spcPts val="0"/>
              </a:spcAft>
              <a:buClr>
                <a:schemeClr val="dk1"/>
              </a:buClr>
              <a:buSzPts val="1200"/>
              <a:buChar char="•"/>
              <a:defRPr sz="1200"/>
            </a:lvl9pPr>
          </a:lstStyle>
          <a:p>
            <a:endParaRPr/>
          </a:p>
        </p:txBody>
      </p:sp>
      <p:sp>
        <p:nvSpPr>
          <p:cNvPr id="81" name="Google Shape;81;p51"/>
          <p:cNvSpPr txBox="1">
            <a:spLocks noGrp="1"/>
          </p:cNvSpPr>
          <p:nvPr>
            <p:ph type="sldNum" idx="12"/>
          </p:nvPr>
        </p:nvSpPr>
        <p:spPr>
          <a:xfrm>
            <a:off x="8472458" y="6217623"/>
            <a:ext cx="548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82"/>
        <p:cNvGrpSpPr/>
        <p:nvPr/>
      </p:nvGrpSpPr>
      <p:grpSpPr>
        <a:xfrm>
          <a:off x="0" y="0"/>
          <a:ext cx="0" cy="0"/>
          <a:chOff x="0" y="0"/>
          <a:chExt cx="0" cy="0"/>
        </a:xfrm>
      </p:grpSpPr>
      <p:sp>
        <p:nvSpPr>
          <p:cNvPr id="83" name="Google Shape;83;g1ea4101d1b6_0_1689"/>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1ea4101d1b6_0_1689"/>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85" name="Google Shape;85;g1ea4101d1b6_0_1689"/>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86" name="Google Shape;86;g1ea4101d1b6_0_1689"/>
          <p:cNvPicPr preferRelativeResize="0"/>
          <p:nvPr/>
        </p:nvPicPr>
        <p:blipFill rotWithShape="1">
          <a:blip r:embed="rId2">
            <a:alphaModFix/>
          </a:blip>
          <a:srcRect/>
          <a:stretch/>
        </p:blipFill>
        <p:spPr>
          <a:xfrm>
            <a:off x="48426" y="49986"/>
            <a:ext cx="2666999" cy="1556656"/>
          </a:xfrm>
          <a:prstGeom prst="rect">
            <a:avLst/>
          </a:prstGeom>
          <a:noFill/>
          <a:ln>
            <a:noFill/>
          </a:ln>
        </p:spPr>
      </p:pic>
      <p:pic>
        <p:nvPicPr>
          <p:cNvPr id="87" name="Google Shape;87;g1ea4101d1b6_0_1689"/>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13"/>
        <p:cNvGrpSpPr/>
        <p:nvPr/>
      </p:nvGrpSpPr>
      <p:grpSpPr>
        <a:xfrm>
          <a:off x="0" y="0"/>
          <a:ext cx="0" cy="0"/>
          <a:chOff x="0" y="0"/>
          <a:chExt cx="0" cy="0"/>
        </a:xfrm>
      </p:grpSpPr>
      <p:sp>
        <p:nvSpPr>
          <p:cNvPr id="14" name="Google Shape;14;p4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4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6"/>
        <p:cNvGrpSpPr/>
        <p:nvPr/>
      </p:nvGrpSpPr>
      <p:grpSpPr>
        <a:xfrm>
          <a:off x="0" y="0"/>
          <a:ext cx="0" cy="0"/>
          <a:chOff x="0" y="0"/>
          <a:chExt cx="0" cy="0"/>
        </a:xfrm>
      </p:grpSpPr>
      <p:sp>
        <p:nvSpPr>
          <p:cNvPr id="17" name="Google Shape;17;g294ea2fc688_0_2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g294ea2fc688_0_20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g294ea2fc688_0_20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
        <p:cNvGrpSpPr/>
        <p:nvPr/>
      </p:nvGrpSpPr>
      <p:grpSpPr>
        <a:xfrm>
          <a:off x="0" y="0"/>
          <a:ext cx="0" cy="0"/>
          <a:chOff x="0" y="0"/>
          <a:chExt cx="0" cy="0"/>
        </a:xfrm>
      </p:grpSpPr>
      <p:sp>
        <p:nvSpPr>
          <p:cNvPr id="21" name="Google Shape;21;g1ea4101d1b6_0_168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g1ea4101d1b6_0_1683"/>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3" name="Google Shape;23;g1ea4101d1b6_0_168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4" name="Google Shape;24;g1ea4101d1b6_0_1683"/>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5" name="Google Shape;25;g1ea4101d1b6_0_1683"/>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26"/>
        <p:cNvGrpSpPr/>
        <p:nvPr/>
      </p:nvGrpSpPr>
      <p:grpSpPr>
        <a:xfrm>
          <a:off x="0" y="0"/>
          <a:ext cx="0" cy="0"/>
          <a:chOff x="0" y="0"/>
          <a:chExt cx="0" cy="0"/>
        </a:xfrm>
      </p:grpSpPr>
      <p:sp>
        <p:nvSpPr>
          <p:cNvPr id="27" name="Google Shape;27;p32"/>
          <p:cNvSpPr txBox="1">
            <a:spLocks noGrp="1"/>
          </p:cNvSpPr>
          <p:nvPr>
            <p:ph type="ctrTitle"/>
          </p:nvPr>
        </p:nvSpPr>
        <p:spPr>
          <a:xfrm>
            <a:off x="928465" y="1600200"/>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4050"/>
              <a:buFont typeface="Verdana"/>
              <a:buNone/>
              <a:defRPr sz="405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2"/>
          <p:cNvSpPr txBox="1">
            <a:spLocks noGrp="1"/>
          </p:cNvSpPr>
          <p:nvPr>
            <p:ph type="subTitle" idx="1"/>
          </p:nvPr>
        </p:nvSpPr>
        <p:spPr>
          <a:xfrm>
            <a:off x="1348319" y="34290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2400"/>
              <a:buNone/>
              <a:defRPr>
                <a:solidFill>
                  <a:srgbClr val="888888"/>
                </a:solidFill>
                <a:latin typeface="Verdana"/>
                <a:ea typeface="Verdana"/>
                <a:cs typeface="Verdana"/>
                <a:sym typeface="Verdana"/>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pic>
        <p:nvPicPr>
          <p:cNvPr id="29" name="Google Shape;29;p32"/>
          <p:cNvPicPr preferRelativeResize="0"/>
          <p:nvPr/>
        </p:nvPicPr>
        <p:blipFill rotWithShape="1">
          <a:blip r:embed="rId2">
            <a:alphaModFix/>
          </a:blip>
          <a:srcRect/>
          <a:stretch/>
        </p:blipFill>
        <p:spPr>
          <a:xfrm>
            <a:off x="3200400" y="104911"/>
            <a:ext cx="2667000" cy="13468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30"/>
        <p:cNvGrpSpPr/>
        <p:nvPr/>
      </p:nvGrpSpPr>
      <p:grpSpPr>
        <a:xfrm>
          <a:off x="0" y="0"/>
          <a:ext cx="0" cy="0"/>
          <a:chOff x="0" y="0"/>
          <a:chExt cx="0" cy="0"/>
        </a:xfrm>
      </p:grpSpPr>
      <p:pic>
        <p:nvPicPr>
          <p:cNvPr id="31" name="Google Shape;31;p38" descr="Decorative Image of Smiling kids" title="Decorative image"/>
          <p:cNvPicPr preferRelativeResize="0"/>
          <p:nvPr/>
        </p:nvPicPr>
        <p:blipFill rotWithShape="1">
          <a:blip r:embed="rId2">
            <a:alphaModFix/>
          </a:blip>
          <a:srcRect/>
          <a:stretch/>
        </p:blipFill>
        <p:spPr>
          <a:xfrm>
            <a:off x="0" y="1556657"/>
            <a:ext cx="9147018" cy="2849511"/>
          </a:xfrm>
          <a:prstGeom prst="rect">
            <a:avLst/>
          </a:prstGeom>
          <a:noFill/>
          <a:ln>
            <a:noFill/>
          </a:ln>
        </p:spPr>
      </p:pic>
      <p:sp>
        <p:nvSpPr>
          <p:cNvPr id="32" name="Google Shape;32;p38"/>
          <p:cNvSpPr txBox="1">
            <a:spLocks noGrp="1"/>
          </p:cNvSpPr>
          <p:nvPr>
            <p:ph type="ctrTitle"/>
          </p:nvPr>
        </p:nvSpPr>
        <p:spPr>
          <a:xfrm>
            <a:off x="953255" y="3671155"/>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50"/>
              <a:buFont typeface="Verdana"/>
              <a:buNone/>
              <a:defRPr sz="405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8"/>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pic>
        <p:nvPicPr>
          <p:cNvPr id="34" name="Google Shape;34;p38"/>
          <p:cNvPicPr preferRelativeResize="0"/>
          <p:nvPr/>
        </p:nvPicPr>
        <p:blipFill rotWithShape="1">
          <a:blip r:embed="rId3">
            <a:alphaModFix/>
          </a:blip>
          <a:srcRect/>
          <a:stretch/>
        </p:blipFill>
        <p:spPr>
          <a:xfrm>
            <a:off x="3200400" y="104911"/>
            <a:ext cx="2667000" cy="13468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35"/>
        <p:cNvGrpSpPr/>
        <p:nvPr/>
      </p:nvGrpSpPr>
      <p:grpSpPr>
        <a:xfrm>
          <a:off x="0" y="0"/>
          <a:ext cx="0" cy="0"/>
          <a:chOff x="0" y="0"/>
          <a:chExt cx="0" cy="0"/>
        </a:xfrm>
      </p:grpSpPr>
      <p:pic>
        <p:nvPicPr>
          <p:cNvPr id="36" name="Google Shape;36;p39"/>
          <p:cNvPicPr preferRelativeResize="0"/>
          <p:nvPr/>
        </p:nvPicPr>
        <p:blipFill rotWithShape="1">
          <a:blip r:embed="rId2">
            <a:alphaModFix/>
          </a:blip>
          <a:srcRect/>
          <a:stretch/>
        </p:blipFill>
        <p:spPr>
          <a:xfrm>
            <a:off x="0" y="1876148"/>
            <a:ext cx="9147019" cy="2210529"/>
          </a:xfrm>
          <a:prstGeom prst="rect">
            <a:avLst/>
          </a:prstGeom>
          <a:noFill/>
          <a:ln>
            <a:noFill/>
          </a:ln>
        </p:spPr>
      </p:pic>
      <p:sp>
        <p:nvSpPr>
          <p:cNvPr id="37" name="Google Shape;37;p39"/>
          <p:cNvSpPr txBox="1">
            <a:spLocks noGrp="1"/>
          </p:cNvSpPr>
          <p:nvPr>
            <p:ph type="ctrTitle"/>
          </p:nvPr>
        </p:nvSpPr>
        <p:spPr>
          <a:xfrm>
            <a:off x="953255" y="3671155"/>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50"/>
              <a:buFont typeface="Verdana"/>
              <a:buNone/>
              <a:defRPr sz="405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pic>
        <p:nvPicPr>
          <p:cNvPr id="39" name="Google Shape;39;p39"/>
          <p:cNvPicPr preferRelativeResize="0"/>
          <p:nvPr/>
        </p:nvPicPr>
        <p:blipFill rotWithShape="1">
          <a:blip r:embed="rId3">
            <a:alphaModFix/>
          </a:blip>
          <a:srcRect/>
          <a:stretch/>
        </p:blipFill>
        <p:spPr>
          <a:xfrm>
            <a:off x="3200400" y="104911"/>
            <a:ext cx="2667000" cy="13468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40"/>
        <p:cNvGrpSpPr/>
        <p:nvPr/>
      </p:nvGrpSpPr>
      <p:grpSpPr>
        <a:xfrm>
          <a:off x="0" y="0"/>
          <a:ext cx="0" cy="0"/>
          <a:chOff x="0" y="0"/>
          <a:chExt cx="0" cy="0"/>
        </a:xfrm>
      </p:grpSpPr>
      <p:pic>
        <p:nvPicPr>
          <p:cNvPr id="41" name="Google Shape;41;p40"/>
          <p:cNvPicPr preferRelativeResize="0"/>
          <p:nvPr/>
        </p:nvPicPr>
        <p:blipFill rotWithShape="1">
          <a:blip r:embed="rId2">
            <a:alphaModFix/>
          </a:blip>
          <a:srcRect/>
          <a:stretch/>
        </p:blipFill>
        <p:spPr>
          <a:xfrm>
            <a:off x="0" y="1876148"/>
            <a:ext cx="9147019" cy="2210529"/>
          </a:xfrm>
          <a:prstGeom prst="rect">
            <a:avLst/>
          </a:prstGeom>
          <a:noFill/>
          <a:ln>
            <a:noFill/>
          </a:ln>
        </p:spPr>
      </p:pic>
      <p:sp>
        <p:nvSpPr>
          <p:cNvPr id="42" name="Google Shape;42;p40"/>
          <p:cNvSpPr txBox="1">
            <a:spLocks noGrp="1"/>
          </p:cNvSpPr>
          <p:nvPr>
            <p:ph type="ctrTitle"/>
          </p:nvPr>
        </p:nvSpPr>
        <p:spPr>
          <a:xfrm>
            <a:off x="953255" y="3671155"/>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50"/>
              <a:buFont typeface="Verdana"/>
              <a:buNone/>
              <a:defRPr sz="405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pic>
        <p:nvPicPr>
          <p:cNvPr id="44" name="Google Shape;44;p40"/>
          <p:cNvPicPr preferRelativeResize="0"/>
          <p:nvPr/>
        </p:nvPicPr>
        <p:blipFill rotWithShape="1">
          <a:blip r:embed="rId3">
            <a:alphaModFix/>
          </a:blip>
          <a:srcRect/>
          <a:stretch/>
        </p:blipFill>
        <p:spPr>
          <a:xfrm>
            <a:off x="3200401" y="104911"/>
            <a:ext cx="2666998" cy="13468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45"/>
        <p:cNvGrpSpPr/>
        <p:nvPr/>
      </p:nvGrpSpPr>
      <p:grpSpPr>
        <a:xfrm>
          <a:off x="0" y="0"/>
          <a:ext cx="0" cy="0"/>
          <a:chOff x="0" y="0"/>
          <a:chExt cx="0" cy="0"/>
        </a:xfrm>
      </p:grpSpPr>
      <p:pic>
        <p:nvPicPr>
          <p:cNvPr id="46" name="Google Shape;46;p41"/>
          <p:cNvPicPr preferRelativeResize="0"/>
          <p:nvPr/>
        </p:nvPicPr>
        <p:blipFill rotWithShape="1">
          <a:blip r:embed="rId2">
            <a:alphaModFix/>
          </a:blip>
          <a:srcRect/>
          <a:stretch/>
        </p:blipFill>
        <p:spPr>
          <a:xfrm>
            <a:off x="0" y="1599832"/>
            <a:ext cx="9147019" cy="2763161"/>
          </a:xfrm>
          <a:prstGeom prst="rect">
            <a:avLst/>
          </a:prstGeom>
          <a:noFill/>
          <a:ln>
            <a:noFill/>
          </a:ln>
        </p:spPr>
      </p:pic>
      <p:sp>
        <p:nvSpPr>
          <p:cNvPr id="47" name="Google Shape;47;p41"/>
          <p:cNvSpPr txBox="1">
            <a:spLocks noGrp="1"/>
          </p:cNvSpPr>
          <p:nvPr>
            <p:ph type="ctrTitle"/>
          </p:nvPr>
        </p:nvSpPr>
        <p:spPr>
          <a:xfrm>
            <a:off x="953255" y="3671155"/>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50"/>
              <a:buFont typeface="Verdana"/>
              <a:buNone/>
              <a:defRPr sz="405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1"/>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pic>
        <p:nvPicPr>
          <p:cNvPr id="49" name="Google Shape;49;p41"/>
          <p:cNvPicPr preferRelativeResize="0"/>
          <p:nvPr/>
        </p:nvPicPr>
        <p:blipFill rotWithShape="1">
          <a:blip r:embed="rId3">
            <a:alphaModFix/>
          </a:blip>
          <a:srcRect/>
          <a:stretch/>
        </p:blipFill>
        <p:spPr>
          <a:xfrm>
            <a:off x="3200401" y="104911"/>
            <a:ext cx="2666998" cy="13468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3000"/>
              <a:buFont typeface="Verdana"/>
              <a:buNone/>
              <a:defRPr sz="3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6"/>
          <p:cNvSpPr txBox="1">
            <a:spLocks noGrp="1"/>
          </p:cNvSpPr>
          <p:nvPr>
            <p:ph type="body" idx="1"/>
          </p:nvPr>
        </p:nvSpPr>
        <p:spPr>
          <a:xfrm>
            <a:off x="457200" y="1600201"/>
            <a:ext cx="8229600" cy="45261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Verdana"/>
                <a:ea typeface="Verdana"/>
                <a:cs typeface="Verdana"/>
                <a:sym typeface="Verdana"/>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ssets-global.website-files.com/5d3725188825e071f1670246/5d7035c071700f1e3b846aab_b1_lewis_powers_dixon_revised.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hyperlink" Target="http://education.ohio.gov/Topics/Student-Supports/PBIS-Resources/Project-AWARE-Ohio/Project-AWARE-Ohio-Statewide-Resources" TargetMode="External"/><Relationship Id="rId3" Type="http://schemas.openxmlformats.org/officeDocument/2006/relationships/hyperlink" Target="https://intensiveintervention.org/" TargetMode="External"/><Relationship Id="rId7" Type="http://schemas.openxmlformats.org/officeDocument/2006/relationships/hyperlink" Target="https://www.pbis.org/resource/screening-resources" TargetMode="External"/><Relationship Id="rId12"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charts.intensiveintervention.org/chart/behavior-screening" TargetMode="External"/><Relationship Id="rId11" Type="http://schemas.openxmlformats.org/officeDocument/2006/relationships/image" Target="../media/image24.png"/><Relationship Id="rId5" Type="http://schemas.openxmlformats.org/officeDocument/2006/relationships/hyperlink" Target="https://education.missouri.edu/ebi/category/behavior-assessments-screening/" TargetMode="External"/><Relationship Id="rId10" Type="http://schemas.openxmlformats.org/officeDocument/2006/relationships/image" Target="../media/image23.png"/><Relationship Id="rId4" Type="http://schemas.openxmlformats.org/officeDocument/2006/relationships/hyperlink" Target="https://www.rand.org/education-and-labor/projects/assessments" TargetMode="Externa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ti4success.org/sites/default/files/interventions_in_rti_handouts.pdf"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iris.peabody.vanderbilt.edu/module/ebp_03/"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www.pbi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1ea4101d1b6_0_0"/>
          <p:cNvSpPr txBox="1">
            <a:spLocks noGrp="1"/>
          </p:cNvSpPr>
          <p:nvPr>
            <p:ph type="ctrTitle"/>
          </p:nvPr>
        </p:nvSpPr>
        <p:spPr>
          <a:xfrm>
            <a:off x="953255" y="3671155"/>
            <a:ext cx="7240500" cy="1470000"/>
          </a:xfrm>
          <a:prstGeom prst="rect">
            <a:avLst/>
          </a:prstGeom>
          <a:solidFill>
            <a:schemeClr val="lt1">
              <a:alpha val="63529"/>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91919"/>
              </a:buClr>
              <a:buSzPts val="5400"/>
              <a:buFont typeface="Verdana"/>
              <a:buNone/>
            </a:pPr>
            <a:r>
              <a:rPr lang="en-US"/>
              <a:t>Advanced Tiers Refresher</a:t>
            </a:r>
            <a:endParaRPr/>
          </a:p>
          <a:p>
            <a:pPr marL="0" lvl="0" indent="0" algn="ctr" rtl="0">
              <a:lnSpc>
                <a:spcPct val="100000"/>
              </a:lnSpc>
              <a:spcBef>
                <a:spcPts val="0"/>
              </a:spcBef>
              <a:spcAft>
                <a:spcPts val="0"/>
              </a:spcAft>
              <a:buClr>
                <a:srgbClr val="191919"/>
              </a:buClr>
              <a:buSzPts val="5400"/>
              <a:buFont typeface="Verdana"/>
              <a:buNone/>
            </a:pPr>
            <a:r>
              <a:rPr lang="en-US"/>
              <a:t>January 30, 2024</a:t>
            </a:r>
            <a:endParaRPr/>
          </a:p>
        </p:txBody>
      </p:sp>
      <p:sp>
        <p:nvSpPr>
          <p:cNvPr id="93" name="Google Shape;93;g1ea4101d1b6_0_0"/>
          <p:cNvSpPr txBox="1">
            <a:spLocks noGrp="1"/>
          </p:cNvSpPr>
          <p:nvPr>
            <p:ph type="subTitle" idx="1"/>
          </p:nvPr>
        </p:nvSpPr>
        <p:spPr>
          <a:xfrm>
            <a:off x="1373109" y="5257800"/>
            <a:ext cx="6400800" cy="914400"/>
          </a:xfrm>
          <a:prstGeom prst="rect">
            <a:avLst/>
          </a:prstGeom>
          <a:solidFill>
            <a:schemeClr val="lt1">
              <a:alpha val="63529"/>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r>
              <a:rPr lang="en-US"/>
              <a:t>Building and Sustaining an Effective System of Supports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ea4101d1b6_0_13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Why Advanced Tiers?</a:t>
            </a:r>
            <a:endParaRPr/>
          </a:p>
        </p:txBody>
      </p:sp>
      <p:sp>
        <p:nvSpPr>
          <p:cNvPr id="178" name="Google Shape;178;g1ea4101d1b6_0_135"/>
          <p:cNvSpPr txBox="1">
            <a:spLocks noGrp="1"/>
          </p:cNvSpPr>
          <p:nvPr>
            <p:ph type="body" idx="1"/>
          </p:nvPr>
        </p:nvSpPr>
        <p:spPr>
          <a:xfrm>
            <a:off x="457201" y="186915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Char char="•"/>
            </a:pPr>
            <a:r>
              <a:rPr lang="en-US" sz="2800"/>
              <a:t>Core Instruction doesn’t work in isolation </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Avert students from trajectories toward further learning/behavior challenges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Provide a unifying framework: Programs and strategies </a:t>
            </a:r>
            <a:endParaRPr sz="2800"/>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p:txBody>
      </p:sp>
      <p:pic>
        <p:nvPicPr>
          <p:cNvPr id="179" name="Google Shape;179;g1ea4101d1b6_0_135" descr="children reading books 2"/>
          <p:cNvPicPr preferRelativeResize="0"/>
          <p:nvPr/>
        </p:nvPicPr>
        <p:blipFill rotWithShape="1">
          <a:blip r:embed="rId3">
            <a:alphaModFix/>
          </a:blip>
          <a:srcRect/>
          <a:stretch/>
        </p:blipFill>
        <p:spPr>
          <a:xfrm>
            <a:off x="5192875" y="4992800"/>
            <a:ext cx="1506809" cy="1448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4"/>
        <p:cNvGrpSpPr/>
        <p:nvPr/>
      </p:nvGrpSpPr>
      <p:grpSpPr>
        <a:xfrm>
          <a:off x="0" y="0"/>
          <a:ext cx="0" cy="0"/>
          <a:chOff x="0" y="0"/>
          <a:chExt cx="0" cy="0"/>
        </a:xfrm>
      </p:grpSpPr>
      <p:sp>
        <p:nvSpPr>
          <p:cNvPr id="185" name="Google Shape;185;g1ea4101d1b6_0_142"/>
          <p:cNvSpPr txBox="1">
            <a:spLocks noGrp="1"/>
          </p:cNvSpPr>
          <p:nvPr>
            <p:ph type="body" idx="1"/>
          </p:nvPr>
        </p:nvSpPr>
        <p:spPr>
          <a:xfrm>
            <a:off x="457200" y="1600200"/>
            <a:ext cx="8229600" cy="50709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Targeted support for students not successful with Tier 1 alone</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Small group intervention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Provided </a:t>
            </a:r>
            <a:r>
              <a:rPr lang="en-US" sz="2800" b="1" u="sng"/>
              <a:t>in addition</a:t>
            </a:r>
            <a:r>
              <a:rPr lang="en-US" sz="2800"/>
              <a:t> to universal, Tier 1 instruction and aligned with student needs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For students who may be struggling or who need more challenge</a:t>
            </a:r>
            <a:endParaRPr sz="2800"/>
          </a:p>
        </p:txBody>
      </p:sp>
      <p:sp>
        <p:nvSpPr>
          <p:cNvPr id="186" name="Google Shape;186;g1ea4101d1b6_0_14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is Tier 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1"/>
        <p:cNvGrpSpPr/>
        <p:nvPr/>
      </p:nvGrpSpPr>
      <p:grpSpPr>
        <a:xfrm>
          <a:off x="0" y="0"/>
          <a:ext cx="0" cy="0"/>
          <a:chOff x="0" y="0"/>
          <a:chExt cx="0" cy="0"/>
        </a:xfrm>
      </p:grpSpPr>
      <p:sp>
        <p:nvSpPr>
          <p:cNvPr id="192" name="Google Shape;192;g1ea4101d1b6_0_148"/>
          <p:cNvSpPr txBox="1">
            <a:spLocks noGrp="1"/>
          </p:cNvSpPr>
          <p:nvPr>
            <p:ph type="body" idx="1"/>
          </p:nvPr>
        </p:nvSpPr>
        <p:spPr>
          <a:xfrm>
            <a:off x="457200" y="1600200"/>
            <a:ext cx="8229600" cy="49815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Frequent, intensive, and individualized intervention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Intensive support for students not responding to Tier 2 support or need more intensive support</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Individualized intervention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Different than special education</a:t>
            </a:r>
            <a:endParaRPr sz="2800"/>
          </a:p>
        </p:txBody>
      </p:sp>
      <p:sp>
        <p:nvSpPr>
          <p:cNvPr id="193" name="Google Shape;193;g1ea4101d1b6_0_14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is Tier 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8"/>
        <p:cNvGrpSpPr/>
        <p:nvPr/>
      </p:nvGrpSpPr>
      <p:grpSpPr>
        <a:xfrm>
          <a:off x="0" y="0"/>
          <a:ext cx="0" cy="0"/>
          <a:chOff x="0" y="0"/>
          <a:chExt cx="0" cy="0"/>
        </a:xfrm>
      </p:grpSpPr>
      <p:sp>
        <p:nvSpPr>
          <p:cNvPr id="199" name="Google Shape;199;g1ea4101d1b6_0_16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Moving In and Out of Tiers</a:t>
            </a:r>
            <a:endParaRPr sz="3800"/>
          </a:p>
        </p:txBody>
      </p:sp>
      <p:sp>
        <p:nvSpPr>
          <p:cNvPr id="200" name="Google Shape;200;g1ea4101d1b6_0_162"/>
          <p:cNvSpPr txBox="1"/>
          <p:nvPr/>
        </p:nvSpPr>
        <p:spPr>
          <a:xfrm>
            <a:off x="614829" y="1735950"/>
            <a:ext cx="5280000" cy="507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Verdana"/>
                <a:ea typeface="Verdana"/>
                <a:cs typeface="Verdana"/>
                <a:sym typeface="Verdana"/>
              </a:rPr>
              <a:t>How are students’ experiences in a multi-tiered system of supports similar to a lava lamp? </a:t>
            </a:r>
            <a:endParaRPr sz="36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rgbClr val="000000"/>
              </a:solidFill>
              <a:latin typeface="Verdana"/>
              <a:ea typeface="Verdana"/>
              <a:cs typeface="Verdana"/>
              <a:sym typeface="Verdana"/>
            </a:endParaRPr>
          </a:p>
        </p:txBody>
      </p:sp>
      <p:pic>
        <p:nvPicPr>
          <p:cNvPr id="201" name="Google Shape;201;g1ea4101d1b6_0_162" descr="Lava lamp with colors flowing to indicate how students move between tiers versus staying in one place or one support forever. lava_lamp_blue_hg_clr_12208.gif" title="Lava Lamp"/>
          <p:cNvPicPr preferRelativeResize="0">
            <a:picLocks noGrp="1"/>
          </p:cNvPicPr>
          <p:nvPr>
            <p:ph type="body" idx="1"/>
          </p:nvPr>
        </p:nvPicPr>
        <p:blipFill rotWithShape="1">
          <a:blip r:embed="rId3">
            <a:alphaModFix/>
          </a:blip>
          <a:srcRect/>
          <a:stretch/>
        </p:blipFill>
        <p:spPr>
          <a:xfrm>
            <a:off x="6172200" y="2046300"/>
            <a:ext cx="2971800" cy="4457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ea4101d1b6_0_171"/>
          <p:cNvSpPr txBox="1">
            <a:spLocks noGrp="1"/>
          </p:cNvSpPr>
          <p:nvPr>
            <p:ph type="body" idx="1"/>
          </p:nvPr>
        </p:nvSpPr>
        <p:spPr>
          <a:xfrm>
            <a:off x="457201" y="1600200"/>
            <a:ext cx="8229600" cy="5029200"/>
          </a:xfrm>
          <a:prstGeom prst="rect">
            <a:avLst/>
          </a:prstGeom>
          <a:noFill/>
          <a:ln>
            <a:noFill/>
          </a:ln>
        </p:spPr>
        <p:txBody>
          <a:bodyPr spcFirstLastPara="1" wrap="square" lIns="91425" tIns="45700" rIns="91425" bIns="45700" anchor="t" anchorCtr="0">
            <a:normAutofit/>
          </a:bodyPr>
          <a:lstStyle/>
          <a:p>
            <a:pPr marL="457200" lvl="0" indent="-394462" algn="l" rtl="0">
              <a:lnSpc>
                <a:spcPct val="100000"/>
              </a:lnSpc>
              <a:spcBef>
                <a:spcPts val="360"/>
              </a:spcBef>
              <a:spcAft>
                <a:spcPts val="0"/>
              </a:spcAft>
              <a:buSzPts val="2400"/>
              <a:buFont typeface="Verdana"/>
              <a:buChar char="•"/>
            </a:pPr>
            <a:r>
              <a:rPr lang="en-US" sz="2400"/>
              <a:t>Students not responding to core instruction should be removed and receive advanced tier interventions that teach different content in a different way for student success.</a:t>
            </a:r>
            <a:endParaRPr/>
          </a:p>
          <a:p>
            <a:pPr marL="114300" lvl="0" indent="0" algn="l" rtl="0">
              <a:lnSpc>
                <a:spcPct val="100000"/>
              </a:lnSpc>
              <a:spcBef>
                <a:spcPts val="360"/>
              </a:spcBef>
              <a:spcAft>
                <a:spcPts val="0"/>
              </a:spcAft>
              <a:buSzPts val="1588"/>
              <a:buNone/>
            </a:pPr>
            <a:endParaRPr sz="2400"/>
          </a:p>
          <a:p>
            <a:pPr marL="457200" lvl="0" indent="-394462" algn="l" rtl="0">
              <a:lnSpc>
                <a:spcPct val="100000"/>
              </a:lnSpc>
              <a:spcBef>
                <a:spcPts val="360"/>
              </a:spcBef>
              <a:spcAft>
                <a:spcPts val="0"/>
              </a:spcAft>
              <a:buSzPts val="2400"/>
              <a:buFont typeface="Verdana"/>
              <a:buChar char="•"/>
            </a:pPr>
            <a:r>
              <a:rPr lang="en-US" sz="2400"/>
              <a:t>When high-quality core instruction is in place, schools can anticipate that about 5-15% of students will benefit from tier 2 interventions and 1-5% of students from tier 3.</a:t>
            </a:r>
            <a:endParaRPr/>
          </a:p>
          <a:p>
            <a:pPr marL="114300" lvl="0" indent="0" algn="l" rtl="0">
              <a:lnSpc>
                <a:spcPct val="100000"/>
              </a:lnSpc>
              <a:spcBef>
                <a:spcPts val="360"/>
              </a:spcBef>
              <a:spcAft>
                <a:spcPts val="0"/>
              </a:spcAft>
              <a:buSzPts val="1588"/>
              <a:buNone/>
            </a:pPr>
            <a:endParaRPr sz="2400"/>
          </a:p>
          <a:p>
            <a:pPr marL="457200" lvl="0" indent="-394462" algn="l" rtl="0">
              <a:lnSpc>
                <a:spcPct val="100000"/>
              </a:lnSpc>
              <a:spcBef>
                <a:spcPts val="360"/>
              </a:spcBef>
              <a:spcAft>
                <a:spcPts val="0"/>
              </a:spcAft>
              <a:buSzPts val="2400"/>
              <a:buFont typeface="Verdana"/>
              <a:buChar char="•"/>
            </a:pPr>
            <a:r>
              <a:rPr lang="en-US" sz="2400"/>
              <a:t>Identifying students as Tier 1, Tier 2, or Tier 3 will help school teams effectively plan advanced tiers interventions.</a:t>
            </a:r>
            <a:endParaRPr sz="2400"/>
          </a:p>
        </p:txBody>
      </p:sp>
      <p:sp>
        <p:nvSpPr>
          <p:cNvPr id="208" name="Google Shape;208;g1ea4101d1b6_0_17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Quick Check: Overview T/F</a:t>
            </a:r>
            <a:endParaRPr sz="3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3"/>
        <p:cNvGrpSpPr/>
        <p:nvPr/>
      </p:nvGrpSpPr>
      <p:grpSpPr>
        <a:xfrm>
          <a:off x="0" y="0"/>
          <a:ext cx="0" cy="0"/>
          <a:chOff x="0" y="0"/>
          <a:chExt cx="0" cy="0"/>
        </a:xfrm>
      </p:grpSpPr>
      <p:sp>
        <p:nvSpPr>
          <p:cNvPr id="214" name="Google Shape;214;g1ea4101d1b6_0_17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Foundations</a:t>
            </a:r>
            <a:endParaRPr/>
          </a:p>
          <a:p>
            <a:pPr marL="0" lvl="0" indent="0" algn="ctr" rtl="0">
              <a:lnSpc>
                <a:spcPct val="100000"/>
              </a:lnSpc>
              <a:spcBef>
                <a:spcPts val="0"/>
              </a:spcBef>
              <a:spcAft>
                <a:spcPts val="0"/>
              </a:spcAft>
              <a:buSzPct val="111111"/>
              <a:buNone/>
            </a:pPr>
            <a:r>
              <a:rPr lang="en-US"/>
              <a:t>“The Essential Eight”</a:t>
            </a:r>
            <a:endParaRPr/>
          </a:p>
        </p:txBody>
      </p:sp>
      <p:grpSp>
        <p:nvGrpSpPr>
          <p:cNvPr id="215" name="Google Shape;215;g1ea4101d1b6_0_179" descr="visual arrangement of 8 circles"/>
          <p:cNvGrpSpPr/>
          <p:nvPr/>
        </p:nvGrpSpPr>
        <p:grpSpPr>
          <a:xfrm>
            <a:off x="2168413" y="1619425"/>
            <a:ext cx="4889725" cy="4892750"/>
            <a:chOff x="2043313" y="83500"/>
            <a:chExt cx="4889725" cy="4892750"/>
          </a:xfrm>
        </p:grpSpPr>
        <p:sp>
          <p:nvSpPr>
            <p:cNvPr id="216" name="Google Shape;216;g1ea4101d1b6_0_179"/>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217" name="Google Shape;217;g1ea4101d1b6_0_179"/>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218" name="Google Shape;218;g1ea4101d1b6_0_179"/>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219" name="Google Shape;219;g1ea4101d1b6_0_179"/>
            <p:cNvSpPr/>
            <p:nvPr/>
          </p:nvSpPr>
          <p:spPr>
            <a:xfrm>
              <a:off x="4989788" y="3017100"/>
              <a:ext cx="1463100" cy="1463100"/>
            </a:xfrm>
            <a:prstGeom prst="ellipse">
              <a:avLst/>
            </a:prstGeom>
            <a:solidFill>
              <a:srgbClr val="92D05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220" name="Google Shape;220;g1ea4101d1b6_0_179"/>
            <p:cNvSpPr/>
            <p:nvPr/>
          </p:nvSpPr>
          <p:spPr>
            <a:xfrm>
              <a:off x="3718838" y="3513150"/>
              <a:ext cx="1463100" cy="1463100"/>
            </a:xfrm>
            <a:prstGeom prst="ellipse">
              <a:avLst/>
            </a:prstGeom>
            <a:solidFill>
              <a:srgbClr val="04C4D9"/>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221" name="Google Shape;221;g1ea4101d1b6_0_179"/>
            <p:cNvSpPr/>
            <p:nvPr/>
          </p:nvSpPr>
          <p:spPr>
            <a:xfrm>
              <a:off x="2447913" y="301710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222" name="Google Shape;222;g1ea4101d1b6_0_179"/>
            <p:cNvSpPr/>
            <p:nvPr/>
          </p:nvSpPr>
          <p:spPr>
            <a:xfrm>
              <a:off x="2043313" y="1798325"/>
              <a:ext cx="1463100" cy="1463100"/>
            </a:xfrm>
            <a:prstGeom prst="ellipse">
              <a:avLst/>
            </a:prstGeom>
            <a:solidFill>
              <a:srgbClr val="674EA7"/>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lt1"/>
                  </a:solidFill>
                  <a:latin typeface="Verdana"/>
                  <a:ea typeface="Verdana"/>
                  <a:cs typeface="Verdana"/>
                  <a:sym typeface="Verdana"/>
                </a:rPr>
                <a:t>Progress Monitoring</a:t>
              </a:r>
              <a:endParaRPr sz="1400" b="0" i="0" u="none" strike="noStrike" cap="none">
                <a:solidFill>
                  <a:schemeClr val="lt1"/>
                </a:solidFill>
                <a:latin typeface="Arial"/>
                <a:ea typeface="Arial"/>
                <a:cs typeface="Arial"/>
                <a:sym typeface="Arial"/>
              </a:endParaRPr>
            </a:p>
          </p:txBody>
        </p:sp>
        <p:sp>
          <p:nvSpPr>
            <p:cNvPr id="223" name="Google Shape;223;g1ea4101d1b6_0_179"/>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chemeClr val="lt1"/>
                  </a:solidFill>
                  <a:latin typeface="Verdana"/>
                  <a:ea typeface="Verdana"/>
                  <a:cs typeface="Verdana"/>
                  <a:sym typeface="Verdana"/>
                </a:rPr>
                <a:t>Professional Learning and Coaching</a:t>
              </a:r>
              <a:endParaRPr sz="1150" b="1" i="0" u="none" strike="noStrike" cap="none">
                <a:solidFill>
                  <a:schemeClr val="lt1"/>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46">
            <a:alpha val="33725"/>
          </a:srgbClr>
        </a:solidFill>
        <a:effectLst/>
      </p:bgPr>
    </p:bg>
    <p:spTree>
      <p:nvGrpSpPr>
        <p:cNvPr id="1" name="Shape 227"/>
        <p:cNvGrpSpPr/>
        <p:nvPr/>
      </p:nvGrpSpPr>
      <p:grpSpPr>
        <a:xfrm>
          <a:off x="0" y="0"/>
          <a:ext cx="0" cy="0"/>
          <a:chOff x="0" y="0"/>
          <a:chExt cx="0" cy="0"/>
        </a:xfrm>
      </p:grpSpPr>
      <p:sp>
        <p:nvSpPr>
          <p:cNvPr id="228" name="Google Shape;228;g1ea4101d1b6_0_19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 Teaming</a:t>
            </a:r>
            <a:endParaRPr/>
          </a:p>
        </p:txBody>
      </p:sp>
      <p:grpSp>
        <p:nvGrpSpPr>
          <p:cNvPr id="229" name="Google Shape;229;g1ea4101d1b6_0_195" descr="pink circle with word teaming"/>
          <p:cNvGrpSpPr/>
          <p:nvPr/>
        </p:nvGrpSpPr>
        <p:grpSpPr>
          <a:xfrm>
            <a:off x="2106437" y="1772461"/>
            <a:ext cx="4931125" cy="4813396"/>
            <a:chOff x="1994011" y="83500"/>
            <a:chExt cx="4939027" cy="4892657"/>
          </a:xfrm>
        </p:grpSpPr>
        <p:sp>
          <p:nvSpPr>
            <p:cNvPr id="230" name="Google Shape;230;g1ea4101d1b6_0_195"/>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231" name="Google Shape;231;g1ea4101d1b6_0_195"/>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232" name="Google Shape;232;g1ea4101d1b6_0_195"/>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233" name="Google Shape;233;g1ea4101d1b6_0_195"/>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234" name="Google Shape;234;g1ea4101d1b6_0_195"/>
            <p:cNvSpPr/>
            <p:nvPr/>
          </p:nvSpPr>
          <p:spPr>
            <a:xfrm>
              <a:off x="3718809" y="3438657"/>
              <a:ext cx="1463100" cy="15375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235" name="Google Shape;235;g1ea4101d1b6_0_195"/>
            <p:cNvSpPr/>
            <p:nvPr/>
          </p:nvSpPr>
          <p:spPr>
            <a:xfrm>
              <a:off x="2447918" y="3130291"/>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236" name="Google Shape;236;g1ea4101d1b6_0_195"/>
            <p:cNvSpPr/>
            <p:nvPr/>
          </p:nvSpPr>
          <p:spPr>
            <a:xfrm>
              <a:off x="1994011" y="1891007"/>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237" name="Google Shape;237;g1ea4101d1b6_0_195"/>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ea4101d1b6_0_22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Do Teams Look Like? </a:t>
            </a:r>
            <a:endParaRPr/>
          </a:p>
        </p:txBody>
      </p:sp>
      <p:sp>
        <p:nvSpPr>
          <p:cNvPr id="243" name="Google Shape;243;g1ea4101d1b6_0_223"/>
          <p:cNvSpPr/>
          <p:nvPr/>
        </p:nvSpPr>
        <p:spPr>
          <a:xfrm>
            <a:off x="228600" y="2053825"/>
            <a:ext cx="3369000" cy="3275700"/>
          </a:xfrm>
          <a:prstGeom prst="wedgeRoundRectCallout">
            <a:avLst>
              <a:gd name="adj1" fmla="val -934"/>
              <a:gd name="adj2" fmla="val 80885"/>
              <a:gd name="adj3" fmla="val 0"/>
            </a:avLst>
          </a:prstGeom>
          <a:solidFill>
            <a:srgbClr val="00FFFF">
              <a:alpha val="20000"/>
            </a:srgbClr>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Our Team meets monthly, and our Tier II Team meets every other week</a:t>
            </a:r>
            <a:endParaRPr sz="2500" b="1" i="0" u="none" strike="noStrike" cap="none">
              <a:solidFill>
                <a:srgbClr val="000000"/>
              </a:solidFill>
              <a:latin typeface="Verdana"/>
              <a:ea typeface="Verdana"/>
              <a:cs typeface="Verdana"/>
              <a:sym typeface="Verdana"/>
            </a:endParaRPr>
          </a:p>
        </p:txBody>
      </p:sp>
      <p:sp>
        <p:nvSpPr>
          <p:cNvPr id="244" name="Google Shape;244;g1ea4101d1b6_0_223"/>
          <p:cNvSpPr/>
          <p:nvPr/>
        </p:nvSpPr>
        <p:spPr>
          <a:xfrm flipH="1">
            <a:off x="3597600" y="3913775"/>
            <a:ext cx="4257300" cy="2468400"/>
          </a:xfrm>
          <a:prstGeom prst="wedgeEllipseCallout">
            <a:avLst>
              <a:gd name="adj1" fmla="val 29775"/>
              <a:gd name="adj2" fmla="val 64811"/>
            </a:avLst>
          </a:prstGeom>
          <a:solidFill>
            <a:srgbClr val="A33ABA">
              <a:alpha val="48627"/>
            </a:srgbClr>
          </a:solid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We meet every week for 30 minutes for each Tier</a:t>
            </a:r>
            <a:endParaRPr sz="1400" b="0" i="0" u="none" strike="noStrike" cap="none">
              <a:solidFill>
                <a:srgbClr val="000000"/>
              </a:solidFill>
              <a:latin typeface="Arial"/>
              <a:ea typeface="Arial"/>
              <a:cs typeface="Arial"/>
              <a:sym typeface="Arial"/>
            </a:endParaRPr>
          </a:p>
        </p:txBody>
      </p:sp>
      <p:sp>
        <p:nvSpPr>
          <p:cNvPr id="245" name="Google Shape;245;g1ea4101d1b6_0_223"/>
          <p:cNvSpPr/>
          <p:nvPr/>
        </p:nvSpPr>
        <p:spPr>
          <a:xfrm>
            <a:off x="3714300" y="1635500"/>
            <a:ext cx="5201100" cy="2140200"/>
          </a:xfrm>
          <a:prstGeom prst="wedgeRectCallout">
            <a:avLst>
              <a:gd name="adj1" fmla="val 33039"/>
              <a:gd name="adj2" fmla="val 86036"/>
            </a:avLst>
          </a:prstGeom>
          <a:solidFill>
            <a:srgbClr val="FFFF00">
              <a:alpha val="34117"/>
            </a:srgbClr>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400"/>
              <a:buFont typeface="Arial"/>
              <a:buNone/>
            </a:pPr>
            <a:r>
              <a:rPr lang="en-US" sz="2400" b="1" i="0" u="none" strike="noStrike" cap="none">
                <a:solidFill>
                  <a:schemeClr val="dk1"/>
                </a:solidFill>
                <a:latin typeface="Verdana"/>
                <a:ea typeface="Verdana"/>
                <a:cs typeface="Verdana"/>
                <a:sym typeface="Verdana"/>
              </a:rPr>
              <a:t>We are a small school. Our Tier I, Tier II &amp; III teams are the same people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1ea4101d1b6_0_25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Tier 2 Team Meetings</a:t>
            </a:r>
            <a:endParaRPr/>
          </a:p>
        </p:txBody>
      </p:sp>
      <p:sp>
        <p:nvSpPr>
          <p:cNvPr id="251" name="Google Shape;251;g1ea4101d1b6_0_256"/>
          <p:cNvSpPr/>
          <p:nvPr/>
        </p:nvSpPr>
        <p:spPr>
          <a:xfrm>
            <a:off x="228600" y="1635500"/>
            <a:ext cx="8686800" cy="639900"/>
          </a:xfrm>
          <a:prstGeom prst="roundRect">
            <a:avLst>
              <a:gd name="adj" fmla="val 16667"/>
            </a:avLst>
          </a:prstGeom>
          <a:solidFill>
            <a:srgbClr val="FFD966"/>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Occur more frequently (recommended) </a:t>
            </a:r>
            <a:endParaRPr sz="2500" b="1" i="0" u="none" strike="noStrike" cap="none">
              <a:solidFill>
                <a:srgbClr val="000000"/>
              </a:solidFill>
              <a:latin typeface="Verdana"/>
              <a:ea typeface="Verdana"/>
              <a:cs typeface="Verdana"/>
              <a:sym typeface="Verdana"/>
            </a:endParaRPr>
          </a:p>
        </p:txBody>
      </p:sp>
      <p:sp>
        <p:nvSpPr>
          <p:cNvPr id="252" name="Google Shape;252;g1ea4101d1b6_0_256"/>
          <p:cNvSpPr/>
          <p:nvPr/>
        </p:nvSpPr>
        <p:spPr>
          <a:xfrm>
            <a:off x="228600" y="2504625"/>
            <a:ext cx="8686800" cy="869100"/>
          </a:xfrm>
          <a:prstGeom prst="roundRect">
            <a:avLst>
              <a:gd name="adj" fmla="val 16667"/>
            </a:avLst>
          </a:prstGeom>
          <a:solidFill>
            <a:srgbClr val="93C47D"/>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Process referrals:</a:t>
            </a:r>
            <a:endParaRPr sz="2500" b="1"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 Screening data and Requests for Assistance</a:t>
            </a:r>
            <a:endParaRPr sz="2500" b="1" i="0" u="none" strike="noStrike" cap="none">
              <a:solidFill>
                <a:srgbClr val="000000"/>
              </a:solidFill>
              <a:latin typeface="Verdana"/>
              <a:ea typeface="Verdana"/>
              <a:cs typeface="Verdana"/>
              <a:sym typeface="Verdana"/>
            </a:endParaRPr>
          </a:p>
        </p:txBody>
      </p:sp>
      <p:sp>
        <p:nvSpPr>
          <p:cNvPr id="253" name="Google Shape;253;g1ea4101d1b6_0_256"/>
          <p:cNvSpPr/>
          <p:nvPr/>
        </p:nvSpPr>
        <p:spPr>
          <a:xfrm>
            <a:off x="228600" y="3563950"/>
            <a:ext cx="8686800" cy="869100"/>
          </a:xfrm>
          <a:prstGeom prst="roundRect">
            <a:avLst>
              <a:gd name="adj" fmla="val 16667"/>
            </a:avLst>
          </a:prstGeom>
          <a:solidFill>
            <a:srgbClr val="C27BA0"/>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Standing Agenda Items</a:t>
            </a:r>
            <a:endParaRPr sz="2500" b="1" i="0" u="none" strike="noStrike" cap="none">
              <a:solidFill>
                <a:srgbClr val="000000"/>
              </a:solidFill>
              <a:latin typeface="Verdana"/>
              <a:ea typeface="Verdana"/>
              <a:cs typeface="Verdana"/>
              <a:sym typeface="Verdana"/>
            </a:endParaRPr>
          </a:p>
        </p:txBody>
      </p:sp>
      <p:sp>
        <p:nvSpPr>
          <p:cNvPr id="254" name="Google Shape;254;g1ea4101d1b6_0_256"/>
          <p:cNvSpPr/>
          <p:nvPr/>
        </p:nvSpPr>
        <p:spPr>
          <a:xfrm>
            <a:off x="266125" y="4623300"/>
            <a:ext cx="8686800" cy="869100"/>
          </a:xfrm>
          <a:prstGeom prst="roundRect">
            <a:avLst>
              <a:gd name="adj" fmla="val 16667"/>
            </a:avLst>
          </a:prstGeom>
          <a:solidFill>
            <a:srgbClr val="6D9EEB"/>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Monitor student progress and Tier 2 intervention effectiveness data</a:t>
            </a:r>
            <a:endParaRPr sz="2500" b="1" i="0" u="none" strike="noStrike" cap="none">
              <a:solidFill>
                <a:srgbClr val="000000"/>
              </a:solidFill>
              <a:latin typeface="Verdana"/>
              <a:ea typeface="Verdana"/>
              <a:cs typeface="Verdana"/>
              <a:sym typeface="Verdana"/>
            </a:endParaRPr>
          </a:p>
        </p:txBody>
      </p:sp>
      <p:sp>
        <p:nvSpPr>
          <p:cNvPr id="255" name="Google Shape;255;g1ea4101d1b6_0_256"/>
          <p:cNvSpPr/>
          <p:nvPr/>
        </p:nvSpPr>
        <p:spPr>
          <a:xfrm>
            <a:off x="228600" y="5721625"/>
            <a:ext cx="8686800" cy="869100"/>
          </a:xfrm>
          <a:prstGeom prst="roundRect">
            <a:avLst>
              <a:gd name="adj" fmla="val 16667"/>
            </a:avLst>
          </a:prstGeom>
          <a:solidFill>
            <a:srgbClr val="E69138"/>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Communicate with stakeholders (staff, students, families, community partners)</a:t>
            </a:r>
            <a:endParaRPr sz="2500" b="1" i="0" u="none" strike="noStrike" cap="none">
              <a:solidFill>
                <a:srgbClr val="000000"/>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ea4101d1b6_0_286"/>
          <p:cNvSpPr txBox="1">
            <a:spLocks noGrp="1"/>
          </p:cNvSpPr>
          <p:nvPr>
            <p:ph type="body" idx="1"/>
          </p:nvPr>
        </p:nvSpPr>
        <p:spPr>
          <a:xfrm>
            <a:off x="457200" y="1600200"/>
            <a:ext cx="8229600" cy="51384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Intervention Effectiveness</a:t>
            </a:r>
            <a:endParaRPr sz="2800"/>
          </a:p>
          <a:p>
            <a:pPr marL="914400" lvl="1" indent="-406400" algn="l" rtl="0">
              <a:lnSpc>
                <a:spcPct val="100000"/>
              </a:lnSpc>
              <a:spcBef>
                <a:spcPts val="360"/>
              </a:spcBef>
              <a:spcAft>
                <a:spcPts val="0"/>
              </a:spcAft>
              <a:buSzPts val="2800"/>
              <a:buChar char="–"/>
            </a:pPr>
            <a:r>
              <a:rPr lang="en-US"/>
              <a:t># of students</a:t>
            </a:r>
            <a:endParaRPr/>
          </a:p>
          <a:p>
            <a:pPr marL="914400" lvl="1" indent="-406400" algn="l" rtl="0">
              <a:lnSpc>
                <a:spcPct val="100000"/>
              </a:lnSpc>
              <a:spcBef>
                <a:spcPts val="360"/>
              </a:spcBef>
              <a:spcAft>
                <a:spcPts val="0"/>
              </a:spcAft>
              <a:buSzPts val="2800"/>
              <a:buChar char="–"/>
            </a:pPr>
            <a:r>
              <a:rPr lang="en-US"/>
              <a:t># meeting goal</a:t>
            </a:r>
            <a:endParaRPr/>
          </a:p>
          <a:p>
            <a:pPr marL="914400" lvl="1" indent="-406400" algn="l" rtl="0">
              <a:lnSpc>
                <a:spcPct val="100000"/>
              </a:lnSpc>
              <a:spcBef>
                <a:spcPts val="360"/>
              </a:spcBef>
              <a:spcAft>
                <a:spcPts val="0"/>
              </a:spcAft>
              <a:buSzPts val="2800"/>
              <a:buChar char="–"/>
            </a:pPr>
            <a:r>
              <a:rPr lang="en-US"/>
              <a:t># not meeting goal</a:t>
            </a:r>
            <a:endParaRPr/>
          </a:p>
          <a:p>
            <a:pPr marL="457200" lvl="0" indent="-406400" algn="l" rtl="0">
              <a:lnSpc>
                <a:spcPct val="100000"/>
              </a:lnSpc>
              <a:spcBef>
                <a:spcPts val="360"/>
              </a:spcBef>
              <a:spcAft>
                <a:spcPts val="0"/>
              </a:spcAft>
              <a:buSzPts val="2800"/>
              <a:buChar char="•"/>
            </a:pPr>
            <a:r>
              <a:rPr lang="en-US" sz="2800"/>
              <a:t>Level of Use</a:t>
            </a:r>
            <a:endParaRPr sz="2800"/>
          </a:p>
          <a:p>
            <a:pPr marL="457200" lvl="0" indent="-406400" algn="l" rtl="0">
              <a:lnSpc>
                <a:spcPct val="100000"/>
              </a:lnSpc>
              <a:spcBef>
                <a:spcPts val="360"/>
              </a:spcBef>
              <a:spcAft>
                <a:spcPts val="0"/>
              </a:spcAft>
              <a:buSzPts val="2800"/>
              <a:buChar char="•"/>
            </a:pPr>
            <a:r>
              <a:rPr lang="en-US" sz="2800"/>
              <a:t>Fidelity</a:t>
            </a:r>
            <a:endParaRPr sz="2800"/>
          </a:p>
          <a:p>
            <a:pPr marL="457200" lvl="0" indent="-406400" algn="l" rtl="0">
              <a:lnSpc>
                <a:spcPct val="100000"/>
              </a:lnSpc>
              <a:spcBef>
                <a:spcPts val="360"/>
              </a:spcBef>
              <a:spcAft>
                <a:spcPts val="0"/>
              </a:spcAft>
              <a:buSzPts val="2800"/>
              <a:buChar char="•"/>
            </a:pPr>
            <a:r>
              <a:rPr lang="en-US" sz="2800"/>
              <a:t>Intervention Referrals and Decision Rules</a:t>
            </a:r>
            <a:endParaRPr sz="2800"/>
          </a:p>
          <a:p>
            <a:pPr marL="457200" lvl="0" indent="-406400" algn="l" rtl="0">
              <a:lnSpc>
                <a:spcPct val="100000"/>
              </a:lnSpc>
              <a:spcBef>
                <a:spcPts val="360"/>
              </a:spcBef>
              <a:spcAft>
                <a:spcPts val="0"/>
              </a:spcAft>
              <a:buSzPts val="2800"/>
              <a:buChar char="•"/>
            </a:pPr>
            <a:r>
              <a:rPr lang="en-US" sz="2800"/>
              <a:t>Team Problem Solving</a:t>
            </a:r>
            <a:endParaRPr sz="2800"/>
          </a:p>
          <a:p>
            <a:pPr marL="457200" lvl="0" indent="-406400" algn="l" rtl="0">
              <a:lnSpc>
                <a:spcPct val="100000"/>
              </a:lnSpc>
              <a:spcBef>
                <a:spcPts val="360"/>
              </a:spcBef>
              <a:spcAft>
                <a:spcPts val="0"/>
              </a:spcAft>
              <a:buSzPts val="2800"/>
              <a:buChar char="•"/>
            </a:pPr>
            <a:r>
              <a:rPr lang="en-US" sz="2800"/>
              <a:t>Communication with families, staff, students and community partners</a:t>
            </a:r>
            <a:endParaRPr sz="2800"/>
          </a:p>
          <a:p>
            <a:pPr marL="914400" lvl="1" indent="-228600" algn="l" rtl="0">
              <a:lnSpc>
                <a:spcPct val="100000"/>
              </a:lnSpc>
              <a:spcBef>
                <a:spcPts val="360"/>
              </a:spcBef>
              <a:spcAft>
                <a:spcPts val="0"/>
              </a:spcAft>
              <a:buSzPts val="1946"/>
              <a:buNone/>
            </a:pPr>
            <a:endParaRPr/>
          </a:p>
        </p:txBody>
      </p:sp>
      <p:sp>
        <p:nvSpPr>
          <p:cNvPr id="261" name="Google Shape;261;g1ea4101d1b6_0_28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Standing Agenda Items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1ea4101d1b6_0_11"/>
          <p:cNvSpPr txBox="1">
            <a:spLocks noGrp="1"/>
          </p:cNvSpPr>
          <p:nvPr>
            <p:ph type="body" idx="1"/>
          </p:nvPr>
        </p:nvSpPr>
        <p:spPr>
          <a:xfrm>
            <a:off x="318975" y="1600200"/>
            <a:ext cx="85962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a:t>Thank you for attending. Please feel free to tag us at any of our social media handles below!</a:t>
            </a:r>
            <a:endParaRPr/>
          </a:p>
        </p:txBody>
      </p:sp>
      <p:sp>
        <p:nvSpPr>
          <p:cNvPr id="100" name="Google Shape;100;g1ea4101d1b6_0_1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Follow VTSS</a:t>
            </a:r>
            <a:endParaRPr/>
          </a:p>
        </p:txBody>
      </p:sp>
      <p:pic>
        <p:nvPicPr>
          <p:cNvPr id="101" name="Google Shape;101;g1ea4101d1b6_0_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089050" y="3448325"/>
            <a:ext cx="1143000" cy="1143000"/>
          </a:xfrm>
          <a:prstGeom prst="rect">
            <a:avLst/>
          </a:prstGeom>
          <a:noFill/>
          <a:ln>
            <a:noFill/>
          </a:ln>
        </p:spPr>
      </p:pic>
      <p:sp>
        <p:nvSpPr>
          <p:cNvPr id="102" name="Google Shape;102;g1ea4101d1b6_0_11"/>
          <p:cNvSpPr txBox="1"/>
          <p:nvPr/>
        </p:nvSpPr>
        <p:spPr>
          <a:xfrm>
            <a:off x="3842225" y="3711725"/>
            <a:ext cx="41757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Twitter - </a:t>
            </a:r>
            <a:r>
              <a:rPr lang="en-US" sz="2400" b="0" i="0" u="none" strike="noStrike" cap="none">
                <a:solidFill>
                  <a:srgbClr val="307BF3"/>
                </a:solidFill>
                <a:latin typeface="Verdana"/>
                <a:ea typeface="Verdana"/>
                <a:cs typeface="Verdana"/>
                <a:sym typeface="Verdana"/>
              </a:rPr>
              <a:t>VTSS_RIC</a:t>
            </a:r>
            <a:endParaRPr sz="2400" b="0" i="0" u="none" strike="noStrike" cap="none">
              <a:solidFill>
                <a:srgbClr val="307BF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Facebook - </a:t>
            </a:r>
            <a:r>
              <a:rPr lang="en-US" sz="2400" b="0" i="0" u="none" strike="noStrike" cap="none">
                <a:solidFill>
                  <a:srgbClr val="307BF3"/>
                </a:solidFill>
                <a:latin typeface="Verdana"/>
                <a:ea typeface="Verdana"/>
                <a:cs typeface="Verdana"/>
                <a:sym typeface="Verdana"/>
              </a:rPr>
              <a:t>VTSSRIC</a:t>
            </a:r>
            <a:endParaRPr sz="2400" b="0" i="0" u="none" strike="noStrike" cap="none">
              <a:solidFill>
                <a:srgbClr val="307BF3"/>
              </a:solidFill>
              <a:latin typeface="Verdana"/>
              <a:ea typeface="Verdana"/>
              <a:cs typeface="Verdana"/>
              <a:sym typeface="Verdana"/>
            </a:endParaRPr>
          </a:p>
        </p:txBody>
      </p:sp>
      <p:pic>
        <p:nvPicPr>
          <p:cNvPr id="103" name="Google Shape;103;g1ea4101d1b6_0_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798675" y="4705400"/>
            <a:ext cx="1723760" cy="12928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1ea4101d1b6_0_308"/>
          <p:cNvSpPr txBox="1">
            <a:spLocks noGrp="1"/>
          </p:cNvSpPr>
          <p:nvPr>
            <p:ph type="body" idx="1"/>
          </p:nvPr>
        </p:nvSpPr>
        <p:spPr>
          <a:xfrm>
            <a:off x="457200" y="1600200"/>
            <a:ext cx="8229600" cy="51159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Font typeface="Verdana"/>
              <a:buChar char="•"/>
            </a:pPr>
            <a:r>
              <a:rPr lang="en-US" sz="2600"/>
              <a:t>Advanced tiers teams include more specialized personnel. </a:t>
            </a:r>
            <a:endParaRPr sz="2600"/>
          </a:p>
          <a:p>
            <a:pPr marL="4572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Advanced tiers teams look the same across divisions and schools.</a:t>
            </a:r>
            <a:endParaRPr sz="2600"/>
          </a:p>
          <a:p>
            <a:pPr marL="4572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The most important data conversation that takes place at an advanced tier meeting is individual student performance.</a:t>
            </a:r>
            <a:endParaRPr sz="2600"/>
          </a:p>
          <a:p>
            <a:pPr marL="4572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Tier 3 team conversations include caregivers as problem-solving partners</a:t>
            </a:r>
            <a:endParaRPr sz="2600"/>
          </a:p>
          <a:p>
            <a:pPr marL="457200" lvl="0" indent="-228600" algn="l" rtl="0">
              <a:lnSpc>
                <a:spcPct val="100000"/>
              </a:lnSpc>
              <a:spcBef>
                <a:spcPts val="360"/>
              </a:spcBef>
              <a:spcAft>
                <a:spcPts val="0"/>
              </a:spcAft>
              <a:buSzPts val="1946"/>
              <a:buNone/>
            </a:pPr>
            <a:endParaRPr sz="2800"/>
          </a:p>
          <a:p>
            <a:pPr marL="457200" lvl="0" indent="-228600" algn="l" rtl="0">
              <a:lnSpc>
                <a:spcPct val="100000"/>
              </a:lnSpc>
              <a:spcBef>
                <a:spcPts val="360"/>
              </a:spcBef>
              <a:spcAft>
                <a:spcPts val="0"/>
              </a:spcAft>
              <a:buSzPts val="1946"/>
              <a:buNone/>
            </a:pPr>
            <a:endParaRPr/>
          </a:p>
        </p:txBody>
      </p:sp>
      <p:sp>
        <p:nvSpPr>
          <p:cNvPr id="268" name="Google Shape;268;g1ea4101d1b6_0_308"/>
          <p:cNvSpPr txBox="1">
            <a:spLocks noGrp="1"/>
          </p:cNvSpPr>
          <p:nvPr>
            <p:ph type="title"/>
          </p:nvPr>
        </p:nvSpPr>
        <p:spPr>
          <a:xfrm>
            <a:off x="166675" y="228600"/>
            <a:ext cx="88761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US" sz="3300"/>
              <a:t>Quick Check: Teaming Structures T/F</a:t>
            </a:r>
            <a:endParaRPr sz="3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3"/>
        <p:cNvGrpSpPr/>
        <p:nvPr/>
      </p:nvGrpSpPr>
      <p:grpSpPr>
        <a:xfrm>
          <a:off x="0" y="0"/>
          <a:ext cx="0" cy="0"/>
          <a:chOff x="0" y="0"/>
          <a:chExt cx="0" cy="0"/>
        </a:xfrm>
      </p:grpSpPr>
      <p:sp>
        <p:nvSpPr>
          <p:cNvPr id="274" name="Google Shape;274;g1ea4101d1b6_0_32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Teaming </a:t>
            </a:r>
            <a:endParaRPr/>
          </a:p>
        </p:txBody>
      </p:sp>
      <p:pic>
        <p:nvPicPr>
          <p:cNvPr id="275" name="Google Shape;275;g1ea4101d1b6_0_324" descr="family engagement icon"/>
          <p:cNvPicPr preferRelativeResize="0"/>
          <p:nvPr/>
        </p:nvPicPr>
        <p:blipFill rotWithShape="1">
          <a:blip r:embed="rId3">
            <a:alphaModFix/>
          </a:blip>
          <a:srcRect/>
          <a:stretch/>
        </p:blipFill>
        <p:spPr>
          <a:xfrm>
            <a:off x="30610" y="5843350"/>
            <a:ext cx="920902" cy="954512"/>
          </a:xfrm>
          <a:prstGeom prst="rect">
            <a:avLst/>
          </a:prstGeom>
          <a:noFill/>
          <a:ln>
            <a:noFill/>
          </a:ln>
        </p:spPr>
      </p:pic>
      <p:sp>
        <p:nvSpPr>
          <p:cNvPr id="276" name="Google Shape;276;g1ea4101d1b6_0_32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52167" algn="l" rtl="0">
              <a:lnSpc>
                <a:spcPct val="100000"/>
              </a:lnSpc>
              <a:spcBef>
                <a:spcPts val="360"/>
              </a:spcBef>
              <a:spcAft>
                <a:spcPts val="0"/>
              </a:spcAft>
              <a:buSzPts val="1946"/>
              <a:buChar char="•"/>
            </a:pPr>
            <a:r>
              <a:rPr lang="en-US"/>
              <a:t>Advanced tier teams benefit from specialized knowledge and expertise</a:t>
            </a:r>
            <a:endParaRPr/>
          </a:p>
          <a:p>
            <a:pPr marL="457200" lvl="0" indent="-228600" algn="l" rtl="0">
              <a:lnSpc>
                <a:spcPct val="100000"/>
              </a:lnSpc>
              <a:spcBef>
                <a:spcPts val="360"/>
              </a:spcBef>
              <a:spcAft>
                <a:spcPts val="0"/>
              </a:spcAft>
              <a:buSzPts val="1946"/>
              <a:buNone/>
            </a:pPr>
            <a:endParaRPr/>
          </a:p>
          <a:p>
            <a:pPr marL="457200" lvl="0" indent="-352167" algn="l" rtl="0">
              <a:lnSpc>
                <a:spcPct val="100000"/>
              </a:lnSpc>
              <a:spcBef>
                <a:spcPts val="360"/>
              </a:spcBef>
              <a:spcAft>
                <a:spcPts val="0"/>
              </a:spcAft>
              <a:buSzPts val="1946"/>
              <a:buChar char="•"/>
            </a:pPr>
            <a:r>
              <a:rPr lang="en-US"/>
              <a:t>There should be at least one person with overarching knowledge of the interventions used in the schools</a:t>
            </a:r>
            <a:endParaRPr/>
          </a:p>
          <a:p>
            <a:pPr marL="457200" lvl="0" indent="-228600" algn="l" rtl="0">
              <a:lnSpc>
                <a:spcPct val="100000"/>
              </a:lnSpc>
              <a:spcBef>
                <a:spcPts val="360"/>
              </a:spcBef>
              <a:spcAft>
                <a:spcPts val="0"/>
              </a:spcAft>
              <a:buSzPts val="1946"/>
              <a:buNone/>
            </a:pPr>
            <a:endParaRPr/>
          </a:p>
          <a:p>
            <a:pPr marL="457200" lvl="0" indent="-352167" algn="l" rtl="0">
              <a:lnSpc>
                <a:spcPct val="100000"/>
              </a:lnSpc>
              <a:spcBef>
                <a:spcPts val="360"/>
              </a:spcBef>
              <a:spcAft>
                <a:spcPts val="0"/>
              </a:spcAft>
              <a:buSzPts val="1946"/>
              <a:buChar char="•"/>
            </a:pPr>
            <a:r>
              <a:rPr lang="en-US"/>
              <a:t>Use a  predictable agenda that includes intervention systems and student performance data discussions</a:t>
            </a:r>
            <a:endParaRPr/>
          </a:p>
        </p:txBody>
      </p:sp>
      <p:pic>
        <p:nvPicPr>
          <p:cNvPr id="277" name="Google Shape;277;g1ea4101d1b6_0_324" descr="light bulb icon"/>
          <p:cNvPicPr preferRelativeResize="0"/>
          <p:nvPr/>
        </p:nvPicPr>
        <p:blipFill rotWithShape="1">
          <a:blip r:embed="rId4">
            <a:alphaModFix/>
          </a:blip>
          <a:srcRect/>
          <a:stretch/>
        </p:blipFill>
        <p:spPr>
          <a:xfrm>
            <a:off x="76625" y="1600188"/>
            <a:ext cx="828887" cy="925802"/>
          </a:xfrm>
          <a:prstGeom prst="rect">
            <a:avLst/>
          </a:prstGeom>
          <a:noFill/>
          <a:ln>
            <a:noFill/>
          </a:ln>
        </p:spPr>
      </p:pic>
      <p:pic>
        <p:nvPicPr>
          <p:cNvPr id="278" name="Google Shape;278;g1ea4101d1b6_0_324" descr="light bulb icon"/>
          <p:cNvPicPr preferRelativeResize="0"/>
          <p:nvPr/>
        </p:nvPicPr>
        <p:blipFill rotWithShape="1">
          <a:blip r:embed="rId4">
            <a:alphaModFix/>
          </a:blip>
          <a:srcRect/>
          <a:stretch/>
        </p:blipFill>
        <p:spPr>
          <a:xfrm>
            <a:off x="76625" y="2966088"/>
            <a:ext cx="828887" cy="925802"/>
          </a:xfrm>
          <a:prstGeom prst="rect">
            <a:avLst/>
          </a:prstGeom>
          <a:noFill/>
          <a:ln>
            <a:noFill/>
          </a:ln>
        </p:spPr>
      </p:pic>
      <p:pic>
        <p:nvPicPr>
          <p:cNvPr id="279" name="Google Shape;279;g1ea4101d1b6_0_324" descr="light bulb icon"/>
          <p:cNvPicPr preferRelativeResize="0"/>
          <p:nvPr/>
        </p:nvPicPr>
        <p:blipFill rotWithShape="1">
          <a:blip r:embed="rId4">
            <a:alphaModFix/>
          </a:blip>
          <a:srcRect/>
          <a:stretch/>
        </p:blipFill>
        <p:spPr>
          <a:xfrm>
            <a:off x="76625" y="4696800"/>
            <a:ext cx="828887" cy="9258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546">
            <a:alpha val="33725"/>
          </a:srgbClr>
        </a:solidFill>
        <a:effectLst/>
      </p:bgPr>
    </p:bg>
    <p:spTree>
      <p:nvGrpSpPr>
        <p:cNvPr id="1" name="Shape 283"/>
        <p:cNvGrpSpPr/>
        <p:nvPr/>
      </p:nvGrpSpPr>
      <p:grpSpPr>
        <a:xfrm>
          <a:off x="0" y="0"/>
          <a:ext cx="0" cy="0"/>
          <a:chOff x="0" y="0"/>
          <a:chExt cx="0" cy="0"/>
        </a:xfrm>
      </p:grpSpPr>
      <p:sp>
        <p:nvSpPr>
          <p:cNvPr id="284" name="Google Shape;284;g1ea4101d1b6_0_34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Screening and Request for Assistance</a:t>
            </a:r>
            <a:endParaRPr/>
          </a:p>
        </p:txBody>
      </p:sp>
      <p:grpSp>
        <p:nvGrpSpPr>
          <p:cNvPr id="285" name="Google Shape;285;g1ea4101d1b6_0_342" descr="blue circle"/>
          <p:cNvGrpSpPr/>
          <p:nvPr/>
        </p:nvGrpSpPr>
        <p:grpSpPr>
          <a:xfrm>
            <a:off x="2350496" y="1621254"/>
            <a:ext cx="4863800" cy="4892750"/>
            <a:chOff x="2069238" y="83500"/>
            <a:chExt cx="4863800" cy="4892750"/>
          </a:xfrm>
        </p:grpSpPr>
        <p:sp>
          <p:nvSpPr>
            <p:cNvPr id="286" name="Google Shape;286;g1ea4101d1b6_0_342"/>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287" name="Google Shape;287;g1ea4101d1b6_0_342"/>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288" name="Google Shape;288;g1ea4101d1b6_0_342"/>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289" name="Google Shape;289;g1ea4101d1b6_0_342"/>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290" name="Google Shape;290;g1ea4101d1b6_0_342"/>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291" name="Google Shape;291;g1ea4101d1b6_0_342"/>
            <p:cNvSpPr/>
            <p:nvPr/>
          </p:nvSpPr>
          <p:spPr>
            <a:xfrm>
              <a:off x="2447925"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292" name="Google Shape;292;g1ea4101d1b6_0_342"/>
            <p:cNvSpPr/>
            <p:nvPr/>
          </p:nvSpPr>
          <p:spPr>
            <a:xfrm>
              <a:off x="2069238" y="18249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293" name="Google Shape;293;g1ea4101d1b6_0_342"/>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ea4101d1b6_0_36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Purpose of Screening</a:t>
            </a:r>
            <a:endParaRPr/>
          </a:p>
        </p:txBody>
      </p:sp>
      <p:sp>
        <p:nvSpPr>
          <p:cNvPr id="300" name="Google Shape;300;g1ea4101d1b6_0_363" descr="Yellow Radial Gradient Circle, outlined in black with Process Info inside." title="Yellow Radial Gradient Circle"/>
          <p:cNvSpPr/>
          <p:nvPr/>
        </p:nvSpPr>
        <p:spPr>
          <a:xfrm>
            <a:off x="228600" y="1580375"/>
            <a:ext cx="4146600" cy="4146600"/>
          </a:xfrm>
          <a:prstGeom prst="ellipse">
            <a:avLst/>
          </a:prstGeom>
          <a:gradFill>
            <a:gsLst>
              <a:gs pos="0">
                <a:srgbClr val="FFFF00"/>
              </a:gs>
              <a:gs pos="100000">
                <a:srgbClr val="FAD25C"/>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PROCESS</a:t>
            </a:r>
            <a:endParaRPr sz="2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Verdana"/>
                <a:ea typeface="Verdana"/>
                <a:cs typeface="Verdana"/>
                <a:sym typeface="Verdana"/>
              </a:rPr>
              <a:t>Evaluate Effectiveness of Core (Tier 1) </a:t>
            </a:r>
            <a:endParaRPr sz="2400" b="0" i="1" u="none" strike="noStrike" cap="none">
              <a:solidFill>
                <a:srgbClr val="000000"/>
              </a:solidFill>
              <a:latin typeface="Verdana"/>
              <a:ea typeface="Verdana"/>
              <a:cs typeface="Verdana"/>
              <a:sym typeface="Verdana"/>
            </a:endParaRPr>
          </a:p>
        </p:txBody>
      </p:sp>
      <p:sp>
        <p:nvSpPr>
          <p:cNvPr id="301" name="Google Shape;301;g1ea4101d1b6_0_363" descr="Yellow Radial Gradient Circle, outlined in black with Intervention Info inside." title="Yellow Radial Gradient Circle"/>
          <p:cNvSpPr/>
          <p:nvPr/>
        </p:nvSpPr>
        <p:spPr>
          <a:xfrm>
            <a:off x="4683175" y="1580375"/>
            <a:ext cx="4146600" cy="4146600"/>
          </a:xfrm>
          <a:prstGeom prst="ellipse">
            <a:avLst/>
          </a:prstGeom>
          <a:gradFill>
            <a:gsLst>
              <a:gs pos="0">
                <a:srgbClr val="FFFF00"/>
              </a:gs>
              <a:gs pos="100000">
                <a:srgbClr val="FAD25C"/>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INTERVENTION</a:t>
            </a:r>
            <a:endParaRPr sz="2400" b="0" i="1" u="none" strike="noStrike" cap="none">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chemeClr val="dk1"/>
              </a:buClr>
              <a:buSzPts val="1100"/>
              <a:buFont typeface="Arial"/>
              <a:buNone/>
            </a:pPr>
            <a:r>
              <a:rPr lang="en-US" sz="2400" b="0" i="1" u="none" strike="noStrike" cap="none">
                <a:solidFill>
                  <a:schemeClr val="dk1"/>
                </a:solidFill>
                <a:latin typeface="Verdana"/>
                <a:ea typeface="Verdana"/>
                <a:cs typeface="Verdana"/>
                <a:sym typeface="Verdana"/>
              </a:rPr>
              <a:t>Part of the Request for Assistance  Process that is one data point used to measure progress.</a:t>
            </a:r>
            <a:endParaRPr sz="2400" b="0" i="1"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1" u="none" strike="noStrike" cap="none">
              <a:solidFill>
                <a:srgbClr val="000000"/>
              </a:solidFill>
              <a:latin typeface="Verdana"/>
              <a:ea typeface="Verdana"/>
              <a:cs typeface="Verdana"/>
              <a:sym typeface="Verdana"/>
            </a:endParaRPr>
          </a:p>
        </p:txBody>
      </p:sp>
      <p:sp>
        <p:nvSpPr>
          <p:cNvPr id="302" name="Google Shape;302;g1ea4101d1b6_0_363"/>
          <p:cNvSpPr txBox="1"/>
          <p:nvPr/>
        </p:nvSpPr>
        <p:spPr>
          <a:xfrm>
            <a:off x="228600" y="6042991"/>
            <a:ext cx="7239600" cy="37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Verdana"/>
                <a:ea typeface="Verdana"/>
                <a:cs typeface="Verdana"/>
                <a:sym typeface="Verdana"/>
              </a:rPr>
              <a:t>Adapted from </a:t>
            </a:r>
            <a:r>
              <a:rPr lang="en-US" sz="1200" b="0" i="0" u="sng" strike="noStrike" cap="none">
                <a:solidFill>
                  <a:schemeClr val="hlink"/>
                </a:solidFill>
                <a:latin typeface="Verdana"/>
                <a:ea typeface="Verdana"/>
                <a:cs typeface="Verdana"/>
                <a:sym typeface="Verdana"/>
                <a:hlinkClick r:id="rId3"/>
              </a:rPr>
              <a:t>https://assets-global.website-files.com/5d3725188825e071f1670246/5d7035c071700f1e3b846aab_b1_lewis_powers_dixon_revised.pdf</a:t>
            </a:r>
            <a:r>
              <a:rPr lang="en-US" sz="1200" b="0" i="0" u="sng" strike="noStrike" cap="none">
                <a:solidFill>
                  <a:schemeClr val="hlink"/>
                </a:solidFill>
                <a:latin typeface="Verdana"/>
                <a:ea typeface="Verdana"/>
                <a:cs typeface="Verdana"/>
                <a:sym typeface="Verdana"/>
              </a:rPr>
              <a:t> </a:t>
            </a:r>
            <a:endParaRPr sz="1200" b="0" i="0" u="none" strike="noStrike" cap="none">
              <a:solidFill>
                <a:srgbClr val="000000"/>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ea4101d1b6_0_37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Integrated Screening</a:t>
            </a:r>
            <a:endParaRPr/>
          </a:p>
        </p:txBody>
      </p:sp>
      <p:sp>
        <p:nvSpPr>
          <p:cNvPr id="309" name="Google Shape;309;g1ea4101d1b6_0_371"/>
          <p:cNvSpPr txBox="1">
            <a:spLocks noGrp="1"/>
          </p:cNvSpPr>
          <p:nvPr>
            <p:ph type="body" idx="1"/>
          </p:nvPr>
        </p:nvSpPr>
        <p:spPr>
          <a:xfrm>
            <a:off x="914400" y="1524000"/>
            <a:ext cx="3582900" cy="651000"/>
          </a:xfrm>
          <a:prstGeom prst="rect">
            <a:avLst/>
          </a:prstGeom>
          <a:solidFill>
            <a:srgbClr val="072B62"/>
          </a:solidFill>
          <a:ln w="9525" cap="flat" cmpd="sng">
            <a:solidFill>
              <a:srgbClr val="072B62"/>
            </a:solidFill>
            <a:prstDash val="solid"/>
            <a:round/>
            <a:headEnd type="none" w="sm" len="sm"/>
            <a:tailEnd type="none" w="sm" len="sm"/>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a:solidFill>
                  <a:schemeClr val="lt1"/>
                </a:solidFill>
              </a:rPr>
              <a:t>INFORMAL	</a:t>
            </a:r>
            <a:endParaRPr>
              <a:solidFill>
                <a:schemeClr val="lt1"/>
              </a:solidFill>
            </a:endParaRPr>
          </a:p>
        </p:txBody>
      </p:sp>
      <p:sp>
        <p:nvSpPr>
          <p:cNvPr id="310" name="Google Shape;310;g1ea4101d1b6_0_37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Font typeface="Verdana"/>
              <a:buChar char="•"/>
            </a:pPr>
            <a:r>
              <a:rPr lang="en-US"/>
              <a:t>Nominations/ Requests for Assistance</a:t>
            </a:r>
            <a:endParaRPr/>
          </a:p>
          <a:p>
            <a:pPr marL="0" lvl="0" indent="0" algn="l" rtl="0">
              <a:lnSpc>
                <a:spcPct val="100000"/>
              </a:lnSpc>
              <a:spcBef>
                <a:spcPts val="480"/>
              </a:spcBef>
              <a:spcAft>
                <a:spcPts val="0"/>
              </a:spcAft>
              <a:buSzPts val="2400"/>
              <a:buNone/>
            </a:pPr>
            <a:endParaRPr/>
          </a:p>
        </p:txBody>
      </p:sp>
      <p:sp>
        <p:nvSpPr>
          <p:cNvPr id="311" name="Google Shape;311;g1ea4101d1b6_0_371"/>
          <p:cNvSpPr txBox="1">
            <a:spLocks noGrp="1"/>
          </p:cNvSpPr>
          <p:nvPr>
            <p:ph type="body" idx="3"/>
          </p:nvPr>
        </p:nvSpPr>
        <p:spPr>
          <a:xfrm>
            <a:off x="5105400" y="1535113"/>
            <a:ext cx="3581400" cy="639900"/>
          </a:xfrm>
          <a:prstGeom prst="rect">
            <a:avLst/>
          </a:prstGeom>
          <a:solidFill>
            <a:srgbClr val="072B62"/>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FORMAL</a:t>
            </a:r>
            <a:endParaRPr/>
          </a:p>
        </p:txBody>
      </p:sp>
      <p:sp>
        <p:nvSpPr>
          <p:cNvPr id="312" name="Google Shape;312;g1ea4101d1b6_0_371"/>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Font typeface="Verdana"/>
              <a:buChar char="•"/>
            </a:pPr>
            <a:r>
              <a:rPr lang="en-US"/>
              <a:t>Existing Data Sets</a:t>
            </a:r>
            <a:endParaRPr/>
          </a:p>
          <a:p>
            <a:pPr marL="457200" lvl="0" indent="-381000" algn="l" rtl="0">
              <a:lnSpc>
                <a:spcPct val="100000"/>
              </a:lnSpc>
              <a:spcBef>
                <a:spcPts val="0"/>
              </a:spcBef>
              <a:spcAft>
                <a:spcPts val="0"/>
              </a:spcAft>
              <a:buSzPts val="2400"/>
              <a:buFont typeface="Verdana"/>
              <a:buChar char="•"/>
            </a:pPr>
            <a:r>
              <a:rPr lang="en-US"/>
              <a:t>Universal Screeners</a:t>
            </a:r>
            <a:endParaRPr/>
          </a:p>
        </p:txBody>
      </p:sp>
      <p:pic>
        <p:nvPicPr>
          <p:cNvPr id="313" name="Google Shape;313;g1ea4101d1b6_0_371" descr="Grey Network of Connections with Color of the Rainbow when more than a few Connections are present." title="Integrated Screening Icon"/>
          <p:cNvPicPr preferRelativeResize="0"/>
          <p:nvPr/>
        </p:nvPicPr>
        <p:blipFill rotWithShape="1">
          <a:blip r:embed="rId3">
            <a:alphaModFix/>
          </a:blip>
          <a:srcRect/>
          <a:stretch/>
        </p:blipFill>
        <p:spPr>
          <a:xfrm>
            <a:off x="1603333" y="3429000"/>
            <a:ext cx="6194426" cy="3233673"/>
          </a:xfrm>
          <a:prstGeom prst="rect">
            <a:avLst/>
          </a:prstGeom>
          <a:noFill/>
          <a:ln>
            <a:noFill/>
          </a:ln>
        </p:spPr>
      </p:pic>
      <p:pic>
        <p:nvPicPr>
          <p:cNvPr id="314" name="Google Shape;314;g1ea4101d1b6_0_371" descr="family engagement icon"/>
          <p:cNvPicPr preferRelativeResize="0"/>
          <p:nvPr/>
        </p:nvPicPr>
        <p:blipFill rotWithShape="1">
          <a:blip r:embed="rId4">
            <a:alphaModFix/>
          </a:blip>
          <a:srcRect/>
          <a:stretch/>
        </p:blipFill>
        <p:spPr>
          <a:xfrm>
            <a:off x="108613" y="5774512"/>
            <a:ext cx="905774" cy="10006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xEl>
                                              <p:pRg st="0" end="0"/>
                                            </p:txEl>
                                          </p:spTgt>
                                        </p:tgtEl>
                                        <p:attrNameLst>
                                          <p:attrName>style.visibility</p:attrName>
                                        </p:attrNameLst>
                                      </p:cBhvr>
                                      <p:to>
                                        <p:strVal val="visible"/>
                                      </p:to>
                                    </p:set>
                                    <p:animEffect transition="in" filter="fade">
                                      <p:cBhvr>
                                        <p:cTn id="7" dur="500"/>
                                        <p:tgtEl>
                                          <p:spTgt spid="3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0">
                                            <p:txEl>
                                              <p:pRg st="1" end="1"/>
                                            </p:txEl>
                                          </p:spTgt>
                                        </p:tgtEl>
                                        <p:attrNameLst>
                                          <p:attrName>style.visibility</p:attrName>
                                        </p:attrNameLst>
                                      </p:cBhvr>
                                      <p:to>
                                        <p:strVal val="visible"/>
                                      </p:to>
                                    </p:set>
                                    <p:animEffect transition="in" filter="fade">
                                      <p:cBhvr>
                                        <p:cTn id="12" dur="500"/>
                                        <p:tgtEl>
                                          <p:spTgt spid="3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2">
                                            <p:txEl>
                                              <p:pRg st="0" end="0"/>
                                            </p:txEl>
                                          </p:spTgt>
                                        </p:tgtEl>
                                        <p:attrNameLst>
                                          <p:attrName>style.visibility</p:attrName>
                                        </p:attrNameLst>
                                      </p:cBhvr>
                                      <p:to>
                                        <p:strVal val="visible"/>
                                      </p:to>
                                    </p:set>
                                    <p:animEffect transition="in" filter="fade">
                                      <p:cBhvr>
                                        <p:cTn id="17" dur="500"/>
                                        <p:tgtEl>
                                          <p:spTgt spid="3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2">
                                            <p:txEl>
                                              <p:pRg st="1" end="1"/>
                                            </p:txEl>
                                          </p:spTgt>
                                        </p:tgtEl>
                                        <p:attrNameLst>
                                          <p:attrName>style.visibility</p:attrName>
                                        </p:attrNameLst>
                                      </p:cBhvr>
                                      <p:to>
                                        <p:strVal val="visible"/>
                                      </p:to>
                                    </p:set>
                                    <p:animEffect transition="in" filter="fade">
                                      <p:cBhvr>
                                        <p:cTn id="22" dur="500"/>
                                        <p:tgtEl>
                                          <p:spTgt spid="3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ea4101d1b6_0_38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Universal Screeners</a:t>
            </a:r>
            <a:endParaRPr/>
          </a:p>
        </p:txBody>
      </p:sp>
      <p:graphicFrame>
        <p:nvGraphicFramePr>
          <p:cNvPr id="320" name="Google Shape;320;g1ea4101d1b6_0_389"/>
          <p:cNvGraphicFramePr/>
          <p:nvPr/>
        </p:nvGraphicFramePr>
        <p:xfrm>
          <a:off x="116114" y="1366315"/>
          <a:ext cx="3000000" cy="3000000"/>
        </p:xfrm>
        <a:graphic>
          <a:graphicData uri="http://schemas.openxmlformats.org/drawingml/2006/table">
            <a:tbl>
              <a:tblPr firstRow="1">
                <a:noFill/>
                <a:tableStyleId>{857D3D4D-655B-450A-BD09-E88D3390F2B8}</a:tableStyleId>
              </a:tblPr>
              <a:tblGrid>
                <a:gridCol w="2949050">
                  <a:extLst>
                    <a:ext uri="{9D8B030D-6E8A-4147-A177-3AD203B41FA5}">
                      <a16:colId xmlns:a16="http://schemas.microsoft.com/office/drawing/2014/main" val="20000"/>
                    </a:ext>
                  </a:extLst>
                </a:gridCol>
                <a:gridCol w="3142600">
                  <a:extLst>
                    <a:ext uri="{9D8B030D-6E8A-4147-A177-3AD203B41FA5}">
                      <a16:colId xmlns:a16="http://schemas.microsoft.com/office/drawing/2014/main" val="20001"/>
                    </a:ext>
                  </a:extLst>
                </a:gridCol>
                <a:gridCol w="2975825">
                  <a:extLst>
                    <a:ext uri="{9D8B030D-6E8A-4147-A177-3AD203B41FA5}">
                      <a16:colId xmlns:a16="http://schemas.microsoft.com/office/drawing/2014/main" val="20002"/>
                    </a:ext>
                  </a:extLst>
                </a:gridCol>
              </a:tblGrid>
              <a:tr h="5411150">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Verdana"/>
                          <a:ea typeface="Verdana"/>
                          <a:cs typeface="Verdana"/>
                          <a:sym typeface="Verdana"/>
                        </a:rPr>
                        <a:t>ACADEMIC</a:t>
                      </a: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3"/>
                        </a:rPr>
                        <a:t>National Center on Intensive Interventions</a:t>
                      </a:r>
                      <a:endParaRPr sz="1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4"/>
                        </a:rPr>
                        <a:t>RAND Education Assessment Finder</a:t>
                      </a:r>
                      <a:endParaRPr sz="240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Verdana"/>
                          <a:ea typeface="Verdana"/>
                          <a:cs typeface="Verdana"/>
                          <a:sym typeface="Verdana"/>
                        </a:rPr>
                        <a:t>BEHAVIOR</a:t>
                      </a:r>
                      <a:endParaRPr sz="240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5"/>
                        </a:rPr>
                        <a:t>University of Missouri Evidence Based Intervention Network</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6"/>
                        </a:rPr>
                        <a:t>National Center on Intensive Interventions</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7"/>
                        </a:rPr>
                        <a:t>Center on PBIS</a:t>
                      </a:r>
                      <a:endParaRPr sz="2400" u="none" strike="noStrike" cap="none">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100"/>
                        <a:buFont typeface="Arial"/>
                        <a:buNone/>
                      </a:pPr>
                      <a:endParaRPr sz="110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2400" u="none" strike="noStrike" cap="none">
                          <a:solidFill>
                            <a:schemeClr val="dk1"/>
                          </a:solidFill>
                          <a:latin typeface="Verdana"/>
                          <a:ea typeface="Verdana"/>
                          <a:cs typeface="Verdana"/>
                          <a:sym typeface="Verdana"/>
                        </a:rPr>
                        <a:t>MENTAL WELLNESS</a:t>
                      </a: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4"/>
                        </a:rPr>
                        <a:t>RAND Education Assessment Finder</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8"/>
                        </a:rPr>
                        <a:t>Ohio Department of Education</a:t>
                      </a:r>
                      <a:endParaRPr sz="2400" u="none" strike="noStrike" cap="none">
                        <a:latin typeface="Verdana"/>
                        <a:ea typeface="Verdana"/>
                        <a:cs typeface="Verdana"/>
                        <a:sym typeface="Verdana"/>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321" name="Google Shape;321;g1ea4101d1b6_0_389" descr="Rainbow Color of Stacked Books with Red Apple on Top." title="Academic Icon"/>
          <p:cNvPicPr preferRelativeResize="0"/>
          <p:nvPr/>
        </p:nvPicPr>
        <p:blipFill rotWithShape="1">
          <a:blip r:embed="rId9">
            <a:alphaModFix/>
          </a:blip>
          <a:srcRect/>
          <a:stretch/>
        </p:blipFill>
        <p:spPr>
          <a:xfrm>
            <a:off x="972507" y="1800213"/>
            <a:ext cx="672676" cy="840723"/>
          </a:xfrm>
          <a:prstGeom prst="rect">
            <a:avLst/>
          </a:prstGeom>
          <a:noFill/>
          <a:ln>
            <a:noFill/>
          </a:ln>
        </p:spPr>
      </p:pic>
      <p:pic>
        <p:nvPicPr>
          <p:cNvPr id="322" name="Google Shape;322;g1ea4101d1b6_0_389" descr="Green Smiling Emoji, Yellow Worried Emoji, Red Upset Emoji in Horizontal Line" title="Behavior Icon"/>
          <p:cNvPicPr preferRelativeResize="0"/>
          <p:nvPr/>
        </p:nvPicPr>
        <p:blipFill rotWithShape="1">
          <a:blip r:embed="rId10">
            <a:alphaModFix/>
          </a:blip>
          <a:srcRect/>
          <a:stretch/>
        </p:blipFill>
        <p:spPr>
          <a:xfrm>
            <a:off x="3846928" y="1900276"/>
            <a:ext cx="1585024" cy="551050"/>
          </a:xfrm>
          <a:prstGeom prst="rect">
            <a:avLst/>
          </a:prstGeom>
          <a:noFill/>
          <a:ln>
            <a:noFill/>
          </a:ln>
        </p:spPr>
      </p:pic>
      <p:pic>
        <p:nvPicPr>
          <p:cNvPr id="323" name="Google Shape;323;g1ea4101d1b6_0_389" descr="Colorful clipart of brain with right hemisphere represented as artistic with birds flying out from it and the left hemisphere more scientific with sharp grid lines." title="Social Emotional Icon"/>
          <p:cNvPicPr preferRelativeResize="0"/>
          <p:nvPr/>
        </p:nvPicPr>
        <p:blipFill rotWithShape="1">
          <a:blip r:embed="rId11">
            <a:alphaModFix/>
          </a:blip>
          <a:srcRect/>
          <a:stretch/>
        </p:blipFill>
        <p:spPr>
          <a:xfrm>
            <a:off x="7214734" y="2205396"/>
            <a:ext cx="837926" cy="729024"/>
          </a:xfrm>
          <a:prstGeom prst="rect">
            <a:avLst/>
          </a:prstGeom>
          <a:noFill/>
          <a:ln>
            <a:noFill/>
          </a:ln>
        </p:spPr>
      </p:pic>
      <p:pic>
        <p:nvPicPr>
          <p:cNvPr id="324" name="Google Shape;324;g1ea4101d1b6_0_389" descr="family engagement icon"/>
          <p:cNvPicPr preferRelativeResize="0"/>
          <p:nvPr/>
        </p:nvPicPr>
        <p:blipFill rotWithShape="1">
          <a:blip r:embed="rId12">
            <a:alphaModFix/>
          </a:blip>
          <a:srcRect/>
          <a:stretch/>
        </p:blipFill>
        <p:spPr>
          <a:xfrm>
            <a:off x="116113" y="5776799"/>
            <a:ext cx="905774" cy="10006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1ea4101d1b6_0_42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Quick Check: Screening</a:t>
            </a:r>
            <a:endParaRPr/>
          </a:p>
        </p:txBody>
      </p:sp>
      <p:sp>
        <p:nvSpPr>
          <p:cNvPr id="331" name="Google Shape;331;g1ea4101d1b6_0_428"/>
          <p:cNvSpPr txBox="1">
            <a:spLocks noGrp="1"/>
          </p:cNvSpPr>
          <p:nvPr>
            <p:ph type="body" idx="1"/>
          </p:nvPr>
        </p:nvSpPr>
        <p:spPr>
          <a:xfrm>
            <a:off x="44400" y="1665874"/>
            <a:ext cx="5961300" cy="5192100"/>
          </a:xfrm>
          <a:prstGeom prst="rect">
            <a:avLst/>
          </a:prstGeom>
          <a:noFill/>
          <a:ln>
            <a:noFill/>
          </a:ln>
        </p:spPr>
        <p:txBody>
          <a:bodyPr spcFirstLastPara="1" wrap="square" lIns="91425" tIns="45700" rIns="91425" bIns="45700" anchor="t" anchorCtr="0">
            <a:normAutofit fontScale="85000" lnSpcReduction="10000"/>
          </a:bodyPr>
          <a:lstStyle/>
          <a:p>
            <a:pPr marL="457200" lvl="0" indent="-389445" algn="l" rtl="0">
              <a:lnSpc>
                <a:spcPct val="100000"/>
              </a:lnSpc>
              <a:spcBef>
                <a:spcPts val="360"/>
              </a:spcBef>
              <a:spcAft>
                <a:spcPts val="0"/>
              </a:spcAft>
              <a:buSzPct val="90850"/>
              <a:buFont typeface="Verdana"/>
              <a:buChar char="•"/>
            </a:pPr>
            <a:r>
              <a:rPr lang="en-US" sz="3082"/>
              <a:t>We have universal screening data at Tier 1 in at least one area of academics, behavior, mental wellness (can be Early Warning System in secondary)</a:t>
            </a:r>
            <a:endParaRPr sz="3082"/>
          </a:p>
          <a:p>
            <a:pPr marL="457200" lvl="0" indent="-389445" algn="l" rtl="0">
              <a:lnSpc>
                <a:spcPct val="100000"/>
              </a:lnSpc>
              <a:spcBef>
                <a:spcPts val="1000"/>
              </a:spcBef>
              <a:spcAft>
                <a:spcPts val="0"/>
              </a:spcAft>
              <a:buSzPct val="90850"/>
              <a:buFont typeface="Verdana"/>
              <a:buChar char="•"/>
            </a:pPr>
            <a:r>
              <a:rPr lang="en-US" sz="3082"/>
              <a:t>We use the data to answer “is the core sufficient” based on the triangle</a:t>
            </a:r>
            <a:endParaRPr sz="3082"/>
          </a:p>
          <a:p>
            <a:pPr marL="457200" lvl="0" indent="-390009" algn="l" rtl="0">
              <a:lnSpc>
                <a:spcPct val="100000"/>
              </a:lnSpc>
              <a:spcBef>
                <a:spcPts val="1000"/>
              </a:spcBef>
              <a:spcAft>
                <a:spcPts val="1000"/>
              </a:spcAft>
              <a:buSzPct val="90850"/>
              <a:buFont typeface="Verdana"/>
              <a:buChar char="•"/>
            </a:pPr>
            <a:r>
              <a:rPr lang="en-US" sz="3082"/>
              <a:t>We have conversations around “is it a student issue or a systems issue” rather than always looking at individual students</a:t>
            </a:r>
            <a:r>
              <a:rPr lang="en-US"/>
              <a:t> </a:t>
            </a:r>
            <a:endParaRPr/>
          </a:p>
        </p:txBody>
      </p:sp>
      <p:sp>
        <p:nvSpPr>
          <p:cNvPr id="332" name="Google Shape;332;g1ea4101d1b6_0_428"/>
          <p:cNvSpPr txBox="1"/>
          <p:nvPr/>
        </p:nvSpPr>
        <p:spPr>
          <a:xfrm>
            <a:off x="6009600" y="1404275"/>
            <a:ext cx="871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YES</a:t>
            </a:r>
            <a:endParaRPr sz="2200" b="0" i="0" u="none" strike="noStrike" cap="none">
              <a:solidFill>
                <a:srgbClr val="000000"/>
              </a:solidFill>
              <a:latin typeface="Verdana"/>
              <a:ea typeface="Verdana"/>
              <a:cs typeface="Verdana"/>
              <a:sym typeface="Verdana"/>
            </a:endParaRPr>
          </a:p>
        </p:txBody>
      </p:sp>
      <p:sp>
        <p:nvSpPr>
          <p:cNvPr id="333" name="Google Shape;333;g1ea4101d1b6_0_428"/>
          <p:cNvSpPr txBox="1"/>
          <p:nvPr/>
        </p:nvSpPr>
        <p:spPr>
          <a:xfrm>
            <a:off x="6743250" y="1404275"/>
            <a:ext cx="13215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SO-SO</a:t>
            </a:r>
            <a:endParaRPr sz="2200" b="0" i="0" u="none" strike="noStrike" cap="none">
              <a:solidFill>
                <a:srgbClr val="000000"/>
              </a:solidFill>
              <a:latin typeface="Verdana"/>
              <a:ea typeface="Verdana"/>
              <a:cs typeface="Verdana"/>
              <a:sym typeface="Verdana"/>
            </a:endParaRPr>
          </a:p>
        </p:txBody>
      </p:sp>
      <p:sp>
        <p:nvSpPr>
          <p:cNvPr id="334" name="Google Shape;334;g1ea4101d1b6_0_428"/>
          <p:cNvSpPr txBox="1"/>
          <p:nvPr/>
        </p:nvSpPr>
        <p:spPr>
          <a:xfrm>
            <a:off x="7838400" y="1404275"/>
            <a:ext cx="871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NO</a:t>
            </a:r>
            <a:endParaRPr sz="2200" b="0" i="0" u="none" strike="noStrike" cap="none">
              <a:solidFill>
                <a:srgbClr val="000000"/>
              </a:solidFill>
              <a:latin typeface="Verdana"/>
              <a:ea typeface="Verdana"/>
              <a:cs typeface="Verdana"/>
              <a:sym typeface="Verdana"/>
            </a:endParaRPr>
          </a:p>
        </p:txBody>
      </p:sp>
      <p:pic>
        <p:nvPicPr>
          <p:cNvPr id="335" name="Google Shape;335;g1ea4101d1b6_0_428" descr="emoji strip"/>
          <p:cNvPicPr preferRelativeResize="0"/>
          <p:nvPr/>
        </p:nvPicPr>
        <p:blipFill rotWithShape="1">
          <a:blip r:embed="rId3">
            <a:alphaModFix/>
          </a:blip>
          <a:srcRect/>
          <a:stretch/>
        </p:blipFill>
        <p:spPr>
          <a:xfrm>
            <a:off x="6025949" y="2023924"/>
            <a:ext cx="2737051" cy="952276"/>
          </a:xfrm>
          <a:prstGeom prst="rect">
            <a:avLst/>
          </a:prstGeom>
          <a:noFill/>
          <a:ln>
            <a:noFill/>
          </a:ln>
        </p:spPr>
      </p:pic>
      <p:pic>
        <p:nvPicPr>
          <p:cNvPr id="336" name="Google Shape;336;g1ea4101d1b6_0_428" descr="emoji strip"/>
          <p:cNvPicPr preferRelativeResize="0"/>
          <p:nvPr/>
        </p:nvPicPr>
        <p:blipFill rotWithShape="1">
          <a:blip r:embed="rId3">
            <a:alphaModFix/>
          </a:blip>
          <a:srcRect/>
          <a:stretch/>
        </p:blipFill>
        <p:spPr>
          <a:xfrm>
            <a:off x="6035474" y="3493544"/>
            <a:ext cx="2737051" cy="952276"/>
          </a:xfrm>
          <a:prstGeom prst="rect">
            <a:avLst/>
          </a:prstGeom>
          <a:noFill/>
          <a:ln>
            <a:noFill/>
          </a:ln>
        </p:spPr>
      </p:pic>
      <p:pic>
        <p:nvPicPr>
          <p:cNvPr id="337" name="Google Shape;337;g1ea4101d1b6_0_428" descr="emoji strip"/>
          <p:cNvPicPr preferRelativeResize="0"/>
          <p:nvPr/>
        </p:nvPicPr>
        <p:blipFill rotWithShape="1">
          <a:blip r:embed="rId3">
            <a:alphaModFix/>
          </a:blip>
          <a:srcRect/>
          <a:stretch/>
        </p:blipFill>
        <p:spPr>
          <a:xfrm>
            <a:off x="6025950" y="5176700"/>
            <a:ext cx="2737051" cy="9522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ea4101d1b6_0_46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Requests for Assistance?</a:t>
            </a:r>
            <a:endParaRPr/>
          </a:p>
        </p:txBody>
      </p:sp>
      <p:sp>
        <p:nvSpPr>
          <p:cNvPr id="343" name="Google Shape;343;g1ea4101d1b6_0_46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Char char="•"/>
            </a:pPr>
            <a:r>
              <a:rPr lang="en-US" sz="2400"/>
              <a:t>Grab the reading specialist in the hall and ask if she can add one more to the group.</a:t>
            </a:r>
            <a:endParaRPr sz="2400"/>
          </a:p>
          <a:p>
            <a:pPr marL="457200" lvl="0" indent="-228600" algn="l" rtl="0">
              <a:lnSpc>
                <a:spcPct val="100000"/>
              </a:lnSpc>
              <a:spcBef>
                <a:spcPts val="360"/>
              </a:spcBef>
              <a:spcAft>
                <a:spcPts val="0"/>
              </a:spcAft>
              <a:buSzPts val="2323"/>
              <a:buNone/>
            </a:pPr>
            <a:endParaRPr sz="2400"/>
          </a:p>
          <a:p>
            <a:pPr marL="457200" lvl="0" indent="-381000" algn="l" rtl="0">
              <a:lnSpc>
                <a:spcPct val="100000"/>
              </a:lnSpc>
              <a:spcBef>
                <a:spcPts val="360"/>
              </a:spcBef>
              <a:spcAft>
                <a:spcPts val="0"/>
              </a:spcAft>
              <a:buSzPts val="2400"/>
              <a:buChar char="•"/>
            </a:pPr>
            <a:r>
              <a:rPr lang="en-US" sz="2400"/>
              <a:t>Tell the high school counselor a student just got on your last nerve and they need to see them so they can be added to the social skills group.</a:t>
            </a:r>
            <a:endParaRPr sz="2400"/>
          </a:p>
          <a:p>
            <a:pPr marL="457200" lvl="0" indent="-228600" algn="l" rtl="0">
              <a:lnSpc>
                <a:spcPct val="100000"/>
              </a:lnSpc>
              <a:spcBef>
                <a:spcPts val="360"/>
              </a:spcBef>
              <a:spcAft>
                <a:spcPts val="0"/>
              </a:spcAft>
              <a:buSzPts val="2323"/>
              <a:buNone/>
            </a:pPr>
            <a:endParaRPr sz="2400"/>
          </a:p>
          <a:p>
            <a:pPr marL="457200" lvl="0" indent="-381000" algn="l" rtl="0">
              <a:lnSpc>
                <a:spcPct val="100000"/>
              </a:lnSpc>
              <a:spcBef>
                <a:spcPts val="360"/>
              </a:spcBef>
              <a:spcAft>
                <a:spcPts val="0"/>
              </a:spcAft>
              <a:buSzPts val="2400"/>
              <a:buChar char="•"/>
            </a:pPr>
            <a:r>
              <a:rPr lang="en-US" sz="2400"/>
              <a:t>Email the school psychologist and everyone else you know to request the Tier 3 behavior specialist come at once because a student seriously interferes with learning in the classroom!</a:t>
            </a:r>
            <a:endParaRPr sz="2400"/>
          </a:p>
        </p:txBody>
      </p:sp>
      <p:sp>
        <p:nvSpPr>
          <p:cNvPr id="344" name="Google Shape;344;g1ea4101d1b6_0_460" descr="The red ellipse encloses all of the text within the slide and is used along with a red line through the center.  This indicates that all scenarios listed should not be considered as non-examples." title="Red Ellipse"/>
          <p:cNvSpPr/>
          <p:nvPr/>
        </p:nvSpPr>
        <p:spPr>
          <a:xfrm>
            <a:off x="165000" y="1600199"/>
            <a:ext cx="8814000" cy="5154600"/>
          </a:xfrm>
          <a:prstGeom prst="ellipse">
            <a:avLst/>
          </a:prstGeom>
          <a:noFill/>
          <a:ln w="38100"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Verdana"/>
              <a:buNone/>
            </a:pPr>
            <a:endParaRPr sz="2400" b="0" i="0" u="none" strike="noStrike" cap="none">
              <a:solidFill>
                <a:srgbClr val="000000"/>
              </a:solidFill>
              <a:latin typeface="Verdana"/>
              <a:ea typeface="Verdana"/>
              <a:cs typeface="Verdana"/>
              <a:sym typeface="Verdana"/>
            </a:endParaRPr>
          </a:p>
        </p:txBody>
      </p:sp>
      <p:cxnSp>
        <p:nvCxnSpPr>
          <p:cNvPr id="345" name="Google Shape;345;g1ea4101d1b6_0_460" descr="large universal no symbol, read oval with a line through it&#10;"/>
          <p:cNvCxnSpPr/>
          <p:nvPr/>
        </p:nvCxnSpPr>
        <p:spPr>
          <a:xfrm flipH="1">
            <a:off x="1003680" y="1841025"/>
            <a:ext cx="6215700" cy="4395600"/>
          </a:xfrm>
          <a:prstGeom prst="straightConnector1">
            <a:avLst/>
          </a:prstGeom>
          <a:noFill/>
          <a:ln w="38100" cap="flat" cmpd="sng">
            <a:solidFill>
              <a:srgbClr val="FF0000"/>
            </a:solidFill>
            <a:prstDash val="solid"/>
            <a:round/>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1ea4101d1b6_0_46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Nominations/ Request for </a:t>
            </a:r>
            <a:endParaRPr/>
          </a:p>
          <a:p>
            <a:pPr marL="0" lvl="0" indent="0" algn="ctr" rtl="0">
              <a:lnSpc>
                <a:spcPct val="100000"/>
              </a:lnSpc>
              <a:spcBef>
                <a:spcPts val="0"/>
              </a:spcBef>
              <a:spcAft>
                <a:spcPts val="0"/>
              </a:spcAft>
              <a:buSzPct val="111111"/>
              <a:buNone/>
            </a:pPr>
            <a:r>
              <a:rPr lang="en-US"/>
              <a:t>Assistance Forms</a:t>
            </a:r>
            <a:endParaRPr/>
          </a:p>
        </p:txBody>
      </p:sp>
      <p:sp>
        <p:nvSpPr>
          <p:cNvPr id="352" name="Google Shape;352;g1ea4101d1b6_0_46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52167" algn="l" rtl="0">
              <a:lnSpc>
                <a:spcPct val="100000"/>
              </a:lnSpc>
              <a:spcBef>
                <a:spcPts val="360"/>
              </a:spcBef>
              <a:spcAft>
                <a:spcPts val="0"/>
              </a:spcAft>
              <a:buSzPts val="1946"/>
              <a:buChar char="•"/>
            </a:pPr>
            <a:r>
              <a:rPr lang="en-US"/>
              <a:t>Designed for quick response</a:t>
            </a:r>
            <a:endParaRPr/>
          </a:p>
          <a:p>
            <a:pPr marL="457200" lvl="0" indent="-352167" algn="l" rtl="0">
              <a:lnSpc>
                <a:spcPct val="100000"/>
              </a:lnSpc>
              <a:spcBef>
                <a:spcPts val="360"/>
              </a:spcBef>
              <a:spcAft>
                <a:spcPts val="0"/>
              </a:spcAft>
              <a:buSzPts val="1946"/>
              <a:buChar char="•"/>
            </a:pPr>
            <a:r>
              <a:rPr lang="en-US"/>
              <a:t>Staff (Teacher, Support Staff, Administration), Caregiver and/or Student may make a nomination. </a:t>
            </a:r>
            <a:endParaRPr/>
          </a:p>
          <a:p>
            <a:pPr marL="457200" lvl="0" indent="-352167" algn="l" rtl="0">
              <a:lnSpc>
                <a:spcPct val="100000"/>
              </a:lnSpc>
              <a:spcBef>
                <a:spcPts val="360"/>
              </a:spcBef>
              <a:spcAft>
                <a:spcPts val="0"/>
              </a:spcAft>
              <a:buSzPts val="1946"/>
              <a:buChar char="•"/>
            </a:pPr>
            <a:r>
              <a:rPr lang="en-US"/>
              <a:t>Should identify students with not only externalizing (interpersonal) risk characteristics but those with internalizing (intrapersonal) risk characteristics as well.</a:t>
            </a:r>
            <a:endParaRPr/>
          </a:p>
          <a:p>
            <a:pPr marL="457200" lvl="0" indent="-352167" algn="l" rtl="0">
              <a:lnSpc>
                <a:spcPct val="100000"/>
              </a:lnSpc>
              <a:spcBef>
                <a:spcPts val="360"/>
              </a:spcBef>
              <a:spcAft>
                <a:spcPts val="0"/>
              </a:spcAft>
              <a:buSzPts val="1946"/>
              <a:buChar char="•"/>
            </a:pPr>
            <a:r>
              <a:rPr lang="en-US"/>
              <a:t>Scheduled to occur at designated points across the school year.</a:t>
            </a:r>
            <a:endParaRPr/>
          </a:p>
        </p:txBody>
      </p:sp>
      <p:pic>
        <p:nvPicPr>
          <p:cNvPr id="353" name="Google Shape;353;g1ea4101d1b6_0_467" descr="family engagement icon"/>
          <p:cNvPicPr preferRelativeResize="0"/>
          <p:nvPr/>
        </p:nvPicPr>
        <p:blipFill rotWithShape="1">
          <a:blip r:embed="rId3">
            <a:alphaModFix/>
          </a:blip>
          <a:srcRect/>
          <a:stretch/>
        </p:blipFill>
        <p:spPr>
          <a:xfrm>
            <a:off x="88463" y="5857324"/>
            <a:ext cx="905774" cy="10006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animEffect transition="in" filter="fade">
                                      <p:cBhvr>
                                        <p:cTn id="7" dur="500"/>
                                        <p:tgtEl>
                                          <p:spTgt spid="3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2">
                                            <p:txEl>
                                              <p:pRg st="1" end="1"/>
                                            </p:txEl>
                                          </p:spTgt>
                                        </p:tgtEl>
                                        <p:attrNameLst>
                                          <p:attrName>style.visibility</p:attrName>
                                        </p:attrNameLst>
                                      </p:cBhvr>
                                      <p:to>
                                        <p:strVal val="visible"/>
                                      </p:to>
                                    </p:set>
                                    <p:animEffect transition="in" filter="fade">
                                      <p:cBhvr>
                                        <p:cTn id="12" dur="500"/>
                                        <p:tgtEl>
                                          <p:spTgt spid="3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xEl>
                                              <p:pRg st="2" end="2"/>
                                            </p:txEl>
                                          </p:spTgt>
                                        </p:tgtEl>
                                        <p:attrNameLst>
                                          <p:attrName>style.visibility</p:attrName>
                                        </p:attrNameLst>
                                      </p:cBhvr>
                                      <p:to>
                                        <p:strVal val="visible"/>
                                      </p:to>
                                    </p:set>
                                    <p:animEffect transition="in" filter="fade">
                                      <p:cBhvr>
                                        <p:cTn id="17" dur="500"/>
                                        <p:tgtEl>
                                          <p:spTgt spid="3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2">
                                            <p:txEl>
                                              <p:pRg st="3" end="3"/>
                                            </p:txEl>
                                          </p:spTgt>
                                        </p:tgtEl>
                                        <p:attrNameLst>
                                          <p:attrName>style.visibility</p:attrName>
                                        </p:attrNameLst>
                                      </p:cBhvr>
                                      <p:to>
                                        <p:strVal val="visible"/>
                                      </p:to>
                                    </p:set>
                                    <p:animEffect transition="in" filter="fade">
                                      <p:cBhvr>
                                        <p:cTn id="22" dur="500"/>
                                        <p:tgtEl>
                                          <p:spTgt spid="3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1ea4101d1b6_0_44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Team Time: Screening and RFA</a:t>
            </a:r>
            <a:r>
              <a:rPr lang="en-US"/>
              <a:t>’s</a:t>
            </a:r>
            <a:endParaRPr>
              <a:solidFill>
                <a:schemeClr val="lt1"/>
              </a:solidFill>
            </a:endParaRPr>
          </a:p>
        </p:txBody>
      </p:sp>
      <p:sp>
        <p:nvSpPr>
          <p:cNvPr id="360" name="Google Shape;360;g1ea4101d1b6_0_44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3000"/>
              <a:t>Use your notetaker to document your discussion of these questions: </a:t>
            </a:r>
            <a:endParaRPr sz="3000"/>
          </a:p>
          <a:p>
            <a:pPr marL="457200" lvl="0" indent="-419100" algn="l" rtl="0">
              <a:lnSpc>
                <a:spcPct val="100000"/>
              </a:lnSpc>
              <a:spcBef>
                <a:spcPts val="0"/>
              </a:spcBef>
              <a:spcAft>
                <a:spcPts val="0"/>
              </a:spcAft>
              <a:buSzPts val="3000"/>
              <a:buFont typeface="Verdana"/>
              <a:buChar char="•"/>
            </a:pPr>
            <a:r>
              <a:rPr lang="en-US" sz="3000"/>
              <a:t>What tier 1 screening data will we use?</a:t>
            </a:r>
            <a:endParaRPr sz="3000"/>
          </a:p>
          <a:p>
            <a:pPr marL="457200" lvl="0" indent="0" algn="l" rtl="0">
              <a:lnSpc>
                <a:spcPct val="100000"/>
              </a:lnSpc>
              <a:spcBef>
                <a:spcPts val="0"/>
              </a:spcBef>
              <a:spcAft>
                <a:spcPts val="0"/>
              </a:spcAft>
              <a:buSzPts val="1800"/>
              <a:buNone/>
            </a:pPr>
            <a:endParaRPr sz="3000"/>
          </a:p>
          <a:p>
            <a:pPr marL="457200" lvl="0" indent="-419100" algn="l" rtl="0">
              <a:lnSpc>
                <a:spcPct val="100000"/>
              </a:lnSpc>
              <a:spcBef>
                <a:spcPts val="0"/>
              </a:spcBef>
              <a:spcAft>
                <a:spcPts val="0"/>
              </a:spcAft>
              <a:buSzPts val="3000"/>
              <a:buFont typeface="Verdana"/>
              <a:buChar char="•"/>
            </a:pPr>
            <a:r>
              <a:rPr lang="en-US" sz="3000"/>
              <a:t>What does screening data indicate about core instruction?</a:t>
            </a:r>
            <a:endParaRPr sz="3000"/>
          </a:p>
          <a:p>
            <a:pPr marL="457200" lvl="0" indent="0" algn="l" rtl="0">
              <a:lnSpc>
                <a:spcPct val="100000"/>
              </a:lnSpc>
              <a:spcBef>
                <a:spcPts val="0"/>
              </a:spcBef>
              <a:spcAft>
                <a:spcPts val="0"/>
              </a:spcAft>
              <a:buSzPts val="1800"/>
              <a:buNone/>
            </a:pPr>
            <a:endParaRPr sz="3000"/>
          </a:p>
          <a:p>
            <a:pPr marL="457200" lvl="0" indent="-419100" algn="l" rtl="0">
              <a:lnSpc>
                <a:spcPct val="100000"/>
              </a:lnSpc>
              <a:spcBef>
                <a:spcPts val="0"/>
              </a:spcBef>
              <a:spcAft>
                <a:spcPts val="0"/>
              </a:spcAft>
              <a:buSzPts val="3000"/>
              <a:buFont typeface="Verdana"/>
              <a:buChar char="•"/>
            </a:pPr>
            <a:r>
              <a:rPr lang="en-US" sz="3000"/>
              <a:t>What is our process for student/family or educator requests for assistance?</a:t>
            </a:r>
            <a:endParaRPr sz="3000"/>
          </a:p>
        </p:txBody>
      </p:sp>
      <p:pic>
        <p:nvPicPr>
          <p:cNvPr id="361" name="Google Shape;361;g1ea4101d1b6_0_442" descr="family engagement icon"/>
          <p:cNvPicPr preferRelativeResize="0"/>
          <p:nvPr/>
        </p:nvPicPr>
        <p:blipFill rotWithShape="1">
          <a:blip r:embed="rId3">
            <a:alphaModFix/>
          </a:blip>
          <a:srcRect/>
          <a:stretch/>
        </p:blipFill>
        <p:spPr>
          <a:xfrm>
            <a:off x="101588" y="5780924"/>
            <a:ext cx="905774" cy="10006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ea4101d1b6_0_4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Notetaker</a:t>
            </a:r>
            <a:endParaRPr/>
          </a:p>
        </p:txBody>
      </p:sp>
      <p:pic>
        <p:nvPicPr>
          <p:cNvPr id="110" name="Google Shape;110;g1ea4101d1b6_0_41" descr="notetaker handout screenshot for session"/>
          <p:cNvPicPr preferRelativeResize="0"/>
          <p:nvPr/>
        </p:nvPicPr>
        <p:blipFill rotWithShape="1">
          <a:blip r:embed="rId3">
            <a:alphaModFix/>
          </a:blip>
          <a:srcRect r="1068" b="2495"/>
          <a:stretch/>
        </p:blipFill>
        <p:spPr>
          <a:xfrm>
            <a:off x="377700" y="1658100"/>
            <a:ext cx="8593775" cy="46823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6"/>
        <p:cNvGrpSpPr/>
        <p:nvPr/>
      </p:nvGrpSpPr>
      <p:grpSpPr>
        <a:xfrm>
          <a:off x="0" y="0"/>
          <a:ext cx="0" cy="0"/>
          <a:chOff x="0" y="0"/>
          <a:chExt cx="0" cy="0"/>
        </a:xfrm>
      </p:grpSpPr>
      <p:sp>
        <p:nvSpPr>
          <p:cNvPr id="367" name="Google Shape;367;g1ea4101d1b6_0_50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Screening and RFAs</a:t>
            </a:r>
            <a:endParaRPr/>
          </a:p>
        </p:txBody>
      </p:sp>
      <p:sp>
        <p:nvSpPr>
          <p:cNvPr id="368" name="Google Shape;368;g1ea4101d1b6_0_507"/>
          <p:cNvSpPr txBox="1">
            <a:spLocks noGrp="1"/>
          </p:cNvSpPr>
          <p:nvPr>
            <p:ph type="body" idx="1"/>
          </p:nvPr>
        </p:nvSpPr>
        <p:spPr>
          <a:xfrm>
            <a:off x="1251275" y="1557700"/>
            <a:ext cx="7892700" cy="5145900"/>
          </a:xfrm>
          <a:prstGeom prst="rect">
            <a:avLst/>
          </a:prstGeom>
          <a:noFill/>
          <a:ln>
            <a:noFill/>
          </a:ln>
        </p:spPr>
        <p:txBody>
          <a:bodyPr spcFirstLastPara="1" wrap="square" lIns="91425" tIns="45700" rIns="91425" bIns="45700" anchor="t" anchorCtr="0">
            <a:normAutofit lnSpcReduction="20000"/>
          </a:bodyPr>
          <a:lstStyle/>
          <a:p>
            <a:pPr marL="114300" lvl="0" indent="0" algn="l" rtl="0">
              <a:lnSpc>
                <a:spcPct val="100000"/>
              </a:lnSpc>
              <a:spcBef>
                <a:spcPts val="360"/>
              </a:spcBef>
              <a:spcAft>
                <a:spcPts val="0"/>
              </a:spcAft>
              <a:buSzPts val="2290"/>
              <a:buNone/>
            </a:pPr>
            <a:r>
              <a:rPr lang="en-US" sz="3000"/>
              <a:t>Screening data helps us to know if the core is sufficient and differentiate a 	systems issue from a student issue, and for which groups of students the core instruction is successful.</a:t>
            </a:r>
            <a:endParaRPr sz="3000"/>
          </a:p>
          <a:p>
            <a:pPr marL="457200" lvl="0" indent="-228600" algn="l" rtl="0">
              <a:lnSpc>
                <a:spcPct val="100000"/>
              </a:lnSpc>
              <a:spcBef>
                <a:spcPts val="360"/>
              </a:spcBef>
              <a:spcAft>
                <a:spcPts val="0"/>
              </a:spcAft>
              <a:buSzPts val="2290"/>
              <a:buNone/>
            </a:pPr>
            <a:endParaRPr sz="3000"/>
          </a:p>
          <a:p>
            <a:pPr marL="114300" lvl="0" indent="0" algn="l" rtl="0">
              <a:lnSpc>
                <a:spcPct val="100000"/>
              </a:lnSpc>
              <a:spcBef>
                <a:spcPts val="360"/>
              </a:spcBef>
              <a:spcAft>
                <a:spcPts val="0"/>
              </a:spcAft>
              <a:buSzPts val="2290"/>
              <a:buNone/>
            </a:pPr>
            <a:r>
              <a:rPr lang="en-US" sz="3000"/>
              <a:t>Universal screening provides data 	advanced tiers teams need for data 	informed decision making. </a:t>
            </a:r>
            <a:endParaRPr sz="3000"/>
          </a:p>
          <a:p>
            <a:pPr marL="457200" lvl="0" indent="-228600" algn="l" rtl="0">
              <a:lnSpc>
                <a:spcPct val="100000"/>
              </a:lnSpc>
              <a:spcBef>
                <a:spcPts val="360"/>
              </a:spcBef>
              <a:spcAft>
                <a:spcPts val="0"/>
              </a:spcAft>
              <a:buSzPts val="2290"/>
              <a:buNone/>
            </a:pPr>
            <a:endParaRPr sz="3000"/>
          </a:p>
          <a:p>
            <a:pPr marL="114300" lvl="0" indent="0" algn="l" rtl="0">
              <a:lnSpc>
                <a:spcPct val="100000"/>
              </a:lnSpc>
              <a:spcBef>
                <a:spcPts val="360"/>
              </a:spcBef>
              <a:spcAft>
                <a:spcPts val="0"/>
              </a:spcAft>
              <a:buSzPts val="2290"/>
              <a:buNone/>
            </a:pPr>
            <a:r>
              <a:rPr lang="en-US" sz="3000"/>
              <a:t>Request for Assistance should be easily accessed by staff, students and 	caregivers. </a:t>
            </a:r>
            <a:endParaRPr sz="3000"/>
          </a:p>
        </p:txBody>
      </p:sp>
      <p:pic>
        <p:nvPicPr>
          <p:cNvPr id="369" name="Google Shape;369;g1ea4101d1b6_0_507" descr="lightbulb icon" title="lightbulb icon"/>
          <p:cNvPicPr preferRelativeResize="0"/>
          <p:nvPr/>
        </p:nvPicPr>
        <p:blipFill rotWithShape="1">
          <a:blip r:embed="rId3">
            <a:alphaModFix/>
          </a:blip>
          <a:srcRect/>
          <a:stretch/>
        </p:blipFill>
        <p:spPr>
          <a:xfrm>
            <a:off x="152396" y="1878875"/>
            <a:ext cx="1098888" cy="1138038"/>
          </a:xfrm>
          <a:prstGeom prst="rect">
            <a:avLst/>
          </a:prstGeom>
          <a:noFill/>
          <a:ln>
            <a:noFill/>
          </a:ln>
        </p:spPr>
      </p:pic>
      <p:pic>
        <p:nvPicPr>
          <p:cNvPr id="370" name="Google Shape;370;g1ea4101d1b6_0_507" descr="lightbulb icon" title="lightbulb icon"/>
          <p:cNvPicPr preferRelativeResize="0"/>
          <p:nvPr/>
        </p:nvPicPr>
        <p:blipFill rotWithShape="1">
          <a:blip r:embed="rId3">
            <a:alphaModFix/>
          </a:blip>
          <a:srcRect/>
          <a:stretch/>
        </p:blipFill>
        <p:spPr>
          <a:xfrm>
            <a:off x="228600" y="3429000"/>
            <a:ext cx="953294" cy="1138038"/>
          </a:xfrm>
          <a:prstGeom prst="rect">
            <a:avLst/>
          </a:prstGeom>
          <a:noFill/>
          <a:ln>
            <a:noFill/>
          </a:ln>
        </p:spPr>
      </p:pic>
      <p:pic>
        <p:nvPicPr>
          <p:cNvPr id="371" name="Google Shape;371;g1ea4101d1b6_0_507" descr="lightbulb icon" title="lightbulb icon"/>
          <p:cNvPicPr preferRelativeResize="0"/>
          <p:nvPr/>
        </p:nvPicPr>
        <p:blipFill rotWithShape="1">
          <a:blip r:embed="rId3">
            <a:alphaModFix/>
          </a:blip>
          <a:srcRect/>
          <a:stretch/>
        </p:blipFill>
        <p:spPr>
          <a:xfrm>
            <a:off x="228600" y="4979125"/>
            <a:ext cx="1098888" cy="1138038"/>
          </a:xfrm>
          <a:prstGeom prst="rect">
            <a:avLst/>
          </a:prstGeom>
          <a:noFill/>
          <a:ln>
            <a:noFill/>
          </a:ln>
        </p:spPr>
      </p:pic>
      <p:pic>
        <p:nvPicPr>
          <p:cNvPr id="372" name="Google Shape;372;g1ea4101d1b6_0_507" descr="family engagement icon"/>
          <p:cNvPicPr preferRelativeResize="0"/>
          <p:nvPr/>
        </p:nvPicPr>
        <p:blipFill rotWithShape="1">
          <a:blip r:embed="rId4">
            <a:alphaModFix/>
          </a:blip>
          <a:srcRect/>
          <a:stretch/>
        </p:blipFill>
        <p:spPr>
          <a:xfrm>
            <a:off x="62272" y="6080250"/>
            <a:ext cx="703975" cy="777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46">
            <a:alpha val="34117"/>
          </a:srgbClr>
        </a:solidFill>
        <a:effectLst/>
      </p:bgPr>
    </p:bg>
    <p:spTree>
      <p:nvGrpSpPr>
        <p:cNvPr id="1" name="Shape 376"/>
        <p:cNvGrpSpPr/>
        <p:nvPr/>
      </p:nvGrpSpPr>
      <p:grpSpPr>
        <a:xfrm>
          <a:off x="0" y="0"/>
          <a:ext cx="0" cy="0"/>
          <a:chOff x="0" y="0"/>
          <a:chExt cx="0" cy="0"/>
        </a:xfrm>
      </p:grpSpPr>
      <p:sp>
        <p:nvSpPr>
          <p:cNvPr id="377" name="Google Shape;377;g1ea4101d1b6_0_54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Decision Rules</a:t>
            </a:r>
            <a:endParaRPr/>
          </a:p>
        </p:txBody>
      </p:sp>
      <p:grpSp>
        <p:nvGrpSpPr>
          <p:cNvPr id="378" name="Google Shape;378;g1ea4101d1b6_0_543" descr="orange circle"/>
          <p:cNvGrpSpPr/>
          <p:nvPr/>
        </p:nvGrpSpPr>
        <p:grpSpPr>
          <a:xfrm>
            <a:off x="2563497" y="1632057"/>
            <a:ext cx="4828025" cy="4892750"/>
            <a:chOff x="2105013" y="83500"/>
            <a:chExt cx="4828025" cy="4892750"/>
          </a:xfrm>
        </p:grpSpPr>
        <p:sp>
          <p:nvSpPr>
            <p:cNvPr id="379" name="Google Shape;379;g1ea4101d1b6_0_543"/>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380" name="Google Shape;380;g1ea4101d1b6_0_543"/>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381" name="Google Shape;381;g1ea4101d1b6_0_543"/>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382" name="Google Shape;382;g1ea4101d1b6_0_543"/>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383" name="Google Shape;383;g1ea4101d1b6_0_543"/>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384" name="Google Shape;384;g1ea4101d1b6_0_543"/>
            <p:cNvSpPr/>
            <p:nvPr/>
          </p:nvSpPr>
          <p:spPr>
            <a:xfrm>
              <a:off x="2447913"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385" name="Google Shape;385;g1ea4101d1b6_0_543"/>
            <p:cNvSpPr/>
            <p:nvPr/>
          </p:nvSpPr>
          <p:spPr>
            <a:xfrm>
              <a:off x="2105013" y="179832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386" name="Google Shape;386;g1ea4101d1b6_0_543"/>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1ea4101d1b6_0_556"/>
          <p:cNvSpPr txBox="1">
            <a:spLocks noGrp="1"/>
          </p:cNvSpPr>
          <p:nvPr>
            <p:ph type="body" idx="1"/>
          </p:nvPr>
        </p:nvSpPr>
        <p:spPr>
          <a:xfrm>
            <a:off x="457201" y="1676401"/>
            <a:ext cx="8229600" cy="4572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SzPts val="1946"/>
              <a:buNone/>
            </a:pPr>
            <a:r>
              <a:rPr lang="en-US" sz="3000"/>
              <a:t>Decision rules, or “entry and exit criteria” </a:t>
            </a:r>
            <a:endParaRPr sz="3000"/>
          </a:p>
          <a:p>
            <a:pPr marL="114300" lvl="0" indent="0" algn="l" rtl="0">
              <a:lnSpc>
                <a:spcPct val="100000"/>
              </a:lnSpc>
              <a:spcBef>
                <a:spcPts val="360"/>
              </a:spcBef>
              <a:spcAft>
                <a:spcPts val="0"/>
              </a:spcAft>
              <a:buSzPts val="1946"/>
              <a:buNone/>
            </a:pPr>
            <a:endParaRPr/>
          </a:p>
          <a:p>
            <a:pPr marL="457200" lvl="0" indent="-406400" algn="l" rtl="0">
              <a:lnSpc>
                <a:spcPct val="100000"/>
              </a:lnSpc>
              <a:spcBef>
                <a:spcPts val="360"/>
              </a:spcBef>
              <a:spcAft>
                <a:spcPts val="0"/>
              </a:spcAft>
              <a:buSzPts val="2800"/>
              <a:buFont typeface="Verdana"/>
              <a:buChar char="•"/>
            </a:pPr>
            <a:r>
              <a:rPr lang="en-US" sz="2800"/>
              <a:t>Allows for decisions to be made objectively on who receives support.</a:t>
            </a:r>
            <a:endParaRPr sz="2800"/>
          </a:p>
          <a:p>
            <a:pPr marL="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Provide a uniform method to refer students to advanced tiers.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Provide clear exit criteria from advanced tiers interventions and supports.</a:t>
            </a:r>
            <a:endParaRPr sz="2800"/>
          </a:p>
        </p:txBody>
      </p:sp>
      <p:sp>
        <p:nvSpPr>
          <p:cNvPr id="392" name="Google Shape;392;g1ea4101d1b6_0_55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Decision Rules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1ea4101d1b6_0_573"/>
          <p:cNvSpPr txBox="1">
            <a:spLocks noGrp="1"/>
          </p:cNvSpPr>
          <p:nvPr>
            <p:ph type="body" idx="1"/>
          </p:nvPr>
        </p:nvSpPr>
        <p:spPr>
          <a:xfrm>
            <a:off x="332801" y="2004526"/>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Verdana"/>
              <a:buChar char="•"/>
            </a:pPr>
            <a:r>
              <a:rPr lang="en-US" sz="2800"/>
              <a:t>Below 25% on universal screener</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Below 70% on benchmark assessments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Did not meet PALS benchmark</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Did not pass prior year’s SOL</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Did not achieve course credit</a:t>
            </a:r>
            <a:endParaRPr sz="2800"/>
          </a:p>
        </p:txBody>
      </p:sp>
      <p:sp>
        <p:nvSpPr>
          <p:cNvPr id="398" name="Google Shape;398;g1ea4101d1b6_0_573"/>
          <p:cNvSpPr txBox="1">
            <a:spLocks noGrp="1"/>
          </p:cNvSpPr>
          <p:nvPr>
            <p:ph type="title"/>
          </p:nvPr>
        </p:nvSpPr>
        <p:spPr>
          <a:xfrm>
            <a:off x="228600" y="228599"/>
            <a:ext cx="8686800" cy="1371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Tier 2 Academic Decision Rules</a:t>
            </a:r>
            <a:br>
              <a:rPr lang="en-US"/>
            </a:br>
            <a:r>
              <a:rPr lang="en-US"/>
              <a:t>Reading Data Example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1ea4101d1b6_0_58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Decision Rules</a:t>
            </a:r>
            <a:br>
              <a:rPr lang="en-US"/>
            </a:br>
            <a:r>
              <a:rPr lang="en-US">
                <a:solidFill>
                  <a:srgbClr val="FFFFFF"/>
                </a:solidFill>
              </a:rPr>
              <a:t>Behavior Data Example</a:t>
            </a:r>
            <a:endParaRPr/>
          </a:p>
        </p:txBody>
      </p:sp>
      <p:sp>
        <p:nvSpPr>
          <p:cNvPr id="404" name="Google Shape;404;g1ea4101d1b6_0_586"/>
          <p:cNvSpPr txBox="1">
            <a:spLocks noGrp="1"/>
          </p:cNvSpPr>
          <p:nvPr>
            <p:ph type="body" idx="1"/>
          </p:nvPr>
        </p:nvSpPr>
        <p:spPr>
          <a:xfrm>
            <a:off x="1365200" y="1600200"/>
            <a:ext cx="8229600" cy="5257800"/>
          </a:xfrm>
          <a:prstGeom prst="rect">
            <a:avLst/>
          </a:prstGeom>
          <a:noFill/>
          <a:ln>
            <a:noFill/>
          </a:ln>
        </p:spPr>
        <p:txBody>
          <a:bodyPr spcFirstLastPara="1" wrap="square" lIns="91425" tIns="45700" rIns="91425" bIns="45700" anchor="t" anchorCtr="0">
            <a:normAutofit fontScale="92500" lnSpcReduction="20000"/>
          </a:bodyPr>
          <a:lstStyle/>
          <a:p>
            <a:pPr marL="457200" lvl="0" indent="-406399" algn="l" rtl="0">
              <a:lnSpc>
                <a:spcPct val="100000"/>
              </a:lnSpc>
              <a:spcBef>
                <a:spcPts val="360"/>
              </a:spcBef>
              <a:spcAft>
                <a:spcPts val="0"/>
              </a:spcAft>
              <a:buSzPct val="108107"/>
              <a:buFont typeface="Verdana"/>
              <a:buChar char="•"/>
            </a:pPr>
            <a:r>
              <a:rPr lang="en-US" sz="2800"/>
              <a:t>2-5 ODR’s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1 Suspension</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&gt;  ?  minutes missed instruction</a:t>
            </a:r>
            <a:endParaRPr sz="2800"/>
          </a:p>
          <a:p>
            <a:pPr marL="457200" lvl="0" indent="0" algn="l" rtl="0">
              <a:lnSpc>
                <a:spcPct val="100000"/>
              </a:lnSpc>
              <a:spcBef>
                <a:spcPts val="360"/>
              </a:spcBef>
              <a:spcAft>
                <a:spcPts val="0"/>
              </a:spcAft>
              <a:buSzPct val="69497"/>
              <a:buNone/>
            </a:pPr>
            <a:r>
              <a:rPr lang="en-US" sz="2800"/>
              <a:t> </a:t>
            </a:r>
            <a:endParaRPr sz="2800"/>
          </a:p>
          <a:p>
            <a:pPr marL="457200" lvl="0" indent="-406399" algn="l" rtl="0">
              <a:lnSpc>
                <a:spcPct val="100000"/>
              </a:lnSpc>
              <a:spcBef>
                <a:spcPts val="360"/>
              </a:spcBef>
              <a:spcAft>
                <a:spcPts val="0"/>
              </a:spcAft>
              <a:buSzPct val="108107"/>
              <a:buFont typeface="Verdana"/>
              <a:buChar char="•"/>
            </a:pPr>
            <a:r>
              <a:rPr lang="en-US" sz="2800"/>
              <a:t>&gt;  ?  days unexcused absences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Incomplete classwork/homework</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Tardies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Student, caregiver, staff nomination</a:t>
            </a:r>
            <a:endParaRPr sz="2800"/>
          </a:p>
        </p:txBody>
      </p:sp>
      <p:pic>
        <p:nvPicPr>
          <p:cNvPr id="405" name="Google Shape;405;g1ea4101d1b6_0_586" descr="family engagement icon"/>
          <p:cNvPicPr preferRelativeResize="0"/>
          <p:nvPr/>
        </p:nvPicPr>
        <p:blipFill rotWithShape="1">
          <a:blip r:embed="rId3">
            <a:alphaModFix/>
          </a:blip>
          <a:srcRect/>
          <a:stretch/>
        </p:blipFill>
        <p:spPr>
          <a:xfrm>
            <a:off x="164272" y="5764213"/>
            <a:ext cx="972325" cy="10078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1ea4101d1b6_0_59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Decision Rules: </a:t>
            </a:r>
            <a:endParaRPr/>
          </a:p>
          <a:p>
            <a:pPr marL="0" lvl="0" indent="0" algn="ctr" rtl="0">
              <a:lnSpc>
                <a:spcPct val="100000"/>
              </a:lnSpc>
              <a:spcBef>
                <a:spcPts val="0"/>
              </a:spcBef>
              <a:spcAft>
                <a:spcPts val="0"/>
              </a:spcAft>
              <a:buSzPct val="111111"/>
              <a:buNone/>
            </a:pPr>
            <a:r>
              <a:rPr lang="en-US"/>
              <a:t>Mental Wellness Data Example</a:t>
            </a:r>
            <a:endParaRPr/>
          </a:p>
        </p:txBody>
      </p:sp>
      <p:sp>
        <p:nvSpPr>
          <p:cNvPr id="411" name="Google Shape;411;g1ea4101d1b6_0_592"/>
          <p:cNvSpPr txBox="1">
            <a:spLocks noGrp="1"/>
          </p:cNvSpPr>
          <p:nvPr>
            <p:ph type="body" idx="1"/>
          </p:nvPr>
        </p:nvSpPr>
        <p:spPr>
          <a:xfrm>
            <a:off x="914401" y="1626426"/>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360"/>
              </a:spcBef>
              <a:spcAft>
                <a:spcPts val="0"/>
              </a:spcAft>
              <a:buSzPts val="2800"/>
              <a:buFont typeface="Verdana"/>
              <a:buChar char="•"/>
            </a:pPr>
            <a:r>
              <a:rPr lang="en-US" sz="2800"/>
              <a:t>5+ visits to the nurse/school counselor per month</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3-5 absences per month</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2-4 tardies and/or early dismissals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Student, caregiver, staff nomination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Mental Wellness Screener</a:t>
            </a:r>
            <a:endParaRPr sz="2800"/>
          </a:p>
        </p:txBody>
      </p:sp>
      <p:pic>
        <p:nvPicPr>
          <p:cNvPr id="412" name="Google Shape;412;g1ea4101d1b6_0_592" descr="family engagement icon"/>
          <p:cNvPicPr preferRelativeResize="0"/>
          <p:nvPr/>
        </p:nvPicPr>
        <p:blipFill rotWithShape="1">
          <a:blip r:embed="rId3">
            <a:alphaModFix/>
          </a:blip>
          <a:srcRect/>
          <a:stretch/>
        </p:blipFill>
        <p:spPr>
          <a:xfrm>
            <a:off x="112925" y="5826550"/>
            <a:ext cx="896751" cy="9294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1ea4101d1b6_0_60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Risk Factors and Decision Rules</a:t>
            </a:r>
            <a:endParaRPr/>
          </a:p>
        </p:txBody>
      </p:sp>
      <p:sp>
        <p:nvSpPr>
          <p:cNvPr id="418" name="Google Shape;418;g1ea4101d1b6_0_606"/>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a:t>School A</a:t>
            </a:r>
            <a:endParaRPr/>
          </a:p>
        </p:txBody>
      </p:sp>
      <p:sp>
        <p:nvSpPr>
          <p:cNvPr id="419" name="Google Shape;419;g1ea4101d1b6_0_606"/>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p>
            <a:pPr marL="457200" lvl="0" indent="-228600" algn="l" rtl="0">
              <a:lnSpc>
                <a:spcPct val="100000"/>
              </a:lnSpc>
              <a:spcBef>
                <a:spcPts val="420"/>
              </a:spcBef>
              <a:spcAft>
                <a:spcPts val="0"/>
              </a:spcAft>
              <a:buClr>
                <a:schemeClr val="lt1"/>
              </a:buClr>
              <a:buSzPts val="2100"/>
              <a:buNone/>
            </a:pPr>
            <a:r>
              <a:rPr lang="en-US"/>
              <a:t>School B</a:t>
            </a:r>
            <a:endParaRPr/>
          </a:p>
        </p:txBody>
      </p:sp>
      <p:pic>
        <p:nvPicPr>
          <p:cNvPr id="420" name="Google Shape;420;g1ea4101d1b6_0_606" descr="circle graph"/>
          <p:cNvPicPr preferRelativeResize="0"/>
          <p:nvPr/>
        </p:nvPicPr>
        <p:blipFill rotWithShape="1">
          <a:blip r:embed="rId3">
            <a:alphaModFix/>
          </a:blip>
          <a:srcRect l="5642" t="18061" b="20981"/>
          <a:stretch/>
        </p:blipFill>
        <p:spPr>
          <a:xfrm>
            <a:off x="555688" y="2553962"/>
            <a:ext cx="4300323" cy="3147201"/>
          </a:xfrm>
          <a:prstGeom prst="rect">
            <a:avLst/>
          </a:prstGeom>
          <a:noFill/>
          <a:ln>
            <a:noFill/>
          </a:ln>
        </p:spPr>
      </p:pic>
      <p:pic>
        <p:nvPicPr>
          <p:cNvPr id="421" name="Google Shape;421;g1ea4101d1b6_0_606" descr="circle graph 2"/>
          <p:cNvPicPr preferRelativeResize="0"/>
          <p:nvPr/>
        </p:nvPicPr>
        <p:blipFill rotWithShape="1">
          <a:blip r:embed="rId4">
            <a:alphaModFix/>
          </a:blip>
          <a:srcRect l="5642" t="16061" b="20978"/>
          <a:stretch/>
        </p:blipFill>
        <p:spPr>
          <a:xfrm>
            <a:off x="4724400" y="2486066"/>
            <a:ext cx="4343400" cy="3282972"/>
          </a:xfrm>
          <a:prstGeom prst="rect">
            <a:avLst/>
          </a:prstGeom>
          <a:noFill/>
          <a:ln>
            <a:noFill/>
          </a:ln>
        </p:spPr>
      </p:pic>
      <p:sp>
        <p:nvSpPr>
          <p:cNvPr id="422" name="Google Shape;422;g1ea4101d1b6_0_606"/>
          <p:cNvSpPr txBox="1">
            <a:spLocks noGrp="1"/>
          </p:cNvSpPr>
          <p:nvPr>
            <p:ph type="ftr" idx="11"/>
          </p:nvPr>
        </p:nvSpPr>
        <p:spPr>
          <a:xfrm>
            <a:off x="0" y="6505137"/>
            <a:ext cx="9067800" cy="200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Verdana"/>
              <a:buNone/>
            </a:pPr>
            <a:r>
              <a:rPr lang="en-US" sz="2400" b="0" i="1" u="none" strike="noStrike" cap="none">
                <a:solidFill>
                  <a:srgbClr val="000000"/>
                </a:solidFill>
                <a:latin typeface="Verdana"/>
                <a:ea typeface="Verdana"/>
                <a:cs typeface="Verdana"/>
                <a:sym typeface="Verdana"/>
              </a:rPr>
              <a:t>Oregon Response to Intervention and Instruction (2019)</a:t>
            </a:r>
            <a:endParaRPr sz="2400" b="0" i="1" u="none" strike="noStrike" cap="none">
              <a:solidFill>
                <a:srgbClr val="000000"/>
              </a:solidFill>
              <a:latin typeface="Verdana"/>
              <a:ea typeface="Verdana"/>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1ea4101d1b6_0_63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Team Time:</a:t>
            </a:r>
            <a:endParaRPr>
              <a:solidFill>
                <a:schemeClr val="lt1"/>
              </a:solidFill>
            </a:endParaRPr>
          </a:p>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 Decision Rules </a:t>
            </a:r>
            <a:endParaRPr>
              <a:solidFill>
                <a:schemeClr val="lt1"/>
              </a:solidFill>
            </a:endParaRPr>
          </a:p>
        </p:txBody>
      </p:sp>
      <p:sp>
        <p:nvSpPr>
          <p:cNvPr id="429" name="Google Shape;429;g1ea4101d1b6_0_63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1800"/>
              <a:buNone/>
            </a:pPr>
            <a:r>
              <a:rPr lang="en-US" sz="3000"/>
              <a:t>Use your notetaker to document your discussion about these questions:</a:t>
            </a:r>
            <a:endParaRPr sz="3000"/>
          </a:p>
          <a:p>
            <a:pPr marL="0" lvl="0" indent="0" algn="l" rtl="0">
              <a:lnSpc>
                <a:spcPct val="100000"/>
              </a:lnSpc>
              <a:spcBef>
                <a:spcPts val="0"/>
              </a:spcBef>
              <a:spcAft>
                <a:spcPts val="0"/>
              </a:spcAft>
              <a:buSzPts val="1800"/>
              <a:buNone/>
            </a:pPr>
            <a:endParaRPr sz="3000"/>
          </a:p>
          <a:p>
            <a:pPr marL="457200" lvl="0" indent="-419100" algn="l" rtl="0">
              <a:lnSpc>
                <a:spcPct val="100000"/>
              </a:lnSpc>
              <a:spcBef>
                <a:spcPts val="0"/>
              </a:spcBef>
              <a:spcAft>
                <a:spcPts val="0"/>
              </a:spcAft>
              <a:buSzPts val="3000"/>
              <a:buChar char="•"/>
            </a:pPr>
            <a:r>
              <a:rPr lang="en-US" sz="3000"/>
              <a:t>What data sets will teams use to make decisions about who will benefit from Advanced Tiers interventions?</a:t>
            </a:r>
            <a:endParaRPr sz="3000"/>
          </a:p>
          <a:p>
            <a:pPr marL="457200" lvl="0" indent="0" algn="l" rtl="0">
              <a:lnSpc>
                <a:spcPct val="100000"/>
              </a:lnSpc>
              <a:spcBef>
                <a:spcPts val="0"/>
              </a:spcBef>
              <a:spcAft>
                <a:spcPts val="0"/>
              </a:spcAft>
              <a:buSzPts val="1800"/>
              <a:buNone/>
            </a:pPr>
            <a:endParaRPr sz="3000"/>
          </a:p>
          <a:p>
            <a:pPr marL="457200" lvl="0" indent="-419100" algn="l" rtl="0">
              <a:lnSpc>
                <a:spcPct val="100000"/>
              </a:lnSpc>
              <a:spcBef>
                <a:spcPts val="0"/>
              </a:spcBef>
              <a:spcAft>
                <a:spcPts val="0"/>
              </a:spcAft>
              <a:buSzPts val="3000"/>
              <a:buFont typeface="Verdana"/>
              <a:buChar char="•"/>
            </a:pPr>
            <a:r>
              <a:rPr lang="en-US" sz="3000"/>
              <a:t>What are the entry and exit decision rules for Advanced Tiers interventions?</a:t>
            </a:r>
            <a:endParaRPr sz="3000"/>
          </a:p>
          <a:p>
            <a:pPr marL="457200" lvl="0" indent="0" algn="l" rtl="0">
              <a:lnSpc>
                <a:spcPct val="90000"/>
              </a:lnSpc>
              <a:spcBef>
                <a:spcPts val="1000"/>
              </a:spcBef>
              <a:spcAft>
                <a:spcPts val="0"/>
              </a:spcAft>
              <a:buSzPts val="1800"/>
              <a:buNone/>
            </a:pPr>
            <a:endParaRPr/>
          </a:p>
        </p:txBody>
      </p:sp>
      <p:pic>
        <p:nvPicPr>
          <p:cNvPr id="430" name="Google Shape;430;g1ea4101d1b6_0_633" descr="family engagement icon"/>
          <p:cNvPicPr preferRelativeResize="0"/>
          <p:nvPr/>
        </p:nvPicPr>
        <p:blipFill rotWithShape="1">
          <a:blip r:embed="rId3">
            <a:alphaModFix/>
          </a:blip>
          <a:srcRect/>
          <a:stretch/>
        </p:blipFill>
        <p:spPr>
          <a:xfrm>
            <a:off x="75723" y="5881863"/>
            <a:ext cx="941750" cy="9761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35"/>
        <p:cNvGrpSpPr/>
        <p:nvPr/>
      </p:nvGrpSpPr>
      <p:grpSpPr>
        <a:xfrm>
          <a:off x="0" y="0"/>
          <a:ext cx="0" cy="0"/>
          <a:chOff x="0" y="0"/>
          <a:chExt cx="0" cy="0"/>
        </a:xfrm>
      </p:grpSpPr>
      <p:sp>
        <p:nvSpPr>
          <p:cNvPr id="436" name="Google Shape;436;g1ea4101d1b6_0_64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Decision Rules</a:t>
            </a:r>
            <a:endParaRPr/>
          </a:p>
        </p:txBody>
      </p:sp>
      <p:sp>
        <p:nvSpPr>
          <p:cNvPr id="437" name="Google Shape;437;g1ea4101d1b6_0_64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SzPts val="1800"/>
              <a:buNone/>
            </a:pPr>
            <a:r>
              <a:rPr lang="en-US" sz="2800"/>
              <a:t>Provide a uniform method for student accessing advanced tiers interventions and supports.</a:t>
            </a:r>
            <a:endParaRPr sz="2800"/>
          </a:p>
          <a:p>
            <a:pPr marL="457200" lvl="0" indent="-228600" algn="l" rtl="0">
              <a:lnSpc>
                <a:spcPct val="100000"/>
              </a:lnSpc>
              <a:spcBef>
                <a:spcPts val="360"/>
              </a:spcBef>
              <a:spcAft>
                <a:spcPts val="0"/>
              </a:spcAft>
              <a:buSzPts val="1946"/>
              <a:buNone/>
            </a:pPr>
            <a:endParaRPr sz="2800"/>
          </a:p>
          <a:p>
            <a:pPr marL="457200" lvl="0" indent="0" algn="l" rtl="0">
              <a:lnSpc>
                <a:spcPct val="100000"/>
              </a:lnSpc>
              <a:spcBef>
                <a:spcPts val="360"/>
              </a:spcBef>
              <a:spcAft>
                <a:spcPts val="0"/>
              </a:spcAft>
              <a:buSzPts val="1800"/>
              <a:buNone/>
            </a:pPr>
            <a:r>
              <a:rPr lang="en-US" sz="2800"/>
              <a:t>Decision rules, or “entry and exit criteria” allow for more equitable decisions on who receives support. </a:t>
            </a:r>
            <a:endParaRPr sz="2800"/>
          </a:p>
          <a:p>
            <a:pPr marL="114300" lvl="0" indent="0" algn="l" rtl="0">
              <a:lnSpc>
                <a:spcPct val="100000"/>
              </a:lnSpc>
              <a:spcBef>
                <a:spcPts val="360"/>
              </a:spcBef>
              <a:spcAft>
                <a:spcPts val="0"/>
              </a:spcAft>
              <a:buSzPts val="1946"/>
              <a:buNone/>
            </a:pPr>
            <a:r>
              <a:rPr lang="en-US" sz="2800"/>
              <a:t> </a:t>
            </a:r>
            <a:endParaRPr sz="2800"/>
          </a:p>
          <a:p>
            <a:pPr marL="457200" lvl="0" indent="0" algn="l" rtl="0">
              <a:lnSpc>
                <a:spcPct val="100000"/>
              </a:lnSpc>
              <a:spcBef>
                <a:spcPts val="360"/>
              </a:spcBef>
              <a:spcAft>
                <a:spcPts val="0"/>
              </a:spcAft>
              <a:buSzPts val="1800"/>
              <a:buNone/>
            </a:pPr>
            <a:r>
              <a:rPr lang="en-US" sz="2800"/>
              <a:t>Provide clear advanced tier intervention fading criteria. </a:t>
            </a:r>
            <a:endParaRPr sz="2800"/>
          </a:p>
        </p:txBody>
      </p:sp>
      <p:pic>
        <p:nvPicPr>
          <p:cNvPr id="438" name="Google Shape;438;g1ea4101d1b6_0_643" descr="lightbulb icon" title="lightbulb icon"/>
          <p:cNvPicPr preferRelativeResize="0"/>
          <p:nvPr/>
        </p:nvPicPr>
        <p:blipFill rotWithShape="1">
          <a:blip r:embed="rId3">
            <a:alphaModFix/>
          </a:blip>
          <a:srcRect/>
          <a:stretch/>
        </p:blipFill>
        <p:spPr>
          <a:xfrm>
            <a:off x="134626" y="1735050"/>
            <a:ext cx="827074" cy="923757"/>
          </a:xfrm>
          <a:prstGeom prst="rect">
            <a:avLst/>
          </a:prstGeom>
          <a:noFill/>
          <a:ln>
            <a:noFill/>
          </a:ln>
        </p:spPr>
      </p:pic>
      <p:pic>
        <p:nvPicPr>
          <p:cNvPr id="439" name="Google Shape;439;g1ea4101d1b6_0_643" descr="lightbulb icon" title="lightbulb icon"/>
          <p:cNvPicPr preferRelativeResize="0"/>
          <p:nvPr/>
        </p:nvPicPr>
        <p:blipFill rotWithShape="1">
          <a:blip r:embed="rId3">
            <a:alphaModFix/>
          </a:blip>
          <a:srcRect/>
          <a:stretch/>
        </p:blipFill>
        <p:spPr>
          <a:xfrm>
            <a:off x="93876" y="3381775"/>
            <a:ext cx="827074" cy="923757"/>
          </a:xfrm>
          <a:prstGeom prst="rect">
            <a:avLst/>
          </a:prstGeom>
          <a:noFill/>
          <a:ln>
            <a:noFill/>
          </a:ln>
        </p:spPr>
      </p:pic>
      <p:pic>
        <p:nvPicPr>
          <p:cNvPr id="440" name="Google Shape;440;g1ea4101d1b6_0_643" descr="lightbulb icon" title="lightbulb icon"/>
          <p:cNvPicPr preferRelativeResize="0"/>
          <p:nvPr/>
        </p:nvPicPr>
        <p:blipFill rotWithShape="1">
          <a:blip r:embed="rId3">
            <a:alphaModFix/>
          </a:blip>
          <a:srcRect/>
          <a:stretch/>
        </p:blipFill>
        <p:spPr>
          <a:xfrm>
            <a:off x="134626" y="4922550"/>
            <a:ext cx="827074" cy="9237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546">
            <a:alpha val="34117"/>
          </a:srgbClr>
        </a:solidFill>
        <a:effectLst/>
      </p:bgPr>
    </p:bg>
    <p:spTree>
      <p:nvGrpSpPr>
        <p:cNvPr id="1" name="Shape 444"/>
        <p:cNvGrpSpPr/>
        <p:nvPr/>
      </p:nvGrpSpPr>
      <p:grpSpPr>
        <a:xfrm>
          <a:off x="0" y="0"/>
          <a:ext cx="0" cy="0"/>
          <a:chOff x="0" y="0"/>
          <a:chExt cx="0" cy="0"/>
        </a:xfrm>
      </p:grpSpPr>
      <p:sp>
        <p:nvSpPr>
          <p:cNvPr id="445" name="Google Shape;445;g1ea4101d1b6_0_65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Continuum of Supports</a:t>
            </a:r>
            <a:endParaRPr/>
          </a:p>
        </p:txBody>
      </p:sp>
      <p:grpSp>
        <p:nvGrpSpPr>
          <p:cNvPr id="446" name="Google Shape;446;g1ea4101d1b6_0_652" descr="green circle"/>
          <p:cNvGrpSpPr/>
          <p:nvPr/>
        </p:nvGrpSpPr>
        <p:grpSpPr>
          <a:xfrm>
            <a:off x="2093537" y="1736650"/>
            <a:ext cx="4956925" cy="4892750"/>
            <a:chOff x="1976113" y="83500"/>
            <a:chExt cx="4956925" cy="4892750"/>
          </a:xfrm>
        </p:grpSpPr>
        <p:sp>
          <p:nvSpPr>
            <p:cNvPr id="447" name="Google Shape;447;g1ea4101d1b6_0_652"/>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448" name="Google Shape;448;g1ea4101d1b6_0_652"/>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449" name="Google Shape;449;g1ea4101d1b6_0_652"/>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450" name="Google Shape;450;g1ea4101d1b6_0_652"/>
            <p:cNvSpPr/>
            <p:nvPr/>
          </p:nvSpPr>
          <p:spPr>
            <a:xfrm>
              <a:off x="4989788" y="3017100"/>
              <a:ext cx="1463100" cy="1463100"/>
            </a:xfrm>
            <a:prstGeom prst="ellipse">
              <a:avLst/>
            </a:prstGeom>
            <a:solidFill>
              <a:srgbClr val="92D05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451" name="Google Shape;451;g1ea4101d1b6_0_652"/>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452" name="Google Shape;452;g1ea4101d1b6_0_652"/>
            <p:cNvSpPr/>
            <p:nvPr/>
          </p:nvSpPr>
          <p:spPr>
            <a:xfrm>
              <a:off x="2447913" y="31943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453" name="Google Shape;453;g1ea4101d1b6_0_652"/>
            <p:cNvSpPr/>
            <p:nvPr/>
          </p:nvSpPr>
          <p:spPr>
            <a:xfrm>
              <a:off x="1976113" y="190797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454" name="Google Shape;454;g1ea4101d1b6_0_652"/>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1ea4101d1b6_0_4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Authentic Family Engagement</a:t>
            </a:r>
            <a:endParaRPr/>
          </a:p>
        </p:txBody>
      </p:sp>
      <p:pic>
        <p:nvPicPr>
          <p:cNvPr id="117" name="Google Shape;117;g1ea4101d1b6_0_49" descr="Family engagement icon"/>
          <p:cNvPicPr preferRelativeResize="0"/>
          <p:nvPr/>
        </p:nvPicPr>
        <p:blipFill rotWithShape="1">
          <a:blip r:embed="rId3">
            <a:alphaModFix/>
          </a:blip>
          <a:srcRect/>
          <a:stretch/>
        </p:blipFill>
        <p:spPr>
          <a:xfrm>
            <a:off x="2953344" y="2027950"/>
            <a:ext cx="3395661" cy="3391065"/>
          </a:xfrm>
          <a:prstGeom prst="rect">
            <a:avLst/>
          </a:prstGeom>
          <a:noFill/>
          <a:ln>
            <a:noFill/>
          </a:ln>
        </p:spPr>
      </p:pic>
      <p:pic>
        <p:nvPicPr>
          <p:cNvPr id="118" name="Google Shape;118;g1ea4101d1b6_0_49" descr="Family engagement icon"/>
          <p:cNvPicPr preferRelativeResize="0"/>
          <p:nvPr/>
        </p:nvPicPr>
        <p:blipFill rotWithShape="1">
          <a:blip r:embed="rId3">
            <a:alphaModFix/>
          </a:blip>
          <a:srcRect/>
          <a:stretch/>
        </p:blipFill>
        <p:spPr>
          <a:xfrm>
            <a:off x="154870" y="5992567"/>
            <a:ext cx="782900" cy="781850"/>
          </a:xfrm>
          <a:prstGeom prst="rect">
            <a:avLst/>
          </a:prstGeom>
          <a:noFill/>
          <a:ln>
            <a:noFill/>
          </a:ln>
        </p:spPr>
      </p:pic>
      <p:cxnSp>
        <p:nvCxnSpPr>
          <p:cNvPr id="119" name="Google Shape;119;g1ea4101d1b6_0_49">
            <a:extLst>
              <a:ext uri="{C183D7F6-B498-43B3-948B-1728B52AA6E4}">
                <adec:decorative xmlns:adec="http://schemas.microsoft.com/office/drawing/2017/decorative" val="1"/>
              </a:ext>
            </a:extLst>
          </p:cNvPr>
          <p:cNvCxnSpPr/>
          <p:nvPr/>
        </p:nvCxnSpPr>
        <p:spPr>
          <a:xfrm flipH="1">
            <a:off x="1022750" y="5166450"/>
            <a:ext cx="1586700" cy="930900"/>
          </a:xfrm>
          <a:prstGeom prst="straightConnector1">
            <a:avLst/>
          </a:prstGeom>
          <a:noFill/>
          <a:ln w="114300" cap="flat" cmpd="sng">
            <a:solidFill>
              <a:schemeClr val="dk2"/>
            </a:solidFill>
            <a:prstDash val="solid"/>
            <a:round/>
            <a:headEnd type="none" w="sm" len="sm"/>
            <a:tailEnd type="triangl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1ea4101d1b6_0_68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11111"/>
              <a:buNone/>
            </a:pPr>
            <a:r>
              <a:rPr lang="en-US"/>
              <a:t>Tier 2 Core Intervention Features</a:t>
            </a:r>
            <a:endParaRPr/>
          </a:p>
        </p:txBody>
      </p:sp>
      <p:grpSp>
        <p:nvGrpSpPr>
          <p:cNvPr id="460" name="Google Shape;460;g1ea4101d1b6_0_685" descr="chart listing tier 2 core features"/>
          <p:cNvGrpSpPr/>
          <p:nvPr/>
        </p:nvGrpSpPr>
        <p:grpSpPr>
          <a:xfrm>
            <a:off x="538852" y="1461917"/>
            <a:ext cx="8366469" cy="5121444"/>
            <a:chOff x="538852" y="1461917"/>
            <a:chExt cx="8366469" cy="5121444"/>
          </a:xfrm>
        </p:grpSpPr>
        <p:grpSp>
          <p:nvGrpSpPr>
            <p:cNvPr id="461" name="Google Shape;461;g1ea4101d1b6_0_685"/>
            <p:cNvGrpSpPr/>
            <p:nvPr/>
          </p:nvGrpSpPr>
          <p:grpSpPr>
            <a:xfrm>
              <a:off x="538852" y="1461917"/>
              <a:ext cx="8292160" cy="5121444"/>
              <a:chOff x="-78823" y="593372"/>
              <a:chExt cx="9322271" cy="5442555"/>
            </a:xfrm>
          </p:grpSpPr>
          <p:sp>
            <p:nvSpPr>
              <p:cNvPr id="462" name="Google Shape;462;g1ea4101d1b6_0_685"/>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1ea4101d1b6_0_685"/>
              <p:cNvSpPr txBox="1"/>
              <p:nvPr/>
            </p:nvSpPr>
            <p:spPr>
              <a:xfrm>
                <a:off x="3756269" y="3945161"/>
                <a:ext cx="1732200" cy="17322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 2 Core Features </a:t>
                </a:r>
                <a:endParaRPr sz="2400" b="0" i="0" u="none" strike="noStrike" cap="none">
                  <a:solidFill>
                    <a:srgbClr val="000000"/>
                  </a:solidFill>
                  <a:latin typeface="Verdana"/>
                  <a:ea typeface="Verdana"/>
                  <a:cs typeface="Verdana"/>
                  <a:sym typeface="Verdana"/>
                </a:endParaRPr>
              </a:p>
            </p:txBody>
          </p:sp>
          <p:sp>
            <p:nvSpPr>
              <p:cNvPr id="464" name="Google Shape;464;g1ea4101d1b6_0_685"/>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1ea4101d1b6_0_685"/>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1ea4101d1b6_0_685"/>
              <p:cNvSpPr txBox="1"/>
              <p:nvPr/>
            </p:nvSpPr>
            <p:spPr>
              <a:xfrm>
                <a:off x="-78683" y="3733247"/>
                <a:ext cx="2313300" cy="2088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Instruction on Skills (prosocial, emotional, academic)</a:t>
                </a:r>
                <a:endParaRPr sz="1800" b="0" i="0" u="none" strike="noStrike" cap="none">
                  <a:solidFill>
                    <a:srgbClr val="000000"/>
                  </a:solidFill>
                  <a:latin typeface="Verdana"/>
                  <a:ea typeface="Verdana"/>
                  <a:cs typeface="Verdana"/>
                  <a:sym typeface="Verdana"/>
                </a:endParaRPr>
              </a:p>
            </p:txBody>
          </p:sp>
          <p:sp>
            <p:nvSpPr>
              <p:cNvPr id="467" name="Google Shape;467;g1ea4101d1b6_0_685"/>
              <p:cNvSpPr/>
              <p:nvPr/>
            </p:nvSpPr>
            <p:spPr>
              <a:xfrm rot="-8674050">
                <a:off x="1121256" y="2903795"/>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1ea4101d1b6_0_685"/>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1ea4101d1b6_0_685"/>
              <p:cNvSpPr txBox="1"/>
              <p:nvPr/>
            </p:nvSpPr>
            <p:spPr>
              <a:xfrm>
                <a:off x="546725" y="1847172"/>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a:t>
                </a:r>
                <a:endParaRPr sz="1800" b="0" i="0" u="none" strike="noStrike" cap="none">
                  <a:solidFill>
                    <a:srgbClr val="000000"/>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Regular Feedback</a:t>
                </a:r>
                <a:endParaRPr sz="1800" b="0" i="0" u="none" strike="noStrike" cap="none">
                  <a:solidFill>
                    <a:srgbClr val="000000"/>
                  </a:solidFill>
                  <a:latin typeface="Verdana"/>
                  <a:ea typeface="Verdana"/>
                  <a:cs typeface="Verdana"/>
                  <a:sym typeface="Verdana"/>
                </a:endParaRPr>
              </a:p>
            </p:txBody>
          </p:sp>
          <p:sp>
            <p:nvSpPr>
              <p:cNvPr id="470" name="Google Shape;470;g1ea4101d1b6_0_685"/>
              <p:cNvSpPr/>
              <p:nvPr/>
            </p:nvSpPr>
            <p:spPr>
              <a:xfrm rot="-6480166">
                <a:off x="2662106" y="2048812"/>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1ea4101d1b6_0_685"/>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1ea4101d1b6_0_685"/>
              <p:cNvSpPr txBox="1"/>
              <p:nvPr/>
            </p:nvSpPr>
            <p:spPr>
              <a:xfrm>
                <a:off x="2657542" y="633547"/>
                <a:ext cx="1634400" cy="993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Structure &amp; Prompts</a:t>
                </a:r>
                <a:endParaRPr sz="1800" b="0" i="0" u="none" strike="noStrike" cap="none">
                  <a:solidFill>
                    <a:srgbClr val="000000"/>
                  </a:solidFill>
                  <a:latin typeface="Verdana"/>
                  <a:ea typeface="Verdana"/>
                  <a:cs typeface="Verdana"/>
                  <a:sym typeface="Verdana"/>
                </a:endParaRPr>
              </a:p>
            </p:txBody>
          </p:sp>
          <p:sp>
            <p:nvSpPr>
              <p:cNvPr id="473" name="Google Shape;473;g1ea4101d1b6_0_685"/>
              <p:cNvSpPr/>
              <p:nvPr/>
            </p:nvSpPr>
            <p:spPr>
              <a:xfrm rot="-4319834">
                <a:off x="4230575" y="2048689"/>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1ea4101d1b6_0_685"/>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1ea4101d1b6_0_685"/>
              <p:cNvSpPr txBox="1"/>
              <p:nvPr/>
            </p:nvSpPr>
            <p:spPr>
              <a:xfrm>
                <a:off x="4952755" y="633548"/>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Intensity of Data Collection</a:t>
                </a:r>
                <a:endParaRPr sz="1800" b="0" i="0" u="none" strike="noStrike" cap="none">
                  <a:solidFill>
                    <a:srgbClr val="000000"/>
                  </a:solidFill>
                  <a:latin typeface="Verdana"/>
                  <a:ea typeface="Verdana"/>
                  <a:cs typeface="Verdana"/>
                  <a:sym typeface="Verdana"/>
                </a:endParaRPr>
              </a:p>
            </p:txBody>
          </p:sp>
          <p:sp>
            <p:nvSpPr>
              <p:cNvPr id="476" name="Google Shape;476;g1ea4101d1b6_0_685"/>
              <p:cNvSpPr/>
              <p:nvPr/>
            </p:nvSpPr>
            <p:spPr>
              <a:xfrm rot="-2159837">
                <a:off x="5499428" y="2970564"/>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g1ea4101d1b6_0_685"/>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g1ea4101d1b6_0_685"/>
              <p:cNvSpPr txBox="1"/>
              <p:nvPr/>
            </p:nvSpPr>
            <p:spPr>
              <a:xfrm>
                <a:off x="6672477" y="1982647"/>
                <a:ext cx="19086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Family Engagement</a:t>
                </a:r>
                <a:endParaRPr sz="1800" b="0" i="0" u="none" strike="noStrike" cap="none">
                  <a:solidFill>
                    <a:srgbClr val="000000"/>
                  </a:solidFill>
                  <a:latin typeface="Verdana"/>
                  <a:ea typeface="Verdana"/>
                  <a:cs typeface="Verdana"/>
                  <a:sym typeface="Verdana"/>
                </a:endParaRPr>
              </a:p>
            </p:txBody>
          </p:sp>
          <p:sp>
            <p:nvSpPr>
              <p:cNvPr id="479" name="Google Shape;479;g1ea4101d1b6_0_685"/>
              <p:cNvSpPr/>
              <p:nvPr/>
            </p:nvSpPr>
            <p:spPr>
              <a:xfrm rot="16321">
                <a:off x="5848681"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g1ea4101d1b6_0_685"/>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g1ea4101d1b6_0_685"/>
              <p:cNvSpPr txBox="1"/>
              <p:nvPr/>
            </p:nvSpPr>
            <p:spPr>
              <a:xfrm>
                <a:off x="7131137" y="3937422"/>
                <a:ext cx="2001300" cy="1626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Efficient system for access and delivery of intervention</a:t>
                </a:r>
                <a:endParaRPr sz="1800" b="0" i="0" u="none" strike="noStrike" cap="none">
                  <a:solidFill>
                    <a:srgbClr val="000000"/>
                  </a:solidFill>
                  <a:latin typeface="Verdana"/>
                  <a:ea typeface="Verdana"/>
                  <a:cs typeface="Verdana"/>
                  <a:sym typeface="Verdana"/>
                </a:endParaRPr>
              </a:p>
            </p:txBody>
          </p:sp>
        </p:grpSp>
        <p:sp>
          <p:nvSpPr>
            <p:cNvPr id="482" name="Google Shape;482;g1ea4101d1b6_0_685"/>
            <p:cNvSpPr txBox="1"/>
            <p:nvPr/>
          </p:nvSpPr>
          <p:spPr>
            <a:xfrm>
              <a:off x="5536621" y="6319084"/>
              <a:ext cx="33687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Adapted from Horner &amp; Sugai (2016)</a:t>
              </a:r>
              <a:endParaRPr sz="1400" b="0" i="0" u="none" strike="noStrike" cap="none">
                <a:solidFill>
                  <a:srgbClr val="000000"/>
                </a:solidFill>
                <a:latin typeface="Arial"/>
                <a:ea typeface="Arial"/>
                <a:cs typeface="Arial"/>
                <a:sym typeface="Arial"/>
              </a:endParaRPr>
            </a:p>
          </p:txBody>
        </p:sp>
      </p:grpSp>
      <p:pic>
        <p:nvPicPr>
          <p:cNvPr id="483" name="Google Shape;483;g1ea4101d1b6_0_685" descr="family engagement icon"/>
          <p:cNvPicPr preferRelativeResize="0"/>
          <p:nvPr/>
        </p:nvPicPr>
        <p:blipFill rotWithShape="1">
          <a:blip r:embed="rId3">
            <a:alphaModFix/>
          </a:blip>
          <a:srcRect/>
          <a:stretch/>
        </p:blipFill>
        <p:spPr>
          <a:xfrm>
            <a:off x="68425" y="6085325"/>
            <a:ext cx="688274" cy="7133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1ea4101d1b6_0_79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Evaluating Products and Interventions</a:t>
            </a:r>
            <a:endParaRPr/>
          </a:p>
        </p:txBody>
      </p:sp>
      <p:sp>
        <p:nvSpPr>
          <p:cNvPr id="489" name="Google Shape;489;g1ea4101d1b6_0_797"/>
          <p:cNvSpPr txBox="1">
            <a:spLocks noGrp="1"/>
          </p:cNvSpPr>
          <p:nvPr>
            <p:ph type="body" idx="1"/>
          </p:nvPr>
        </p:nvSpPr>
        <p:spPr>
          <a:xfrm>
            <a:off x="304799" y="1524000"/>
            <a:ext cx="8534400" cy="49530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360"/>
              </a:spcBef>
              <a:spcAft>
                <a:spcPts val="0"/>
              </a:spcAft>
              <a:buSzPct val="75000"/>
              <a:buNone/>
            </a:pPr>
            <a:r>
              <a:rPr lang="en-US" b="1"/>
              <a:t>Guiding Questions</a:t>
            </a:r>
            <a:endParaRPr/>
          </a:p>
          <a:p>
            <a:pPr marL="457200" lvl="0" indent="-366345" algn="l" rtl="0">
              <a:lnSpc>
                <a:spcPct val="100000"/>
              </a:lnSpc>
              <a:spcBef>
                <a:spcPts val="600"/>
              </a:spcBef>
              <a:spcAft>
                <a:spcPts val="0"/>
              </a:spcAft>
              <a:buSzPct val="100000"/>
              <a:buFont typeface="Verdana"/>
              <a:buAutoNum type="arabicPeriod"/>
            </a:pPr>
            <a:r>
              <a:rPr lang="en-US" sz="2550"/>
              <a:t>Has it been reviewed and evaluated for ‘standards of evidence’ by an organization such as  “What Works Clearinghouse”? </a:t>
            </a:r>
            <a:endParaRPr sz="2550"/>
          </a:p>
          <a:p>
            <a:pPr marL="457200" lvl="0" indent="-366345" algn="l" rtl="0">
              <a:lnSpc>
                <a:spcPct val="100000"/>
              </a:lnSpc>
              <a:spcBef>
                <a:spcPts val="1200"/>
              </a:spcBef>
              <a:spcAft>
                <a:spcPts val="0"/>
              </a:spcAft>
              <a:buSzPct val="100000"/>
              <a:buFont typeface="Verdana"/>
              <a:buAutoNum type="arabicPeriod"/>
            </a:pPr>
            <a:r>
              <a:rPr lang="en-US" sz="2550"/>
              <a:t>If not, is there any evidence that the strategy has been researched?  (e.g., journal articles, book chapter, report from developer)</a:t>
            </a:r>
            <a:endParaRPr sz="2550"/>
          </a:p>
          <a:p>
            <a:pPr marL="457200" lvl="0" indent="-366345" algn="l" rtl="0">
              <a:lnSpc>
                <a:spcPct val="100000"/>
              </a:lnSpc>
              <a:spcBef>
                <a:spcPts val="1200"/>
              </a:spcBef>
              <a:spcAft>
                <a:spcPts val="0"/>
              </a:spcAft>
              <a:buSzPct val="100000"/>
              <a:buFont typeface="Verdana"/>
              <a:buAutoNum type="arabicPeriod"/>
            </a:pPr>
            <a:r>
              <a:rPr lang="en-US" sz="2550"/>
              <a:t>Does it have a manual describing the procedures for each step, so anyone would be able to implement the strategy? </a:t>
            </a:r>
            <a:endParaRPr sz="2550"/>
          </a:p>
          <a:p>
            <a:pPr marL="457200" lvl="0" indent="-366345" algn="l" rtl="0">
              <a:lnSpc>
                <a:spcPct val="100000"/>
              </a:lnSpc>
              <a:spcBef>
                <a:spcPts val="1200"/>
              </a:spcBef>
              <a:spcAft>
                <a:spcPts val="0"/>
              </a:spcAft>
              <a:buSzPct val="100000"/>
              <a:buFont typeface="Verdana"/>
              <a:buAutoNum type="arabicPeriod"/>
            </a:pPr>
            <a:r>
              <a:rPr lang="en-US" sz="2550"/>
              <a:t>Does it include a method for evaluating fidelity of implementation? </a:t>
            </a:r>
            <a:endParaRPr sz="2550"/>
          </a:p>
          <a:p>
            <a:pPr marL="457200" lvl="0" indent="-366345" algn="l" rtl="0">
              <a:lnSpc>
                <a:spcPct val="100000"/>
              </a:lnSpc>
              <a:spcBef>
                <a:spcPts val="1200"/>
              </a:spcBef>
              <a:spcAft>
                <a:spcPts val="0"/>
              </a:spcAft>
              <a:buSzPct val="100000"/>
              <a:buFont typeface="Verdana"/>
              <a:buAutoNum type="arabicPeriod"/>
            </a:pPr>
            <a:r>
              <a:rPr lang="en-US" sz="2550"/>
              <a:t>Can it be implemented without regular and/or intensive involvement from the developer?</a:t>
            </a:r>
            <a:endParaRPr sz="2550"/>
          </a:p>
          <a:p>
            <a:pPr marL="457200" lvl="0" indent="-366345" algn="l" rtl="0">
              <a:lnSpc>
                <a:spcPct val="100000"/>
              </a:lnSpc>
              <a:spcBef>
                <a:spcPts val="1200"/>
              </a:spcBef>
              <a:spcAft>
                <a:spcPts val="0"/>
              </a:spcAft>
              <a:buSzPct val="100000"/>
              <a:buFont typeface="Verdana"/>
              <a:buAutoNum type="arabicPeriod"/>
            </a:pPr>
            <a:r>
              <a:rPr lang="en-US" sz="2550"/>
              <a:t>Does it evidence advanced tiers core features?</a:t>
            </a:r>
            <a:endParaRPr sz="25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1ea4101d1b6_0_80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t>Evidence-Based Academic Interventions</a:t>
            </a:r>
            <a:endParaRPr/>
          </a:p>
        </p:txBody>
      </p:sp>
      <p:pic>
        <p:nvPicPr>
          <p:cNvPr id="496" name="Google Shape;496;g1ea4101d1b6_0_802" descr="screenshot of what works clearinghouse practice brief for students in grades 4-9"/>
          <p:cNvPicPr preferRelativeResize="0"/>
          <p:nvPr/>
        </p:nvPicPr>
        <p:blipFill rotWithShape="1">
          <a:blip r:embed="rId3">
            <a:alphaModFix/>
          </a:blip>
          <a:srcRect/>
          <a:stretch/>
        </p:blipFill>
        <p:spPr>
          <a:xfrm>
            <a:off x="2685143" y="1721036"/>
            <a:ext cx="4105083" cy="445116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1ea4101d1b6_0_80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en-US" sz="3400"/>
              <a:t>VTSS Evidence-Based Practices Selection Tool (Existing Practices)</a:t>
            </a:r>
            <a:endParaRPr sz="3400"/>
          </a:p>
        </p:txBody>
      </p:sp>
      <p:pic>
        <p:nvPicPr>
          <p:cNvPr id="502" name="Google Shape;502;g1ea4101d1b6_0_808" descr="chart divided into three columns labeled data, practices and systems; the data column indicates questions to ask to evaluate the success of the evidence-based practice; the practices column lists questions to clarify the instructional match and fit of the practice; and the systems column helps divisions identify if they have the resources organized and elements to build capacity. " title="Evaluation of Evidence-based Practices"/>
          <p:cNvPicPr preferRelativeResize="0"/>
          <p:nvPr/>
        </p:nvPicPr>
        <p:blipFill rotWithShape="1">
          <a:blip r:embed="rId3">
            <a:alphaModFix/>
          </a:blip>
          <a:srcRect l="1007" t="18770" r="6588" b="27399"/>
          <a:stretch/>
        </p:blipFill>
        <p:spPr>
          <a:xfrm>
            <a:off x="228600" y="1546000"/>
            <a:ext cx="8686800" cy="4653725"/>
          </a:xfrm>
          <a:prstGeom prst="rect">
            <a:avLst/>
          </a:prstGeom>
          <a:noFill/>
          <a:ln>
            <a:noFill/>
          </a:ln>
        </p:spPr>
      </p:pic>
      <p:sp>
        <p:nvSpPr>
          <p:cNvPr id="503" name="Google Shape;503;g1ea4101d1b6_0_808" descr="The red circle is used here to highlight  the question &quot;Has the data been mined to determine the subgroups for whom this EBP was successful?&quot;" title="Red Highlight Circle"/>
          <p:cNvSpPr/>
          <p:nvPr/>
        </p:nvSpPr>
        <p:spPr>
          <a:xfrm>
            <a:off x="228600" y="2700000"/>
            <a:ext cx="2993700" cy="9324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g1ea4101d1b6_0_808" descr="This circle is used to highlight the question: &quot;Does the EBP continue to support the school or division priorities?&quot;" title="Red Highlight Circle"/>
          <p:cNvSpPr/>
          <p:nvPr/>
        </p:nvSpPr>
        <p:spPr>
          <a:xfrm>
            <a:off x="3222300" y="3704200"/>
            <a:ext cx="2565000" cy="645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g1ea4101d1b6_0_808" descr="red circle"/>
          <p:cNvSpPr/>
          <p:nvPr/>
        </p:nvSpPr>
        <p:spPr>
          <a:xfrm>
            <a:off x="6223100" y="2783700"/>
            <a:ext cx="2565000" cy="645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p:cTn id="7" dur="1000"/>
                                        <p:tgtEl>
                                          <p:spTgt spid="5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3"/>
                                        </p:tgtEl>
                                        <p:attrNameLst>
                                          <p:attrName>style.visibility</p:attrName>
                                        </p:attrNameLst>
                                      </p:cBhvr>
                                      <p:to>
                                        <p:strVal val="visible"/>
                                      </p:to>
                                    </p:set>
                                    <p:animEffect transition="in" filter="fade">
                                      <p:cBhvr>
                                        <p:cTn id="12" dur="1000"/>
                                        <p:tgtEl>
                                          <p:spTgt spid="5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10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1ea4101d1b6_0_81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17646"/>
              <a:buNone/>
            </a:pPr>
            <a:r>
              <a:rPr lang="en-US" sz="3777"/>
              <a:t>Evidence-Based Practices Selection (New Interventions)</a:t>
            </a:r>
            <a:endParaRPr sz="3777"/>
          </a:p>
          <a:p>
            <a:pPr marL="0" lvl="0" indent="0" algn="ctr" rtl="0">
              <a:lnSpc>
                <a:spcPct val="100000"/>
              </a:lnSpc>
              <a:spcBef>
                <a:spcPts val="0"/>
              </a:spcBef>
              <a:spcAft>
                <a:spcPts val="0"/>
              </a:spcAft>
              <a:buSzPct val="111111"/>
              <a:buNone/>
            </a:pPr>
            <a:endParaRPr/>
          </a:p>
        </p:txBody>
      </p:sp>
      <p:pic>
        <p:nvPicPr>
          <p:cNvPr id="512" name="Google Shape;512;g1ea4101d1b6_0_818" descr="chart divided into three columns labeled data, practices and systems; the data column indicates question to ask identifying the need for an evidence-based practice; the practices column lists questions to clarify the research evidence and fit of the practice; and the systems column helps divisions identify if they are ready and have the resources to support the practice." title="Evidence-based Selection Tool"/>
          <p:cNvPicPr preferRelativeResize="0"/>
          <p:nvPr/>
        </p:nvPicPr>
        <p:blipFill rotWithShape="1">
          <a:blip r:embed="rId3">
            <a:alphaModFix/>
          </a:blip>
          <a:srcRect/>
          <a:stretch/>
        </p:blipFill>
        <p:spPr>
          <a:xfrm>
            <a:off x="64161" y="1600200"/>
            <a:ext cx="9015683" cy="3352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1ea4101d1b6_0_84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95000"/>
              <a:buFont typeface="Verdana"/>
              <a:buNone/>
            </a:pPr>
            <a:endParaRPr/>
          </a:p>
          <a:p>
            <a:pPr marL="0" lvl="0" indent="0" algn="ctr" rtl="0">
              <a:lnSpc>
                <a:spcPct val="100000"/>
              </a:lnSpc>
              <a:spcBef>
                <a:spcPts val="0"/>
              </a:spcBef>
              <a:spcAft>
                <a:spcPts val="0"/>
              </a:spcAft>
              <a:buClr>
                <a:schemeClr val="lt1"/>
              </a:buClr>
              <a:buSzPct val="95000"/>
              <a:buFont typeface="Verdana"/>
              <a:buNone/>
            </a:pPr>
            <a:r>
              <a:rPr lang="en-US"/>
              <a:t>Team Time: </a:t>
            </a:r>
            <a:endParaRPr/>
          </a:p>
          <a:p>
            <a:pPr marL="0" lvl="0" indent="0" algn="ctr" rtl="0">
              <a:lnSpc>
                <a:spcPct val="100000"/>
              </a:lnSpc>
              <a:spcBef>
                <a:spcPts val="0"/>
              </a:spcBef>
              <a:spcAft>
                <a:spcPts val="0"/>
              </a:spcAft>
              <a:buClr>
                <a:schemeClr val="lt1"/>
              </a:buClr>
              <a:buSzPct val="95000"/>
              <a:buFont typeface="Verdana"/>
              <a:buNone/>
            </a:pPr>
            <a:r>
              <a:rPr lang="en-US"/>
              <a:t>Continuum of Supports</a:t>
            </a:r>
            <a:endParaRPr/>
          </a:p>
          <a:p>
            <a:pPr marL="0" lvl="0" indent="0" algn="ctr" rtl="0">
              <a:lnSpc>
                <a:spcPct val="90000"/>
              </a:lnSpc>
              <a:spcBef>
                <a:spcPts val="0"/>
              </a:spcBef>
              <a:spcAft>
                <a:spcPts val="0"/>
              </a:spcAft>
              <a:buClr>
                <a:schemeClr val="lt1"/>
              </a:buClr>
              <a:buSzPct val="95000"/>
              <a:buFont typeface="Verdana"/>
              <a:buNone/>
            </a:pPr>
            <a:endParaRPr/>
          </a:p>
        </p:txBody>
      </p:sp>
      <p:sp>
        <p:nvSpPr>
          <p:cNvPr id="519" name="Google Shape;519;g1ea4101d1b6_0_84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a:t>Use your notetaker to document your discussions about these questions: </a:t>
            </a:r>
            <a:endParaRPr>
              <a:latin typeface="Verdana"/>
              <a:ea typeface="Verdana"/>
              <a:cs typeface="Verdana"/>
              <a:sym typeface="Verdana"/>
            </a:endParaRPr>
          </a:p>
          <a:p>
            <a:pPr marL="457200" lvl="0" indent="0" algn="l" rtl="0">
              <a:lnSpc>
                <a:spcPct val="90000"/>
              </a:lnSpc>
              <a:spcBef>
                <a:spcPts val="0"/>
              </a:spcBef>
              <a:spcAft>
                <a:spcPts val="0"/>
              </a:spcAft>
              <a:buSzPts val="1800"/>
              <a:buNone/>
            </a:pPr>
            <a:endParaRPr>
              <a:latin typeface="Verdana"/>
              <a:ea typeface="Verdana"/>
              <a:cs typeface="Verdana"/>
              <a:sym typeface="Verdana"/>
            </a:endParaRPr>
          </a:p>
          <a:p>
            <a:pPr marL="914400" lvl="0" indent="0" algn="l" rtl="0">
              <a:lnSpc>
                <a:spcPct val="90000"/>
              </a:lnSpc>
              <a:spcBef>
                <a:spcPts val="500"/>
              </a:spcBef>
              <a:spcAft>
                <a:spcPts val="0"/>
              </a:spcAft>
              <a:buSzPts val="1800"/>
              <a:buNone/>
            </a:pPr>
            <a:endParaRPr/>
          </a:p>
          <a:p>
            <a:pPr marL="457200" lvl="0" indent="-342900" algn="l" rtl="0">
              <a:lnSpc>
                <a:spcPct val="100000"/>
              </a:lnSpc>
              <a:spcBef>
                <a:spcPts val="0"/>
              </a:spcBef>
              <a:spcAft>
                <a:spcPts val="0"/>
              </a:spcAft>
              <a:buSzPts val="1800"/>
              <a:buChar char="•"/>
            </a:pPr>
            <a:r>
              <a:rPr lang="en-US"/>
              <a:t>What are the documented evidence-based interventions available?</a:t>
            </a:r>
            <a:endParaRPr/>
          </a:p>
          <a:p>
            <a:pPr marL="457200" lvl="0" indent="-342900" algn="l" rtl="0">
              <a:lnSpc>
                <a:spcPct val="100000"/>
              </a:lnSpc>
              <a:spcBef>
                <a:spcPts val="0"/>
              </a:spcBef>
              <a:spcAft>
                <a:spcPts val="0"/>
              </a:spcAft>
              <a:buSzPts val="1800"/>
              <a:buChar char="•"/>
            </a:pPr>
            <a:r>
              <a:rPr lang="en-US"/>
              <a:t>Are AT interventions matched to instructional needs?</a:t>
            </a:r>
            <a:endParaRPr/>
          </a:p>
          <a:p>
            <a:pPr marL="457200" lvl="0" indent="-342900" algn="l" rtl="0">
              <a:lnSpc>
                <a:spcPct val="100000"/>
              </a:lnSpc>
              <a:spcBef>
                <a:spcPts val="0"/>
              </a:spcBef>
              <a:spcAft>
                <a:spcPts val="0"/>
              </a:spcAft>
              <a:buSzPts val="1800"/>
              <a:buChar char="•"/>
            </a:pPr>
            <a:r>
              <a:rPr lang="en-US"/>
              <a:t>Are 6 features present in selected AT interventions?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23"/>
        <p:cNvGrpSpPr/>
        <p:nvPr/>
      </p:nvGrpSpPr>
      <p:grpSpPr>
        <a:xfrm>
          <a:off x="0" y="0"/>
          <a:ext cx="0" cy="0"/>
          <a:chOff x="0" y="0"/>
          <a:chExt cx="0" cy="0"/>
        </a:xfrm>
      </p:grpSpPr>
      <p:sp>
        <p:nvSpPr>
          <p:cNvPr id="524" name="Google Shape;524;g1ea4101d1b6_0_85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Continuum of Supports </a:t>
            </a:r>
            <a:endParaRPr/>
          </a:p>
        </p:txBody>
      </p:sp>
      <p:sp>
        <p:nvSpPr>
          <p:cNvPr id="525" name="Google Shape;525;g1ea4101d1b6_0_852"/>
          <p:cNvSpPr txBox="1">
            <a:spLocks noGrp="1"/>
          </p:cNvSpPr>
          <p:nvPr>
            <p:ph type="body" idx="1"/>
          </p:nvPr>
        </p:nvSpPr>
        <p:spPr>
          <a:xfrm>
            <a:off x="775349" y="1600201"/>
            <a:ext cx="7911600" cy="4572000"/>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a:t>A few viable interventions are more effective than many under-supported options on the continuum of supports</a:t>
            </a:r>
            <a:endParaRPr/>
          </a:p>
          <a:p>
            <a:pPr marL="457200" lvl="0" indent="-228600" algn="l" rtl="0">
              <a:lnSpc>
                <a:spcPct val="100000"/>
              </a:lnSpc>
              <a:spcBef>
                <a:spcPts val="360"/>
              </a:spcBef>
              <a:spcAft>
                <a:spcPts val="0"/>
              </a:spcAft>
              <a:buSzPts val="1800"/>
              <a:buNone/>
            </a:pPr>
            <a:endParaRPr/>
          </a:p>
          <a:p>
            <a:pPr marL="114300" lvl="0" indent="0" algn="l" rtl="0">
              <a:lnSpc>
                <a:spcPct val="100000"/>
              </a:lnSpc>
              <a:spcBef>
                <a:spcPts val="360"/>
              </a:spcBef>
              <a:spcAft>
                <a:spcPts val="0"/>
              </a:spcAft>
              <a:buSzPts val="1800"/>
              <a:buNone/>
            </a:pPr>
            <a:r>
              <a:rPr lang="en-US"/>
              <a:t>Document a continuum of supports that contain 6 core features of advanced tiers interventions and are matched to instructional need</a:t>
            </a:r>
            <a:endParaRPr/>
          </a:p>
        </p:txBody>
      </p:sp>
      <p:pic>
        <p:nvPicPr>
          <p:cNvPr id="526" name="Google Shape;526;g1ea4101d1b6_0_852" descr="lightbulb icon" title="lightbulb icon"/>
          <p:cNvPicPr preferRelativeResize="0"/>
          <p:nvPr/>
        </p:nvPicPr>
        <p:blipFill rotWithShape="1">
          <a:blip r:embed="rId3">
            <a:alphaModFix/>
          </a:blip>
          <a:srcRect/>
          <a:stretch/>
        </p:blipFill>
        <p:spPr>
          <a:xfrm>
            <a:off x="91388" y="1802086"/>
            <a:ext cx="775349" cy="865974"/>
          </a:xfrm>
          <a:prstGeom prst="rect">
            <a:avLst/>
          </a:prstGeom>
          <a:noFill/>
          <a:ln>
            <a:noFill/>
          </a:ln>
        </p:spPr>
      </p:pic>
      <p:pic>
        <p:nvPicPr>
          <p:cNvPr id="527" name="Google Shape;527;g1ea4101d1b6_0_852" descr="lightbulb icon" title="lightbulb icon"/>
          <p:cNvPicPr preferRelativeResize="0"/>
          <p:nvPr/>
        </p:nvPicPr>
        <p:blipFill rotWithShape="1">
          <a:blip r:embed="rId3">
            <a:alphaModFix/>
          </a:blip>
          <a:srcRect/>
          <a:stretch/>
        </p:blipFill>
        <p:spPr>
          <a:xfrm>
            <a:off x="65514" y="3253641"/>
            <a:ext cx="827074" cy="92375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546">
            <a:alpha val="34117"/>
          </a:srgbClr>
        </a:solidFill>
        <a:effectLst/>
      </p:bgPr>
    </p:bg>
    <p:spTree>
      <p:nvGrpSpPr>
        <p:cNvPr id="1" name="Shape 531"/>
        <p:cNvGrpSpPr/>
        <p:nvPr/>
      </p:nvGrpSpPr>
      <p:grpSpPr>
        <a:xfrm>
          <a:off x="0" y="0"/>
          <a:ext cx="0" cy="0"/>
          <a:chOff x="0" y="0"/>
          <a:chExt cx="0" cy="0"/>
        </a:xfrm>
      </p:grpSpPr>
      <p:sp>
        <p:nvSpPr>
          <p:cNvPr id="532" name="Google Shape;532;g1ea4101d1b6_0_859"/>
          <p:cNvSpPr txBox="1">
            <a:spLocks noGrp="1"/>
          </p:cNvSpPr>
          <p:nvPr>
            <p:ph type="title"/>
          </p:nvPr>
        </p:nvSpPr>
        <p:spPr>
          <a:xfrm>
            <a:off x="228600" y="251025"/>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Alignment</a:t>
            </a:r>
            <a:endParaRPr/>
          </a:p>
        </p:txBody>
      </p:sp>
      <p:grpSp>
        <p:nvGrpSpPr>
          <p:cNvPr id="533" name="Google Shape;533;g1ea4101d1b6_0_859" descr="turquoise circle"/>
          <p:cNvGrpSpPr/>
          <p:nvPr/>
        </p:nvGrpSpPr>
        <p:grpSpPr>
          <a:xfrm>
            <a:off x="2054375" y="1583773"/>
            <a:ext cx="5000275" cy="5087481"/>
            <a:chOff x="1932763" y="83500"/>
            <a:chExt cx="5000275" cy="4892750"/>
          </a:xfrm>
        </p:grpSpPr>
        <p:sp>
          <p:nvSpPr>
            <p:cNvPr id="534" name="Google Shape;534;g1ea4101d1b6_0_859"/>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535" name="Google Shape;535;g1ea4101d1b6_0_859"/>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536" name="Google Shape;536;g1ea4101d1b6_0_859"/>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537" name="Google Shape;537;g1ea4101d1b6_0_859"/>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538" name="Google Shape;538;g1ea4101d1b6_0_859"/>
            <p:cNvSpPr/>
            <p:nvPr/>
          </p:nvSpPr>
          <p:spPr>
            <a:xfrm>
              <a:off x="3718838" y="3513150"/>
              <a:ext cx="1463100" cy="1463100"/>
            </a:xfrm>
            <a:prstGeom prst="ellipse">
              <a:avLst/>
            </a:prstGeom>
            <a:solidFill>
              <a:srgbClr val="00FFF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539" name="Google Shape;539;g1ea4101d1b6_0_859"/>
            <p:cNvSpPr/>
            <p:nvPr/>
          </p:nvSpPr>
          <p:spPr>
            <a:xfrm>
              <a:off x="2447913"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540" name="Google Shape;540;g1ea4101d1b6_0_859"/>
            <p:cNvSpPr/>
            <p:nvPr/>
          </p:nvSpPr>
          <p:spPr>
            <a:xfrm>
              <a:off x="1932763" y="179832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541" name="Google Shape;541;g1ea4101d1b6_0_859"/>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1ea4101d1b6_0_88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a:t>Build and sustain a system that ensures that all students receive high quality core academic, behavioral and social-emotional instruction and evidence-based advanced tier interventions to support their learning needs</a:t>
            </a:r>
            <a:endParaRPr/>
          </a:p>
        </p:txBody>
      </p:sp>
      <p:sp>
        <p:nvSpPr>
          <p:cNvPr id="548" name="Google Shape;548;g1ea4101d1b6_0_88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Alignment Vision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1ea4101d1b6_0_88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Essential Element Alignment</a:t>
            </a:r>
            <a:endParaRPr/>
          </a:p>
        </p:txBody>
      </p:sp>
      <p:pic>
        <p:nvPicPr>
          <p:cNvPr id="555" name="Google Shape;555;g1ea4101d1b6_0_888" descr="pink arrow"/>
          <p:cNvPicPr preferRelativeResize="0"/>
          <p:nvPr/>
        </p:nvPicPr>
        <p:blipFill rotWithShape="1">
          <a:blip r:embed="rId3">
            <a:alphaModFix/>
          </a:blip>
          <a:srcRect/>
          <a:stretch/>
        </p:blipFill>
        <p:spPr>
          <a:xfrm>
            <a:off x="3023100" y="1371600"/>
            <a:ext cx="3529725" cy="5486400"/>
          </a:xfrm>
          <a:prstGeom prst="rect">
            <a:avLst/>
          </a:prstGeom>
          <a:noFill/>
          <a:ln>
            <a:noFill/>
          </a:ln>
        </p:spPr>
      </p:pic>
      <p:sp>
        <p:nvSpPr>
          <p:cNvPr id="556" name="Google Shape;556;g1ea4101d1b6_0_888"/>
          <p:cNvSpPr/>
          <p:nvPr/>
        </p:nvSpPr>
        <p:spPr>
          <a:xfrm>
            <a:off x="3240113" y="1640125"/>
            <a:ext cx="2961900" cy="930000"/>
          </a:xfrm>
          <a:prstGeom prst="leftRightArrow">
            <a:avLst>
              <a:gd name="adj1" fmla="val 50000"/>
              <a:gd name="adj2" fmla="val 50000"/>
            </a:avLst>
          </a:prstGeom>
          <a:solidFill>
            <a:srgbClr val="FF00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Teaming</a:t>
            </a:r>
            <a:endParaRPr sz="2400" b="0" i="0" u="none" strike="noStrike" cap="none">
              <a:solidFill>
                <a:srgbClr val="000000"/>
              </a:solidFill>
              <a:latin typeface="Arial"/>
              <a:ea typeface="Arial"/>
              <a:cs typeface="Arial"/>
              <a:sym typeface="Arial"/>
            </a:endParaRPr>
          </a:p>
        </p:txBody>
      </p:sp>
      <p:sp>
        <p:nvSpPr>
          <p:cNvPr id="557" name="Google Shape;557;g1ea4101d1b6_0_888"/>
          <p:cNvSpPr/>
          <p:nvPr/>
        </p:nvSpPr>
        <p:spPr>
          <a:xfrm>
            <a:off x="2652113" y="2685350"/>
            <a:ext cx="4271700" cy="801000"/>
          </a:xfrm>
          <a:prstGeom prst="left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Universal Screening/RFA</a:t>
            </a:r>
            <a:endParaRPr sz="2400" b="0" i="0" u="none" strike="noStrike" cap="none">
              <a:solidFill>
                <a:srgbClr val="000000"/>
              </a:solidFill>
              <a:latin typeface="Arial"/>
              <a:ea typeface="Arial"/>
              <a:cs typeface="Arial"/>
              <a:sym typeface="Arial"/>
            </a:endParaRPr>
          </a:p>
        </p:txBody>
      </p:sp>
      <p:sp>
        <p:nvSpPr>
          <p:cNvPr id="558" name="Google Shape;558;g1ea4101d1b6_0_888"/>
          <p:cNvSpPr/>
          <p:nvPr/>
        </p:nvSpPr>
        <p:spPr>
          <a:xfrm>
            <a:off x="1350713" y="3376200"/>
            <a:ext cx="6874500" cy="1210200"/>
          </a:xfrm>
          <a:prstGeom prst="lef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EBP Interventions and Supports Continuum</a:t>
            </a:r>
            <a:endParaRPr sz="2400" b="0" i="0" u="none" strike="noStrike" cap="none">
              <a:solidFill>
                <a:srgbClr val="000000"/>
              </a:solidFill>
              <a:latin typeface="Arial"/>
              <a:ea typeface="Arial"/>
              <a:cs typeface="Arial"/>
              <a:sym typeface="Arial"/>
            </a:endParaRPr>
          </a:p>
        </p:txBody>
      </p:sp>
      <p:sp>
        <p:nvSpPr>
          <p:cNvPr id="559" name="Google Shape;559;g1ea4101d1b6_0_888"/>
          <p:cNvSpPr/>
          <p:nvPr/>
        </p:nvSpPr>
        <p:spPr>
          <a:xfrm>
            <a:off x="2468663" y="4374575"/>
            <a:ext cx="4638600" cy="1017900"/>
          </a:xfrm>
          <a:prstGeom prst="leftRightArrow">
            <a:avLst>
              <a:gd name="adj1" fmla="val 50000"/>
              <a:gd name="adj2" fmla="val 50000"/>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Progress Monitoring</a:t>
            </a:r>
            <a:endParaRPr sz="2400" b="0" i="0" u="none" strike="noStrike" cap="none">
              <a:solidFill>
                <a:srgbClr val="000000"/>
              </a:solidFill>
              <a:latin typeface="Arial"/>
              <a:ea typeface="Arial"/>
              <a:cs typeface="Arial"/>
              <a:sym typeface="Arial"/>
            </a:endParaRPr>
          </a:p>
        </p:txBody>
      </p:sp>
      <p:sp>
        <p:nvSpPr>
          <p:cNvPr id="560" name="Google Shape;560;g1ea4101d1b6_0_888"/>
          <p:cNvSpPr/>
          <p:nvPr/>
        </p:nvSpPr>
        <p:spPr>
          <a:xfrm>
            <a:off x="2143313" y="5392475"/>
            <a:ext cx="5289300" cy="1143000"/>
          </a:xfrm>
          <a:prstGeom prst="lef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Data-informed Decision Making</a:t>
            </a:r>
            <a:endParaRPr sz="2400" b="0" i="0" u="none" strike="noStrike" cap="none">
              <a:solidFill>
                <a:srgbClr val="000000"/>
              </a:solidFill>
              <a:latin typeface="Arial"/>
              <a:ea typeface="Arial"/>
              <a:cs typeface="Arial"/>
              <a:sym typeface="Arial"/>
            </a:endParaRPr>
          </a:p>
        </p:txBody>
      </p:sp>
      <p:sp>
        <p:nvSpPr>
          <p:cNvPr id="561" name="Google Shape;561;g1ea4101d1b6_0_888"/>
          <p:cNvSpPr txBox="1"/>
          <p:nvPr/>
        </p:nvSpPr>
        <p:spPr>
          <a:xfrm rot="-5400000">
            <a:off x="-1869750" y="3810750"/>
            <a:ext cx="5432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Behavior and Mental Wellness</a:t>
            </a:r>
            <a:endParaRPr sz="2400" b="0" i="0" u="none" strike="noStrike" cap="none">
              <a:solidFill>
                <a:srgbClr val="000000"/>
              </a:solidFill>
              <a:latin typeface="Verdana"/>
              <a:ea typeface="Verdana"/>
              <a:cs typeface="Verdana"/>
              <a:sym typeface="Verdana"/>
            </a:endParaRPr>
          </a:p>
        </p:txBody>
      </p:sp>
      <p:sp>
        <p:nvSpPr>
          <p:cNvPr id="562" name="Google Shape;562;g1ea4101d1b6_0_888"/>
          <p:cNvSpPr txBox="1"/>
          <p:nvPr/>
        </p:nvSpPr>
        <p:spPr>
          <a:xfrm rot="5400000">
            <a:off x="6474550" y="3323450"/>
            <a:ext cx="4180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Academics</a:t>
            </a:r>
            <a:endParaRPr sz="2800" b="0" i="0" u="none" strike="noStrike" cap="none">
              <a:solidFill>
                <a:srgbClr val="000000"/>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94ea2fc688_0_0"/>
          <p:cNvSpPr txBox="1">
            <a:spLocks noGrp="1"/>
          </p:cNvSpPr>
          <p:nvPr>
            <p:ph type="title" idx="4294967295"/>
          </p:nvPr>
        </p:nvSpPr>
        <p:spPr>
          <a:xfrm>
            <a:off x="242900" y="96800"/>
            <a:ext cx="8686800" cy="882300"/>
          </a:xfrm>
          <a:prstGeom prst="rect">
            <a:avLst/>
          </a:prstGeom>
          <a:solidFill>
            <a:srgbClr val="A9DCF2">
              <a:alpha val="6666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800" b="1">
                <a:solidFill>
                  <a:srgbClr val="000000"/>
                </a:solidFill>
              </a:rPr>
              <a:t>Community Agreements </a:t>
            </a:r>
            <a:endParaRPr sz="3800" b="1">
              <a:solidFill>
                <a:srgbClr val="000000"/>
              </a:solidFill>
            </a:endParaRPr>
          </a:p>
        </p:txBody>
      </p:sp>
      <p:graphicFrame>
        <p:nvGraphicFramePr>
          <p:cNvPr id="126" name="Google Shape;126;g294ea2fc688_0_0"/>
          <p:cNvGraphicFramePr/>
          <p:nvPr/>
        </p:nvGraphicFramePr>
        <p:xfrm>
          <a:off x="1479238" y="1152500"/>
          <a:ext cx="3000000" cy="3000000"/>
        </p:xfrm>
        <a:graphic>
          <a:graphicData uri="http://schemas.openxmlformats.org/drawingml/2006/table">
            <a:tbl>
              <a:tblPr firstRow="1" bandRow="1">
                <a:noFill/>
                <a:tableStyleId>{53D3EC2E-4261-4718-88C4-0C8F1D204EEB}</a:tableStyleId>
              </a:tblPr>
              <a:tblGrid>
                <a:gridCol w="1535325">
                  <a:extLst>
                    <a:ext uri="{9D8B030D-6E8A-4147-A177-3AD203B41FA5}">
                      <a16:colId xmlns:a16="http://schemas.microsoft.com/office/drawing/2014/main" val="20000"/>
                    </a:ext>
                  </a:extLst>
                </a:gridCol>
                <a:gridCol w="2728375">
                  <a:extLst>
                    <a:ext uri="{9D8B030D-6E8A-4147-A177-3AD203B41FA5}">
                      <a16:colId xmlns:a16="http://schemas.microsoft.com/office/drawing/2014/main" val="20001"/>
                    </a:ext>
                  </a:extLst>
                </a:gridCol>
                <a:gridCol w="2320525">
                  <a:extLst>
                    <a:ext uri="{9D8B030D-6E8A-4147-A177-3AD203B41FA5}">
                      <a16:colId xmlns:a16="http://schemas.microsoft.com/office/drawing/2014/main" val="20002"/>
                    </a:ext>
                  </a:extLst>
                </a:gridCol>
              </a:tblGrid>
              <a:tr h="578225">
                <a:tc>
                  <a:txBody>
                    <a:bodyPr/>
                    <a:lstStyle/>
                    <a:p>
                      <a:pPr marL="0" marR="0" lvl="0" indent="0" algn="ctr" rtl="0">
                        <a:lnSpc>
                          <a:spcPct val="100000"/>
                        </a:lnSpc>
                        <a:spcBef>
                          <a:spcPts val="0"/>
                        </a:spcBef>
                        <a:spcAft>
                          <a:spcPts val="0"/>
                        </a:spcAft>
                        <a:buClr>
                          <a:srgbClr val="000000"/>
                        </a:buClr>
                        <a:buSzPts val="2400"/>
                        <a:buFont typeface="Arial"/>
                        <a:buNone/>
                      </a:pPr>
                      <a:r>
                        <a:rPr lang="en-US" sz="1600" u="none" strike="noStrike" cap="none">
                          <a:solidFill>
                            <a:srgbClr val="000000"/>
                          </a:solidFill>
                        </a:rPr>
                        <a:t>Community Norms</a:t>
                      </a:r>
                      <a:endParaRPr sz="1600" u="none" strike="noStrike" cap="none">
                        <a:solidFill>
                          <a:srgbClr val="000000"/>
                        </a:solidFill>
                      </a:endParaRPr>
                    </a:p>
                  </a:txBody>
                  <a:tcPr marL="91450" marR="91450" marT="45725" marB="45725">
                    <a:solidFill>
                      <a:srgbClr val="B7B7B7"/>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600" u="none" strike="noStrike" cap="none">
                          <a:solidFill>
                            <a:srgbClr val="000000"/>
                          </a:solidFill>
                        </a:rPr>
                        <a:t>Overall</a:t>
                      </a:r>
                      <a:endParaRPr sz="1600" u="none" strike="noStrike" cap="none"/>
                    </a:p>
                  </a:txBody>
                  <a:tcPr marL="91450" marR="91450" marT="45725" marB="45725">
                    <a:solidFill>
                      <a:srgbClr val="B7B7B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000000"/>
                          </a:solidFill>
                        </a:rPr>
                        <a:t>Chat</a:t>
                      </a:r>
                      <a:endParaRPr sz="1600" u="none" strike="noStrike" cap="none">
                        <a:solidFill>
                          <a:srgbClr val="000000"/>
                        </a:solidFill>
                      </a:endParaRPr>
                    </a:p>
                  </a:txBody>
                  <a:tcPr marL="91450" marR="91450" marT="45725" marB="45725">
                    <a:solidFill>
                      <a:srgbClr val="B7B7B7"/>
                    </a:solidFill>
                  </a:tcPr>
                </a:tc>
                <a:extLst>
                  <a:ext uri="{0D108BD9-81ED-4DB2-BD59-A6C34878D82A}">
                    <a16:rowId xmlns:a16="http://schemas.microsoft.com/office/drawing/2014/main" val="10000"/>
                  </a:ext>
                </a:extLst>
              </a:tr>
              <a:tr h="1864150">
                <a:tc>
                  <a:txBody>
                    <a:bodyPr/>
                    <a:lstStyle/>
                    <a:p>
                      <a:pPr marL="0" marR="0" lvl="0" indent="0" algn="l" rtl="0">
                        <a:lnSpc>
                          <a:spcPct val="100000"/>
                        </a:lnSpc>
                        <a:spcBef>
                          <a:spcPts val="0"/>
                        </a:spcBef>
                        <a:spcAft>
                          <a:spcPts val="0"/>
                        </a:spcAft>
                        <a:buClr>
                          <a:srgbClr val="000000"/>
                        </a:buClr>
                        <a:buSzPts val="2400"/>
                        <a:buFont typeface="Arial"/>
                        <a:buNone/>
                      </a:pPr>
                      <a:r>
                        <a:rPr lang="en-US" sz="1300" b="1" u="none" strike="noStrike" cap="none">
                          <a:solidFill>
                            <a:srgbClr val="000000"/>
                          </a:solidFill>
                        </a:rPr>
                        <a:t>Be </a:t>
                      </a:r>
                      <a:r>
                        <a:rPr lang="en-US" sz="1300" b="1" u="none" strike="noStrike" cap="none"/>
                        <a:t>Responsible</a:t>
                      </a:r>
                      <a:endParaRPr sz="1300" b="1" u="none" strike="noStrike" cap="none"/>
                    </a:p>
                  </a:txBody>
                  <a:tcPr marL="91450" marR="91450" marT="45725" marB="45725">
                    <a:solidFill>
                      <a:srgbClr val="A9DCF2">
                        <a:alpha val="66666"/>
                      </a:srgbClr>
                    </a:solidFill>
                  </a:tcPr>
                </a:tc>
                <a:tc>
                  <a:txBody>
                    <a:bodyPr/>
                    <a:lstStyle/>
                    <a:p>
                      <a:pPr marL="285750" marR="0" lvl="0" indent="-254000" algn="l" rtl="0">
                        <a:lnSpc>
                          <a:spcPct val="100000"/>
                        </a:lnSpc>
                        <a:spcBef>
                          <a:spcPts val="0"/>
                        </a:spcBef>
                        <a:spcAft>
                          <a:spcPts val="0"/>
                        </a:spcAft>
                        <a:buClr>
                          <a:srgbClr val="000000"/>
                        </a:buClr>
                        <a:buSzPts val="1300"/>
                        <a:buFont typeface="Arial"/>
                        <a:buChar char="●"/>
                      </a:pPr>
                      <a:r>
                        <a:rPr lang="en-US" sz="1300" u="none" strike="noStrike" cap="none"/>
                        <a:t>Use a shared action plan for your team</a:t>
                      </a:r>
                      <a:endParaRPr sz="1300" u="none" strike="noStrike" cap="none"/>
                    </a:p>
                    <a:p>
                      <a:pPr marL="285750" marR="0" lvl="0" indent="-254000" algn="l" rtl="0">
                        <a:lnSpc>
                          <a:spcPct val="100000"/>
                        </a:lnSpc>
                        <a:spcBef>
                          <a:spcPts val="0"/>
                        </a:spcBef>
                        <a:spcAft>
                          <a:spcPts val="0"/>
                        </a:spcAft>
                        <a:buClr>
                          <a:srgbClr val="000000"/>
                        </a:buClr>
                        <a:buSzPts val="1300"/>
                        <a:buFont typeface="Arial"/>
                        <a:buChar char="●"/>
                      </a:pPr>
                      <a:r>
                        <a:rPr lang="en-US" sz="1300" u="none" strike="noStrike" cap="none"/>
                        <a:t>Complete session evaluation</a:t>
                      </a:r>
                      <a:endParaRPr sz="1300" u="none" strike="noStrike" cap="none"/>
                    </a:p>
                    <a:p>
                      <a:pPr marL="285750" marR="0" lvl="0" indent="-254000" algn="l" rtl="0">
                        <a:lnSpc>
                          <a:spcPct val="100000"/>
                        </a:lnSpc>
                        <a:spcBef>
                          <a:spcPts val="0"/>
                        </a:spcBef>
                        <a:spcAft>
                          <a:spcPts val="0"/>
                        </a:spcAft>
                        <a:buClr>
                          <a:srgbClr val="000000"/>
                        </a:buClr>
                        <a:buSzPts val="1300"/>
                        <a:buFont typeface="Arial"/>
                        <a:buChar char="●"/>
                      </a:pPr>
                      <a:r>
                        <a:rPr lang="en-US" sz="1300" u="none" strike="noStrike" cap="none"/>
                        <a:t>Be committed to attend all sessions</a:t>
                      </a:r>
                      <a:endParaRPr sz="1300" u="none" strike="noStrike" cap="none"/>
                    </a:p>
                    <a:p>
                      <a:pPr marL="285750" marR="0" lvl="0" indent="-254000" algn="l" rtl="0">
                        <a:lnSpc>
                          <a:spcPct val="100000"/>
                        </a:lnSpc>
                        <a:spcBef>
                          <a:spcPts val="0"/>
                        </a:spcBef>
                        <a:spcAft>
                          <a:spcPts val="0"/>
                        </a:spcAft>
                        <a:buClr>
                          <a:srgbClr val="000000"/>
                        </a:buClr>
                        <a:buSzPts val="1300"/>
                        <a:buFont typeface="Arial"/>
                        <a:buChar char="●"/>
                      </a:pPr>
                      <a:r>
                        <a:rPr lang="en-US" sz="1300" u="none" strike="noStrike" cap="none"/>
                        <a:t>Set dates/times with your team to continue action planning</a:t>
                      </a:r>
                      <a:endParaRPr sz="1300" u="none" strike="noStrike" cap="none"/>
                    </a:p>
                  </a:txBody>
                  <a:tcPr marL="91450" marR="91450" marT="45725" marB="45725">
                    <a:solidFill>
                      <a:srgbClr val="A9DCF2">
                        <a:alpha val="66666"/>
                      </a:srgbClr>
                    </a:solidFill>
                  </a:tcPr>
                </a:tc>
                <a:tc>
                  <a:txBody>
                    <a:bodyPr/>
                    <a:lstStyle/>
                    <a:p>
                      <a:pPr marL="457200" marR="0" lvl="0" indent="-311150" algn="l" rtl="0">
                        <a:lnSpc>
                          <a:spcPct val="100000"/>
                        </a:lnSpc>
                        <a:spcBef>
                          <a:spcPts val="0"/>
                        </a:spcBef>
                        <a:spcAft>
                          <a:spcPts val="0"/>
                        </a:spcAft>
                        <a:buClr>
                          <a:srgbClr val="000000"/>
                        </a:buClr>
                        <a:buSzPts val="1300"/>
                        <a:buFont typeface="Arial"/>
                        <a:buChar char="●"/>
                      </a:pPr>
                      <a:r>
                        <a:rPr lang="en-US" sz="1300" u="none" strike="noStrike" cap="none"/>
                        <a:t>Post positive on-topic comments</a:t>
                      </a:r>
                      <a:endParaRPr sz="1300" u="none" strike="noStrike" cap="none"/>
                    </a:p>
                    <a:p>
                      <a:pPr marL="457200" marR="0" lvl="0" indent="-311150" algn="l" rtl="0">
                        <a:lnSpc>
                          <a:spcPct val="100000"/>
                        </a:lnSpc>
                        <a:spcBef>
                          <a:spcPts val="0"/>
                        </a:spcBef>
                        <a:spcAft>
                          <a:spcPts val="0"/>
                        </a:spcAft>
                        <a:buClr>
                          <a:srgbClr val="000000"/>
                        </a:buClr>
                        <a:buSzPts val="1300"/>
                        <a:buFont typeface="Arial"/>
                        <a:buChar char="●"/>
                      </a:pPr>
                      <a:r>
                        <a:rPr lang="en-US" sz="1300" u="none" strike="noStrike" cap="none"/>
                        <a:t>Post questions in the Chat Box</a:t>
                      </a:r>
                      <a:endParaRPr sz="1300" u="none" strike="noStrike" cap="none"/>
                    </a:p>
                  </a:txBody>
                  <a:tcPr marL="91450" marR="91450" marT="45725" marB="45725">
                    <a:solidFill>
                      <a:srgbClr val="A9DCF2">
                        <a:alpha val="66666"/>
                      </a:srgbClr>
                    </a:solidFill>
                  </a:tcPr>
                </a:tc>
                <a:extLst>
                  <a:ext uri="{0D108BD9-81ED-4DB2-BD59-A6C34878D82A}">
                    <a16:rowId xmlns:a16="http://schemas.microsoft.com/office/drawing/2014/main" val="10001"/>
                  </a:ext>
                </a:extLst>
              </a:tr>
              <a:tr h="1083950">
                <a:tc>
                  <a:txBody>
                    <a:bodyPr/>
                    <a:lstStyle/>
                    <a:p>
                      <a:pPr marL="0" marR="0" lvl="0" indent="0" algn="l" rtl="0">
                        <a:lnSpc>
                          <a:spcPct val="100000"/>
                        </a:lnSpc>
                        <a:spcBef>
                          <a:spcPts val="0"/>
                        </a:spcBef>
                        <a:spcAft>
                          <a:spcPts val="0"/>
                        </a:spcAft>
                        <a:buClr>
                          <a:srgbClr val="000000"/>
                        </a:buClr>
                        <a:buSzPts val="2400"/>
                        <a:buFont typeface="Arial"/>
                        <a:buNone/>
                      </a:pPr>
                      <a:r>
                        <a:rPr lang="en-US" sz="1300" b="1" u="none" strike="noStrike" cap="none"/>
                        <a:t>Be </a:t>
                      </a:r>
                      <a:endParaRPr sz="1300" b="1" u="none" strike="noStrike" cap="none"/>
                    </a:p>
                    <a:p>
                      <a:pPr marL="0" marR="0" lvl="0" indent="0" algn="l" rtl="0">
                        <a:lnSpc>
                          <a:spcPct val="100000"/>
                        </a:lnSpc>
                        <a:spcBef>
                          <a:spcPts val="0"/>
                        </a:spcBef>
                        <a:spcAft>
                          <a:spcPts val="0"/>
                        </a:spcAft>
                        <a:buClr>
                          <a:srgbClr val="000000"/>
                        </a:buClr>
                        <a:buSzPts val="2400"/>
                        <a:buFont typeface="Arial"/>
                        <a:buNone/>
                      </a:pPr>
                      <a:r>
                        <a:rPr lang="en-US" sz="1300" b="1" u="none" strike="noStrike" cap="none"/>
                        <a:t>Respectful</a:t>
                      </a:r>
                      <a:endParaRPr sz="1300" b="1" u="none" strike="noStrike" cap="none"/>
                    </a:p>
                  </a:txBody>
                  <a:tcPr marL="91450" marR="91450" marT="45725" marB="45725"/>
                </a:tc>
                <a:tc>
                  <a:txBody>
                    <a:bodyPr/>
                    <a:lstStyle/>
                    <a:p>
                      <a:pPr marL="285750" marR="0" lvl="0" indent="-254000" algn="l" rtl="0">
                        <a:lnSpc>
                          <a:spcPct val="100000"/>
                        </a:lnSpc>
                        <a:spcBef>
                          <a:spcPts val="0"/>
                        </a:spcBef>
                        <a:spcAft>
                          <a:spcPts val="0"/>
                        </a:spcAft>
                        <a:buClr>
                          <a:srgbClr val="000000"/>
                        </a:buClr>
                        <a:buSzPts val="1300"/>
                        <a:buFont typeface="Arial"/>
                        <a:buChar char="●"/>
                      </a:pPr>
                      <a:r>
                        <a:rPr lang="en-US" sz="1300" u="none" strike="noStrike" cap="none"/>
                        <a:t>Limit distractions</a:t>
                      </a:r>
                      <a:endParaRPr sz="1300" u="none" strike="noStrike" cap="none"/>
                    </a:p>
                    <a:p>
                      <a:pPr marL="285750" marR="0" lvl="0" indent="-254000" algn="l" rtl="0">
                        <a:lnSpc>
                          <a:spcPct val="100000"/>
                        </a:lnSpc>
                        <a:spcBef>
                          <a:spcPts val="0"/>
                        </a:spcBef>
                        <a:spcAft>
                          <a:spcPts val="0"/>
                        </a:spcAft>
                        <a:buClr>
                          <a:srgbClr val="000000"/>
                        </a:buClr>
                        <a:buSzPts val="1300"/>
                        <a:buFont typeface="Arial"/>
                        <a:buChar char="●"/>
                      </a:pPr>
                      <a:r>
                        <a:rPr lang="en-US" sz="1300" u="none" strike="noStrike" cap="none"/>
                        <a:t>Follow up on your assigned action items</a:t>
                      </a:r>
                      <a:endParaRPr sz="1300" u="none" strike="noStrike" cap="none"/>
                    </a:p>
                    <a:p>
                      <a:pPr marL="285750" marR="0" lvl="0" indent="-254000" algn="l" rtl="0">
                        <a:lnSpc>
                          <a:spcPct val="100000"/>
                        </a:lnSpc>
                        <a:spcBef>
                          <a:spcPts val="0"/>
                        </a:spcBef>
                        <a:spcAft>
                          <a:spcPts val="0"/>
                        </a:spcAft>
                        <a:buClr>
                          <a:srgbClr val="000000"/>
                        </a:buClr>
                        <a:buSzPts val="1300"/>
                        <a:buFont typeface="Arial"/>
                        <a:buChar char="●"/>
                      </a:pPr>
                      <a:r>
                        <a:rPr lang="en-US" sz="1300" u="none" strike="noStrike" cap="none"/>
                        <a:t>Please mute your sound </a:t>
                      </a:r>
                      <a:endParaRPr sz="1300" u="none" strike="noStrike" cap="none"/>
                    </a:p>
                  </a:txBody>
                  <a:tcPr marL="91450" marR="91450" marT="45725" marB="45725"/>
                </a:tc>
                <a:tc>
                  <a:txBody>
                    <a:bodyPr/>
                    <a:lstStyle/>
                    <a:p>
                      <a:pPr marL="457200" marR="0" lvl="0" indent="-311150" algn="l" rtl="0">
                        <a:lnSpc>
                          <a:spcPct val="100000"/>
                        </a:lnSpc>
                        <a:spcBef>
                          <a:spcPts val="0"/>
                        </a:spcBef>
                        <a:spcAft>
                          <a:spcPts val="0"/>
                        </a:spcAft>
                        <a:buClr>
                          <a:srgbClr val="000000"/>
                        </a:buClr>
                        <a:buSzPts val="1300"/>
                        <a:buFont typeface="Arial"/>
                        <a:buChar char="●"/>
                      </a:pPr>
                      <a:r>
                        <a:rPr lang="en-US" sz="1300" u="none" strike="noStrike" cap="none"/>
                        <a:t>Use inclusive language</a:t>
                      </a:r>
                      <a:endParaRPr sz="1300" u="none" strike="noStrike" cap="none"/>
                    </a:p>
                  </a:txBody>
                  <a:tcPr marL="91450" marR="91450" marT="45725" marB="45725"/>
                </a:tc>
                <a:extLst>
                  <a:ext uri="{0D108BD9-81ED-4DB2-BD59-A6C34878D82A}">
                    <a16:rowId xmlns:a16="http://schemas.microsoft.com/office/drawing/2014/main" val="10002"/>
                  </a:ext>
                </a:extLst>
              </a:tr>
              <a:tr h="1083950">
                <a:tc>
                  <a:txBody>
                    <a:bodyPr/>
                    <a:lstStyle/>
                    <a:p>
                      <a:pPr marL="0" marR="0" lvl="0" indent="0" algn="l" rtl="0">
                        <a:lnSpc>
                          <a:spcPct val="100000"/>
                        </a:lnSpc>
                        <a:spcBef>
                          <a:spcPts val="0"/>
                        </a:spcBef>
                        <a:spcAft>
                          <a:spcPts val="0"/>
                        </a:spcAft>
                        <a:buClr>
                          <a:srgbClr val="000000"/>
                        </a:buClr>
                        <a:buSzPts val="2400"/>
                        <a:buFont typeface="Arial"/>
                        <a:buNone/>
                      </a:pPr>
                      <a:r>
                        <a:rPr lang="en-US" sz="1300" b="1" u="none" strike="noStrike" cap="none"/>
                        <a:t>Be Safe </a:t>
                      </a:r>
                      <a:endParaRPr sz="1300" b="1" u="none" strike="noStrike" cap="none"/>
                    </a:p>
                  </a:txBody>
                  <a:tcPr marL="91450" marR="91450" marT="45725" marB="45725">
                    <a:solidFill>
                      <a:srgbClr val="A9DCF2">
                        <a:alpha val="66666"/>
                      </a:srgbClr>
                    </a:solidFill>
                  </a:tcPr>
                </a:tc>
                <a:tc>
                  <a:txBody>
                    <a:bodyPr/>
                    <a:lstStyle/>
                    <a:p>
                      <a:pPr marL="285750" marR="0" lvl="0" indent="-254000" algn="l" rtl="0">
                        <a:lnSpc>
                          <a:spcPct val="100000"/>
                        </a:lnSpc>
                        <a:spcBef>
                          <a:spcPts val="0"/>
                        </a:spcBef>
                        <a:spcAft>
                          <a:spcPts val="0"/>
                        </a:spcAft>
                        <a:buClr>
                          <a:srgbClr val="000000"/>
                        </a:buClr>
                        <a:buSzPts val="1300"/>
                        <a:buFont typeface="Arial"/>
                        <a:buChar char="●"/>
                      </a:pPr>
                      <a:r>
                        <a:rPr lang="en-US" sz="1300" u="none" strike="noStrike" cap="none"/>
                        <a:t>Take movement breaks</a:t>
                      </a:r>
                      <a:endParaRPr sz="1300" u="none" strike="noStrike" cap="none"/>
                    </a:p>
                    <a:p>
                      <a:pPr marL="285750" marR="0" lvl="0" indent="-254000" algn="l" rtl="0">
                        <a:lnSpc>
                          <a:spcPct val="100000"/>
                        </a:lnSpc>
                        <a:spcBef>
                          <a:spcPts val="0"/>
                        </a:spcBef>
                        <a:spcAft>
                          <a:spcPts val="0"/>
                        </a:spcAft>
                        <a:buClr>
                          <a:srgbClr val="000000"/>
                        </a:buClr>
                        <a:buSzPts val="1300"/>
                        <a:buFont typeface="Arial"/>
                        <a:buChar char="●"/>
                      </a:pPr>
                      <a:r>
                        <a:rPr lang="en-US" sz="1300" u="none" strike="noStrike" cap="none"/>
                        <a:t>Be aware of your stress level</a:t>
                      </a:r>
                      <a:endParaRPr sz="1300" u="none" strike="noStrike" cap="none"/>
                    </a:p>
                  </a:txBody>
                  <a:tcPr marL="91450" marR="91450" marT="45725" marB="45725">
                    <a:solidFill>
                      <a:srgbClr val="A9DCF2">
                        <a:alpha val="66666"/>
                      </a:srgbClr>
                    </a:solidFill>
                  </a:tcPr>
                </a:tc>
                <a:tc>
                  <a:txBody>
                    <a:bodyPr/>
                    <a:lstStyle/>
                    <a:p>
                      <a:pPr marL="457200" marR="0" lvl="0" indent="-311150" algn="l" rtl="0">
                        <a:lnSpc>
                          <a:spcPct val="100000"/>
                        </a:lnSpc>
                        <a:spcBef>
                          <a:spcPts val="0"/>
                        </a:spcBef>
                        <a:spcAft>
                          <a:spcPts val="0"/>
                        </a:spcAft>
                        <a:buClr>
                          <a:srgbClr val="000000"/>
                        </a:buClr>
                        <a:buSzPts val="1300"/>
                        <a:buFont typeface="Arial"/>
                        <a:buChar char="●"/>
                      </a:pPr>
                      <a:r>
                        <a:rPr lang="en-US" sz="1300" u="none" strike="noStrike" cap="none"/>
                        <a:t>Engage in productive dialogue</a:t>
                      </a:r>
                      <a:endParaRPr sz="1300" u="none" strike="noStrike" cap="none"/>
                    </a:p>
                  </a:txBody>
                  <a:tcPr marL="91450" marR="91450" marT="45725" marB="45725">
                    <a:solidFill>
                      <a:srgbClr val="A9DCF2">
                        <a:alpha val="66666"/>
                      </a:srgbClr>
                    </a:solidFill>
                  </a:tcPr>
                </a:tc>
                <a:extLst>
                  <a:ext uri="{0D108BD9-81ED-4DB2-BD59-A6C34878D82A}">
                    <a16:rowId xmlns:a16="http://schemas.microsoft.com/office/drawing/2014/main" val="10003"/>
                  </a:ext>
                </a:extLst>
              </a:tr>
              <a:tr h="1083950">
                <a:tc>
                  <a:txBody>
                    <a:bodyPr/>
                    <a:lstStyle/>
                    <a:p>
                      <a:pPr marL="0" marR="0" lvl="0" indent="0" algn="l" rtl="0">
                        <a:lnSpc>
                          <a:spcPct val="100000"/>
                        </a:lnSpc>
                        <a:spcBef>
                          <a:spcPts val="0"/>
                        </a:spcBef>
                        <a:spcAft>
                          <a:spcPts val="0"/>
                        </a:spcAft>
                        <a:buClr>
                          <a:srgbClr val="000000"/>
                        </a:buClr>
                        <a:buSzPts val="1300"/>
                        <a:buFont typeface="Arial"/>
                        <a:buNone/>
                      </a:pPr>
                      <a:r>
                        <a:rPr lang="en-US" sz="1300" b="1" i="1" u="none" strike="noStrike" cap="none"/>
                        <a:t>For Presenters</a:t>
                      </a:r>
                      <a:endParaRPr sz="1300" b="1" i="1" u="none" strike="noStrike" cap="none"/>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300"/>
                        <a:buFont typeface="Arial"/>
                        <a:buChar char="●"/>
                      </a:pPr>
                      <a:r>
                        <a:rPr lang="en-US" sz="1300" i="1" u="none" strike="noStrike" cap="none"/>
                        <a:t>Provide access to current materials</a:t>
                      </a:r>
                      <a:endParaRPr sz="1300" i="1" u="none" strike="noStrike" cap="none"/>
                    </a:p>
                  </a:txBody>
                  <a:tcPr marL="91450" marR="91450" marT="45725" marB="45725"/>
                </a:tc>
                <a:tc>
                  <a:txBody>
                    <a:bodyPr/>
                    <a:lstStyle/>
                    <a:p>
                      <a:pPr marL="457200" marR="0" lvl="0" indent="-311150" algn="l" rtl="0">
                        <a:lnSpc>
                          <a:spcPct val="100000"/>
                        </a:lnSpc>
                        <a:spcBef>
                          <a:spcPts val="0"/>
                        </a:spcBef>
                        <a:spcAft>
                          <a:spcPts val="0"/>
                        </a:spcAft>
                        <a:buClr>
                          <a:srgbClr val="000000"/>
                        </a:buClr>
                        <a:buSzPts val="1300"/>
                        <a:buFont typeface="Arial"/>
                        <a:buChar char="●"/>
                      </a:pPr>
                      <a:r>
                        <a:rPr lang="en-US" sz="1300" i="1" u="none" strike="noStrike" cap="none"/>
                        <a:t>Monitor chat box to respond to participants</a:t>
                      </a:r>
                      <a:endParaRPr sz="1300" i="1" u="none" strike="noStrike" cap="none"/>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1ea4101d1b6_0_90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Aligned Systems Examples</a:t>
            </a:r>
            <a:endParaRPr sz="3800"/>
          </a:p>
        </p:txBody>
      </p:sp>
      <p:pic>
        <p:nvPicPr>
          <p:cNvPr id="568" name="Google Shape;568;g1ea4101d1b6_0_901" descr="Loudoun County Public Schools Pyramid of Aligned Interventions Across Tiers and Domains"/>
          <p:cNvPicPr preferRelativeResize="0"/>
          <p:nvPr/>
        </p:nvPicPr>
        <p:blipFill rotWithShape="1">
          <a:blip r:embed="rId3">
            <a:alphaModFix/>
          </a:blip>
          <a:srcRect/>
          <a:stretch/>
        </p:blipFill>
        <p:spPr>
          <a:xfrm>
            <a:off x="183475" y="1549400"/>
            <a:ext cx="5285250" cy="3018850"/>
          </a:xfrm>
          <a:prstGeom prst="rect">
            <a:avLst/>
          </a:prstGeom>
          <a:noFill/>
          <a:ln w="9525" cap="flat" cmpd="sng">
            <a:solidFill>
              <a:schemeClr val="dk1"/>
            </a:solidFill>
            <a:prstDash val="solid"/>
            <a:round/>
            <a:headEnd type="none" w="sm" len="sm"/>
            <a:tailEnd type="none" w="sm" len="sm"/>
          </a:ln>
        </p:spPr>
      </p:pic>
      <p:sp>
        <p:nvSpPr>
          <p:cNvPr id="569" name="Google Shape;569;g1ea4101d1b6_0_901"/>
          <p:cNvSpPr txBox="1"/>
          <p:nvPr/>
        </p:nvSpPr>
        <p:spPr>
          <a:xfrm rot="-492846">
            <a:off x="984664" y="2536075"/>
            <a:ext cx="3733401" cy="892653"/>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chemeClr val="lt1"/>
                </a:solidFill>
                <a:latin typeface="Verdana"/>
                <a:ea typeface="Verdana"/>
                <a:cs typeface="Verdana"/>
                <a:sym typeface="Verdana"/>
              </a:rPr>
              <a:t>Loudoun County Schools</a:t>
            </a:r>
            <a:endParaRPr sz="2300" b="0" i="0" u="none" strike="noStrike" cap="none">
              <a:solidFill>
                <a:schemeClr val="lt1"/>
              </a:solidFill>
              <a:latin typeface="Verdana"/>
              <a:ea typeface="Verdana"/>
              <a:cs typeface="Verdana"/>
              <a:sym typeface="Verdana"/>
            </a:endParaRPr>
          </a:p>
        </p:txBody>
      </p:sp>
      <p:pic>
        <p:nvPicPr>
          <p:cNvPr id="570" name="Google Shape;570;g1ea4101d1b6_0_901" descr="Chesterfield County Public Schools Continuum of Supports"/>
          <p:cNvPicPr preferRelativeResize="0"/>
          <p:nvPr/>
        </p:nvPicPr>
        <p:blipFill rotWithShape="1">
          <a:blip r:embed="rId4">
            <a:alphaModFix/>
          </a:blip>
          <a:srcRect/>
          <a:stretch/>
        </p:blipFill>
        <p:spPr>
          <a:xfrm>
            <a:off x="4572000" y="3429000"/>
            <a:ext cx="4294075" cy="3202151"/>
          </a:xfrm>
          <a:prstGeom prst="rect">
            <a:avLst/>
          </a:prstGeom>
          <a:noFill/>
          <a:ln w="9525" cap="flat" cmpd="sng">
            <a:solidFill>
              <a:schemeClr val="dk1"/>
            </a:solidFill>
            <a:prstDash val="solid"/>
            <a:round/>
            <a:headEnd type="none" w="sm" len="sm"/>
            <a:tailEnd type="none" w="sm" len="sm"/>
          </a:ln>
        </p:spPr>
      </p:pic>
      <p:sp>
        <p:nvSpPr>
          <p:cNvPr id="571" name="Google Shape;571;g1ea4101d1b6_0_901"/>
          <p:cNvSpPr txBox="1"/>
          <p:nvPr/>
        </p:nvSpPr>
        <p:spPr>
          <a:xfrm rot="819597">
            <a:off x="4990876" y="4749456"/>
            <a:ext cx="3733504" cy="892865"/>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chemeClr val="lt1"/>
                </a:solidFill>
                <a:latin typeface="Verdana"/>
                <a:ea typeface="Verdana"/>
                <a:cs typeface="Verdana"/>
                <a:sym typeface="Verdana"/>
              </a:rPr>
              <a:t>Chesterfield County Schools</a:t>
            </a:r>
            <a:endParaRPr sz="2300" b="0" i="0" u="none" strike="noStrike" cap="none">
              <a:solidFill>
                <a:schemeClr val="lt1"/>
              </a:solidFill>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1ea4101d1b6_0_91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118"/>
              <a:buNone/>
            </a:pPr>
            <a:r>
              <a:rPr lang="en-US"/>
              <a:t>Use your notetaker to document your discussions about:</a:t>
            </a:r>
            <a:r>
              <a:rPr lang="en-US" sz="3729"/>
              <a:t> </a:t>
            </a:r>
            <a:endParaRPr sz="3729"/>
          </a:p>
          <a:p>
            <a:pPr marL="228600" lvl="0" indent="-228600" algn="l" rtl="0">
              <a:lnSpc>
                <a:spcPct val="100000"/>
              </a:lnSpc>
              <a:spcBef>
                <a:spcPts val="0"/>
              </a:spcBef>
              <a:spcAft>
                <a:spcPts val="0"/>
              </a:spcAft>
              <a:buSzPts val="1800"/>
              <a:buChar char="●"/>
            </a:pPr>
            <a:r>
              <a:rPr lang="en-US"/>
              <a:t>How do students continue to access tier 1?</a:t>
            </a:r>
            <a:endParaRPr/>
          </a:p>
          <a:p>
            <a:pPr marL="228600" lvl="0" indent="-228600" algn="l" rtl="0">
              <a:lnSpc>
                <a:spcPct val="100000"/>
              </a:lnSpc>
              <a:spcBef>
                <a:spcPts val="0"/>
              </a:spcBef>
              <a:spcAft>
                <a:spcPts val="0"/>
              </a:spcAft>
              <a:buSzPts val="1800"/>
              <a:buChar char="●"/>
            </a:pPr>
            <a:r>
              <a:rPr lang="en-US"/>
              <a:t>How do we know AT interventions align with tier 1?</a:t>
            </a:r>
            <a:endParaRPr/>
          </a:p>
          <a:p>
            <a:pPr marL="228600" lvl="0" indent="-228600" algn="l" rtl="0">
              <a:lnSpc>
                <a:spcPct val="100000"/>
              </a:lnSpc>
              <a:spcBef>
                <a:spcPts val="0"/>
              </a:spcBef>
              <a:spcAft>
                <a:spcPts val="0"/>
              </a:spcAft>
              <a:buSzPts val="1800"/>
              <a:buChar char="●"/>
            </a:pPr>
            <a:r>
              <a:rPr lang="en-US"/>
              <a:t>How are AT systems aligned across domains?</a:t>
            </a:r>
            <a:endParaRPr/>
          </a:p>
          <a:p>
            <a:pPr marL="228600" lvl="0" indent="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946"/>
              <a:buNone/>
            </a:pPr>
            <a:endParaRPr/>
          </a:p>
          <a:p>
            <a:pPr marL="457200" lvl="0" indent="-228600" algn="l" rtl="0">
              <a:lnSpc>
                <a:spcPct val="100000"/>
              </a:lnSpc>
              <a:spcBef>
                <a:spcPts val="360"/>
              </a:spcBef>
              <a:spcAft>
                <a:spcPts val="0"/>
              </a:spcAft>
              <a:buSzPts val="1946"/>
              <a:buNone/>
            </a:pPr>
            <a:endParaRPr/>
          </a:p>
        </p:txBody>
      </p:sp>
      <p:sp>
        <p:nvSpPr>
          <p:cNvPr id="578" name="Google Shape;578;g1ea4101d1b6_0_91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 Time: Alignment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83"/>
        <p:cNvGrpSpPr/>
        <p:nvPr/>
      </p:nvGrpSpPr>
      <p:grpSpPr>
        <a:xfrm>
          <a:off x="0" y="0"/>
          <a:ext cx="0" cy="0"/>
          <a:chOff x="0" y="0"/>
          <a:chExt cx="0" cy="0"/>
        </a:xfrm>
      </p:grpSpPr>
      <p:sp>
        <p:nvSpPr>
          <p:cNvPr id="584" name="Google Shape;584;g1ea4101d1b6_0_91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Alignment</a:t>
            </a:r>
            <a:endParaRPr/>
          </a:p>
        </p:txBody>
      </p:sp>
      <p:sp>
        <p:nvSpPr>
          <p:cNvPr id="585" name="Google Shape;585;g1ea4101d1b6_0_919"/>
          <p:cNvSpPr txBox="1"/>
          <p:nvPr/>
        </p:nvSpPr>
        <p:spPr>
          <a:xfrm>
            <a:off x="920575" y="1469200"/>
            <a:ext cx="7860300" cy="540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800"/>
              </a:spcBef>
              <a:spcAft>
                <a:spcPts val="0"/>
              </a:spcAft>
              <a:buClr>
                <a:srgbClr val="000000"/>
              </a:buClr>
              <a:buSzPts val="2900"/>
              <a:buFont typeface="Arial"/>
              <a:buNone/>
            </a:pPr>
            <a:r>
              <a:rPr lang="en-US" sz="2900" b="0" i="0" u="none" strike="noStrike" cap="none">
                <a:solidFill>
                  <a:srgbClr val="000000"/>
                </a:solidFill>
                <a:latin typeface="Verdana"/>
                <a:ea typeface="Verdana"/>
                <a:cs typeface="Verdana"/>
                <a:sym typeface="Verdana"/>
              </a:rPr>
              <a:t>The more time students spend away from Tier 1 core instruction, the harder it may become for them to exit from advanced tiers intervention</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1800"/>
              </a:spcBef>
              <a:spcAft>
                <a:spcPts val="0"/>
              </a:spcAft>
              <a:buClr>
                <a:srgbClr val="000000"/>
              </a:buClr>
              <a:buSzPts val="2900"/>
              <a:buFont typeface="Arial"/>
              <a:buNone/>
            </a:pP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1800"/>
              </a:spcBef>
              <a:spcAft>
                <a:spcPts val="0"/>
              </a:spcAft>
              <a:buClr>
                <a:srgbClr val="000000"/>
              </a:buClr>
              <a:buSzPts val="2900"/>
              <a:buFont typeface="Arial"/>
              <a:buNone/>
            </a:pPr>
            <a:r>
              <a:rPr lang="en-US" sz="2900" b="0" i="0" u="none" strike="noStrike" cap="none">
                <a:solidFill>
                  <a:srgbClr val="000000"/>
                </a:solidFill>
                <a:latin typeface="Verdana"/>
                <a:ea typeface="Verdana"/>
                <a:cs typeface="Verdana"/>
                <a:sym typeface="Verdana"/>
              </a:rPr>
              <a:t>Strive to align content and scheduling needs so that students are able to access Tier 1 core instruction</a:t>
            </a:r>
            <a:endParaRPr sz="2900" b="0" i="0" u="none" strike="noStrike" cap="none">
              <a:solidFill>
                <a:srgbClr val="000000"/>
              </a:solidFill>
              <a:latin typeface="Verdana"/>
              <a:ea typeface="Verdana"/>
              <a:cs typeface="Verdana"/>
              <a:sym typeface="Verdana"/>
            </a:endParaRPr>
          </a:p>
        </p:txBody>
      </p:sp>
      <p:pic>
        <p:nvPicPr>
          <p:cNvPr id="586" name="Google Shape;586;g1ea4101d1b6_0_919" descr="lightbulb icon" title="lightbulb icon"/>
          <p:cNvPicPr preferRelativeResize="0"/>
          <p:nvPr/>
        </p:nvPicPr>
        <p:blipFill rotWithShape="1">
          <a:blip r:embed="rId3">
            <a:alphaModFix/>
          </a:blip>
          <a:srcRect/>
          <a:stretch/>
        </p:blipFill>
        <p:spPr>
          <a:xfrm>
            <a:off x="1" y="1959500"/>
            <a:ext cx="827074" cy="923757"/>
          </a:xfrm>
          <a:prstGeom prst="rect">
            <a:avLst/>
          </a:prstGeom>
          <a:noFill/>
          <a:ln>
            <a:noFill/>
          </a:ln>
        </p:spPr>
      </p:pic>
      <p:pic>
        <p:nvPicPr>
          <p:cNvPr id="587" name="Google Shape;587;g1ea4101d1b6_0_919" descr="lightbulb icon" title="lightbulb icon"/>
          <p:cNvPicPr preferRelativeResize="0"/>
          <p:nvPr/>
        </p:nvPicPr>
        <p:blipFill rotWithShape="1">
          <a:blip r:embed="rId3">
            <a:alphaModFix/>
          </a:blip>
          <a:srcRect/>
          <a:stretch/>
        </p:blipFill>
        <p:spPr>
          <a:xfrm>
            <a:off x="1" y="4227300"/>
            <a:ext cx="827074" cy="92375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b402810dcb_0_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Stretch Break</a:t>
            </a:r>
            <a:endParaRPr/>
          </a:p>
        </p:txBody>
      </p:sp>
      <p:sp>
        <p:nvSpPr>
          <p:cNvPr id="594" name="Google Shape;594;g2b402810dcb_0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0" algn="ctr" rtl="0">
              <a:lnSpc>
                <a:spcPct val="100000"/>
              </a:lnSpc>
              <a:spcBef>
                <a:spcPts val="360"/>
              </a:spcBef>
              <a:spcAft>
                <a:spcPts val="0"/>
              </a:spcAft>
              <a:buSzPts val="1800"/>
              <a:buNone/>
            </a:pPr>
            <a:r>
              <a:rPr lang="en-US"/>
              <a:t>Stand, stretch, move!</a:t>
            </a:r>
            <a:endParaRPr/>
          </a:p>
        </p:txBody>
      </p:sp>
      <p:pic>
        <p:nvPicPr>
          <p:cNvPr id="595" name="Google Shape;595;g2b402810dcb_0_0" descr="Female icon stretching"/>
          <p:cNvPicPr preferRelativeResize="0"/>
          <p:nvPr/>
        </p:nvPicPr>
        <p:blipFill rotWithShape="1">
          <a:blip r:embed="rId3">
            <a:alphaModFix/>
          </a:blip>
          <a:srcRect/>
          <a:stretch/>
        </p:blipFill>
        <p:spPr>
          <a:xfrm>
            <a:off x="1295274" y="2621850"/>
            <a:ext cx="2174453" cy="3291525"/>
          </a:xfrm>
          <a:prstGeom prst="rect">
            <a:avLst/>
          </a:prstGeom>
          <a:noFill/>
          <a:ln>
            <a:noFill/>
          </a:ln>
        </p:spPr>
      </p:pic>
      <p:pic>
        <p:nvPicPr>
          <p:cNvPr id="596" name="Google Shape;596;g2b402810dcb_0_0" descr="unisex icon stretching"/>
          <p:cNvPicPr preferRelativeResize="0"/>
          <p:nvPr/>
        </p:nvPicPr>
        <p:blipFill rotWithShape="1">
          <a:blip r:embed="rId4">
            <a:alphaModFix/>
          </a:blip>
          <a:srcRect/>
          <a:stretch/>
        </p:blipFill>
        <p:spPr>
          <a:xfrm>
            <a:off x="5270350" y="2825300"/>
            <a:ext cx="2928200" cy="30880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546">
            <a:alpha val="34117"/>
          </a:srgbClr>
        </a:solidFill>
        <a:effectLst/>
      </p:bgPr>
    </p:bg>
    <p:spTree>
      <p:nvGrpSpPr>
        <p:cNvPr id="1" name="Shape 600"/>
        <p:cNvGrpSpPr/>
        <p:nvPr/>
      </p:nvGrpSpPr>
      <p:grpSpPr>
        <a:xfrm>
          <a:off x="0" y="0"/>
          <a:ext cx="0" cy="0"/>
          <a:chOff x="0" y="0"/>
          <a:chExt cx="0" cy="0"/>
        </a:xfrm>
      </p:grpSpPr>
      <p:sp>
        <p:nvSpPr>
          <p:cNvPr id="601" name="Google Shape;601;g1ea4101d1b6_0_92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Data-informed Decision Making</a:t>
            </a:r>
            <a:endParaRPr/>
          </a:p>
        </p:txBody>
      </p:sp>
      <p:grpSp>
        <p:nvGrpSpPr>
          <p:cNvPr id="602" name="Google Shape;602;g1ea4101d1b6_0_927" descr="yellow circle"/>
          <p:cNvGrpSpPr/>
          <p:nvPr/>
        </p:nvGrpSpPr>
        <p:grpSpPr>
          <a:xfrm>
            <a:off x="2262450" y="1547496"/>
            <a:ext cx="4792200" cy="5042468"/>
            <a:chOff x="2140838" y="83500"/>
            <a:chExt cx="4792200" cy="4892750"/>
          </a:xfrm>
        </p:grpSpPr>
        <p:sp>
          <p:nvSpPr>
            <p:cNvPr id="603" name="Google Shape;603;g1ea4101d1b6_0_927"/>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604" name="Google Shape;604;g1ea4101d1b6_0_927"/>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605" name="Google Shape;605;g1ea4101d1b6_0_927"/>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606" name="Google Shape;606;g1ea4101d1b6_0_927"/>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607" name="Google Shape;607;g1ea4101d1b6_0_927"/>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608" name="Google Shape;608;g1ea4101d1b6_0_927"/>
            <p:cNvSpPr/>
            <p:nvPr/>
          </p:nvSpPr>
          <p:spPr>
            <a:xfrm>
              <a:off x="2447913" y="312510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609" name="Google Shape;609;g1ea4101d1b6_0_927"/>
            <p:cNvSpPr/>
            <p:nvPr/>
          </p:nvSpPr>
          <p:spPr>
            <a:xfrm>
              <a:off x="2140838" y="18759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610" name="Google Shape;610;g1ea4101d1b6_0_927"/>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1ea4101d1b6_0_94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DIDM</a:t>
            </a:r>
            <a:endParaRPr/>
          </a:p>
        </p:txBody>
      </p:sp>
      <p:sp>
        <p:nvSpPr>
          <p:cNvPr id="617" name="Google Shape;617;g1ea4101d1b6_0_94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360"/>
              </a:spcBef>
              <a:spcAft>
                <a:spcPts val="0"/>
              </a:spcAft>
              <a:buSzPts val="3200"/>
              <a:buChar char="•"/>
            </a:pPr>
            <a:r>
              <a:rPr lang="en-US"/>
              <a:t>Identify students in need of Tier II supports</a:t>
            </a:r>
            <a:endParaRPr/>
          </a:p>
          <a:p>
            <a:pPr marL="457200" lvl="0" indent="-431800" algn="l" rtl="0">
              <a:lnSpc>
                <a:spcPct val="100000"/>
              </a:lnSpc>
              <a:spcBef>
                <a:spcPts val="1000"/>
              </a:spcBef>
              <a:spcAft>
                <a:spcPts val="0"/>
              </a:spcAft>
              <a:buSzPts val="3200"/>
              <a:buChar char="•"/>
            </a:pPr>
            <a:r>
              <a:rPr lang="en-US"/>
              <a:t>Match students to Tier II interventions</a:t>
            </a:r>
            <a:endParaRPr/>
          </a:p>
          <a:p>
            <a:pPr marL="457200" lvl="0" indent="-431800" algn="l" rtl="0">
              <a:lnSpc>
                <a:spcPct val="100000"/>
              </a:lnSpc>
              <a:spcBef>
                <a:spcPts val="1000"/>
              </a:spcBef>
              <a:spcAft>
                <a:spcPts val="0"/>
              </a:spcAft>
              <a:buSzPts val="3200"/>
              <a:buChar char="•"/>
            </a:pPr>
            <a:r>
              <a:rPr lang="en-US"/>
              <a:t>Evaluate level of Tier II access/use</a:t>
            </a:r>
            <a:endParaRPr/>
          </a:p>
          <a:p>
            <a:pPr marL="457200" lvl="0" indent="-431800" algn="l" rtl="0">
              <a:lnSpc>
                <a:spcPct val="100000"/>
              </a:lnSpc>
              <a:spcBef>
                <a:spcPts val="1000"/>
              </a:spcBef>
              <a:spcAft>
                <a:spcPts val="0"/>
              </a:spcAft>
              <a:buSzPts val="3200"/>
              <a:buChar char="•"/>
            </a:pPr>
            <a:r>
              <a:rPr lang="en-US"/>
              <a:t>Monitor student performance</a:t>
            </a:r>
            <a:endParaRPr/>
          </a:p>
          <a:p>
            <a:pPr marL="914400" lvl="1" indent="-342900" algn="l" rtl="0">
              <a:lnSpc>
                <a:spcPct val="100000"/>
              </a:lnSpc>
              <a:spcBef>
                <a:spcPts val="1000"/>
              </a:spcBef>
              <a:spcAft>
                <a:spcPts val="0"/>
              </a:spcAft>
              <a:buSzPts val="1800"/>
              <a:buChar char="–"/>
            </a:pPr>
            <a:r>
              <a:rPr lang="en-US"/>
              <a:t>Individual student progress</a:t>
            </a:r>
            <a:endParaRPr/>
          </a:p>
          <a:p>
            <a:pPr marL="914400" lvl="1" indent="-342900" algn="l" rtl="0">
              <a:lnSpc>
                <a:spcPct val="100000"/>
              </a:lnSpc>
              <a:spcBef>
                <a:spcPts val="1000"/>
              </a:spcBef>
              <a:spcAft>
                <a:spcPts val="0"/>
              </a:spcAft>
              <a:buSzPts val="1800"/>
              <a:buChar char="–"/>
            </a:pPr>
            <a:r>
              <a:rPr lang="en-US"/>
              <a:t>% of students experiencing success</a:t>
            </a:r>
            <a:endParaRPr/>
          </a:p>
          <a:p>
            <a:pPr marL="457200" lvl="0" indent="-431800" algn="l" rtl="0">
              <a:lnSpc>
                <a:spcPct val="100000"/>
              </a:lnSpc>
              <a:spcBef>
                <a:spcPts val="1000"/>
              </a:spcBef>
              <a:spcAft>
                <a:spcPts val="1000"/>
              </a:spcAft>
              <a:buSzPts val="3200"/>
              <a:buChar char="•"/>
            </a:pPr>
            <a:r>
              <a:rPr lang="en-US"/>
              <a:t>Monitor implementation fidelity</a:t>
            </a:r>
            <a:endParaRPr/>
          </a:p>
        </p:txBody>
      </p:sp>
      <p:sp>
        <p:nvSpPr>
          <p:cNvPr id="618" name="Google Shape;618;g1ea4101d1b6_0_948"/>
          <p:cNvSpPr txBox="1"/>
          <p:nvPr/>
        </p:nvSpPr>
        <p:spPr>
          <a:xfrm>
            <a:off x="906500" y="1600200"/>
            <a:ext cx="7515000" cy="600300"/>
          </a:xfrm>
          <a:prstGeom prst="rect">
            <a:avLst/>
          </a:prstGeom>
          <a:solidFill>
            <a:srgbClr val="4285F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chemeClr val="dk1"/>
                </a:solidFill>
                <a:latin typeface="Verdana"/>
                <a:ea typeface="Verdana"/>
                <a:cs typeface="Verdana"/>
                <a:sym typeface="Verdana"/>
              </a:rPr>
              <a:t>Screening and Request for Assistance</a:t>
            </a:r>
            <a:endParaRPr sz="2700" b="1" i="0" u="none" strike="noStrike" cap="none">
              <a:solidFill>
                <a:schemeClr val="dk1"/>
              </a:solidFill>
              <a:latin typeface="Verdana"/>
              <a:ea typeface="Verdana"/>
              <a:cs typeface="Verdana"/>
              <a:sym typeface="Verdana"/>
            </a:endParaRPr>
          </a:p>
        </p:txBody>
      </p:sp>
      <p:sp>
        <p:nvSpPr>
          <p:cNvPr id="619" name="Google Shape;619;g1ea4101d1b6_0_948"/>
          <p:cNvSpPr txBox="1"/>
          <p:nvPr/>
        </p:nvSpPr>
        <p:spPr>
          <a:xfrm>
            <a:off x="3140000" y="2683125"/>
            <a:ext cx="3048000" cy="600300"/>
          </a:xfrm>
          <a:prstGeom prst="rect">
            <a:avLst/>
          </a:prstGeom>
          <a:solidFill>
            <a:srgbClr val="F6650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chemeClr val="dk1"/>
                </a:solidFill>
                <a:latin typeface="Verdana"/>
                <a:ea typeface="Verdana"/>
                <a:cs typeface="Verdana"/>
                <a:sym typeface="Verdana"/>
              </a:rPr>
              <a:t>Decision Rules</a:t>
            </a:r>
            <a:endParaRPr sz="2700" b="1"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1ea4101d1b6_0_95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Data</a:t>
            </a:r>
            <a:endParaRPr/>
          </a:p>
        </p:txBody>
      </p:sp>
      <p:sp>
        <p:nvSpPr>
          <p:cNvPr id="626" name="Google Shape;626;g1ea4101d1b6_0_956"/>
          <p:cNvSpPr txBox="1">
            <a:spLocks noGrp="1"/>
          </p:cNvSpPr>
          <p:nvPr>
            <p:ph type="body" idx="1"/>
          </p:nvPr>
        </p:nvSpPr>
        <p:spPr>
          <a:xfrm>
            <a:off x="914400" y="1524000"/>
            <a:ext cx="3582900" cy="651000"/>
          </a:xfrm>
          <a:prstGeom prst="rect">
            <a:avLst/>
          </a:prstGeom>
          <a:solidFill>
            <a:srgbClr val="072B62"/>
          </a:solidFill>
          <a:ln w="9525" cap="flat" cmpd="sng">
            <a:solidFill>
              <a:srgbClr val="072B62"/>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00000"/>
              </a:lnSpc>
              <a:spcBef>
                <a:spcPts val="420"/>
              </a:spcBef>
              <a:spcAft>
                <a:spcPts val="0"/>
              </a:spcAft>
              <a:buSzPts val="2100"/>
              <a:buNone/>
            </a:pPr>
            <a:r>
              <a:rPr lang="en-US" sz="2300">
                <a:solidFill>
                  <a:schemeClr val="lt1"/>
                </a:solidFill>
              </a:rPr>
              <a:t>Support the System</a:t>
            </a:r>
            <a:endParaRPr sz="2300">
              <a:solidFill>
                <a:schemeClr val="lt1"/>
              </a:solidFill>
            </a:endParaRPr>
          </a:p>
        </p:txBody>
      </p:sp>
      <p:sp>
        <p:nvSpPr>
          <p:cNvPr id="627" name="Google Shape;627;g1ea4101d1b6_0_95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Char char="•"/>
            </a:pPr>
            <a:r>
              <a:rPr lang="en-US"/>
              <a:t>Level of Use: </a:t>
            </a:r>
            <a:endParaRPr/>
          </a:p>
          <a:p>
            <a:pPr marL="914400" lvl="1" indent="-355600" algn="l" rtl="0">
              <a:lnSpc>
                <a:spcPct val="100000"/>
              </a:lnSpc>
              <a:spcBef>
                <a:spcPts val="1000"/>
              </a:spcBef>
              <a:spcAft>
                <a:spcPts val="0"/>
              </a:spcAft>
              <a:buSzPts val="2000"/>
              <a:buChar char="–"/>
            </a:pPr>
            <a:r>
              <a:rPr lang="en-US"/>
              <a:t>% of students accessing advanced tiers interventions</a:t>
            </a:r>
            <a:endParaRPr/>
          </a:p>
          <a:p>
            <a:pPr marL="457200" lvl="0" indent="-381000" algn="l" rtl="0">
              <a:lnSpc>
                <a:spcPct val="100000"/>
              </a:lnSpc>
              <a:spcBef>
                <a:spcPts val="1000"/>
              </a:spcBef>
              <a:spcAft>
                <a:spcPts val="0"/>
              </a:spcAft>
              <a:buSzPts val="2400"/>
              <a:buChar char="•"/>
            </a:pPr>
            <a:r>
              <a:rPr lang="en-US"/>
              <a:t>Effectiveness of EACH  intervention in place</a:t>
            </a:r>
            <a:endParaRPr/>
          </a:p>
          <a:p>
            <a:pPr marL="457200" lvl="0" indent="-381000" algn="l" rtl="0">
              <a:lnSpc>
                <a:spcPct val="100000"/>
              </a:lnSpc>
              <a:spcBef>
                <a:spcPts val="1000"/>
              </a:spcBef>
              <a:spcAft>
                <a:spcPts val="1000"/>
              </a:spcAft>
              <a:buSzPts val="2400"/>
              <a:buChar char="•"/>
            </a:pPr>
            <a:r>
              <a:rPr lang="en-US"/>
              <a:t>Students entering and exiting advanced tiers (movement across tiers)</a:t>
            </a:r>
            <a:endParaRPr/>
          </a:p>
        </p:txBody>
      </p:sp>
      <p:sp>
        <p:nvSpPr>
          <p:cNvPr id="628" name="Google Shape;628;g1ea4101d1b6_0_956"/>
          <p:cNvSpPr txBox="1">
            <a:spLocks noGrp="1"/>
          </p:cNvSpPr>
          <p:nvPr>
            <p:ph type="body" idx="3"/>
          </p:nvPr>
        </p:nvSpPr>
        <p:spPr>
          <a:xfrm>
            <a:off x="5105400" y="1535113"/>
            <a:ext cx="3581400" cy="639900"/>
          </a:xfrm>
          <a:prstGeom prst="rect">
            <a:avLst/>
          </a:prstGeom>
          <a:solidFill>
            <a:srgbClr val="072B62"/>
          </a:solidFill>
          <a:ln>
            <a:noFill/>
          </a:ln>
        </p:spPr>
        <p:txBody>
          <a:bodyPr spcFirstLastPara="1" wrap="square" lIns="91425" tIns="45700" rIns="91425" bIns="45700" anchor="ctr" anchorCtr="0">
            <a:noAutofit/>
          </a:bodyPr>
          <a:lstStyle/>
          <a:p>
            <a:pPr marL="0" lvl="0" indent="0" algn="l" rtl="0">
              <a:lnSpc>
                <a:spcPct val="100000"/>
              </a:lnSpc>
              <a:spcBef>
                <a:spcPts val="420"/>
              </a:spcBef>
              <a:spcAft>
                <a:spcPts val="0"/>
              </a:spcAft>
              <a:buSzPts val="2100"/>
              <a:buNone/>
            </a:pPr>
            <a:r>
              <a:rPr lang="en-US" sz="2300"/>
              <a:t>Support the Student</a:t>
            </a:r>
            <a:endParaRPr sz="2300"/>
          </a:p>
        </p:txBody>
      </p:sp>
      <p:sp>
        <p:nvSpPr>
          <p:cNvPr id="629" name="Google Shape;629;g1ea4101d1b6_0_956"/>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Char char="•"/>
            </a:pPr>
            <a:r>
              <a:rPr lang="en-US"/>
              <a:t>Fidelity of implementation</a:t>
            </a:r>
            <a:endParaRPr/>
          </a:p>
          <a:p>
            <a:pPr marL="457200" lvl="0" indent="-381000" algn="l" rtl="0">
              <a:lnSpc>
                <a:spcPct val="100000"/>
              </a:lnSpc>
              <a:spcBef>
                <a:spcPts val="1000"/>
              </a:spcBef>
              <a:spcAft>
                <a:spcPts val="0"/>
              </a:spcAft>
              <a:buSzPts val="2400"/>
              <a:buChar char="•"/>
            </a:pPr>
            <a:r>
              <a:rPr lang="en-US"/>
              <a:t>Progress monitoring: Continue, fade, modify, or move on (movement within a tier)</a:t>
            </a:r>
            <a:endParaRPr/>
          </a:p>
          <a:p>
            <a:pPr marL="0" lvl="0" indent="0" algn="l" rtl="0">
              <a:lnSpc>
                <a:spcPct val="100000"/>
              </a:lnSpc>
              <a:spcBef>
                <a:spcPts val="1000"/>
              </a:spcBef>
              <a:spcAft>
                <a:spcPts val="1000"/>
              </a:spcAft>
              <a:buSzPts val="24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7">
                                            <p:txEl>
                                              <p:pRg st="0" end="0"/>
                                            </p:txEl>
                                          </p:spTgt>
                                        </p:tgtEl>
                                        <p:attrNameLst>
                                          <p:attrName>style.visibility</p:attrName>
                                        </p:attrNameLst>
                                      </p:cBhvr>
                                      <p:to>
                                        <p:strVal val="visible"/>
                                      </p:to>
                                    </p:set>
                                    <p:animEffect transition="in" filter="fade">
                                      <p:cBhvr>
                                        <p:cTn id="7" dur="500"/>
                                        <p:tgtEl>
                                          <p:spTgt spid="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7">
                                            <p:txEl>
                                              <p:pRg st="1" end="1"/>
                                            </p:txEl>
                                          </p:spTgt>
                                        </p:tgtEl>
                                        <p:attrNameLst>
                                          <p:attrName>style.visibility</p:attrName>
                                        </p:attrNameLst>
                                      </p:cBhvr>
                                      <p:to>
                                        <p:strVal val="visible"/>
                                      </p:to>
                                    </p:set>
                                    <p:animEffect transition="in" filter="fade">
                                      <p:cBhvr>
                                        <p:cTn id="12" dur="500"/>
                                        <p:tgtEl>
                                          <p:spTgt spid="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7">
                                            <p:txEl>
                                              <p:pRg st="2" end="2"/>
                                            </p:txEl>
                                          </p:spTgt>
                                        </p:tgtEl>
                                        <p:attrNameLst>
                                          <p:attrName>style.visibility</p:attrName>
                                        </p:attrNameLst>
                                      </p:cBhvr>
                                      <p:to>
                                        <p:strVal val="visible"/>
                                      </p:to>
                                    </p:set>
                                    <p:animEffect transition="in" filter="fade">
                                      <p:cBhvr>
                                        <p:cTn id="17" dur="500"/>
                                        <p:tgtEl>
                                          <p:spTgt spid="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7">
                                            <p:txEl>
                                              <p:pRg st="3" end="3"/>
                                            </p:txEl>
                                          </p:spTgt>
                                        </p:tgtEl>
                                        <p:attrNameLst>
                                          <p:attrName>style.visibility</p:attrName>
                                        </p:attrNameLst>
                                      </p:cBhvr>
                                      <p:to>
                                        <p:strVal val="visible"/>
                                      </p:to>
                                    </p:set>
                                    <p:animEffect transition="in" filter="fade">
                                      <p:cBhvr>
                                        <p:cTn id="22" dur="500"/>
                                        <p:tgtEl>
                                          <p:spTgt spid="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9">
                                            <p:txEl>
                                              <p:pRg st="0" end="0"/>
                                            </p:txEl>
                                          </p:spTgt>
                                        </p:tgtEl>
                                        <p:attrNameLst>
                                          <p:attrName>style.visibility</p:attrName>
                                        </p:attrNameLst>
                                      </p:cBhvr>
                                      <p:to>
                                        <p:strVal val="visible"/>
                                      </p:to>
                                    </p:set>
                                    <p:animEffect transition="in" filter="fade">
                                      <p:cBhvr>
                                        <p:cTn id="27" dur="500"/>
                                        <p:tgtEl>
                                          <p:spTgt spid="6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9">
                                            <p:txEl>
                                              <p:pRg st="1" end="1"/>
                                            </p:txEl>
                                          </p:spTgt>
                                        </p:tgtEl>
                                        <p:attrNameLst>
                                          <p:attrName>style.visibility</p:attrName>
                                        </p:attrNameLst>
                                      </p:cBhvr>
                                      <p:to>
                                        <p:strVal val="visible"/>
                                      </p:to>
                                    </p:set>
                                    <p:animEffect transition="in" filter="fade">
                                      <p:cBhvr>
                                        <p:cTn id="32" dur="500"/>
                                        <p:tgtEl>
                                          <p:spTgt spid="6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9">
                                            <p:txEl>
                                              <p:pRg st="2" end="2"/>
                                            </p:txEl>
                                          </p:spTgt>
                                        </p:tgtEl>
                                        <p:attrNameLst>
                                          <p:attrName>style.visibility</p:attrName>
                                        </p:attrNameLst>
                                      </p:cBhvr>
                                      <p:to>
                                        <p:strVal val="visible"/>
                                      </p:to>
                                    </p:set>
                                    <p:animEffect transition="in" filter="fade">
                                      <p:cBhvr>
                                        <p:cTn id="37" dur="500"/>
                                        <p:tgtEl>
                                          <p:spTgt spid="6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1ea4101d1b6_0_979"/>
          <p:cNvSpPr txBox="1">
            <a:spLocks noGrp="1"/>
          </p:cNvSpPr>
          <p:nvPr>
            <p:ph type="body" idx="1"/>
          </p:nvPr>
        </p:nvSpPr>
        <p:spPr>
          <a:xfrm>
            <a:off x="457200" y="1600200"/>
            <a:ext cx="8458200" cy="45720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360"/>
              </a:spcBef>
              <a:spcAft>
                <a:spcPts val="0"/>
              </a:spcAft>
              <a:buSzPct val="64285"/>
              <a:buNone/>
            </a:pPr>
            <a:r>
              <a:rPr lang="en-US" sz="11200"/>
              <a:t>Team uses data to determine if there is sufficient use of Tier II</a:t>
            </a:r>
            <a:endParaRPr sz="11200"/>
          </a:p>
          <a:p>
            <a:pPr marL="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Font typeface="Verdana"/>
              <a:buChar char="•"/>
            </a:pPr>
            <a:r>
              <a:rPr lang="en-US" sz="11200"/>
              <a:t>Too many: &gt;20%</a:t>
            </a:r>
            <a:endParaRPr sz="11200"/>
          </a:p>
          <a:p>
            <a:pPr marL="45720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Font typeface="Verdana"/>
              <a:buChar char="•"/>
            </a:pPr>
            <a:r>
              <a:rPr lang="en-US" sz="11200"/>
              <a:t>Too few: &lt;1%</a:t>
            </a:r>
            <a:endParaRPr sz="11200"/>
          </a:p>
          <a:p>
            <a:pPr marL="45720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Font typeface="Verdana"/>
              <a:buChar char="•"/>
            </a:pPr>
            <a:r>
              <a:rPr lang="en-US" sz="11200"/>
              <a:t>Just Right: 5-15%</a:t>
            </a:r>
            <a:endParaRPr sz="11200"/>
          </a:p>
          <a:p>
            <a:pPr marL="457200" lvl="0" indent="-228600" algn="l" rtl="0">
              <a:lnSpc>
                <a:spcPct val="100000"/>
              </a:lnSpc>
              <a:spcBef>
                <a:spcPts val="360"/>
              </a:spcBef>
              <a:spcAft>
                <a:spcPts val="0"/>
              </a:spcAft>
              <a:buSzPct val="75000"/>
              <a:buNone/>
            </a:pPr>
            <a:endParaRPr/>
          </a:p>
          <a:p>
            <a:pPr marL="457200" lvl="0" indent="-228600" algn="l" rtl="0">
              <a:lnSpc>
                <a:spcPct val="100000"/>
              </a:lnSpc>
              <a:spcBef>
                <a:spcPts val="360"/>
              </a:spcBef>
              <a:spcAft>
                <a:spcPts val="0"/>
              </a:spcAft>
              <a:buSzPct val="75000"/>
              <a:buNone/>
            </a:pPr>
            <a:endParaRPr/>
          </a:p>
          <a:p>
            <a:pPr marL="457200" lvl="0" indent="-228600" algn="l" rtl="0">
              <a:lnSpc>
                <a:spcPct val="100000"/>
              </a:lnSpc>
              <a:spcBef>
                <a:spcPts val="360"/>
              </a:spcBef>
              <a:spcAft>
                <a:spcPts val="0"/>
              </a:spcAft>
              <a:buSzPct val="75000"/>
              <a:buNone/>
            </a:pPr>
            <a:endParaRPr/>
          </a:p>
          <a:p>
            <a:pPr marL="457200" lvl="0" indent="-228600" algn="l" rtl="0">
              <a:lnSpc>
                <a:spcPct val="100000"/>
              </a:lnSpc>
              <a:spcBef>
                <a:spcPts val="360"/>
              </a:spcBef>
              <a:spcAft>
                <a:spcPts val="0"/>
              </a:spcAft>
              <a:buSzPct val="75000"/>
              <a:buNone/>
            </a:pPr>
            <a:endParaRPr/>
          </a:p>
          <a:p>
            <a:pPr marL="457200" lvl="0" indent="-228600" algn="l" rtl="0">
              <a:lnSpc>
                <a:spcPct val="100000"/>
              </a:lnSpc>
              <a:spcBef>
                <a:spcPts val="360"/>
              </a:spcBef>
              <a:spcAft>
                <a:spcPts val="0"/>
              </a:spcAft>
              <a:buSzPct val="75000"/>
              <a:buNone/>
            </a:pPr>
            <a:endParaRPr/>
          </a:p>
        </p:txBody>
      </p:sp>
      <p:sp>
        <p:nvSpPr>
          <p:cNvPr id="636" name="Google Shape;636;g1ea4101d1b6_0_97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 Guidance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1ea4101d1b6_0_99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600"/>
              <a:t>Healthy Framework Quick Math</a:t>
            </a:r>
            <a:endParaRPr sz="3600"/>
          </a:p>
        </p:txBody>
      </p:sp>
      <p:graphicFrame>
        <p:nvGraphicFramePr>
          <p:cNvPr id="643" name="Google Shape;643;g1ea4101d1b6_0_991" descr="Quick math calculation table"/>
          <p:cNvGraphicFramePr/>
          <p:nvPr/>
        </p:nvGraphicFramePr>
        <p:xfrm>
          <a:off x="402450" y="1633875"/>
          <a:ext cx="3000000" cy="3000000"/>
        </p:xfrm>
        <a:graphic>
          <a:graphicData uri="http://schemas.openxmlformats.org/drawingml/2006/table">
            <a:tbl>
              <a:tblPr firstRow="1">
                <a:noFill/>
                <a:tableStyleId>{22FBEB2B-E432-4741-AB98-35F27874488F}</a:tableStyleId>
              </a:tblPr>
              <a:tblGrid>
                <a:gridCol w="4256475">
                  <a:extLst>
                    <a:ext uri="{9D8B030D-6E8A-4147-A177-3AD203B41FA5}">
                      <a16:colId xmlns:a16="http://schemas.microsoft.com/office/drawing/2014/main" val="20000"/>
                    </a:ext>
                  </a:extLst>
                </a:gridCol>
                <a:gridCol w="4256475">
                  <a:extLst>
                    <a:ext uri="{9D8B030D-6E8A-4147-A177-3AD203B41FA5}">
                      <a16:colId xmlns:a16="http://schemas.microsoft.com/office/drawing/2014/main" val="20001"/>
                    </a:ext>
                  </a:extLst>
                </a:gridCol>
              </a:tblGrid>
              <a:tr h="617150">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9494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the 10-15 % range of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1281850">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might be the number of students in your school receiving tier 2 intervention at any one point in time?</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9494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the 1-5% range of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1281850">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What might be the number of students in your school receiving tier 3 intervention at any one point in time?</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1ea4101d1b6_0_102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b="1"/>
              <a:t> Behavior  </a:t>
            </a:r>
            <a:endParaRPr b="1"/>
          </a:p>
          <a:p>
            <a:pPr marL="0" lvl="0" indent="0" algn="ctr" rtl="0">
              <a:lnSpc>
                <a:spcPct val="100000"/>
              </a:lnSpc>
              <a:spcBef>
                <a:spcPts val="0"/>
              </a:spcBef>
              <a:spcAft>
                <a:spcPts val="0"/>
              </a:spcAft>
              <a:buSzPct val="100000"/>
              <a:buNone/>
            </a:pPr>
            <a:r>
              <a:rPr lang="en-US"/>
              <a:t>Level of Use DIDM Practice</a:t>
            </a:r>
            <a:r>
              <a:rPr lang="en-US">
                <a:solidFill>
                  <a:srgbClr val="000000"/>
                </a:solidFill>
              </a:rPr>
              <a:t> </a:t>
            </a:r>
            <a:endParaRPr i="1">
              <a:solidFill>
                <a:schemeClr val="dk1"/>
              </a:solidFill>
            </a:endParaRPr>
          </a:p>
        </p:txBody>
      </p:sp>
      <p:sp>
        <p:nvSpPr>
          <p:cNvPr id="650" name="Google Shape;650;g1ea4101d1b6_0_1023"/>
          <p:cNvSpPr txBox="1">
            <a:spLocks noGrp="1"/>
          </p:cNvSpPr>
          <p:nvPr>
            <p:ph type="body" idx="1"/>
          </p:nvPr>
        </p:nvSpPr>
        <p:spPr>
          <a:xfrm>
            <a:off x="457200" y="1524000"/>
            <a:ext cx="3147300" cy="651000"/>
          </a:xfrm>
          <a:prstGeom prst="rect">
            <a:avLst/>
          </a:prstGeom>
          <a:solidFill>
            <a:srgbClr val="003369"/>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dk1"/>
              </a:buClr>
              <a:buSzPts val="2100"/>
              <a:buNone/>
            </a:pPr>
            <a:r>
              <a:rPr lang="en-US" sz="4000">
                <a:solidFill>
                  <a:schemeClr val="lt1"/>
                </a:solidFill>
              </a:rPr>
              <a:t>IF</a:t>
            </a:r>
            <a:endParaRPr>
              <a:solidFill>
                <a:schemeClr val="lt1"/>
              </a:solidFill>
            </a:endParaRPr>
          </a:p>
        </p:txBody>
      </p:sp>
      <p:sp>
        <p:nvSpPr>
          <p:cNvPr id="651" name="Google Shape;651;g1ea4101d1b6_0_102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p>
            <a:pPr marL="76200" lvl="0" indent="0" algn="l" rtl="0">
              <a:lnSpc>
                <a:spcPct val="100000"/>
              </a:lnSpc>
              <a:spcBef>
                <a:spcPts val="480"/>
              </a:spcBef>
              <a:spcAft>
                <a:spcPts val="0"/>
              </a:spcAft>
              <a:buClr>
                <a:srgbClr val="00212C"/>
              </a:buClr>
              <a:buSzPts val="2400"/>
              <a:buNone/>
            </a:pPr>
            <a:r>
              <a:rPr lang="en-US" sz="2800">
                <a:solidFill>
                  <a:srgbClr val="00212C"/>
                </a:solidFill>
              </a:rPr>
              <a:t>More than 35% of students received one or more office discipline referrals.</a:t>
            </a:r>
            <a:endParaRPr sz="2800"/>
          </a:p>
        </p:txBody>
      </p:sp>
      <p:sp>
        <p:nvSpPr>
          <p:cNvPr id="652" name="Google Shape;652;g1ea4101d1b6_0_1023"/>
          <p:cNvSpPr txBox="1">
            <a:spLocks noGrp="1"/>
          </p:cNvSpPr>
          <p:nvPr>
            <p:ph type="body" idx="3"/>
          </p:nvPr>
        </p:nvSpPr>
        <p:spPr>
          <a:xfrm>
            <a:off x="4648200" y="1535125"/>
            <a:ext cx="4038600" cy="639900"/>
          </a:xfrm>
          <a:prstGeom prst="rect">
            <a:avLst/>
          </a:prstGeom>
          <a:solidFill>
            <a:srgbClr val="003369"/>
          </a:solidFill>
          <a:ln>
            <a:noFill/>
          </a:ln>
        </p:spPr>
        <p:txBody>
          <a:bodyPr spcFirstLastPara="1" wrap="square" lIns="91425" tIns="45700" rIns="91425" bIns="45700" anchor="b" anchorCtr="0">
            <a:normAutofit lnSpcReduction="20000"/>
          </a:bodyPr>
          <a:lstStyle/>
          <a:p>
            <a:pPr marL="457200" lvl="0" indent="-228600" algn="l" rtl="0">
              <a:lnSpc>
                <a:spcPct val="100000"/>
              </a:lnSpc>
              <a:spcBef>
                <a:spcPts val="420"/>
              </a:spcBef>
              <a:spcAft>
                <a:spcPts val="0"/>
              </a:spcAft>
              <a:buClr>
                <a:schemeClr val="dk1"/>
              </a:buClr>
              <a:buSzPts val="2270"/>
              <a:buNone/>
            </a:pPr>
            <a:r>
              <a:rPr lang="en-US" sz="4000"/>
              <a:t>THEN?</a:t>
            </a:r>
            <a:endParaRPr/>
          </a:p>
        </p:txBody>
      </p:sp>
      <p:sp>
        <p:nvSpPr>
          <p:cNvPr id="653" name="Google Shape;653;g1ea4101d1b6_0_1023"/>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p>
            <a:pPr marL="533400" lvl="0" indent="-482600" algn="l" rtl="0">
              <a:lnSpc>
                <a:spcPct val="100000"/>
              </a:lnSpc>
              <a:spcBef>
                <a:spcPts val="480"/>
              </a:spcBef>
              <a:spcAft>
                <a:spcPts val="0"/>
              </a:spcAft>
              <a:buClr>
                <a:srgbClr val="00212C"/>
              </a:buClr>
              <a:buSzPts val="2800"/>
              <a:buAutoNum type="alphaUcPeriod"/>
            </a:pPr>
            <a:r>
              <a:rPr lang="en-US" sz="2800">
                <a:solidFill>
                  <a:srgbClr val="00212C"/>
                </a:solidFill>
              </a:rPr>
              <a:t>Tier 1 School-wide system</a:t>
            </a:r>
            <a:endParaRPr sz="2800"/>
          </a:p>
          <a:p>
            <a:pPr marL="533400" lvl="0" indent="-482600" algn="l" rtl="0">
              <a:lnSpc>
                <a:spcPct val="100000"/>
              </a:lnSpc>
              <a:spcBef>
                <a:spcPts val="480"/>
              </a:spcBef>
              <a:spcAft>
                <a:spcPts val="0"/>
              </a:spcAft>
              <a:buClr>
                <a:srgbClr val="00212C"/>
              </a:buClr>
              <a:buSzPts val="2800"/>
              <a:buAutoNum type="alphaUcPeriod"/>
            </a:pPr>
            <a:r>
              <a:rPr lang="en-US" sz="2800">
                <a:solidFill>
                  <a:srgbClr val="00212C"/>
                </a:solidFill>
              </a:rPr>
              <a:t>Tier 2  Group Interventions</a:t>
            </a:r>
            <a:endParaRPr sz="2800"/>
          </a:p>
          <a:p>
            <a:pPr marL="533400" lvl="0" indent="-482600" algn="l" rtl="0">
              <a:lnSpc>
                <a:spcPct val="100000"/>
              </a:lnSpc>
              <a:spcBef>
                <a:spcPts val="480"/>
              </a:spcBef>
              <a:spcAft>
                <a:spcPts val="0"/>
              </a:spcAft>
              <a:buClr>
                <a:srgbClr val="00212C"/>
              </a:buClr>
              <a:buSzPts val="2800"/>
              <a:buAutoNum type="alphaUcPeriod"/>
            </a:pPr>
            <a:r>
              <a:rPr lang="en-US" sz="2800">
                <a:solidFill>
                  <a:srgbClr val="00212C"/>
                </a:solidFill>
              </a:rPr>
              <a:t>Tier 3 Individual Systems</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1ea4101d1b6_0_86"/>
          <p:cNvSpPr txBox="1">
            <a:spLocks noGrp="1"/>
          </p:cNvSpPr>
          <p:nvPr>
            <p:ph type="body" idx="1"/>
          </p:nvPr>
        </p:nvSpPr>
        <p:spPr>
          <a:xfrm>
            <a:off x="228600" y="1600200"/>
            <a:ext cx="8686800" cy="50292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SzPts val="1742"/>
              <a:buNone/>
            </a:pPr>
            <a:r>
              <a:rPr lang="en-US" sz="2400"/>
              <a:t>Participants will</a:t>
            </a:r>
            <a:r>
              <a:rPr lang="en-US"/>
              <a:t> d</a:t>
            </a:r>
            <a:r>
              <a:rPr lang="en-US">
                <a:highlight>
                  <a:schemeClr val="lt1"/>
                </a:highlight>
              </a:rPr>
              <a:t>escribe and synthesize essential elements of advanced tier systems of supports:</a:t>
            </a:r>
            <a:endParaRPr>
              <a:highlight>
                <a:schemeClr val="lt1"/>
              </a:highlight>
            </a:endParaRPr>
          </a:p>
          <a:p>
            <a:pPr marL="457200" lvl="0" indent="0" algn="l" rtl="0">
              <a:lnSpc>
                <a:spcPct val="100000"/>
              </a:lnSpc>
              <a:spcBef>
                <a:spcPts val="0"/>
              </a:spcBef>
              <a:spcAft>
                <a:spcPts val="0"/>
              </a:spcAft>
              <a:buSzPts val="1800"/>
              <a:buNone/>
            </a:pPr>
            <a:r>
              <a:rPr lang="en-US">
                <a:highlight>
                  <a:schemeClr val="lt1"/>
                </a:highlight>
              </a:rPr>
              <a:t>	-Teaming</a:t>
            </a:r>
            <a:endParaRPr>
              <a:highlight>
                <a:schemeClr val="lt1"/>
              </a:highlight>
            </a:endParaRPr>
          </a:p>
          <a:p>
            <a:pPr marL="457200" lvl="0" indent="0" algn="l" rtl="0">
              <a:lnSpc>
                <a:spcPct val="100000"/>
              </a:lnSpc>
              <a:spcBef>
                <a:spcPts val="0"/>
              </a:spcBef>
              <a:spcAft>
                <a:spcPts val="0"/>
              </a:spcAft>
              <a:buSzPts val="1800"/>
              <a:buNone/>
            </a:pPr>
            <a:r>
              <a:rPr lang="en-US">
                <a:highlight>
                  <a:schemeClr val="lt1"/>
                </a:highlight>
              </a:rPr>
              <a:t>	-Screening and Requests for Assistance</a:t>
            </a:r>
            <a:endParaRPr>
              <a:highlight>
                <a:schemeClr val="lt1"/>
              </a:highlight>
            </a:endParaRPr>
          </a:p>
          <a:p>
            <a:pPr marL="457200" lvl="0" indent="0" algn="l" rtl="0">
              <a:lnSpc>
                <a:spcPct val="100000"/>
              </a:lnSpc>
              <a:spcBef>
                <a:spcPts val="0"/>
              </a:spcBef>
              <a:spcAft>
                <a:spcPts val="0"/>
              </a:spcAft>
              <a:buSzPts val="1800"/>
              <a:buNone/>
            </a:pPr>
            <a:r>
              <a:rPr lang="en-US">
                <a:highlight>
                  <a:schemeClr val="lt1"/>
                </a:highlight>
              </a:rPr>
              <a:t>	-Decision Rules</a:t>
            </a:r>
            <a:endParaRPr>
              <a:highlight>
                <a:schemeClr val="lt1"/>
              </a:highlight>
            </a:endParaRPr>
          </a:p>
          <a:p>
            <a:pPr marL="457200" lvl="0" indent="0" algn="l" rtl="0">
              <a:lnSpc>
                <a:spcPct val="100000"/>
              </a:lnSpc>
              <a:spcBef>
                <a:spcPts val="0"/>
              </a:spcBef>
              <a:spcAft>
                <a:spcPts val="0"/>
              </a:spcAft>
              <a:buSzPts val="1800"/>
              <a:buNone/>
            </a:pPr>
            <a:r>
              <a:rPr lang="en-US">
                <a:highlight>
                  <a:schemeClr val="lt1"/>
                </a:highlight>
              </a:rPr>
              <a:t>	-Continuum of Supports</a:t>
            </a:r>
            <a:endParaRPr>
              <a:highlight>
                <a:schemeClr val="lt1"/>
              </a:highlight>
            </a:endParaRPr>
          </a:p>
          <a:p>
            <a:pPr marL="457200" lvl="0" indent="0" algn="l" rtl="0">
              <a:lnSpc>
                <a:spcPct val="100000"/>
              </a:lnSpc>
              <a:spcBef>
                <a:spcPts val="0"/>
              </a:spcBef>
              <a:spcAft>
                <a:spcPts val="0"/>
              </a:spcAft>
              <a:buSzPts val="1800"/>
              <a:buNone/>
            </a:pPr>
            <a:r>
              <a:rPr lang="en-US">
                <a:highlight>
                  <a:schemeClr val="lt1"/>
                </a:highlight>
              </a:rPr>
              <a:t>	-Alignment</a:t>
            </a:r>
            <a:endParaRPr>
              <a:highlight>
                <a:schemeClr val="lt1"/>
              </a:highlight>
            </a:endParaRPr>
          </a:p>
          <a:p>
            <a:pPr marL="457200" lvl="0" indent="0" algn="l" rtl="0">
              <a:lnSpc>
                <a:spcPct val="100000"/>
              </a:lnSpc>
              <a:spcBef>
                <a:spcPts val="0"/>
              </a:spcBef>
              <a:spcAft>
                <a:spcPts val="0"/>
              </a:spcAft>
              <a:buSzPts val="1800"/>
              <a:buNone/>
            </a:pPr>
            <a:r>
              <a:rPr lang="en-US">
                <a:highlight>
                  <a:schemeClr val="lt1"/>
                </a:highlight>
              </a:rPr>
              <a:t>	-Data-informed Decision-Making</a:t>
            </a:r>
            <a:endParaRPr>
              <a:highlight>
                <a:schemeClr val="lt1"/>
              </a:highlight>
            </a:endParaRPr>
          </a:p>
          <a:p>
            <a:pPr marL="457200" lvl="0" indent="0" algn="l" rtl="0">
              <a:lnSpc>
                <a:spcPct val="100000"/>
              </a:lnSpc>
              <a:spcBef>
                <a:spcPts val="0"/>
              </a:spcBef>
              <a:spcAft>
                <a:spcPts val="0"/>
              </a:spcAft>
              <a:buSzPts val="1800"/>
              <a:buNone/>
            </a:pPr>
            <a:r>
              <a:rPr lang="en-US">
                <a:highlight>
                  <a:schemeClr val="lt1"/>
                </a:highlight>
              </a:rPr>
              <a:t>	-Progress Monitoring</a:t>
            </a:r>
            <a:endParaRPr>
              <a:highlight>
                <a:schemeClr val="lt1"/>
              </a:highlight>
            </a:endParaRPr>
          </a:p>
          <a:p>
            <a:pPr marL="457200" lvl="0" indent="0" algn="l" rtl="0">
              <a:lnSpc>
                <a:spcPct val="100000"/>
              </a:lnSpc>
              <a:spcBef>
                <a:spcPts val="0"/>
              </a:spcBef>
              <a:spcAft>
                <a:spcPts val="0"/>
              </a:spcAft>
              <a:buSzPts val="1800"/>
              <a:buNone/>
            </a:pPr>
            <a:r>
              <a:rPr lang="en-US">
                <a:highlight>
                  <a:schemeClr val="lt1"/>
                </a:highlight>
              </a:rPr>
              <a:t>	-Professional and Coaching</a:t>
            </a:r>
            <a:endParaRPr>
              <a:highlight>
                <a:schemeClr val="lt1"/>
              </a:highlight>
            </a:endParaRPr>
          </a:p>
          <a:p>
            <a:pPr marL="457200" lvl="0" indent="0" algn="l" rtl="0">
              <a:lnSpc>
                <a:spcPct val="100000"/>
              </a:lnSpc>
              <a:spcBef>
                <a:spcPts val="1000"/>
              </a:spcBef>
              <a:spcAft>
                <a:spcPts val="1000"/>
              </a:spcAft>
              <a:buSzPts val="1800"/>
              <a:buNone/>
            </a:pPr>
            <a:endParaRPr/>
          </a:p>
        </p:txBody>
      </p:sp>
      <p:sp>
        <p:nvSpPr>
          <p:cNvPr id="132" name="Google Shape;132;g1ea4101d1b6_0_8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2984398a499_2_2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Team Time: DIDM</a:t>
            </a:r>
            <a:endParaRPr/>
          </a:p>
        </p:txBody>
      </p:sp>
      <p:sp>
        <p:nvSpPr>
          <p:cNvPr id="659" name="Google Shape;659;g2984398a499_2_2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Use your notetaker to document discussions about these questions: </a:t>
            </a:r>
            <a:endParaRPr/>
          </a:p>
          <a:p>
            <a:pPr marL="457200" lvl="0" indent="-342900" algn="l" rtl="0">
              <a:lnSpc>
                <a:spcPct val="90000"/>
              </a:lnSpc>
              <a:spcBef>
                <a:spcPts val="1000"/>
              </a:spcBef>
              <a:spcAft>
                <a:spcPts val="0"/>
              </a:spcAft>
              <a:buSzPts val="1800"/>
              <a:buChar char="•"/>
            </a:pPr>
            <a:r>
              <a:rPr lang="en-US"/>
              <a:t>How, and how often will we monitor intervention level of use?</a:t>
            </a:r>
            <a:endParaRPr/>
          </a:p>
          <a:p>
            <a:pPr marL="457200" lvl="0" indent="0" algn="l" rtl="0">
              <a:lnSpc>
                <a:spcPct val="90000"/>
              </a:lnSpc>
              <a:spcBef>
                <a:spcPts val="1000"/>
              </a:spcBef>
              <a:spcAft>
                <a:spcPts val="0"/>
              </a:spcAft>
              <a:buSzPts val="1800"/>
              <a:buNone/>
            </a:pPr>
            <a:endParaRPr/>
          </a:p>
          <a:p>
            <a:pPr marL="457200" lvl="0" indent="-342900" algn="l" rtl="0">
              <a:lnSpc>
                <a:spcPct val="90000"/>
              </a:lnSpc>
              <a:spcBef>
                <a:spcPts val="1000"/>
              </a:spcBef>
              <a:spcAft>
                <a:spcPts val="0"/>
              </a:spcAft>
              <a:buSzPts val="1800"/>
              <a:buChar char="•"/>
            </a:pPr>
            <a:r>
              <a:rPr lang="en-US"/>
              <a:t>How, and how often will we monitor intervention effectiveness?</a:t>
            </a: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546">
            <a:alpha val="34117"/>
          </a:srgbClr>
        </a:solidFill>
        <a:effectLst/>
      </p:bgPr>
    </p:bg>
    <p:spTree>
      <p:nvGrpSpPr>
        <p:cNvPr id="1" name="Shape 663"/>
        <p:cNvGrpSpPr/>
        <p:nvPr/>
      </p:nvGrpSpPr>
      <p:grpSpPr>
        <a:xfrm>
          <a:off x="0" y="0"/>
          <a:ext cx="0" cy="0"/>
          <a:chOff x="0" y="0"/>
          <a:chExt cx="0" cy="0"/>
        </a:xfrm>
      </p:grpSpPr>
      <p:sp>
        <p:nvSpPr>
          <p:cNvPr id="664" name="Google Shape;664;g1ea4101d1b6_0_104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a:t>
            </a:r>
            <a:endParaRPr/>
          </a:p>
        </p:txBody>
      </p:sp>
      <p:grpSp>
        <p:nvGrpSpPr>
          <p:cNvPr id="665" name="Google Shape;665;g1ea4101d1b6_0_1041" descr="purple circle"/>
          <p:cNvGrpSpPr/>
          <p:nvPr/>
        </p:nvGrpSpPr>
        <p:grpSpPr>
          <a:xfrm>
            <a:off x="2313163" y="1684375"/>
            <a:ext cx="4928700" cy="4892750"/>
            <a:chOff x="2004338" y="83500"/>
            <a:chExt cx="4928700" cy="4892750"/>
          </a:xfrm>
        </p:grpSpPr>
        <p:sp>
          <p:nvSpPr>
            <p:cNvPr id="666" name="Google Shape;666;g1ea4101d1b6_0_1041"/>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667" name="Google Shape;667;g1ea4101d1b6_0_1041"/>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668" name="Google Shape;668;g1ea4101d1b6_0_1041"/>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669" name="Google Shape;669;g1ea4101d1b6_0_1041"/>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670" name="Google Shape;670;g1ea4101d1b6_0_1041"/>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671" name="Google Shape;671;g1ea4101d1b6_0_1041"/>
            <p:cNvSpPr/>
            <p:nvPr/>
          </p:nvSpPr>
          <p:spPr>
            <a:xfrm>
              <a:off x="2447913" y="3094875"/>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672" name="Google Shape;672;g1ea4101d1b6_0_1041"/>
            <p:cNvSpPr/>
            <p:nvPr/>
          </p:nvSpPr>
          <p:spPr>
            <a:xfrm>
              <a:off x="2004338" y="1876950"/>
              <a:ext cx="1463100" cy="1463100"/>
            </a:xfrm>
            <a:prstGeom prst="ellipse">
              <a:avLst/>
            </a:prstGeom>
            <a:solidFill>
              <a:srgbClr val="9900F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lt1"/>
                  </a:solidFill>
                  <a:latin typeface="Verdana"/>
                  <a:ea typeface="Verdana"/>
                  <a:cs typeface="Verdana"/>
                  <a:sym typeface="Verdana"/>
                </a:rPr>
                <a:t>Progress Monitoring</a:t>
              </a:r>
              <a:endParaRPr sz="1400" b="0" i="0" u="none" strike="noStrike" cap="none">
                <a:solidFill>
                  <a:schemeClr val="lt1"/>
                </a:solidFill>
                <a:latin typeface="Arial"/>
                <a:ea typeface="Arial"/>
                <a:cs typeface="Arial"/>
                <a:sym typeface="Arial"/>
              </a:endParaRPr>
            </a:p>
          </p:txBody>
        </p:sp>
        <p:sp>
          <p:nvSpPr>
            <p:cNvPr id="673" name="Google Shape;673;g1ea4101d1b6_0_1041"/>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1ea4101d1b6_0_107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62500" lnSpcReduction="20000"/>
          </a:bodyPr>
          <a:lstStyle/>
          <a:p>
            <a:pPr marL="457200" lvl="0" indent="-364775" algn="l" rtl="0">
              <a:lnSpc>
                <a:spcPct val="100000"/>
              </a:lnSpc>
              <a:spcBef>
                <a:spcPts val="360"/>
              </a:spcBef>
              <a:spcAft>
                <a:spcPts val="0"/>
              </a:spcAft>
              <a:buSzPct val="100000"/>
              <a:buFont typeface="Verdana"/>
              <a:buChar char="•"/>
            </a:pPr>
            <a:r>
              <a:rPr lang="en-US" sz="4508"/>
              <a:t>Teams need to know whether advanced tier interventions are effective</a:t>
            </a:r>
            <a:endParaRPr sz="4508"/>
          </a:p>
          <a:p>
            <a:pPr marL="914400" lvl="1" indent="-407573" algn="l" rtl="0">
              <a:lnSpc>
                <a:spcPct val="100000"/>
              </a:lnSpc>
              <a:spcBef>
                <a:spcPts val="360"/>
              </a:spcBef>
              <a:spcAft>
                <a:spcPts val="0"/>
              </a:spcAft>
              <a:buSzPct val="100000"/>
              <a:buChar char="•"/>
            </a:pPr>
            <a:r>
              <a:rPr lang="en-US" sz="4508"/>
              <a:t>Who is successful and who is not?</a:t>
            </a:r>
            <a:endParaRPr sz="4508"/>
          </a:p>
          <a:p>
            <a:pPr marL="0" lvl="0" indent="0" algn="l" rtl="0">
              <a:lnSpc>
                <a:spcPct val="100000"/>
              </a:lnSpc>
              <a:spcBef>
                <a:spcPts val="360"/>
              </a:spcBef>
              <a:spcAft>
                <a:spcPts val="0"/>
              </a:spcAft>
              <a:buSzPct val="51521"/>
              <a:buNone/>
            </a:pPr>
            <a:endParaRPr sz="4508"/>
          </a:p>
          <a:p>
            <a:pPr marL="457200" lvl="0" indent="-364775" algn="l" rtl="0">
              <a:lnSpc>
                <a:spcPct val="100000"/>
              </a:lnSpc>
              <a:spcBef>
                <a:spcPts val="360"/>
              </a:spcBef>
              <a:spcAft>
                <a:spcPts val="0"/>
              </a:spcAft>
              <a:buSzPct val="100000"/>
              <a:buFont typeface="Verdana"/>
              <a:buChar char="•"/>
            </a:pPr>
            <a:r>
              <a:rPr lang="en-US" sz="4508"/>
              <a:t>What does adequate progress look like (decision rule)?</a:t>
            </a:r>
            <a:endParaRPr sz="4508"/>
          </a:p>
          <a:p>
            <a:pPr marL="0" lvl="0" indent="0" algn="l" rtl="0">
              <a:lnSpc>
                <a:spcPct val="100000"/>
              </a:lnSpc>
              <a:spcBef>
                <a:spcPts val="360"/>
              </a:spcBef>
              <a:spcAft>
                <a:spcPts val="0"/>
              </a:spcAft>
              <a:buSzPct val="51521"/>
              <a:buNone/>
            </a:pPr>
            <a:endParaRPr sz="4508"/>
          </a:p>
          <a:p>
            <a:pPr marL="457200" lvl="0" indent="-364775" algn="l" rtl="0">
              <a:lnSpc>
                <a:spcPct val="100000"/>
              </a:lnSpc>
              <a:spcBef>
                <a:spcPts val="360"/>
              </a:spcBef>
              <a:spcAft>
                <a:spcPts val="0"/>
              </a:spcAft>
              <a:buSzPct val="100000"/>
              <a:buFont typeface="Verdana"/>
              <a:buChar char="•"/>
            </a:pPr>
            <a:r>
              <a:rPr lang="en-US" sz="4508"/>
              <a:t>What % of students are being successful in each intervention?</a:t>
            </a:r>
            <a:endParaRPr sz="4508"/>
          </a:p>
          <a:p>
            <a:pPr marL="457200" lvl="0" indent="-228600" algn="l" rtl="0">
              <a:lnSpc>
                <a:spcPct val="100000"/>
              </a:lnSpc>
              <a:spcBef>
                <a:spcPts val="360"/>
              </a:spcBef>
              <a:spcAft>
                <a:spcPts val="0"/>
              </a:spcAft>
              <a:buSzPct val="75000"/>
              <a:buNone/>
            </a:pPr>
            <a:endParaRPr/>
          </a:p>
          <a:p>
            <a:pPr marL="457200" lvl="0" indent="-228600" algn="l" rtl="0">
              <a:lnSpc>
                <a:spcPct val="100000"/>
              </a:lnSpc>
              <a:spcBef>
                <a:spcPts val="360"/>
              </a:spcBef>
              <a:spcAft>
                <a:spcPts val="0"/>
              </a:spcAft>
              <a:buSzPct val="75000"/>
              <a:buNone/>
            </a:pPr>
            <a:endParaRPr/>
          </a:p>
          <a:p>
            <a:pPr marL="457200" lvl="0" indent="-228600" algn="l" rtl="0">
              <a:lnSpc>
                <a:spcPct val="100000"/>
              </a:lnSpc>
              <a:spcBef>
                <a:spcPts val="360"/>
              </a:spcBef>
              <a:spcAft>
                <a:spcPts val="0"/>
              </a:spcAft>
              <a:buSzPct val="75000"/>
              <a:buNone/>
            </a:pPr>
            <a:endParaRPr/>
          </a:p>
          <a:p>
            <a:pPr marL="457200" lvl="0" indent="-228600" algn="l" rtl="0">
              <a:lnSpc>
                <a:spcPct val="100000"/>
              </a:lnSpc>
              <a:spcBef>
                <a:spcPts val="360"/>
              </a:spcBef>
              <a:spcAft>
                <a:spcPts val="0"/>
              </a:spcAft>
              <a:buSzPct val="75000"/>
              <a:buNone/>
            </a:pPr>
            <a:endParaRPr/>
          </a:p>
          <a:p>
            <a:pPr marL="457200" lvl="0" indent="-228600" algn="l" rtl="0">
              <a:lnSpc>
                <a:spcPct val="100000"/>
              </a:lnSpc>
              <a:spcBef>
                <a:spcPts val="360"/>
              </a:spcBef>
              <a:spcAft>
                <a:spcPts val="0"/>
              </a:spcAft>
              <a:buSzPct val="75000"/>
              <a:buNone/>
            </a:pPr>
            <a:endParaRPr/>
          </a:p>
        </p:txBody>
      </p:sp>
      <p:sp>
        <p:nvSpPr>
          <p:cNvPr id="680" name="Google Shape;680;g1ea4101d1b6_0_107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Intervention Success Rates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84"/>
        <p:cNvGrpSpPr/>
        <p:nvPr/>
      </p:nvGrpSpPr>
      <p:grpSpPr>
        <a:xfrm>
          <a:off x="0" y="0"/>
          <a:ext cx="0" cy="0"/>
          <a:chOff x="0" y="0"/>
          <a:chExt cx="0" cy="0"/>
        </a:xfrm>
      </p:grpSpPr>
      <p:sp>
        <p:nvSpPr>
          <p:cNvPr id="685" name="Google Shape;685;g2984398a499_2_3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00000"/>
              </a:lnSpc>
              <a:spcBef>
                <a:spcPts val="360"/>
              </a:spcBef>
              <a:spcAft>
                <a:spcPts val="0"/>
              </a:spcAft>
              <a:buSzPct val="57847"/>
              <a:buNone/>
            </a:pPr>
            <a:r>
              <a:rPr lang="en-US" sz="4015">
                <a:highlight>
                  <a:srgbClr val="00FF00"/>
                </a:highlight>
              </a:rPr>
              <a:t>Tier 1</a:t>
            </a:r>
            <a:r>
              <a:rPr lang="en-US" sz="4015"/>
              <a:t>: Universal screening of all students to determine who is and is not, responding to universal instruction</a:t>
            </a:r>
            <a:endParaRPr sz="4015"/>
          </a:p>
          <a:p>
            <a:pPr marL="0" lvl="0" indent="0" algn="l" rtl="0">
              <a:lnSpc>
                <a:spcPct val="100000"/>
              </a:lnSpc>
              <a:spcBef>
                <a:spcPts val="360"/>
              </a:spcBef>
              <a:spcAft>
                <a:spcPts val="0"/>
              </a:spcAft>
              <a:buSzPct val="57847"/>
              <a:buNone/>
            </a:pPr>
            <a:endParaRPr sz="4015"/>
          </a:p>
          <a:p>
            <a:pPr marL="0" lvl="0" indent="0" algn="l" rtl="0">
              <a:lnSpc>
                <a:spcPct val="100000"/>
              </a:lnSpc>
              <a:spcBef>
                <a:spcPts val="360"/>
              </a:spcBef>
              <a:spcAft>
                <a:spcPts val="0"/>
              </a:spcAft>
              <a:buSzPct val="57847"/>
              <a:buNone/>
            </a:pPr>
            <a:r>
              <a:rPr lang="en-US" sz="4015">
                <a:highlight>
                  <a:srgbClr val="FFFF00"/>
                </a:highlight>
              </a:rPr>
              <a:t>Tier 2</a:t>
            </a:r>
            <a:r>
              <a:rPr lang="en-US" sz="4015"/>
              <a:t>: Assess response to Tier 2 interventions</a:t>
            </a:r>
            <a:endParaRPr sz="4015"/>
          </a:p>
          <a:p>
            <a:pPr marL="0" lvl="0" indent="0" algn="l" rtl="0">
              <a:lnSpc>
                <a:spcPct val="100000"/>
              </a:lnSpc>
              <a:spcBef>
                <a:spcPts val="360"/>
              </a:spcBef>
              <a:spcAft>
                <a:spcPts val="0"/>
              </a:spcAft>
              <a:buSzPct val="57847"/>
              <a:buNone/>
            </a:pPr>
            <a:endParaRPr sz="4015"/>
          </a:p>
          <a:p>
            <a:pPr marL="0" lvl="0" indent="0" algn="l" rtl="0">
              <a:lnSpc>
                <a:spcPct val="100000"/>
              </a:lnSpc>
              <a:spcBef>
                <a:spcPts val="360"/>
              </a:spcBef>
              <a:spcAft>
                <a:spcPts val="0"/>
              </a:spcAft>
              <a:buSzPct val="57847"/>
              <a:buNone/>
            </a:pPr>
            <a:r>
              <a:rPr lang="en-US" sz="4015">
                <a:highlight>
                  <a:srgbClr val="EA9999"/>
                </a:highlight>
              </a:rPr>
              <a:t>Tier 3</a:t>
            </a:r>
            <a:r>
              <a:rPr lang="en-US" sz="4015"/>
              <a:t>: Assess response to intensive interventions and uses data to modify individualized instruction, as needed</a:t>
            </a:r>
            <a:endParaRPr sz="4015"/>
          </a:p>
          <a:p>
            <a:pPr marL="457200" lvl="0" indent="-228600" algn="l" rtl="0">
              <a:lnSpc>
                <a:spcPct val="100000"/>
              </a:lnSpc>
              <a:spcBef>
                <a:spcPts val="360"/>
              </a:spcBef>
              <a:spcAft>
                <a:spcPts val="0"/>
              </a:spcAft>
              <a:buSzPct val="81080"/>
              <a:buNone/>
            </a:pPr>
            <a:endParaRPr/>
          </a:p>
          <a:p>
            <a:pPr marL="457200" lvl="0" indent="-228600" algn="l" rtl="0">
              <a:lnSpc>
                <a:spcPct val="100000"/>
              </a:lnSpc>
              <a:spcBef>
                <a:spcPts val="360"/>
              </a:spcBef>
              <a:spcAft>
                <a:spcPts val="0"/>
              </a:spcAft>
              <a:buSzPct val="81080"/>
              <a:buNone/>
            </a:pPr>
            <a:endParaRPr/>
          </a:p>
        </p:txBody>
      </p:sp>
      <p:sp>
        <p:nvSpPr>
          <p:cNvPr id="686" name="Google Shape;686;g2984398a499_2_3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Across Tiers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1ea4101d1b6_0_112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20000"/>
          </a:bodyPr>
          <a:lstStyle/>
          <a:p>
            <a:pPr marL="457200" lvl="0" indent="-419100" algn="l" rtl="0">
              <a:lnSpc>
                <a:spcPct val="100000"/>
              </a:lnSpc>
              <a:spcBef>
                <a:spcPts val="360"/>
              </a:spcBef>
              <a:spcAft>
                <a:spcPts val="0"/>
              </a:spcAft>
              <a:buSzPts val="3000"/>
              <a:buFont typeface="Verdana"/>
              <a:buChar char="•"/>
            </a:pPr>
            <a:r>
              <a:rPr lang="en-US" sz="3000"/>
              <a:t>Definition of adequate progress</a:t>
            </a:r>
            <a:endParaRPr sz="3000"/>
          </a:p>
          <a:p>
            <a:pPr marL="914400" lvl="1" indent="-419100" algn="l" rtl="0">
              <a:lnSpc>
                <a:spcPct val="100000"/>
              </a:lnSpc>
              <a:spcBef>
                <a:spcPts val="360"/>
              </a:spcBef>
              <a:spcAft>
                <a:spcPts val="0"/>
              </a:spcAft>
              <a:buSzPts val="3000"/>
              <a:buChar char="–"/>
            </a:pPr>
            <a:r>
              <a:rPr lang="en-US" sz="3000"/>
              <a:t>Expected Rate of Progress</a:t>
            </a:r>
            <a:endParaRPr sz="3000"/>
          </a:p>
          <a:p>
            <a:pPr marL="914400" lvl="1" indent="-419100" algn="l" rtl="0">
              <a:lnSpc>
                <a:spcPct val="100000"/>
              </a:lnSpc>
              <a:spcBef>
                <a:spcPts val="360"/>
              </a:spcBef>
              <a:spcAft>
                <a:spcPts val="0"/>
              </a:spcAft>
              <a:buSzPts val="3000"/>
              <a:buChar char="–"/>
            </a:pPr>
            <a:r>
              <a:rPr lang="en-US" sz="3000"/>
              <a:t>How much progress should the student make each week based on the intervention?</a:t>
            </a:r>
            <a:endParaRPr sz="3000"/>
          </a:p>
          <a:p>
            <a:pPr marL="914400" lvl="0" indent="0" algn="l" rtl="0">
              <a:lnSpc>
                <a:spcPct val="100000"/>
              </a:lnSpc>
              <a:spcBef>
                <a:spcPts val="360"/>
              </a:spcBef>
              <a:spcAft>
                <a:spcPts val="0"/>
              </a:spcAft>
              <a:buSzPts val="1800"/>
              <a:buNone/>
            </a:pPr>
            <a:endParaRPr sz="3000"/>
          </a:p>
          <a:p>
            <a:pPr marL="457200" lvl="0" indent="-419100" algn="l" rtl="0">
              <a:lnSpc>
                <a:spcPct val="100000"/>
              </a:lnSpc>
              <a:spcBef>
                <a:spcPts val="360"/>
              </a:spcBef>
              <a:spcAft>
                <a:spcPts val="0"/>
              </a:spcAft>
              <a:buSzPts val="3000"/>
              <a:buFont typeface="Verdana"/>
              <a:buChar char="•"/>
            </a:pPr>
            <a:r>
              <a:rPr lang="en-US" sz="3000"/>
              <a:t>Frequency of measurement</a:t>
            </a:r>
            <a:endParaRPr sz="3000"/>
          </a:p>
          <a:p>
            <a:pPr marL="457200" lvl="0" indent="0" algn="l" rtl="0">
              <a:lnSpc>
                <a:spcPct val="100000"/>
              </a:lnSpc>
              <a:spcBef>
                <a:spcPts val="360"/>
              </a:spcBef>
              <a:spcAft>
                <a:spcPts val="0"/>
              </a:spcAft>
              <a:buSzPts val="1800"/>
              <a:buNone/>
            </a:pPr>
            <a:endParaRPr sz="3000"/>
          </a:p>
          <a:p>
            <a:pPr marL="457200" lvl="0" indent="-419100" algn="l" rtl="0">
              <a:lnSpc>
                <a:spcPct val="100000"/>
              </a:lnSpc>
              <a:spcBef>
                <a:spcPts val="360"/>
              </a:spcBef>
              <a:spcAft>
                <a:spcPts val="0"/>
              </a:spcAft>
              <a:buSzPts val="3000"/>
              <a:buFont typeface="Verdana"/>
              <a:buChar char="•"/>
            </a:pPr>
            <a:r>
              <a:rPr lang="en-US" sz="3000" i="1"/>
              <a:t>Progress monitoring intensity increases with intensity of intervention</a:t>
            </a:r>
            <a:endParaRPr sz="3000" i="1"/>
          </a:p>
          <a:p>
            <a:pPr marL="457200" lvl="0" indent="0" algn="l" rtl="0">
              <a:lnSpc>
                <a:spcPct val="100000"/>
              </a:lnSpc>
              <a:spcBef>
                <a:spcPts val="360"/>
              </a:spcBef>
              <a:spcAft>
                <a:spcPts val="0"/>
              </a:spcAft>
              <a:buSzPts val="1800"/>
              <a:buNone/>
            </a:pPr>
            <a:endParaRPr/>
          </a:p>
        </p:txBody>
      </p:sp>
      <p:sp>
        <p:nvSpPr>
          <p:cNvPr id="693" name="Google Shape;693;g1ea4101d1b6_0_112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Progress Monitoring </a:t>
            </a:r>
            <a:endParaRPr/>
          </a:p>
          <a:p>
            <a:pPr marL="0" lvl="0" indent="0" algn="ctr" rtl="0">
              <a:lnSpc>
                <a:spcPct val="100000"/>
              </a:lnSpc>
              <a:spcBef>
                <a:spcPts val="0"/>
              </a:spcBef>
              <a:spcAft>
                <a:spcPts val="0"/>
              </a:spcAft>
              <a:buSzPct val="111111"/>
              <a:buNone/>
            </a:pPr>
            <a:r>
              <a:rPr lang="en-US"/>
              <a:t> Example Decision Rules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2984398a499_2_39"/>
          <p:cNvSpPr txBox="1">
            <a:spLocks noGrp="1"/>
          </p:cNvSpPr>
          <p:nvPr>
            <p:ph type="body" idx="1"/>
          </p:nvPr>
        </p:nvSpPr>
        <p:spPr>
          <a:xfrm>
            <a:off x="228600" y="1465725"/>
            <a:ext cx="8686800" cy="512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600"/>
              <a:t>Is the student making enough progress to meet their goal?</a:t>
            </a:r>
            <a:endParaRPr sz="2600"/>
          </a:p>
          <a:p>
            <a:pPr marL="457200" lvl="0" indent="-393700" algn="l" rtl="0">
              <a:lnSpc>
                <a:spcPct val="100000"/>
              </a:lnSpc>
              <a:spcBef>
                <a:spcPts val="0"/>
              </a:spcBef>
              <a:spcAft>
                <a:spcPts val="0"/>
              </a:spcAft>
              <a:buSzPts val="2600"/>
              <a:buFont typeface="Verdana"/>
              <a:buChar char="•"/>
            </a:pPr>
            <a:r>
              <a:rPr lang="en-US" sz="2600">
                <a:solidFill>
                  <a:srgbClr val="008000"/>
                </a:solidFill>
              </a:rPr>
              <a:t>Sufficient Progress</a:t>
            </a:r>
            <a:r>
              <a:rPr lang="en-US" sz="2600">
                <a:solidFill>
                  <a:srgbClr val="000000"/>
                </a:solidFill>
              </a:rPr>
              <a:t> - Goal Not Yet Met</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continuing the intervention</a:t>
            </a:r>
            <a:endParaRPr sz="2600">
              <a:solidFill>
                <a:srgbClr val="000000"/>
              </a:solidFill>
            </a:endParaRPr>
          </a:p>
          <a:p>
            <a:pPr marL="457200" lvl="0" indent="-393700" algn="l" rtl="0">
              <a:lnSpc>
                <a:spcPct val="100000"/>
              </a:lnSpc>
              <a:spcBef>
                <a:spcPts val="0"/>
              </a:spcBef>
              <a:spcAft>
                <a:spcPts val="0"/>
              </a:spcAft>
              <a:buSzPts val="2600"/>
              <a:buFont typeface="Verdana"/>
              <a:buChar char="•"/>
            </a:pPr>
            <a:r>
              <a:rPr lang="en-US" sz="2600">
                <a:solidFill>
                  <a:srgbClr val="008000"/>
                </a:solidFill>
              </a:rPr>
              <a:t>Sufficient Progress</a:t>
            </a:r>
            <a:r>
              <a:rPr lang="en-US" sz="2600">
                <a:solidFill>
                  <a:srgbClr val="000000"/>
                </a:solidFill>
              </a:rPr>
              <a:t> - Goal Met</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fading the intervention back to Tier I instruction</a:t>
            </a:r>
            <a:endParaRPr sz="2600">
              <a:solidFill>
                <a:srgbClr val="000000"/>
              </a:solidFill>
            </a:endParaRPr>
          </a:p>
          <a:p>
            <a:pPr marL="457200" lvl="0" indent="-393700" algn="l" rtl="0">
              <a:lnSpc>
                <a:spcPct val="100000"/>
              </a:lnSpc>
              <a:spcBef>
                <a:spcPts val="0"/>
              </a:spcBef>
              <a:spcAft>
                <a:spcPts val="0"/>
              </a:spcAft>
              <a:buSzPts val="2600"/>
              <a:buFont typeface="Verdana"/>
              <a:buChar char="•"/>
            </a:pPr>
            <a:r>
              <a:rPr lang="en-US" sz="2600">
                <a:solidFill>
                  <a:srgbClr val="FF006F"/>
                </a:solidFill>
              </a:rPr>
              <a:t>Insufficient Progress</a:t>
            </a:r>
            <a:r>
              <a:rPr lang="en-US" sz="2600"/>
              <a:t> - High Fidelity</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modifying/changing the intervention</a:t>
            </a:r>
            <a:endParaRPr sz="2600">
              <a:solidFill>
                <a:srgbClr val="000000"/>
              </a:solidFill>
            </a:endParaRPr>
          </a:p>
          <a:p>
            <a:pPr marL="457200" lvl="0" indent="-393700" algn="l" rtl="0">
              <a:lnSpc>
                <a:spcPct val="100000"/>
              </a:lnSpc>
              <a:spcBef>
                <a:spcPts val="0"/>
              </a:spcBef>
              <a:spcAft>
                <a:spcPts val="0"/>
              </a:spcAft>
              <a:buSzPts val="2600"/>
              <a:buFont typeface="Verdana"/>
              <a:buChar char="•"/>
            </a:pPr>
            <a:r>
              <a:rPr lang="en-US" sz="2600">
                <a:solidFill>
                  <a:srgbClr val="FF006F"/>
                </a:solidFill>
              </a:rPr>
              <a:t>Insufficient Progress</a:t>
            </a:r>
            <a:r>
              <a:rPr lang="en-US" sz="2600"/>
              <a:t> - Low Fidelity</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supporting staff to increase fidelity</a:t>
            </a:r>
            <a:endParaRPr sz="2600"/>
          </a:p>
        </p:txBody>
      </p:sp>
      <p:sp>
        <p:nvSpPr>
          <p:cNvPr id="700" name="Google Shape;700;g2984398a499_2_3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Data Conversations about Student Performance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g1ea4101d1b6_0_1168" descr="progress monitoring decision tree&#10;"/>
          <p:cNvPicPr preferRelativeResize="0"/>
          <p:nvPr/>
        </p:nvPicPr>
        <p:blipFill rotWithShape="1">
          <a:blip r:embed="rId3">
            <a:alphaModFix/>
          </a:blip>
          <a:srcRect/>
          <a:stretch/>
        </p:blipFill>
        <p:spPr>
          <a:xfrm>
            <a:off x="1" y="1152525"/>
            <a:ext cx="9143999" cy="4820093"/>
          </a:xfrm>
          <a:prstGeom prst="rect">
            <a:avLst/>
          </a:prstGeom>
          <a:noFill/>
          <a:ln>
            <a:noFill/>
          </a:ln>
        </p:spPr>
      </p:pic>
      <p:sp>
        <p:nvSpPr>
          <p:cNvPr id="707" name="Google Shape;707;g1ea4101d1b6_0_1168"/>
          <p:cNvSpPr txBox="1">
            <a:spLocks noGrp="1"/>
          </p:cNvSpPr>
          <p:nvPr>
            <p:ph type="title"/>
          </p:nvPr>
        </p:nvSpPr>
        <p:spPr>
          <a:xfrm>
            <a:off x="228600" y="0"/>
            <a:ext cx="8686800" cy="765600"/>
          </a:xfrm>
          <a:prstGeom prst="rect">
            <a:avLst/>
          </a:prstGeom>
          <a:solidFill>
            <a:srgbClr val="003369"/>
          </a:solid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SzPct val="111111"/>
              <a:buNone/>
            </a:pPr>
            <a:r>
              <a:rPr lang="en-US"/>
              <a:t> </a:t>
            </a:r>
            <a:endParaRPr/>
          </a:p>
          <a:p>
            <a:pPr marL="0" lvl="0" indent="0" algn="ctr" rtl="0">
              <a:lnSpc>
                <a:spcPct val="100000"/>
              </a:lnSpc>
              <a:spcBef>
                <a:spcPts val="0"/>
              </a:spcBef>
              <a:spcAft>
                <a:spcPts val="0"/>
              </a:spcAft>
              <a:buSzPct val="111111"/>
              <a:buNone/>
            </a:pPr>
            <a:r>
              <a:rPr lang="en-US"/>
              <a:t>Decision Tree Example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1ea4101d1b6_0_109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800"/>
              <a:t>Use your notetaker to document discussions about:</a:t>
            </a:r>
            <a:endParaRPr sz="2800"/>
          </a:p>
          <a:p>
            <a:pPr marL="0" lvl="0" indent="0" algn="l" rtl="0">
              <a:lnSpc>
                <a:spcPct val="100000"/>
              </a:lnSpc>
              <a:spcBef>
                <a:spcPts val="360"/>
              </a:spcBef>
              <a:spcAft>
                <a:spcPts val="0"/>
              </a:spcAft>
              <a:buSzPts val="1800"/>
              <a:buNone/>
            </a:pPr>
            <a:endParaRPr sz="2800"/>
          </a:p>
          <a:p>
            <a:pPr marL="914400" lvl="0" indent="-406400" algn="l" rtl="0">
              <a:lnSpc>
                <a:spcPct val="100000"/>
              </a:lnSpc>
              <a:spcBef>
                <a:spcPts val="0"/>
              </a:spcBef>
              <a:spcAft>
                <a:spcPts val="0"/>
              </a:spcAft>
              <a:buSzPts val="2800"/>
              <a:buChar char="•"/>
            </a:pPr>
            <a:r>
              <a:rPr lang="en-US"/>
              <a:t>How is adequate progress defined for interventions provided?</a:t>
            </a:r>
            <a:endParaRPr/>
          </a:p>
          <a:p>
            <a:pPr marL="914400" lvl="0" indent="-406400" algn="l" rtl="0">
              <a:lnSpc>
                <a:spcPct val="100000"/>
              </a:lnSpc>
              <a:spcBef>
                <a:spcPts val="0"/>
              </a:spcBef>
              <a:spcAft>
                <a:spcPts val="0"/>
              </a:spcAft>
              <a:buSzPts val="2800"/>
              <a:buChar char="•"/>
            </a:pPr>
            <a:r>
              <a:rPr lang="en-US"/>
              <a:t>What are decision rules to continue, change/modify or fade AT intervention?</a:t>
            </a:r>
            <a:endParaRPr/>
          </a:p>
        </p:txBody>
      </p:sp>
      <p:sp>
        <p:nvSpPr>
          <p:cNvPr id="714" name="Google Shape;714;g1ea4101d1b6_0_109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Time: </a:t>
            </a:r>
            <a:endParaRPr/>
          </a:p>
          <a:p>
            <a:pPr marL="0" lvl="0" indent="0" algn="ctr" rtl="0">
              <a:lnSpc>
                <a:spcPct val="100000"/>
              </a:lnSpc>
              <a:spcBef>
                <a:spcPts val="0"/>
              </a:spcBef>
              <a:spcAft>
                <a:spcPts val="0"/>
              </a:spcAft>
              <a:buSzPct val="111111"/>
              <a:buNone/>
            </a:pPr>
            <a:r>
              <a:rPr lang="en-US"/>
              <a:t>Intervention Effectiveness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18"/>
        <p:cNvGrpSpPr/>
        <p:nvPr/>
      </p:nvGrpSpPr>
      <p:grpSpPr>
        <a:xfrm>
          <a:off x="0" y="0"/>
          <a:ext cx="0" cy="0"/>
          <a:chOff x="0" y="0"/>
          <a:chExt cx="0" cy="0"/>
        </a:xfrm>
      </p:grpSpPr>
      <p:sp>
        <p:nvSpPr>
          <p:cNvPr id="719" name="Google Shape;719;g1ea4101d1b6_0_120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 </a:t>
            </a:r>
            <a:endParaRPr/>
          </a:p>
          <a:p>
            <a:pPr marL="0" lvl="0" indent="0" algn="ctr" rtl="0">
              <a:lnSpc>
                <a:spcPct val="100000"/>
              </a:lnSpc>
              <a:spcBef>
                <a:spcPts val="0"/>
              </a:spcBef>
              <a:spcAft>
                <a:spcPts val="0"/>
              </a:spcAft>
              <a:buSzPct val="111111"/>
              <a:buNone/>
            </a:pPr>
            <a:r>
              <a:rPr lang="en-US"/>
              <a:t> Progress Monitoring</a:t>
            </a:r>
            <a:endParaRPr/>
          </a:p>
        </p:txBody>
      </p:sp>
      <p:sp>
        <p:nvSpPr>
          <p:cNvPr id="720" name="Google Shape;720;g1ea4101d1b6_0_1205"/>
          <p:cNvSpPr/>
          <p:nvPr/>
        </p:nvSpPr>
        <p:spPr>
          <a:xfrm>
            <a:off x="1035550" y="1605675"/>
            <a:ext cx="7750200" cy="459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Track progress of students in intervention to determine intervention effectiveness.</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Progress monitor individual student performance data and apply decision rules to continue or alter support</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Graph data for team data-informed decision-making</a:t>
            </a:r>
            <a:endParaRPr sz="2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pic>
        <p:nvPicPr>
          <p:cNvPr id="721" name="Google Shape;721;g1ea4101d1b6_0_1205" descr="lightbulb icon" title="lightbulb icon"/>
          <p:cNvPicPr preferRelativeResize="0"/>
          <p:nvPr/>
        </p:nvPicPr>
        <p:blipFill rotWithShape="1">
          <a:blip r:embed="rId3">
            <a:alphaModFix/>
          </a:blip>
          <a:srcRect/>
          <a:stretch/>
        </p:blipFill>
        <p:spPr>
          <a:xfrm>
            <a:off x="208476" y="1701275"/>
            <a:ext cx="827074" cy="923757"/>
          </a:xfrm>
          <a:prstGeom prst="rect">
            <a:avLst/>
          </a:prstGeom>
          <a:noFill/>
          <a:ln>
            <a:noFill/>
          </a:ln>
        </p:spPr>
      </p:pic>
      <p:pic>
        <p:nvPicPr>
          <p:cNvPr id="722" name="Google Shape;722;g1ea4101d1b6_0_1205" descr="lightbulb icon" title="lightbulb icon"/>
          <p:cNvPicPr preferRelativeResize="0"/>
          <p:nvPr/>
        </p:nvPicPr>
        <p:blipFill rotWithShape="1">
          <a:blip r:embed="rId3">
            <a:alphaModFix/>
          </a:blip>
          <a:srcRect/>
          <a:stretch/>
        </p:blipFill>
        <p:spPr>
          <a:xfrm>
            <a:off x="208476" y="3270538"/>
            <a:ext cx="827074" cy="923757"/>
          </a:xfrm>
          <a:prstGeom prst="rect">
            <a:avLst/>
          </a:prstGeom>
          <a:noFill/>
          <a:ln>
            <a:noFill/>
          </a:ln>
        </p:spPr>
      </p:pic>
      <p:pic>
        <p:nvPicPr>
          <p:cNvPr id="723" name="Google Shape;723;g1ea4101d1b6_0_1205" descr="lightbulb icon" title="lightbulb icon"/>
          <p:cNvPicPr preferRelativeResize="0"/>
          <p:nvPr/>
        </p:nvPicPr>
        <p:blipFill rotWithShape="1">
          <a:blip r:embed="rId3">
            <a:alphaModFix/>
          </a:blip>
          <a:srcRect/>
          <a:stretch/>
        </p:blipFill>
        <p:spPr>
          <a:xfrm>
            <a:off x="208476" y="4839800"/>
            <a:ext cx="827074" cy="92375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1ea4101d1b6_0_1251"/>
          <p:cNvSpPr txBox="1">
            <a:spLocks noGrp="1"/>
          </p:cNvSpPr>
          <p:nvPr>
            <p:ph type="body" idx="1"/>
          </p:nvPr>
        </p:nvSpPr>
        <p:spPr>
          <a:xfrm>
            <a:off x="228600" y="1600200"/>
            <a:ext cx="8686800" cy="4572000"/>
          </a:xfrm>
          <a:prstGeom prst="rect">
            <a:avLst/>
          </a:prstGeom>
          <a:noFill/>
          <a:ln>
            <a:noFill/>
          </a:ln>
        </p:spPr>
        <p:txBody>
          <a:bodyPr spcFirstLastPara="1" wrap="square" lIns="91425" tIns="45700" rIns="91425" bIns="45700" anchor="t" anchorCtr="0">
            <a:normAutofit fontScale="85000" lnSpcReduction="20000"/>
          </a:bodyPr>
          <a:lstStyle/>
          <a:p>
            <a:pPr marL="457200" lvl="0" indent="-386327" algn="l" rtl="0">
              <a:lnSpc>
                <a:spcPct val="100000"/>
              </a:lnSpc>
              <a:spcBef>
                <a:spcPts val="360"/>
              </a:spcBef>
              <a:spcAft>
                <a:spcPts val="0"/>
              </a:spcAft>
              <a:buSzPct val="87987"/>
              <a:buFont typeface="Verdana"/>
              <a:buChar char="•"/>
            </a:pPr>
            <a:r>
              <a:rPr lang="en-US" sz="3316"/>
              <a:t>Make a checklist of the core implementation features of the intervention. </a:t>
            </a:r>
            <a:endParaRPr sz="3316"/>
          </a:p>
          <a:p>
            <a:pPr marL="457200" lvl="0" indent="0" algn="l" rtl="0">
              <a:lnSpc>
                <a:spcPct val="100000"/>
              </a:lnSpc>
              <a:spcBef>
                <a:spcPts val="360"/>
              </a:spcBef>
              <a:spcAft>
                <a:spcPts val="0"/>
              </a:spcAft>
              <a:buSzPct val="63841"/>
              <a:buNone/>
            </a:pPr>
            <a:endParaRPr sz="3316"/>
          </a:p>
          <a:p>
            <a:pPr marL="457200" lvl="0" indent="-386327" algn="l" rtl="0">
              <a:lnSpc>
                <a:spcPct val="100000"/>
              </a:lnSpc>
              <a:spcBef>
                <a:spcPts val="360"/>
              </a:spcBef>
              <a:spcAft>
                <a:spcPts val="0"/>
              </a:spcAft>
              <a:buSzPct val="87987"/>
              <a:buFont typeface="Verdana"/>
              <a:buChar char="•"/>
            </a:pPr>
            <a:r>
              <a:rPr lang="en-US" sz="3316"/>
              <a:t>Observe the intervention and look for the core features. </a:t>
            </a:r>
            <a:endParaRPr sz="3316"/>
          </a:p>
          <a:p>
            <a:pPr marL="457200" lvl="0" indent="0" algn="l" rtl="0">
              <a:lnSpc>
                <a:spcPct val="100000"/>
              </a:lnSpc>
              <a:spcBef>
                <a:spcPts val="360"/>
              </a:spcBef>
              <a:spcAft>
                <a:spcPts val="0"/>
              </a:spcAft>
              <a:buSzPct val="63841"/>
              <a:buNone/>
            </a:pPr>
            <a:endParaRPr sz="3316"/>
          </a:p>
          <a:p>
            <a:pPr marL="457200" lvl="0" indent="-386327" algn="l" rtl="0">
              <a:lnSpc>
                <a:spcPct val="100000"/>
              </a:lnSpc>
              <a:spcBef>
                <a:spcPts val="360"/>
              </a:spcBef>
              <a:spcAft>
                <a:spcPts val="0"/>
              </a:spcAft>
              <a:buSzPct val="87987"/>
              <a:buFont typeface="Verdana"/>
              <a:buChar char="•"/>
            </a:pPr>
            <a:r>
              <a:rPr lang="en-US" sz="3316"/>
              <a:t>Compare expected implementation with what is currently being implemented.</a:t>
            </a:r>
            <a:endParaRPr sz="3316"/>
          </a:p>
          <a:p>
            <a:pPr marL="457200" lvl="0" indent="-228600" algn="l" rtl="0">
              <a:lnSpc>
                <a:spcPct val="100000"/>
              </a:lnSpc>
              <a:spcBef>
                <a:spcPts val="360"/>
              </a:spcBef>
              <a:spcAft>
                <a:spcPts val="0"/>
              </a:spcAft>
              <a:buSzPct val="63829"/>
              <a:buNone/>
            </a:pPr>
            <a:endParaRPr sz="3316"/>
          </a:p>
          <a:p>
            <a:pPr marL="0" lvl="0" indent="0" algn="l" rtl="0">
              <a:lnSpc>
                <a:spcPct val="100000"/>
              </a:lnSpc>
              <a:spcBef>
                <a:spcPts val="360"/>
              </a:spcBef>
              <a:spcAft>
                <a:spcPts val="0"/>
              </a:spcAft>
              <a:buSzPct val="63841"/>
              <a:buNone/>
            </a:pPr>
            <a:r>
              <a:rPr lang="en-US" sz="3316"/>
              <a:t>Note: many evidence-based interventions have fidelity monitoring too</a:t>
            </a:r>
            <a:r>
              <a:rPr lang="en-US"/>
              <a:t>ls!</a:t>
            </a:r>
            <a:endParaRPr/>
          </a:p>
        </p:txBody>
      </p:sp>
      <p:sp>
        <p:nvSpPr>
          <p:cNvPr id="730" name="Google Shape;730;g1ea4101d1b6_0_125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How to Measure Fidelity</a:t>
            </a:r>
            <a:endParaRPr/>
          </a:p>
        </p:txBody>
      </p:sp>
      <p:pic>
        <p:nvPicPr>
          <p:cNvPr id="731" name="Google Shape;731;g1ea4101d1b6_0_1251" descr="Yellow &quot;Data-Informed Decision Making&quot; circle"/>
          <p:cNvPicPr preferRelativeResize="0"/>
          <p:nvPr/>
        </p:nvPicPr>
        <p:blipFill rotWithShape="1">
          <a:blip r:embed="rId3">
            <a:alphaModFix/>
          </a:blip>
          <a:srcRect/>
          <a:stretch/>
        </p:blipFill>
        <p:spPr>
          <a:xfrm>
            <a:off x="7704400" y="0"/>
            <a:ext cx="1613025" cy="1600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1ea4101d1b6_0_9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Anchor Documents</a:t>
            </a:r>
            <a:endParaRPr/>
          </a:p>
        </p:txBody>
      </p:sp>
      <p:pic>
        <p:nvPicPr>
          <p:cNvPr id="139" name="Google Shape;139;g1ea4101d1b6_0_96" descr="This is an image of the front page of the Tiered Fidelity of Inventory.&#10;" title="Tiered Fidelity of Inventory Cover Page"/>
          <p:cNvPicPr preferRelativeResize="0"/>
          <p:nvPr/>
        </p:nvPicPr>
        <p:blipFill rotWithShape="1">
          <a:blip r:embed="rId3">
            <a:alphaModFix/>
          </a:blip>
          <a:srcRect/>
          <a:stretch/>
        </p:blipFill>
        <p:spPr>
          <a:xfrm>
            <a:off x="715574" y="1728901"/>
            <a:ext cx="2980025" cy="3635125"/>
          </a:xfrm>
          <a:prstGeom prst="rect">
            <a:avLst/>
          </a:prstGeom>
          <a:noFill/>
          <a:ln>
            <a:noFill/>
          </a:ln>
        </p:spPr>
      </p:pic>
      <p:pic>
        <p:nvPicPr>
          <p:cNvPr id="140" name="Google Shape;140;g1ea4101d1b6_0_96" descr="This is an image of the cover page from the Academic Tiered Fidelity of Inventory created by Virginia Tiered Systems of Support." title="Academic Tiered Fidelity of Inventory"/>
          <p:cNvPicPr preferRelativeResize="0"/>
          <p:nvPr/>
        </p:nvPicPr>
        <p:blipFill rotWithShape="1">
          <a:blip r:embed="rId4">
            <a:alphaModFix/>
          </a:blip>
          <a:srcRect/>
          <a:stretch/>
        </p:blipFill>
        <p:spPr>
          <a:xfrm>
            <a:off x="5201153" y="2716275"/>
            <a:ext cx="3111822" cy="3635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1ea4101d1b6_0_126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Reading Intervention</a:t>
            </a:r>
            <a:endParaRPr/>
          </a:p>
          <a:p>
            <a:pPr marL="0" lvl="0" indent="0" algn="ctr" rtl="0">
              <a:lnSpc>
                <a:spcPct val="100000"/>
              </a:lnSpc>
              <a:spcBef>
                <a:spcPts val="0"/>
              </a:spcBef>
              <a:spcAft>
                <a:spcPts val="0"/>
              </a:spcAft>
              <a:buSzPct val="111111"/>
              <a:buNone/>
            </a:pPr>
            <a:r>
              <a:rPr lang="en-US"/>
              <a:t>Fidelity Checklist Example</a:t>
            </a:r>
            <a:endParaRPr/>
          </a:p>
        </p:txBody>
      </p:sp>
      <p:pic>
        <p:nvPicPr>
          <p:cNvPr id="738" name="Google Shape;738;g1ea4101d1b6_0_1265" descr="sample form 2"/>
          <p:cNvPicPr preferRelativeResize="0"/>
          <p:nvPr/>
        </p:nvPicPr>
        <p:blipFill rotWithShape="1">
          <a:blip r:embed="rId3">
            <a:alphaModFix/>
          </a:blip>
          <a:srcRect/>
          <a:stretch/>
        </p:blipFill>
        <p:spPr>
          <a:xfrm>
            <a:off x="1052513" y="1537125"/>
            <a:ext cx="7038975" cy="5076825"/>
          </a:xfrm>
          <a:prstGeom prst="rect">
            <a:avLst/>
          </a:prstGeom>
          <a:noFill/>
          <a:ln>
            <a:noFill/>
          </a:ln>
        </p:spPr>
      </p:pic>
      <p:pic>
        <p:nvPicPr>
          <p:cNvPr id="739" name="Google Shape;739;g1ea4101d1b6_0_126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83125" y="405525"/>
            <a:ext cx="664400" cy="845600"/>
          </a:xfrm>
          <a:prstGeom prst="rect">
            <a:avLst/>
          </a:prstGeom>
          <a:noFill/>
          <a:ln>
            <a:noFill/>
          </a:ln>
        </p:spPr>
      </p:pic>
      <p:sp>
        <p:nvSpPr>
          <p:cNvPr id="740" name="Google Shape;740;g1ea4101d1b6_0_1265"/>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70</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1ea4101d1b6_0_129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Power of Fidelity</a:t>
            </a:r>
            <a:endParaRPr/>
          </a:p>
        </p:txBody>
      </p:sp>
      <p:pic>
        <p:nvPicPr>
          <p:cNvPr id="747" name="Google Shape;747;g1ea4101d1b6_0_1290" descr="Diagram breaking down components for implementation:  Effective Innovations times Effective Implementation times Enabling Context equals Socially Significant Outcomes" title="Formula for Success Diagram"/>
          <p:cNvPicPr preferRelativeResize="0"/>
          <p:nvPr/>
        </p:nvPicPr>
        <p:blipFill rotWithShape="1">
          <a:blip r:embed="rId3">
            <a:alphaModFix/>
          </a:blip>
          <a:srcRect/>
          <a:stretch/>
        </p:blipFill>
        <p:spPr>
          <a:xfrm>
            <a:off x="297625" y="1554000"/>
            <a:ext cx="8548750" cy="4164150"/>
          </a:xfrm>
          <a:prstGeom prst="rect">
            <a:avLst/>
          </a:prstGeom>
          <a:noFill/>
          <a:ln>
            <a:noFill/>
          </a:ln>
        </p:spPr>
      </p:pic>
      <p:sp>
        <p:nvSpPr>
          <p:cNvPr id="748" name="Google Shape;748;g1ea4101d1b6_0_1290"/>
          <p:cNvSpPr txBox="1"/>
          <p:nvPr/>
        </p:nvSpPr>
        <p:spPr>
          <a:xfrm>
            <a:off x="502007" y="5718150"/>
            <a:ext cx="7341300" cy="5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National Implementation Research Network</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1ea4101d1b6_0_1297"/>
          <p:cNvSpPr txBox="1">
            <a:spLocks noGrp="1"/>
          </p:cNvSpPr>
          <p:nvPr>
            <p:ph type="body" idx="1"/>
          </p:nvPr>
        </p:nvSpPr>
        <p:spPr>
          <a:xfrm>
            <a:off x="228600" y="1538950"/>
            <a:ext cx="8686800" cy="53190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Font typeface="Verdana"/>
              <a:buChar char="•"/>
            </a:pPr>
            <a:r>
              <a:rPr lang="en-US" sz="2600"/>
              <a:t>Evaluate fidelity of intervention implementation</a:t>
            </a:r>
            <a:endParaRPr sz="2600"/>
          </a:p>
          <a:p>
            <a:pPr marL="914400" lvl="1" indent="-393700" algn="l" rtl="0">
              <a:lnSpc>
                <a:spcPct val="100000"/>
              </a:lnSpc>
              <a:spcBef>
                <a:spcPts val="360"/>
              </a:spcBef>
              <a:spcAft>
                <a:spcPts val="0"/>
              </a:spcAft>
              <a:buSzPts val="2600"/>
              <a:buChar char="–"/>
            </a:pPr>
            <a:r>
              <a:rPr lang="en-US" sz="2600"/>
              <a:t>more staff training? modeling?</a:t>
            </a:r>
            <a:endParaRPr sz="2600"/>
          </a:p>
          <a:p>
            <a:pPr marL="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Evaluate match to student need</a:t>
            </a:r>
            <a:endParaRPr sz="2600"/>
          </a:p>
          <a:p>
            <a:pPr marL="914400" lvl="1" indent="-393700" algn="l" rtl="0">
              <a:lnSpc>
                <a:spcPct val="100000"/>
              </a:lnSpc>
              <a:spcBef>
                <a:spcPts val="360"/>
              </a:spcBef>
              <a:spcAft>
                <a:spcPts val="0"/>
              </a:spcAft>
              <a:buSzPts val="2600"/>
              <a:buChar char="–"/>
            </a:pPr>
            <a:r>
              <a:rPr lang="en-US" sz="2600"/>
              <a:t>is it the right fit?</a:t>
            </a:r>
            <a:endParaRPr sz="2600"/>
          </a:p>
          <a:p>
            <a:pPr marL="9144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Evaluate contextual fit</a:t>
            </a:r>
            <a:endParaRPr sz="2600"/>
          </a:p>
          <a:p>
            <a:pPr marL="914400" lvl="1" indent="-393700" algn="l" rtl="0">
              <a:lnSpc>
                <a:spcPct val="100000"/>
              </a:lnSpc>
              <a:spcBef>
                <a:spcPts val="360"/>
              </a:spcBef>
              <a:spcAft>
                <a:spcPts val="0"/>
              </a:spcAft>
              <a:buSzPts val="2600"/>
              <a:buChar char="–"/>
            </a:pPr>
            <a:r>
              <a:rPr lang="en-US" sz="2600"/>
              <a:t>right match between the strategies, procedures, or elements of an intervention and the values, needs, skills, and resources of those who implement and experience the intervention</a:t>
            </a:r>
            <a:endParaRPr sz="2600"/>
          </a:p>
        </p:txBody>
      </p:sp>
      <p:sp>
        <p:nvSpPr>
          <p:cNvPr id="755" name="Google Shape;755;g1ea4101d1b6_0_129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Fidelity Data Conversations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1ea4101d1b6_0_130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800"/>
              <a:t>Use your notetaker to document discussion about this question: </a:t>
            </a:r>
            <a:endParaRPr sz="2800"/>
          </a:p>
          <a:p>
            <a:pPr marL="0" lvl="0" indent="0" algn="l" rtl="0">
              <a:lnSpc>
                <a:spcPct val="100000"/>
              </a:lnSpc>
              <a:spcBef>
                <a:spcPts val="360"/>
              </a:spcBef>
              <a:spcAft>
                <a:spcPts val="0"/>
              </a:spcAft>
              <a:buSzPts val="1800"/>
              <a:buNone/>
            </a:pPr>
            <a:endParaRPr sz="2800"/>
          </a:p>
          <a:p>
            <a:pPr marL="228600" lvl="0" indent="-228600" algn="l" rtl="0">
              <a:lnSpc>
                <a:spcPct val="100000"/>
              </a:lnSpc>
              <a:spcBef>
                <a:spcPts val="0"/>
              </a:spcBef>
              <a:spcAft>
                <a:spcPts val="0"/>
              </a:spcAft>
              <a:buSzPts val="2400"/>
              <a:buFont typeface="Verdana"/>
              <a:buChar char="●"/>
            </a:pPr>
            <a:r>
              <a:rPr lang="en-US"/>
              <a:t>How, and how often will we evaluate intervention fidelity?</a:t>
            </a:r>
            <a:endParaRPr/>
          </a:p>
        </p:txBody>
      </p:sp>
      <p:sp>
        <p:nvSpPr>
          <p:cNvPr id="762" name="Google Shape;762;g1ea4101d1b6_0_130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Time: </a:t>
            </a:r>
            <a:endParaRPr/>
          </a:p>
          <a:p>
            <a:pPr marL="0" lvl="0" indent="0" algn="ctr" rtl="0">
              <a:lnSpc>
                <a:spcPct val="100000"/>
              </a:lnSpc>
              <a:spcBef>
                <a:spcPts val="0"/>
              </a:spcBef>
              <a:spcAft>
                <a:spcPts val="0"/>
              </a:spcAft>
              <a:buSzPct val="111111"/>
              <a:buNone/>
            </a:pPr>
            <a:r>
              <a:rPr lang="en-US"/>
              <a:t>Fidelity Measures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66"/>
        <p:cNvGrpSpPr/>
        <p:nvPr/>
      </p:nvGrpSpPr>
      <p:grpSpPr>
        <a:xfrm>
          <a:off x="0" y="0"/>
          <a:ext cx="0" cy="0"/>
          <a:chOff x="0" y="0"/>
          <a:chExt cx="0" cy="0"/>
        </a:xfrm>
      </p:grpSpPr>
      <p:sp>
        <p:nvSpPr>
          <p:cNvPr id="767" name="Google Shape;767;g1ea4101d1b6_0_131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DIDM Big Idea: </a:t>
            </a:r>
            <a:endParaRPr/>
          </a:p>
          <a:p>
            <a:pPr marL="0" lvl="0" indent="0" algn="ctr" rtl="0">
              <a:lnSpc>
                <a:spcPct val="100000"/>
              </a:lnSpc>
              <a:spcBef>
                <a:spcPts val="0"/>
              </a:spcBef>
              <a:spcAft>
                <a:spcPts val="0"/>
              </a:spcAft>
              <a:buSzPct val="111111"/>
              <a:buNone/>
            </a:pPr>
            <a:r>
              <a:rPr lang="en-US"/>
              <a:t>Fidelity </a:t>
            </a:r>
            <a:endParaRPr/>
          </a:p>
        </p:txBody>
      </p:sp>
      <p:sp>
        <p:nvSpPr>
          <p:cNvPr id="768" name="Google Shape;768;g1ea4101d1b6_0_1311"/>
          <p:cNvSpPr/>
          <p:nvPr/>
        </p:nvSpPr>
        <p:spPr>
          <a:xfrm>
            <a:off x="1035550" y="1628238"/>
            <a:ext cx="7750200" cy="397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chemeClr val="dk1"/>
                </a:solidFill>
                <a:latin typeface="Verdana"/>
                <a:ea typeface="Verdana"/>
                <a:cs typeface="Verdana"/>
                <a:sym typeface="Verdana"/>
              </a:rPr>
              <a:t>Regularly analyze and evaluate advanced tier data including:</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level of use</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intervention effectiveness</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student performance </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fidelity of implementation</a:t>
            </a: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p:txBody>
      </p:sp>
      <p:pic>
        <p:nvPicPr>
          <p:cNvPr id="769" name="Google Shape;769;g1ea4101d1b6_0_1311" descr="lightbulb icon" title="lightbulb icon"/>
          <p:cNvPicPr preferRelativeResize="0"/>
          <p:nvPr/>
        </p:nvPicPr>
        <p:blipFill rotWithShape="1">
          <a:blip r:embed="rId3">
            <a:alphaModFix/>
          </a:blip>
          <a:srcRect/>
          <a:stretch/>
        </p:blipFill>
        <p:spPr>
          <a:xfrm>
            <a:off x="228601" y="1864650"/>
            <a:ext cx="827074" cy="92375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546">
            <a:alpha val="34117"/>
          </a:srgbClr>
        </a:solidFill>
        <a:effectLst/>
      </p:bgPr>
    </p:bg>
    <p:spTree>
      <p:nvGrpSpPr>
        <p:cNvPr id="1" name="Shape 773"/>
        <p:cNvGrpSpPr/>
        <p:nvPr/>
      </p:nvGrpSpPr>
      <p:grpSpPr>
        <a:xfrm>
          <a:off x="0" y="0"/>
          <a:ext cx="0" cy="0"/>
          <a:chOff x="0" y="0"/>
          <a:chExt cx="0" cy="0"/>
        </a:xfrm>
      </p:grpSpPr>
      <p:sp>
        <p:nvSpPr>
          <p:cNvPr id="774" name="Google Shape;774;g1ea4101d1b6_0_131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US"/>
              <a:t>Professional Learning and Coaching</a:t>
            </a:r>
            <a:endParaRPr/>
          </a:p>
        </p:txBody>
      </p:sp>
      <p:grpSp>
        <p:nvGrpSpPr>
          <p:cNvPr id="775" name="Google Shape;775;g1ea4101d1b6_0_1317" descr="red circle"/>
          <p:cNvGrpSpPr/>
          <p:nvPr/>
        </p:nvGrpSpPr>
        <p:grpSpPr>
          <a:xfrm>
            <a:off x="2089338" y="1746025"/>
            <a:ext cx="4965300" cy="4892750"/>
            <a:chOff x="1967738" y="83500"/>
            <a:chExt cx="4965300" cy="4892750"/>
          </a:xfrm>
        </p:grpSpPr>
        <p:sp>
          <p:nvSpPr>
            <p:cNvPr id="776" name="Google Shape;776;g1ea4101d1b6_0_1317"/>
            <p:cNvSpPr/>
            <p:nvPr/>
          </p:nvSpPr>
          <p:spPr>
            <a:xfrm>
              <a:off x="3718838" y="8350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777" name="Google Shape;777;g1ea4101d1b6_0_1317"/>
            <p:cNvSpPr/>
            <p:nvPr/>
          </p:nvSpPr>
          <p:spPr>
            <a:xfrm>
              <a:off x="4989788" y="5844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200" b="1" i="0" u="none" strike="noStrike" cap="none">
                  <a:solidFill>
                    <a:schemeClr val="dk1"/>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778" name="Google Shape;778;g1ea4101d1b6_0_1317"/>
            <p:cNvSpPr/>
            <p:nvPr/>
          </p:nvSpPr>
          <p:spPr>
            <a:xfrm>
              <a:off x="5469938" y="17312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300" b="1" i="0" u="none" strike="noStrike" cap="none">
                  <a:solidFill>
                    <a:schemeClr val="dk1"/>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779" name="Google Shape;779;g1ea4101d1b6_0_1317"/>
            <p:cNvSpPr/>
            <p:nvPr/>
          </p:nvSpPr>
          <p:spPr>
            <a:xfrm>
              <a:off x="4989788" y="301710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300" b="1" i="0" u="none" strike="noStrike" cap="none">
                  <a:solidFill>
                    <a:schemeClr val="dk1"/>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780" name="Google Shape;780;g1ea4101d1b6_0_1317"/>
            <p:cNvSpPr/>
            <p:nvPr/>
          </p:nvSpPr>
          <p:spPr>
            <a:xfrm>
              <a:off x="3718838" y="35131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300" b="1" i="0" u="none" strike="noStrike" cap="none">
                  <a:solidFill>
                    <a:schemeClr val="dk1"/>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781" name="Google Shape;781;g1ea4101d1b6_0_1317"/>
            <p:cNvSpPr/>
            <p:nvPr/>
          </p:nvSpPr>
          <p:spPr>
            <a:xfrm>
              <a:off x="2447913" y="301710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300" b="1" i="0" u="none" strike="noStrike" cap="none">
                  <a:solidFill>
                    <a:schemeClr val="dk1"/>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782" name="Google Shape;782;g1ea4101d1b6_0_1317"/>
            <p:cNvSpPr/>
            <p:nvPr/>
          </p:nvSpPr>
          <p:spPr>
            <a:xfrm>
              <a:off x="1967738" y="17944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Verdana"/>
                  <a:ea typeface="Verdana"/>
                  <a:cs typeface="Verdana"/>
                  <a:sym typeface="Verdana"/>
                </a:rPr>
                <a:t>Data-</a:t>
              </a:r>
              <a:endParaRPr sz="13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1300" b="1" i="0" u="none" strike="noStrike" cap="none">
                  <a:solidFill>
                    <a:schemeClr val="dk1"/>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783" name="Google Shape;783;g1ea4101d1b6_0_1317"/>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50" b="1" i="0" u="none" strike="noStrike" cap="none">
                  <a:solidFill>
                    <a:schemeClr val="lt1"/>
                  </a:solidFill>
                  <a:latin typeface="Verdana"/>
                  <a:ea typeface="Verdana"/>
                  <a:cs typeface="Verdana"/>
                  <a:sym typeface="Verdana"/>
                </a:rPr>
                <a:t>Professional Learning and Coaching</a:t>
              </a:r>
              <a:endParaRPr sz="1150" b="1" i="0" u="none" strike="noStrike" cap="none">
                <a:solidFill>
                  <a:schemeClr val="lt1"/>
                </a:solidFill>
                <a:latin typeface="Arial"/>
                <a:ea typeface="Arial"/>
                <a:cs typeface="Arial"/>
                <a:sym typeface="Aria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1ea4101d1b6_0_135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Professional Learning Impact</a:t>
            </a:r>
            <a:endParaRPr/>
          </a:p>
        </p:txBody>
      </p:sp>
      <p:pic>
        <p:nvPicPr>
          <p:cNvPr id="790" name="Google Shape;790;g1ea4101d1b6_0_1357" descr="Information inside the table includes training components (Theory and Discussion, PLUS Demonstration in Training, PLUS Practice and Feedback in Training, PLUS Coaching in the Classroom) and the effects on Demonstrating Knowledge, Demonstrating New Skill in Training, and Using New Skills in the Classroom.  The table identifies the highest effect of Using New Skills in the classroom is achieved (at 95%) when all components of training are in place. " title="Table of Professional Learning Impact"/>
          <p:cNvPicPr preferRelativeResize="0"/>
          <p:nvPr/>
        </p:nvPicPr>
        <p:blipFill rotWithShape="1">
          <a:blip r:embed="rId3">
            <a:alphaModFix/>
          </a:blip>
          <a:srcRect l="13096" t="14155" r="13081" b="20967"/>
          <a:stretch/>
        </p:blipFill>
        <p:spPr>
          <a:xfrm>
            <a:off x="228600" y="1371600"/>
            <a:ext cx="8686800" cy="4471126"/>
          </a:xfrm>
          <a:prstGeom prst="rect">
            <a:avLst/>
          </a:prstGeom>
          <a:noFill/>
          <a:ln>
            <a:noFill/>
          </a:ln>
        </p:spPr>
      </p:pic>
      <p:sp>
        <p:nvSpPr>
          <p:cNvPr id="791" name="Google Shape;791;g1ea4101d1b6_0_1357" descr="circle surrounding 95% to draw attention to this number" title="Blue Circle"/>
          <p:cNvSpPr/>
          <p:nvPr/>
        </p:nvSpPr>
        <p:spPr>
          <a:xfrm>
            <a:off x="7118429" y="4572001"/>
            <a:ext cx="1030200" cy="609600"/>
          </a:xfrm>
          <a:prstGeom prst="donut">
            <a:avLst>
              <a:gd name="adj" fmla="val 7616"/>
            </a:avLst>
          </a:prstGeom>
          <a:solidFill>
            <a:srgbClr val="7DCCED"/>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95"/>
        <p:cNvGrpSpPr/>
        <p:nvPr/>
      </p:nvGrpSpPr>
      <p:grpSpPr>
        <a:xfrm>
          <a:off x="0" y="0"/>
          <a:ext cx="0" cy="0"/>
          <a:chOff x="0" y="0"/>
          <a:chExt cx="0" cy="0"/>
        </a:xfrm>
      </p:grpSpPr>
      <p:sp>
        <p:nvSpPr>
          <p:cNvPr id="796" name="Google Shape;796;g1ea4101d1b6_0_137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Professional Learning &amp; Coaching </a:t>
            </a:r>
            <a:endParaRPr/>
          </a:p>
        </p:txBody>
      </p:sp>
      <p:sp>
        <p:nvSpPr>
          <p:cNvPr id="797" name="Google Shape;797;g1ea4101d1b6_0_1371"/>
          <p:cNvSpPr txBox="1"/>
          <p:nvPr/>
        </p:nvSpPr>
        <p:spPr>
          <a:xfrm>
            <a:off x="1452325" y="2099700"/>
            <a:ext cx="7337100" cy="414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0" i="0" u="none" strike="noStrike" cap="none">
                <a:solidFill>
                  <a:srgbClr val="000000"/>
                </a:solidFill>
                <a:latin typeface="Verdana"/>
                <a:ea typeface="Verdana"/>
                <a:cs typeface="Verdana"/>
                <a:sym typeface="Verdana"/>
              </a:rPr>
              <a:t>Staff who deliver interventions need both professional learning and coaching for support in delivering interventions.</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900" b="0" i="0" u="none" strike="noStrike" cap="none">
                <a:solidFill>
                  <a:srgbClr val="000000"/>
                </a:solidFill>
                <a:latin typeface="Verdana"/>
                <a:ea typeface="Verdana"/>
                <a:cs typeface="Verdana"/>
                <a:sym typeface="Verdana"/>
              </a:rPr>
              <a:t>We change adult behavior first to ensure success for students </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000000"/>
              </a:solidFill>
              <a:latin typeface="Verdana"/>
              <a:ea typeface="Verdana"/>
              <a:cs typeface="Verdana"/>
              <a:sym typeface="Verdana"/>
            </a:endParaRPr>
          </a:p>
        </p:txBody>
      </p:sp>
      <p:pic>
        <p:nvPicPr>
          <p:cNvPr id="798" name="Google Shape;798;g1ea4101d1b6_0_1371" descr="lightbulb icon" title="lightbulb icon"/>
          <p:cNvPicPr preferRelativeResize="0"/>
          <p:nvPr/>
        </p:nvPicPr>
        <p:blipFill rotWithShape="1">
          <a:blip r:embed="rId3">
            <a:alphaModFix/>
          </a:blip>
          <a:srcRect/>
          <a:stretch/>
        </p:blipFill>
        <p:spPr>
          <a:xfrm>
            <a:off x="208476" y="2099700"/>
            <a:ext cx="827074" cy="923757"/>
          </a:xfrm>
          <a:prstGeom prst="rect">
            <a:avLst/>
          </a:prstGeom>
          <a:noFill/>
          <a:ln>
            <a:noFill/>
          </a:ln>
        </p:spPr>
      </p:pic>
      <p:pic>
        <p:nvPicPr>
          <p:cNvPr id="799" name="Google Shape;799;g1ea4101d1b6_0_1371" descr="lightbulb icon" title="lightbulb icon"/>
          <p:cNvPicPr preferRelativeResize="0"/>
          <p:nvPr/>
        </p:nvPicPr>
        <p:blipFill rotWithShape="1">
          <a:blip r:embed="rId3">
            <a:alphaModFix/>
          </a:blip>
          <a:srcRect/>
          <a:stretch/>
        </p:blipFill>
        <p:spPr>
          <a:xfrm>
            <a:off x="208476" y="4755350"/>
            <a:ext cx="827074" cy="92375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1ea4101d1b6_0_148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10000"/>
          </a:bodyPr>
          <a:lstStyle/>
          <a:p>
            <a:pPr marL="457200" lvl="0" indent="-365022" algn="l" rtl="0">
              <a:lnSpc>
                <a:spcPct val="100000"/>
              </a:lnSpc>
              <a:spcBef>
                <a:spcPts val="360"/>
              </a:spcBef>
              <a:spcAft>
                <a:spcPts val="0"/>
              </a:spcAft>
              <a:buSzPct val="96773"/>
              <a:buChar char="•"/>
            </a:pPr>
            <a:r>
              <a:rPr lang="en-US"/>
              <a:t>Algozzine, B., Barrett, S., Eber, L., George, H., Horner, R., Lewis, T., Putnam, B., Swain-Bradley, J., McIntosh, K., &amp; Sugai, G. (2014).</a:t>
            </a:r>
            <a:endParaRPr/>
          </a:p>
          <a:p>
            <a:pPr marL="457200" lvl="0" indent="-365022" algn="l" rtl="0">
              <a:lnSpc>
                <a:spcPct val="100000"/>
              </a:lnSpc>
              <a:spcBef>
                <a:spcPts val="360"/>
              </a:spcBef>
              <a:spcAft>
                <a:spcPts val="0"/>
              </a:spcAft>
              <a:buSzPct val="96773"/>
              <a:buChar char="•"/>
            </a:pPr>
            <a:r>
              <a:rPr lang="en-US"/>
              <a:t>Crone, D. A., Horner, R. H., &amp; Hawken, L.. S. (2004). Responding to problem behavior in schools: The Behavior Education Program. New York: Guilford.</a:t>
            </a:r>
            <a:endParaRPr/>
          </a:p>
          <a:p>
            <a:pPr marL="457200" lvl="0" indent="-365022" algn="l" rtl="0">
              <a:lnSpc>
                <a:spcPct val="100000"/>
              </a:lnSpc>
              <a:spcBef>
                <a:spcPts val="360"/>
              </a:spcBef>
              <a:spcAft>
                <a:spcPts val="0"/>
              </a:spcAft>
              <a:buSzPct val="96773"/>
              <a:buChar char="•"/>
            </a:pPr>
            <a:r>
              <a:rPr lang="en-US"/>
              <a:t>Everett, S., Sugai, G., Fallon, L., Simonsen, B., &amp; O’Keeffe, B. (2011). School-wide Tier II interventions: Check-In Check-Out Getting Started Workbook. OSEP Technical Assistance Center on Positive Behavioral Interventions and Supports. </a:t>
            </a:r>
            <a:endParaRPr/>
          </a:p>
          <a:p>
            <a:pPr marL="457200" lvl="0" indent="-228600" algn="l" rtl="0">
              <a:lnSpc>
                <a:spcPct val="100000"/>
              </a:lnSpc>
              <a:spcBef>
                <a:spcPts val="360"/>
              </a:spcBef>
              <a:spcAft>
                <a:spcPts val="0"/>
              </a:spcAft>
              <a:buSzPct val="96773"/>
              <a:buNone/>
            </a:pPr>
            <a:endParaRPr/>
          </a:p>
          <a:p>
            <a:pPr marL="457200" lvl="0" indent="-228600" algn="l" rtl="0">
              <a:lnSpc>
                <a:spcPct val="100000"/>
              </a:lnSpc>
              <a:spcBef>
                <a:spcPts val="360"/>
              </a:spcBef>
              <a:spcAft>
                <a:spcPts val="0"/>
              </a:spcAft>
              <a:buSzPct val="96773"/>
              <a:buNone/>
            </a:pPr>
            <a:endParaRPr/>
          </a:p>
        </p:txBody>
      </p:sp>
      <p:sp>
        <p:nvSpPr>
          <p:cNvPr id="806" name="Google Shape;806;g1ea4101d1b6_0_148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1ea4101d1b6_0_149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76083" algn="l" rtl="0">
              <a:lnSpc>
                <a:spcPct val="100000"/>
              </a:lnSpc>
              <a:spcBef>
                <a:spcPts val="360"/>
              </a:spcBef>
              <a:spcAft>
                <a:spcPts val="0"/>
              </a:spcAft>
              <a:buSzPts val="2323"/>
              <a:buChar char="•"/>
            </a:pPr>
            <a:r>
              <a:rPr lang="en-US"/>
              <a:t>Hosp, J. L., Hosh, M. K., Howell, K. W., Allison, R. (2014). The ABCs of curriculum-based evaluation: A practical guide to effective decision making. New York: Guilford.</a:t>
            </a:r>
            <a:endParaRPr/>
          </a:p>
          <a:p>
            <a:pPr marL="457200" lvl="0" indent="-376083" algn="l" rtl="0">
              <a:lnSpc>
                <a:spcPct val="100000"/>
              </a:lnSpc>
              <a:spcBef>
                <a:spcPts val="360"/>
              </a:spcBef>
              <a:spcAft>
                <a:spcPts val="0"/>
              </a:spcAft>
              <a:buSzPts val="2323"/>
              <a:buChar char="•"/>
            </a:pPr>
            <a:r>
              <a:rPr lang="en-US"/>
              <a:t>Lembke, D. (n.d.). Interventions in RTI Handouts. Retrieved from </a:t>
            </a:r>
            <a:r>
              <a:rPr lang="en-US" u="sng">
                <a:solidFill>
                  <a:schemeClr val="hlink"/>
                </a:solidFill>
                <a:hlinkClick r:id="rId3"/>
              </a:rPr>
              <a:t>https://rti4success.org/sites/default/files/interventions_in_rti_handouts.pdf</a:t>
            </a:r>
            <a:endParaRPr/>
          </a:p>
          <a:p>
            <a:pPr marL="457200" lvl="0" indent="-376083" algn="l" rtl="0">
              <a:lnSpc>
                <a:spcPct val="100000"/>
              </a:lnSpc>
              <a:spcBef>
                <a:spcPts val="360"/>
              </a:spcBef>
              <a:spcAft>
                <a:spcPts val="0"/>
              </a:spcAft>
              <a:buSzPts val="2323"/>
              <a:buChar char="•"/>
            </a:pPr>
            <a:r>
              <a:rPr lang="en-US"/>
              <a:t>McIntosh, K. &amp; Goodman, S. (2016). Integrating multi-tiered systems of support: Blending RTI and PBIS. New York: Guilford</a:t>
            </a:r>
            <a:endParaRPr/>
          </a:p>
          <a:p>
            <a:pPr marL="457200" lvl="0" indent="-376083" algn="l" rtl="0">
              <a:lnSpc>
                <a:spcPct val="100000"/>
              </a:lnSpc>
              <a:spcBef>
                <a:spcPts val="360"/>
              </a:spcBef>
              <a:spcAft>
                <a:spcPts val="0"/>
              </a:spcAft>
              <a:buSzPts val="2323"/>
              <a:buChar char="•"/>
            </a:pPr>
            <a:r>
              <a:rPr lang="en-US"/>
              <a:t>ford Press.</a:t>
            </a:r>
            <a:endParaRPr/>
          </a:p>
        </p:txBody>
      </p:sp>
      <p:sp>
        <p:nvSpPr>
          <p:cNvPr id="813" name="Google Shape;813;g1ea4101d1b6_0_149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5"/>
        <p:cNvGrpSpPr/>
        <p:nvPr/>
      </p:nvGrpSpPr>
      <p:grpSpPr>
        <a:xfrm>
          <a:off x="0" y="0"/>
          <a:ext cx="0" cy="0"/>
          <a:chOff x="0" y="0"/>
          <a:chExt cx="0" cy="0"/>
        </a:xfrm>
      </p:grpSpPr>
      <p:sp>
        <p:nvSpPr>
          <p:cNvPr id="146" name="Google Shape;146;g1ea4101d1b6_0_10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Where Are We in the Triangle?</a:t>
            </a:r>
            <a:endParaRPr/>
          </a:p>
        </p:txBody>
      </p:sp>
      <p:pic>
        <p:nvPicPr>
          <p:cNvPr id="147" name="Google Shape;147;g1ea4101d1b6_0_105" descr="multi-colored pyramid showing three tiers"/>
          <p:cNvPicPr preferRelativeResize="0"/>
          <p:nvPr/>
        </p:nvPicPr>
        <p:blipFill rotWithShape="1">
          <a:blip r:embed="rId3">
            <a:alphaModFix/>
          </a:blip>
          <a:srcRect/>
          <a:stretch/>
        </p:blipFill>
        <p:spPr>
          <a:xfrm>
            <a:off x="531550" y="1918425"/>
            <a:ext cx="4567400" cy="4375150"/>
          </a:xfrm>
          <a:prstGeom prst="rect">
            <a:avLst/>
          </a:prstGeom>
          <a:noFill/>
          <a:ln>
            <a:noFill/>
          </a:ln>
        </p:spPr>
      </p:pic>
      <p:sp>
        <p:nvSpPr>
          <p:cNvPr id="148" name="Google Shape;148;g1ea4101d1b6_0_105"/>
          <p:cNvSpPr txBox="1"/>
          <p:nvPr/>
        </p:nvSpPr>
        <p:spPr>
          <a:xfrm>
            <a:off x="5406250" y="1715600"/>
            <a:ext cx="4306200" cy="47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Tier 3 for a </a:t>
            </a:r>
            <a:r>
              <a:rPr lang="en-US" sz="3000" b="0" i="1" u="none" strike="noStrike" cap="none">
                <a:solidFill>
                  <a:srgbClr val="000000"/>
                </a:solidFill>
                <a:latin typeface="Verdana"/>
                <a:ea typeface="Verdana"/>
                <a:cs typeface="Verdana"/>
                <a:sym typeface="Verdana"/>
              </a:rPr>
              <a:t>Few</a:t>
            </a:r>
            <a:r>
              <a:rPr lang="en-US" sz="3000" b="0" i="0" u="none" strike="noStrike" cap="none">
                <a:solidFill>
                  <a:srgbClr val="000000"/>
                </a:solidFill>
                <a:latin typeface="Verdana"/>
                <a:ea typeface="Verdana"/>
                <a:cs typeface="Verdana"/>
                <a:sym typeface="Verdana"/>
              </a:rPr>
              <a:t>: Intensive, Individualized</a:t>
            </a: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Tier 2 for </a:t>
            </a:r>
            <a:r>
              <a:rPr lang="en-US" sz="3000" b="0" i="1" u="none" strike="noStrike" cap="none">
                <a:solidFill>
                  <a:srgbClr val="000000"/>
                </a:solidFill>
                <a:latin typeface="Verdana"/>
                <a:ea typeface="Verdana"/>
                <a:cs typeface="Verdana"/>
                <a:sym typeface="Verdana"/>
              </a:rPr>
              <a:t>Some</a:t>
            </a:r>
            <a:r>
              <a:rPr lang="en-US" sz="3000" b="0" i="0" u="none" strike="noStrike" cap="none">
                <a:solidFill>
                  <a:srgbClr val="000000"/>
                </a:solidFill>
                <a:latin typeface="Verdana"/>
                <a:ea typeface="Verdana"/>
                <a:cs typeface="Verdana"/>
                <a:sym typeface="Verdana"/>
              </a:rPr>
              <a:t>: Targeted for Small Groups</a:t>
            </a: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Tier I for </a:t>
            </a:r>
            <a:r>
              <a:rPr lang="en-US" sz="3000" b="0" i="1" u="none" strike="noStrike" cap="none">
                <a:solidFill>
                  <a:srgbClr val="000000"/>
                </a:solidFill>
                <a:latin typeface="Verdana"/>
                <a:ea typeface="Verdana"/>
                <a:cs typeface="Verdana"/>
                <a:sym typeface="Verdana"/>
              </a:rPr>
              <a:t>All</a:t>
            </a:r>
            <a:r>
              <a:rPr lang="en-US" sz="3000" b="0" i="0" u="none" strike="noStrike" cap="none">
                <a:solidFill>
                  <a:srgbClr val="000000"/>
                </a:solidFill>
                <a:latin typeface="Verdana"/>
                <a:ea typeface="Verdana"/>
                <a:cs typeface="Verdana"/>
                <a:sym typeface="Verdana"/>
              </a:rPr>
              <a:t>: Core/Universal</a:t>
            </a:r>
            <a:endParaRPr sz="3000" b="0" i="0" u="none" strike="noStrike" cap="none">
              <a:solidFill>
                <a:srgbClr val="000000"/>
              </a:solidFill>
              <a:latin typeface="Verdana"/>
              <a:ea typeface="Verdana"/>
              <a:cs typeface="Verdana"/>
              <a:sym typeface="Verdana"/>
            </a:endParaRPr>
          </a:p>
        </p:txBody>
      </p:sp>
      <p:sp>
        <p:nvSpPr>
          <p:cNvPr id="149" name="Google Shape;149;g1ea4101d1b6_0_105"/>
          <p:cNvSpPr txBox="1"/>
          <p:nvPr/>
        </p:nvSpPr>
        <p:spPr>
          <a:xfrm>
            <a:off x="76200" y="3821750"/>
            <a:ext cx="1859400" cy="568500"/>
          </a:xfrm>
          <a:prstGeom prst="rect">
            <a:avLst/>
          </a:prstGeom>
          <a:solidFill>
            <a:schemeClr val="accent1"/>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a:solidFill>
                  <a:srgbClr val="000000"/>
                </a:solidFill>
                <a:latin typeface="Verdana"/>
                <a:ea typeface="Verdana"/>
                <a:cs typeface="Verdana"/>
                <a:sym typeface="Verdana"/>
              </a:rPr>
              <a:t>80 - 90%</a:t>
            </a:r>
            <a:endParaRPr sz="2400" b="1" i="0" u="none" strike="noStrike" cap="none">
              <a:solidFill>
                <a:srgbClr val="000000"/>
              </a:solidFill>
              <a:latin typeface="Verdana"/>
              <a:ea typeface="Verdana"/>
              <a:cs typeface="Verdana"/>
              <a:sym typeface="Verdana"/>
            </a:endParaRPr>
          </a:p>
        </p:txBody>
      </p:sp>
      <p:sp>
        <p:nvSpPr>
          <p:cNvPr id="150" name="Google Shape;150;g1ea4101d1b6_0_105"/>
          <p:cNvSpPr txBox="1"/>
          <p:nvPr/>
        </p:nvSpPr>
        <p:spPr>
          <a:xfrm>
            <a:off x="1219850" y="2870075"/>
            <a:ext cx="1595400" cy="568500"/>
          </a:xfrm>
          <a:prstGeom prst="rect">
            <a:avLst/>
          </a:prstGeom>
          <a:solidFill>
            <a:srgbClr val="FFF2CC"/>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5 - 15%</a:t>
            </a:r>
            <a:endParaRPr sz="2400" b="1" i="0" u="none" strike="noStrike" cap="none">
              <a:solidFill>
                <a:srgbClr val="000000"/>
              </a:solidFill>
              <a:latin typeface="Verdana"/>
              <a:ea typeface="Verdana"/>
              <a:cs typeface="Verdana"/>
              <a:sym typeface="Verdana"/>
            </a:endParaRPr>
          </a:p>
        </p:txBody>
      </p:sp>
      <p:sp>
        <p:nvSpPr>
          <p:cNvPr id="151" name="Google Shape;151;g1ea4101d1b6_0_105"/>
          <p:cNvSpPr txBox="1"/>
          <p:nvPr/>
        </p:nvSpPr>
        <p:spPr>
          <a:xfrm>
            <a:off x="2434250" y="1918425"/>
            <a:ext cx="1595400" cy="568500"/>
          </a:xfrm>
          <a:prstGeom prst="rect">
            <a:avLst/>
          </a:prstGeom>
          <a:solidFill>
            <a:srgbClr val="E06666"/>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1 - 5%</a:t>
            </a:r>
            <a:endParaRPr sz="2400" b="1"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1000"/>
                                        <p:tgtEl>
                                          <p:spTgt spid="14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0"/>
                                        </p:tgtEl>
                                        <p:attrNameLst>
                                          <p:attrName>style.visibility</p:attrName>
                                        </p:attrNameLst>
                                      </p:cBhvr>
                                      <p:to>
                                        <p:strVal val="visible"/>
                                      </p:to>
                                    </p:set>
                                    <p:anim calcmode="lin" valueType="num">
                                      <p:cBhvr additive="base">
                                        <p:cTn id="12" dur="1000"/>
                                        <p:tgtEl>
                                          <p:spTgt spid="15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1"/>
                                        </p:tgtEl>
                                        <p:attrNameLst>
                                          <p:attrName>style.visibility</p:attrName>
                                        </p:attrNameLst>
                                      </p:cBhvr>
                                      <p:to>
                                        <p:strVal val="visible"/>
                                      </p:to>
                                    </p:set>
                                    <p:anim calcmode="lin" valueType="num">
                                      <p:cBhvr additive="base">
                                        <p:cTn id="17" dur="1000"/>
                                        <p:tgtEl>
                                          <p:spTgt spid="15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1ea4101d1b6_0_149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52167" algn="l" rtl="0">
              <a:lnSpc>
                <a:spcPct val="100000"/>
              </a:lnSpc>
              <a:spcBef>
                <a:spcPts val="360"/>
              </a:spcBef>
              <a:spcAft>
                <a:spcPts val="0"/>
              </a:spcAft>
              <a:buSzPts val="1946"/>
              <a:buChar char="•"/>
            </a:pPr>
            <a:r>
              <a:rPr lang="en-US"/>
              <a:t>Riley-Tillman, C. T., Burns, M. K., &amp; Kilgus, S. P. (2020). Evaluating Educational Interventions, Second Edition: Single-Case Design for Measuring Response to Intervention (Second ed.). The Guilford Press.</a:t>
            </a:r>
            <a:endParaRPr/>
          </a:p>
          <a:p>
            <a:pPr marL="457200" lvl="0" indent="-352167" algn="l" rtl="0">
              <a:lnSpc>
                <a:spcPct val="100000"/>
              </a:lnSpc>
              <a:spcBef>
                <a:spcPts val="360"/>
              </a:spcBef>
              <a:spcAft>
                <a:spcPts val="0"/>
              </a:spcAft>
              <a:buSzPts val="1946"/>
              <a:buChar char="•"/>
            </a:pPr>
            <a:r>
              <a:rPr lang="en-US"/>
              <a:t>Sanetti, L. &amp; Meek, M. (2019). Supporting successful interventions in schools : tools to plan, evaluate, and sustain effective implementation. New York: The Guilford Press.</a:t>
            </a:r>
            <a:endParaRPr/>
          </a:p>
          <a:p>
            <a:pPr marL="457200" lvl="0" indent="-228600" algn="l" rtl="0">
              <a:lnSpc>
                <a:spcPct val="100000"/>
              </a:lnSpc>
              <a:spcBef>
                <a:spcPts val="360"/>
              </a:spcBef>
              <a:spcAft>
                <a:spcPts val="0"/>
              </a:spcAft>
              <a:buSzPts val="1946"/>
              <a:buNone/>
            </a:pPr>
            <a:endParaRPr/>
          </a:p>
        </p:txBody>
      </p:sp>
      <p:sp>
        <p:nvSpPr>
          <p:cNvPr id="820" name="Google Shape;820;g1ea4101d1b6_0_149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(3)</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1ea4101d1b6_0_150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20000"/>
          </a:bodyPr>
          <a:lstStyle/>
          <a:p>
            <a:pPr marL="457200" lvl="0" indent="-376083" algn="l" rtl="0">
              <a:lnSpc>
                <a:spcPct val="100000"/>
              </a:lnSpc>
              <a:spcBef>
                <a:spcPts val="360"/>
              </a:spcBef>
              <a:spcAft>
                <a:spcPts val="0"/>
              </a:spcAft>
              <a:buSzPts val="2323"/>
              <a:buChar char="•"/>
            </a:pPr>
            <a:r>
              <a:rPr lang="en-US"/>
              <a:t>The IRIS Center. (2014). Evidence-based practices (part 3): Evaluating learner outcomes and fidelity. Retrieved from </a:t>
            </a:r>
            <a:r>
              <a:rPr lang="en-US" u="sng">
                <a:solidFill>
                  <a:schemeClr val="hlink"/>
                </a:solidFill>
                <a:hlinkClick r:id="rId3"/>
              </a:rPr>
              <a:t>https://iris.peabody.vanderbilt.edu/module/ebp_03/</a:t>
            </a:r>
            <a:endParaRPr/>
          </a:p>
          <a:p>
            <a:pPr marL="457200" lvl="0" indent="-376083" algn="l" rtl="0">
              <a:lnSpc>
                <a:spcPct val="100000"/>
              </a:lnSpc>
              <a:spcBef>
                <a:spcPts val="360"/>
              </a:spcBef>
              <a:spcAft>
                <a:spcPts val="0"/>
              </a:spcAft>
              <a:buSzPts val="2323"/>
              <a:buChar char="•"/>
            </a:pPr>
            <a:r>
              <a:rPr lang="en-US"/>
              <a:t>Tiered Fidelity Inventory (TFI) Scoring Guide - Adapted from Algozzine, B., Barrett, S., Eber, L., George, H., Horner, R., Lewis, T., Putnam, B., Swain-Bradway, J., McIntosh, K., &amp; Sugai, G (2014). School-wide PBIS Tiered Fidelity Inventory. OSEP Technical Assistance Center on Positive Behavioral Interventions and Supports. </a:t>
            </a:r>
            <a:r>
              <a:rPr lang="en-US" u="sng">
                <a:solidFill>
                  <a:schemeClr val="hlink"/>
                </a:solidFill>
                <a:hlinkClick r:id="rId4"/>
              </a:rPr>
              <a:t>www.pbis.org</a:t>
            </a:r>
            <a:r>
              <a:rPr lang="en-US"/>
              <a:t>.</a:t>
            </a:r>
            <a:endParaRPr/>
          </a:p>
          <a:p>
            <a:pPr marL="457200" lvl="0" indent="-228600" algn="l" rtl="0">
              <a:lnSpc>
                <a:spcPct val="100000"/>
              </a:lnSpc>
              <a:spcBef>
                <a:spcPts val="360"/>
              </a:spcBef>
              <a:spcAft>
                <a:spcPts val="0"/>
              </a:spcAft>
              <a:buSzPts val="2323"/>
              <a:buNone/>
            </a:pPr>
            <a:endParaRPr/>
          </a:p>
        </p:txBody>
      </p:sp>
      <p:sp>
        <p:nvSpPr>
          <p:cNvPr id="827" name="Google Shape;827;g1ea4101d1b6_0_150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(4)</a:t>
            </a:r>
            <a:endParaRPr/>
          </a:p>
        </p:txBody>
      </p:sp>
      <p:sp>
        <p:nvSpPr>
          <p:cNvPr id="828" name="Google Shape;828;g1ea4101d1b6_0_1506">
            <a:extLst>
              <a:ext uri="{C183D7F6-B498-43B3-948B-1728B52AA6E4}">
                <adec:decorative xmlns:adec="http://schemas.microsoft.com/office/drawing/2017/decorative" val="1"/>
              </a:ext>
            </a:extLst>
          </p:cNvPr>
          <p:cNvSpPr txBox="1"/>
          <p:nvPr/>
        </p:nvSpPr>
        <p:spPr>
          <a:xfrm>
            <a:off x="8288025" y="7453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7"/>
        <p:cNvGrpSpPr/>
        <p:nvPr/>
      </p:nvGrpSpPr>
      <p:grpSpPr>
        <a:xfrm>
          <a:off x="0" y="0"/>
          <a:ext cx="0" cy="0"/>
          <a:chOff x="0" y="0"/>
          <a:chExt cx="0" cy="0"/>
        </a:xfrm>
      </p:grpSpPr>
      <p:sp>
        <p:nvSpPr>
          <p:cNvPr id="158" name="Google Shape;158;g1ea4101d1b6_0_11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Social Competence &amp; Academic Achievement</a:t>
            </a:r>
            <a:endParaRPr/>
          </a:p>
        </p:txBody>
      </p:sp>
      <p:sp>
        <p:nvSpPr>
          <p:cNvPr id="159" name="Google Shape;159;g1ea4101d1b6_0_115" descr="Circle graphic with outcomes at top and data, systems and practices on three interlocking rings&#10;"/>
          <p:cNvSpPr/>
          <p:nvPr/>
        </p:nvSpPr>
        <p:spPr>
          <a:xfrm>
            <a:off x="1964025" y="1417650"/>
            <a:ext cx="4950600" cy="44454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0066"/>
              </a:solidFill>
              <a:latin typeface="Calibri"/>
              <a:ea typeface="Calibri"/>
              <a:cs typeface="Calibri"/>
              <a:sym typeface="Calibri"/>
            </a:endParaRPr>
          </a:p>
        </p:txBody>
      </p:sp>
      <p:sp>
        <p:nvSpPr>
          <p:cNvPr id="160" name="Google Shape;160;g1ea4101d1b6_0_115" descr="Green Circle used to enclose the term (Systems)" title="Green Circle"/>
          <p:cNvSpPr/>
          <p:nvPr/>
        </p:nvSpPr>
        <p:spPr>
          <a:xfrm>
            <a:off x="2124620" y="2067048"/>
            <a:ext cx="2574600" cy="2417400"/>
          </a:xfrm>
          <a:prstGeom prst="ellipse">
            <a:avLst/>
          </a:prstGeom>
          <a:noFill/>
          <a:ln w="635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1" name="Google Shape;161;g1ea4101d1b6_0_115"/>
          <p:cNvSpPr txBox="1"/>
          <p:nvPr/>
        </p:nvSpPr>
        <p:spPr>
          <a:xfrm>
            <a:off x="2345002" y="2904899"/>
            <a:ext cx="1917600" cy="339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2000"/>
              <a:buFont typeface="Calibri"/>
              <a:buNone/>
            </a:pPr>
            <a:r>
              <a:rPr lang="en-US" sz="2400" b="1" i="0" u="none" strike="noStrike" cap="none">
                <a:solidFill>
                  <a:srgbClr val="008000"/>
                </a:solidFill>
                <a:latin typeface="Verdana"/>
                <a:ea typeface="Verdana"/>
                <a:cs typeface="Verdana"/>
                <a:sym typeface="Verdana"/>
              </a:rPr>
              <a:t>SYSTEMS</a:t>
            </a:r>
            <a:endParaRPr sz="2400" b="0" i="0" u="none" strike="noStrike" cap="none">
              <a:solidFill>
                <a:srgbClr val="000000"/>
              </a:solidFill>
              <a:latin typeface="Verdana"/>
              <a:ea typeface="Verdana"/>
              <a:cs typeface="Verdana"/>
              <a:sym typeface="Verdana"/>
            </a:endParaRPr>
          </a:p>
        </p:txBody>
      </p:sp>
      <p:sp>
        <p:nvSpPr>
          <p:cNvPr id="162" name="Google Shape;162;g1ea4101d1b6_0_115" descr="Orange circle used to enclose the term &quot;Data&quot;" title="Orange Circle"/>
          <p:cNvSpPr/>
          <p:nvPr/>
        </p:nvSpPr>
        <p:spPr>
          <a:xfrm>
            <a:off x="4253500" y="2089950"/>
            <a:ext cx="2475600" cy="2417400"/>
          </a:xfrm>
          <a:prstGeom prst="ellipse">
            <a:avLst/>
          </a:prstGeom>
          <a:noFill/>
          <a:ln w="63500" cap="flat" cmpd="sng">
            <a:solidFill>
              <a:srgbClr val="E691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3" name="Google Shape;163;g1ea4101d1b6_0_115"/>
          <p:cNvSpPr txBox="1"/>
          <p:nvPr/>
        </p:nvSpPr>
        <p:spPr>
          <a:xfrm>
            <a:off x="5169962" y="2825599"/>
            <a:ext cx="1245000" cy="44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6600"/>
              </a:buClr>
              <a:buSzPts val="2000"/>
              <a:buFont typeface="Verdana"/>
              <a:buNone/>
            </a:pPr>
            <a:r>
              <a:rPr lang="en-US" sz="2400" b="1" i="0" u="none" strike="noStrike" cap="none">
                <a:solidFill>
                  <a:srgbClr val="FF6600"/>
                </a:solidFill>
                <a:latin typeface="Verdana"/>
                <a:ea typeface="Verdana"/>
                <a:cs typeface="Verdana"/>
                <a:sym typeface="Verdana"/>
              </a:rPr>
              <a:t>DATA</a:t>
            </a:r>
            <a:endParaRPr sz="2400" b="0" i="0" u="none" strike="noStrike" cap="none">
              <a:solidFill>
                <a:srgbClr val="000000"/>
              </a:solidFill>
              <a:latin typeface="Verdana"/>
              <a:ea typeface="Verdana"/>
              <a:cs typeface="Verdana"/>
              <a:sym typeface="Verdana"/>
            </a:endParaRPr>
          </a:p>
        </p:txBody>
      </p:sp>
      <p:sp>
        <p:nvSpPr>
          <p:cNvPr id="164" name="Google Shape;164;g1ea4101d1b6_0_115" descr="Blue Circle used to enclose the term &quot;Practices&quot;" title="Blue Circle"/>
          <p:cNvSpPr/>
          <p:nvPr/>
        </p:nvSpPr>
        <p:spPr>
          <a:xfrm>
            <a:off x="3176809" y="3376423"/>
            <a:ext cx="2693700" cy="2463300"/>
          </a:xfrm>
          <a:prstGeom prst="ellipse">
            <a:avLst/>
          </a:prstGeom>
          <a:noFill/>
          <a:ln w="635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5" name="Google Shape;165;g1ea4101d1b6_0_115"/>
          <p:cNvSpPr txBox="1"/>
          <p:nvPr/>
        </p:nvSpPr>
        <p:spPr>
          <a:xfrm>
            <a:off x="3435579" y="4614087"/>
            <a:ext cx="2378100" cy="36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000"/>
              <a:buFont typeface="Calibri"/>
              <a:buNone/>
            </a:pPr>
            <a:r>
              <a:rPr lang="en-US" sz="2400" b="1" i="0" u="none" strike="noStrike" cap="none">
                <a:solidFill>
                  <a:srgbClr val="0000FF"/>
                </a:solidFill>
                <a:latin typeface="Verdana"/>
                <a:ea typeface="Verdana"/>
                <a:cs typeface="Verdana"/>
                <a:sym typeface="Verdana"/>
              </a:rPr>
              <a:t>PRACTICES</a:t>
            </a:r>
            <a:endParaRPr sz="2400" b="0" i="0" u="none" strike="noStrike" cap="none">
              <a:solidFill>
                <a:srgbClr val="000000"/>
              </a:solidFill>
              <a:latin typeface="Verdana"/>
              <a:ea typeface="Verdana"/>
              <a:cs typeface="Verdana"/>
              <a:sym typeface="Verdana"/>
            </a:endParaRPr>
          </a:p>
        </p:txBody>
      </p:sp>
      <p:sp>
        <p:nvSpPr>
          <p:cNvPr id="166" name="Google Shape;166;g1ea4101d1b6_0_115"/>
          <p:cNvSpPr txBox="1"/>
          <p:nvPr/>
        </p:nvSpPr>
        <p:spPr>
          <a:xfrm>
            <a:off x="3447228" y="1513049"/>
            <a:ext cx="1984200" cy="48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2800"/>
              <a:buFont typeface="Calibri"/>
              <a:buNone/>
            </a:pPr>
            <a:r>
              <a:rPr lang="en-US" sz="2800" b="1" i="0" u="none" strike="noStrike" cap="none">
                <a:solidFill>
                  <a:srgbClr val="660066"/>
                </a:solidFill>
                <a:latin typeface="Calibri"/>
                <a:ea typeface="Calibri"/>
                <a:cs typeface="Calibri"/>
                <a:sym typeface="Calibri"/>
              </a:rPr>
              <a:t>OUTCOMES</a:t>
            </a:r>
            <a:endParaRPr sz="1400" b="0" i="0" u="none" strike="noStrike" cap="none">
              <a:solidFill>
                <a:srgbClr val="000000"/>
              </a:solidFill>
              <a:latin typeface="Arial"/>
              <a:ea typeface="Arial"/>
              <a:cs typeface="Arial"/>
              <a:sym typeface="Arial"/>
            </a:endParaRPr>
          </a:p>
        </p:txBody>
      </p:sp>
      <p:sp>
        <p:nvSpPr>
          <p:cNvPr id="167" name="Google Shape;167;g1ea4101d1b6_0_115"/>
          <p:cNvSpPr txBox="1"/>
          <p:nvPr/>
        </p:nvSpPr>
        <p:spPr>
          <a:xfrm>
            <a:off x="6914550" y="1693620"/>
            <a:ext cx="2140800" cy="30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What we use to make decisions? Monitor progress?</a:t>
            </a:r>
            <a:endParaRPr sz="2400" b="1" i="0" u="none" strike="noStrike" cap="none">
              <a:solidFill>
                <a:srgbClr val="FF66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Monitor fidelity? </a:t>
            </a:r>
            <a:endParaRPr sz="2400" b="1" i="0" u="none" strike="noStrike" cap="none">
              <a:solidFill>
                <a:srgbClr val="000000"/>
              </a:solidFill>
              <a:latin typeface="Verdana"/>
              <a:ea typeface="Verdana"/>
              <a:cs typeface="Verdana"/>
              <a:sym typeface="Verdana"/>
            </a:endParaRPr>
          </a:p>
        </p:txBody>
      </p:sp>
      <p:pic>
        <p:nvPicPr>
          <p:cNvPr id="168" name="Google Shape;168;g1ea4101d1b6_0_115" descr="curved arrow pointing from Practices to &quot;What we do to support Students&quot;" title="curved arrow pointing from Practices to &quot;What we do to support Students&quot;"/>
          <p:cNvPicPr preferRelativeResize="0"/>
          <p:nvPr/>
        </p:nvPicPr>
        <p:blipFill rotWithShape="1">
          <a:blip r:embed="rId3">
            <a:alphaModFix/>
          </a:blip>
          <a:srcRect/>
          <a:stretch/>
        </p:blipFill>
        <p:spPr>
          <a:xfrm rot="1746288">
            <a:off x="5560140" y="5101074"/>
            <a:ext cx="607221" cy="856577"/>
          </a:xfrm>
          <a:prstGeom prst="rect">
            <a:avLst/>
          </a:prstGeom>
          <a:noFill/>
          <a:ln>
            <a:noFill/>
          </a:ln>
        </p:spPr>
      </p:pic>
      <p:sp>
        <p:nvSpPr>
          <p:cNvPr id="169" name="Google Shape;169;g1ea4101d1b6_0_115"/>
          <p:cNvSpPr txBox="1"/>
          <p:nvPr/>
        </p:nvSpPr>
        <p:spPr>
          <a:xfrm>
            <a:off x="4262600" y="5854800"/>
            <a:ext cx="3371700" cy="94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Verdana"/>
                <a:ea typeface="Verdana"/>
                <a:cs typeface="Verdana"/>
                <a:sym typeface="Verdana"/>
              </a:rPr>
              <a:t>What we do to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Verdana"/>
                <a:ea typeface="Verdana"/>
                <a:cs typeface="Verdana"/>
                <a:sym typeface="Verdana"/>
              </a:rPr>
              <a:t>support students?</a:t>
            </a:r>
            <a:endParaRPr sz="2400" b="0" i="0" u="none" strike="noStrike" cap="none">
              <a:solidFill>
                <a:srgbClr val="000000"/>
              </a:solidFill>
              <a:latin typeface="Verdana"/>
              <a:ea typeface="Verdana"/>
              <a:cs typeface="Verdana"/>
              <a:sym typeface="Verdana"/>
            </a:endParaRPr>
          </a:p>
        </p:txBody>
      </p:sp>
      <p:pic>
        <p:nvPicPr>
          <p:cNvPr id="170" name="Google Shape;170;g1ea4101d1b6_0_115" descr="green arrow pointing downward from systems to practices&#10;"/>
          <p:cNvPicPr preferRelativeResize="0"/>
          <p:nvPr/>
        </p:nvPicPr>
        <p:blipFill rotWithShape="1">
          <a:blip r:embed="rId4">
            <a:alphaModFix/>
          </a:blip>
          <a:srcRect/>
          <a:stretch/>
        </p:blipFill>
        <p:spPr>
          <a:xfrm rot="-2786802" flipH="1">
            <a:off x="678792" y="2764040"/>
            <a:ext cx="1655731" cy="1115216"/>
          </a:xfrm>
          <a:prstGeom prst="rect">
            <a:avLst/>
          </a:prstGeom>
          <a:noFill/>
          <a:ln>
            <a:noFill/>
          </a:ln>
        </p:spPr>
      </p:pic>
      <p:sp>
        <p:nvSpPr>
          <p:cNvPr id="171" name="Google Shape;171;g1ea4101d1b6_0_115"/>
          <p:cNvSpPr txBox="1"/>
          <p:nvPr/>
        </p:nvSpPr>
        <p:spPr>
          <a:xfrm>
            <a:off x="241475" y="4076325"/>
            <a:ext cx="2140800" cy="271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8000"/>
              </a:buClr>
              <a:buSzPts val="2400"/>
              <a:buFont typeface="Calibri"/>
              <a:buNone/>
            </a:pPr>
            <a:r>
              <a:rPr lang="en-US" sz="2400" b="1" i="0" u="none" strike="noStrike" cap="none">
                <a:solidFill>
                  <a:srgbClr val="008000"/>
                </a:solidFill>
                <a:latin typeface="Verdana"/>
                <a:ea typeface="Verdana"/>
                <a:cs typeface="Verdana"/>
                <a:sym typeface="Verdana"/>
              </a:rPr>
              <a:t>What we do to support adults to implement the practices?</a:t>
            </a:r>
            <a:endParaRPr sz="2400" b="0" i="0" u="none" strike="noStrike" cap="none">
              <a:solidFill>
                <a:srgbClr val="000000"/>
              </a:solidFill>
              <a:latin typeface="Verdana"/>
              <a:ea typeface="Verdana"/>
              <a:cs typeface="Verdana"/>
              <a:sym typeface="Verdana"/>
            </a:endParaRPr>
          </a:p>
        </p:txBody>
      </p:sp>
      <p:pic>
        <p:nvPicPr>
          <p:cNvPr id="172" name="Google Shape;172;g1ea4101d1b6_0_115" descr="orange arrow"/>
          <p:cNvPicPr preferRelativeResize="0"/>
          <p:nvPr/>
        </p:nvPicPr>
        <p:blipFill rotWithShape="1">
          <a:blip r:embed="rId5">
            <a:alphaModFix/>
          </a:blip>
          <a:srcRect/>
          <a:stretch/>
        </p:blipFill>
        <p:spPr>
          <a:xfrm>
            <a:off x="6511550" y="2160925"/>
            <a:ext cx="877701" cy="559076"/>
          </a:xfrm>
          <a:prstGeom prst="rect">
            <a:avLst/>
          </a:prstGeom>
          <a:noFill/>
          <a:ln>
            <a:noFill/>
          </a:ln>
        </p:spPr>
      </p:pic>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3363</Words>
  <Application>Microsoft Office PowerPoint</Application>
  <PresentationFormat>On-screen Show (4:3)</PresentationFormat>
  <Paragraphs>622</Paragraphs>
  <Slides>81</Slides>
  <Notes>81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Calibri</vt:lpstr>
      <vt:lpstr>Verdana</vt:lpstr>
      <vt:lpstr>Arial</vt:lpstr>
      <vt:lpstr>Quattrocento Sans</vt:lpstr>
      <vt:lpstr>Presentation Titles</vt:lpstr>
      <vt:lpstr>Advanced Tiers Refresher January 30, 2024</vt:lpstr>
      <vt:lpstr>Follow VTSS</vt:lpstr>
      <vt:lpstr>Advanced Tiers Notetaker</vt:lpstr>
      <vt:lpstr>Authentic Family Engagement</vt:lpstr>
      <vt:lpstr>Community Agreements </vt:lpstr>
      <vt:lpstr>Learning Intentions</vt:lpstr>
      <vt:lpstr>Anchor Documents</vt:lpstr>
      <vt:lpstr>Where Are We in the Triangle?</vt:lpstr>
      <vt:lpstr>Social Competence &amp; Academic Achievement</vt:lpstr>
      <vt:lpstr>Why Advanced Tiers?</vt:lpstr>
      <vt:lpstr>What is Tier 2?</vt:lpstr>
      <vt:lpstr>What is Tier 3?</vt:lpstr>
      <vt:lpstr>Moving In and Out of Tiers</vt:lpstr>
      <vt:lpstr>Quick Check: Overview T/F</vt:lpstr>
      <vt:lpstr>Advanced Tiers Foundations “The Essential Eight”</vt:lpstr>
      <vt:lpstr> Teaming</vt:lpstr>
      <vt:lpstr>What Do Teams Look Like? </vt:lpstr>
      <vt:lpstr>Tier 2 Team Meetings</vt:lpstr>
      <vt:lpstr>Advanced Tiers Standing Agenda Items</vt:lpstr>
      <vt:lpstr>Quick Check: Teaming Structures T/F</vt:lpstr>
      <vt:lpstr>Big Ideas Teaming </vt:lpstr>
      <vt:lpstr>Screening and Request for Assistance</vt:lpstr>
      <vt:lpstr>Purpose of Screening</vt:lpstr>
      <vt:lpstr>Integrated Screening</vt:lpstr>
      <vt:lpstr>Universal Screeners</vt:lpstr>
      <vt:lpstr>Quick Check: Screening</vt:lpstr>
      <vt:lpstr>Requests for Assistance?</vt:lpstr>
      <vt:lpstr>Nominations/ Request for  Assistance Forms</vt:lpstr>
      <vt:lpstr>Team Time: Screening and RFA’s</vt:lpstr>
      <vt:lpstr>Big Ideas Screening and RFAs</vt:lpstr>
      <vt:lpstr>Decision Rules</vt:lpstr>
      <vt:lpstr>Decision Rules </vt:lpstr>
      <vt:lpstr>Tier 2 Academic Decision Rules Reading Data Example</vt:lpstr>
      <vt:lpstr>Tier 2 Decision Rules Behavior Data Example</vt:lpstr>
      <vt:lpstr>Tier 2 Decision Rules:  Mental Wellness Data Example</vt:lpstr>
      <vt:lpstr>Risk Factors and Decision Rules</vt:lpstr>
      <vt:lpstr>Team Time:  Decision Rules </vt:lpstr>
      <vt:lpstr>Big Ideas Decision Rules</vt:lpstr>
      <vt:lpstr>Continuum of Supports</vt:lpstr>
      <vt:lpstr>Tier 2 Core Intervention Features</vt:lpstr>
      <vt:lpstr>Evaluating Products and Interventions</vt:lpstr>
      <vt:lpstr>Evidence-Based Academic Interventions</vt:lpstr>
      <vt:lpstr>VTSS Evidence-Based Practices Selection Tool (Existing Practices)</vt:lpstr>
      <vt:lpstr> Evidence-Based Practices Selection (New Interventions) </vt:lpstr>
      <vt:lpstr> Team Time:  Continuum of Supports </vt:lpstr>
      <vt:lpstr>Big Ideas Continuum of Supports </vt:lpstr>
      <vt:lpstr>Alignment</vt:lpstr>
      <vt:lpstr>Alignment Vision</vt:lpstr>
      <vt:lpstr>Essential Element Alignment</vt:lpstr>
      <vt:lpstr>Aligned Systems Examples</vt:lpstr>
      <vt:lpstr>Team Time: Alignment </vt:lpstr>
      <vt:lpstr>Big Ideas: Alignment</vt:lpstr>
      <vt:lpstr> Stretch Break</vt:lpstr>
      <vt:lpstr>Data-informed Decision Making</vt:lpstr>
      <vt:lpstr>Advanced Tiers DIDM</vt:lpstr>
      <vt:lpstr>Advanced Tiers Data</vt:lpstr>
      <vt:lpstr>Level of Use Guidance</vt:lpstr>
      <vt:lpstr>Healthy Framework Quick Math</vt:lpstr>
      <vt:lpstr> Behavior   Level of Use DIDM Practice </vt:lpstr>
      <vt:lpstr>Team Time: DIDM</vt:lpstr>
      <vt:lpstr>Progress Monitoring</vt:lpstr>
      <vt:lpstr>Intervention Success Rates</vt:lpstr>
      <vt:lpstr>Progress Monitoring Across Tiers</vt:lpstr>
      <vt:lpstr>Progress Monitoring   Example Decision Rules</vt:lpstr>
      <vt:lpstr>Team Data Conversations about Student Performance</vt:lpstr>
      <vt:lpstr>  Decision Tree Example</vt:lpstr>
      <vt:lpstr>Team Time:  Intervention Effectiveness</vt:lpstr>
      <vt:lpstr>Big Ideas:   Progress Monitoring</vt:lpstr>
      <vt:lpstr>How to Measure Fidelity</vt:lpstr>
      <vt:lpstr>Reading Intervention Fidelity Checklist Example</vt:lpstr>
      <vt:lpstr>Power of Fidelity</vt:lpstr>
      <vt:lpstr>Team Fidelity Data Conversations</vt:lpstr>
      <vt:lpstr>Team Time:  Fidelity Measures</vt:lpstr>
      <vt:lpstr>DIDM Big Idea:  Fidelity </vt:lpstr>
      <vt:lpstr> Professional Learning and Coaching</vt:lpstr>
      <vt:lpstr>Professional Learning Impact</vt:lpstr>
      <vt:lpstr>Big Ideas: Professional Learning &amp; Coaching </vt:lpstr>
      <vt:lpstr>References</vt:lpstr>
      <vt:lpstr>References (2)</vt:lpstr>
      <vt:lpstr>References (3)</vt:lpstr>
      <vt:lpstr>References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Tiers Refresher January 30, 2024</dc:title>
  <cp:lastModifiedBy>Ryan McElhaney</cp:lastModifiedBy>
  <cp:revision>1</cp:revision>
  <dcterms:modified xsi:type="dcterms:W3CDTF">2024-01-29T16:29:18Z</dcterms:modified>
</cp:coreProperties>
</file>