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9144000" cy="6858000" type="screen4x3"/>
  <p:notesSz cx="6858000" cy="9144000"/>
  <p:embeddedFontLst>
    <p:embeddedFont>
      <p:font typeface="Comic Sans MS" panose="030F0702030302020204" pitchFamily="66" charset="0"/>
      <p:regular r:id="rId89"/>
      <p:bold r:id="rId90"/>
      <p:italic r:id="rId91"/>
      <p:boldItalic r:id="rId92"/>
    </p:embeddedFont>
    <p:embeddedFont>
      <p:font typeface="Proxima Nova" panose="020B0604020202020204"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jnTzq6teSf/JPu8iBm2IrUVKBE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1D78A6-E760-4CEA-BB89-55E3B86C41D6}">
  <a:tblStyle styleId="{F81D78A6-E760-4CEA-BB89-55E3B86C41D6}"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9C1FBEDC-1621-4216-91F7-13D1FADCDBF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B70B061-ACA9-4C5B-A092-E4AB25F3A56D}"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0E4AB08-108D-4CEE-B224-682C5BCAADC1}" styleName="Table_3">
    <a:wholeTbl>
      <a:tcTxStyle b="off" i="off">
        <a:font>
          <a:latin typeface="Verdana"/>
          <a:ea typeface="Verdana"/>
          <a:cs typeface="Verdana"/>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DCF1DF"/>
          </a:solidFill>
        </a:fill>
      </a:tcStyle>
    </a:wholeTbl>
    <a:band1H>
      <a:tcTxStyle b="off" i="off"/>
      <a:tcStyle>
        <a:tcBdr/>
      </a:tcStyle>
    </a:band1H>
    <a:band2H>
      <a:tcTxStyle b="off" i="off"/>
      <a:tcStyle>
        <a:tcBdr/>
        <a:fill>
          <a:solidFill>
            <a:srgbClr val="EEF8EF"/>
          </a:solidFill>
        </a:fill>
      </a:tcStyle>
    </a:band2H>
    <a:band1V>
      <a:tcTxStyle b="off" i="off"/>
      <a:tcStyle>
        <a:tcBdr/>
      </a:tcStyle>
    </a:band1V>
    <a:band2V>
      <a:tcTxStyle b="off" i="off"/>
      <a:tcStyle>
        <a:tcBdr/>
      </a:tcStyle>
    </a:band2V>
    <a:lastCol>
      <a:tcTxStyle b="off" i="off"/>
      <a:tcStyle>
        <a:tcBdr/>
      </a:tcStyle>
    </a:lastCol>
    <a:firstCol>
      <a:tcTxStyle b="on" i="off">
        <a:font>
          <a:latin typeface="Verdana"/>
          <a:ea typeface="Verdana"/>
          <a:cs typeface="Verdan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Verdana"/>
          <a:ea typeface="Verdana"/>
          <a:cs typeface="Verdan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88" y="10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cs.google.com/presentation/d/1OGgjCUTiE2qOESxxrTfm3b7ZNiV9tEBvSuAmHYq9V3I/edit?usp=shar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cs.google.com/document/d/1gSe9WBes8EsVviP7HX8f1Str-Qcp8ceb/edit?usp=sharing&amp;ouid=110403042282951422266&amp;rtpof=true&amp;sd=tru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f8Jhy_LxWD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zqAU_6-w7x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lcps.org/Page/24600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rive.google.com/file/d/1dFeQjoeZlN0EFIUieOSI8YvwjyzJgW7t/view?pli=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OwplSr0yEI0"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rive.google.com/file/d/1C3i9MNVVO8IgThpgPXqrYs20-fF9ncoc/view?usp=shari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document/d/10cA9iL9_onFKqKBvUQjIKTZVNnDV7iSq/edi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youtu.be/55Nc8nccPa0"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vtss-ric.vcu.edu/media/vtss-ric/documents/cop/advanced-tiers/CICO-Fidelity-Measure-and-Planning-Tool.pdf"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researchgate.net/figure/Wilson-Fidelity-Lesson-checklist_fig1_28157622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matsuk12.us/cms/lib/AK01000953/Centricity/Domain/105/MTSS%20page/fidelity%20checklists/Six_Min_Solution_Checklist.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bemidji.k12.mn.us/wp-content/uploads/2013/11/PALS-Reading-2-6-Integrity-Check3.pdf"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bit.ly/ateval_july"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600"/>
          </a:p>
          <a:p>
            <a:pPr marL="457200" lvl="0" indent="0" algn="l" rtl="0">
              <a:lnSpc>
                <a:spcPct val="100000"/>
              </a:lnSpc>
              <a:spcBef>
                <a:spcPts val="0"/>
              </a:spcBef>
              <a:spcAft>
                <a:spcPts val="0"/>
              </a:spcAft>
              <a:buSzPts val="1400"/>
              <a:buNone/>
            </a:pPr>
            <a:endParaRPr sz="1600"/>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SzPts val="1200"/>
              <a:buNone/>
            </a:pPr>
            <a:endParaRPr/>
          </a:p>
        </p:txBody>
      </p:sp>
      <p:sp>
        <p:nvSpPr>
          <p:cNvPr id="178" name="Google Shape;178;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50903b8465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50903b8465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250903b8465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chemeClr val="dk1"/>
              </a:buClr>
              <a:buSzPts val="1800"/>
              <a:buFont typeface="Arial"/>
              <a:buNone/>
            </a:pPr>
            <a:endParaRPr>
              <a:solidFill>
                <a:schemeClr val="dk1"/>
              </a:solidFill>
            </a:endParaRPr>
          </a:p>
        </p:txBody>
      </p:sp>
      <p:sp>
        <p:nvSpPr>
          <p:cNvPr id="214" name="Google Shape;21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50903b8465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250903b8465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SzPts val="1200"/>
              <a:buNone/>
            </a:pPr>
            <a:endParaRPr/>
          </a:p>
        </p:txBody>
      </p:sp>
      <p:sp>
        <p:nvSpPr>
          <p:cNvPr id="233" name="Google Shape;233;g250903b8465_0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50903b8465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54" name="Google Shape;254;g250903b8465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50903b8465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solidFill>
                <a:srgbClr val="000000"/>
              </a:solidFill>
              <a:latin typeface="Verdana"/>
              <a:ea typeface="Verdana"/>
              <a:cs typeface="Verdana"/>
              <a:sym typeface="Verdana"/>
            </a:endParaRPr>
          </a:p>
        </p:txBody>
      </p:sp>
      <p:sp>
        <p:nvSpPr>
          <p:cNvPr id="262" name="Google Shape;262;g250903b8465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0903b8465_0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50903b8465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434343"/>
              </a:solidFill>
              <a:highlight>
                <a:srgbClr val="FFFF00"/>
              </a:highlight>
              <a:latin typeface="Verdana"/>
              <a:ea typeface="Verdana"/>
              <a:cs typeface="Verdana"/>
              <a:sym typeface="Verdana"/>
            </a:endParaRPr>
          </a:p>
        </p:txBody>
      </p:sp>
      <p:sp>
        <p:nvSpPr>
          <p:cNvPr id="273" name="Google Shape;273;g250903b8465_0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endParaRPr/>
          </a:p>
        </p:txBody>
      </p:sp>
      <p:sp>
        <p:nvSpPr>
          <p:cNvPr id="93" name="Google Shape;9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50903b8465_0_15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50903b8465_0_15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50903b8465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a:highlight>
                <a:srgbClr val="FFFF00"/>
              </a:highlight>
              <a:latin typeface="Verdana"/>
              <a:ea typeface="Verdana"/>
              <a:cs typeface="Verdana"/>
              <a:sym typeface="Verdana"/>
            </a:endParaRPr>
          </a:p>
          <a:p>
            <a:pPr marL="457200" lvl="0" indent="0" algn="l" rtl="0">
              <a:lnSpc>
                <a:spcPct val="100000"/>
              </a:lnSpc>
              <a:spcBef>
                <a:spcPts val="0"/>
              </a:spcBef>
              <a:spcAft>
                <a:spcPts val="0"/>
              </a:spcAft>
              <a:buSzPts val="1400"/>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i="0" u="none" strike="noStrike" cap="none">
              <a:solidFill>
                <a:schemeClr val="dk1"/>
              </a:solidFill>
              <a:latin typeface="Verdana"/>
              <a:ea typeface="Verdana"/>
              <a:cs typeface="Verdana"/>
              <a:sym typeface="Verdana"/>
            </a:endParaRPr>
          </a:p>
        </p:txBody>
      </p:sp>
      <p:sp>
        <p:nvSpPr>
          <p:cNvPr id="296" name="Google Shape;296;g250903b8465_0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50903b8465_0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50903b8465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05" name="Google Shape;305;g250903b8465_0_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50903b8465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solidFill>
                  <a:srgbClr val="595959"/>
                </a:solidFill>
                <a:latin typeface="Arial"/>
                <a:ea typeface="Arial"/>
                <a:cs typeface="Arial"/>
                <a:sym typeface="Arial"/>
              </a:rPr>
              <a:t>Sort the Screening and Requests for Assistance cards into three categories:</a:t>
            </a:r>
            <a:endParaRPr>
              <a:solidFill>
                <a:srgbClr val="595959"/>
              </a:solidFill>
              <a:latin typeface="Arial"/>
              <a:ea typeface="Arial"/>
              <a:cs typeface="Arial"/>
              <a:sym typeface="Arial"/>
            </a:endParaRPr>
          </a:p>
          <a:p>
            <a:pPr marL="457200" lvl="0" indent="-317500" algn="l" rtl="0">
              <a:lnSpc>
                <a:spcPct val="100000"/>
              </a:lnSpc>
              <a:spcBef>
                <a:spcPts val="360"/>
              </a:spcBef>
              <a:spcAft>
                <a:spcPts val="0"/>
              </a:spcAft>
              <a:buClr>
                <a:srgbClr val="595959"/>
              </a:buClr>
              <a:buSzPts val="1400"/>
              <a:buFont typeface="Arial"/>
              <a:buChar char="-"/>
            </a:pPr>
            <a:r>
              <a:rPr lang="en-US">
                <a:solidFill>
                  <a:srgbClr val="595959"/>
                </a:solidFill>
                <a:latin typeface="Arial"/>
                <a:ea typeface="Arial"/>
                <a:cs typeface="Arial"/>
                <a:sym typeface="Arial"/>
              </a:rPr>
              <a:t>Nominations</a:t>
            </a:r>
            <a:endParaRPr>
              <a:solidFill>
                <a:srgbClr val="595959"/>
              </a:solidFill>
              <a:latin typeface="Arial"/>
              <a:ea typeface="Arial"/>
              <a:cs typeface="Arial"/>
              <a:sym typeface="Arial"/>
            </a:endParaRPr>
          </a:p>
          <a:p>
            <a:pPr marL="457200" lvl="0" indent="-317500" algn="l" rtl="0">
              <a:lnSpc>
                <a:spcPct val="100000"/>
              </a:lnSpc>
              <a:spcBef>
                <a:spcPts val="0"/>
              </a:spcBef>
              <a:spcAft>
                <a:spcPts val="0"/>
              </a:spcAft>
              <a:buClr>
                <a:srgbClr val="595959"/>
              </a:buClr>
              <a:buSzPts val="1400"/>
              <a:buFont typeface="Arial"/>
              <a:buChar char="-"/>
            </a:pPr>
            <a:r>
              <a:rPr lang="en-US">
                <a:solidFill>
                  <a:srgbClr val="595959"/>
                </a:solidFill>
                <a:latin typeface="Arial"/>
                <a:ea typeface="Arial"/>
                <a:cs typeface="Arial"/>
                <a:sym typeface="Arial"/>
              </a:rPr>
              <a:t>Existing Data</a:t>
            </a:r>
            <a:endParaRPr>
              <a:solidFill>
                <a:srgbClr val="595959"/>
              </a:solidFill>
              <a:latin typeface="Arial"/>
              <a:ea typeface="Arial"/>
              <a:cs typeface="Arial"/>
              <a:sym typeface="Arial"/>
            </a:endParaRPr>
          </a:p>
          <a:p>
            <a:pPr marL="457200" lvl="0" indent="-317500" algn="l" rtl="0">
              <a:lnSpc>
                <a:spcPct val="100000"/>
              </a:lnSpc>
              <a:spcBef>
                <a:spcPts val="0"/>
              </a:spcBef>
              <a:spcAft>
                <a:spcPts val="0"/>
              </a:spcAft>
              <a:buClr>
                <a:srgbClr val="595959"/>
              </a:buClr>
              <a:buSzPts val="1400"/>
              <a:buFont typeface="Arial"/>
              <a:buChar char="-"/>
            </a:pPr>
            <a:r>
              <a:rPr lang="en-US">
                <a:solidFill>
                  <a:srgbClr val="595959"/>
                </a:solidFill>
                <a:latin typeface="Arial"/>
                <a:ea typeface="Arial"/>
                <a:cs typeface="Arial"/>
                <a:sym typeface="Arial"/>
              </a:rPr>
              <a:t>Universal Screener </a:t>
            </a:r>
            <a:endParaRPr>
              <a:highlight>
                <a:srgbClr val="FFFF00"/>
              </a:highlight>
              <a:latin typeface="Verdana"/>
              <a:ea typeface="Verdana"/>
              <a:cs typeface="Verdana"/>
              <a:sym typeface="Verdana"/>
            </a:endParaRPr>
          </a:p>
        </p:txBody>
      </p:sp>
      <p:sp>
        <p:nvSpPr>
          <p:cNvPr id="316" name="Google Shape;316;g250903b8465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50903b8465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highlight>
                  <a:srgbClr val="FFFF00"/>
                </a:highlight>
                <a:latin typeface="Verdana"/>
                <a:ea typeface="Verdana"/>
                <a:cs typeface="Verdana"/>
                <a:sym typeface="Verdana"/>
              </a:rPr>
              <a:t>Link to printable activity:</a:t>
            </a:r>
            <a:r>
              <a:rPr lang="en-US">
                <a:latin typeface="Verdana"/>
                <a:ea typeface="Verdana"/>
                <a:cs typeface="Verdana"/>
                <a:sym typeface="Verdana"/>
              </a:rPr>
              <a:t> </a:t>
            </a:r>
            <a:r>
              <a:rPr lang="en-US" u="sng">
                <a:solidFill>
                  <a:schemeClr val="hlink"/>
                </a:solidFill>
                <a:latin typeface="Verdana"/>
                <a:ea typeface="Verdana"/>
                <a:cs typeface="Verdana"/>
                <a:sym typeface="Verdana"/>
                <a:hlinkClick r:id="rId3"/>
              </a:rPr>
              <a:t>https://docs.google.com/presentation/d/1OGgjCUTiE2qOESxxrTfm3b7ZNiV9tEBvSuAmHYq9V3I/edit?usp=sharing</a:t>
            </a:r>
            <a:r>
              <a:rPr lang="en-US">
                <a:latin typeface="Verdana"/>
                <a:ea typeface="Verdana"/>
                <a:cs typeface="Verdana"/>
                <a:sym typeface="Verdana"/>
              </a:rPr>
              <a:t> </a:t>
            </a:r>
            <a:endParaRPr>
              <a:latin typeface="Verdana"/>
              <a:ea typeface="Verdana"/>
              <a:cs typeface="Verdana"/>
              <a:sym typeface="Verdana"/>
            </a:endParaRPr>
          </a:p>
        </p:txBody>
      </p:sp>
      <p:sp>
        <p:nvSpPr>
          <p:cNvPr id="332" name="Google Shape;332;g250903b8465_0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0903b8465_0_1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250903b8465_0_15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0903b8465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50903b8465_0_3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50903b8465_0_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50903b8465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674EA7"/>
                </a:solidFill>
              </a:rPr>
              <a:t>Academic </a:t>
            </a:r>
            <a:r>
              <a:rPr lang="en-US">
                <a:solidFill>
                  <a:srgbClr val="674EA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Advanced</a:t>
            </a:r>
            <a:r>
              <a:rPr lang="en-US">
                <a:solidFill>
                  <a:srgbClr val="674EA7"/>
                </a:solidFill>
              </a:rPr>
              <a:t> Tiers Decision Rules examples link: </a:t>
            </a:r>
            <a:r>
              <a:rPr lang="en-US" sz="1100" u="sng">
                <a:solidFill>
                  <a:schemeClr val="hlink"/>
                </a:solidFill>
                <a:latin typeface="Arial"/>
                <a:ea typeface="Arial"/>
                <a:cs typeface="Arial"/>
                <a:sym typeface="Arial"/>
                <a:hlinkClick r:id="rId3"/>
              </a:rPr>
              <a:t>https://docs.google.com/document/d/1gSe9WBes8EsVviP7HX8f1Str-Qcp8ceb/edit?usp=sharing&amp;ouid=110403042282951422266&amp;rtpof=true&amp;sd=true</a:t>
            </a:r>
            <a:endParaRPr>
              <a:solidFill>
                <a:srgbClr val="674EA7"/>
              </a:solidFill>
            </a:endParaRPr>
          </a:p>
          <a:p>
            <a:pPr marL="0" lvl="0" indent="0" algn="l" rtl="0">
              <a:lnSpc>
                <a:spcPct val="100000"/>
              </a:lnSpc>
              <a:spcBef>
                <a:spcPts val="0"/>
              </a:spcBef>
              <a:spcAft>
                <a:spcPts val="0"/>
              </a:spcAft>
              <a:buSzPts val="1400"/>
              <a:buNone/>
            </a:pPr>
            <a:endParaRPr>
              <a:solidFill>
                <a:srgbClr val="674EA7"/>
              </a:solidFill>
            </a:endParaRPr>
          </a:p>
        </p:txBody>
      </p:sp>
      <p:sp>
        <p:nvSpPr>
          <p:cNvPr id="358" name="Google Shape;358;g250903b8465_0_3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50903b8465_0_3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8E7CC3"/>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64" name="Google Shape;364;g250903b8465_0_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50903b8465_0_384:notes"/>
          <p:cNvSpPr txBox="1">
            <a:spLocks noGrp="1"/>
          </p:cNvSpPr>
          <p:nvPr>
            <p:ph type="body" idx="1"/>
          </p:nvPr>
        </p:nvSpPr>
        <p:spPr>
          <a:xfrm>
            <a:off x="685793" y="4343398"/>
            <a:ext cx="5486400" cy="4114800"/>
          </a:xfrm>
          <a:prstGeom prst="rect">
            <a:avLst/>
          </a:prstGeom>
          <a:noFill/>
          <a:ln>
            <a:noFill/>
          </a:ln>
        </p:spPr>
        <p:txBody>
          <a:bodyPr spcFirstLastPara="1" wrap="square" lIns="88800" tIns="88800" rIns="88800" bIns="88800" anchor="t" anchorCtr="0">
            <a:noAutofit/>
          </a:bodyPr>
          <a:lstStyle/>
          <a:p>
            <a:pPr marL="0" lvl="0" indent="0" algn="l" rtl="0">
              <a:lnSpc>
                <a:spcPct val="100000"/>
              </a:lnSpc>
              <a:spcBef>
                <a:spcPts val="0"/>
              </a:spcBef>
              <a:spcAft>
                <a:spcPts val="0"/>
              </a:spcAft>
              <a:buSzPts val="1100"/>
              <a:buNone/>
            </a:pPr>
            <a:r>
              <a:rPr lang="en-US"/>
              <a:t>This Loudoun County Public Schools Grade 3-5 Reading Decision provides a sample of how yes/no questions and agreed upon  decision rules can guide and enhance advanced tier team decision making regarding students and intervention. This sample may be hard to view on the slide, but can be accessed on the division’s MTSS website at, https://www.lcps.org/Page/246007</a:t>
            </a:r>
            <a:endParaRPr/>
          </a:p>
        </p:txBody>
      </p:sp>
      <p:sp>
        <p:nvSpPr>
          <p:cNvPr id="371" name="Google Shape;371;g250903b8465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50903b8465_0_1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250903b8465_0_15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250903b8465_0_15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50903b8465_0_18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50903b8465_0_18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250903b8465_0_18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50903b8465_0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50903b8465_0_3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250903b8465_0_3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0903b8465_0_15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50903b8465_0_15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0903b8465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403" name="Google Shape;403;g250903b8465_0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50903b8465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200" i="0" u="none" strike="noStrike" cap="none">
              <a:solidFill>
                <a:srgbClr val="674EA7"/>
              </a:solidFill>
              <a:latin typeface="Verdana"/>
              <a:ea typeface="Verdana"/>
              <a:cs typeface="Verdana"/>
              <a:sym typeface="Verdana"/>
            </a:endParaRPr>
          </a:p>
        </p:txBody>
      </p:sp>
      <p:sp>
        <p:nvSpPr>
          <p:cNvPr id="411" name="Google Shape;411;g250903b8465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50903b8465_0_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419" name="Google Shape;419;g250903b8465_0_4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50903b8465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200" i="0" u="none" strike="noStrike" cap="none">
              <a:solidFill>
                <a:schemeClr val="dk1"/>
              </a:solidFill>
              <a:latin typeface="Verdana"/>
              <a:ea typeface="Verdana"/>
              <a:cs typeface="Verdana"/>
              <a:sym typeface="Verdana"/>
            </a:endParaRPr>
          </a:p>
        </p:txBody>
      </p:sp>
      <p:sp>
        <p:nvSpPr>
          <p:cNvPr id="427" name="Google Shape;427;g250903b8465_0_4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0903b8465_0_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r>
              <a:rPr lang="en-US">
                <a:solidFill>
                  <a:srgbClr val="434343"/>
                </a:solidFill>
                <a:latin typeface="Verdana"/>
                <a:ea typeface="Verdana"/>
                <a:cs typeface="Verdana"/>
                <a:sym typeface="Verdana"/>
              </a:rPr>
              <a:t>Name the feature for each box on the graphic.  </a:t>
            </a:r>
            <a:endParaRPr>
              <a:solidFill>
                <a:srgbClr val="674EA7"/>
              </a:solidFill>
              <a:latin typeface="Verdana"/>
              <a:ea typeface="Verdana"/>
              <a:cs typeface="Verdana"/>
              <a:sym typeface="Verdana"/>
            </a:endParaRPr>
          </a:p>
        </p:txBody>
      </p:sp>
      <p:sp>
        <p:nvSpPr>
          <p:cNvPr id="435" name="Google Shape;435;g250903b8465_0_5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0903b8465_0_5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0903b8465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Video link: </a:t>
            </a:r>
            <a:r>
              <a:rPr lang="en-US" u="sng">
                <a:solidFill>
                  <a:schemeClr val="hlink"/>
                </a:solidFill>
                <a:hlinkClick r:id="rId3"/>
              </a:rPr>
              <a:t>https://www.youtube.com/watch?v=f8Jhy_LxWDk</a:t>
            </a:r>
            <a:endParaRPr/>
          </a:p>
          <a:p>
            <a:pPr marL="0" lvl="0" indent="0" algn="l" rtl="0">
              <a:lnSpc>
                <a:spcPct val="100000"/>
              </a:lnSpc>
              <a:spcBef>
                <a:spcPts val="0"/>
              </a:spcBef>
              <a:spcAft>
                <a:spcPts val="0"/>
              </a:spcAft>
              <a:buSzPts val="1400"/>
              <a:buNone/>
            </a:pPr>
            <a:endParaRPr/>
          </a:p>
        </p:txBody>
      </p:sp>
      <p:sp>
        <p:nvSpPr>
          <p:cNvPr id="463" name="Google Shape;463;g250903b8465_0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50903b8465_0_5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50903b8465_0_5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Video link: </a:t>
            </a:r>
            <a:r>
              <a:rPr lang="en-US" u="sng">
                <a:solidFill>
                  <a:schemeClr val="hlink"/>
                </a:solidFill>
                <a:hlinkClick r:id="rId3"/>
              </a:rPr>
              <a:t>https://youtu.be/zqAU_6-w7xw</a:t>
            </a:r>
            <a:endParaRPr/>
          </a:p>
          <a:p>
            <a:pPr marL="0" lvl="0" indent="0" algn="l" rtl="0">
              <a:lnSpc>
                <a:spcPct val="100000"/>
              </a:lnSpc>
              <a:spcBef>
                <a:spcPts val="0"/>
              </a:spcBef>
              <a:spcAft>
                <a:spcPts val="0"/>
              </a:spcAft>
              <a:buSzPts val="1400"/>
              <a:buNone/>
            </a:pPr>
            <a:endParaRPr/>
          </a:p>
        </p:txBody>
      </p:sp>
      <p:sp>
        <p:nvSpPr>
          <p:cNvPr id="471" name="Google Shape;471;g250903b8465_0_5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0903b8465_0_5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FF"/>
              </a:solidFill>
            </a:endParaRPr>
          </a:p>
          <a:p>
            <a:pPr marL="0" lvl="0" indent="0" algn="l" rtl="0">
              <a:lnSpc>
                <a:spcPct val="100000"/>
              </a:lnSpc>
              <a:spcBef>
                <a:spcPts val="0"/>
              </a:spcBef>
              <a:spcAft>
                <a:spcPts val="0"/>
              </a:spcAft>
              <a:buClr>
                <a:srgbClr val="000000"/>
              </a:buClr>
              <a:buSzPts val="1400"/>
              <a:buFont typeface="Calibri"/>
              <a:buNone/>
            </a:pPr>
            <a:r>
              <a:rPr lang="en-US" sz="1800">
                <a:solidFill>
                  <a:srgbClr val="000000"/>
                </a:solidFill>
              </a:rPr>
              <a:t>  </a:t>
            </a:r>
            <a:endParaRPr sz="1800"/>
          </a:p>
        </p:txBody>
      </p:sp>
      <p:sp>
        <p:nvSpPr>
          <p:cNvPr id="478" name="Google Shape;478;g250903b8465_0_5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50903b8465_0_5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250903b8465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800"/>
          </a:p>
          <a:p>
            <a:pPr marL="0" lvl="0" indent="0" algn="l" rtl="0">
              <a:lnSpc>
                <a:spcPct val="100000"/>
              </a:lnSpc>
              <a:spcBef>
                <a:spcPts val="0"/>
              </a:spcBef>
              <a:spcAft>
                <a:spcPts val="0"/>
              </a:spcAft>
              <a:buSzPts val="1400"/>
              <a:buNone/>
            </a:pPr>
            <a:endParaRPr/>
          </a:p>
        </p:txBody>
      </p:sp>
      <p:sp>
        <p:nvSpPr>
          <p:cNvPr id="486" name="Google Shape;486;g250903b8465_0_5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0903b8465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493" name="Google Shape;493;g250903b8465_0_6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50903b8465_0_6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olidFill>
                <a:srgbClr val="674EA7"/>
              </a:solidFill>
            </a:endParaRPr>
          </a:p>
        </p:txBody>
      </p:sp>
      <p:sp>
        <p:nvSpPr>
          <p:cNvPr id="501" name="Google Shape;501;g250903b8465_0_6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50903b8465_0_615:notes"/>
          <p:cNvSpPr txBox="1">
            <a:spLocks noGrp="1"/>
          </p:cNvSpPr>
          <p:nvPr>
            <p:ph type="body" idx="1"/>
          </p:nvPr>
        </p:nvSpPr>
        <p:spPr>
          <a:xfrm>
            <a:off x="685793" y="4343398"/>
            <a:ext cx="5486400" cy="4114800"/>
          </a:xfrm>
          <a:prstGeom prst="rect">
            <a:avLst/>
          </a:prstGeom>
          <a:noFill/>
          <a:ln>
            <a:noFill/>
          </a:ln>
        </p:spPr>
        <p:txBody>
          <a:bodyPr spcFirstLastPara="1" wrap="square" lIns="88800" tIns="88800" rIns="88800" bIns="88800"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Loudoun County Public Schools displaying a continuum of reading interventions specifically matched to student instructional needs </a:t>
            </a:r>
            <a:endParaRPr/>
          </a:p>
          <a:p>
            <a:pPr marL="0" lvl="0" indent="0" algn="l" rtl="0">
              <a:lnSpc>
                <a:spcPct val="100000"/>
              </a:lnSpc>
              <a:spcBef>
                <a:spcPts val="0"/>
              </a:spcBef>
              <a:spcAft>
                <a:spcPts val="0"/>
              </a:spcAft>
              <a:buSzPts val="1100"/>
              <a:buNone/>
            </a:pPr>
            <a:endParaRPr>
              <a:solidFill>
                <a:srgbClr val="0000FF"/>
              </a:solidFill>
            </a:endParaRPr>
          </a:p>
          <a:p>
            <a:pPr marL="0" lvl="0" indent="0" algn="l" rtl="0">
              <a:lnSpc>
                <a:spcPct val="100000"/>
              </a:lnSpc>
              <a:spcBef>
                <a:spcPts val="0"/>
              </a:spcBef>
              <a:spcAft>
                <a:spcPts val="0"/>
              </a:spcAft>
              <a:buSzPts val="1100"/>
              <a:buNone/>
            </a:pPr>
            <a:endParaRPr>
              <a:solidFill>
                <a:srgbClr val="674EA7"/>
              </a:solidFill>
            </a:endParaRPr>
          </a:p>
        </p:txBody>
      </p:sp>
      <p:sp>
        <p:nvSpPr>
          <p:cNvPr id="509" name="Google Shape;509;g250903b8465_0_6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50903b8465_0_6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250903b8465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17" name="Google Shape;517;g250903b8465_0_6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0903b8465_0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524" name="Google Shape;524;g250903b8465_0_7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50903b8465_0_7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200" i="0" u="none" strike="noStrike" cap="none">
              <a:solidFill>
                <a:srgbClr val="674EA7"/>
              </a:solidFill>
              <a:latin typeface="Verdana"/>
              <a:ea typeface="Verdana"/>
              <a:cs typeface="Verdana"/>
              <a:sym typeface="Verdana"/>
            </a:endParaRPr>
          </a:p>
        </p:txBody>
      </p:sp>
      <p:sp>
        <p:nvSpPr>
          <p:cNvPr id="532" name="Google Shape;532;g250903b8465_0_7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50903b8465_0_7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250903b8465_0_7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0000FF"/>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50903b8465_0_15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50903b8465_0_15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link: </a:t>
            </a:r>
            <a:r>
              <a:rPr lang="en-US" u="sng">
                <a:solidFill>
                  <a:schemeClr val="hlink"/>
                </a:solidFill>
                <a:hlinkClick r:id="rId3"/>
              </a:rPr>
              <a:t>https://drive.google.com/file/d/1dFeQjoeZlN0EFIUieOSI8YvwjyzJgW7t/view?pli=1</a:t>
            </a:r>
            <a:endParaRPr/>
          </a:p>
          <a:p>
            <a:pPr marL="0" lvl="0" indent="0" algn="l" rtl="0">
              <a:lnSpc>
                <a:spcPct val="100000"/>
              </a:lnSpc>
              <a:spcBef>
                <a:spcPts val="0"/>
              </a:spcBef>
              <a:spcAft>
                <a:spcPts val="0"/>
              </a:spcAft>
              <a:buSzPts val="1400"/>
              <a:buNone/>
            </a:pPr>
            <a:endParaRPr/>
          </a:p>
        </p:txBody>
      </p:sp>
      <p:sp>
        <p:nvSpPr>
          <p:cNvPr id="546" name="Google Shape;546;g250903b8465_0_15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a:p>
        </p:txBody>
      </p:sp>
      <p:sp>
        <p:nvSpPr>
          <p:cNvPr id="114" name="Google Shape;11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50903b8465_0_15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250903b8465_0_15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0903b8465_0_8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a:highlight>
                <a:srgbClr val="FFFF00"/>
              </a:highlight>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sz="1200" i="0" u="none" strike="noStrike" cap="none">
              <a:solidFill>
                <a:schemeClr val="dk1"/>
              </a:solidFill>
              <a:latin typeface="Verdana"/>
              <a:ea typeface="Verdana"/>
              <a:cs typeface="Verdana"/>
              <a:sym typeface="Verdana"/>
            </a:endParaRPr>
          </a:p>
        </p:txBody>
      </p:sp>
      <p:sp>
        <p:nvSpPr>
          <p:cNvPr id="558" name="Google Shape;558;g250903b8465_0_8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50903b8465_0_8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250903b8465_0_8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68" name="Google Shape;568;g250903b8465_0_8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50903b8465_0_8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250903b8465_0_8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250903b8465_0_8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50903b8465_0_8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50903b8465_0_8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https://www.youtube.com/watch?v=OwplSr0yEI0</a:t>
            </a:r>
            <a:r>
              <a:rPr lang="en-US"/>
              <a:t> </a:t>
            </a:r>
            <a:endParaRPr/>
          </a:p>
        </p:txBody>
      </p:sp>
      <p:sp>
        <p:nvSpPr>
          <p:cNvPr id="584" name="Google Shape;584;g250903b8465_0_8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0903b8465_0_8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0903b8465_0_8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rgbClr val="FF0000"/>
              </a:solidFill>
            </a:endParaRPr>
          </a:p>
        </p:txBody>
      </p:sp>
      <p:sp>
        <p:nvSpPr>
          <p:cNvPr id="591" name="Google Shape;591;g250903b8465_0_8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50903b8465_0_9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2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sz="1200" i="0" u="none" strike="noStrike" cap="none">
              <a:solidFill>
                <a:schemeClr val="dk1"/>
              </a:solidFill>
              <a:latin typeface="Verdana"/>
              <a:ea typeface="Verdana"/>
              <a:cs typeface="Verdana"/>
              <a:sym typeface="Verdana"/>
            </a:endParaRPr>
          </a:p>
        </p:txBody>
      </p:sp>
      <p:sp>
        <p:nvSpPr>
          <p:cNvPr id="602" name="Google Shape;602;g250903b8465_0_9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50903b8465_0_9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250903b8465_0_9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611" name="Google Shape;611;g250903b8465_0_9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50903b8465_0_9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250903b8465_0_9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Electronic Intervention Tracking Sheet: </a:t>
            </a:r>
            <a:r>
              <a:rPr lang="en-US">
                <a:latin typeface="Verdana"/>
                <a:ea typeface="Verdana"/>
                <a:cs typeface="Verdana"/>
                <a:sym typeface="Verdana"/>
              </a:rPr>
              <a:t> </a:t>
            </a:r>
            <a:r>
              <a:rPr lang="en-US" u="sng">
                <a:solidFill>
                  <a:schemeClr val="hlink"/>
                </a:solidFill>
                <a:latin typeface="Verdana"/>
                <a:ea typeface="Verdana"/>
                <a:cs typeface="Verdana"/>
                <a:sym typeface="Verdana"/>
                <a:hlinkClick r:id="rId3"/>
              </a:rPr>
              <a:t>https://drive.google.com/file/d/1C3i9MNVVO8IgThpgPXqrYs20-fF9ncoc/view?usp=sharing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20" name="Google Shape;620;g250903b8465_0_9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50903b8465_0_16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250903b8465_0_16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Advanced Tiers Notetaker</a:t>
            </a:r>
            <a:endParaRPr/>
          </a:p>
        </p:txBody>
      </p:sp>
      <p:sp>
        <p:nvSpPr>
          <p:cNvPr id="129" name="Google Shape;12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50903b8465_0_9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100">
              <a:solidFill>
                <a:srgbClr val="000000"/>
              </a:solidFill>
            </a:endParaRPr>
          </a:p>
          <a:p>
            <a:pPr marL="0" marR="0" lvl="0" indent="0" algn="l" rtl="0">
              <a:lnSpc>
                <a:spcPct val="100000"/>
              </a:lnSpc>
              <a:spcBef>
                <a:spcPts val="0"/>
              </a:spcBef>
              <a:spcAft>
                <a:spcPts val="0"/>
              </a:spcAft>
              <a:buClr>
                <a:schemeClr val="dk1"/>
              </a:buClr>
              <a:buSzPts val="1800"/>
              <a:buFont typeface="Arial"/>
              <a:buNone/>
            </a:pPr>
            <a:endParaRPr u="sng">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b="1" u="sng">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b="1" u="sng">
              <a:solidFill>
                <a:srgbClr val="FF0000"/>
              </a:solidFill>
              <a:highlight>
                <a:srgbClr val="FFFF00"/>
              </a:highlight>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sz="1200" i="0" u="none" strike="noStrike" cap="none">
              <a:solidFill>
                <a:schemeClr val="dk1"/>
              </a:solidFill>
              <a:latin typeface="Verdana"/>
              <a:ea typeface="Verdana"/>
              <a:cs typeface="Verdana"/>
              <a:sym typeface="Verdana"/>
            </a:endParaRPr>
          </a:p>
        </p:txBody>
      </p:sp>
      <p:sp>
        <p:nvSpPr>
          <p:cNvPr id="635" name="Google Shape;635;g250903b8465_0_9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50903b8465_0_9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250903b8465_0_9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g250903b8465_0_9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0a770322b2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20a770322b2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g20a770322b2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50903b8465_0_9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250903b8465_0_9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50903b8465_0_10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250903b8465_0_10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g250903b8465_0_10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50903b8465_0_1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250903b8465_0_16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50903b8465_0_10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100">
              <a:solidFill>
                <a:schemeClr val="dk1"/>
              </a:solidFill>
            </a:endParaRPr>
          </a:p>
          <a:p>
            <a:pPr marL="0" marR="0" lvl="0" indent="0" algn="l" rtl="0">
              <a:lnSpc>
                <a:spcPct val="100000"/>
              </a:lnSpc>
              <a:spcBef>
                <a:spcPts val="0"/>
              </a:spcBef>
              <a:spcAft>
                <a:spcPts val="0"/>
              </a:spcAft>
              <a:buClr>
                <a:schemeClr val="dk1"/>
              </a:buClr>
              <a:buSzPts val="1800"/>
              <a:buFont typeface="Arial"/>
              <a:buNone/>
            </a:pPr>
            <a:endParaRPr sz="1100" i="0" u="none" strike="noStrike" cap="none">
              <a:solidFill>
                <a:schemeClr val="dk1"/>
              </a:solidFill>
            </a:endParaRPr>
          </a:p>
        </p:txBody>
      </p:sp>
      <p:sp>
        <p:nvSpPr>
          <p:cNvPr id="682" name="Google Shape;682;g250903b8465_0_10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50903b8465_0_10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50903b8465_0_10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100"/>
          </a:p>
        </p:txBody>
      </p:sp>
      <p:sp>
        <p:nvSpPr>
          <p:cNvPr id="691" name="Google Shape;691;g250903b8465_0_10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0903b8465_0_1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50903b8465_0_1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Start at 2:19 -  </a:t>
            </a:r>
            <a:r>
              <a:rPr lang="en-US" u="sng">
                <a:solidFill>
                  <a:schemeClr val="hlink"/>
                </a:solidFill>
                <a:hlinkClick r:id="rId3"/>
              </a:rPr>
              <a:t>https://youtu.be/55Nc8nccPa0</a:t>
            </a:r>
            <a:endParaRPr/>
          </a:p>
          <a:p>
            <a:pPr marL="0" lvl="0" indent="0" algn="l" rtl="0">
              <a:lnSpc>
                <a:spcPct val="100000"/>
              </a:lnSpc>
              <a:spcBef>
                <a:spcPts val="0"/>
              </a:spcBef>
              <a:spcAft>
                <a:spcPts val="0"/>
              </a:spcAft>
              <a:buSzPts val="1400"/>
              <a:buNone/>
            </a:pPr>
            <a:endParaRPr/>
          </a:p>
        </p:txBody>
      </p:sp>
      <p:sp>
        <p:nvSpPr>
          <p:cNvPr id="700" name="Google Shape;700;g250903b8465_0_1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50903b8465_0_1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06" name="Google Shape;706;g250903b8465_0_1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100">
                <a:solidFill>
                  <a:srgbClr val="000000"/>
                </a:solidFill>
              </a:rPr>
              <a:t>Link to document:  </a:t>
            </a:r>
            <a:r>
              <a:rPr lang="en-US" sz="1100" u="sng">
                <a:solidFill>
                  <a:schemeClr val="hlink"/>
                </a:solidFill>
                <a:hlinkClick r:id="rId3"/>
              </a:rPr>
              <a:t>https://vtss-ric.vcu.edu/media/vtss-ric/documents/cop/advanced-tiers/CICO-Fidelity-Measure-and-Planning-Tool.pdf</a:t>
            </a:r>
            <a:endParaRPr sz="1100">
              <a:solidFill>
                <a:srgbClr val="000000"/>
              </a:solidFill>
            </a:endParaRPr>
          </a:p>
          <a:p>
            <a:pPr marL="0" marR="0" lvl="0" indent="0" algn="l" rtl="0">
              <a:lnSpc>
                <a:spcPct val="100000"/>
              </a:lnSpc>
              <a:spcBef>
                <a:spcPts val="0"/>
              </a:spcBef>
              <a:spcAft>
                <a:spcPts val="0"/>
              </a:spcAft>
              <a:buClr>
                <a:schemeClr val="dk1"/>
              </a:buClr>
              <a:buSzPts val="450"/>
              <a:buFont typeface="Arial"/>
              <a:buNone/>
            </a:pPr>
            <a:endParaRPr sz="1100">
              <a:solidFill>
                <a:srgbClr val="000000"/>
              </a:solidFill>
            </a:endParaRPr>
          </a:p>
        </p:txBody>
      </p:sp>
      <p:sp>
        <p:nvSpPr>
          <p:cNvPr id="707" name="Google Shape;707;g250903b8465_0_1115: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t> </a:t>
            </a:r>
            <a:endParaRPr i="0"/>
          </a:p>
        </p:txBody>
      </p:sp>
      <p:sp>
        <p:nvSpPr>
          <p:cNvPr id="135" name="Google Shape;13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50903b8465_0_1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13" name="Google Shape;713;g250903b8465_0_1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a:solidFill>
                  <a:srgbClr val="000000"/>
                </a:solidFill>
                <a:latin typeface="Verdana"/>
                <a:ea typeface="Verdana"/>
                <a:cs typeface="Verdana"/>
                <a:sym typeface="Verdana"/>
              </a:rPr>
              <a:t>link to checklist: </a:t>
            </a:r>
            <a:r>
              <a:rPr lang="en-US" u="sng">
                <a:solidFill>
                  <a:schemeClr val="hlink"/>
                </a:solidFill>
                <a:latin typeface="Verdana"/>
                <a:ea typeface="Verdana"/>
                <a:cs typeface="Verdana"/>
                <a:sym typeface="Verdana"/>
                <a:hlinkClick r:id="rId3"/>
              </a:rPr>
              <a:t>https://www.researchgate.net/figure/Wilson-Fidelity-Lesson-checklist_fig1_281576222</a:t>
            </a:r>
            <a:endParaRPr>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450"/>
              <a:buFont typeface="Arial"/>
              <a:buNone/>
            </a:pPr>
            <a:endParaRPr>
              <a:solidFill>
                <a:srgbClr val="000000"/>
              </a:solidFill>
              <a:latin typeface="Verdana"/>
              <a:ea typeface="Verdana"/>
              <a:cs typeface="Verdana"/>
              <a:sym typeface="Verdana"/>
            </a:endParaRPr>
          </a:p>
        </p:txBody>
      </p:sp>
      <p:sp>
        <p:nvSpPr>
          <p:cNvPr id="714" name="Google Shape;714;g250903b8465_0_1121: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50903b8465_0_1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50903b8465_0_1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Sample implementation fidelity checklist  link: </a:t>
            </a:r>
            <a:r>
              <a:rPr lang="en-US" sz="1100" u="sng">
                <a:solidFill>
                  <a:schemeClr val="hlink"/>
                </a:solidFill>
                <a:hlinkClick r:id="rId3"/>
              </a:rPr>
              <a:t>https://www.matsuk12.us/cms/lib/AK01000953/Centricity/Domain/105/MTSS%20page/fidelity%20checklists/Six_Min_Solution_Checklist.pdf</a:t>
            </a:r>
            <a:endParaRPr sz="1100"/>
          </a:p>
          <a:p>
            <a:pPr marL="0" lvl="0" indent="0" algn="l" rtl="0">
              <a:lnSpc>
                <a:spcPct val="100000"/>
              </a:lnSpc>
              <a:spcBef>
                <a:spcPts val="0"/>
              </a:spcBef>
              <a:spcAft>
                <a:spcPts val="0"/>
              </a:spcAft>
              <a:buSzPts val="1400"/>
              <a:buNone/>
            </a:pPr>
            <a:endParaRPr sz="1100"/>
          </a:p>
        </p:txBody>
      </p:sp>
      <p:sp>
        <p:nvSpPr>
          <p:cNvPr id="721" name="Google Shape;721;g250903b8465_0_1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50903b8465_0_1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g250903b8465_0_1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Link to document: </a:t>
            </a:r>
            <a:r>
              <a:rPr lang="en-US" sz="1100" u="sng">
                <a:solidFill>
                  <a:schemeClr val="hlink"/>
                </a:solidFill>
                <a:hlinkClick r:id="rId3"/>
              </a:rPr>
              <a:t>http://www.bemidji.k12.mn.us/wp-content/uploads/2013/11/PALS-Reading-2-6-Integrity-Check3.pdf</a:t>
            </a:r>
            <a:endParaRPr sz="1100"/>
          </a:p>
          <a:p>
            <a:pPr marL="0" lvl="0" indent="0" algn="l" rtl="0">
              <a:lnSpc>
                <a:spcPct val="100000"/>
              </a:lnSpc>
              <a:spcBef>
                <a:spcPts val="0"/>
              </a:spcBef>
              <a:spcAft>
                <a:spcPts val="0"/>
              </a:spcAft>
              <a:buSzPts val="1400"/>
              <a:buNone/>
            </a:pPr>
            <a:endParaRPr sz="1100"/>
          </a:p>
        </p:txBody>
      </p:sp>
      <p:sp>
        <p:nvSpPr>
          <p:cNvPr id="729" name="Google Shape;729;g250903b8465_0_1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50903b8465_0_16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250903b8465_0_16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50903b8465_0_1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20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sz="1200">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sz="1200">
              <a:solidFill>
                <a:schemeClr val="dk1"/>
              </a:solidFill>
              <a:latin typeface="Verdana"/>
              <a:ea typeface="Verdana"/>
              <a:cs typeface="Verdana"/>
              <a:sym typeface="Verdana"/>
            </a:endParaRPr>
          </a:p>
        </p:txBody>
      </p:sp>
      <p:sp>
        <p:nvSpPr>
          <p:cNvPr id="742" name="Google Shape;742;g250903b8465_0_1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50903b8465_0_1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250903b8465_0_1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51" name="Google Shape;751;g250903b8465_0_1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50903b8465_0_1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759" name="Google Shape;759;g250903b8465_0_1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50903b8465_0_1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250903b8465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7" name="Google Shape;767;g250903b8465_0_1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50903b8465_0_1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250903b8465_0_1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4" name="Google Shape;774;g250903b8465_0_1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50903b8465_0_1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250903b8465_0_1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7" name="Google Shape;797;g250903b8465_0_1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50903b8465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50903b8465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t> </a:t>
            </a:r>
            <a:endParaRPr i="0"/>
          </a:p>
        </p:txBody>
      </p:sp>
      <p:sp>
        <p:nvSpPr>
          <p:cNvPr id="142" name="Google Shape;142;g250903b8465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50903b8465_0_16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g250903b8465_0_16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g250903b8465_0_16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545caacb4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2545caacb4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g2545caacb4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50903b8465_0_1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250903b8465_0_13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Please take a second to give us feedback:</a:t>
            </a:r>
            <a:r>
              <a:rPr lang="en-US" sz="1100" u="sng">
                <a:solidFill>
                  <a:schemeClr val="hlink"/>
                </a:solidFill>
                <a:latin typeface="Arial"/>
                <a:ea typeface="Arial"/>
                <a:cs typeface="Arial"/>
                <a:sym typeface="Arial"/>
                <a:hlinkClick r:id="rId3"/>
              </a:rPr>
              <a:t> http://bit.ly/ateval_july</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841" name="Google Shape;841;g250903b8465_0_13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50903b8465_0_1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g250903b8465_0_1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847" name="Google Shape;847;g250903b8465_0_1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50903b8465_0_1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g250903b8465_0_13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4" name="Google Shape;854;g250903b8465_0_13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50903b8465_0_1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250903b8465_0_1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1" name="Google Shape;861;g250903b8465_0_1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50903b8465_0_1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250903b8465_0_13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g250903b8465_0_13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250903b8465_0_4"/>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g250903b8465_0_4"/>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g250903b8465_0_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g250903b8465_0_23"/>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1" name="Google Shape;51;g250903b8465_0_23"/>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 name="Google Shape;52;g250903b8465_0_2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g250903b8465_0_27"/>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5" name="Google Shape;55;g250903b8465_0_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g250903b8465_0_3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g250903b8465_0_30"/>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9" name="Google Shape;59;g250903b8465_0_30"/>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0" name="Google Shape;60;g250903b8465_0_30"/>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g250903b8465_0_3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
        <p:cNvGrpSpPr/>
        <p:nvPr/>
      </p:nvGrpSpPr>
      <p:grpSpPr>
        <a:xfrm>
          <a:off x="0" y="0"/>
          <a:ext cx="0" cy="0"/>
          <a:chOff x="0" y="0"/>
          <a:chExt cx="0" cy="0"/>
        </a:xfrm>
      </p:grpSpPr>
      <p:sp>
        <p:nvSpPr>
          <p:cNvPr id="63" name="Google Shape;63;g250903b8465_0_36"/>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4" name="Google Shape;64;g250903b8465_0_3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g250903b8465_0_39"/>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 name="Google Shape;67;g250903b8465_0_39"/>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 name="Google Shape;68;g250903b8465_0_3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NL" type="twoObj">
  <p:cSld name="TWO_OBJECTS">
    <p:spTree>
      <p:nvGrpSpPr>
        <p:cNvPr id="1" name="Shape 69"/>
        <p:cNvGrpSpPr/>
        <p:nvPr/>
      </p:nvGrpSpPr>
      <p:grpSpPr>
        <a:xfrm>
          <a:off x="0" y="0"/>
          <a:ext cx="0" cy="0"/>
          <a:chOff x="0" y="0"/>
          <a:chExt cx="0" cy="0"/>
        </a:xfrm>
      </p:grpSpPr>
      <p:sp>
        <p:nvSpPr>
          <p:cNvPr id="70" name="Google Shape;70;g250903b8465_0_5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250903b8465_0_54"/>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2" name="Google Shape;72;g250903b8465_0_54"/>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73" name="Google Shape;73;g250903b8465_0_54"/>
          <p:cNvPicPr preferRelativeResize="0"/>
          <p:nvPr/>
        </p:nvPicPr>
        <p:blipFill rotWithShape="1">
          <a:blip r:embed="rId2">
            <a:alphaModFix/>
          </a:blip>
          <a:srcRect/>
          <a:stretch/>
        </p:blipFill>
        <p:spPr>
          <a:xfrm>
            <a:off x="48426" y="49986"/>
            <a:ext cx="2666999" cy="155665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74"/>
        <p:cNvGrpSpPr/>
        <p:nvPr/>
      </p:nvGrpSpPr>
      <p:grpSpPr>
        <a:xfrm>
          <a:off x="0" y="0"/>
          <a:ext cx="0" cy="0"/>
          <a:chOff x="0" y="0"/>
          <a:chExt cx="0" cy="0"/>
        </a:xfrm>
      </p:grpSpPr>
      <p:sp>
        <p:nvSpPr>
          <p:cNvPr id="75" name="Google Shape;75;g250903b8465_0_6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250903b8465_0_65"/>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7" name="Google Shape;77;g250903b8465_0_65"/>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78" name="Google Shape;78;g250903b8465_0_65"/>
          <p:cNvPicPr preferRelativeResize="0"/>
          <p:nvPr/>
        </p:nvPicPr>
        <p:blipFill rotWithShape="1">
          <a:blip r:embed="rId2">
            <a:alphaModFix/>
          </a:blip>
          <a:srcRect/>
          <a:stretch/>
        </p:blipFill>
        <p:spPr>
          <a:xfrm>
            <a:off x="48426" y="49986"/>
            <a:ext cx="2666999" cy="1556656"/>
          </a:xfrm>
          <a:prstGeom prst="rect">
            <a:avLst/>
          </a:prstGeom>
          <a:noFill/>
          <a:ln>
            <a:noFill/>
          </a:ln>
        </p:spPr>
      </p:pic>
      <p:pic>
        <p:nvPicPr>
          <p:cNvPr id="79" name="Google Shape;79;g250903b8465_0_65"/>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80"/>
        <p:cNvGrpSpPr/>
        <p:nvPr/>
      </p:nvGrpSpPr>
      <p:grpSpPr>
        <a:xfrm>
          <a:off x="0" y="0"/>
          <a:ext cx="0" cy="0"/>
          <a:chOff x="0" y="0"/>
          <a:chExt cx="0" cy="0"/>
        </a:xfrm>
      </p:grpSpPr>
      <p:sp>
        <p:nvSpPr>
          <p:cNvPr id="81" name="Google Shape;81;g250903b8465_0_186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g250903b8465_0_186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g250903b8465_0_186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g250903b8465_0_4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g250903b8465_0_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g250903b8465_0_4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
        <p:cNvGrpSpPr/>
        <p:nvPr/>
      </p:nvGrpSpPr>
      <p:grpSpPr>
        <a:xfrm>
          <a:off x="0" y="0"/>
          <a:ext cx="0" cy="0"/>
          <a:chOff x="0" y="0"/>
          <a:chExt cx="0" cy="0"/>
        </a:xfrm>
      </p:grpSpPr>
      <p:sp>
        <p:nvSpPr>
          <p:cNvPr id="23" name="Google Shape;23;g250903b8465_0_59"/>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250903b8465_0_59"/>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 name="Google Shape;25;g250903b8465_0_59"/>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6" name="Google Shape;26;g250903b8465_0_59"/>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 name="Google Shape;27;g250903b8465_0_59"/>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g250903b8465_0_4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250903b8465_0_48"/>
          <p:cNvSpPr txBox="1">
            <a:spLocks noGrp="1"/>
          </p:cNvSpPr>
          <p:nvPr>
            <p:ph type="body" idx="1"/>
          </p:nvPr>
        </p:nvSpPr>
        <p:spPr>
          <a:xfrm>
            <a:off x="914400" y="1524000"/>
            <a:ext cx="3582900" cy="651000"/>
          </a:xfrm>
          <a:prstGeom prst="rect">
            <a:avLst/>
          </a:prstGeom>
          <a:solidFill>
            <a:srgbClr val="003369">
              <a:alpha val="73725"/>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1" name="Google Shape;31;g250903b8465_0_48"/>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2" name="Google Shape;32;g250903b8465_0_48"/>
          <p:cNvSpPr txBox="1">
            <a:spLocks noGrp="1"/>
          </p:cNvSpPr>
          <p:nvPr>
            <p:ph type="body" idx="3"/>
          </p:nvPr>
        </p:nvSpPr>
        <p:spPr>
          <a:xfrm>
            <a:off x="5105400" y="1535113"/>
            <a:ext cx="3581400" cy="639900"/>
          </a:xfrm>
          <a:prstGeom prst="rect">
            <a:avLst/>
          </a:prstGeom>
          <a:solidFill>
            <a:srgbClr val="003369">
              <a:alpha val="73725"/>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3" name="Google Shape;33;g250903b8465_0_48"/>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g250903b8465_0_8"/>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6" name="Google Shape;36;g250903b8465_0_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g250903b8465_0_1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g250903b8465_0_1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g250903b8465_0_1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
        <p:cNvGrpSpPr/>
        <p:nvPr/>
      </p:nvGrpSpPr>
      <p:grpSpPr>
        <a:xfrm>
          <a:off x="0" y="0"/>
          <a:ext cx="0" cy="0"/>
          <a:chOff x="0" y="0"/>
          <a:chExt cx="0" cy="0"/>
        </a:xfrm>
      </p:grpSpPr>
      <p:sp>
        <p:nvSpPr>
          <p:cNvPr id="42" name="Google Shape;42;g250903b8465_0_1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g250903b8465_0_15"/>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 name="Google Shape;44;g250903b8465_0_15"/>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5" name="Google Shape;45;g250903b8465_0_1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g250903b8465_0_2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 name="Google Shape;48;g250903b8465_0_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250903b8465_0_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250903b8465_0_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250903b8465_0_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0Ii81eGXoLwlLxmiJY_sD4IKJGVOoppR/view?usp=drive_lin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docs.google.com/document/d/10Xs1Xsh8kqvGOkYG1ropDCQU08NgCsVb/edit"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measuringsel.casel.org/assessment-guide/?accessform=true&amp;position=Professional+Development+Staff." TargetMode="External"/><Relationship Id="rId3" Type="http://schemas.openxmlformats.org/officeDocument/2006/relationships/hyperlink" Target="https://intensiveintervention.org/" TargetMode="External"/><Relationship Id="rId7" Type="http://schemas.openxmlformats.org/officeDocument/2006/relationships/hyperlink" Target="https://www.pbis.org/resource/screening-resources" TargetMode="External"/><Relationship Id="rId12"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harts.intensiveintervention.org/chart/behavior-screening" TargetMode="External"/><Relationship Id="rId11" Type="http://schemas.openxmlformats.org/officeDocument/2006/relationships/image" Target="../media/image15.png"/><Relationship Id="rId5" Type="http://schemas.openxmlformats.org/officeDocument/2006/relationships/hyperlink" Target="https://education.missouri.edu/ebi/category/behavior-assessments-screening/" TargetMode="External"/><Relationship Id="rId10" Type="http://schemas.openxmlformats.org/officeDocument/2006/relationships/image" Target="../media/image14.png"/><Relationship Id="rId4" Type="http://schemas.openxmlformats.org/officeDocument/2006/relationships/hyperlink" Target="https://www.rand.org/education-and-labor/projects/assessments" TargetMode="External"/><Relationship Id="rId9" Type="http://schemas.openxmlformats.org/officeDocument/2006/relationships/hyperlink" Target="http://education.ohio.gov/Topics/Student-Supports/PBIS-Resources/Project-AWARE-Ohio/Project-AWARE-Ohio-Statewide-Resour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0KuqF-RLUB_Ta3Z2Fp8krMD0hoLuGx9G/view?usp=drive_lin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drive.google.com/file/d/1Be7Y7ti2i95KsRtilFAVjEMTjI6Mao62/view?usp=sharing"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gSe9WBes8EsVviP7HX8f1Str-Qcp8ceb/edit?usp=sharing&amp;ouid=110403042282951422266&amp;rtpof=true&amp;sd=tru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lcps.org/Page/246007"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docs.google.com/spreadsheets/d/1542s-OHn3S61LmC9opqHPFLEJG-CbFJ2JtUk6_kZTj8/edit#gid=0"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f8Jhy_LxWD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zqAU_6-w7xw"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rive.google.com/file/d/11N5ba6N1ARhOHOev4FALFghd9UBiW7WU/view?usp=drive_link"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https://drive.google.com/file/d/11N5ba6N1ARhOHOev4FALFghd9UBiW7WU/view?usp=drive_link"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rive.google.com/file/d/19XDyONAx5Pq_7h_howM0bhinKB0RRJ_z/view?usp=shar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lcps.org/Page/246007"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rive.google.com/file/d/1dFeQjoeZlN0EFIUieOSI8YvwjyzJgW7t/view?pli=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rive.google.com/file/d/1C3i9MNVVO8IgThpgPXqrYs20-fF9ncoc/view?usp=sharin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drive.google.com/file/d/1y_y7dhlWzmGfB-9YDAnFpx7TV3cxcI-o/view"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55Nc8nccPa0"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69.xml.rels><?xml version="1.0" encoding="UTF-8" standalone="yes"?>
<Relationships xmlns="http://schemas.openxmlformats.org/package/2006/relationships"><Relationship Id="rId3" Type="http://schemas.openxmlformats.org/officeDocument/2006/relationships/hyperlink" Target="https://vtss-ric.vcu.edu/media/vtss-ric/documents/cop/advanced-tiers/CICO-Fidelity-Measure-and-Planning-Tool.pdf"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researchgate.net/figure/Wilson-Fidelity-Lesson-checklist_fig1_281576222"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hyperlink" Target="https://www.matsuk12.us/cms/lib/AK01000953/Centricity/Domain/105/MTSS%20page/fidelity%20checklists/Six_Min_Solution_Checklist.pdf"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hyperlink" Target="http://www.bemidji.k12.mn.us/wp-content/uploads/2013/11/PALS-Reading-2-6-Integrity-Check3.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docs.google.com/forms/d/e/1FAIpQLSegk2rdmuXyiYke-Vi29Mm_aG-5Bxr9v6520Cwu_vtLOB5hug/viewform?usp=sharin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ocs.google.com/forms/d/1M3Ve2dJIC_MZyVyw-aTjGFeM6-xKQUoiJZuVnqNdUb4/edit"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rti4success.org/sites/default/files/interventions_in_rti_handouts.pdf"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iris.peabody.vanderbilt.edu/module/ebp_03/"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www.pbi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vtss-ric.vcu.edu/media/vtss-ric/documents/tier-1-forum/academic-tfi/2022/Academic_Tiered_Fidelity_Inventory.pdf" TargetMode="External"/><Relationship Id="rId5" Type="http://schemas.openxmlformats.org/officeDocument/2006/relationships/hyperlink" Target="https://global-uploads.webflow.com/5d3725188825e071f1670246/60108a57b3fa685215c10927_SWPBIS%20Tiered%20Fidelity%20Inventory%20(TFI).pdf"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311700" y="297801"/>
            <a:ext cx="8520600" cy="1450800"/>
          </a:xfrm>
          <a:prstGeom prst="rect">
            <a:avLst/>
          </a:prstGeom>
          <a:solidFill>
            <a:srgbClr val="073763"/>
          </a:solidFill>
          <a:ln w="1905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sz="4400" b="1">
                <a:solidFill>
                  <a:schemeClr val="lt1"/>
                </a:solidFill>
              </a:rPr>
              <a:t>Introduction to Advanced Tiers</a:t>
            </a:r>
            <a:endParaRPr sz="4400" b="1">
              <a:solidFill>
                <a:schemeClr val="lt1"/>
              </a:solidFill>
            </a:endParaRPr>
          </a:p>
          <a:p>
            <a:pPr marL="0" lvl="0" indent="0" algn="ctr" rtl="0">
              <a:lnSpc>
                <a:spcPct val="100000"/>
              </a:lnSpc>
              <a:spcBef>
                <a:spcPts val="0"/>
              </a:spcBef>
              <a:spcAft>
                <a:spcPts val="0"/>
              </a:spcAft>
              <a:buClr>
                <a:srgbClr val="191919"/>
              </a:buClr>
              <a:buSzPts val="5400"/>
              <a:buFont typeface="Verdana"/>
              <a:buNone/>
            </a:pPr>
            <a:endParaRPr sz="500" b="1">
              <a:solidFill>
                <a:schemeClr val="lt1"/>
              </a:solidFill>
            </a:endParaRPr>
          </a:p>
          <a:p>
            <a:pPr marL="0" lvl="0" indent="0" algn="ctr" rtl="0">
              <a:lnSpc>
                <a:spcPct val="100000"/>
              </a:lnSpc>
              <a:spcBef>
                <a:spcPts val="0"/>
              </a:spcBef>
              <a:spcAft>
                <a:spcPts val="0"/>
              </a:spcAft>
              <a:buClr>
                <a:srgbClr val="191919"/>
              </a:buClr>
              <a:buSzPts val="5400"/>
              <a:buFont typeface="Verdana"/>
              <a:buNone/>
            </a:pPr>
            <a:r>
              <a:rPr lang="en-US" sz="4400" b="1">
                <a:solidFill>
                  <a:schemeClr val="lt1"/>
                </a:solidFill>
              </a:rPr>
              <a:t>Workbook</a:t>
            </a:r>
            <a:endParaRPr sz="4400" b="1">
              <a:solidFill>
                <a:schemeClr val="lt1"/>
              </a:solidFill>
            </a:endParaRPr>
          </a:p>
        </p:txBody>
      </p:sp>
      <p:sp>
        <p:nvSpPr>
          <p:cNvPr id="89" name="Google Shape;89;p1"/>
          <p:cNvSpPr txBox="1"/>
          <p:nvPr/>
        </p:nvSpPr>
        <p:spPr>
          <a:xfrm>
            <a:off x="367500" y="2068050"/>
            <a:ext cx="8409000" cy="4556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en-US" sz="2000" b="0" i="0" u="none" strike="noStrike" cap="none">
                <a:solidFill>
                  <a:schemeClr val="dk1"/>
                </a:solidFill>
                <a:latin typeface="Proxima Nova"/>
                <a:ea typeface="Proxima Nova"/>
                <a:cs typeface="Proxima Nova"/>
                <a:sym typeface="Proxima Nova"/>
              </a:rPr>
              <a:t>These slides are your division’s </a:t>
            </a:r>
            <a:r>
              <a:rPr lang="en-US" sz="2000" b="1" i="1" u="none" strike="noStrike" cap="none">
                <a:solidFill>
                  <a:schemeClr val="dk1"/>
                </a:solidFill>
                <a:latin typeface="Proxima Nova"/>
                <a:ea typeface="Proxima Nova"/>
                <a:cs typeface="Proxima Nova"/>
                <a:sym typeface="Proxima Nova"/>
              </a:rPr>
              <a:t>work space </a:t>
            </a:r>
            <a:r>
              <a:rPr lang="en-US" sz="2000" b="0" i="0" u="none" strike="noStrike" cap="none">
                <a:solidFill>
                  <a:schemeClr val="dk1"/>
                </a:solidFill>
                <a:latin typeface="Proxima Nova"/>
                <a:ea typeface="Proxima Nova"/>
                <a:cs typeface="Proxima Nova"/>
                <a:sym typeface="Proxima Nova"/>
              </a:rPr>
              <a:t>for your Advanced Tier session(s).  They contain space to record your thoughts/ideas; links to reference materials; and organizers for your team’s work.</a:t>
            </a:r>
            <a:endParaRPr sz="2000" b="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000000"/>
              </a:buClr>
              <a:buSzPts val="2000"/>
              <a:buFont typeface="Arial"/>
              <a:buNone/>
            </a:pPr>
            <a:r>
              <a:rPr lang="en-US" sz="2000" b="1" i="0" u="none" strike="noStrike" cap="none">
                <a:solidFill>
                  <a:schemeClr val="dk1"/>
                </a:solidFill>
                <a:latin typeface="Proxima Nova"/>
                <a:ea typeface="Proxima Nova"/>
                <a:cs typeface="Proxima Nova"/>
                <a:sym typeface="Proxima Nova"/>
              </a:rPr>
              <a:t>Make the space your own!</a:t>
            </a:r>
            <a:r>
              <a:rPr lang="en-US" sz="2000" b="0" i="0" u="none" strike="noStrike" cap="none">
                <a:solidFill>
                  <a:schemeClr val="dk1"/>
                </a:solidFill>
                <a:latin typeface="Proxima Nova"/>
                <a:ea typeface="Proxima Nova"/>
                <a:cs typeface="Proxima Nova"/>
                <a:sym typeface="Proxima Nova"/>
              </a:rPr>
              <a:t> You can create new slides, import slides or images, take photos, etc.  </a:t>
            </a:r>
            <a:endParaRPr sz="2000" b="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000000"/>
              </a:buClr>
              <a:buSzPts val="2000"/>
              <a:buFont typeface="Arial"/>
              <a:buNone/>
            </a:pPr>
            <a:r>
              <a:rPr lang="en-US" sz="2000" b="0" i="0" u="none" strike="noStrike" cap="none">
                <a:solidFill>
                  <a:schemeClr val="dk1"/>
                </a:solidFill>
                <a:latin typeface="Proxima Nova"/>
                <a:ea typeface="Proxima Nova"/>
                <a:cs typeface="Proxima Nova"/>
                <a:sym typeface="Proxima Nova"/>
              </a:rPr>
              <a:t>All of the </a:t>
            </a:r>
            <a:r>
              <a:rPr lang="en-US" sz="2000" b="1" i="0" u="none" strike="noStrike" cap="none">
                <a:solidFill>
                  <a:schemeClr val="dk1"/>
                </a:solidFill>
                <a:latin typeface="Proxima Nova"/>
                <a:ea typeface="Proxima Nova"/>
                <a:cs typeface="Proxima Nova"/>
                <a:sym typeface="Proxima Nova"/>
              </a:rPr>
              <a:t>grey spaces </a:t>
            </a:r>
            <a:r>
              <a:rPr lang="en-US" sz="2000" b="0" i="0" u="none" strike="noStrike" cap="none">
                <a:solidFill>
                  <a:schemeClr val="dk1"/>
                </a:solidFill>
                <a:latin typeface="Proxima Nova"/>
                <a:ea typeface="Proxima Nova"/>
                <a:cs typeface="Proxima Nova"/>
                <a:sym typeface="Proxima Nova"/>
              </a:rPr>
              <a:t>are text boxes and ready for you to record your responses.</a:t>
            </a:r>
            <a:endParaRPr sz="2000" b="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000000"/>
              </a:buClr>
              <a:buSzPts val="2000"/>
              <a:buFont typeface="Arial"/>
              <a:buNone/>
            </a:pPr>
            <a:r>
              <a:rPr lang="en-US" sz="2000" b="0" i="0" u="none" strike="noStrike" cap="none">
                <a:solidFill>
                  <a:schemeClr val="dk1"/>
                </a:solidFill>
                <a:latin typeface="Proxima Nova"/>
                <a:ea typeface="Proxima Nova"/>
                <a:cs typeface="Proxima Nova"/>
                <a:sym typeface="Proxima Nova"/>
              </a:rPr>
              <a:t>Slides 2-6 are important </a:t>
            </a:r>
            <a:r>
              <a:rPr lang="en-US" sz="2000" b="1" i="0" u="none" strike="noStrike" cap="none">
                <a:solidFill>
                  <a:schemeClr val="dk1"/>
                </a:solidFill>
                <a:latin typeface="Proxima Nova"/>
                <a:ea typeface="Proxima Nova"/>
                <a:cs typeface="Proxima Nova"/>
                <a:sym typeface="Proxima Nova"/>
              </a:rPr>
              <a:t>reference materials</a:t>
            </a:r>
            <a:r>
              <a:rPr lang="en-US" sz="2000" b="0" i="0" u="none" strike="noStrike" cap="none">
                <a:solidFill>
                  <a:schemeClr val="dk1"/>
                </a:solidFill>
                <a:latin typeface="Proxima Nova"/>
                <a:ea typeface="Proxima Nova"/>
                <a:cs typeface="Proxima Nova"/>
                <a:sym typeface="Proxima Nova"/>
              </a:rPr>
              <a:t> and are located at the front of the deck for easy access.</a:t>
            </a:r>
            <a:endParaRPr sz="2000" b="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1"/>
        <p:cNvGrpSpPr/>
        <p:nvPr/>
      </p:nvGrpSpPr>
      <p:grpSpPr>
        <a:xfrm>
          <a:off x="0" y="0"/>
          <a:ext cx="0" cy="0"/>
          <a:chOff x="0" y="0"/>
          <a:chExt cx="0" cy="0"/>
        </a:xfrm>
      </p:grpSpPr>
      <p:pic>
        <p:nvPicPr>
          <p:cNvPr id="172" name="Google Shape;172;p14" descr="Lava lamp with colors flowing to indicate how students move between tiers versus staying in one place or one support forever. lava_lamp_blue_hg_clr_12208.gif" title="Lava Lamp"/>
          <p:cNvPicPr preferRelativeResize="0">
            <a:picLocks noGrp="1"/>
          </p:cNvPicPr>
          <p:nvPr>
            <p:ph type="body" idx="1"/>
          </p:nvPr>
        </p:nvPicPr>
        <p:blipFill rotWithShape="1">
          <a:blip r:embed="rId3">
            <a:alphaModFix/>
          </a:blip>
          <a:srcRect/>
          <a:stretch/>
        </p:blipFill>
        <p:spPr>
          <a:xfrm>
            <a:off x="6172200" y="2046300"/>
            <a:ext cx="2971800" cy="4457700"/>
          </a:xfrm>
          <a:prstGeom prst="rect">
            <a:avLst/>
          </a:prstGeom>
          <a:noFill/>
          <a:ln>
            <a:noFill/>
          </a:ln>
        </p:spPr>
      </p:pic>
      <p:sp>
        <p:nvSpPr>
          <p:cNvPr id="173" name="Google Shape;173;p1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Moving In and Out of Tiers</a:t>
            </a:r>
            <a:endParaRPr/>
          </a:p>
        </p:txBody>
      </p:sp>
      <p:sp>
        <p:nvSpPr>
          <p:cNvPr id="174" name="Google Shape;174;p14"/>
          <p:cNvSpPr/>
          <p:nvPr/>
        </p:nvSpPr>
        <p:spPr>
          <a:xfrm>
            <a:off x="177475" y="1521175"/>
            <a:ext cx="5818500" cy="522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n-US" sz="2000" b="0" i="0" u="none" strike="noStrike" cap="none">
                <a:solidFill>
                  <a:schemeClr val="dk1"/>
                </a:solidFill>
                <a:latin typeface="Verdana"/>
                <a:ea typeface="Verdana"/>
                <a:cs typeface="Verdana"/>
                <a:sym typeface="Verdana"/>
              </a:rPr>
              <a:t>How are students’ experiences in a multi-tiered system of supports similar to a lava lamp?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a:spLocks noGrp="1"/>
          </p:cNvSpPr>
          <p:nvPr>
            <p:ph type="body" idx="1"/>
          </p:nvPr>
        </p:nvSpPr>
        <p:spPr>
          <a:xfrm>
            <a:off x="380275" y="4676875"/>
            <a:ext cx="6989100" cy="1143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Identifying students as Tier 1, Tier 2 or Tier 3 will help school teams effectively plan advanced tiers interventions.</a:t>
            </a:r>
            <a:endParaRPr/>
          </a:p>
        </p:txBody>
      </p:sp>
      <p:sp>
        <p:nvSpPr>
          <p:cNvPr id="181" name="Google Shape;181;p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Quick Check: Overview T/F</a:t>
            </a:r>
            <a:endParaRPr/>
          </a:p>
        </p:txBody>
      </p:sp>
      <p:sp>
        <p:nvSpPr>
          <p:cNvPr id="182" name="Google Shape;182;p15"/>
          <p:cNvSpPr txBox="1"/>
          <p:nvPr/>
        </p:nvSpPr>
        <p:spPr>
          <a:xfrm>
            <a:off x="380275" y="1573525"/>
            <a:ext cx="64776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Students not responding to core instruction should be removed and receive advanced tier interventions that teach different content in a different way for student success.</a:t>
            </a:r>
            <a:endParaRPr sz="1400" b="0" i="0" u="none" strike="noStrike" cap="none">
              <a:solidFill>
                <a:srgbClr val="000000"/>
              </a:solidFill>
              <a:latin typeface="Arial"/>
              <a:ea typeface="Arial"/>
              <a:cs typeface="Arial"/>
              <a:sym typeface="Arial"/>
            </a:endParaRPr>
          </a:p>
        </p:txBody>
      </p:sp>
      <p:sp>
        <p:nvSpPr>
          <p:cNvPr id="183" name="Google Shape;183;p15"/>
          <p:cNvSpPr txBox="1"/>
          <p:nvPr/>
        </p:nvSpPr>
        <p:spPr>
          <a:xfrm>
            <a:off x="7238275" y="1711975"/>
            <a:ext cx="14556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True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False</a:t>
            </a:r>
            <a:endParaRPr sz="1800" b="0" i="0" u="none" strike="noStrike" cap="none">
              <a:solidFill>
                <a:srgbClr val="000000"/>
              </a:solidFill>
              <a:latin typeface="Arial"/>
              <a:ea typeface="Arial"/>
              <a:cs typeface="Arial"/>
              <a:sym typeface="Arial"/>
            </a:endParaRPr>
          </a:p>
        </p:txBody>
      </p:sp>
      <p:sp>
        <p:nvSpPr>
          <p:cNvPr id="184" name="Google Shape;184;p15"/>
          <p:cNvSpPr txBox="1"/>
          <p:nvPr/>
        </p:nvSpPr>
        <p:spPr>
          <a:xfrm>
            <a:off x="380275" y="3062725"/>
            <a:ext cx="64776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When high quality core instruction is in place, schools can anticipate about 5-15% of students will benefit from tier 2 interventions, and 1-5% of students from tier 3.</a:t>
            </a:r>
            <a:endParaRPr sz="1400" b="0" i="0" u="none" strike="noStrike" cap="none">
              <a:solidFill>
                <a:srgbClr val="000000"/>
              </a:solidFill>
              <a:latin typeface="Arial"/>
              <a:ea typeface="Arial"/>
              <a:cs typeface="Arial"/>
              <a:sym typeface="Arial"/>
            </a:endParaRPr>
          </a:p>
        </p:txBody>
      </p:sp>
      <p:sp>
        <p:nvSpPr>
          <p:cNvPr id="185" name="Google Shape;185;p15"/>
          <p:cNvSpPr txBox="1"/>
          <p:nvPr/>
        </p:nvSpPr>
        <p:spPr>
          <a:xfrm>
            <a:off x="7238275" y="3059550"/>
            <a:ext cx="14556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True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False</a:t>
            </a:r>
            <a:endParaRPr sz="1800" b="0" i="0" u="none" strike="noStrike" cap="none">
              <a:solidFill>
                <a:srgbClr val="000000"/>
              </a:solidFill>
              <a:latin typeface="Arial"/>
              <a:ea typeface="Arial"/>
              <a:cs typeface="Arial"/>
              <a:sym typeface="Arial"/>
            </a:endParaRPr>
          </a:p>
        </p:txBody>
      </p:sp>
      <p:sp>
        <p:nvSpPr>
          <p:cNvPr id="186" name="Google Shape;186;p15"/>
          <p:cNvSpPr txBox="1"/>
          <p:nvPr/>
        </p:nvSpPr>
        <p:spPr>
          <a:xfrm>
            <a:off x="7238275" y="4613100"/>
            <a:ext cx="14556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True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False</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50903b8465_0_98"/>
          <p:cNvSpPr/>
          <p:nvPr/>
        </p:nvSpPr>
        <p:spPr>
          <a:xfrm>
            <a:off x="3143775" y="1122250"/>
            <a:ext cx="5894400" cy="558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50903b8465_0_98"/>
          <p:cNvSpPr/>
          <p:nvPr/>
        </p:nvSpPr>
        <p:spPr>
          <a:xfrm>
            <a:off x="55525" y="1046050"/>
            <a:ext cx="6105300" cy="5661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50903b8465_0_98"/>
          <p:cNvSpPr txBox="1"/>
          <p:nvPr/>
        </p:nvSpPr>
        <p:spPr>
          <a:xfrm>
            <a:off x="1628350" y="512650"/>
            <a:ext cx="2080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Tier 1 Team</a:t>
            </a:r>
            <a:endParaRPr sz="2400" b="1" i="0" u="none" strike="noStrike" cap="none">
              <a:solidFill>
                <a:srgbClr val="000000"/>
              </a:solidFill>
              <a:latin typeface="Arial"/>
              <a:ea typeface="Arial"/>
              <a:cs typeface="Arial"/>
              <a:sym typeface="Arial"/>
            </a:endParaRPr>
          </a:p>
        </p:txBody>
      </p:sp>
      <p:sp>
        <p:nvSpPr>
          <p:cNvPr id="195" name="Google Shape;195;g250903b8465_0_98"/>
          <p:cNvSpPr txBox="1"/>
          <p:nvPr/>
        </p:nvSpPr>
        <p:spPr>
          <a:xfrm>
            <a:off x="4472975" y="491950"/>
            <a:ext cx="39603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Advanced Tiers Team</a:t>
            </a:r>
            <a:endParaRPr sz="2400" b="1" i="0" u="none" strike="noStrike" cap="none">
              <a:solidFill>
                <a:srgbClr val="000000"/>
              </a:solidFill>
              <a:latin typeface="Arial"/>
              <a:ea typeface="Arial"/>
              <a:cs typeface="Arial"/>
              <a:sym typeface="Arial"/>
            </a:endParaRPr>
          </a:p>
        </p:txBody>
      </p:sp>
      <p:sp>
        <p:nvSpPr>
          <p:cNvPr id="196" name="Google Shape;196;g250903b8465_0_98"/>
          <p:cNvSpPr/>
          <p:nvPr/>
        </p:nvSpPr>
        <p:spPr>
          <a:xfrm>
            <a:off x="-2635925" y="134050"/>
            <a:ext cx="15213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Arial"/>
                <a:ea typeface="Arial"/>
                <a:cs typeface="Arial"/>
                <a:sym typeface="Arial"/>
              </a:rPr>
              <a:t>Representation across school community</a:t>
            </a:r>
            <a:endParaRPr sz="1400" b="0" i="0" u="none" strike="noStrike" cap="none">
              <a:solidFill>
                <a:srgbClr val="000000"/>
              </a:solidFill>
              <a:latin typeface="Arial"/>
              <a:ea typeface="Arial"/>
              <a:cs typeface="Arial"/>
              <a:sym typeface="Arial"/>
            </a:endParaRPr>
          </a:p>
        </p:txBody>
      </p:sp>
      <p:sp>
        <p:nvSpPr>
          <p:cNvPr id="197" name="Google Shape;197;g250903b8465_0_98"/>
          <p:cNvSpPr/>
          <p:nvPr/>
        </p:nvSpPr>
        <p:spPr>
          <a:xfrm>
            <a:off x="-1114625" y="5546700"/>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Increased evaluation (fidelity, level of use measures)</a:t>
            </a:r>
            <a:endParaRPr sz="1400" b="0" i="0" u="none" strike="noStrike" cap="none">
              <a:solidFill>
                <a:srgbClr val="000000"/>
              </a:solidFill>
              <a:latin typeface="Arial"/>
              <a:ea typeface="Arial"/>
              <a:cs typeface="Arial"/>
              <a:sym typeface="Arial"/>
            </a:endParaRPr>
          </a:p>
        </p:txBody>
      </p:sp>
      <p:sp>
        <p:nvSpPr>
          <p:cNvPr id="198" name="Google Shape;198;g250903b8465_0_98"/>
          <p:cNvSpPr/>
          <p:nvPr/>
        </p:nvSpPr>
        <p:spPr>
          <a:xfrm>
            <a:off x="-2593125" y="3429000"/>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Inter-agency collaboration</a:t>
            </a:r>
            <a:endParaRPr sz="1400" b="0" i="0" u="none" strike="noStrike" cap="none">
              <a:solidFill>
                <a:srgbClr val="000000"/>
              </a:solidFill>
              <a:latin typeface="Arial"/>
              <a:ea typeface="Arial"/>
              <a:cs typeface="Arial"/>
              <a:sym typeface="Arial"/>
            </a:endParaRPr>
          </a:p>
        </p:txBody>
      </p:sp>
      <p:sp>
        <p:nvSpPr>
          <p:cNvPr id="199" name="Google Shape;199;g250903b8465_0_98"/>
          <p:cNvSpPr/>
          <p:nvPr/>
        </p:nvSpPr>
        <p:spPr>
          <a:xfrm>
            <a:off x="-2770125" y="5546700"/>
            <a:ext cx="14814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Selects evidence-based practices that reflect all student’s backgrounds</a:t>
            </a:r>
            <a:endParaRPr sz="1400" b="0" i="0" u="none" strike="noStrike" cap="none">
              <a:solidFill>
                <a:srgbClr val="000000"/>
              </a:solidFill>
              <a:latin typeface="Arial"/>
              <a:ea typeface="Arial"/>
              <a:cs typeface="Arial"/>
              <a:sym typeface="Arial"/>
            </a:endParaRPr>
          </a:p>
        </p:txBody>
      </p:sp>
      <p:sp>
        <p:nvSpPr>
          <p:cNvPr id="200" name="Google Shape;200;g250903b8465_0_98"/>
          <p:cNvSpPr/>
          <p:nvPr/>
        </p:nvSpPr>
        <p:spPr>
          <a:xfrm>
            <a:off x="8977325" y="1860125"/>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Shares data with stakeholders</a:t>
            </a:r>
            <a:endParaRPr sz="1400" b="0" i="0" u="none" strike="noStrike" cap="none">
              <a:solidFill>
                <a:srgbClr val="000000"/>
              </a:solidFill>
              <a:latin typeface="Arial"/>
              <a:ea typeface="Arial"/>
              <a:cs typeface="Arial"/>
              <a:sym typeface="Arial"/>
            </a:endParaRPr>
          </a:p>
        </p:txBody>
      </p:sp>
      <p:sp>
        <p:nvSpPr>
          <p:cNvPr id="201" name="Google Shape;201;g250903b8465_0_98"/>
          <p:cNvSpPr/>
          <p:nvPr/>
        </p:nvSpPr>
        <p:spPr>
          <a:xfrm>
            <a:off x="8977313" y="3969375"/>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Family collaboration</a:t>
            </a:r>
            <a:endParaRPr sz="1400" b="0" i="0" u="none" strike="noStrike" cap="none">
              <a:solidFill>
                <a:srgbClr val="000000"/>
              </a:solidFill>
              <a:latin typeface="Arial"/>
              <a:ea typeface="Arial"/>
              <a:cs typeface="Arial"/>
              <a:sym typeface="Arial"/>
            </a:endParaRPr>
          </a:p>
        </p:txBody>
      </p:sp>
      <p:sp>
        <p:nvSpPr>
          <p:cNvPr id="202" name="Google Shape;202;g250903b8465_0_98"/>
          <p:cNvSpPr/>
          <p:nvPr/>
        </p:nvSpPr>
        <p:spPr>
          <a:xfrm>
            <a:off x="10537775" y="3651925"/>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Meets at least monthly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p:txBody>
      </p:sp>
      <p:sp>
        <p:nvSpPr>
          <p:cNvPr id="203" name="Google Shape;203;g250903b8465_0_98"/>
          <p:cNvSpPr/>
          <p:nvPr/>
        </p:nvSpPr>
        <p:spPr>
          <a:xfrm>
            <a:off x="-857725" y="845825"/>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Monitors Tier One core instruction</a:t>
            </a:r>
            <a:endParaRPr sz="1400" b="0" i="0" u="none" strike="noStrike" cap="none">
              <a:solidFill>
                <a:srgbClr val="000000"/>
              </a:solidFill>
              <a:latin typeface="Arial"/>
              <a:ea typeface="Arial"/>
              <a:cs typeface="Arial"/>
              <a:sym typeface="Arial"/>
            </a:endParaRPr>
          </a:p>
        </p:txBody>
      </p:sp>
      <p:sp>
        <p:nvSpPr>
          <p:cNvPr id="204" name="Google Shape;204;g250903b8465_0_98"/>
          <p:cNvSpPr/>
          <p:nvPr/>
        </p:nvSpPr>
        <p:spPr>
          <a:xfrm>
            <a:off x="-1242525" y="4084638"/>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Analyze school-wide data</a:t>
            </a:r>
            <a:endParaRPr sz="1400" b="0" i="0" u="none" strike="noStrike" cap="none">
              <a:solidFill>
                <a:srgbClr val="000000"/>
              </a:solidFill>
              <a:latin typeface="Arial"/>
              <a:ea typeface="Arial"/>
              <a:cs typeface="Arial"/>
              <a:sym typeface="Arial"/>
            </a:endParaRPr>
          </a:p>
        </p:txBody>
      </p:sp>
      <p:sp>
        <p:nvSpPr>
          <p:cNvPr id="205" name="Google Shape;205;g250903b8465_0_98"/>
          <p:cNvSpPr/>
          <p:nvPr/>
        </p:nvSpPr>
        <p:spPr>
          <a:xfrm>
            <a:off x="-2688650" y="1860125"/>
            <a:ext cx="15213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Representation across school community</a:t>
            </a:r>
            <a:endParaRPr sz="1400" b="0" i="0" u="none" strike="noStrike" cap="none">
              <a:solidFill>
                <a:srgbClr val="000000"/>
              </a:solidFill>
              <a:latin typeface="Arial"/>
              <a:ea typeface="Arial"/>
              <a:cs typeface="Arial"/>
              <a:sym typeface="Arial"/>
            </a:endParaRPr>
          </a:p>
        </p:txBody>
      </p:sp>
      <p:sp>
        <p:nvSpPr>
          <p:cNvPr id="206" name="Google Shape;206;g250903b8465_0_98"/>
          <p:cNvSpPr/>
          <p:nvPr/>
        </p:nvSpPr>
        <p:spPr>
          <a:xfrm>
            <a:off x="8609475" y="134050"/>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80-90% of students meet expectations</a:t>
            </a:r>
            <a:endParaRPr sz="1400" b="0" i="0" u="none" strike="noStrike" cap="none">
              <a:solidFill>
                <a:srgbClr val="000000"/>
              </a:solidFill>
              <a:latin typeface="Arial"/>
              <a:ea typeface="Arial"/>
              <a:cs typeface="Arial"/>
              <a:sym typeface="Arial"/>
            </a:endParaRPr>
          </a:p>
        </p:txBody>
      </p:sp>
      <p:sp>
        <p:nvSpPr>
          <p:cNvPr id="207" name="Google Shape;207;g250903b8465_0_98"/>
          <p:cNvSpPr/>
          <p:nvPr/>
        </p:nvSpPr>
        <p:spPr>
          <a:xfrm>
            <a:off x="8609475" y="5644800"/>
            <a:ext cx="1350600" cy="1115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Increased specialist representation </a:t>
            </a:r>
            <a:endParaRPr sz="1400" b="0" i="0" u="none" strike="noStrike" cap="none">
              <a:solidFill>
                <a:srgbClr val="000000"/>
              </a:solidFill>
              <a:latin typeface="Arial"/>
              <a:ea typeface="Arial"/>
              <a:cs typeface="Arial"/>
              <a:sym typeface="Arial"/>
            </a:endParaRPr>
          </a:p>
        </p:txBody>
      </p:sp>
      <p:sp>
        <p:nvSpPr>
          <p:cNvPr id="208" name="Google Shape;208;g250903b8465_0_98"/>
          <p:cNvSpPr/>
          <p:nvPr/>
        </p:nvSpPr>
        <p:spPr>
          <a:xfrm>
            <a:off x="10163600" y="5395950"/>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Decision rules for groups of students</a:t>
            </a:r>
            <a:endParaRPr sz="1400" b="0" i="0" u="none" strike="noStrike" cap="none">
              <a:solidFill>
                <a:srgbClr val="000000"/>
              </a:solidFill>
              <a:latin typeface="Arial"/>
              <a:ea typeface="Arial"/>
              <a:cs typeface="Arial"/>
              <a:sym typeface="Arial"/>
            </a:endParaRPr>
          </a:p>
        </p:txBody>
      </p:sp>
      <p:sp>
        <p:nvSpPr>
          <p:cNvPr id="209" name="Google Shape;209;g250903b8465_0_98"/>
          <p:cNvSpPr/>
          <p:nvPr/>
        </p:nvSpPr>
        <p:spPr>
          <a:xfrm>
            <a:off x="10327950" y="134050"/>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Analyzes progress monitoring data</a:t>
            </a:r>
            <a:endParaRPr sz="1400" b="0" i="0" u="none" strike="noStrike" cap="none">
              <a:solidFill>
                <a:srgbClr val="000000"/>
              </a:solidFill>
              <a:latin typeface="Arial"/>
              <a:ea typeface="Arial"/>
              <a:cs typeface="Arial"/>
              <a:sym typeface="Arial"/>
            </a:endParaRPr>
          </a:p>
        </p:txBody>
      </p:sp>
      <p:sp>
        <p:nvSpPr>
          <p:cNvPr id="210" name="Google Shape;210;g250903b8465_0_98"/>
          <p:cNvSpPr/>
          <p:nvPr/>
        </p:nvSpPr>
        <p:spPr>
          <a:xfrm>
            <a:off x="-1167350" y="2465250"/>
            <a:ext cx="15213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Recommended that team meets at least twice monthly</a:t>
            </a:r>
            <a:endParaRPr sz="1400" b="0" i="0" u="none" strike="noStrike" cap="none">
              <a:solidFill>
                <a:srgbClr val="000000"/>
              </a:solidFill>
              <a:latin typeface="Arial"/>
              <a:ea typeface="Arial"/>
              <a:cs typeface="Arial"/>
              <a:sym typeface="Arial"/>
            </a:endParaRPr>
          </a:p>
        </p:txBody>
      </p:sp>
      <p:sp>
        <p:nvSpPr>
          <p:cNvPr id="211" name="Google Shape;211;g250903b8465_0_98"/>
          <p:cNvSpPr/>
          <p:nvPr/>
        </p:nvSpPr>
        <p:spPr>
          <a:xfrm>
            <a:off x="10537775" y="1685538"/>
            <a:ext cx="1350600" cy="1311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Core practices, professional learning and coaching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2.2 Team Operating Procedures</a:t>
            </a:r>
            <a:endParaRPr/>
          </a:p>
        </p:txBody>
      </p:sp>
      <p:graphicFrame>
        <p:nvGraphicFramePr>
          <p:cNvPr id="217" name="Google Shape;217;p23"/>
          <p:cNvGraphicFramePr/>
          <p:nvPr/>
        </p:nvGraphicFramePr>
        <p:xfrm>
          <a:off x="307825" y="2174988"/>
          <a:ext cx="3000000" cy="3000000"/>
        </p:xfrm>
        <a:graphic>
          <a:graphicData uri="http://schemas.openxmlformats.org/drawingml/2006/table">
            <a:tbl>
              <a:tblPr firstRow="1">
                <a:noFill/>
                <a:tableStyleId>{9C1FBEDC-1621-4216-91F7-13D1FADCDBF5}</a:tableStyleId>
              </a:tblPr>
              <a:tblGrid>
                <a:gridCol w="2842775">
                  <a:extLst>
                    <a:ext uri="{9D8B030D-6E8A-4147-A177-3AD203B41FA5}">
                      <a16:colId xmlns:a16="http://schemas.microsoft.com/office/drawing/2014/main" val="20000"/>
                    </a:ext>
                  </a:extLst>
                </a:gridCol>
                <a:gridCol w="2842775">
                  <a:extLst>
                    <a:ext uri="{9D8B030D-6E8A-4147-A177-3AD203B41FA5}">
                      <a16:colId xmlns:a16="http://schemas.microsoft.com/office/drawing/2014/main" val="20001"/>
                    </a:ext>
                  </a:extLst>
                </a:gridCol>
                <a:gridCol w="2842775">
                  <a:extLst>
                    <a:ext uri="{9D8B030D-6E8A-4147-A177-3AD203B41FA5}">
                      <a16:colId xmlns:a16="http://schemas.microsoft.com/office/drawing/2014/main" val="20002"/>
                    </a:ext>
                  </a:extLst>
                </a:gridCol>
              </a:tblGrid>
              <a:tr h="3508450">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Tier II team meets at least monthly and has (a) regular meeting format/agenda</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(b) minutes,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(c) defined meeting roles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(d) a current action plan</a:t>
                      </a:r>
                      <a:endParaRPr sz="18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Tier II team meeting agenda and minutes</a:t>
                      </a:r>
                      <a:endParaRPr sz="1800" u="none" strike="noStrike" cap="none">
                        <a:solidFill>
                          <a:schemeClr val="dk1"/>
                        </a:solidFill>
                        <a:latin typeface="Verdana"/>
                        <a:ea typeface="Verdana"/>
                        <a:cs typeface="Verdana"/>
                        <a:sym typeface="Verdana"/>
                      </a:endParaRPr>
                    </a:p>
                    <a:p>
                      <a:pPr marL="0" marR="0" lvl="0" indent="0" algn="l" rtl="0">
                        <a:lnSpc>
                          <a:spcPct val="115000"/>
                        </a:lnSpc>
                        <a:spcBef>
                          <a:spcPts val="1200"/>
                        </a:spcBef>
                        <a:spcAft>
                          <a:spcPts val="0"/>
                        </a:spcAft>
                        <a:buClr>
                          <a:srgbClr val="000000"/>
                        </a:buClr>
                        <a:buSzPts val="2400"/>
                        <a:buFont typeface="Arial"/>
                        <a:buNone/>
                      </a:pPr>
                      <a:endParaRPr sz="1800" u="none" strike="noStrike" cap="none">
                        <a:solidFill>
                          <a:schemeClr val="dk1"/>
                        </a:solidFill>
                        <a:latin typeface="Verdana"/>
                        <a:ea typeface="Verdana"/>
                        <a:cs typeface="Verdana"/>
                        <a:sym typeface="Verdana"/>
                      </a:endParaRPr>
                    </a:p>
                    <a:p>
                      <a:pPr marL="0" marR="0" lvl="0" indent="0" algn="l" rtl="0">
                        <a:lnSpc>
                          <a:spcPct val="115000"/>
                        </a:lnSpc>
                        <a:spcBef>
                          <a:spcPts val="120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Tier II meeting roles descriptions</a:t>
                      </a:r>
                      <a:endParaRPr sz="1800" u="none" strike="noStrike" cap="none">
                        <a:solidFill>
                          <a:schemeClr val="dk1"/>
                        </a:solidFill>
                        <a:latin typeface="Verdana"/>
                        <a:ea typeface="Verdana"/>
                        <a:cs typeface="Verdana"/>
                        <a:sym typeface="Verdana"/>
                      </a:endParaRPr>
                    </a:p>
                    <a:p>
                      <a:pPr marL="0" marR="0" lvl="0" indent="0" algn="l" rtl="0">
                        <a:lnSpc>
                          <a:spcPct val="115000"/>
                        </a:lnSpc>
                        <a:spcBef>
                          <a:spcPts val="1200"/>
                        </a:spcBef>
                        <a:spcAft>
                          <a:spcPts val="0"/>
                        </a:spcAft>
                        <a:buClr>
                          <a:srgbClr val="000000"/>
                        </a:buClr>
                        <a:buSzPts val="2400"/>
                        <a:buFont typeface="Arial"/>
                        <a:buNone/>
                      </a:pPr>
                      <a:endParaRPr sz="1800" u="none" strike="noStrike" cap="none">
                        <a:solidFill>
                          <a:schemeClr val="dk1"/>
                        </a:solidFill>
                        <a:latin typeface="Verdana"/>
                        <a:ea typeface="Verdana"/>
                        <a:cs typeface="Verdana"/>
                        <a:sym typeface="Verdana"/>
                      </a:endParaRPr>
                    </a:p>
                    <a:p>
                      <a:pPr marL="0" marR="0" lvl="0" indent="0" algn="l" rtl="0">
                        <a:lnSpc>
                          <a:spcPct val="115000"/>
                        </a:lnSpc>
                        <a:spcBef>
                          <a:spcPts val="120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Tier II action plan</a:t>
                      </a:r>
                      <a:endParaRPr sz="18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en-US" sz="1800" b="1" u="none" strike="noStrike" cap="none">
                          <a:solidFill>
                            <a:schemeClr val="dk1"/>
                          </a:solidFill>
                          <a:latin typeface="Verdana"/>
                          <a:ea typeface="Verdana"/>
                          <a:cs typeface="Verdana"/>
                          <a:sym typeface="Verdana"/>
                        </a:rPr>
                        <a:t>0</a:t>
                      </a:r>
                      <a:r>
                        <a:rPr lang="en-US" sz="1800" u="none" strike="noStrike" cap="none">
                          <a:solidFill>
                            <a:schemeClr val="dk1"/>
                          </a:solidFill>
                          <a:latin typeface="Verdana"/>
                          <a:ea typeface="Verdana"/>
                          <a:cs typeface="Verdana"/>
                          <a:sym typeface="Verdana"/>
                        </a:rPr>
                        <a:t> = uses none or 1 of the features listed</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b="1" u="none" strike="noStrike" cap="none">
                          <a:solidFill>
                            <a:schemeClr val="dk1"/>
                          </a:solidFill>
                          <a:latin typeface="Verdana"/>
                          <a:ea typeface="Verdana"/>
                          <a:cs typeface="Verdana"/>
                          <a:sym typeface="Verdana"/>
                        </a:rPr>
                        <a:t>1</a:t>
                      </a:r>
                      <a:r>
                        <a:rPr lang="en-US" sz="1800" u="none" strike="noStrike" cap="none">
                          <a:solidFill>
                            <a:schemeClr val="dk1"/>
                          </a:solidFill>
                          <a:latin typeface="Verdana"/>
                          <a:ea typeface="Verdana"/>
                          <a:cs typeface="Verdana"/>
                          <a:sym typeface="Verdana"/>
                        </a:rPr>
                        <a:t>= Team uses at least 2 but not all 4 features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b="1" u="none" strike="noStrike" cap="none">
                          <a:solidFill>
                            <a:schemeClr val="dk1"/>
                          </a:solidFill>
                          <a:latin typeface="Verdana"/>
                          <a:ea typeface="Verdana"/>
                          <a:cs typeface="Verdana"/>
                          <a:sym typeface="Verdana"/>
                        </a:rPr>
                        <a:t>2</a:t>
                      </a:r>
                      <a:r>
                        <a:rPr lang="en-US" sz="1800" u="none" strike="noStrike" cap="none">
                          <a:solidFill>
                            <a:schemeClr val="dk1"/>
                          </a:solidFill>
                          <a:latin typeface="Verdana"/>
                          <a:ea typeface="Verdana"/>
                          <a:cs typeface="Verdana"/>
                          <a:sym typeface="Verdana"/>
                        </a:rPr>
                        <a:t> = Tier II team meets at least monthly and uses all 4 features</a:t>
                      </a:r>
                      <a:endParaRPr sz="1800" u="none" strike="noStrike" cap="none"/>
                    </a:p>
                  </a:txBody>
                  <a:tcPr marL="91425" marR="91425" marT="91425" marB="91425"/>
                </a:tc>
                <a:extLst>
                  <a:ext uri="{0D108BD9-81ED-4DB2-BD59-A6C34878D82A}">
                    <a16:rowId xmlns:a16="http://schemas.microsoft.com/office/drawing/2014/main" val="10000"/>
                  </a:ext>
                </a:extLst>
              </a:tr>
            </a:tbl>
          </a:graphicData>
        </a:graphic>
      </p:graphicFrame>
      <p:pic>
        <p:nvPicPr>
          <p:cNvPr id="218" name="Google Shape;218;p23" descr="TFI cover "/>
          <p:cNvPicPr preferRelativeResize="0"/>
          <p:nvPr/>
        </p:nvPicPr>
        <p:blipFill rotWithShape="1">
          <a:blip r:embed="rId3">
            <a:alphaModFix/>
          </a:blip>
          <a:srcRect/>
          <a:stretch/>
        </p:blipFill>
        <p:spPr>
          <a:xfrm>
            <a:off x="76475" y="67500"/>
            <a:ext cx="734935" cy="957300"/>
          </a:xfrm>
          <a:prstGeom prst="rect">
            <a:avLst/>
          </a:prstGeom>
          <a:noFill/>
          <a:ln>
            <a:noFill/>
          </a:ln>
        </p:spPr>
      </p:pic>
      <p:sp>
        <p:nvSpPr>
          <p:cNvPr id="219" name="Google Shape;219;p23"/>
          <p:cNvSpPr txBox="1"/>
          <p:nvPr/>
        </p:nvSpPr>
        <p:spPr>
          <a:xfrm>
            <a:off x="249363" y="1508500"/>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2.2?</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9" descr="Picture of page 1 of an RTI sample meeting agenda ">
            <a:hlinkClick r:id="rId3"/>
          </p:cNvPr>
          <p:cNvPicPr preferRelativeResize="0"/>
          <p:nvPr/>
        </p:nvPicPr>
        <p:blipFill rotWithShape="1">
          <a:blip r:embed="rId4">
            <a:alphaModFix/>
          </a:blip>
          <a:srcRect/>
          <a:stretch/>
        </p:blipFill>
        <p:spPr>
          <a:xfrm>
            <a:off x="673650" y="1102825"/>
            <a:ext cx="2603850" cy="2979000"/>
          </a:xfrm>
          <a:prstGeom prst="rect">
            <a:avLst/>
          </a:prstGeom>
          <a:noFill/>
          <a:ln w="9525" cap="flat" cmpd="sng">
            <a:solidFill>
              <a:schemeClr val="dk1"/>
            </a:solidFill>
            <a:prstDash val="solid"/>
            <a:round/>
            <a:headEnd type="none" w="sm" len="sm"/>
            <a:tailEnd type="none" w="sm" len="sm"/>
          </a:ln>
        </p:spPr>
      </p:pic>
      <p:sp>
        <p:nvSpPr>
          <p:cNvPr id="226" name="Google Shape;226;p29"/>
          <p:cNvSpPr txBox="1"/>
          <p:nvPr/>
        </p:nvSpPr>
        <p:spPr>
          <a:xfrm>
            <a:off x="169125" y="487225"/>
            <a:ext cx="36129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Arial"/>
                <a:ea typeface="Arial"/>
                <a:cs typeface="Arial"/>
                <a:sym typeface="Arial"/>
                <a:hlinkClick r:id="rId3"/>
              </a:rPr>
              <a:t>Group Intervention Review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Arial"/>
                <a:ea typeface="Arial"/>
                <a:cs typeface="Arial"/>
                <a:sym typeface="Arial"/>
                <a:hlinkClick r:id="rId3"/>
              </a:rPr>
              <a:t>Meeting Agenda</a:t>
            </a:r>
            <a:endParaRPr sz="1400" b="1" i="0" u="none" strike="noStrike" cap="none">
              <a:solidFill>
                <a:srgbClr val="000000"/>
              </a:solidFill>
              <a:latin typeface="Arial"/>
              <a:ea typeface="Arial"/>
              <a:cs typeface="Arial"/>
              <a:sym typeface="Arial"/>
            </a:endParaRPr>
          </a:p>
        </p:txBody>
      </p:sp>
      <p:pic>
        <p:nvPicPr>
          <p:cNvPr id="227" name="Google Shape;227;p29" descr="Picture of  front side of advanced tier meeting sample agenda">
            <a:hlinkClick r:id="rId5"/>
          </p:cNvPr>
          <p:cNvPicPr preferRelativeResize="0"/>
          <p:nvPr/>
        </p:nvPicPr>
        <p:blipFill rotWithShape="1">
          <a:blip r:embed="rId6">
            <a:alphaModFix/>
          </a:blip>
          <a:srcRect/>
          <a:stretch/>
        </p:blipFill>
        <p:spPr>
          <a:xfrm>
            <a:off x="4438893" y="1457800"/>
            <a:ext cx="3902400" cy="2484625"/>
          </a:xfrm>
          <a:prstGeom prst="rect">
            <a:avLst/>
          </a:prstGeom>
          <a:noFill/>
          <a:ln w="9525" cap="flat" cmpd="sng">
            <a:solidFill>
              <a:schemeClr val="dk1"/>
            </a:solidFill>
            <a:prstDash val="solid"/>
            <a:round/>
            <a:headEnd type="none" w="sm" len="sm"/>
            <a:tailEnd type="none" w="sm" len="sm"/>
          </a:ln>
        </p:spPr>
      </p:pic>
      <p:sp>
        <p:nvSpPr>
          <p:cNvPr id="228" name="Google Shape;228;p29"/>
          <p:cNvSpPr txBox="1"/>
          <p:nvPr/>
        </p:nvSpPr>
        <p:spPr>
          <a:xfrm>
            <a:off x="4583650" y="487225"/>
            <a:ext cx="3612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Arial"/>
                <a:ea typeface="Arial"/>
                <a:cs typeface="Arial"/>
                <a:sym typeface="Arial"/>
                <a:hlinkClick r:id="rId5"/>
              </a:rPr>
              <a:t>VTSS Advanced Tiers Meeting Agenda</a:t>
            </a:r>
            <a:endParaRPr sz="1400" b="1" i="0" u="none" strike="noStrike" cap="none">
              <a:solidFill>
                <a:srgbClr val="000000"/>
              </a:solidFill>
              <a:latin typeface="Arial"/>
              <a:ea typeface="Arial"/>
              <a:cs typeface="Arial"/>
              <a:sym typeface="Arial"/>
            </a:endParaRPr>
          </a:p>
        </p:txBody>
      </p:sp>
      <p:sp>
        <p:nvSpPr>
          <p:cNvPr id="229" name="Google Shape;229;p29"/>
          <p:cNvSpPr/>
          <p:nvPr/>
        </p:nvSpPr>
        <p:spPr>
          <a:xfrm>
            <a:off x="659175" y="4462125"/>
            <a:ext cx="7834200" cy="216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chemeClr val="dk1"/>
                </a:solidFill>
                <a:latin typeface="Arial"/>
                <a:ea typeface="Arial"/>
                <a:cs typeface="Arial"/>
                <a:sym typeface="Arial"/>
              </a:rPr>
              <a:t>What key features need to be included on your team meeting agenda?</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50903b8465_0_131"/>
          <p:cNvSpPr txBox="1">
            <a:spLocks noGrp="1"/>
          </p:cNvSpPr>
          <p:nvPr>
            <p:ph type="body" idx="1"/>
          </p:nvPr>
        </p:nvSpPr>
        <p:spPr>
          <a:xfrm>
            <a:off x="380275" y="3429000"/>
            <a:ext cx="6989100" cy="824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The most important data conversation that takes place at an advanced tier meeting is individual student performance.</a:t>
            </a:r>
            <a:endParaRPr/>
          </a:p>
        </p:txBody>
      </p:sp>
      <p:sp>
        <p:nvSpPr>
          <p:cNvPr id="236" name="Google Shape;236;g250903b8465_0_13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 Quick Check: Teaming Structures T/F</a:t>
            </a:r>
            <a:endParaRPr/>
          </a:p>
        </p:txBody>
      </p:sp>
      <p:sp>
        <p:nvSpPr>
          <p:cNvPr id="237" name="Google Shape;237;g250903b8465_0_131"/>
          <p:cNvSpPr txBox="1"/>
          <p:nvPr/>
        </p:nvSpPr>
        <p:spPr>
          <a:xfrm>
            <a:off x="380275" y="1573525"/>
            <a:ext cx="6477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Advanced tiers teams include more specialized personnel. </a:t>
            </a:r>
            <a:endParaRPr sz="1800" b="0" i="0" u="none" strike="noStrike" cap="none">
              <a:solidFill>
                <a:srgbClr val="000000"/>
              </a:solidFill>
              <a:latin typeface="Arial"/>
              <a:ea typeface="Arial"/>
              <a:cs typeface="Arial"/>
              <a:sym typeface="Arial"/>
            </a:endParaRPr>
          </a:p>
        </p:txBody>
      </p:sp>
      <p:sp>
        <p:nvSpPr>
          <p:cNvPr id="238" name="Google Shape;238;g250903b8465_0_131"/>
          <p:cNvSpPr txBox="1"/>
          <p:nvPr/>
        </p:nvSpPr>
        <p:spPr>
          <a:xfrm>
            <a:off x="7238275" y="1429800"/>
            <a:ext cx="14556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True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False</a:t>
            </a:r>
            <a:endParaRPr sz="1800" b="0" i="0" u="none" strike="noStrike" cap="none">
              <a:solidFill>
                <a:srgbClr val="000000"/>
              </a:solidFill>
              <a:latin typeface="Arial"/>
              <a:ea typeface="Arial"/>
              <a:cs typeface="Arial"/>
              <a:sym typeface="Arial"/>
            </a:endParaRPr>
          </a:p>
        </p:txBody>
      </p:sp>
      <p:sp>
        <p:nvSpPr>
          <p:cNvPr id="239" name="Google Shape;239;g250903b8465_0_131"/>
          <p:cNvSpPr txBox="1"/>
          <p:nvPr/>
        </p:nvSpPr>
        <p:spPr>
          <a:xfrm>
            <a:off x="380275" y="2479625"/>
            <a:ext cx="64776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Advanced tiers teams look the same across divisions and schools.</a:t>
            </a:r>
            <a:endParaRPr sz="1800" b="0" i="0" u="none" strike="noStrike" cap="none">
              <a:solidFill>
                <a:srgbClr val="000000"/>
              </a:solidFill>
              <a:latin typeface="Arial"/>
              <a:ea typeface="Arial"/>
              <a:cs typeface="Arial"/>
              <a:sym typeface="Arial"/>
            </a:endParaRPr>
          </a:p>
        </p:txBody>
      </p:sp>
      <p:sp>
        <p:nvSpPr>
          <p:cNvPr id="240" name="Google Shape;240;g250903b8465_0_131"/>
          <p:cNvSpPr txBox="1"/>
          <p:nvPr/>
        </p:nvSpPr>
        <p:spPr>
          <a:xfrm>
            <a:off x="7238275" y="2479625"/>
            <a:ext cx="14556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True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False</a:t>
            </a:r>
            <a:endParaRPr sz="1800" b="0" i="0" u="none" strike="noStrike" cap="none">
              <a:solidFill>
                <a:srgbClr val="000000"/>
              </a:solidFill>
              <a:latin typeface="Arial"/>
              <a:ea typeface="Arial"/>
              <a:cs typeface="Arial"/>
              <a:sym typeface="Arial"/>
            </a:endParaRPr>
          </a:p>
        </p:txBody>
      </p:sp>
      <p:sp>
        <p:nvSpPr>
          <p:cNvPr id="241" name="Google Shape;241;g250903b8465_0_131"/>
          <p:cNvSpPr txBox="1"/>
          <p:nvPr/>
        </p:nvSpPr>
        <p:spPr>
          <a:xfrm>
            <a:off x="7238275" y="3429000"/>
            <a:ext cx="14556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True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False</a:t>
            </a:r>
            <a:endParaRPr sz="1800" b="0" i="0" u="none" strike="noStrike" cap="none">
              <a:solidFill>
                <a:srgbClr val="000000"/>
              </a:solidFill>
              <a:latin typeface="Arial"/>
              <a:ea typeface="Arial"/>
              <a:cs typeface="Arial"/>
              <a:sym typeface="Arial"/>
            </a:endParaRPr>
          </a:p>
        </p:txBody>
      </p:sp>
      <p:sp>
        <p:nvSpPr>
          <p:cNvPr id="242" name="Google Shape;242;g250903b8465_0_131"/>
          <p:cNvSpPr txBox="1">
            <a:spLocks noGrp="1"/>
          </p:cNvSpPr>
          <p:nvPr>
            <p:ph type="body" idx="1"/>
          </p:nvPr>
        </p:nvSpPr>
        <p:spPr>
          <a:xfrm>
            <a:off x="380275" y="4570175"/>
            <a:ext cx="6989100" cy="824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Tier 3 team conversations include caregivers as problem-solving partners.</a:t>
            </a:r>
            <a:endParaRPr/>
          </a:p>
        </p:txBody>
      </p:sp>
      <p:sp>
        <p:nvSpPr>
          <p:cNvPr id="243" name="Google Shape;243;g250903b8465_0_131"/>
          <p:cNvSpPr txBox="1"/>
          <p:nvPr/>
        </p:nvSpPr>
        <p:spPr>
          <a:xfrm>
            <a:off x="7238275" y="4613075"/>
            <a:ext cx="14556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True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False</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228600" y="228600"/>
            <a:ext cx="8686800" cy="620700"/>
          </a:xfrm>
          <a:prstGeom prst="rect">
            <a:avLst/>
          </a:prstGeom>
          <a:solidFill>
            <a:srgbClr val="FF006F"/>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 Time: Teaming</a:t>
            </a:r>
            <a:endParaRPr/>
          </a:p>
        </p:txBody>
      </p:sp>
      <p:sp>
        <p:nvSpPr>
          <p:cNvPr id="249" name="Google Shape;249;p33"/>
          <p:cNvSpPr/>
          <p:nvPr/>
        </p:nvSpPr>
        <p:spPr>
          <a:xfrm>
            <a:off x="291550" y="951363"/>
            <a:ext cx="8623800" cy="147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Who is, or will be on your advanced tiers team?  </a:t>
            </a:r>
            <a:endParaRPr sz="1200" b="0" i="0" u="none" strike="noStrike" cap="none">
              <a:solidFill>
                <a:srgbClr val="000000"/>
              </a:solidFill>
              <a:latin typeface="Arial"/>
              <a:ea typeface="Arial"/>
              <a:cs typeface="Arial"/>
              <a:sym typeface="Arial"/>
            </a:endParaRPr>
          </a:p>
        </p:txBody>
      </p:sp>
      <p:sp>
        <p:nvSpPr>
          <p:cNvPr id="250" name="Google Shape;250;p33"/>
          <p:cNvSpPr/>
          <p:nvPr/>
        </p:nvSpPr>
        <p:spPr>
          <a:xfrm>
            <a:off x="291550" y="2524025"/>
            <a:ext cx="8623800" cy="2445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Who else is needed?</a:t>
            </a:r>
            <a:endParaRPr sz="1200" b="0" i="0" u="none" strike="noStrike" cap="none">
              <a:solidFill>
                <a:schemeClr val="dk2"/>
              </a:solidFill>
              <a:latin typeface="Arial"/>
              <a:ea typeface="Arial"/>
              <a:cs typeface="Arial"/>
              <a:sym typeface="Arial"/>
            </a:endParaRPr>
          </a:p>
          <a:p>
            <a:pPr marL="457200" marR="0" lvl="0" indent="-304800" algn="l" rtl="0">
              <a:lnSpc>
                <a:spcPct val="100000"/>
              </a:lnSpc>
              <a:spcBef>
                <a:spcPts val="360"/>
              </a:spcBef>
              <a:spcAft>
                <a:spcPts val="0"/>
              </a:spcAft>
              <a:buClr>
                <a:schemeClr val="dk2"/>
              </a:buClr>
              <a:buSzPts val="1200"/>
              <a:buFont typeface="Arial"/>
              <a:buChar char="-"/>
            </a:pPr>
            <a:r>
              <a:rPr lang="en-US" sz="1200" b="0" i="0" u="none" strike="noStrike" cap="none">
                <a:solidFill>
                  <a:schemeClr val="dk2"/>
                </a:solidFill>
                <a:latin typeface="Arial"/>
                <a:ea typeface="Arial"/>
                <a:cs typeface="Arial"/>
                <a:sym typeface="Arial"/>
              </a:rPr>
              <a:t>Behavioral, academic, and medical expertise</a:t>
            </a:r>
            <a:endParaRPr sz="1200" b="0" i="0" u="none" strike="noStrike" cap="none">
              <a:solidFill>
                <a:schemeClr val="dk2"/>
              </a:solidFill>
              <a:latin typeface="Arial"/>
              <a:ea typeface="Arial"/>
              <a:cs typeface="Arial"/>
              <a:sym typeface="Arial"/>
            </a:endParaRPr>
          </a:p>
          <a:p>
            <a:pPr marL="457200" marR="0" lvl="0" indent="-304800" algn="l" rtl="0">
              <a:lnSpc>
                <a:spcPct val="100000"/>
              </a:lnSpc>
              <a:spcBef>
                <a:spcPts val="0"/>
              </a:spcBef>
              <a:spcAft>
                <a:spcPts val="0"/>
              </a:spcAft>
              <a:buClr>
                <a:schemeClr val="dk2"/>
              </a:buClr>
              <a:buSzPts val="1200"/>
              <a:buFont typeface="Arial"/>
              <a:buChar char="-"/>
            </a:pPr>
            <a:r>
              <a:rPr lang="en-US" sz="1200" b="0" i="0" u="none" strike="noStrike" cap="none">
                <a:solidFill>
                  <a:schemeClr val="dk2"/>
                </a:solidFill>
                <a:latin typeface="Arial"/>
                <a:ea typeface="Arial"/>
                <a:cs typeface="Arial"/>
                <a:sym typeface="Arial"/>
              </a:rPr>
              <a:t>General and Special Education knowledge</a:t>
            </a:r>
            <a:endParaRPr sz="1200" b="0" i="0" u="none" strike="noStrike" cap="none">
              <a:solidFill>
                <a:schemeClr val="dk2"/>
              </a:solidFill>
              <a:latin typeface="Arial"/>
              <a:ea typeface="Arial"/>
              <a:cs typeface="Arial"/>
              <a:sym typeface="Arial"/>
            </a:endParaRPr>
          </a:p>
          <a:p>
            <a:pPr marL="457200" marR="0" lvl="0" indent="-304800" algn="l" rtl="0">
              <a:lnSpc>
                <a:spcPct val="100000"/>
              </a:lnSpc>
              <a:spcBef>
                <a:spcPts val="0"/>
              </a:spcBef>
              <a:spcAft>
                <a:spcPts val="0"/>
              </a:spcAft>
              <a:buClr>
                <a:schemeClr val="dk2"/>
              </a:buClr>
              <a:buSzPts val="1200"/>
              <a:buFont typeface="Arial"/>
              <a:buChar char="-"/>
            </a:pPr>
            <a:r>
              <a:rPr lang="en-US" sz="1200" b="0" i="0" u="none" strike="noStrike" cap="none">
                <a:solidFill>
                  <a:schemeClr val="dk2"/>
                </a:solidFill>
                <a:latin typeface="Arial"/>
                <a:ea typeface="Arial"/>
                <a:cs typeface="Arial"/>
                <a:sym typeface="Arial"/>
              </a:rPr>
              <a:t>Data/graphing knowledge</a:t>
            </a:r>
            <a:endParaRPr sz="1200" b="0" i="0" u="none" strike="noStrike" cap="none">
              <a:solidFill>
                <a:schemeClr val="dk2"/>
              </a:solidFill>
              <a:latin typeface="Arial"/>
              <a:ea typeface="Arial"/>
              <a:cs typeface="Arial"/>
              <a:sym typeface="Arial"/>
            </a:endParaRPr>
          </a:p>
          <a:p>
            <a:pPr marL="457200" marR="0" lvl="0" indent="-304800" algn="l" rtl="0">
              <a:lnSpc>
                <a:spcPct val="100000"/>
              </a:lnSpc>
              <a:spcBef>
                <a:spcPts val="0"/>
              </a:spcBef>
              <a:spcAft>
                <a:spcPts val="0"/>
              </a:spcAft>
              <a:buClr>
                <a:schemeClr val="dk2"/>
              </a:buClr>
              <a:buSzPts val="1200"/>
              <a:buFont typeface="Arial"/>
              <a:buChar char="-"/>
            </a:pPr>
            <a:r>
              <a:rPr lang="en-US" sz="1200" b="0" i="0" u="none" strike="noStrike" cap="none">
                <a:solidFill>
                  <a:schemeClr val="dk2"/>
                </a:solidFill>
                <a:latin typeface="Arial"/>
                <a:ea typeface="Arial"/>
                <a:cs typeface="Arial"/>
                <a:sym typeface="Arial"/>
              </a:rPr>
              <a:t>Authority to access/provide resources</a:t>
            </a:r>
            <a:endParaRPr sz="1200" b="0" i="0" u="none" strike="noStrike" cap="none">
              <a:solidFill>
                <a:schemeClr val="dk2"/>
              </a:solidFill>
              <a:latin typeface="Arial"/>
              <a:ea typeface="Arial"/>
              <a:cs typeface="Arial"/>
              <a:sym typeface="Arial"/>
            </a:endParaRPr>
          </a:p>
          <a:p>
            <a:pPr marL="457200" marR="0" lvl="0" indent="-304800" algn="l" rtl="0">
              <a:lnSpc>
                <a:spcPct val="100000"/>
              </a:lnSpc>
              <a:spcBef>
                <a:spcPts val="0"/>
              </a:spcBef>
              <a:spcAft>
                <a:spcPts val="0"/>
              </a:spcAft>
              <a:buClr>
                <a:schemeClr val="dk2"/>
              </a:buClr>
              <a:buSzPts val="1200"/>
              <a:buFont typeface="Arial"/>
              <a:buChar char="-"/>
            </a:pPr>
            <a:r>
              <a:rPr lang="en-US" sz="1200" b="0" i="0" u="none" strike="noStrike" cap="none">
                <a:solidFill>
                  <a:schemeClr val="dk2"/>
                </a:solidFill>
                <a:latin typeface="Arial"/>
                <a:ea typeface="Arial"/>
                <a:cs typeface="Arial"/>
                <a:sym typeface="Arial"/>
              </a:rPr>
              <a:t>Understanding of support across grades/departments and school, including other tiered support</a:t>
            </a:r>
            <a:endParaRPr sz="1200" b="0" i="0" u="none" strike="noStrike" cap="none">
              <a:solidFill>
                <a:schemeClr val="dk2"/>
              </a:solidFill>
              <a:latin typeface="Arial"/>
              <a:ea typeface="Arial"/>
              <a:cs typeface="Arial"/>
              <a:sym typeface="Arial"/>
            </a:endParaRPr>
          </a:p>
          <a:p>
            <a:pPr marL="457200" marR="0" lvl="0" indent="-304800" algn="l" rtl="0">
              <a:lnSpc>
                <a:spcPct val="100000"/>
              </a:lnSpc>
              <a:spcBef>
                <a:spcPts val="0"/>
              </a:spcBef>
              <a:spcAft>
                <a:spcPts val="0"/>
              </a:spcAft>
              <a:buClr>
                <a:schemeClr val="dk2"/>
              </a:buClr>
              <a:buSzPts val="1200"/>
              <a:buFont typeface="Arial"/>
              <a:buChar char="-"/>
            </a:pPr>
            <a:r>
              <a:rPr lang="en-US" sz="1200" b="0" i="0" u="none" strike="noStrike" cap="none">
                <a:solidFill>
                  <a:schemeClr val="dk2"/>
                </a:solidFill>
                <a:latin typeface="Arial"/>
                <a:ea typeface="Arial"/>
                <a:cs typeface="Arial"/>
                <a:sym typeface="Arial"/>
              </a:rPr>
              <a:t>Family/school connection</a:t>
            </a: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1" name="Google Shape;251;p33"/>
          <p:cNvSpPr/>
          <p:nvPr/>
        </p:nvSpPr>
        <p:spPr>
          <a:xfrm>
            <a:off x="291550" y="5071363"/>
            <a:ext cx="8623800" cy="147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What agenda format will you use?</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50903b8465_0_1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2.3: Screening  </a:t>
            </a:r>
            <a:endParaRPr/>
          </a:p>
        </p:txBody>
      </p:sp>
      <p:graphicFrame>
        <p:nvGraphicFramePr>
          <p:cNvPr id="257" name="Google Shape;257;g250903b8465_0_161"/>
          <p:cNvGraphicFramePr/>
          <p:nvPr/>
        </p:nvGraphicFramePr>
        <p:xfrm>
          <a:off x="114300" y="2231511"/>
          <a:ext cx="3000000" cy="3000000"/>
        </p:xfrm>
        <a:graphic>
          <a:graphicData uri="http://schemas.openxmlformats.org/drawingml/2006/table">
            <a:tbl>
              <a:tblPr firstRow="1">
                <a:noFill/>
                <a:tableStyleId>{6B70B061-ACA9-4C5B-A092-E4AB25F3A56D}</a:tableStyleId>
              </a:tblPr>
              <a:tblGrid>
                <a:gridCol w="2555325">
                  <a:extLst>
                    <a:ext uri="{9D8B030D-6E8A-4147-A177-3AD203B41FA5}">
                      <a16:colId xmlns:a16="http://schemas.microsoft.com/office/drawing/2014/main" val="20000"/>
                    </a:ext>
                  </a:extLst>
                </a:gridCol>
                <a:gridCol w="2704050">
                  <a:extLst>
                    <a:ext uri="{9D8B030D-6E8A-4147-A177-3AD203B41FA5}">
                      <a16:colId xmlns:a16="http://schemas.microsoft.com/office/drawing/2014/main" val="20001"/>
                    </a:ext>
                  </a:extLst>
                </a:gridCol>
                <a:gridCol w="3656025">
                  <a:extLst>
                    <a:ext uri="{9D8B030D-6E8A-4147-A177-3AD203B41FA5}">
                      <a16:colId xmlns:a16="http://schemas.microsoft.com/office/drawing/2014/main" val="20002"/>
                    </a:ext>
                  </a:extLst>
                </a:gridCol>
              </a:tblGrid>
              <a:tr h="3743375">
                <a:tc>
                  <a:txBody>
                    <a:bodyPr/>
                    <a:lstStyle/>
                    <a:p>
                      <a:pPr marL="0" marR="12700" lvl="0" indent="0" algn="l" rtl="0">
                        <a:lnSpc>
                          <a:spcPct val="100000"/>
                        </a:lnSpc>
                        <a:spcBef>
                          <a:spcPts val="0"/>
                        </a:spcBef>
                        <a:spcAft>
                          <a:spcPts val="0"/>
                        </a:spcAft>
                        <a:buClr>
                          <a:schemeClr val="dk1"/>
                        </a:buClr>
                        <a:buSzPts val="1700"/>
                        <a:buFont typeface="Arial"/>
                        <a:buNone/>
                      </a:pPr>
                      <a:r>
                        <a:rPr lang="en-US" sz="1800" u="none" strike="noStrike" cap="none">
                          <a:solidFill>
                            <a:schemeClr val="dk1"/>
                          </a:solidFill>
                          <a:latin typeface="Verdana"/>
                          <a:ea typeface="Verdana"/>
                          <a:cs typeface="Verdana"/>
                          <a:sym typeface="Verdana"/>
                        </a:rPr>
                        <a:t>Decision rules and multiple sources of data (e.g., ODRs, screening tools, attendance, student nominations) are used to identify students.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76200" marR="0" lvl="0" indent="0" algn="l" rtl="0">
                        <a:lnSpc>
                          <a:spcPct val="100000"/>
                        </a:lnSpc>
                        <a:spcBef>
                          <a:spcPts val="0"/>
                        </a:spcBef>
                        <a:spcAft>
                          <a:spcPts val="0"/>
                        </a:spcAft>
                        <a:buClr>
                          <a:schemeClr val="dk1"/>
                        </a:buClr>
                        <a:buSzPts val="2400"/>
                        <a:buFont typeface="Verdana"/>
                        <a:buNone/>
                      </a:pPr>
                      <a:r>
                        <a:rPr lang="en-US" sz="1800" u="none" strike="noStrike" cap="none">
                          <a:solidFill>
                            <a:schemeClr val="dk1"/>
                          </a:solidFill>
                          <a:latin typeface="Verdana"/>
                          <a:ea typeface="Verdana"/>
                          <a:cs typeface="Verdana"/>
                          <a:sym typeface="Verdana"/>
                        </a:rPr>
                        <a:t>Multiple data sources used (e.g., ODRs, time out of instruction, attendance, academic performance)</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Decision rubric</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Meeting minutes</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School policy</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76200" marR="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0</a:t>
                      </a:r>
                      <a:r>
                        <a:rPr lang="en-US" sz="1800" u="none" strike="noStrike" cap="none">
                          <a:solidFill>
                            <a:schemeClr val="dk1"/>
                          </a:solidFill>
                          <a:latin typeface="Verdana"/>
                          <a:ea typeface="Verdana"/>
                          <a:cs typeface="Verdana"/>
                          <a:sym typeface="Verdana"/>
                        </a:rPr>
                        <a:t> = No speciﬁc rules for identifying students </a:t>
                      </a:r>
                      <a:endParaRPr sz="1800" u="none" strike="noStrike" cap="none">
                        <a:solidFill>
                          <a:schemeClr val="dk1"/>
                        </a:solidFill>
                        <a:latin typeface="Verdana"/>
                        <a:ea typeface="Verdana"/>
                        <a:cs typeface="Verdana"/>
                        <a:sym typeface="Verdana"/>
                      </a:endParaRPr>
                    </a:p>
                    <a:p>
                      <a:pPr marL="76200" marR="0" lvl="0" indent="0" algn="l" rtl="0">
                        <a:lnSpc>
                          <a:spcPct val="100000"/>
                        </a:lnSpc>
                        <a:spcBef>
                          <a:spcPts val="0"/>
                        </a:spcBef>
                        <a:spcAft>
                          <a:spcPts val="0"/>
                        </a:spcAft>
                        <a:buClr>
                          <a:schemeClr val="dk1"/>
                        </a:buClr>
                        <a:buSzPts val="1700"/>
                        <a:buFont typeface="Arial"/>
                        <a:buNone/>
                      </a:pPr>
                      <a:endParaRPr sz="1800" b="1" u="none" strike="noStrike" cap="none">
                        <a:solidFill>
                          <a:schemeClr val="dk1"/>
                        </a:solidFill>
                        <a:latin typeface="Verdana"/>
                        <a:ea typeface="Verdana"/>
                        <a:cs typeface="Verdana"/>
                        <a:sym typeface="Verdana"/>
                      </a:endParaRPr>
                    </a:p>
                    <a:p>
                      <a:pPr marL="76200" marR="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1</a:t>
                      </a:r>
                      <a:r>
                        <a:rPr lang="en-US" sz="1800" u="none" strike="noStrike" cap="none">
                          <a:solidFill>
                            <a:schemeClr val="dk1"/>
                          </a:solidFill>
                          <a:latin typeface="Verdana"/>
                          <a:ea typeface="Verdana"/>
                          <a:cs typeface="Verdana"/>
                          <a:sym typeface="Verdana"/>
                        </a:rPr>
                        <a:t> = Data decision rules established but not consistently followed or used with only one data source</a:t>
                      </a:r>
                      <a:endParaRPr sz="1800" u="none" strike="noStrike" cap="none">
                        <a:solidFill>
                          <a:schemeClr val="dk1"/>
                        </a:solidFill>
                        <a:latin typeface="Verdana"/>
                        <a:ea typeface="Verdana"/>
                        <a:cs typeface="Verdana"/>
                        <a:sym typeface="Verdana"/>
                      </a:endParaRPr>
                    </a:p>
                    <a:p>
                      <a:pPr marL="76200" marR="76200" lvl="0" indent="0" algn="l" rtl="0">
                        <a:lnSpc>
                          <a:spcPct val="100000"/>
                        </a:lnSpc>
                        <a:spcBef>
                          <a:spcPts val="0"/>
                        </a:spcBef>
                        <a:spcAft>
                          <a:spcPts val="0"/>
                        </a:spcAft>
                        <a:buClr>
                          <a:schemeClr val="dk1"/>
                        </a:buClr>
                        <a:buSzPts val="1700"/>
                        <a:buFont typeface="Arial"/>
                        <a:buNone/>
                      </a:pPr>
                      <a:endParaRPr sz="1800" b="1" u="none" strike="noStrike" cap="none">
                        <a:solidFill>
                          <a:schemeClr val="dk1"/>
                        </a:solidFill>
                        <a:latin typeface="Verdana"/>
                        <a:ea typeface="Verdana"/>
                        <a:cs typeface="Verdana"/>
                        <a:sym typeface="Verdana"/>
                      </a:endParaRPr>
                    </a:p>
                    <a:p>
                      <a:pPr marL="76200" marR="7620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2</a:t>
                      </a:r>
                      <a:r>
                        <a:rPr lang="en-US" sz="1800" u="none" strike="noStrike" cap="none">
                          <a:solidFill>
                            <a:schemeClr val="dk1"/>
                          </a:solidFill>
                          <a:latin typeface="Verdana"/>
                          <a:ea typeface="Verdana"/>
                          <a:cs typeface="Verdana"/>
                          <a:sym typeface="Verdana"/>
                        </a:rPr>
                        <a:t> = Written policy exists that uses multiple data sources </a:t>
                      </a:r>
                      <a:r>
                        <a:rPr lang="en-US" sz="1800" u="sng" strike="noStrike" cap="none">
                          <a:solidFill>
                            <a:schemeClr val="dk1"/>
                          </a:solidFill>
                          <a:latin typeface="Verdana"/>
                          <a:ea typeface="Verdana"/>
                          <a:cs typeface="Verdana"/>
                          <a:sym typeface="Verdana"/>
                        </a:rPr>
                        <a:t>and</a:t>
                      </a:r>
                      <a:r>
                        <a:rPr lang="en-US" sz="1800" u="none" strike="noStrike" cap="none">
                          <a:solidFill>
                            <a:schemeClr val="dk1"/>
                          </a:solidFill>
                          <a:latin typeface="Verdana"/>
                          <a:ea typeface="Verdana"/>
                          <a:cs typeface="Verdana"/>
                          <a:sym typeface="Verdana"/>
                        </a:rPr>
                        <a:t> ensures prompt notice to families.</a:t>
                      </a:r>
                      <a:endParaRPr sz="1800" b="1"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258" name="Google Shape;258;g250903b8465_0_161" descr="three column chart, the first column lists the features of TFI 2.3, the second column describes data sources for TFI 2.3 and the third column lists the scoring criteria for TFI 2.3"/>
          <p:cNvPicPr preferRelativeResize="0"/>
          <p:nvPr/>
        </p:nvPicPr>
        <p:blipFill rotWithShape="1">
          <a:blip r:embed="rId3">
            <a:alphaModFix/>
          </a:blip>
          <a:srcRect/>
          <a:stretch/>
        </p:blipFill>
        <p:spPr>
          <a:xfrm>
            <a:off x="228600" y="228600"/>
            <a:ext cx="1063171" cy="1143000"/>
          </a:xfrm>
          <a:prstGeom prst="rect">
            <a:avLst/>
          </a:prstGeom>
          <a:noFill/>
          <a:ln>
            <a:noFill/>
          </a:ln>
        </p:spPr>
      </p:pic>
      <p:sp>
        <p:nvSpPr>
          <p:cNvPr id="259" name="Google Shape;259;g250903b8465_0_161"/>
          <p:cNvSpPr txBox="1"/>
          <p:nvPr/>
        </p:nvSpPr>
        <p:spPr>
          <a:xfrm>
            <a:off x="249363" y="1508500"/>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2.3?</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50903b8465_0_193"/>
          <p:cNvSpPr txBox="1">
            <a:spLocks noGrp="1"/>
          </p:cNvSpPr>
          <p:nvPr>
            <p:ph type="title"/>
          </p:nvPr>
        </p:nvSpPr>
        <p:spPr>
          <a:xfrm>
            <a:off x="228600" y="63800"/>
            <a:ext cx="8686800" cy="6588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Universal Screeners</a:t>
            </a:r>
            <a:endParaRPr/>
          </a:p>
        </p:txBody>
      </p:sp>
      <p:graphicFrame>
        <p:nvGraphicFramePr>
          <p:cNvPr id="265" name="Google Shape;265;g250903b8465_0_193"/>
          <p:cNvGraphicFramePr/>
          <p:nvPr/>
        </p:nvGraphicFramePr>
        <p:xfrm>
          <a:off x="116114" y="1039490"/>
          <a:ext cx="3000000" cy="3000000"/>
        </p:xfrm>
        <a:graphic>
          <a:graphicData uri="http://schemas.openxmlformats.org/drawingml/2006/table">
            <a:tbl>
              <a:tblPr firstRow="1">
                <a:noFill/>
                <a:tableStyleId>{6B70B061-ACA9-4C5B-A092-E4AB25F3A56D}</a:tableStyleId>
              </a:tblPr>
              <a:tblGrid>
                <a:gridCol w="2949050">
                  <a:extLst>
                    <a:ext uri="{9D8B030D-6E8A-4147-A177-3AD203B41FA5}">
                      <a16:colId xmlns:a16="http://schemas.microsoft.com/office/drawing/2014/main" val="20000"/>
                    </a:ext>
                  </a:extLst>
                </a:gridCol>
                <a:gridCol w="3142600">
                  <a:extLst>
                    <a:ext uri="{9D8B030D-6E8A-4147-A177-3AD203B41FA5}">
                      <a16:colId xmlns:a16="http://schemas.microsoft.com/office/drawing/2014/main" val="20001"/>
                    </a:ext>
                  </a:extLst>
                </a:gridCol>
                <a:gridCol w="2975825">
                  <a:extLst>
                    <a:ext uri="{9D8B030D-6E8A-4147-A177-3AD203B41FA5}">
                      <a16:colId xmlns:a16="http://schemas.microsoft.com/office/drawing/2014/main" val="20002"/>
                    </a:ext>
                  </a:extLst>
                </a:gridCol>
              </a:tblGrid>
              <a:tr h="2831450">
                <a:tc>
                  <a:txBody>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a:latin typeface="Verdana"/>
                          <a:ea typeface="Verdana"/>
                          <a:cs typeface="Verdana"/>
                          <a:sym typeface="Verdana"/>
                        </a:rPr>
                        <a:t>ACADEMIC</a:t>
                      </a:r>
                      <a:endParaRPr sz="12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2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200" u="none" strike="noStrike" cap="none">
                        <a:latin typeface="Verdana"/>
                        <a:ea typeface="Verdana"/>
                        <a:cs typeface="Verdana"/>
                        <a:sym typeface="Verdana"/>
                      </a:endParaRPr>
                    </a:p>
                    <a:p>
                      <a:pPr marL="457200" marR="0" lvl="0" indent="-304800" algn="l" rtl="0">
                        <a:lnSpc>
                          <a:spcPct val="100000"/>
                        </a:lnSpc>
                        <a:spcBef>
                          <a:spcPts val="0"/>
                        </a:spcBef>
                        <a:spcAft>
                          <a:spcPts val="0"/>
                        </a:spcAft>
                        <a:buClr>
                          <a:srgbClr val="000000"/>
                        </a:buClr>
                        <a:buSzPts val="1200"/>
                        <a:buFont typeface="Verdana"/>
                        <a:buChar char="●"/>
                      </a:pPr>
                      <a:r>
                        <a:rPr lang="en-US" sz="1200" u="sng" strike="noStrike" cap="none">
                          <a:solidFill>
                            <a:schemeClr val="hlink"/>
                          </a:solidFill>
                          <a:latin typeface="Verdana"/>
                          <a:ea typeface="Verdana"/>
                          <a:cs typeface="Verdana"/>
                          <a:sym typeface="Verdana"/>
                          <a:hlinkClick r:id="rId3"/>
                        </a:rPr>
                        <a:t>National Center on Intensive Interventions</a:t>
                      </a:r>
                      <a:endParaRPr sz="1200" u="none" strike="noStrike" cap="none"/>
                    </a:p>
                    <a:p>
                      <a:pPr marL="457200" marR="0" lvl="0" indent="-304800" algn="l" rtl="0">
                        <a:lnSpc>
                          <a:spcPct val="100000"/>
                        </a:lnSpc>
                        <a:spcBef>
                          <a:spcPts val="0"/>
                        </a:spcBef>
                        <a:spcAft>
                          <a:spcPts val="0"/>
                        </a:spcAft>
                        <a:buClr>
                          <a:srgbClr val="000000"/>
                        </a:buClr>
                        <a:buSzPts val="1200"/>
                        <a:buFont typeface="Verdana"/>
                        <a:buChar char="●"/>
                      </a:pPr>
                      <a:r>
                        <a:rPr lang="en-US" sz="1200" u="sng" strike="noStrike" cap="none">
                          <a:solidFill>
                            <a:schemeClr val="hlink"/>
                          </a:solidFill>
                          <a:latin typeface="Verdana"/>
                          <a:ea typeface="Verdana"/>
                          <a:cs typeface="Verdana"/>
                          <a:sym typeface="Verdana"/>
                          <a:hlinkClick r:id="rId4"/>
                        </a:rPr>
                        <a:t>RAND Education Assessment Finder</a:t>
                      </a:r>
                      <a:endParaRPr sz="120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2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2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200" b="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200" u="none" strike="noStrike" cap="none">
                          <a:solidFill>
                            <a:schemeClr val="dk1"/>
                          </a:solidFill>
                          <a:latin typeface="Verdana"/>
                          <a:ea typeface="Verdana"/>
                          <a:cs typeface="Verdana"/>
                          <a:sym typeface="Verdana"/>
                        </a:rPr>
                        <a:t>BEHAVIOR</a:t>
                      </a:r>
                      <a:endParaRPr sz="12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12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1200" u="none" strike="noStrike" cap="none">
                        <a:solidFill>
                          <a:schemeClr val="dk1"/>
                        </a:solidFill>
                        <a:latin typeface="Verdana"/>
                        <a:ea typeface="Verdana"/>
                        <a:cs typeface="Verdana"/>
                        <a:sym typeface="Verdana"/>
                      </a:endParaRPr>
                    </a:p>
                    <a:p>
                      <a:pPr marL="457200" marR="0" lvl="0" indent="-304800" algn="l" rtl="0">
                        <a:lnSpc>
                          <a:spcPct val="100000"/>
                        </a:lnSpc>
                        <a:spcBef>
                          <a:spcPts val="0"/>
                        </a:spcBef>
                        <a:spcAft>
                          <a:spcPts val="0"/>
                        </a:spcAft>
                        <a:buClr>
                          <a:schemeClr val="dk1"/>
                        </a:buClr>
                        <a:buSzPts val="1200"/>
                        <a:buFont typeface="Verdana"/>
                        <a:buChar char="●"/>
                      </a:pPr>
                      <a:r>
                        <a:rPr lang="en-US" sz="1200" u="sng" strike="noStrike" cap="none">
                          <a:solidFill>
                            <a:schemeClr val="hlink"/>
                          </a:solidFill>
                          <a:latin typeface="Verdana"/>
                          <a:ea typeface="Verdana"/>
                          <a:cs typeface="Verdana"/>
                          <a:sym typeface="Verdana"/>
                          <a:hlinkClick r:id="rId5"/>
                        </a:rPr>
                        <a:t>University of Missouri Evidence Based Intervention Network</a:t>
                      </a:r>
                      <a:endParaRPr sz="1200" u="none" strike="noStrike" cap="none">
                        <a:solidFill>
                          <a:schemeClr val="dk1"/>
                        </a:solidFill>
                        <a:latin typeface="Verdana"/>
                        <a:ea typeface="Verdana"/>
                        <a:cs typeface="Verdana"/>
                        <a:sym typeface="Verdana"/>
                      </a:endParaRPr>
                    </a:p>
                    <a:p>
                      <a:pPr marL="457200" marR="0" lvl="0" indent="-304800" algn="l" rtl="0">
                        <a:lnSpc>
                          <a:spcPct val="100000"/>
                        </a:lnSpc>
                        <a:spcBef>
                          <a:spcPts val="0"/>
                        </a:spcBef>
                        <a:spcAft>
                          <a:spcPts val="0"/>
                        </a:spcAft>
                        <a:buClr>
                          <a:schemeClr val="dk1"/>
                        </a:buClr>
                        <a:buSzPts val="1200"/>
                        <a:buFont typeface="Verdana"/>
                        <a:buChar char="●"/>
                      </a:pPr>
                      <a:r>
                        <a:rPr lang="en-US" sz="1200" u="sng" strike="noStrike" cap="none">
                          <a:solidFill>
                            <a:schemeClr val="hlink"/>
                          </a:solidFill>
                          <a:latin typeface="Verdana"/>
                          <a:ea typeface="Verdana"/>
                          <a:cs typeface="Verdana"/>
                          <a:sym typeface="Verdana"/>
                          <a:hlinkClick r:id="rId6"/>
                        </a:rPr>
                        <a:t>National Center on Intensive Interventions</a:t>
                      </a:r>
                      <a:endParaRPr sz="1200" u="none" strike="noStrike" cap="none">
                        <a:solidFill>
                          <a:schemeClr val="dk1"/>
                        </a:solidFill>
                        <a:latin typeface="Verdana"/>
                        <a:ea typeface="Verdana"/>
                        <a:cs typeface="Verdana"/>
                        <a:sym typeface="Verdana"/>
                      </a:endParaRPr>
                    </a:p>
                    <a:p>
                      <a:pPr marL="457200" marR="0" lvl="0" indent="-304800" algn="l" rtl="0">
                        <a:lnSpc>
                          <a:spcPct val="100000"/>
                        </a:lnSpc>
                        <a:spcBef>
                          <a:spcPts val="0"/>
                        </a:spcBef>
                        <a:spcAft>
                          <a:spcPts val="0"/>
                        </a:spcAft>
                        <a:buClr>
                          <a:schemeClr val="dk1"/>
                        </a:buClr>
                        <a:buSzPts val="1200"/>
                        <a:buFont typeface="Verdana"/>
                        <a:buChar char="●"/>
                      </a:pPr>
                      <a:r>
                        <a:rPr lang="en-US" sz="1200" u="sng" strike="noStrike" cap="none">
                          <a:solidFill>
                            <a:schemeClr val="hlink"/>
                          </a:solidFill>
                          <a:latin typeface="Verdana"/>
                          <a:ea typeface="Verdana"/>
                          <a:cs typeface="Verdana"/>
                          <a:sym typeface="Verdana"/>
                          <a:hlinkClick r:id="rId7"/>
                        </a:rPr>
                        <a:t>Center on PBIS</a:t>
                      </a:r>
                      <a:endParaRPr sz="12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100"/>
                        <a:buFont typeface="Arial"/>
                        <a:buNone/>
                      </a:pPr>
                      <a:endParaRPr sz="120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200" u="none" strike="noStrike" cap="none">
                          <a:solidFill>
                            <a:schemeClr val="dk1"/>
                          </a:solidFill>
                          <a:latin typeface="Verdana"/>
                          <a:ea typeface="Verdana"/>
                          <a:cs typeface="Verdana"/>
                          <a:sym typeface="Verdana"/>
                        </a:rPr>
                        <a:t>MENTAL WELLNESS</a:t>
                      </a:r>
                      <a:endParaRPr sz="12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12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1200" u="none" strike="noStrike" cap="none">
                        <a:solidFill>
                          <a:schemeClr val="dk1"/>
                        </a:solidFill>
                        <a:latin typeface="Verdana"/>
                        <a:ea typeface="Verdana"/>
                        <a:cs typeface="Verdana"/>
                        <a:sym typeface="Verdana"/>
                      </a:endParaRPr>
                    </a:p>
                    <a:p>
                      <a:pPr marL="457200" marR="0" lvl="0" indent="-304800" algn="l" rtl="0">
                        <a:lnSpc>
                          <a:spcPct val="100000"/>
                        </a:lnSpc>
                        <a:spcBef>
                          <a:spcPts val="0"/>
                        </a:spcBef>
                        <a:spcAft>
                          <a:spcPts val="0"/>
                        </a:spcAft>
                        <a:buClr>
                          <a:srgbClr val="000000"/>
                        </a:buClr>
                        <a:buSzPts val="1200"/>
                        <a:buFont typeface="Verdana"/>
                        <a:buChar char="●"/>
                      </a:pPr>
                      <a:r>
                        <a:rPr lang="en-US" sz="1200" u="sng" strike="noStrike" cap="none">
                          <a:solidFill>
                            <a:schemeClr val="hlink"/>
                          </a:solidFill>
                          <a:latin typeface="Verdana"/>
                          <a:ea typeface="Verdana"/>
                          <a:cs typeface="Verdana"/>
                          <a:sym typeface="Verdana"/>
                          <a:hlinkClick r:id="rId8"/>
                        </a:rPr>
                        <a:t>CASEL Assessment Guide</a:t>
                      </a:r>
                      <a:endParaRPr sz="1200" u="none" strike="noStrike" cap="none">
                        <a:latin typeface="Verdana"/>
                        <a:ea typeface="Verdana"/>
                        <a:cs typeface="Verdana"/>
                        <a:sym typeface="Verdana"/>
                      </a:endParaRPr>
                    </a:p>
                    <a:p>
                      <a:pPr marL="457200" marR="0" lvl="0" indent="-304800" algn="l" rtl="0">
                        <a:lnSpc>
                          <a:spcPct val="100000"/>
                        </a:lnSpc>
                        <a:spcBef>
                          <a:spcPts val="0"/>
                        </a:spcBef>
                        <a:spcAft>
                          <a:spcPts val="0"/>
                        </a:spcAft>
                        <a:buClr>
                          <a:srgbClr val="000000"/>
                        </a:buClr>
                        <a:buSzPts val="1200"/>
                        <a:buFont typeface="Verdana"/>
                        <a:buChar char="●"/>
                      </a:pPr>
                      <a:r>
                        <a:rPr lang="en-US" sz="1200" u="sng" strike="noStrike" cap="none">
                          <a:solidFill>
                            <a:schemeClr val="hlink"/>
                          </a:solidFill>
                          <a:latin typeface="Verdana"/>
                          <a:ea typeface="Verdana"/>
                          <a:cs typeface="Verdana"/>
                          <a:sym typeface="Verdana"/>
                          <a:hlinkClick r:id="rId4"/>
                        </a:rPr>
                        <a:t>RAND Education Assessment Finder</a:t>
                      </a:r>
                      <a:endParaRPr sz="1200" u="none" strike="noStrike" cap="none">
                        <a:latin typeface="Verdana"/>
                        <a:ea typeface="Verdana"/>
                        <a:cs typeface="Verdana"/>
                        <a:sym typeface="Verdana"/>
                      </a:endParaRPr>
                    </a:p>
                    <a:p>
                      <a:pPr marL="457200" marR="0" lvl="0" indent="-304800" algn="l" rtl="0">
                        <a:lnSpc>
                          <a:spcPct val="100000"/>
                        </a:lnSpc>
                        <a:spcBef>
                          <a:spcPts val="0"/>
                        </a:spcBef>
                        <a:spcAft>
                          <a:spcPts val="0"/>
                        </a:spcAft>
                        <a:buClr>
                          <a:srgbClr val="000000"/>
                        </a:buClr>
                        <a:buSzPts val="1200"/>
                        <a:buFont typeface="Verdana"/>
                        <a:buChar char="●"/>
                      </a:pPr>
                      <a:r>
                        <a:rPr lang="en-US" sz="1200" u="sng" strike="noStrike" cap="none">
                          <a:solidFill>
                            <a:schemeClr val="hlink"/>
                          </a:solidFill>
                          <a:latin typeface="Verdana"/>
                          <a:ea typeface="Verdana"/>
                          <a:cs typeface="Verdana"/>
                          <a:sym typeface="Verdana"/>
                          <a:hlinkClick r:id="rId9"/>
                        </a:rPr>
                        <a:t>Ohio Department of Education</a:t>
                      </a:r>
                      <a:endParaRPr sz="1200" u="none" strike="noStrike" cap="none">
                        <a:latin typeface="Verdana"/>
                        <a:ea typeface="Verdana"/>
                        <a:cs typeface="Verdana"/>
                        <a:sym typeface="Verdana"/>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66" name="Google Shape;266;g250903b8465_0_193" descr="Rainbow Color of Stacked Books with Red Apple on Top." title="Academic Icon"/>
          <p:cNvPicPr preferRelativeResize="0"/>
          <p:nvPr/>
        </p:nvPicPr>
        <p:blipFill rotWithShape="1">
          <a:blip r:embed="rId10">
            <a:alphaModFix/>
          </a:blip>
          <a:srcRect/>
          <a:stretch/>
        </p:blipFill>
        <p:spPr>
          <a:xfrm>
            <a:off x="541651" y="785423"/>
            <a:ext cx="583319" cy="729025"/>
          </a:xfrm>
          <a:prstGeom prst="rect">
            <a:avLst/>
          </a:prstGeom>
          <a:noFill/>
          <a:ln>
            <a:noFill/>
          </a:ln>
        </p:spPr>
      </p:pic>
      <p:pic>
        <p:nvPicPr>
          <p:cNvPr id="267" name="Google Shape;267;g250903b8465_0_193" descr="Green Smiling Emoji, Yellow Worried Emoji, Red Upset Emoji in Horizontal Line" title="Behavior Icon"/>
          <p:cNvPicPr preferRelativeResize="0"/>
          <p:nvPr/>
        </p:nvPicPr>
        <p:blipFill rotWithShape="1">
          <a:blip r:embed="rId11">
            <a:alphaModFix/>
          </a:blip>
          <a:srcRect/>
          <a:stretch/>
        </p:blipFill>
        <p:spPr>
          <a:xfrm>
            <a:off x="2642803" y="861626"/>
            <a:ext cx="1585024" cy="551050"/>
          </a:xfrm>
          <a:prstGeom prst="rect">
            <a:avLst/>
          </a:prstGeom>
          <a:noFill/>
          <a:ln>
            <a:noFill/>
          </a:ln>
        </p:spPr>
      </p:pic>
      <p:pic>
        <p:nvPicPr>
          <p:cNvPr id="268" name="Google Shape;268;g250903b8465_0_193" descr="Colorful clipart of brain with right hemisphere represented as artistic with birds flying out from it and the left hemisphere more scientific with sharp grid lines." title="Social Emotional Icon"/>
          <p:cNvPicPr preferRelativeResize="0"/>
          <p:nvPr/>
        </p:nvPicPr>
        <p:blipFill rotWithShape="1">
          <a:blip r:embed="rId12">
            <a:alphaModFix/>
          </a:blip>
          <a:srcRect/>
          <a:stretch/>
        </p:blipFill>
        <p:spPr>
          <a:xfrm>
            <a:off x="6226234" y="785421"/>
            <a:ext cx="837926" cy="729024"/>
          </a:xfrm>
          <a:prstGeom prst="rect">
            <a:avLst/>
          </a:prstGeom>
          <a:noFill/>
          <a:ln>
            <a:noFill/>
          </a:ln>
        </p:spPr>
      </p:pic>
      <p:sp>
        <p:nvSpPr>
          <p:cNvPr id="269" name="Google Shape;269;g250903b8465_0_193"/>
          <p:cNvSpPr/>
          <p:nvPr/>
        </p:nvSpPr>
        <p:spPr>
          <a:xfrm>
            <a:off x="63375" y="2649300"/>
            <a:ext cx="8962200" cy="420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chemeClr val="dk2"/>
                </a:solidFill>
                <a:latin typeface="Arial"/>
                <a:ea typeface="Arial"/>
                <a:cs typeface="Arial"/>
                <a:sym typeface="Arial"/>
              </a:rPr>
              <a:t>Questions:</a:t>
            </a:r>
            <a:endParaRPr sz="1400" b="1"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Is the core instruction sufficient/is it improving?</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100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For which groups is it working/not working?</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1000"/>
              </a:spcBef>
              <a:spcAft>
                <a:spcPts val="0"/>
              </a:spcAft>
              <a:buClr>
                <a:schemeClr val="dk1"/>
              </a:buClr>
              <a:buSzPts val="11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100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What is the efficacy of the tiered interventions?</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1000"/>
              </a:spcBef>
              <a:spcAft>
                <a:spcPts val="0"/>
              </a:spcAft>
              <a:buClr>
                <a:schemeClr val="dk1"/>
              </a:buClr>
              <a:buSzPts val="11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100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What is the individual growth of our students?</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400" b="1" i="0" u="none" strike="noStrike" cap="none">
                <a:solidFill>
                  <a:schemeClr val="dk2"/>
                </a:solidFill>
                <a:latin typeface="Arial"/>
                <a:ea typeface="Arial"/>
                <a:cs typeface="Arial"/>
                <a:sym typeface="Arial"/>
              </a:rPr>
              <a:t>Considerations:</a:t>
            </a:r>
            <a:endParaRPr sz="1400" b="1" i="0" u="none" strike="noStrike" cap="none">
              <a:solidFill>
                <a:schemeClr val="dk2"/>
              </a:solidFill>
              <a:latin typeface="Arial"/>
              <a:ea typeface="Arial"/>
              <a:cs typeface="Arial"/>
              <a:sym typeface="Arial"/>
            </a:endParaRPr>
          </a:p>
          <a:p>
            <a:pPr marL="914400" marR="0" lvl="0" indent="-317500" algn="l" rtl="0">
              <a:lnSpc>
                <a:spcPct val="100000"/>
              </a:lnSpc>
              <a:spcBef>
                <a:spcPts val="1000"/>
              </a:spcBef>
              <a:spcAft>
                <a:spcPts val="0"/>
              </a:spcAft>
              <a:buClr>
                <a:schemeClr val="dk2"/>
              </a:buClr>
              <a:buSzPts val="1400"/>
              <a:buFont typeface="Arial"/>
              <a:buChar char="❏"/>
            </a:pPr>
            <a:r>
              <a:rPr lang="en-US" sz="1400" b="0" i="0" u="none" strike="noStrike" cap="none">
                <a:solidFill>
                  <a:schemeClr val="dk2"/>
                </a:solidFill>
                <a:latin typeface="Arial"/>
                <a:ea typeface="Arial"/>
                <a:cs typeface="Arial"/>
                <a:sym typeface="Arial"/>
              </a:rPr>
              <a:t>Cost</a:t>
            </a:r>
            <a:endParaRPr sz="1400" b="0" i="0" u="none" strike="noStrike" cap="none">
              <a:solidFill>
                <a:schemeClr val="dk2"/>
              </a:solidFill>
              <a:latin typeface="Arial"/>
              <a:ea typeface="Arial"/>
              <a:cs typeface="Arial"/>
              <a:sym typeface="Arial"/>
            </a:endParaRPr>
          </a:p>
          <a:p>
            <a:pPr marL="914400" marR="0" lvl="0" indent="-31750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Arial"/>
                <a:ea typeface="Arial"/>
                <a:cs typeface="Arial"/>
                <a:sym typeface="Arial"/>
              </a:rPr>
              <a:t>Capacity to administer and analyze</a:t>
            </a:r>
            <a:endParaRPr sz="1400" b="0" i="0" u="none" strike="noStrike" cap="none">
              <a:solidFill>
                <a:schemeClr val="dk2"/>
              </a:solidFill>
              <a:latin typeface="Arial"/>
              <a:ea typeface="Arial"/>
              <a:cs typeface="Arial"/>
              <a:sym typeface="Arial"/>
            </a:endParaRPr>
          </a:p>
          <a:p>
            <a:pPr marL="914400" marR="0" lvl="0" indent="-31750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Arial"/>
                <a:ea typeface="Arial"/>
                <a:cs typeface="Arial"/>
                <a:sym typeface="Arial"/>
              </a:rPr>
              <a:t>Ability to Scale-up</a:t>
            </a:r>
            <a:endParaRPr sz="1400" b="0" i="0" u="none" strike="noStrike" cap="none">
              <a:solidFill>
                <a:schemeClr val="dk2"/>
              </a:solidFill>
              <a:latin typeface="Arial"/>
              <a:ea typeface="Arial"/>
              <a:cs typeface="Arial"/>
              <a:sym typeface="Arial"/>
            </a:endParaRPr>
          </a:p>
          <a:p>
            <a:pPr marL="914400" marR="0" lvl="0" indent="-31750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Arial"/>
                <a:ea typeface="Arial"/>
                <a:cs typeface="Arial"/>
                <a:sym typeface="Arial"/>
              </a:rPr>
              <a:t>Communication of Results and Reporting of Needs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50903b8465_0_236"/>
          <p:cNvSpPr txBox="1">
            <a:spLocks noGrp="1"/>
          </p:cNvSpPr>
          <p:nvPr>
            <p:ph type="body" idx="1"/>
          </p:nvPr>
        </p:nvSpPr>
        <p:spPr>
          <a:xfrm>
            <a:off x="44400" y="1665874"/>
            <a:ext cx="5961300" cy="5192100"/>
          </a:xfrm>
          <a:prstGeom prst="rect">
            <a:avLst/>
          </a:prstGeom>
          <a:noFill/>
          <a:ln>
            <a:noFill/>
          </a:ln>
        </p:spPr>
        <p:txBody>
          <a:bodyPr spcFirstLastPara="1" wrap="square" lIns="91425" tIns="45700" rIns="91425" bIns="45700" anchor="t" anchorCtr="0">
            <a:normAutofit lnSpcReduction="20000"/>
          </a:bodyPr>
          <a:lstStyle/>
          <a:p>
            <a:pPr marL="457200" lvl="0" indent="-355600" algn="l" rtl="0">
              <a:lnSpc>
                <a:spcPct val="100000"/>
              </a:lnSpc>
              <a:spcBef>
                <a:spcPts val="360"/>
              </a:spcBef>
              <a:spcAft>
                <a:spcPts val="0"/>
              </a:spcAft>
              <a:buSzPts val="2000"/>
              <a:buFont typeface="Verdana"/>
              <a:buChar char="•"/>
            </a:pPr>
            <a:r>
              <a:rPr lang="en-US" sz="3082"/>
              <a:t>We have universal screening data at Tier 1 in at least one area of academics, behavior, mental wellness (can be Early Warning System in secondary)</a:t>
            </a:r>
            <a:endParaRPr sz="3082"/>
          </a:p>
          <a:p>
            <a:pPr marL="457200" lvl="0" indent="-355600" algn="l" rtl="0">
              <a:lnSpc>
                <a:spcPct val="100000"/>
              </a:lnSpc>
              <a:spcBef>
                <a:spcPts val="360"/>
              </a:spcBef>
              <a:spcAft>
                <a:spcPts val="0"/>
              </a:spcAft>
              <a:buSzPts val="2000"/>
              <a:buFont typeface="Verdana"/>
              <a:buChar char="•"/>
            </a:pPr>
            <a:r>
              <a:rPr lang="en-US" sz="3082"/>
              <a:t>We use the data to answer “is the core sufficient” based on the triangle</a:t>
            </a:r>
            <a:endParaRPr sz="3082"/>
          </a:p>
          <a:p>
            <a:pPr marL="457200" lvl="0" indent="-363070" algn="l" rtl="0">
              <a:lnSpc>
                <a:spcPct val="100000"/>
              </a:lnSpc>
              <a:spcBef>
                <a:spcPts val="360"/>
              </a:spcBef>
              <a:spcAft>
                <a:spcPts val="0"/>
              </a:spcAft>
              <a:buSzPts val="2118"/>
              <a:buFont typeface="Verdana"/>
              <a:buChar char="•"/>
            </a:pPr>
            <a:r>
              <a:rPr lang="en-US" sz="3082"/>
              <a:t>We have conversations around “is it a student issue or a systems issue” rather than always looking at individual students</a:t>
            </a:r>
            <a:r>
              <a:rPr lang="en-US"/>
              <a:t> </a:t>
            </a:r>
            <a:endParaRPr/>
          </a:p>
        </p:txBody>
      </p:sp>
      <p:sp>
        <p:nvSpPr>
          <p:cNvPr id="276" name="Google Shape;276;g250903b8465_0_2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 Screening</a:t>
            </a:r>
            <a:endParaRPr/>
          </a:p>
        </p:txBody>
      </p:sp>
      <p:pic>
        <p:nvPicPr>
          <p:cNvPr id="277" name="Google Shape;277;g250903b8465_0_236" descr="emoji strip"/>
          <p:cNvPicPr preferRelativeResize="0"/>
          <p:nvPr/>
        </p:nvPicPr>
        <p:blipFill rotWithShape="1">
          <a:blip r:embed="rId3">
            <a:alphaModFix/>
          </a:blip>
          <a:srcRect/>
          <a:stretch/>
        </p:blipFill>
        <p:spPr>
          <a:xfrm>
            <a:off x="6025949" y="2023924"/>
            <a:ext cx="2737051" cy="952276"/>
          </a:xfrm>
          <a:prstGeom prst="rect">
            <a:avLst/>
          </a:prstGeom>
          <a:noFill/>
          <a:ln>
            <a:noFill/>
          </a:ln>
        </p:spPr>
      </p:pic>
      <p:sp>
        <p:nvSpPr>
          <p:cNvPr id="278" name="Google Shape;278;g250903b8465_0_236"/>
          <p:cNvSpPr txBox="1"/>
          <p:nvPr/>
        </p:nvSpPr>
        <p:spPr>
          <a:xfrm>
            <a:off x="60096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YES</a:t>
            </a:r>
            <a:endParaRPr sz="2200" b="0" i="0" u="none" strike="noStrike" cap="none">
              <a:solidFill>
                <a:srgbClr val="000000"/>
              </a:solidFill>
              <a:latin typeface="Verdana"/>
              <a:ea typeface="Verdana"/>
              <a:cs typeface="Verdana"/>
              <a:sym typeface="Verdana"/>
            </a:endParaRPr>
          </a:p>
        </p:txBody>
      </p:sp>
      <p:sp>
        <p:nvSpPr>
          <p:cNvPr id="279" name="Google Shape;279;g250903b8465_0_236"/>
          <p:cNvSpPr txBox="1"/>
          <p:nvPr/>
        </p:nvSpPr>
        <p:spPr>
          <a:xfrm>
            <a:off x="6743250" y="1404275"/>
            <a:ext cx="1321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SO-SO</a:t>
            </a:r>
            <a:endParaRPr sz="2200" b="0" i="0" u="none" strike="noStrike" cap="none">
              <a:solidFill>
                <a:srgbClr val="000000"/>
              </a:solidFill>
              <a:latin typeface="Verdana"/>
              <a:ea typeface="Verdana"/>
              <a:cs typeface="Verdana"/>
              <a:sym typeface="Verdana"/>
            </a:endParaRPr>
          </a:p>
        </p:txBody>
      </p:sp>
      <p:sp>
        <p:nvSpPr>
          <p:cNvPr id="280" name="Google Shape;280;g250903b8465_0_236"/>
          <p:cNvSpPr txBox="1"/>
          <p:nvPr/>
        </p:nvSpPr>
        <p:spPr>
          <a:xfrm>
            <a:off x="78384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NO</a:t>
            </a:r>
            <a:endParaRPr sz="2200" b="0" i="0" u="none" strike="noStrike" cap="none">
              <a:solidFill>
                <a:srgbClr val="000000"/>
              </a:solidFill>
              <a:latin typeface="Verdana"/>
              <a:ea typeface="Verdana"/>
              <a:cs typeface="Verdana"/>
              <a:sym typeface="Verdana"/>
            </a:endParaRPr>
          </a:p>
        </p:txBody>
      </p:sp>
      <p:pic>
        <p:nvPicPr>
          <p:cNvPr id="281" name="Google Shape;281;g250903b8465_0_236" descr="emoji strip"/>
          <p:cNvPicPr preferRelativeResize="0"/>
          <p:nvPr/>
        </p:nvPicPr>
        <p:blipFill rotWithShape="1">
          <a:blip r:embed="rId3">
            <a:alphaModFix/>
          </a:blip>
          <a:srcRect/>
          <a:stretch/>
        </p:blipFill>
        <p:spPr>
          <a:xfrm>
            <a:off x="6035474" y="3493544"/>
            <a:ext cx="2737051" cy="952276"/>
          </a:xfrm>
          <a:prstGeom prst="rect">
            <a:avLst/>
          </a:prstGeom>
          <a:noFill/>
          <a:ln>
            <a:noFill/>
          </a:ln>
        </p:spPr>
      </p:pic>
      <p:pic>
        <p:nvPicPr>
          <p:cNvPr id="282" name="Google Shape;282;g250903b8465_0_236" descr="emoji strip"/>
          <p:cNvPicPr preferRelativeResize="0"/>
          <p:nvPr/>
        </p:nvPicPr>
        <p:blipFill rotWithShape="1">
          <a:blip r:embed="rId3">
            <a:alphaModFix/>
          </a:blip>
          <a:srcRect/>
          <a:stretch/>
        </p:blipFill>
        <p:spPr>
          <a:xfrm>
            <a:off x="6025950" y="5176700"/>
            <a:ext cx="2737051" cy="952276"/>
          </a:xfrm>
          <a:prstGeom prst="rect">
            <a:avLst/>
          </a:prstGeom>
          <a:noFill/>
          <a:ln>
            <a:noFill/>
          </a:ln>
        </p:spPr>
      </p:pic>
      <p:pic>
        <p:nvPicPr>
          <p:cNvPr id="283" name="Google Shape;283;g250903b8465_0_236"/>
          <p:cNvPicPr preferRelativeResize="0"/>
          <p:nvPr/>
        </p:nvPicPr>
        <p:blipFill rotWithShape="1">
          <a:blip r:embed="rId4">
            <a:alphaModFix/>
          </a:blip>
          <a:srcRect/>
          <a:stretch/>
        </p:blipFill>
        <p:spPr>
          <a:xfrm>
            <a:off x="9202263" y="2023913"/>
            <a:ext cx="758925" cy="750273"/>
          </a:xfrm>
          <a:prstGeom prst="rect">
            <a:avLst/>
          </a:prstGeom>
          <a:noFill/>
          <a:ln>
            <a:noFill/>
          </a:ln>
        </p:spPr>
      </p:pic>
      <p:pic>
        <p:nvPicPr>
          <p:cNvPr id="284" name="Google Shape;284;g250903b8465_0_236"/>
          <p:cNvPicPr preferRelativeResize="0"/>
          <p:nvPr/>
        </p:nvPicPr>
        <p:blipFill rotWithShape="1">
          <a:blip r:embed="rId4">
            <a:alphaModFix/>
          </a:blip>
          <a:srcRect/>
          <a:stretch/>
        </p:blipFill>
        <p:spPr>
          <a:xfrm>
            <a:off x="9202275" y="3594550"/>
            <a:ext cx="758925" cy="750273"/>
          </a:xfrm>
          <a:prstGeom prst="rect">
            <a:avLst/>
          </a:prstGeom>
          <a:noFill/>
          <a:ln>
            <a:noFill/>
          </a:ln>
        </p:spPr>
      </p:pic>
      <p:pic>
        <p:nvPicPr>
          <p:cNvPr id="285" name="Google Shape;285;g250903b8465_0_236"/>
          <p:cNvPicPr preferRelativeResize="0"/>
          <p:nvPr/>
        </p:nvPicPr>
        <p:blipFill rotWithShape="1">
          <a:blip r:embed="rId4">
            <a:alphaModFix/>
          </a:blip>
          <a:srcRect/>
          <a:stretch/>
        </p:blipFill>
        <p:spPr>
          <a:xfrm>
            <a:off x="9202275" y="5277700"/>
            <a:ext cx="758925" cy="7502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94"/>
        <p:cNvGrpSpPr/>
        <p:nvPr/>
      </p:nvGrpSpPr>
      <p:grpSpPr>
        <a:xfrm>
          <a:off x="0" y="0"/>
          <a:ext cx="0" cy="0"/>
          <a:chOff x="0" y="0"/>
          <a:chExt cx="0" cy="0"/>
        </a:xfrm>
      </p:grpSpPr>
      <p:sp>
        <p:nvSpPr>
          <p:cNvPr id="95" name="Google Shape;95;p3"/>
          <p:cNvSpPr txBox="1">
            <a:spLocks noGrp="1"/>
          </p:cNvSpPr>
          <p:nvPr>
            <p:ph type="title"/>
          </p:nvPr>
        </p:nvSpPr>
        <p:spPr>
          <a:xfrm>
            <a:off x="228600" y="228600"/>
            <a:ext cx="8686800" cy="1143000"/>
          </a:xfrm>
          <a:prstGeom prst="rect">
            <a:avLst/>
          </a:prstGeom>
          <a:solidFill>
            <a:srgbClr val="38761D"/>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One Day Agenda</a:t>
            </a:r>
            <a:endParaRPr/>
          </a:p>
        </p:txBody>
      </p:sp>
      <p:sp>
        <p:nvSpPr>
          <p:cNvPr id="96" name="Google Shape;96;p3"/>
          <p:cNvSpPr txBox="1"/>
          <p:nvPr/>
        </p:nvSpPr>
        <p:spPr>
          <a:xfrm>
            <a:off x="273700" y="1581450"/>
            <a:ext cx="8870400" cy="4371300"/>
          </a:xfrm>
          <a:prstGeom prst="rect">
            <a:avLst/>
          </a:prstGeom>
          <a:noFill/>
          <a:ln>
            <a:noFill/>
          </a:ln>
        </p:spPr>
        <p:txBody>
          <a:bodyPr spcFirstLastPara="1" wrap="square" lIns="91425" tIns="91425" rIns="91425" bIns="91425" anchor="t" anchorCtr="0">
            <a:spAutoFit/>
          </a:bodyPr>
          <a:lstStyle/>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10:00-10:30:  Introduction, Connections, &amp; Materials Walk</a:t>
            </a:r>
            <a:endParaRPr sz="30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10:30-11:00:  Advanced Tiers Overview</a:t>
            </a:r>
            <a:endParaRPr sz="30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11:00-11:30:  Teaming</a:t>
            </a:r>
            <a:endParaRPr sz="30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11:30-12:00:  Screening and Requests for Assistance</a:t>
            </a:r>
            <a:endParaRPr sz="30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12:00–1:00:   Lunch</a:t>
            </a:r>
            <a:endParaRPr sz="30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1:00-1:30:     Decision Rules</a:t>
            </a:r>
            <a:endParaRPr sz="22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1:30-2:00:     Continuum of Supports and Alignment</a:t>
            </a:r>
            <a:endParaRPr sz="22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2:00-2:15:     Break</a:t>
            </a:r>
            <a:endParaRPr sz="22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2:15-3:00:     Data-informed Decision Making </a:t>
            </a:r>
            <a:endParaRPr sz="30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3:00-3:30:     Professional Learning and Coaching</a:t>
            </a:r>
            <a:endParaRPr sz="2200" b="0" i="0" u="none" strike="noStrike" cap="none">
              <a:solidFill>
                <a:schemeClr val="dk1"/>
              </a:solidFill>
              <a:latin typeface="Verdana"/>
              <a:ea typeface="Verdana"/>
              <a:cs typeface="Verdana"/>
              <a:sym typeface="Verdana"/>
            </a:endParaRPr>
          </a:p>
          <a:p>
            <a:pPr marL="114300" marR="0" lvl="0" indent="0" algn="l" rtl="0">
              <a:lnSpc>
                <a:spcPct val="100000"/>
              </a:lnSpc>
              <a:spcBef>
                <a:spcPts val="360"/>
              </a:spcBef>
              <a:spcAft>
                <a:spcPts val="0"/>
              </a:spcAft>
              <a:buClr>
                <a:schemeClr val="dk1"/>
              </a:buClr>
              <a:buSzPts val="1800"/>
              <a:buFont typeface="Arial"/>
              <a:buNone/>
            </a:pPr>
            <a:r>
              <a:rPr lang="en-US" sz="2200" b="0" i="0" u="none" strike="noStrike" cap="none">
                <a:solidFill>
                  <a:schemeClr val="dk1"/>
                </a:solidFill>
                <a:latin typeface="Verdana"/>
                <a:ea typeface="Verdana"/>
                <a:cs typeface="Verdana"/>
                <a:sym typeface="Verdana"/>
              </a:rPr>
              <a:t>3:30-4:00:     Exit Ticket and Evaluation</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9"/>
        <p:cNvGrpSpPr/>
        <p:nvPr/>
      </p:nvGrpSpPr>
      <p:grpSpPr>
        <a:xfrm>
          <a:off x="0" y="0"/>
          <a:ext cx="0" cy="0"/>
          <a:chOff x="0" y="0"/>
          <a:chExt cx="0" cy="0"/>
        </a:xfrm>
      </p:grpSpPr>
      <p:sp>
        <p:nvSpPr>
          <p:cNvPr id="290" name="Google Shape;290;g250903b8465_0_1533"/>
          <p:cNvSpPr txBox="1">
            <a:spLocks noGrp="1"/>
          </p:cNvSpPr>
          <p:nvPr>
            <p:ph type="title"/>
          </p:nvPr>
        </p:nvSpPr>
        <p:spPr>
          <a:xfrm>
            <a:off x="228600" y="228600"/>
            <a:ext cx="8686800" cy="620700"/>
          </a:xfrm>
          <a:prstGeom prst="rect">
            <a:avLst/>
          </a:prstGeom>
          <a:solidFill>
            <a:srgbClr val="4285F4"/>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 Time: Screening</a:t>
            </a:r>
            <a:endParaRPr/>
          </a:p>
        </p:txBody>
      </p:sp>
      <p:sp>
        <p:nvSpPr>
          <p:cNvPr id="291" name="Google Shape;291;g250903b8465_0_1533"/>
          <p:cNvSpPr/>
          <p:nvPr/>
        </p:nvSpPr>
        <p:spPr>
          <a:xfrm>
            <a:off x="291550" y="951363"/>
            <a:ext cx="8623800" cy="147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Choose a domain: 	</a:t>
            </a:r>
            <a:endParaRPr sz="1400" b="0" i="0" u="none" strike="noStrike" cap="none">
              <a:solidFill>
                <a:schemeClr val="dk2"/>
              </a:solidFill>
              <a:latin typeface="Verdana"/>
              <a:ea typeface="Verdana"/>
              <a:cs typeface="Verdana"/>
              <a:sym typeface="Verdana"/>
            </a:endParaRPr>
          </a:p>
          <a:p>
            <a:pPr marL="2286000" marR="0" lvl="4" indent="-317500" algn="l" rtl="0">
              <a:lnSpc>
                <a:spcPct val="90000"/>
              </a:lnSpc>
              <a:spcBef>
                <a:spcPts val="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reading</a:t>
            </a:r>
            <a:endParaRPr sz="1400" b="0" i="0" u="none" strike="noStrike" cap="none">
              <a:solidFill>
                <a:schemeClr val="dk2"/>
              </a:solidFill>
              <a:latin typeface="Verdana"/>
              <a:ea typeface="Verdana"/>
              <a:cs typeface="Verdana"/>
              <a:sym typeface="Verdana"/>
            </a:endParaRPr>
          </a:p>
          <a:p>
            <a:pPr marL="2286000" marR="0" lvl="4" indent="-317500" algn="l" rtl="0">
              <a:lnSpc>
                <a:spcPct val="90000"/>
              </a:lnSpc>
              <a:spcBef>
                <a:spcPts val="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math												</a:t>
            </a:r>
            <a:endParaRPr sz="1400" b="0" i="0" u="none" strike="noStrike" cap="none">
              <a:solidFill>
                <a:schemeClr val="dk2"/>
              </a:solidFill>
              <a:latin typeface="Verdana"/>
              <a:ea typeface="Verdana"/>
              <a:cs typeface="Verdana"/>
              <a:sym typeface="Verdana"/>
            </a:endParaRPr>
          </a:p>
          <a:p>
            <a:pPr marL="2286000" marR="0" lvl="4" indent="-317500" algn="l" rtl="0">
              <a:lnSpc>
                <a:spcPct val="90000"/>
              </a:lnSpc>
              <a:spcBef>
                <a:spcPts val="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behavior </a:t>
            </a:r>
            <a:endParaRPr sz="1400" b="0" i="0" u="none" strike="noStrike" cap="none">
              <a:solidFill>
                <a:schemeClr val="dk2"/>
              </a:solidFill>
              <a:latin typeface="Verdana"/>
              <a:ea typeface="Verdana"/>
              <a:cs typeface="Verdana"/>
              <a:sym typeface="Verdana"/>
            </a:endParaRPr>
          </a:p>
          <a:p>
            <a:pPr marL="2286000" marR="0" lvl="4" indent="-317500" algn="l" rtl="0">
              <a:lnSpc>
                <a:spcPct val="90000"/>
              </a:lnSpc>
              <a:spcBef>
                <a:spcPts val="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mental health</a:t>
            </a:r>
            <a:endParaRPr sz="1400" b="0" i="0" u="none" strike="noStrike" cap="none">
              <a:solidFill>
                <a:schemeClr val="dk2"/>
              </a:solidFill>
              <a:latin typeface="Verdana"/>
              <a:ea typeface="Verdana"/>
              <a:cs typeface="Verdana"/>
              <a:sym typeface="Verdana"/>
            </a:endParaRPr>
          </a:p>
          <a:p>
            <a:pPr marL="2286000" marR="0" lvl="4" indent="-317500" algn="l" rtl="0">
              <a:lnSpc>
                <a:spcPct val="90000"/>
              </a:lnSpc>
              <a:spcBef>
                <a:spcPts val="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attendance</a:t>
            </a:r>
            <a:endParaRPr sz="1400" b="0" i="0" u="none" strike="noStrike" cap="none">
              <a:solidFill>
                <a:srgbClr val="000000"/>
              </a:solidFill>
              <a:latin typeface="Arial"/>
              <a:ea typeface="Arial"/>
              <a:cs typeface="Arial"/>
              <a:sym typeface="Arial"/>
            </a:endParaRPr>
          </a:p>
        </p:txBody>
      </p:sp>
      <p:sp>
        <p:nvSpPr>
          <p:cNvPr id="292" name="Google Shape;292;g250903b8465_0_1533"/>
          <p:cNvSpPr/>
          <p:nvPr/>
        </p:nvSpPr>
        <p:spPr>
          <a:xfrm>
            <a:off x="291550" y="2524025"/>
            <a:ext cx="8623800" cy="2445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List screeners (formal or data sets) that are used to support advanced tier entry considerations</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3" name="Google Shape;293;g250903b8465_0_1533"/>
          <p:cNvSpPr/>
          <p:nvPr/>
        </p:nvSpPr>
        <p:spPr>
          <a:xfrm>
            <a:off x="291550" y="5071363"/>
            <a:ext cx="8623800" cy="14706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How are caregivers involved in the screening process?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50903b8465_0_2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2.4: Requests for Assistance</a:t>
            </a:r>
            <a:endParaRPr/>
          </a:p>
          <a:p>
            <a:pPr marL="0" lvl="0" indent="0" algn="ctr" rtl="0">
              <a:lnSpc>
                <a:spcPct val="100000"/>
              </a:lnSpc>
              <a:spcBef>
                <a:spcPts val="0"/>
              </a:spcBef>
              <a:spcAft>
                <a:spcPts val="0"/>
              </a:spcAft>
              <a:buSzPct val="111111"/>
              <a:buNone/>
            </a:pPr>
            <a:r>
              <a:rPr lang="en-US"/>
              <a:t>A-TFI</a:t>
            </a:r>
            <a:endParaRPr/>
          </a:p>
        </p:txBody>
      </p:sp>
      <p:graphicFrame>
        <p:nvGraphicFramePr>
          <p:cNvPr id="299" name="Google Shape;299;g250903b8465_0_256"/>
          <p:cNvGraphicFramePr/>
          <p:nvPr/>
        </p:nvGraphicFramePr>
        <p:xfrm>
          <a:off x="41700" y="2614300"/>
          <a:ext cx="3000000" cy="3000000"/>
        </p:xfrm>
        <a:graphic>
          <a:graphicData uri="http://schemas.openxmlformats.org/drawingml/2006/table">
            <a:tbl>
              <a:tblPr firstRow="1">
                <a:noFill/>
                <a:tableStyleId>{6B70B061-ACA9-4C5B-A092-E4AB25F3A56D}</a:tableStyleId>
              </a:tblPr>
              <a:tblGrid>
                <a:gridCol w="3023375">
                  <a:extLst>
                    <a:ext uri="{9D8B030D-6E8A-4147-A177-3AD203B41FA5}">
                      <a16:colId xmlns:a16="http://schemas.microsoft.com/office/drawing/2014/main" val="20000"/>
                    </a:ext>
                  </a:extLst>
                </a:gridCol>
                <a:gridCol w="2721950">
                  <a:extLst>
                    <a:ext uri="{9D8B030D-6E8A-4147-A177-3AD203B41FA5}">
                      <a16:colId xmlns:a16="http://schemas.microsoft.com/office/drawing/2014/main" val="20001"/>
                    </a:ext>
                  </a:extLst>
                </a:gridCol>
                <a:gridCol w="3315275">
                  <a:extLst>
                    <a:ext uri="{9D8B030D-6E8A-4147-A177-3AD203B41FA5}">
                      <a16:colId xmlns:a16="http://schemas.microsoft.com/office/drawing/2014/main" val="20002"/>
                    </a:ext>
                  </a:extLst>
                </a:gridCol>
              </a:tblGrid>
              <a:tr h="39872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Verdana"/>
                          <a:ea typeface="Verdana"/>
                          <a:cs typeface="Verdana"/>
                          <a:sym typeface="Verdana"/>
                        </a:rPr>
                        <a:t>Feature</a:t>
                      </a:r>
                      <a:endParaRPr sz="2400" b="1" u="none" strike="noStrike" cap="none">
                        <a:latin typeface="Verdana"/>
                        <a:ea typeface="Verdana"/>
                        <a:cs typeface="Verdana"/>
                        <a:sym typeface="Verdana"/>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Verdana"/>
                          <a:ea typeface="Verdana"/>
                          <a:cs typeface="Verdana"/>
                          <a:sym typeface="Verdana"/>
                        </a:rPr>
                        <a:t>Data Sources</a:t>
                      </a:r>
                      <a:endParaRPr sz="2400" b="1" u="none" strike="noStrike" cap="none">
                        <a:latin typeface="Verdana"/>
                        <a:ea typeface="Verdana"/>
                        <a:cs typeface="Verdana"/>
                        <a:sym typeface="Verdana"/>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Verdana"/>
                          <a:ea typeface="Verdana"/>
                          <a:cs typeface="Verdana"/>
                          <a:sym typeface="Verdana"/>
                        </a:rPr>
                        <a:t>Scoring Criteria</a:t>
                      </a:r>
                      <a:endParaRPr sz="2400" b="1" u="none" strike="noStrike" cap="none">
                        <a:latin typeface="Verdana"/>
                        <a:ea typeface="Verdana"/>
                        <a:cs typeface="Verdana"/>
                        <a:sym typeface="Verdana"/>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453600">
                <a:tc>
                  <a:txBody>
                    <a:bodyPr/>
                    <a:lstStyle/>
                    <a:p>
                      <a:pPr marL="0" marR="0" lvl="0" indent="0" algn="l" rtl="0">
                        <a:lnSpc>
                          <a:spcPct val="100000"/>
                        </a:lnSpc>
                        <a:spcBef>
                          <a:spcPts val="0"/>
                        </a:spcBef>
                        <a:spcAft>
                          <a:spcPts val="0"/>
                        </a:spcAft>
                        <a:buClr>
                          <a:schemeClr val="dk1"/>
                        </a:buClr>
                        <a:buSzPts val="1700"/>
                        <a:buFont typeface="Arial"/>
                        <a:buNone/>
                      </a:pPr>
                      <a:r>
                        <a:rPr lang="en-US" sz="1800" u="none" strike="noStrike" cap="none">
                          <a:solidFill>
                            <a:schemeClr val="dk1"/>
                          </a:solidFill>
                          <a:latin typeface="Verdana"/>
                          <a:ea typeface="Verdana"/>
                          <a:cs typeface="Verdana"/>
                          <a:sym typeface="Verdana"/>
                        </a:rPr>
                        <a:t>Process for seeking additional team assistance for meeting the needs of students and/or teachers when progress is not sufficient at Tier 2</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Documented assistance team</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Listing on asset or resource map</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Flow chart</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Decision rules defined</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0 </a:t>
                      </a:r>
                      <a:r>
                        <a:rPr lang="en-US" sz="1800" u="none" strike="noStrike" cap="none">
                          <a:solidFill>
                            <a:schemeClr val="dk1"/>
                          </a:solidFill>
                          <a:latin typeface="Verdana"/>
                          <a:ea typeface="Verdana"/>
                          <a:cs typeface="Verdana"/>
                          <a:sym typeface="Verdana"/>
                        </a:rPr>
                        <a:t>= Teachers solve problems independently </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1 </a:t>
                      </a:r>
                      <a:r>
                        <a:rPr lang="en-US" sz="1800" u="none" strike="noStrike" cap="none">
                          <a:solidFill>
                            <a:schemeClr val="dk1"/>
                          </a:solidFill>
                          <a:latin typeface="Verdana"/>
                          <a:ea typeface="Verdana"/>
                          <a:cs typeface="Verdana"/>
                          <a:sym typeface="Verdana"/>
                        </a:rPr>
                        <a:t>= Process exists but lacks clear follow-through </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2 </a:t>
                      </a:r>
                      <a:r>
                        <a:rPr lang="en-US" sz="1800" u="none" strike="noStrike" cap="none">
                          <a:solidFill>
                            <a:schemeClr val="dk1"/>
                          </a:solidFill>
                          <a:latin typeface="Verdana"/>
                          <a:ea typeface="Verdana"/>
                          <a:cs typeface="Verdana"/>
                          <a:sym typeface="Verdana"/>
                        </a:rPr>
                        <a:t>= Process is clear, organized, and utilized by teachers </a:t>
                      </a:r>
                      <a:endParaRPr sz="1800" b="1"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300" name="Google Shape;300;g250903b8465_0_256" descr="three column chart, the first column lists the features of ATFI 2.4, the second column describes data sources for ATFI 2.4 and the third column lists the scoring criteria for ATFI 2.4"/>
          <p:cNvPicPr preferRelativeResize="0"/>
          <p:nvPr/>
        </p:nvPicPr>
        <p:blipFill rotWithShape="1">
          <a:blip r:embed="rId3">
            <a:alphaModFix/>
          </a:blip>
          <a:srcRect/>
          <a:stretch/>
        </p:blipFill>
        <p:spPr>
          <a:xfrm>
            <a:off x="228600" y="228599"/>
            <a:ext cx="980268" cy="1142999"/>
          </a:xfrm>
          <a:prstGeom prst="rect">
            <a:avLst/>
          </a:prstGeom>
          <a:noFill/>
          <a:ln>
            <a:noFill/>
          </a:ln>
        </p:spPr>
      </p:pic>
      <p:sp>
        <p:nvSpPr>
          <p:cNvPr id="301" name="Google Shape;301;g250903b8465_0_256"/>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2.4?</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50903b8465_0_269"/>
          <p:cNvSpPr txBox="1">
            <a:spLocks noGrp="1"/>
          </p:cNvSpPr>
          <p:nvPr>
            <p:ph type="body" idx="1"/>
          </p:nvPr>
        </p:nvSpPr>
        <p:spPr>
          <a:xfrm>
            <a:off x="557775" y="4798051"/>
            <a:ext cx="8229600" cy="1933200"/>
          </a:xfrm>
          <a:prstGeom prst="rect">
            <a:avLst/>
          </a:prstGeom>
          <a:noFill/>
          <a:ln>
            <a:noFill/>
          </a:ln>
        </p:spPr>
        <p:txBody>
          <a:bodyPr spcFirstLastPara="1" wrap="square" lIns="91425" tIns="45700" rIns="91425" bIns="45700" anchor="t" anchorCtr="0">
            <a:normAutofit/>
          </a:bodyPr>
          <a:lstStyle/>
          <a:p>
            <a:pPr marL="457200" lvl="0" indent="-339467" algn="l" rtl="0">
              <a:lnSpc>
                <a:spcPct val="100000"/>
              </a:lnSpc>
              <a:spcBef>
                <a:spcPts val="360"/>
              </a:spcBef>
              <a:spcAft>
                <a:spcPts val="0"/>
              </a:spcAft>
              <a:buSzPts val="1746"/>
              <a:buChar char="•"/>
            </a:pPr>
            <a:r>
              <a:rPr lang="en-US" sz="1600"/>
              <a:t>Designed for quick response</a:t>
            </a:r>
            <a:endParaRPr sz="1600"/>
          </a:p>
          <a:p>
            <a:pPr marL="457200" lvl="0" indent="-339467" algn="l" rtl="0">
              <a:lnSpc>
                <a:spcPct val="100000"/>
              </a:lnSpc>
              <a:spcBef>
                <a:spcPts val="360"/>
              </a:spcBef>
              <a:spcAft>
                <a:spcPts val="0"/>
              </a:spcAft>
              <a:buSzPts val="1746"/>
              <a:buChar char="•"/>
            </a:pPr>
            <a:r>
              <a:rPr lang="en-US" sz="1600"/>
              <a:t>Staff (Teacher, Support Staff, Administration), Caregiver and/or Student may make a nomination. </a:t>
            </a:r>
            <a:endParaRPr sz="1600"/>
          </a:p>
          <a:p>
            <a:pPr marL="457200" lvl="0" indent="-339467" algn="l" rtl="0">
              <a:lnSpc>
                <a:spcPct val="100000"/>
              </a:lnSpc>
              <a:spcBef>
                <a:spcPts val="360"/>
              </a:spcBef>
              <a:spcAft>
                <a:spcPts val="0"/>
              </a:spcAft>
              <a:buSzPts val="1746"/>
              <a:buChar char="•"/>
            </a:pPr>
            <a:r>
              <a:rPr lang="en-US" sz="1600"/>
              <a:t>Should identify students with not only externalizing (interpersonal) risk characteristics but those with internalizing (intrapersonal) risk characteristics as well.</a:t>
            </a:r>
            <a:endParaRPr sz="1600"/>
          </a:p>
          <a:p>
            <a:pPr marL="457200" lvl="0" indent="-339467" algn="l" rtl="0">
              <a:lnSpc>
                <a:spcPct val="100000"/>
              </a:lnSpc>
              <a:spcBef>
                <a:spcPts val="360"/>
              </a:spcBef>
              <a:spcAft>
                <a:spcPts val="0"/>
              </a:spcAft>
              <a:buSzPts val="1746"/>
              <a:buChar char="•"/>
            </a:pPr>
            <a:r>
              <a:rPr lang="en-US" sz="1600"/>
              <a:t>Scheduled to occur at designated points across the school year.</a:t>
            </a:r>
            <a:endParaRPr sz="1600"/>
          </a:p>
        </p:txBody>
      </p:sp>
      <p:sp>
        <p:nvSpPr>
          <p:cNvPr id="308" name="Google Shape;308;g250903b8465_0_269"/>
          <p:cNvSpPr txBox="1">
            <a:spLocks noGrp="1"/>
          </p:cNvSpPr>
          <p:nvPr>
            <p:ph type="title"/>
          </p:nvPr>
        </p:nvSpPr>
        <p:spPr>
          <a:xfrm>
            <a:off x="228600" y="114525"/>
            <a:ext cx="8686800" cy="734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400"/>
              <a:t>Nominations/ Request for Assistance Forms</a:t>
            </a:r>
            <a:endParaRPr sz="3400"/>
          </a:p>
        </p:txBody>
      </p:sp>
      <p:pic>
        <p:nvPicPr>
          <p:cNvPr id="309" name="Google Shape;309;g250903b8465_0_269" descr="refe">
            <a:hlinkClick r:id="rId3"/>
          </p:cNvPr>
          <p:cNvPicPr preferRelativeResize="0"/>
          <p:nvPr/>
        </p:nvPicPr>
        <p:blipFill rotWithShape="1">
          <a:blip r:embed="rId4">
            <a:alphaModFix/>
          </a:blip>
          <a:srcRect/>
          <a:stretch/>
        </p:blipFill>
        <p:spPr>
          <a:xfrm>
            <a:off x="820901" y="1673701"/>
            <a:ext cx="2458675" cy="2839251"/>
          </a:xfrm>
          <a:prstGeom prst="rect">
            <a:avLst/>
          </a:prstGeom>
          <a:noFill/>
          <a:ln w="9525" cap="flat" cmpd="sng">
            <a:solidFill>
              <a:schemeClr val="dk1"/>
            </a:solidFill>
            <a:prstDash val="solid"/>
            <a:round/>
            <a:headEnd type="none" w="sm" len="sm"/>
            <a:tailEnd type="none" w="sm" len="sm"/>
          </a:ln>
        </p:spPr>
      </p:pic>
      <p:sp>
        <p:nvSpPr>
          <p:cNvPr id="310" name="Google Shape;310;g250903b8465_0_269"/>
          <p:cNvSpPr txBox="1"/>
          <p:nvPr/>
        </p:nvSpPr>
        <p:spPr>
          <a:xfrm>
            <a:off x="1064825" y="1533850"/>
            <a:ext cx="2357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250903b8465_0_269"/>
          <p:cNvSpPr txBox="1"/>
          <p:nvPr/>
        </p:nvSpPr>
        <p:spPr>
          <a:xfrm>
            <a:off x="671850" y="1102850"/>
            <a:ext cx="295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3"/>
              </a:rPr>
              <a:t>Request for Assistance - Sample</a:t>
            </a:r>
            <a:endParaRPr sz="1400" b="0" i="0" u="none" strike="noStrike" cap="none">
              <a:solidFill>
                <a:srgbClr val="000000"/>
              </a:solidFill>
              <a:latin typeface="Arial"/>
              <a:ea typeface="Arial"/>
              <a:cs typeface="Arial"/>
              <a:sym typeface="Arial"/>
            </a:endParaRPr>
          </a:p>
        </p:txBody>
      </p:sp>
      <p:pic>
        <p:nvPicPr>
          <p:cNvPr id="312" name="Google Shape;312;g250903b8465_0_269">
            <a:hlinkClick r:id="rId5"/>
          </p:cNvPr>
          <p:cNvPicPr preferRelativeResize="0"/>
          <p:nvPr/>
        </p:nvPicPr>
        <p:blipFill rotWithShape="1">
          <a:blip r:embed="rId6">
            <a:alphaModFix/>
          </a:blip>
          <a:srcRect/>
          <a:stretch/>
        </p:blipFill>
        <p:spPr>
          <a:xfrm>
            <a:off x="4954662" y="1673700"/>
            <a:ext cx="2496470" cy="2839249"/>
          </a:xfrm>
          <a:prstGeom prst="rect">
            <a:avLst/>
          </a:prstGeom>
          <a:noFill/>
          <a:ln w="9525" cap="flat" cmpd="sng">
            <a:solidFill>
              <a:schemeClr val="dk1"/>
            </a:solidFill>
            <a:prstDash val="solid"/>
            <a:round/>
            <a:headEnd type="none" w="sm" len="sm"/>
            <a:tailEnd type="none" w="sm" len="sm"/>
          </a:ln>
        </p:spPr>
      </p:pic>
      <p:sp>
        <p:nvSpPr>
          <p:cNvPr id="313" name="Google Shape;313;g250903b8465_0_269"/>
          <p:cNvSpPr txBox="1"/>
          <p:nvPr/>
        </p:nvSpPr>
        <p:spPr>
          <a:xfrm>
            <a:off x="4726138" y="1185900"/>
            <a:ext cx="2953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5"/>
              </a:rPr>
              <a:t>Referral Form - Sample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Effect transition="in" filter="fade">
                                      <p:cBhvr>
                                        <p:cTn id="7" dur="500"/>
                                        <p:tgtEl>
                                          <p:spTgt spid="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xEl>
                                              <p:pRg st="1" end="1"/>
                                            </p:txEl>
                                          </p:spTgt>
                                        </p:tgtEl>
                                        <p:attrNameLst>
                                          <p:attrName>style.visibility</p:attrName>
                                        </p:attrNameLst>
                                      </p:cBhvr>
                                      <p:to>
                                        <p:strVal val="visible"/>
                                      </p:to>
                                    </p:set>
                                    <p:animEffect transition="in" filter="fade">
                                      <p:cBhvr>
                                        <p:cTn id="12" dur="500"/>
                                        <p:tgtEl>
                                          <p:spTgt spid="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
                                            <p:txEl>
                                              <p:pRg st="2" end="2"/>
                                            </p:txEl>
                                          </p:spTgt>
                                        </p:tgtEl>
                                        <p:attrNameLst>
                                          <p:attrName>style.visibility</p:attrName>
                                        </p:attrNameLst>
                                      </p:cBhvr>
                                      <p:to>
                                        <p:strVal val="visible"/>
                                      </p:to>
                                    </p:set>
                                    <p:animEffect transition="in" filter="fade">
                                      <p:cBhvr>
                                        <p:cTn id="17" dur="500"/>
                                        <p:tgtEl>
                                          <p:spTgt spid="3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xEl>
                                              <p:pRg st="3" end="3"/>
                                            </p:txEl>
                                          </p:spTgt>
                                        </p:tgtEl>
                                        <p:attrNameLst>
                                          <p:attrName>style.visibility</p:attrName>
                                        </p:attrNameLst>
                                      </p:cBhvr>
                                      <p:to>
                                        <p:strVal val="visible"/>
                                      </p:to>
                                    </p:set>
                                    <p:animEffect transition="in" filter="fade">
                                      <p:cBhvr>
                                        <p:cTn id="22" dur="500"/>
                                        <p:tgtEl>
                                          <p:spTgt spid="3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50903b8465_0_282"/>
          <p:cNvSpPr txBox="1">
            <a:spLocks noGrp="1"/>
          </p:cNvSpPr>
          <p:nvPr>
            <p:ph type="title"/>
          </p:nvPr>
        </p:nvSpPr>
        <p:spPr>
          <a:xfrm>
            <a:off x="228600" y="63525"/>
            <a:ext cx="8686800" cy="798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sz="3500"/>
              <a:t>Screening and Request for Assistance Sort</a:t>
            </a:r>
            <a:endParaRPr sz="3500"/>
          </a:p>
        </p:txBody>
      </p:sp>
      <p:graphicFrame>
        <p:nvGraphicFramePr>
          <p:cNvPr id="319" name="Google Shape;319;g250903b8465_0_282"/>
          <p:cNvGraphicFramePr/>
          <p:nvPr/>
        </p:nvGraphicFramePr>
        <p:xfrm>
          <a:off x="-5175" y="1065600"/>
          <a:ext cx="3000000" cy="3000000"/>
        </p:xfrm>
        <a:graphic>
          <a:graphicData uri="http://schemas.openxmlformats.org/drawingml/2006/table">
            <a:tbl>
              <a:tblPr>
                <a:noFill/>
                <a:tableStyleId>{9C1FBEDC-1621-4216-91F7-13D1FADCDBF5}</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517800">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t>Nominations</a:t>
                      </a:r>
                      <a:endParaRPr sz="22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t>Existing Data</a:t>
                      </a:r>
                      <a:endParaRPr sz="22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t>Universal Screener</a:t>
                      </a:r>
                      <a:endParaRPr sz="2200" b="1" u="none" strike="noStrike" cap="none"/>
                    </a:p>
                  </a:txBody>
                  <a:tcPr marL="91425" marR="91425" marT="91425" marB="91425"/>
                </a:tc>
                <a:extLst>
                  <a:ext uri="{0D108BD9-81ED-4DB2-BD59-A6C34878D82A}">
                    <a16:rowId xmlns:a16="http://schemas.microsoft.com/office/drawing/2014/main" val="10000"/>
                  </a:ext>
                </a:extLst>
              </a:tr>
              <a:tr h="52746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sp>
        <p:nvSpPr>
          <p:cNvPr id="320" name="Google Shape;320;g250903b8465_0_282"/>
          <p:cNvSpPr/>
          <p:nvPr/>
        </p:nvSpPr>
        <p:spPr>
          <a:xfrm>
            <a:off x="-3294425" y="1583725"/>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D or F in any course</a:t>
            </a:r>
            <a:endParaRPr sz="1800" b="0" i="0" u="none" strike="noStrike" cap="none">
              <a:solidFill>
                <a:schemeClr val="dk1"/>
              </a:solidFill>
              <a:latin typeface="Arial"/>
              <a:ea typeface="Arial"/>
              <a:cs typeface="Arial"/>
              <a:sym typeface="Arial"/>
            </a:endParaRPr>
          </a:p>
        </p:txBody>
      </p:sp>
      <p:sp>
        <p:nvSpPr>
          <p:cNvPr id="321" name="Google Shape;321;g250903b8465_0_282"/>
          <p:cNvSpPr/>
          <p:nvPr/>
        </p:nvSpPr>
        <p:spPr>
          <a:xfrm>
            <a:off x="-1649800" y="499875"/>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Staff refers a student for ____ consecutive minor incidents in classroom.</a:t>
            </a:r>
            <a:endParaRPr sz="1400" b="0" i="0" u="none" strike="noStrike" cap="none">
              <a:solidFill>
                <a:schemeClr val="dk1"/>
              </a:solidFill>
              <a:latin typeface="Arial"/>
              <a:ea typeface="Arial"/>
              <a:cs typeface="Arial"/>
              <a:sym typeface="Arial"/>
            </a:endParaRPr>
          </a:p>
        </p:txBody>
      </p:sp>
      <p:sp>
        <p:nvSpPr>
          <p:cNvPr id="322" name="Google Shape;322;g250903b8465_0_282"/>
          <p:cNvSpPr/>
          <p:nvPr/>
        </p:nvSpPr>
        <p:spPr>
          <a:xfrm>
            <a:off x="-1647200" y="2078400"/>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Score below 40 on DESSA mini</a:t>
            </a:r>
            <a:endParaRPr sz="1800" b="0" i="0" u="none" strike="noStrike" cap="none">
              <a:solidFill>
                <a:schemeClr val="dk1"/>
              </a:solidFill>
              <a:latin typeface="Arial"/>
              <a:ea typeface="Arial"/>
              <a:cs typeface="Arial"/>
              <a:sym typeface="Arial"/>
            </a:endParaRPr>
          </a:p>
        </p:txBody>
      </p:sp>
      <p:sp>
        <p:nvSpPr>
          <p:cNvPr id="323" name="Google Shape;323;g250903b8465_0_282"/>
          <p:cNvSpPr/>
          <p:nvPr/>
        </p:nvSpPr>
        <p:spPr>
          <a:xfrm>
            <a:off x="-3565375" y="3301100"/>
            <a:ext cx="17415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Caregiver contacts Infant and Toddler Connection regarding their child’s development</a:t>
            </a:r>
            <a:endParaRPr sz="1400" b="0" i="0" u="none" strike="noStrike" cap="none">
              <a:solidFill>
                <a:schemeClr val="dk1"/>
              </a:solidFill>
              <a:latin typeface="Arial"/>
              <a:ea typeface="Arial"/>
              <a:cs typeface="Arial"/>
              <a:sym typeface="Arial"/>
            </a:endParaRPr>
          </a:p>
        </p:txBody>
      </p:sp>
      <p:sp>
        <p:nvSpPr>
          <p:cNvPr id="324" name="Google Shape;324;g250903b8465_0_282"/>
          <p:cNvSpPr/>
          <p:nvPr/>
        </p:nvSpPr>
        <p:spPr>
          <a:xfrm>
            <a:off x="-1733750" y="4001075"/>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Score below 25% nationally on CBM</a:t>
            </a:r>
            <a:endParaRPr sz="1800" b="0" i="0" u="none" strike="noStrike" cap="none">
              <a:solidFill>
                <a:schemeClr val="dk1"/>
              </a:solidFill>
              <a:latin typeface="Arial"/>
              <a:ea typeface="Arial"/>
              <a:cs typeface="Arial"/>
              <a:sym typeface="Arial"/>
            </a:endParaRPr>
          </a:p>
        </p:txBody>
      </p:sp>
      <p:sp>
        <p:nvSpPr>
          <p:cNvPr id="325" name="Google Shape;325;g250903b8465_0_282"/>
          <p:cNvSpPr/>
          <p:nvPr/>
        </p:nvSpPr>
        <p:spPr>
          <a:xfrm>
            <a:off x="-2445150" y="5566450"/>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Referral due to incomplete classwork / homework</a:t>
            </a:r>
            <a:endParaRPr sz="1600" b="0" i="0" u="none" strike="noStrike" cap="none">
              <a:solidFill>
                <a:schemeClr val="dk1"/>
              </a:solidFill>
              <a:latin typeface="Arial"/>
              <a:ea typeface="Arial"/>
              <a:cs typeface="Arial"/>
              <a:sym typeface="Arial"/>
            </a:endParaRPr>
          </a:p>
        </p:txBody>
      </p:sp>
      <p:sp>
        <p:nvSpPr>
          <p:cNvPr id="326" name="Google Shape;326;g250903b8465_0_282"/>
          <p:cNvSpPr/>
          <p:nvPr/>
        </p:nvSpPr>
        <p:spPr>
          <a:xfrm>
            <a:off x="9312838" y="4215850"/>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More than ___ minutes away from instruction</a:t>
            </a:r>
            <a:endParaRPr sz="1800" b="0" i="0" u="none" strike="noStrike" cap="none">
              <a:solidFill>
                <a:schemeClr val="dk1"/>
              </a:solidFill>
              <a:latin typeface="Arial"/>
              <a:ea typeface="Arial"/>
              <a:cs typeface="Arial"/>
              <a:sym typeface="Arial"/>
            </a:endParaRPr>
          </a:p>
        </p:txBody>
      </p:sp>
      <p:sp>
        <p:nvSpPr>
          <p:cNvPr id="327" name="Google Shape;327;g250903b8465_0_282"/>
          <p:cNvSpPr/>
          <p:nvPr/>
        </p:nvSpPr>
        <p:spPr>
          <a:xfrm>
            <a:off x="10957450" y="3048675"/>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2-5 Office Disciplinary Referrals</a:t>
            </a:r>
            <a:endParaRPr sz="1800" b="0" i="0" u="none" strike="noStrike" cap="none">
              <a:solidFill>
                <a:schemeClr val="dk1"/>
              </a:solidFill>
              <a:latin typeface="Arial"/>
              <a:ea typeface="Arial"/>
              <a:cs typeface="Arial"/>
              <a:sym typeface="Arial"/>
            </a:endParaRPr>
          </a:p>
        </p:txBody>
      </p:sp>
      <p:sp>
        <p:nvSpPr>
          <p:cNvPr id="328" name="Google Shape;328;g250903b8465_0_282"/>
          <p:cNvSpPr/>
          <p:nvPr/>
        </p:nvSpPr>
        <p:spPr>
          <a:xfrm>
            <a:off x="9254750" y="2078400"/>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Score below 28 on BASC-2 during Fall Administration</a:t>
            </a:r>
            <a:endParaRPr sz="1400" b="0" i="0" u="none" strike="noStrike" cap="none">
              <a:solidFill>
                <a:schemeClr val="dk1"/>
              </a:solidFill>
              <a:latin typeface="Arial"/>
              <a:ea typeface="Arial"/>
              <a:cs typeface="Arial"/>
              <a:sym typeface="Arial"/>
            </a:endParaRPr>
          </a:p>
        </p:txBody>
      </p:sp>
      <p:sp>
        <p:nvSpPr>
          <p:cNvPr id="329" name="Google Shape;329;g250903b8465_0_282"/>
          <p:cNvSpPr/>
          <p:nvPr/>
        </p:nvSpPr>
        <p:spPr>
          <a:xfrm>
            <a:off x="9711950" y="499875"/>
            <a:ext cx="1470600" cy="1350600"/>
          </a:xfrm>
          <a:prstGeom prst="rect">
            <a:avLst/>
          </a:prstGeom>
          <a:solidFill>
            <a:srgbClr val="A9DCF2">
              <a:alpha val="6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Missed 10% or more of the school year, regardless of the reason</a:t>
            </a:r>
            <a:endParaRPr sz="1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50903b8465_0_288"/>
          <p:cNvSpPr txBox="1">
            <a:spLocks noGrp="1"/>
          </p:cNvSpPr>
          <p:nvPr>
            <p:ph type="title"/>
          </p:nvPr>
        </p:nvSpPr>
        <p:spPr>
          <a:xfrm>
            <a:off x="228600" y="228600"/>
            <a:ext cx="8686800" cy="6675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2857"/>
              <a:buFont typeface="Arial"/>
              <a:buNone/>
            </a:pPr>
            <a:r>
              <a:rPr lang="en-US" sz="3500"/>
              <a:t>Screening and Request for Assistance Sort</a:t>
            </a:r>
            <a:endParaRPr/>
          </a:p>
        </p:txBody>
      </p:sp>
      <p:pic>
        <p:nvPicPr>
          <p:cNvPr id="335" name="Google Shape;335;g250903b8465_0_288" descr="sorting activity"/>
          <p:cNvPicPr preferRelativeResize="0"/>
          <p:nvPr/>
        </p:nvPicPr>
        <p:blipFill rotWithShape="1">
          <a:blip r:embed="rId3">
            <a:alphaModFix/>
          </a:blip>
          <a:srcRect/>
          <a:stretch/>
        </p:blipFill>
        <p:spPr>
          <a:xfrm>
            <a:off x="407499" y="1117701"/>
            <a:ext cx="8328989" cy="2620046"/>
          </a:xfrm>
          <a:prstGeom prst="rect">
            <a:avLst/>
          </a:prstGeom>
          <a:noFill/>
          <a:ln>
            <a:noFill/>
          </a:ln>
        </p:spPr>
      </p:pic>
      <p:sp>
        <p:nvSpPr>
          <p:cNvPr id="336" name="Google Shape;336;g250903b8465_0_288" descr="purple circle"/>
          <p:cNvSpPr/>
          <p:nvPr/>
        </p:nvSpPr>
        <p:spPr>
          <a:xfrm>
            <a:off x="3401568" y="2968902"/>
            <a:ext cx="2541900" cy="667500"/>
          </a:xfrm>
          <a:prstGeom prst="ellipse">
            <a:avLst/>
          </a:prstGeom>
          <a:noFill/>
          <a:ln w="5715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7" name="Google Shape;337;g250903b8465_0_288"/>
          <p:cNvSpPr/>
          <p:nvPr/>
        </p:nvSpPr>
        <p:spPr>
          <a:xfrm>
            <a:off x="228600" y="4036775"/>
            <a:ext cx="8686800" cy="273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What data point(s) might be used as an indicator across all three areas: academic, behavior and social emotional. </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What are some common data points commonly used at the Elementary level? Middle school level? High School Level?</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1"/>
        <p:cNvGrpSpPr/>
        <p:nvPr/>
      </p:nvGrpSpPr>
      <p:grpSpPr>
        <a:xfrm>
          <a:off x="0" y="0"/>
          <a:ext cx="0" cy="0"/>
          <a:chOff x="0" y="0"/>
          <a:chExt cx="0" cy="0"/>
        </a:xfrm>
      </p:grpSpPr>
      <p:sp>
        <p:nvSpPr>
          <p:cNvPr id="342" name="Google Shape;342;g250903b8465_0_1558"/>
          <p:cNvSpPr txBox="1">
            <a:spLocks noGrp="1"/>
          </p:cNvSpPr>
          <p:nvPr>
            <p:ph type="title"/>
          </p:nvPr>
        </p:nvSpPr>
        <p:spPr>
          <a:xfrm>
            <a:off x="228600" y="228600"/>
            <a:ext cx="8686800" cy="620700"/>
          </a:xfrm>
          <a:prstGeom prst="rect">
            <a:avLst/>
          </a:prstGeom>
          <a:solidFill>
            <a:srgbClr val="4285F4"/>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 Time: Request for Assistance</a:t>
            </a:r>
            <a:endParaRPr/>
          </a:p>
        </p:txBody>
      </p:sp>
      <p:sp>
        <p:nvSpPr>
          <p:cNvPr id="343" name="Google Shape;343;g250903b8465_0_1558"/>
          <p:cNvSpPr/>
          <p:nvPr/>
        </p:nvSpPr>
        <p:spPr>
          <a:xfrm>
            <a:off x="291550" y="951372"/>
            <a:ext cx="8623800" cy="111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Identify what tier 1 screening data will be used:</a:t>
            </a:r>
            <a:endParaRPr sz="1400" b="0" i="0" u="none" strike="noStrike" cap="none">
              <a:solidFill>
                <a:srgbClr val="000000"/>
              </a:solidFill>
              <a:latin typeface="Arial"/>
              <a:ea typeface="Arial"/>
              <a:cs typeface="Arial"/>
              <a:sym typeface="Arial"/>
            </a:endParaRPr>
          </a:p>
        </p:txBody>
      </p:sp>
      <p:sp>
        <p:nvSpPr>
          <p:cNvPr id="344" name="Google Shape;344;g250903b8465_0_1558"/>
          <p:cNvSpPr/>
          <p:nvPr/>
        </p:nvSpPr>
        <p:spPr>
          <a:xfrm>
            <a:off x="291550" y="2204500"/>
            <a:ext cx="8623800" cy="132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What does this screening data indicate about core instruction?</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5" name="Google Shape;345;g250903b8465_0_1558"/>
          <p:cNvSpPr/>
          <p:nvPr/>
        </p:nvSpPr>
        <p:spPr>
          <a:xfrm>
            <a:off x="291550" y="3660125"/>
            <a:ext cx="8623800" cy="31230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Determine the process for student/family or educator requests for assistance: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50903b8465_0_336"/>
          <p:cNvSpPr txBox="1">
            <a:spLocks noGrp="1"/>
          </p:cNvSpPr>
          <p:nvPr>
            <p:ph type="title"/>
          </p:nvPr>
        </p:nvSpPr>
        <p:spPr>
          <a:xfrm>
            <a:off x="1095475" y="228600"/>
            <a:ext cx="7819800" cy="1122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2.3: Screening &amp; RFA Decision Rules</a:t>
            </a:r>
            <a:endParaRPr/>
          </a:p>
        </p:txBody>
      </p:sp>
      <p:graphicFrame>
        <p:nvGraphicFramePr>
          <p:cNvPr id="351" name="Google Shape;351;g250903b8465_0_336"/>
          <p:cNvGraphicFramePr/>
          <p:nvPr/>
        </p:nvGraphicFramePr>
        <p:xfrm>
          <a:off x="97700" y="2632149"/>
          <a:ext cx="3000000" cy="3000000"/>
        </p:xfrm>
        <a:graphic>
          <a:graphicData uri="http://schemas.openxmlformats.org/drawingml/2006/table">
            <a:tbl>
              <a:tblPr firstRow="1">
                <a:noFill/>
                <a:tableStyleId>{6B70B061-ACA9-4C5B-A092-E4AB25F3A56D}</a:tableStyleId>
              </a:tblPr>
              <a:tblGrid>
                <a:gridCol w="2564825">
                  <a:extLst>
                    <a:ext uri="{9D8B030D-6E8A-4147-A177-3AD203B41FA5}">
                      <a16:colId xmlns:a16="http://schemas.microsoft.com/office/drawing/2014/main" val="20000"/>
                    </a:ext>
                  </a:extLst>
                </a:gridCol>
                <a:gridCol w="2714125">
                  <a:extLst>
                    <a:ext uri="{9D8B030D-6E8A-4147-A177-3AD203B41FA5}">
                      <a16:colId xmlns:a16="http://schemas.microsoft.com/office/drawing/2014/main" val="20001"/>
                    </a:ext>
                  </a:extLst>
                </a:gridCol>
                <a:gridCol w="3669625">
                  <a:extLst>
                    <a:ext uri="{9D8B030D-6E8A-4147-A177-3AD203B41FA5}">
                      <a16:colId xmlns:a16="http://schemas.microsoft.com/office/drawing/2014/main" val="20002"/>
                    </a:ext>
                  </a:extLst>
                </a:gridCol>
              </a:tblGrid>
              <a:tr h="3052475">
                <a:tc>
                  <a:txBody>
                    <a:bodyPr/>
                    <a:lstStyle/>
                    <a:p>
                      <a:pPr marL="0" marR="12700" lvl="0" indent="0" algn="l" rtl="0">
                        <a:lnSpc>
                          <a:spcPct val="100000"/>
                        </a:lnSpc>
                        <a:spcBef>
                          <a:spcPts val="0"/>
                        </a:spcBef>
                        <a:spcAft>
                          <a:spcPts val="0"/>
                        </a:spcAft>
                        <a:buClr>
                          <a:schemeClr val="dk1"/>
                        </a:buClr>
                        <a:buSzPts val="1700"/>
                        <a:buFont typeface="Arial"/>
                        <a:buNone/>
                      </a:pPr>
                      <a:r>
                        <a:rPr lang="en-US" sz="1800" u="none" strike="noStrike" cap="none">
                          <a:solidFill>
                            <a:schemeClr val="dk1"/>
                          </a:solidFill>
                          <a:highlight>
                            <a:srgbClr val="FFFF00"/>
                          </a:highlight>
                          <a:latin typeface="Verdana"/>
                          <a:ea typeface="Verdana"/>
                          <a:cs typeface="Verdana"/>
                          <a:sym typeface="Verdana"/>
                        </a:rPr>
                        <a:t>Decision rules</a:t>
                      </a:r>
                      <a:r>
                        <a:rPr lang="en-US" sz="1800" u="none" strike="noStrike" cap="none">
                          <a:solidFill>
                            <a:schemeClr val="dk1"/>
                          </a:solidFill>
                          <a:latin typeface="Verdana"/>
                          <a:ea typeface="Verdana"/>
                          <a:cs typeface="Verdana"/>
                          <a:sym typeface="Verdana"/>
                        </a:rPr>
                        <a:t> and multiple sources of data (e.g., ODRs, screening tools, attendance, student nominations) are used to identify students.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highlight>
                            <a:srgbClr val="FFFF00"/>
                          </a:highlight>
                          <a:latin typeface="Verdana"/>
                          <a:ea typeface="Verdana"/>
                          <a:cs typeface="Verdana"/>
                          <a:sym typeface="Verdana"/>
                        </a:rPr>
                        <a:t>Multiple data sources </a:t>
                      </a:r>
                      <a:r>
                        <a:rPr lang="en-US" sz="1800" u="none" strike="noStrike" cap="none">
                          <a:solidFill>
                            <a:schemeClr val="dk1"/>
                          </a:solidFill>
                          <a:latin typeface="Verdana"/>
                          <a:ea typeface="Verdana"/>
                          <a:cs typeface="Verdana"/>
                          <a:sym typeface="Verdana"/>
                        </a:rPr>
                        <a:t>used (e.g., ODRs, time out of instruction, attendance, academic performance)</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highlight>
                            <a:srgbClr val="FFFF00"/>
                          </a:highlight>
                          <a:latin typeface="Verdana"/>
                          <a:ea typeface="Verdana"/>
                          <a:cs typeface="Verdana"/>
                          <a:sym typeface="Verdana"/>
                        </a:rPr>
                        <a:t>Decision rubric</a:t>
                      </a:r>
                      <a:endParaRPr sz="1800" u="none" strike="noStrike" cap="none">
                        <a:solidFill>
                          <a:schemeClr val="dk1"/>
                        </a:solidFill>
                        <a:highlight>
                          <a:srgbClr val="FFFF00"/>
                        </a:highlight>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Meeting minutes</a:t>
                      </a: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u="none" strike="noStrike" cap="none">
                          <a:solidFill>
                            <a:schemeClr val="dk1"/>
                          </a:solidFill>
                          <a:latin typeface="Verdana"/>
                          <a:ea typeface="Verdana"/>
                          <a:cs typeface="Verdana"/>
                          <a:sym typeface="Verdana"/>
                        </a:rPr>
                        <a:t>School policy</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76200" marR="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0</a:t>
                      </a:r>
                      <a:r>
                        <a:rPr lang="en-US" sz="1800" u="none" strike="noStrike" cap="none">
                          <a:solidFill>
                            <a:schemeClr val="dk1"/>
                          </a:solidFill>
                          <a:latin typeface="Verdana"/>
                          <a:ea typeface="Verdana"/>
                          <a:cs typeface="Verdana"/>
                          <a:sym typeface="Verdana"/>
                        </a:rPr>
                        <a:t> = No speciﬁc rules for identifying students </a:t>
                      </a:r>
                      <a:endParaRPr sz="1800" u="none" strike="noStrike" cap="none">
                        <a:solidFill>
                          <a:schemeClr val="dk1"/>
                        </a:solidFill>
                        <a:latin typeface="Verdana"/>
                        <a:ea typeface="Verdana"/>
                        <a:cs typeface="Verdana"/>
                        <a:sym typeface="Verdana"/>
                      </a:endParaRPr>
                    </a:p>
                    <a:p>
                      <a:pPr marL="76200" marR="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1</a:t>
                      </a:r>
                      <a:r>
                        <a:rPr lang="en-US" sz="1800" u="none" strike="noStrike" cap="none">
                          <a:solidFill>
                            <a:schemeClr val="dk1"/>
                          </a:solidFill>
                          <a:latin typeface="Verdana"/>
                          <a:ea typeface="Verdana"/>
                          <a:cs typeface="Verdana"/>
                          <a:sym typeface="Verdana"/>
                        </a:rPr>
                        <a:t> = </a:t>
                      </a:r>
                      <a:r>
                        <a:rPr lang="en-US" sz="1800" u="none" strike="noStrike" cap="none">
                          <a:solidFill>
                            <a:schemeClr val="dk1"/>
                          </a:solidFill>
                          <a:highlight>
                            <a:srgbClr val="FFFF00"/>
                          </a:highlight>
                          <a:latin typeface="Verdana"/>
                          <a:ea typeface="Verdana"/>
                          <a:cs typeface="Verdana"/>
                          <a:sym typeface="Verdana"/>
                        </a:rPr>
                        <a:t>Decision rules </a:t>
                      </a:r>
                      <a:r>
                        <a:rPr lang="en-US" sz="1800" u="none" strike="noStrike" cap="none">
                          <a:solidFill>
                            <a:schemeClr val="dk1"/>
                          </a:solidFill>
                          <a:latin typeface="Verdana"/>
                          <a:ea typeface="Verdana"/>
                          <a:cs typeface="Verdana"/>
                          <a:sym typeface="Verdana"/>
                        </a:rPr>
                        <a:t>established but not consistently followed or used with only one data source</a:t>
                      </a:r>
                      <a:endParaRPr sz="1800" u="none" strike="noStrike" cap="none">
                        <a:solidFill>
                          <a:schemeClr val="dk1"/>
                        </a:solidFill>
                        <a:latin typeface="Verdana"/>
                        <a:ea typeface="Verdana"/>
                        <a:cs typeface="Verdana"/>
                        <a:sym typeface="Verdana"/>
                      </a:endParaRPr>
                    </a:p>
                    <a:p>
                      <a:pPr marL="76200" marR="76200" lvl="0" indent="0" algn="l" rtl="0">
                        <a:lnSpc>
                          <a:spcPct val="100000"/>
                        </a:lnSpc>
                        <a:spcBef>
                          <a:spcPts val="0"/>
                        </a:spcBef>
                        <a:spcAft>
                          <a:spcPts val="0"/>
                        </a:spcAft>
                        <a:buClr>
                          <a:schemeClr val="dk1"/>
                        </a:buClr>
                        <a:buSzPts val="1700"/>
                        <a:buFont typeface="Arial"/>
                        <a:buNone/>
                      </a:pPr>
                      <a:r>
                        <a:rPr lang="en-US" sz="1800" b="1" u="none" strike="noStrike" cap="none">
                          <a:solidFill>
                            <a:schemeClr val="dk1"/>
                          </a:solidFill>
                          <a:latin typeface="Verdana"/>
                          <a:ea typeface="Verdana"/>
                          <a:cs typeface="Verdana"/>
                          <a:sym typeface="Verdana"/>
                        </a:rPr>
                        <a:t>2</a:t>
                      </a:r>
                      <a:r>
                        <a:rPr lang="en-US" sz="1800" u="none" strike="noStrike" cap="none">
                          <a:solidFill>
                            <a:schemeClr val="dk1"/>
                          </a:solidFill>
                          <a:latin typeface="Verdana"/>
                          <a:ea typeface="Verdana"/>
                          <a:cs typeface="Verdana"/>
                          <a:sym typeface="Verdana"/>
                        </a:rPr>
                        <a:t> = Written policy exists that uses multiple data sources </a:t>
                      </a:r>
                      <a:r>
                        <a:rPr lang="en-US" sz="1800" u="sng" strike="noStrike" cap="none">
                          <a:solidFill>
                            <a:schemeClr val="dk1"/>
                          </a:solidFill>
                          <a:latin typeface="Verdana"/>
                          <a:ea typeface="Verdana"/>
                          <a:cs typeface="Verdana"/>
                          <a:sym typeface="Verdana"/>
                        </a:rPr>
                        <a:t>and</a:t>
                      </a:r>
                      <a:r>
                        <a:rPr lang="en-US" sz="1800" u="none" strike="noStrike" cap="none">
                          <a:solidFill>
                            <a:schemeClr val="dk1"/>
                          </a:solidFill>
                          <a:latin typeface="Verdana"/>
                          <a:ea typeface="Verdana"/>
                          <a:cs typeface="Verdana"/>
                          <a:sym typeface="Verdana"/>
                        </a:rPr>
                        <a:t> </a:t>
                      </a:r>
                      <a:r>
                        <a:rPr lang="en-US" sz="1800" u="none" strike="noStrike" cap="none">
                          <a:solidFill>
                            <a:schemeClr val="dk1"/>
                          </a:solidFill>
                          <a:highlight>
                            <a:srgbClr val="FFFF00"/>
                          </a:highlight>
                          <a:latin typeface="Verdana"/>
                          <a:ea typeface="Verdana"/>
                          <a:cs typeface="Verdana"/>
                          <a:sym typeface="Verdana"/>
                        </a:rPr>
                        <a:t>ensures prompt notice to families</a:t>
                      </a:r>
                      <a:r>
                        <a:rPr lang="en-US" sz="1800" u="none" strike="noStrike" cap="none">
                          <a:solidFill>
                            <a:schemeClr val="dk1"/>
                          </a:solidFill>
                          <a:latin typeface="Verdana"/>
                          <a:ea typeface="Verdana"/>
                          <a:cs typeface="Verdana"/>
                          <a:sym typeface="Verdana"/>
                        </a:rPr>
                        <a:t>.</a:t>
                      </a:r>
                      <a:endParaRPr sz="1800" b="1"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352" name="Google Shape;352;g250903b8465_0_336" descr="family engagement icon"/>
          <p:cNvPicPr preferRelativeResize="0"/>
          <p:nvPr/>
        </p:nvPicPr>
        <p:blipFill rotWithShape="1">
          <a:blip r:embed="rId3">
            <a:alphaModFix/>
          </a:blip>
          <a:srcRect/>
          <a:stretch/>
        </p:blipFill>
        <p:spPr>
          <a:xfrm>
            <a:off x="8551625" y="6311550"/>
            <a:ext cx="434975" cy="450825"/>
          </a:xfrm>
          <a:prstGeom prst="rect">
            <a:avLst/>
          </a:prstGeom>
          <a:noFill/>
          <a:ln>
            <a:noFill/>
          </a:ln>
        </p:spPr>
      </p:pic>
      <p:sp>
        <p:nvSpPr>
          <p:cNvPr id="353" name="Google Shape;353;g250903b8465_0_336"/>
          <p:cNvSpPr txBox="1"/>
          <p:nvPr/>
        </p:nvSpPr>
        <p:spPr>
          <a:xfrm>
            <a:off x="228588" y="1647925"/>
            <a:ext cx="8265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the highlighted areas TFI 2.3?</a:t>
            </a:r>
            <a:endParaRPr sz="2000" b="1" i="0" u="none" strike="noStrike" cap="none">
              <a:solidFill>
                <a:srgbClr val="000000"/>
              </a:solidFill>
              <a:latin typeface="Arial"/>
              <a:ea typeface="Arial"/>
              <a:cs typeface="Arial"/>
              <a:sym typeface="Arial"/>
            </a:endParaRPr>
          </a:p>
        </p:txBody>
      </p:sp>
      <p:pic>
        <p:nvPicPr>
          <p:cNvPr id="354" name="Google Shape;354;g250903b8465_0_336" descr="three column chart, the first column lists the features of TFI 2.3, the second column describes data sources for TFI 2.3 and the third column lists the scoring criteria for TFI 2.3"/>
          <p:cNvPicPr preferRelativeResize="0"/>
          <p:nvPr/>
        </p:nvPicPr>
        <p:blipFill rotWithShape="1">
          <a:blip r:embed="rId4">
            <a:alphaModFix/>
          </a:blip>
          <a:srcRect/>
          <a:stretch/>
        </p:blipFill>
        <p:spPr>
          <a:xfrm>
            <a:off x="97700" y="218100"/>
            <a:ext cx="1063171" cy="1143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50903b8465_0_351"/>
          <p:cNvSpPr txBox="1">
            <a:spLocks noGrp="1"/>
          </p:cNvSpPr>
          <p:nvPr>
            <p:ph type="title"/>
          </p:nvPr>
        </p:nvSpPr>
        <p:spPr>
          <a:xfrm>
            <a:off x="228600" y="228600"/>
            <a:ext cx="8686800" cy="867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400"/>
              <a:buFont typeface="Arial"/>
              <a:buNone/>
            </a:pPr>
            <a:r>
              <a:rPr lang="en-US" sz="3100">
                <a:latin typeface="Calibri"/>
                <a:ea typeface="Calibri"/>
                <a:cs typeface="Calibri"/>
                <a:sym typeface="Calibri"/>
              </a:rPr>
              <a:t>Academic Advanced Tiers Decision Rules Example</a:t>
            </a:r>
            <a:endParaRPr sz="5900"/>
          </a:p>
        </p:txBody>
      </p:sp>
      <p:pic>
        <p:nvPicPr>
          <p:cNvPr id="361" name="Google Shape;361;g250903b8465_0_351" descr="Advanced tiers decision rules table&#10;">
            <a:hlinkClick r:id="rId3"/>
          </p:cNvPr>
          <p:cNvPicPr preferRelativeResize="0"/>
          <p:nvPr/>
        </p:nvPicPr>
        <p:blipFill rotWithShape="1">
          <a:blip r:embed="rId4">
            <a:alphaModFix/>
          </a:blip>
          <a:srcRect l="1431" t="17604" r="21160" b="26995"/>
          <a:stretch/>
        </p:blipFill>
        <p:spPr>
          <a:xfrm>
            <a:off x="0" y="1245550"/>
            <a:ext cx="9144000" cy="50312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graphicFrame>
        <p:nvGraphicFramePr>
          <p:cNvPr id="366" name="Google Shape;366;g250903b8465_0_369" descr="Decision rules screen shot listing measure, proficient score, at-risk and high risk columns&#10;Header row is decision rules&#10;&#10;&#10;"/>
          <p:cNvGraphicFramePr/>
          <p:nvPr/>
        </p:nvGraphicFramePr>
        <p:xfrm>
          <a:off x="281849" y="976784"/>
          <a:ext cx="3000000" cy="3000000"/>
        </p:xfrm>
        <a:graphic>
          <a:graphicData uri="http://schemas.openxmlformats.org/drawingml/2006/table">
            <a:tbl>
              <a:tblPr firstRow="1">
                <a:noFill/>
                <a:tableStyleId>{60E4AB08-108D-4CEE-B224-682C5BCAADC1}</a:tableStyleId>
              </a:tblPr>
              <a:tblGrid>
                <a:gridCol w="2145075">
                  <a:extLst>
                    <a:ext uri="{9D8B030D-6E8A-4147-A177-3AD203B41FA5}">
                      <a16:colId xmlns:a16="http://schemas.microsoft.com/office/drawing/2014/main" val="20000"/>
                    </a:ext>
                  </a:extLst>
                </a:gridCol>
                <a:gridCol w="2145075">
                  <a:extLst>
                    <a:ext uri="{9D8B030D-6E8A-4147-A177-3AD203B41FA5}">
                      <a16:colId xmlns:a16="http://schemas.microsoft.com/office/drawing/2014/main" val="20001"/>
                    </a:ext>
                  </a:extLst>
                </a:gridCol>
                <a:gridCol w="2145075">
                  <a:extLst>
                    <a:ext uri="{9D8B030D-6E8A-4147-A177-3AD203B41FA5}">
                      <a16:colId xmlns:a16="http://schemas.microsoft.com/office/drawing/2014/main" val="20002"/>
                    </a:ext>
                  </a:extLst>
                </a:gridCol>
                <a:gridCol w="2145075">
                  <a:extLst>
                    <a:ext uri="{9D8B030D-6E8A-4147-A177-3AD203B41FA5}">
                      <a16:colId xmlns:a16="http://schemas.microsoft.com/office/drawing/2014/main" val="20003"/>
                    </a:ext>
                  </a:extLst>
                </a:gridCol>
              </a:tblGrid>
              <a:tr h="448050">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Measure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Proficient Score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At-Risk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High 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4136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Classroom Managed</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136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ODR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36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Absences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136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Tardy</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136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ISS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4136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6204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Reading Virginia Growth Assessment     </a:t>
                      </a:r>
                      <a:endParaRPr sz="1200" u="none" strike="noStrike" cap="none"/>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6204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Math Virginia Growth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4136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Writing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3 or 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NS; 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62040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Nurse (non-medication)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 (no pattern)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367" name="Google Shape;367;g250903b8465_0_369"/>
          <p:cNvSpPr txBox="1"/>
          <p:nvPr/>
        </p:nvSpPr>
        <p:spPr>
          <a:xfrm>
            <a:off x="175200" y="6257700"/>
            <a:ext cx="87936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300" b="1" i="0" u="none" strike="noStrike" cap="none">
                <a:solidFill>
                  <a:srgbClr val="000000"/>
                </a:solidFill>
                <a:latin typeface="Verdana"/>
                <a:ea typeface="Verdana"/>
                <a:cs typeface="Verdana"/>
                <a:sym typeface="Verdana"/>
              </a:rPr>
              <a:t>*Ensure schools are looking at more than one data point to determine intervention need(s)*</a:t>
            </a:r>
            <a:endParaRPr sz="13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68" name="Google Shape;368;g250903b8465_0_369"/>
          <p:cNvSpPr txBox="1">
            <a:spLocks noGrp="1"/>
          </p:cNvSpPr>
          <p:nvPr>
            <p:ph type="title"/>
          </p:nvPr>
        </p:nvSpPr>
        <p:spPr>
          <a:xfrm>
            <a:off x="228600" y="228600"/>
            <a:ext cx="8580300" cy="671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Sample Data Decision Rules Dashboard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50903b8465_0_38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Sample Decision Tree</a:t>
            </a:r>
            <a:endParaRPr/>
          </a:p>
        </p:txBody>
      </p:sp>
      <p:sp>
        <p:nvSpPr>
          <p:cNvPr id="374" name="Google Shape;374;g250903b8465_0_384" descr="screen shot of LCPS decision trees for reading"/>
          <p:cNvSpPr txBox="1">
            <a:spLocks noGrp="1"/>
          </p:cNvSpPr>
          <p:nvPr>
            <p:ph type="body" idx="1"/>
          </p:nvPr>
        </p:nvSpPr>
        <p:spPr>
          <a:xfrm>
            <a:off x="3575050" y="273051"/>
            <a:ext cx="5111700" cy="567480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640"/>
              </a:spcBef>
              <a:spcAft>
                <a:spcPts val="0"/>
              </a:spcAft>
              <a:buClr>
                <a:schemeClr val="dk1"/>
              </a:buClr>
              <a:buSzPts val="3200"/>
              <a:buNone/>
            </a:pPr>
            <a:endParaRPr>
              <a:latin typeface="Calibri"/>
              <a:ea typeface="Calibri"/>
              <a:cs typeface="Calibri"/>
              <a:sym typeface="Calibri"/>
            </a:endParaRPr>
          </a:p>
          <a:p>
            <a:pPr marL="0" lvl="0" indent="0" algn="l" rtl="0">
              <a:lnSpc>
                <a:spcPct val="100000"/>
              </a:lnSpc>
              <a:spcBef>
                <a:spcPts val="480"/>
              </a:spcBef>
              <a:spcAft>
                <a:spcPts val="0"/>
              </a:spcAft>
              <a:buClr>
                <a:schemeClr val="dk1"/>
              </a:buClr>
              <a:buSzPts val="2400"/>
              <a:buNone/>
            </a:pPr>
            <a:endParaRPr sz="2400" b="1">
              <a:latin typeface="Calibri"/>
              <a:ea typeface="Calibri"/>
              <a:cs typeface="Calibri"/>
              <a:sym typeface="Calibri"/>
            </a:endParaRPr>
          </a:p>
          <a:p>
            <a:pPr marL="0" lvl="0" indent="0" algn="l" rtl="0">
              <a:lnSpc>
                <a:spcPct val="100000"/>
              </a:lnSpc>
              <a:spcBef>
                <a:spcPts val="480"/>
              </a:spcBef>
              <a:spcAft>
                <a:spcPts val="0"/>
              </a:spcAft>
              <a:buClr>
                <a:schemeClr val="dk1"/>
              </a:buClr>
              <a:buSzPts val="2400"/>
              <a:buNone/>
            </a:pPr>
            <a:endParaRPr sz="2400" b="1">
              <a:latin typeface="Calibri"/>
              <a:ea typeface="Calibri"/>
              <a:cs typeface="Calibri"/>
              <a:sym typeface="Calibri"/>
            </a:endParaRPr>
          </a:p>
          <a:p>
            <a:pPr marL="0" lvl="0" indent="0" algn="l" rtl="0">
              <a:lnSpc>
                <a:spcPct val="100000"/>
              </a:lnSpc>
              <a:spcBef>
                <a:spcPts val="480"/>
              </a:spcBef>
              <a:spcAft>
                <a:spcPts val="0"/>
              </a:spcAft>
              <a:buClr>
                <a:schemeClr val="dk1"/>
              </a:buClr>
              <a:buSzPts val="2400"/>
              <a:buNone/>
            </a:pPr>
            <a:endParaRPr sz="2400"/>
          </a:p>
        </p:txBody>
      </p:sp>
      <p:sp>
        <p:nvSpPr>
          <p:cNvPr id="375" name="Google Shape;375;g250903b8465_0_384"/>
          <p:cNvSpPr txBox="1">
            <a:spLocks noGrp="1"/>
          </p:cNvSpPr>
          <p:nvPr>
            <p:ph type="body" idx="2"/>
          </p:nvPr>
        </p:nvSpPr>
        <p:spPr>
          <a:xfrm>
            <a:off x="457200" y="1737360"/>
            <a:ext cx="3008400" cy="33528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Grade 2-5</a:t>
            </a:r>
            <a:endParaRPr/>
          </a:p>
          <a:p>
            <a:pPr marL="0" lvl="0" indent="0" algn="l" rtl="0">
              <a:lnSpc>
                <a:spcPct val="90000"/>
              </a:lnSpc>
              <a:spcBef>
                <a:spcPts val="1000"/>
              </a:spcBef>
              <a:spcAft>
                <a:spcPts val="0"/>
              </a:spcAft>
              <a:buClr>
                <a:schemeClr val="lt1"/>
              </a:buClr>
              <a:buSzPts val="2400"/>
              <a:buNone/>
            </a:pPr>
            <a:r>
              <a:rPr lang="en-US"/>
              <a:t>Reading  </a:t>
            </a:r>
            <a:endParaRPr/>
          </a:p>
          <a:p>
            <a:pPr marL="0" lvl="0" indent="0" algn="l" rtl="0">
              <a:lnSpc>
                <a:spcPct val="90000"/>
              </a:lnSpc>
              <a:spcBef>
                <a:spcPts val="1000"/>
              </a:spcBef>
              <a:spcAft>
                <a:spcPts val="0"/>
              </a:spcAft>
              <a:buClr>
                <a:schemeClr val="lt1"/>
              </a:buClr>
              <a:buSzPts val="2400"/>
              <a:buNone/>
            </a:pPr>
            <a:r>
              <a:rPr lang="en-US" u="sng">
                <a:solidFill>
                  <a:schemeClr val="hlink"/>
                </a:solidFill>
                <a:hlinkClick r:id="rId3"/>
              </a:rPr>
              <a:t>(Loudoun County Public Schools example)</a:t>
            </a:r>
            <a:endParaRPr/>
          </a:p>
        </p:txBody>
      </p:sp>
      <p:pic>
        <p:nvPicPr>
          <p:cNvPr id="376" name="Google Shape;376;g250903b8465_0_384" descr="Loudoun County Public Schools Reading Decision Tree" title="Screenshot of Reading Decision Tree">
            <a:hlinkClick r:id="rId3"/>
          </p:cNvPr>
          <p:cNvPicPr preferRelativeResize="0"/>
          <p:nvPr/>
        </p:nvPicPr>
        <p:blipFill rotWithShape="1">
          <a:blip r:embed="rId4">
            <a:alphaModFix/>
          </a:blip>
          <a:srcRect/>
          <a:stretch/>
        </p:blipFill>
        <p:spPr>
          <a:xfrm>
            <a:off x="3785462" y="0"/>
            <a:ext cx="535852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50903b8465_0_1515"/>
          <p:cNvSpPr txBox="1">
            <a:spLocks noGrp="1"/>
          </p:cNvSpPr>
          <p:nvPr>
            <p:ph type="title"/>
          </p:nvPr>
        </p:nvSpPr>
        <p:spPr>
          <a:xfrm>
            <a:off x="228600" y="228600"/>
            <a:ext cx="8686800" cy="1143000"/>
          </a:xfrm>
          <a:prstGeom prst="rect">
            <a:avLst/>
          </a:prstGeom>
          <a:solidFill>
            <a:srgbClr val="38761D"/>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Two Day Agenda</a:t>
            </a:r>
            <a:endParaRPr/>
          </a:p>
        </p:txBody>
      </p:sp>
      <p:sp>
        <p:nvSpPr>
          <p:cNvPr id="103" name="Google Shape;103;g250903b8465_0_1515"/>
          <p:cNvSpPr txBox="1">
            <a:spLocks noGrp="1"/>
          </p:cNvSpPr>
          <p:nvPr>
            <p:ph type="body" idx="1"/>
          </p:nvPr>
        </p:nvSpPr>
        <p:spPr>
          <a:xfrm>
            <a:off x="4862100" y="1596925"/>
            <a:ext cx="4053300" cy="51243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360"/>
              </a:spcBef>
              <a:spcAft>
                <a:spcPts val="0"/>
              </a:spcAft>
              <a:buSzPct val="99187"/>
              <a:buNone/>
            </a:pPr>
            <a:r>
              <a:rPr lang="en-US" sz="2135" b="1">
                <a:solidFill>
                  <a:schemeClr val="dk1"/>
                </a:solidFill>
              </a:rPr>
              <a:t>DAY 2</a:t>
            </a:r>
            <a:endParaRPr sz="2135" b="1">
              <a:solidFill>
                <a:schemeClr val="dk1"/>
              </a:solidFill>
            </a:endParaRPr>
          </a:p>
          <a:p>
            <a:pPr marL="457200" lvl="0" indent="0" algn="ctr" rtl="0">
              <a:lnSpc>
                <a:spcPct val="100000"/>
              </a:lnSpc>
              <a:spcBef>
                <a:spcPts val="360"/>
              </a:spcBef>
              <a:spcAft>
                <a:spcPts val="0"/>
              </a:spcAft>
              <a:buSzPct val="132352"/>
              <a:buNone/>
            </a:pPr>
            <a:endParaRPr sz="1600">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9:00 - 9:30: Alignment</a:t>
            </a:r>
            <a:endParaRPr sz="1925">
              <a:solidFill>
                <a:schemeClr val="dk1"/>
              </a:solidFill>
            </a:endParaRPr>
          </a:p>
          <a:p>
            <a:pPr marL="0" lvl="0" indent="0" algn="l" rtl="0">
              <a:lnSpc>
                <a:spcPct val="100000"/>
              </a:lnSpc>
              <a:spcBef>
                <a:spcPts val="360"/>
              </a:spcBef>
              <a:spcAft>
                <a:spcPts val="0"/>
              </a:spcAft>
              <a:buSzPct val="110007"/>
              <a:buNone/>
            </a:pPr>
            <a:endParaRPr sz="1925">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9:30 - 10:15: Data-informed decision making (DIDM)</a:t>
            </a:r>
            <a:endParaRPr sz="1925">
              <a:solidFill>
                <a:schemeClr val="dk1"/>
              </a:solidFill>
            </a:endParaRPr>
          </a:p>
          <a:p>
            <a:pPr marL="0" lvl="0" indent="0" algn="l" rtl="0">
              <a:lnSpc>
                <a:spcPct val="100000"/>
              </a:lnSpc>
              <a:spcBef>
                <a:spcPts val="360"/>
              </a:spcBef>
              <a:spcAft>
                <a:spcPts val="0"/>
              </a:spcAft>
              <a:buSzPct val="110007"/>
              <a:buNone/>
            </a:pPr>
            <a:endParaRPr sz="1925">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10:15 - 10:30: Break</a:t>
            </a:r>
            <a:endParaRPr sz="1925">
              <a:solidFill>
                <a:schemeClr val="dk1"/>
              </a:solidFill>
            </a:endParaRPr>
          </a:p>
          <a:p>
            <a:pPr marL="0" lvl="0" indent="0" algn="l" rtl="0">
              <a:lnSpc>
                <a:spcPct val="100000"/>
              </a:lnSpc>
              <a:spcBef>
                <a:spcPts val="360"/>
              </a:spcBef>
              <a:spcAft>
                <a:spcPts val="0"/>
              </a:spcAft>
              <a:buSzPct val="110007"/>
              <a:buNone/>
            </a:pPr>
            <a:endParaRPr sz="1925">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10:30 -  11:15: DIDM-Progress Monitoring</a:t>
            </a:r>
            <a:endParaRPr sz="1925">
              <a:solidFill>
                <a:schemeClr val="dk1"/>
              </a:solidFill>
            </a:endParaRPr>
          </a:p>
          <a:p>
            <a:pPr marL="0" lvl="0" indent="0" algn="l" rtl="0">
              <a:lnSpc>
                <a:spcPct val="100000"/>
              </a:lnSpc>
              <a:spcBef>
                <a:spcPts val="360"/>
              </a:spcBef>
              <a:spcAft>
                <a:spcPts val="0"/>
              </a:spcAft>
              <a:buSzPct val="110007"/>
              <a:buNone/>
            </a:pPr>
            <a:endParaRPr sz="1925">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11:15- 12:00: DIDM-Fidelity </a:t>
            </a:r>
            <a:endParaRPr sz="1925">
              <a:solidFill>
                <a:schemeClr val="dk1"/>
              </a:solidFill>
            </a:endParaRPr>
          </a:p>
          <a:p>
            <a:pPr marL="0" lvl="0" indent="0" algn="l" rtl="0">
              <a:lnSpc>
                <a:spcPct val="100000"/>
              </a:lnSpc>
              <a:spcBef>
                <a:spcPts val="360"/>
              </a:spcBef>
              <a:spcAft>
                <a:spcPts val="0"/>
              </a:spcAft>
              <a:buSzPct val="110007"/>
              <a:buNone/>
            </a:pPr>
            <a:endParaRPr sz="1925">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12:00-1:00 Lunch</a:t>
            </a:r>
            <a:endParaRPr sz="1925">
              <a:solidFill>
                <a:schemeClr val="dk1"/>
              </a:solidFill>
            </a:endParaRPr>
          </a:p>
          <a:p>
            <a:pPr marL="0" lvl="0" indent="0" algn="l" rtl="0">
              <a:lnSpc>
                <a:spcPct val="100000"/>
              </a:lnSpc>
              <a:spcBef>
                <a:spcPts val="360"/>
              </a:spcBef>
              <a:spcAft>
                <a:spcPts val="0"/>
              </a:spcAft>
              <a:buSzPct val="110007"/>
              <a:buNone/>
            </a:pPr>
            <a:endParaRPr sz="1925">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1:00-2:00:  Professional learning and coaching</a:t>
            </a:r>
            <a:endParaRPr sz="1925">
              <a:solidFill>
                <a:schemeClr val="dk1"/>
              </a:solidFill>
            </a:endParaRPr>
          </a:p>
          <a:p>
            <a:pPr marL="0" lvl="0" indent="0" algn="l" rtl="0">
              <a:lnSpc>
                <a:spcPct val="100000"/>
              </a:lnSpc>
              <a:spcBef>
                <a:spcPts val="360"/>
              </a:spcBef>
              <a:spcAft>
                <a:spcPts val="0"/>
              </a:spcAft>
              <a:buSzPct val="110007"/>
              <a:buNone/>
            </a:pPr>
            <a:endParaRPr sz="1925">
              <a:solidFill>
                <a:schemeClr val="dk1"/>
              </a:solidFill>
            </a:endParaRPr>
          </a:p>
          <a:p>
            <a:pPr marL="0" lvl="0" indent="0" algn="l" rtl="0">
              <a:lnSpc>
                <a:spcPct val="100000"/>
              </a:lnSpc>
              <a:spcBef>
                <a:spcPts val="360"/>
              </a:spcBef>
              <a:spcAft>
                <a:spcPts val="0"/>
              </a:spcAft>
              <a:buSzPct val="110007"/>
              <a:buNone/>
            </a:pPr>
            <a:r>
              <a:rPr lang="en-US" sz="1925">
                <a:solidFill>
                  <a:schemeClr val="dk1"/>
                </a:solidFill>
              </a:rPr>
              <a:t>2:00-3:00 Putting it all together and evaluation</a:t>
            </a:r>
            <a:endParaRPr sz="1925">
              <a:solidFill>
                <a:schemeClr val="dk1"/>
              </a:solidFill>
            </a:endParaRPr>
          </a:p>
          <a:p>
            <a:pPr marL="0" lvl="0" indent="0" algn="l" rtl="0">
              <a:lnSpc>
                <a:spcPct val="100000"/>
              </a:lnSpc>
              <a:spcBef>
                <a:spcPts val="360"/>
              </a:spcBef>
              <a:spcAft>
                <a:spcPts val="0"/>
              </a:spcAft>
              <a:buSzPct val="99653"/>
              <a:buNone/>
            </a:pPr>
            <a:r>
              <a:rPr lang="en-US" sz="2125"/>
              <a:t>     </a:t>
            </a:r>
            <a:endParaRPr sz="2125"/>
          </a:p>
        </p:txBody>
      </p:sp>
      <p:sp>
        <p:nvSpPr>
          <p:cNvPr id="104" name="Google Shape;104;g250903b8465_0_1515"/>
          <p:cNvSpPr txBox="1">
            <a:spLocks noGrp="1"/>
          </p:cNvSpPr>
          <p:nvPr>
            <p:ph type="body" idx="1"/>
          </p:nvPr>
        </p:nvSpPr>
        <p:spPr>
          <a:xfrm>
            <a:off x="346225" y="1596925"/>
            <a:ext cx="4349100" cy="5261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360"/>
              </a:spcBef>
              <a:spcAft>
                <a:spcPts val="0"/>
              </a:spcAft>
              <a:buSzPct val="97301"/>
              <a:buNone/>
            </a:pPr>
            <a:r>
              <a:rPr lang="en-US" sz="2387" b="1">
                <a:solidFill>
                  <a:srgbClr val="000000"/>
                </a:solidFill>
              </a:rPr>
              <a:t>DAY 1</a:t>
            </a:r>
            <a:endParaRPr sz="2387" b="1">
              <a:solidFill>
                <a:srgbClr val="000000"/>
              </a:solidFill>
            </a:endParaRPr>
          </a:p>
          <a:p>
            <a:pPr marL="0" lvl="0" indent="0" algn="l" rtl="0">
              <a:lnSpc>
                <a:spcPct val="100000"/>
              </a:lnSpc>
              <a:spcBef>
                <a:spcPts val="360"/>
              </a:spcBef>
              <a:spcAft>
                <a:spcPts val="0"/>
              </a:spcAft>
              <a:buSzPct val="113296"/>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10:00-10:30:  Intro, Connections, and Materials Walk</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10:30-11:15:  Advanced Tiers Overview</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11:15-12:00:  Teaming</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12:00–1:00:   Lunch</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1:00-1:45:     Screening and Request for Assistance</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1:45-2:30:     Decision Rules</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2:30-2:45:     Break</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2:45-3:45:     Continuum of Supports </a:t>
            </a:r>
            <a:endParaRPr sz="2050">
              <a:solidFill>
                <a:schemeClr val="dk1"/>
              </a:solidFill>
            </a:endParaRPr>
          </a:p>
          <a:p>
            <a:pPr marL="0" lvl="0" indent="0" algn="l" rtl="0">
              <a:lnSpc>
                <a:spcPct val="100000"/>
              </a:lnSpc>
              <a:spcBef>
                <a:spcPts val="360"/>
              </a:spcBef>
              <a:spcAft>
                <a:spcPts val="0"/>
              </a:spcAft>
              <a:buClr>
                <a:schemeClr val="dk1"/>
              </a:buClr>
              <a:buSzPct val="87804"/>
              <a:buFont typeface="Arial"/>
              <a:buNone/>
            </a:pPr>
            <a:endParaRPr sz="2050">
              <a:solidFill>
                <a:schemeClr val="dk1"/>
              </a:solidFill>
            </a:endParaRPr>
          </a:p>
          <a:p>
            <a:pPr marL="0" lvl="0" indent="0" algn="l" rtl="0">
              <a:lnSpc>
                <a:spcPct val="100000"/>
              </a:lnSpc>
              <a:spcBef>
                <a:spcPts val="360"/>
              </a:spcBef>
              <a:spcAft>
                <a:spcPts val="0"/>
              </a:spcAft>
              <a:buSzPct val="113296"/>
              <a:buNone/>
            </a:pPr>
            <a:r>
              <a:rPr lang="en-US" sz="2050">
                <a:solidFill>
                  <a:schemeClr val="dk1"/>
                </a:solidFill>
              </a:rPr>
              <a:t>3:45-4:00:     Exit Ticket and Evaluation</a:t>
            </a:r>
            <a:endParaRPr sz="20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250903b8465_0_1875"/>
          <p:cNvPicPr preferRelativeResize="0"/>
          <p:nvPr/>
        </p:nvPicPr>
        <p:blipFill rotWithShape="1">
          <a:blip r:embed="rId3">
            <a:alphaModFix/>
          </a:blip>
          <a:srcRect/>
          <a:stretch/>
        </p:blipFill>
        <p:spPr>
          <a:xfrm>
            <a:off x="152400" y="152400"/>
            <a:ext cx="4281701" cy="3200975"/>
          </a:xfrm>
          <a:prstGeom prst="rect">
            <a:avLst/>
          </a:prstGeom>
          <a:noFill/>
          <a:ln>
            <a:noFill/>
          </a:ln>
        </p:spPr>
      </p:pic>
      <p:pic>
        <p:nvPicPr>
          <p:cNvPr id="383" name="Google Shape;383;g250903b8465_0_1875"/>
          <p:cNvPicPr preferRelativeResize="0"/>
          <p:nvPr/>
        </p:nvPicPr>
        <p:blipFill rotWithShape="1">
          <a:blip r:embed="rId4">
            <a:alphaModFix/>
          </a:blip>
          <a:srcRect/>
          <a:stretch/>
        </p:blipFill>
        <p:spPr>
          <a:xfrm>
            <a:off x="152400" y="3555808"/>
            <a:ext cx="4270722" cy="3302192"/>
          </a:xfrm>
          <a:prstGeom prst="rect">
            <a:avLst/>
          </a:prstGeom>
          <a:noFill/>
          <a:ln>
            <a:noFill/>
          </a:ln>
        </p:spPr>
      </p:pic>
      <p:pic>
        <p:nvPicPr>
          <p:cNvPr id="384" name="Google Shape;384;g250903b8465_0_1875"/>
          <p:cNvPicPr preferRelativeResize="0"/>
          <p:nvPr/>
        </p:nvPicPr>
        <p:blipFill rotWithShape="1">
          <a:blip r:embed="rId5">
            <a:alphaModFix/>
          </a:blip>
          <a:srcRect/>
          <a:stretch/>
        </p:blipFill>
        <p:spPr>
          <a:xfrm>
            <a:off x="4609761" y="152400"/>
            <a:ext cx="4468339" cy="3289540"/>
          </a:xfrm>
          <a:prstGeom prst="rect">
            <a:avLst/>
          </a:prstGeom>
          <a:noFill/>
          <a:ln>
            <a:noFill/>
          </a:ln>
        </p:spPr>
      </p:pic>
      <p:sp>
        <p:nvSpPr>
          <p:cNvPr id="385" name="Google Shape;385;g250903b8465_0_1875"/>
          <p:cNvSpPr/>
          <p:nvPr/>
        </p:nvSpPr>
        <p:spPr>
          <a:xfrm>
            <a:off x="5033250" y="4364175"/>
            <a:ext cx="3573600" cy="1003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Arial"/>
                <a:ea typeface="Arial"/>
                <a:cs typeface="Arial"/>
                <a:sym typeface="Arial"/>
                <a:hlinkClick r:id="rId6"/>
              </a:rPr>
              <a:t>Click here to see full sample data set.</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50903b8465_0_3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Practice</a:t>
            </a:r>
            <a:endParaRPr/>
          </a:p>
        </p:txBody>
      </p:sp>
      <p:sp>
        <p:nvSpPr>
          <p:cNvPr id="392" name="Google Shape;392;g250903b8465_0_391"/>
          <p:cNvSpPr/>
          <p:nvPr/>
        </p:nvSpPr>
        <p:spPr>
          <a:xfrm>
            <a:off x="242250" y="1515675"/>
            <a:ext cx="8686800" cy="519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Review the data given to you.</a:t>
            </a:r>
            <a:endParaRPr sz="1800" b="0" i="0" u="none" strike="noStrike" cap="none">
              <a:solidFill>
                <a:schemeClr val="dk2"/>
              </a:solidFill>
              <a:latin typeface="Arial"/>
              <a:ea typeface="Arial"/>
              <a:cs typeface="Arial"/>
              <a:sym typeface="Arial"/>
            </a:endParaRPr>
          </a:p>
          <a:p>
            <a:pPr marL="457200" marR="0" lvl="0" indent="0" algn="l" rtl="0">
              <a:lnSpc>
                <a:spcPct val="100000"/>
              </a:lnSpc>
              <a:spcBef>
                <a:spcPts val="360"/>
              </a:spcBef>
              <a:spcAft>
                <a:spcPts val="0"/>
              </a:spcAft>
              <a:buClr>
                <a:schemeClr val="dk1"/>
              </a:buClr>
              <a:buSzPts val="11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Determine decision rules for who might be considered for advanced tier support:</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Be prepared to share your decision rules and why.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6"/>
        <p:cNvGrpSpPr/>
        <p:nvPr/>
      </p:nvGrpSpPr>
      <p:grpSpPr>
        <a:xfrm>
          <a:off x="0" y="0"/>
          <a:ext cx="0" cy="0"/>
          <a:chOff x="0" y="0"/>
          <a:chExt cx="0" cy="0"/>
        </a:xfrm>
      </p:grpSpPr>
      <p:sp>
        <p:nvSpPr>
          <p:cNvPr id="397" name="Google Shape;397;g250903b8465_0_1568"/>
          <p:cNvSpPr txBox="1">
            <a:spLocks noGrp="1"/>
          </p:cNvSpPr>
          <p:nvPr>
            <p:ph type="title"/>
          </p:nvPr>
        </p:nvSpPr>
        <p:spPr>
          <a:xfrm>
            <a:off x="228600" y="228600"/>
            <a:ext cx="8686800" cy="620700"/>
          </a:xfrm>
          <a:prstGeom prst="rect">
            <a:avLst/>
          </a:prstGeom>
          <a:solidFill>
            <a:srgbClr val="FF6600"/>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 Time: Decision Rules</a:t>
            </a:r>
            <a:endParaRPr/>
          </a:p>
        </p:txBody>
      </p:sp>
      <p:sp>
        <p:nvSpPr>
          <p:cNvPr id="398" name="Google Shape;398;g250903b8465_0_1568"/>
          <p:cNvSpPr/>
          <p:nvPr/>
        </p:nvSpPr>
        <p:spPr>
          <a:xfrm>
            <a:off x="291550" y="951377"/>
            <a:ext cx="8623800" cy="190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What are the decision rules at your school for a student to enroll in an advanced tier intervention?</a:t>
            </a:r>
            <a:endParaRPr sz="1400" b="0" i="0" u="none" strike="noStrike" cap="none">
              <a:solidFill>
                <a:srgbClr val="000000"/>
              </a:solidFill>
              <a:latin typeface="Arial"/>
              <a:ea typeface="Arial"/>
              <a:cs typeface="Arial"/>
              <a:sym typeface="Arial"/>
            </a:endParaRPr>
          </a:p>
        </p:txBody>
      </p:sp>
      <p:sp>
        <p:nvSpPr>
          <p:cNvPr id="399" name="Google Shape;399;g250903b8465_0_1568"/>
          <p:cNvSpPr/>
          <p:nvPr/>
        </p:nvSpPr>
        <p:spPr>
          <a:xfrm>
            <a:off x="291550" y="2986300"/>
            <a:ext cx="8623800" cy="203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What are the decision rules for exiting an advanced tier intervention?</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00" name="Google Shape;400;g250903b8465_0_1568"/>
          <p:cNvSpPr/>
          <p:nvPr/>
        </p:nvSpPr>
        <p:spPr>
          <a:xfrm>
            <a:off x="291550" y="5147250"/>
            <a:ext cx="8623800" cy="1635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How are caregivers involved in advanced tier intervention entry and exit decisions?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50903b8465_0_438"/>
          <p:cNvSpPr txBox="1">
            <a:spLocks noGrp="1"/>
          </p:cNvSpPr>
          <p:nvPr>
            <p:ph type="title"/>
          </p:nvPr>
        </p:nvSpPr>
        <p:spPr>
          <a:xfrm>
            <a:off x="228600" y="228600"/>
            <a:ext cx="8686800" cy="986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200"/>
              <a:t>2.5:  Options for Tier 2 Intervention</a:t>
            </a:r>
            <a:endParaRPr sz="3200"/>
          </a:p>
        </p:txBody>
      </p:sp>
      <p:graphicFrame>
        <p:nvGraphicFramePr>
          <p:cNvPr id="406" name="Google Shape;406;g250903b8465_0_438"/>
          <p:cNvGraphicFramePr/>
          <p:nvPr/>
        </p:nvGraphicFramePr>
        <p:xfrm>
          <a:off x="0" y="2542205"/>
          <a:ext cx="3000000" cy="3000000"/>
        </p:xfrm>
        <a:graphic>
          <a:graphicData uri="http://schemas.openxmlformats.org/drawingml/2006/table">
            <a:tbl>
              <a:tblPr firstRow="1">
                <a:noFill/>
                <a:tableStyleId>{6B70B061-ACA9-4C5B-A092-E4AB25F3A56D}</a:tableStyleId>
              </a:tblPr>
              <a:tblGrid>
                <a:gridCol w="2986575">
                  <a:extLst>
                    <a:ext uri="{9D8B030D-6E8A-4147-A177-3AD203B41FA5}">
                      <a16:colId xmlns:a16="http://schemas.microsoft.com/office/drawing/2014/main" val="20000"/>
                    </a:ext>
                  </a:extLst>
                </a:gridCol>
                <a:gridCol w="3398775">
                  <a:extLst>
                    <a:ext uri="{9D8B030D-6E8A-4147-A177-3AD203B41FA5}">
                      <a16:colId xmlns:a16="http://schemas.microsoft.com/office/drawing/2014/main" val="20001"/>
                    </a:ext>
                  </a:extLst>
                </a:gridCol>
                <a:gridCol w="2758650">
                  <a:extLst>
                    <a:ext uri="{9D8B030D-6E8A-4147-A177-3AD203B41FA5}">
                      <a16:colId xmlns:a16="http://schemas.microsoft.com/office/drawing/2014/main" val="20002"/>
                    </a:ext>
                  </a:extLst>
                </a:gridCol>
              </a:tblGrid>
              <a:tr h="3843350">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Tier II team has multiple ongoing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behavior support interventions with documented evidence of effectiveness matched to student need.</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School Tier II Handbook</a:t>
                      </a:r>
                      <a:endParaRPr sz="18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Targeted Intervention Reference Guide</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=No Tier II interventions w/ documented evidence of effectiveness</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1800" u="none" strike="noStrike" cap="none">
                          <a:latin typeface="Verdana"/>
                          <a:ea typeface="Verdana"/>
                          <a:cs typeface="Verdana"/>
                          <a:sym typeface="Verdana"/>
                        </a:rPr>
                        <a:t> </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=Only 1 Tier II intervention</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=Multiple Tier II interventions w/ documented EOE </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407" name="Google Shape;407;g250903b8465_0_438" descr="This is an image of the front page of the Tiered Fidelity of Inventory." title="Tiered Fidelity Inventory Cover Page"/>
          <p:cNvPicPr preferRelativeResize="0"/>
          <p:nvPr/>
        </p:nvPicPr>
        <p:blipFill rotWithShape="1">
          <a:blip r:embed="rId3">
            <a:alphaModFix/>
          </a:blip>
          <a:srcRect/>
          <a:stretch/>
        </p:blipFill>
        <p:spPr>
          <a:xfrm>
            <a:off x="228600" y="228600"/>
            <a:ext cx="802524" cy="986700"/>
          </a:xfrm>
          <a:prstGeom prst="rect">
            <a:avLst/>
          </a:prstGeom>
          <a:noFill/>
          <a:ln>
            <a:noFill/>
          </a:ln>
        </p:spPr>
      </p:pic>
      <p:sp>
        <p:nvSpPr>
          <p:cNvPr id="408" name="Google Shape;408;g250903b8465_0_438"/>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2.5?</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50903b8465_0_4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2.5: Intervention Resources  </a:t>
            </a:r>
            <a:endParaRPr/>
          </a:p>
        </p:txBody>
      </p:sp>
      <p:graphicFrame>
        <p:nvGraphicFramePr>
          <p:cNvPr id="414" name="Google Shape;414;g250903b8465_0_444"/>
          <p:cNvGraphicFramePr/>
          <p:nvPr/>
        </p:nvGraphicFramePr>
        <p:xfrm>
          <a:off x="-75" y="3004779"/>
          <a:ext cx="3000000" cy="3000000"/>
        </p:xfrm>
        <a:graphic>
          <a:graphicData uri="http://schemas.openxmlformats.org/drawingml/2006/table">
            <a:tbl>
              <a:tblPr firstRow="1">
                <a:noFill/>
                <a:tableStyleId>{6B70B061-ACA9-4C5B-A092-E4AB25F3A56D}</a:tableStyleId>
              </a:tblPr>
              <a:tblGrid>
                <a:gridCol w="2986575">
                  <a:extLst>
                    <a:ext uri="{9D8B030D-6E8A-4147-A177-3AD203B41FA5}">
                      <a16:colId xmlns:a16="http://schemas.microsoft.com/office/drawing/2014/main" val="20000"/>
                    </a:ext>
                  </a:extLst>
                </a:gridCol>
                <a:gridCol w="3398775">
                  <a:extLst>
                    <a:ext uri="{9D8B030D-6E8A-4147-A177-3AD203B41FA5}">
                      <a16:colId xmlns:a16="http://schemas.microsoft.com/office/drawing/2014/main" val="20001"/>
                    </a:ext>
                  </a:extLst>
                </a:gridCol>
                <a:gridCol w="2758650">
                  <a:extLst>
                    <a:ext uri="{9D8B030D-6E8A-4147-A177-3AD203B41FA5}">
                      <a16:colId xmlns:a16="http://schemas.microsoft.com/office/drawing/2014/main" val="20002"/>
                    </a:ext>
                  </a:extLst>
                </a:gridCol>
              </a:tblGrid>
              <a:tr h="1855225">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Tier II providers have access to multiple evidence-based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interventions matched to student need.</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Resource map</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Student data</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Meeting minutes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Description of interventions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Selection process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 = </a:t>
                      </a:r>
                      <a:r>
                        <a:rPr lang="en-US" sz="1800" u="none" strike="noStrike" cap="none">
                          <a:latin typeface="Verdana"/>
                          <a:ea typeface="Verdana"/>
                          <a:cs typeface="Verdana"/>
                          <a:sym typeface="Verdana"/>
                        </a:rPr>
                        <a:t>limited supports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1 = </a:t>
                      </a:r>
                      <a:r>
                        <a:rPr lang="en-US" sz="1800" u="none" strike="noStrike" cap="none">
                          <a:latin typeface="Verdana"/>
                          <a:ea typeface="Verdana"/>
                          <a:cs typeface="Verdana"/>
                          <a:sym typeface="Verdana"/>
                        </a:rPr>
                        <a:t>instructional match not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consistently evident /unavailable</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2 =</a:t>
                      </a:r>
                      <a:r>
                        <a:rPr lang="en-US" sz="1800" u="none" strike="noStrike" cap="none">
                          <a:latin typeface="Verdana"/>
                          <a:ea typeface="Verdana"/>
                          <a:cs typeface="Verdana"/>
                          <a:sym typeface="Verdana"/>
                        </a:rPr>
                        <a:t>continuum of evidence- based supports to match instructional needs exists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415" name="Google Shape;415;g250903b8465_0_444" descr="ATFI cover"/>
          <p:cNvPicPr preferRelativeResize="0"/>
          <p:nvPr/>
        </p:nvPicPr>
        <p:blipFill rotWithShape="1">
          <a:blip r:embed="rId3">
            <a:alphaModFix/>
          </a:blip>
          <a:srcRect/>
          <a:stretch/>
        </p:blipFill>
        <p:spPr>
          <a:xfrm>
            <a:off x="0" y="91440"/>
            <a:ext cx="939408" cy="1280159"/>
          </a:xfrm>
          <a:prstGeom prst="rect">
            <a:avLst/>
          </a:prstGeom>
          <a:noFill/>
          <a:ln>
            <a:noFill/>
          </a:ln>
        </p:spPr>
      </p:pic>
      <p:sp>
        <p:nvSpPr>
          <p:cNvPr id="416" name="Google Shape;416;g250903b8465_0_444"/>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2.5?</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50903b8465_0_4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2.6: Tier 2 Critical Features  </a:t>
            </a:r>
            <a:endParaRPr/>
          </a:p>
        </p:txBody>
      </p:sp>
      <p:graphicFrame>
        <p:nvGraphicFramePr>
          <p:cNvPr id="422" name="Google Shape;422;g250903b8465_0_453"/>
          <p:cNvGraphicFramePr/>
          <p:nvPr/>
        </p:nvGraphicFramePr>
        <p:xfrm>
          <a:off x="-39450" y="2592200"/>
          <a:ext cx="3000000" cy="3000000"/>
        </p:xfrm>
        <a:graphic>
          <a:graphicData uri="http://schemas.openxmlformats.org/drawingml/2006/table">
            <a:tbl>
              <a:tblPr firstRow="1">
                <a:noFill/>
                <a:tableStyleId>{6B70B061-ACA9-4C5B-A092-E4AB25F3A56D}</a:tableStyleId>
              </a:tblPr>
              <a:tblGrid>
                <a:gridCol w="2874575">
                  <a:extLst>
                    <a:ext uri="{9D8B030D-6E8A-4147-A177-3AD203B41FA5}">
                      <a16:colId xmlns:a16="http://schemas.microsoft.com/office/drawing/2014/main" val="20000"/>
                    </a:ext>
                  </a:extLst>
                </a:gridCol>
                <a:gridCol w="3271325">
                  <a:extLst>
                    <a:ext uri="{9D8B030D-6E8A-4147-A177-3AD203B41FA5}">
                      <a16:colId xmlns:a16="http://schemas.microsoft.com/office/drawing/2014/main" val="20001"/>
                    </a:ext>
                  </a:extLst>
                </a:gridCol>
                <a:gridCol w="2655200">
                  <a:extLst>
                    <a:ext uri="{9D8B030D-6E8A-4147-A177-3AD203B41FA5}">
                      <a16:colId xmlns:a16="http://schemas.microsoft.com/office/drawing/2014/main" val="20002"/>
                    </a:ext>
                  </a:extLst>
                </a:gridCol>
              </a:tblGrid>
              <a:tr h="1497100">
                <a:tc>
                  <a:txBody>
                    <a:bodyPr/>
                    <a:lstStyle/>
                    <a:p>
                      <a:pPr marL="0" marR="0" lvl="0" indent="0" algn="l" rtl="0">
                        <a:lnSpc>
                          <a:spcPct val="100000"/>
                        </a:lnSpc>
                        <a:spcBef>
                          <a:spcPts val="0"/>
                        </a:spcBef>
                        <a:spcAft>
                          <a:spcPts val="0"/>
                        </a:spcAft>
                        <a:buClr>
                          <a:schemeClr val="dk1"/>
                        </a:buClr>
                        <a:buSzPts val="2000"/>
                        <a:buFont typeface="Arial"/>
                        <a:buNone/>
                      </a:pPr>
                      <a:r>
                        <a:rPr lang="en-US" sz="1800" u="none" strike="noStrike" cap="none">
                          <a:solidFill>
                            <a:schemeClr val="dk1"/>
                          </a:solidFill>
                          <a:latin typeface="Verdana"/>
                          <a:ea typeface="Verdana"/>
                          <a:cs typeface="Verdana"/>
                          <a:sym typeface="Verdana"/>
                        </a:rPr>
                        <a:t>Interventions provide additional instruction/time for student skill development, </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000"/>
                        <a:buFont typeface="Arial"/>
                        <a:buNone/>
                      </a:pPr>
                      <a:r>
                        <a:rPr lang="en-US" sz="1800" u="none" strike="noStrike" cap="none">
                          <a:solidFill>
                            <a:schemeClr val="dk1"/>
                          </a:solidFill>
                          <a:latin typeface="Verdana"/>
                          <a:ea typeface="Verdana"/>
                          <a:cs typeface="Verdana"/>
                          <a:sym typeface="Verdana"/>
                        </a:rPr>
                        <a:t>structure and</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000"/>
                        <a:buFont typeface="Arial"/>
                        <a:buNone/>
                      </a:pPr>
                      <a:r>
                        <a:rPr lang="en-US" sz="1800" u="none" strike="noStrike" cap="none">
                          <a:solidFill>
                            <a:schemeClr val="dk1"/>
                          </a:solidFill>
                          <a:latin typeface="Verdana"/>
                          <a:ea typeface="Verdana"/>
                          <a:cs typeface="Verdana"/>
                          <a:sym typeface="Verdana"/>
                        </a:rPr>
                        <a:t>predictability </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000"/>
                        <a:buFont typeface="Arial"/>
                        <a:buNone/>
                      </a:pPr>
                      <a:r>
                        <a:rPr lang="en-US" sz="1800" u="none" strike="noStrike" cap="none">
                          <a:solidFill>
                            <a:schemeClr val="dk1"/>
                          </a:solidFill>
                          <a:latin typeface="Verdana"/>
                          <a:ea typeface="Verdana"/>
                          <a:cs typeface="Verdana"/>
                          <a:sym typeface="Verdana"/>
                        </a:rPr>
                        <a:t>and increased opportunities for feedback</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solidFill>
                            <a:schemeClr val="dk1"/>
                          </a:solidFill>
                          <a:latin typeface="Verdana"/>
                          <a:ea typeface="Verdana"/>
                          <a:cs typeface="Verdana"/>
                          <a:sym typeface="Verdana"/>
                        </a:rPr>
                        <a:t>Universal lesson plans</a:t>
                      </a:r>
                      <a:endParaRPr sz="180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solidFill>
                            <a:schemeClr val="dk1"/>
                          </a:solidFill>
                          <a:latin typeface="Verdana"/>
                          <a:ea typeface="Verdana"/>
                          <a:cs typeface="Verdana"/>
                          <a:sym typeface="Verdana"/>
                        </a:rPr>
                        <a:t>Tier II lesson plans</a:t>
                      </a:r>
                      <a:endParaRPr sz="180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solidFill>
                            <a:schemeClr val="dk1"/>
                          </a:solidFill>
                          <a:latin typeface="Verdana"/>
                          <a:ea typeface="Verdana"/>
                          <a:cs typeface="Verdana"/>
                          <a:sym typeface="Verdana"/>
                        </a:rPr>
                        <a:t>Daily/weekly progress report</a:t>
                      </a:r>
                      <a:endParaRPr sz="180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180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solidFill>
                            <a:schemeClr val="dk1"/>
                          </a:solidFill>
                          <a:latin typeface="Verdana"/>
                          <a:ea typeface="Verdana"/>
                          <a:cs typeface="Verdana"/>
                          <a:sym typeface="Verdana"/>
                        </a:rPr>
                        <a:t>School schedule</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do not include core features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contain some but not all features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All  interventions include all features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423" name="Google Shape;423;g250903b8465_0_453" descr="This is an image of the front page of the Tiered Fidelity of Inventory." title="Tiered Fidelity Inventory Cover Page"/>
          <p:cNvPicPr preferRelativeResize="0"/>
          <p:nvPr/>
        </p:nvPicPr>
        <p:blipFill rotWithShape="1">
          <a:blip r:embed="rId3">
            <a:alphaModFix/>
          </a:blip>
          <a:srcRect/>
          <a:stretch/>
        </p:blipFill>
        <p:spPr>
          <a:xfrm>
            <a:off x="114300" y="228600"/>
            <a:ext cx="762000" cy="1143000"/>
          </a:xfrm>
          <a:prstGeom prst="rect">
            <a:avLst/>
          </a:prstGeom>
          <a:noFill/>
          <a:ln>
            <a:noFill/>
          </a:ln>
        </p:spPr>
      </p:pic>
      <p:sp>
        <p:nvSpPr>
          <p:cNvPr id="424" name="Google Shape;424;g250903b8465_0_453"/>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2.6?</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0903b8465_0_4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2.6b: Tier II Intervention</a:t>
            </a:r>
            <a:endParaRPr/>
          </a:p>
          <a:p>
            <a:pPr marL="0" lvl="0" indent="0" algn="ctr" rtl="0">
              <a:lnSpc>
                <a:spcPct val="100000"/>
              </a:lnSpc>
              <a:spcBef>
                <a:spcPts val="0"/>
              </a:spcBef>
              <a:spcAft>
                <a:spcPts val="0"/>
              </a:spcAft>
              <a:buSzPct val="111111"/>
              <a:buNone/>
            </a:pPr>
            <a:r>
              <a:rPr lang="en-US"/>
              <a:t>Practice Features</a:t>
            </a:r>
            <a:endParaRPr/>
          </a:p>
        </p:txBody>
      </p:sp>
      <p:graphicFrame>
        <p:nvGraphicFramePr>
          <p:cNvPr id="430" name="Google Shape;430;g250903b8465_0_466"/>
          <p:cNvGraphicFramePr/>
          <p:nvPr/>
        </p:nvGraphicFramePr>
        <p:xfrm>
          <a:off x="83400" y="2462450"/>
          <a:ext cx="3000000" cy="3000000"/>
        </p:xfrm>
        <a:graphic>
          <a:graphicData uri="http://schemas.openxmlformats.org/drawingml/2006/table">
            <a:tbl>
              <a:tblPr firstRow="1">
                <a:noFill/>
                <a:tableStyleId>{6B70B061-ACA9-4C5B-A092-E4AB25F3A56D}</a:tableStyleId>
              </a:tblPr>
              <a:tblGrid>
                <a:gridCol w="3017875">
                  <a:extLst>
                    <a:ext uri="{9D8B030D-6E8A-4147-A177-3AD203B41FA5}">
                      <a16:colId xmlns:a16="http://schemas.microsoft.com/office/drawing/2014/main" val="20000"/>
                    </a:ext>
                  </a:extLst>
                </a:gridCol>
                <a:gridCol w="3136450">
                  <a:extLst>
                    <a:ext uri="{9D8B030D-6E8A-4147-A177-3AD203B41FA5}">
                      <a16:colId xmlns:a16="http://schemas.microsoft.com/office/drawing/2014/main" val="20001"/>
                    </a:ext>
                  </a:extLst>
                </a:gridCol>
                <a:gridCol w="2822875">
                  <a:extLst>
                    <a:ext uri="{9D8B030D-6E8A-4147-A177-3AD203B41FA5}">
                      <a16:colId xmlns:a16="http://schemas.microsoft.com/office/drawing/2014/main" val="20002"/>
                    </a:ext>
                  </a:extLst>
                </a:gridCol>
              </a:tblGrid>
              <a:tr h="3040825">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Tier II interventions include increased:</a:t>
                      </a: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AutoNum type="alphaUcPeriod"/>
                      </a:pPr>
                      <a:r>
                        <a:rPr lang="en-US" sz="1800" u="none" strike="noStrike" cap="none">
                          <a:latin typeface="Verdana"/>
                          <a:ea typeface="Verdana"/>
                          <a:cs typeface="Verdana"/>
                          <a:sym typeface="Verdana"/>
                        </a:rPr>
                        <a:t>time, intensity and dosage;</a:t>
                      </a: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AutoNum type="alphaUcPeriod"/>
                      </a:pPr>
                      <a:r>
                        <a:rPr lang="en-US" sz="1800" u="none" strike="noStrike" cap="none">
                          <a:latin typeface="Verdana"/>
                          <a:ea typeface="Verdana"/>
                          <a:cs typeface="Verdana"/>
                          <a:sym typeface="Verdana"/>
                        </a:rPr>
                        <a:t>opportunities for feedback; and</a:t>
                      </a: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AutoNum type="alphaUcPeriod"/>
                      </a:pPr>
                      <a:r>
                        <a:rPr lang="en-US" sz="1800" u="none" strike="noStrike" cap="none">
                          <a:latin typeface="Verdana"/>
                          <a:ea typeface="Verdana"/>
                          <a:cs typeface="Verdana"/>
                          <a:sym typeface="Verdana"/>
                        </a:rPr>
                        <a:t>structures and prompts.</a:t>
                      </a:r>
                      <a:endParaRPr sz="18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School schedules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Fidelity tools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Programmatic descriptions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Lesson plans</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=Intervention design is not clear and/or inconsistently utilized.</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chemeClr val="dk1"/>
                        </a:buClr>
                        <a:buSzPts val="11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 At least 2 of the 3 feature</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chemeClr val="dk1"/>
                        </a:buClr>
                        <a:buSzPts val="1100"/>
                        <a:buFont typeface="Arial"/>
                        <a:buNone/>
                      </a:pPr>
                      <a:r>
                        <a:rPr lang="en-US" sz="1800" u="none" strike="noStrike" cap="none">
                          <a:latin typeface="Verdana"/>
                          <a:ea typeface="Verdana"/>
                          <a:cs typeface="Verdana"/>
                          <a:sym typeface="Verdana"/>
                        </a:rPr>
                        <a:t>criteria are met.</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chemeClr val="dk1"/>
                        </a:buClr>
                        <a:buSzPts val="11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 All 3 feature criteria are met.</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431" name="Google Shape;431;g250903b8465_0_466" descr="ATFI cover"/>
          <p:cNvPicPr preferRelativeResize="0"/>
          <p:nvPr/>
        </p:nvPicPr>
        <p:blipFill rotWithShape="1">
          <a:blip r:embed="rId3">
            <a:alphaModFix/>
          </a:blip>
          <a:srcRect/>
          <a:stretch/>
        </p:blipFill>
        <p:spPr>
          <a:xfrm>
            <a:off x="228600" y="228600"/>
            <a:ext cx="939408" cy="1097400"/>
          </a:xfrm>
          <a:prstGeom prst="rect">
            <a:avLst/>
          </a:prstGeom>
          <a:noFill/>
          <a:ln>
            <a:noFill/>
          </a:ln>
        </p:spPr>
      </p:pic>
      <p:sp>
        <p:nvSpPr>
          <p:cNvPr id="432" name="Google Shape;432;g250903b8465_0_466"/>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2.6b?</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50903b8465_0_50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Core Features Quick Check</a:t>
            </a:r>
            <a:endParaRPr/>
          </a:p>
        </p:txBody>
      </p:sp>
      <p:grpSp>
        <p:nvGrpSpPr>
          <p:cNvPr id="438" name="Google Shape;438;g250903b8465_0_500"/>
          <p:cNvGrpSpPr/>
          <p:nvPr/>
        </p:nvGrpSpPr>
        <p:grpSpPr>
          <a:xfrm>
            <a:off x="425828" y="1524004"/>
            <a:ext cx="8292160" cy="5059399"/>
            <a:chOff x="-78823" y="593372"/>
            <a:chExt cx="9322271" cy="5442555"/>
          </a:xfrm>
        </p:grpSpPr>
        <p:sp>
          <p:nvSpPr>
            <p:cNvPr id="439" name="Google Shape;439;g250903b8465_0_500"/>
            <p:cNvSpPr/>
            <p:nvPr/>
          </p:nvSpPr>
          <p:spPr>
            <a:xfrm>
              <a:off x="3397535" y="3586427"/>
              <a:ext cx="2449500" cy="2449500"/>
            </a:xfrm>
            <a:prstGeom prst="ellipse">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250903b8465_0_500"/>
            <p:cNvSpPr txBox="1"/>
            <p:nvPr/>
          </p:nvSpPr>
          <p:spPr>
            <a:xfrm>
              <a:off x="3756269" y="3945161"/>
              <a:ext cx="1732200" cy="1732200"/>
            </a:xfrm>
            <a:prstGeom prst="rect">
              <a:avLst/>
            </a:prstGeom>
            <a:solidFill>
              <a:schemeClr val="lt2"/>
            </a:solid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2 Core Features </a:t>
              </a:r>
              <a:endParaRPr sz="2400" b="0" i="0" u="none" strike="noStrike" cap="none">
                <a:solidFill>
                  <a:srgbClr val="000000"/>
                </a:solidFill>
                <a:latin typeface="Verdana"/>
                <a:ea typeface="Verdana"/>
                <a:cs typeface="Verdana"/>
                <a:sym typeface="Verdana"/>
              </a:endParaRPr>
            </a:p>
            <a:p>
              <a:pPr marL="0" marR="0" lvl="0" indent="0" algn="ctr" rtl="0">
                <a:lnSpc>
                  <a:spcPct val="90000"/>
                </a:lnSpc>
                <a:spcBef>
                  <a:spcPts val="84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441" name="Google Shape;441;g250903b8465_0_500"/>
            <p:cNvSpPr/>
            <p:nvPr/>
          </p:nvSpPr>
          <p:spPr>
            <a:xfrm rot="10800000">
              <a:off x="1077857" y="4462189"/>
              <a:ext cx="2192100" cy="698100"/>
            </a:xfrm>
            <a:prstGeom prst="leftArrow">
              <a:avLst>
                <a:gd name="adj1" fmla="val 60000"/>
                <a:gd name="adj2" fmla="val 5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250903b8465_0_500"/>
            <p:cNvSpPr/>
            <p:nvPr/>
          </p:nvSpPr>
          <p:spPr>
            <a:xfrm>
              <a:off x="-78823" y="3874522"/>
              <a:ext cx="2313600" cy="1947300"/>
            </a:xfrm>
            <a:prstGeom prst="roundRect">
              <a:avLst>
                <a:gd name="adj" fmla="val 1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250903b8465_0_500"/>
            <p:cNvSpPr txBox="1"/>
            <p:nvPr/>
          </p:nvSpPr>
          <p:spPr>
            <a:xfrm>
              <a:off x="23900" y="3929722"/>
              <a:ext cx="2112300" cy="1892100"/>
            </a:xfrm>
            <a:prstGeom prst="rect">
              <a:avLst/>
            </a:prstGeom>
            <a:solidFill>
              <a:schemeClr val="lt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444" name="Google Shape;444;g250903b8465_0_500"/>
            <p:cNvSpPr/>
            <p:nvPr/>
          </p:nvSpPr>
          <p:spPr>
            <a:xfrm rot="-8674050">
              <a:off x="1121256" y="2903795"/>
              <a:ext cx="2621505" cy="698080"/>
            </a:xfrm>
            <a:prstGeom prst="leftArrow">
              <a:avLst>
                <a:gd name="adj1" fmla="val 60000"/>
                <a:gd name="adj2" fmla="val 5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250903b8465_0_500"/>
            <p:cNvSpPr/>
            <p:nvPr/>
          </p:nvSpPr>
          <p:spPr>
            <a:xfrm>
              <a:off x="506546" y="1806996"/>
              <a:ext cx="1714800" cy="1371900"/>
            </a:xfrm>
            <a:prstGeom prst="roundRect">
              <a:avLst>
                <a:gd name="adj" fmla="val 1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250903b8465_0_500"/>
            <p:cNvSpPr txBox="1"/>
            <p:nvPr/>
          </p:nvSpPr>
          <p:spPr>
            <a:xfrm>
              <a:off x="546725" y="1847172"/>
              <a:ext cx="1634400" cy="1134900"/>
            </a:xfrm>
            <a:prstGeom prst="rect">
              <a:avLst/>
            </a:prstGeom>
            <a:solidFill>
              <a:schemeClr val="lt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447" name="Google Shape;447;g250903b8465_0_500"/>
            <p:cNvSpPr/>
            <p:nvPr/>
          </p:nvSpPr>
          <p:spPr>
            <a:xfrm rot="-6480166">
              <a:off x="2662106" y="2048812"/>
              <a:ext cx="2351948" cy="698061"/>
            </a:xfrm>
            <a:prstGeom prst="leftArrow">
              <a:avLst>
                <a:gd name="adj1" fmla="val 60000"/>
                <a:gd name="adj2" fmla="val 5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250903b8465_0_500"/>
            <p:cNvSpPr/>
            <p:nvPr/>
          </p:nvSpPr>
          <p:spPr>
            <a:xfrm>
              <a:off x="2617374" y="593372"/>
              <a:ext cx="1714800" cy="1213500"/>
            </a:xfrm>
            <a:prstGeom prst="roundRect">
              <a:avLst>
                <a:gd name="adj" fmla="val 1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250903b8465_0_500"/>
            <p:cNvSpPr txBox="1"/>
            <p:nvPr/>
          </p:nvSpPr>
          <p:spPr>
            <a:xfrm>
              <a:off x="2657542" y="633547"/>
              <a:ext cx="1634400" cy="993000"/>
            </a:xfrm>
            <a:prstGeom prst="rect">
              <a:avLst/>
            </a:prstGeom>
            <a:solidFill>
              <a:schemeClr val="lt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450" name="Google Shape;450;g250903b8465_0_500"/>
            <p:cNvSpPr/>
            <p:nvPr/>
          </p:nvSpPr>
          <p:spPr>
            <a:xfrm rot="-4319834">
              <a:off x="4230575" y="2048689"/>
              <a:ext cx="2351948" cy="698061"/>
            </a:xfrm>
            <a:prstGeom prst="leftArrow">
              <a:avLst>
                <a:gd name="adj1" fmla="val 60000"/>
                <a:gd name="adj2" fmla="val 5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50903b8465_0_500"/>
            <p:cNvSpPr/>
            <p:nvPr/>
          </p:nvSpPr>
          <p:spPr>
            <a:xfrm>
              <a:off x="4912588" y="593372"/>
              <a:ext cx="1714800" cy="1213500"/>
            </a:xfrm>
            <a:prstGeom prst="roundRect">
              <a:avLst>
                <a:gd name="adj" fmla="val 1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250903b8465_0_500"/>
            <p:cNvSpPr txBox="1"/>
            <p:nvPr/>
          </p:nvSpPr>
          <p:spPr>
            <a:xfrm>
              <a:off x="4952755" y="633548"/>
              <a:ext cx="1634400" cy="1134900"/>
            </a:xfrm>
            <a:prstGeom prst="rect">
              <a:avLst/>
            </a:prstGeom>
            <a:solidFill>
              <a:schemeClr val="lt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453" name="Google Shape;453;g250903b8465_0_500"/>
            <p:cNvSpPr/>
            <p:nvPr/>
          </p:nvSpPr>
          <p:spPr>
            <a:xfrm rot="-2159837">
              <a:off x="5499428" y="2970564"/>
              <a:ext cx="2352033" cy="698241"/>
            </a:xfrm>
            <a:prstGeom prst="leftArrow">
              <a:avLst>
                <a:gd name="adj1" fmla="val 60000"/>
                <a:gd name="adj2" fmla="val 5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250903b8465_0_500"/>
            <p:cNvSpPr/>
            <p:nvPr/>
          </p:nvSpPr>
          <p:spPr>
            <a:xfrm>
              <a:off x="6632301" y="1942468"/>
              <a:ext cx="1989000" cy="1371900"/>
            </a:xfrm>
            <a:prstGeom prst="roundRect">
              <a:avLst>
                <a:gd name="adj" fmla="val 1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250903b8465_0_500"/>
            <p:cNvSpPr txBox="1"/>
            <p:nvPr/>
          </p:nvSpPr>
          <p:spPr>
            <a:xfrm>
              <a:off x="6672477" y="1982647"/>
              <a:ext cx="1908600" cy="1134900"/>
            </a:xfrm>
            <a:prstGeom prst="rect">
              <a:avLst/>
            </a:prstGeom>
            <a:solidFill>
              <a:schemeClr val="lt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456" name="Google Shape;456;g250903b8465_0_500"/>
            <p:cNvSpPr/>
            <p:nvPr/>
          </p:nvSpPr>
          <p:spPr>
            <a:xfrm rot="16321">
              <a:off x="5848681" y="4428484"/>
              <a:ext cx="2211625" cy="698108"/>
            </a:xfrm>
            <a:prstGeom prst="leftArrow">
              <a:avLst>
                <a:gd name="adj1" fmla="val 60000"/>
                <a:gd name="adj2" fmla="val 5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250903b8465_0_500"/>
            <p:cNvSpPr/>
            <p:nvPr/>
          </p:nvSpPr>
          <p:spPr>
            <a:xfrm>
              <a:off x="7131148" y="3882035"/>
              <a:ext cx="2112300" cy="1892100"/>
            </a:xfrm>
            <a:prstGeom prst="roundRect">
              <a:avLst>
                <a:gd name="adj" fmla="val 10000"/>
              </a:avLst>
            </a:prstGeom>
            <a:solidFill>
              <a:schemeClr val="lt2"/>
            </a:soli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250903b8465_0_500"/>
            <p:cNvSpPr txBox="1"/>
            <p:nvPr/>
          </p:nvSpPr>
          <p:spPr>
            <a:xfrm>
              <a:off x="7131137" y="3937422"/>
              <a:ext cx="2001300" cy="1626600"/>
            </a:xfrm>
            <a:prstGeom prst="rect">
              <a:avLst/>
            </a:prstGeom>
            <a:solidFill>
              <a:schemeClr val="lt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grpSp>
      <p:sp>
        <p:nvSpPr>
          <p:cNvPr id="459" name="Google Shape;459;g250903b8465_0_500"/>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0903b8465_0_526"/>
          <p:cNvSpPr txBox="1">
            <a:spLocks noGrp="1"/>
          </p:cNvSpPr>
          <p:nvPr>
            <p:ph type="title"/>
          </p:nvPr>
        </p:nvSpPr>
        <p:spPr>
          <a:xfrm>
            <a:off x="228600" y="108525"/>
            <a:ext cx="8686800" cy="761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CICO Example</a:t>
            </a:r>
            <a:endParaRPr/>
          </a:p>
        </p:txBody>
      </p:sp>
      <p:pic>
        <p:nvPicPr>
          <p:cNvPr id="466" name="Google Shape;466;g250903b8465_0_526" descr="This video is a tutorial for school personnel on a Tier 2 Check-In Check-Out system.  Jeremiah Curtin Leadership Academy has students check-in with a mentor in the morning and receive their DPR, the students then carry this DPR with them in a behavior folder throughout the day and has their teacher give them feedback throughout the day, and then the students check-out with their mentor at the end of the day." title="PBIS: Kindergarten through Eighth Grade Check-In Check Out System">
            <a:hlinkClick r:id="rId3"/>
          </p:cNvPr>
          <p:cNvPicPr preferRelativeResize="0"/>
          <p:nvPr/>
        </p:nvPicPr>
        <p:blipFill rotWithShape="1">
          <a:blip r:embed="rId4">
            <a:alphaModFix/>
          </a:blip>
          <a:srcRect/>
          <a:stretch/>
        </p:blipFill>
        <p:spPr>
          <a:xfrm>
            <a:off x="1434100" y="1014375"/>
            <a:ext cx="6150900" cy="3459875"/>
          </a:xfrm>
          <a:prstGeom prst="rect">
            <a:avLst/>
          </a:prstGeom>
          <a:noFill/>
          <a:ln>
            <a:noFill/>
          </a:ln>
        </p:spPr>
      </p:pic>
      <p:sp>
        <p:nvSpPr>
          <p:cNvPr id="467" name="Google Shape;467;g250903b8465_0_526"/>
          <p:cNvSpPr/>
          <p:nvPr/>
        </p:nvSpPr>
        <p:spPr>
          <a:xfrm>
            <a:off x="210100" y="4697050"/>
            <a:ext cx="8598900" cy="208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 you watch the video, what evidence of the advanced tier core features do you see/hear?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50903b8465_0_53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CICO Secondary Example</a:t>
            </a:r>
            <a:endParaRPr/>
          </a:p>
        </p:txBody>
      </p:sp>
      <p:pic>
        <p:nvPicPr>
          <p:cNvPr id="474" name="Google Shape;474;g250903b8465_0_532" title="Check-in / Check-out">
            <a:hlinkClick r:id="rId3"/>
          </p:cNvPr>
          <p:cNvPicPr preferRelativeResize="0"/>
          <p:nvPr/>
        </p:nvPicPr>
        <p:blipFill rotWithShape="1">
          <a:blip r:embed="rId4">
            <a:alphaModFix/>
          </a:blip>
          <a:srcRect/>
          <a:stretch/>
        </p:blipFill>
        <p:spPr>
          <a:xfrm>
            <a:off x="1748651" y="1472200"/>
            <a:ext cx="5646700" cy="3176250"/>
          </a:xfrm>
          <a:prstGeom prst="rect">
            <a:avLst/>
          </a:prstGeom>
          <a:noFill/>
          <a:ln>
            <a:noFill/>
          </a:ln>
        </p:spPr>
      </p:pic>
      <p:sp>
        <p:nvSpPr>
          <p:cNvPr id="475" name="Google Shape;475;g250903b8465_0_532"/>
          <p:cNvSpPr/>
          <p:nvPr/>
        </p:nvSpPr>
        <p:spPr>
          <a:xfrm>
            <a:off x="272550" y="4749050"/>
            <a:ext cx="8598900" cy="198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 you watch the video, what evidence of the advanced tier core features do you see/hear?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228600" y="76200"/>
            <a:ext cx="8686800" cy="1143000"/>
          </a:xfrm>
          <a:prstGeom prst="rect">
            <a:avLst/>
          </a:prstGeom>
          <a:solidFill>
            <a:srgbClr val="38761D"/>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In-Person Norms</a:t>
            </a:r>
            <a:endParaRPr/>
          </a:p>
        </p:txBody>
      </p:sp>
      <p:graphicFrame>
        <p:nvGraphicFramePr>
          <p:cNvPr id="110" name="Google Shape;110;p5"/>
          <p:cNvGraphicFramePr/>
          <p:nvPr/>
        </p:nvGraphicFramePr>
        <p:xfrm>
          <a:off x="152400" y="1320800"/>
          <a:ext cx="3000000" cy="3000000"/>
        </p:xfrm>
        <a:graphic>
          <a:graphicData uri="http://schemas.openxmlformats.org/drawingml/2006/table">
            <a:tbl>
              <a:tblPr firstRow="1" bandRow="1">
                <a:noFill/>
                <a:tableStyleId>{F81D78A6-E760-4CEA-BB89-55E3B86C41D6}</a:tableStyleId>
              </a:tblPr>
              <a:tblGrid>
                <a:gridCol w="3269975">
                  <a:extLst>
                    <a:ext uri="{9D8B030D-6E8A-4147-A177-3AD203B41FA5}">
                      <a16:colId xmlns:a16="http://schemas.microsoft.com/office/drawing/2014/main" val="20000"/>
                    </a:ext>
                  </a:extLst>
                </a:gridCol>
                <a:gridCol w="55129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chemeClr val="dk1"/>
                          </a:solidFill>
                        </a:rPr>
                        <a:t>Be responsible</a:t>
                      </a:r>
                      <a:endParaRPr sz="1400" u="none" strike="noStrike" cap="none">
                        <a:solidFill>
                          <a:schemeClr val="dk1"/>
                        </a:solidFill>
                      </a:endParaRPr>
                    </a:p>
                  </a:txBody>
                  <a:tcPr marL="91450" marR="91450" marT="45725" marB="45725">
                    <a:solidFill>
                      <a:srgbClr val="1155CC"/>
                    </a:solidFill>
                  </a:tcPr>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400" b="0" u="none" strike="noStrike" cap="none">
                          <a:solidFill>
                            <a:schemeClr val="dk1"/>
                          </a:solidFill>
                        </a:rPr>
                        <a:t>Take care of personal needs</a:t>
                      </a:r>
                      <a:endParaRPr sz="1400" b="0" u="none" strike="noStrike" cap="none">
                        <a:solidFill>
                          <a:schemeClr val="dk1"/>
                        </a:solidFill>
                      </a:endParaRPr>
                    </a:p>
                    <a:p>
                      <a:pPr marL="285750" marR="0" lvl="0" indent="-285750" algn="l" rtl="0">
                        <a:lnSpc>
                          <a:spcPct val="100000"/>
                        </a:lnSpc>
                        <a:spcBef>
                          <a:spcPts val="0"/>
                        </a:spcBef>
                        <a:spcAft>
                          <a:spcPts val="0"/>
                        </a:spcAft>
                        <a:buClr>
                          <a:schemeClr val="dk1"/>
                        </a:buClr>
                        <a:buSzPts val="2400"/>
                        <a:buFont typeface="Arial"/>
                        <a:buChar char="•"/>
                      </a:pPr>
                      <a:r>
                        <a:rPr lang="en-US" sz="2400" b="0" u="none" strike="noStrike" cap="none">
                          <a:solidFill>
                            <a:schemeClr val="dk1"/>
                          </a:solidFill>
                        </a:rPr>
                        <a:t>Share your questions with the group</a:t>
                      </a:r>
                      <a:endParaRPr sz="1400" b="0" u="none" strike="noStrike" cap="none">
                        <a:solidFill>
                          <a:schemeClr val="dk1"/>
                        </a:solidFill>
                      </a:endParaRPr>
                    </a:p>
                  </a:txBody>
                  <a:tcPr marL="91450" marR="91450" marT="45725" marB="45725">
                    <a:solidFill>
                      <a:srgbClr val="1155CC"/>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Be Respectful</a:t>
                      </a:r>
                      <a:endParaRPr sz="1400" u="none" strike="noStrike" cap="none"/>
                    </a:p>
                  </a:txBody>
                  <a:tcPr marL="91450" marR="91450" marT="45725" marB="45725">
                    <a:solidFill>
                      <a:srgbClr val="6D9EEB"/>
                    </a:solidFill>
                  </a:tcPr>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Turn volume/sound off on cell phones</a:t>
                      </a:r>
                      <a:endParaRPr sz="1400" u="none" strike="noStrike" cap="none"/>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Listen to others attentively</a:t>
                      </a:r>
                      <a:endParaRPr sz="1400" u="none" strike="noStrike" cap="none"/>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Follow up and complete assigned tasks</a:t>
                      </a:r>
                      <a:endParaRPr sz="1400" u="none" strike="noStrike" cap="none"/>
                    </a:p>
                  </a:txBody>
                  <a:tcPr marL="91450" marR="91450" marT="45725" marB="45725">
                    <a:solidFill>
                      <a:srgbClr val="6D9EEB"/>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Be engaged</a:t>
                      </a:r>
                      <a:endParaRPr sz="1400" u="none" strike="noStrike" cap="none"/>
                    </a:p>
                  </a:txBody>
                  <a:tcPr marL="91450" marR="91450" marT="45725" marB="45725">
                    <a:solidFill>
                      <a:srgbClr val="C9DAF8"/>
                    </a:solidFill>
                  </a:tcPr>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Ask what you need to know to understand and contribute</a:t>
                      </a:r>
                      <a:endParaRPr sz="1400" u="none" strike="noStrike" cap="none"/>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Share your expertise, information and ideas</a:t>
                      </a:r>
                      <a:endParaRPr sz="1400" u="none" strike="noStrike" cap="none"/>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Maximize team time by engaging with assigned tasks</a:t>
                      </a:r>
                      <a:endParaRPr sz="1400" u="none" strike="noStrike" cap="none"/>
                    </a:p>
                  </a:txBody>
                  <a:tcPr marL="91450" marR="91450" marT="45725" marB="45725">
                    <a:solidFill>
                      <a:srgbClr val="C9DAF8"/>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50903b8465_0_589"/>
          <p:cNvSpPr txBox="1">
            <a:spLocks noGrp="1"/>
          </p:cNvSpPr>
          <p:nvPr>
            <p:ph type="title"/>
          </p:nvPr>
        </p:nvSpPr>
        <p:spPr>
          <a:xfrm>
            <a:off x="228600" y="168575"/>
            <a:ext cx="8686800" cy="671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2200"/>
              <a:t>VTSS Evidence-Based Practices Selection Tool (Existing Practices)</a:t>
            </a:r>
            <a:endParaRPr sz="2200"/>
          </a:p>
        </p:txBody>
      </p:sp>
      <p:pic>
        <p:nvPicPr>
          <p:cNvPr id="481" name="Google Shape;481;g250903b8465_0_589">
            <a:hlinkClick r:id="rId3"/>
          </p:cNvPr>
          <p:cNvPicPr preferRelativeResize="0"/>
          <p:nvPr/>
        </p:nvPicPr>
        <p:blipFill rotWithShape="1">
          <a:blip r:embed="rId4">
            <a:alphaModFix/>
          </a:blip>
          <a:srcRect/>
          <a:stretch/>
        </p:blipFill>
        <p:spPr>
          <a:xfrm>
            <a:off x="76200" y="953750"/>
            <a:ext cx="8991601" cy="2917804"/>
          </a:xfrm>
          <a:prstGeom prst="rect">
            <a:avLst/>
          </a:prstGeom>
          <a:noFill/>
          <a:ln>
            <a:noFill/>
          </a:ln>
        </p:spPr>
      </p:pic>
      <p:sp>
        <p:nvSpPr>
          <p:cNvPr id="482" name="Google Shape;482;g250903b8465_0_589"/>
          <p:cNvSpPr/>
          <p:nvPr/>
        </p:nvSpPr>
        <p:spPr>
          <a:xfrm>
            <a:off x="180075" y="3781650"/>
            <a:ext cx="8808900" cy="271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Examine the questions listed for existing practices.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Choose one question that would help your team consider the effectiveness of advanced tier interventions in place at your school.</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250903b8465_0_597"/>
          <p:cNvSpPr txBox="1">
            <a:spLocks noGrp="1"/>
          </p:cNvSpPr>
          <p:nvPr>
            <p:ph type="title"/>
          </p:nvPr>
        </p:nvSpPr>
        <p:spPr>
          <a:xfrm>
            <a:off x="228600" y="228600"/>
            <a:ext cx="8686800" cy="626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66666"/>
              <a:buNone/>
            </a:pPr>
            <a:endParaRPr sz="2666"/>
          </a:p>
          <a:p>
            <a:pPr marL="0" lvl="0" indent="0" algn="ctr" rtl="0">
              <a:lnSpc>
                <a:spcPct val="100000"/>
              </a:lnSpc>
              <a:spcBef>
                <a:spcPts val="0"/>
              </a:spcBef>
              <a:spcAft>
                <a:spcPts val="0"/>
              </a:spcAft>
              <a:buSzPct val="166666"/>
              <a:buNone/>
            </a:pPr>
            <a:r>
              <a:rPr lang="en-US" sz="2666"/>
              <a:t>Evidence-Based Practices Selection (New Interventions)</a:t>
            </a:r>
            <a:endParaRPr sz="2666"/>
          </a:p>
          <a:p>
            <a:pPr marL="0" lvl="0" indent="0" algn="ctr" rtl="0">
              <a:lnSpc>
                <a:spcPct val="100000"/>
              </a:lnSpc>
              <a:spcBef>
                <a:spcPts val="0"/>
              </a:spcBef>
              <a:spcAft>
                <a:spcPts val="0"/>
              </a:spcAft>
              <a:buSzPct val="111111"/>
              <a:buNone/>
            </a:pPr>
            <a:endParaRPr/>
          </a:p>
        </p:txBody>
      </p:sp>
      <p:pic>
        <p:nvPicPr>
          <p:cNvPr id="489" name="Google Shape;489;g250903b8465_0_597" descr="chart divided into three columns labeled data, practices and systems; the data column indicates question to ask identifying the need for an evidence-based practice; the practices column lists questions to clarify the research evidence and fit of the practice; and the systems column helps divisions identify if they are ready and have the resources to support the practice." title="Evidence-based Selection Tool">
            <a:hlinkClick r:id="rId3"/>
          </p:cNvPr>
          <p:cNvPicPr preferRelativeResize="0"/>
          <p:nvPr/>
        </p:nvPicPr>
        <p:blipFill rotWithShape="1">
          <a:blip r:embed="rId4">
            <a:alphaModFix/>
          </a:blip>
          <a:srcRect/>
          <a:stretch/>
        </p:blipFill>
        <p:spPr>
          <a:xfrm>
            <a:off x="64161" y="999100"/>
            <a:ext cx="9015683" cy="3352800"/>
          </a:xfrm>
          <a:prstGeom prst="rect">
            <a:avLst/>
          </a:prstGeom>
          <a:noFill/>
          <a:ln>
            <a:noFill/>
          </a:ln>
        </p:spPr>
      </p:pic>
      <p:sp>
        <p:nvSpPr>
          <p:cNvPr id="490" name="Google Shape;490;g250903b8465_0_597"/>
          <p:cNvSpPr/>
          <p:nvPr/>
        </p:nvSpPr>
        <p:spPr>
          <a:xfrm>
            <a:off x="228600" y="4495700"/>
            <a:ext cx="8686800" cy="236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Examine the questions listed for new practices selection.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Choose a critical question for teams when considering adding a new intervention to their continuum of supports.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0903b8465_0_60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2.7: Practice Matched to </a:t>
            </a:r>
            <a:br>
              <a:rPr lang="en-US"/>
            </a:br>
            <a:r>
              <a:rPr lang="en-US"/>
              <a:t>Student Need  </a:t>
            </a:r>
            <a:endParaRPr/>
          </a:p>
        </p:txBody>
      </p:sp>
      <p:graphicFrame>
        <p:nvGraphicFramePr>
          <p:cNvPr id="496" name="Google Shape;496;g250903b8465_0_603"/>
          <p:cNvGraphicFramePr/>
          <p:nvPr/>
        </p:nvGraphicFramePr>
        <p:xfrm>
          <a:off x="0" y="2809800"/>
          <a:ext cx="3000000" cy="3000000"/>
        </p:xfrm>
        <a:graphic>
          <a:graphicData uri="http://schemas.openxmlformats.org/drawingml/2006/table">
            <a:tbl>
              <a:tblPr firstRow="1">
                <a:noFill/>
                <a:tableStyleId>{6B70B061-ACA9-4C5B-A092-E4AB25F3A56D}</a:tableStyleId>
              </a:tblPr>
              <a:tblGrid>
                <a:gridCol w="2986575">
                  <a:extLst>
                    <a:ext uri="{9D8B030D-6E8A-4147-A177-3AD203B41FA5}">
                      <a16:colId xmlns:a16="http://schemas.microsoft.com/office/drawing/2014/main" val="20000"/>
                    </a:ext>
                  </a:extLst>
                </a:gridCol>
                <a:gridCol w="3181625">
                  <a:extLst>
                    <a:ext uri="{9D8B030D-6E8A-4147-A177-3AD203B41FA5}">
                      <a16:colId xmlns:a16="http://schemas.microsoft.com/office/drawing/2014/main" val="20001"/>
                    </a:ext>
                  </a:extLst>
                </a:gridCol>
                <a:gridCol w="2975800">
                  <a:extLst>
                    <a:ext uri="{9D8B030D-6E8A-4147-A177-3AD203B41FA5}">
                      <a16:colId xmlns:a16="http://schemas.microsoft.com/office/drawing/2014/main" val="20002"/>
                    </a:ext>
                  </a:extLst>
                </a:gridCol>
              </a:tblGrid>
              <a:tr h="2491525">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A formal process is in place to</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select Tier II interventions that are</a:t>
                      </a: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AutoNum type="alphaUcPeriod"/>
                      </a:pPr>
                      <a:r>
                        <a:rPr lang="en-US" sz="1800" u="none" strike="noStrike" cap="none">
                          <a:latin typeface="Verdana"/>
                          <a:ea typeface="Verdana"/>
                          <a:cs typeface="Verdana"/>
                          <a:sym typeface="Verdana"/>
                        </a:rPr>
                        <a:t>matched to student need and </a:t>
                      </a: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AutoNum type="alphaUcPeriod"/>
                      </a:pPr>
                      <a:r>
                        <a:rPr lang="en-US" sz="1800" u="none" strike="noStrike" cap="none">
                          <a:latin typeface="Verdana"/>
                          <a:ea typeface="Verdana"/>
                          <a:cs typeface="Verdana"/>
                          <a:sym typeface="Verdana"/>
                        </a:rPr>
                        <a:t>adapted to improve contextual fit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Data sources used to identify interventions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School policy</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Tier 2 handbook</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Needs assessment</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Targeted Interventions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Reference Guide</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=No process in place</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1800" u="none" strike="noStrike" cap="none">
                          <a:latin typeface="Verdana"/>
                          <a:ea typeface="Verdana"/>
                          <a:cs typeface="Verdana"/>
                          <a:sym typeface="Verdana"/>
                        </a:rPr>
                        <a:t> </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Process w/o documentation that interventions are matched to student need</a:t>
                      </a: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Formal process in place w/ documentation</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497" name="Google Shape;497;g250903b8465_0_603" descr="This is an image of the front page of the Tiered Fidelity of Inventory." title="Tiered Fidelity Inventory Cover Page"/>
          <p:cNvPicPr preferRelativeResize="0"/>
          <p:nvPr/>
        </p:nvPicPr>
        <p:blipFill rotWithShape="1">
          <a:blip r:embed="rId3">
            <a:alphaModFix/>
          </a:blip>
          <a:srcRect/>
          <a:stretch/>
        </p:blipFill>
        <p:spPr>
          <a:xfrm>
            <a:off x="228599" y="228600"/>
            <a:ext cx="964769" cy="1143000"/>
          </a:xfrm>
          <a:prstGeom prst="rect">
            <a:avLst/>
          </a:prstGeom>
          <a:noFill/>
          <a:ln>
            <a:noFill/>
          </a:ln>
        </p:spPr>
      </p:pic>
      <p:sp>
        <p:nvSpPr>
          <p:cNvPr id="498" name="Google Shape;498;g250903b8465_0_603"/>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2.7?</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250903b8465_0_60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2.7: Intervention Selection  </a:t>
            </a:r>
            <a:endParaRPr/>
          </a:p>
        </p:txBody>
      </p:sp>
      <p:graphicFrame>
        <p:nvGraphicFramePr>
          <p:cNvPr id="504" name="Google Shape;504;g250903b8465_0_609"/>
          <p:cNvGraphicFramePr/>
          <p:nvPr/>
        </p:nvGraphicFramePr>
        <p:xfrm>
          <a:off x="41700" y="2677175"/>
          <a:ext cx="3000000" cy="3000000"/>
        </p:xfrm>
        <a:graphic>
          <a:graphicData uri="http://schemas.openxmlformats.org/drawingml/2006/table">
            <a:tbl>
              <a:tblPr firstRow="1">
                <a:noFill/>
                <a:tableStyleId>{6B70B061-ACA9-4C5B-A092-E4AB25F3A56D}</a:tableStyleId>
              </a:tblPr>
              <a:tblGrid>
                <a:gridCol w="2849400">
                  <a:extLst>
                    <a:ext uri="{9D8B030D-6E8A-4147-A177-3AD203B41FA5}">
                      <a16:colId xmlns:a16="http://schemas.microsoft.com/office/drawing/2014/main" val="20000"/>
                    </a:ext>
                  </a:extLst>
                </a:gridCol>
                <a:gridCol w="3201300">
                  <a:extLst>
                    <a:ext uri="{9D8B030D-6E8A-4147-A177-3AD203B41FA5}">
                      <a16:colId xmlns:a16="http://schemas.microsoft.com/office/drawing/2014/main" val="20001"/>
                    </a:ext>
                  </a:extLst>
                </a:gridCol>
                <a:gridCol w="3009900">
                  <a:extLst>
                    <a:ext uri="{9D8B030D-6E8A-4147-A177-3AD203B41FA5}">
                      <a16:colId xmlns:a16="http://schemas.microsoft.com/office/drawing/2014/main" val="20002"/>
                    </a:ext>
                  </a:extLst>
                </a:gridCol>
              </a:tblGrid>
              <a:tr h="4025575">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A process exists for selecting</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evidence-based interventions and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creating a match to student need.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Resource map</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Evidence- based selection tool</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Individual student data</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Data outcomes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Documentation of selection process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 process unclear/ inconsistently utilized.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=process exists for selection OR matching to student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need.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=process exists for section AND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matching to student need.</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505" name="Google Shape;505;g250903b8465_0_609" descr="ATFI cover"/>
          <p:cNvPicPr preferRelativeResize="0"/>
          <p:nvPr/>
        </p:nvPicPr>
        <p:blipFill rotWithShape="1">
          <a:blip r:embed="rId3">
            <a:alphaModFix/>
          </a:blip>
          <a:srcRect/>
          <a:stretch/>
        </p:blipFill>
        <p:spPr>
          <a:xfrm>
            <a:off x="0" y="228600"/>
            <a:ext cx="952500" cy="1143000"/>
          </a:xfrm>
          <a:prstGeom prst="rect">
            <a:avLst/>
          </a:prstGeom>
          <a:noFill/>
          <a:ln>
            <a:noFill/>
          </a:ln>
        </p:spPr>
      </p:pic>
      <p:sp>
        <p:nvSpPr>
          <p:cNvPr id="506" name="Google Shape;506;g250903b8465_0_609"/>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2.7?</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250903b8465_0_615" descr="Screenshot of LCPS general eductaion tier 2 and 3 reading interventions"/>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p:txBody>
      </p:sp>
      <p:sp>
        <p:nvSpPr>
          <p:cNvPr id="512" name="Google Shape;512;g250903b8465_0_615"/>
          <p:cNvSpPr txBox="1">
            <a:spLocks noGrp="1"/>
          </p:cNvSpPr>
          <p:nvPr>
            <p:ph type="title"/>
          </p:nvPr>
        </p:nvSpPr>
        <p:spPr>
          <a:xfrm>
            <a:off x="228600" y="93525"/>
            <a:ext cx="8686800" cy="611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100"/>
              <a:t>Matching Interventions to Instructional Needs</a:t>
            </a:r>
            <a:endParaRPr sz="3100"/>
          </a:p>
        </p:txBody>
      </p:sp>
      <p:pic>
        <p:nvPicPr>
          <p:cNvPr id="513" name="Google Shape;513;g250903b8465_0_615" descr="Loudoun County Public Schools instructional continuum of supports listing interventions matched to student  needs" title="screenshot of continuum of supports">
            <a:hlinkClick r:id="rId4"/>
          </p:cNvPr>
          <p:cNvPicPr preferRelativeResize="0"/>
          <p:nvPr/>
        </p:nvPicPr>
        <p:blipFill rotWithShape="1">
          <a:blip r:embed="rId5">
            <a:alphaModFix/>
          </a:blip>
          <a:srcRect/>
          <a:stretch/>
        </p:blipFill>
        <p:spPr>
          <a:xfrm>
            <a:off x="123050" y="702975"/>
            <a:ext cx="8897899" cy="58113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250903b8465_0_628"/>
          <p:cNvSpPr txBox="1">
            <a:spLocks noGrp="1"/>
          </p:cNvSpPr>
          <p:nvPr>
            <p:ph type="title"/>
          </p:nvPr>
        </p:nvSpPr>
        <p:spPr>
          <a:xfrm>
            <a:off x="228600" y="228600"/>
            <a:ext cx="8686800" cy="701700"/>
          </a:xfrm>
          <a:prstGeom prst="rect">
            <a:avLst/>
          </a:prstGeom>
          <a:solidFill>
            <a:srgbClr val="92D050"/>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95000"/>
              <a:buFont typeface="Verdana"/>
              <a:buNone/>
            </a:pPr>
            <a:endParaRPr/>
          </a:p>
          <a:p>
            <a:pPr marL="0" lvl="0" indent="0" algn="ctr" rtl="0">
              <a:lnSpc>
                <a:spcPct val="100000"/>
              </a:lnSpc>
              <a:spcBef>
                <a:spcPts val="0"/>
              </a:spcBef>
              <a:spcAft>
                <a:spcPts val="0"/>
              </a:spcAft>
              <a:buClr>
                <a:schemeClr val="lt1"/>
              </a:buClr>
              <a:buSzPct val="95000"/>
              <a:buFont typeface="Verdana"/>
              <a:buNone/>
            </a:pPr>
            <a:r>
              <a:rPr lang="en-US"/>
              <a:t>Team Time: Continuum of Supports</a:t>
            </a:r>
            <a:endParaRPr/>
          </a:p>
          <a:p>
            <a:pPr marL="0" lvl="0" indent="0" algn="ctr" rtl="0">
              <a:lnSpc>
                <a:spcPct val="90000"/>
              </a:lnSpc>
              <a:spcBef>
                <a:spcPts val="0"/>
              </a:spcBef>
              <a:spcAft>
                <a:spcPts val="0"/>
              </a:spcAft>
              <a:buClr>
                <a:schemeClr val="lt1"/>
              </a:buClr>
              <a:buSzPct val="95000"/>
              <a:buFont typeface="Verdana"/>
              <a:buNone/>
            </a:pPr>
            <a:endParaRPr/>
          </a:p>
        </p:txBody>
      </p:sp>
      <p:sp>
        <p:nvSpPr>
          <p:cNvPr id="520" name="Google Shape;520;g250903b8465_0_628"/>
          <p:cNvSpPr/>
          <p:nvPr/>
        </p:nvSpPr>
        <p:spPr>
          <a:xfrm>
            <a:off x="225100" y="1110475"/>
            <a:ext cx="8793900" cy="225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Make a list of interventions matched to need on continuum of supports.</a:t>
            </a:r>
            <a:endParaRPr sz="1400" b="0" i="0" u="none" strike="noStrike" cap="none">
              <a:solidFill>
                <a:schemeClr val="dk2"/>
              </a:solidFill>
              <a:latin typeface="Verdana"/>
              <a:ea typeface="Verdana"/>
              <a:cs typeface="Verdana"/>
              <a:sym typeface="Verdana"/>
            </a:endParaRPr>
          </a:p>
          <a:p>
            <a:pPr marL="0" marR="0" lvl="0" indent="0" algn="l" rtl="0">
              <a:lnSpc>
                <a:spcPct val="90000"/>
              </a:lnSpc>
              <a:spcBef>
                <a:spcPts val="500"/>
              </a:spcBef>
              <a:spcAft>
                <a:spcPts val="0"/>
              </a:spcAft>
              <a:buClr>
                <a:srgbClr val="000000"/>
              </a:buClr>
              <a:buSzPts val="1800"/>
              <a:buFont typeface="Arial"/>
              <a:buNone/>
            </a:pPr>
            <a:endParaRPr sz="1800" b="0" i="0" u="none" strike="noStrike" cap="none">
              <a:solidFill>
                <a:schemeClr val="dk2"/>
              </a:solidFill>
              <a:latin typeface="Verdana"/>
              <a:ea typeface="Verdana"/>
              <a:cs typeface="Verdana"/>
              <a:sym typeface="Verdana"/>
            </a:endParaRPr>
          </a:p>
          <a:p>
            <a:pPr marL="0" marR="0" lvl="0" indent="0" algn="l" rtl="0">
              <a:lnSpc>
                <a:spcPct val="90000"/>
              </a:lnSpc>
              <a:spcBef>
                <a:spcPts val="500"/>
              </a:spcBef>
              <a:spcAft>
                <a:spcPts val="0"/>
              </a:spcAft>
              <a:buClr>
                <a:srgbClr val="000000"/>
              </a:buClr>
              <a:buSzPts val="2800"/>
              <a:buFont typeface="Arial"/>
              <a:buNone/>
            </a:pPr>
            <a:endParaRPr sz="2800" b="0" i="0" u="none" strike="noStrike" cap="none">
              <a:solidFill>
                <a:schemeClr val="dk2"/>
              </a:solidFill>
              <a:latin typeface="Verdana"/>
              <a:ea typeface="Verdana"/>
              <a:cs typeface="Verdana"/>
              <a:sym typeface="Verdana"/>
            </a:endParaRPr>
          </a:p>
          <a:p>
            <a:pPr marL="685800" marR="0" lvl="0" indent="0" algn="l" rtl="0">
              <a:lnSpc>
                <a:spcPct val="90000"/>
              </a:lnSpc>
              <a:spcBef>
                <a:spcPts val="500"/>
              </a:spcBef>
              <a:spcAft>
                <a:spcPts val="0"/>
              </a:spcAft>
              <a:buClr>
                <a:schemeClr val="dk1"/>
              </a:buClr>
              <a:buSzPts val="1100"/>
              <a:buFont typeface="Arial"/>
              <a:buNone/>
            </a:pPr>
            <a:endParaRPr sz="2800" b="0" i="0" u="none" strike="noStrike" cap="none">
              <a:solidFill>
                <a:schemeClr val="dk2"/>
              </a:solidFill>
              <a:latin typeface="Verdana"/>
              <a:ea typeface="Verdana"/>
              <a:cs typeface="Verdana"/>
              <a:sym typeface="Verdana"/>
            </a:endParaRPr>
          </a:p>
          <a:p>
            <a:pPr marL="0" marR="0" lvl="0" indent="0" algn="l" rtl="0">
              <a:lnSpc>
                <a:spcPct val="90000"/>
              </a:lnSpc>
              <a:spcBef>
                <a:spcPts val="5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250903b8465_0_628"/>
          <p:cNvSpPr/>
          <p:nvPr/>
        </p:nvSpPr>
        <p:spPr>
          <a:xfrm>
            <a:off x="232600" y="3541550"/>
            <a:ext cx="8778900" cy="3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500"/>
              </a:spcBef>
              <a:spcAft>
                <a:spcPts val="0"/>
              </a:spcAft>
              <a:buClr>
                <a:schemeClr val="dk1"/>
              </a:buClr>
              <a:buSzPts val="1100"/>
              <a:buFont typeface="Arial"/>
              <a:buNone/>
            </a:pPr>
            <a:r>
              <a:rPr lang="en-US" sz="1400" b="0" i="0" u="none" strike="noStrike" cap="none">
                <a:solidFill>
                  <a:schemeClr val="dk2"/>
                </a:solidFill>
                <a:latin typeface="Verdana"/>
                <a:ea typeface="Verdana"/>
                <a:cs typeface="Verdana"/>
                <a:sym typeface="Verdana"/>
              </a:rPr>
              <a:t>Does the intervention…</a:t>
            </a:r>
            <a:endParaRPr sz="1400" b="0" i="0" u="none" strike="noStrike" cap="none">
              <a:solidFill>
                <a:schemeClr val="dk2"/>
              </a:solidFill>
              <a:latin typeface="Verdana"/>
              <a:ea typeface="Verdana"/>
              <a:cs typeface="Verdana"/>
              <a:sym typeface="Verdana"/>
            </a:endParaRPr>
          </a:p>
          <a:p>
            <a:pPr marL="457200" marR="0" lvl="0" indent="-317500" algn="l" rtl="0">
              <a:lnSpc>
                <a:spcPct val="90000"/>
              </a:lnSpc>
              <a:spcBef>
                <a:spcPts val="50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address the 6 core features?</a:t>
            </a:r>
            <a:endParaRPr sz="1400" b="0" i="0" u="none" strike="noStrike" cap="none">
              <a:solidFill>
                <a:schemeClr val="dk2"/>
              </a:solidFill>
              <a:latin typeface="Verdana"/>
              <a:ea typeface="Verdana"/>
              <a:cs typeface="Verdana"/>
              <a:sym typeface="Verdana"/>
            </a:endParaRPr>
          </a:p>
          <a:p>
            <a:pPr marL="457200" marR="0" lvl="0" indent="-317500" algn="l" rtl="0">
              <a:lnSpc>
                <a:spcPct val="90000"/>
              </a:lnSpc>
              <a:spcBef>
                <a:spcPts val="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meet your criteria when using the Evidence Based Practice tool?</a:t>
            </a:r>
            <a:endParaRPr sz="1400" b="0" i="0" u="none" strike="noStrike" cap="none">
              <a:solidFill>
                <a:schemeClr val="dk2"/>
              </a:solidFill>
              <a:latin typeface="Verdana"/>
              <a:ea typeface="Verdana"/>
              <a:cs typeface="Verdana"/>
              <a:sym typeface="Verdana"/>
            </a:endParaRPr>
          </a:p>
          <a:p>
            <a:pPr marL="457200" marR="0" lvl="0" indent="-317500" algn="l" rtl="0">
              <a:lnSpc>
                <a:spcPct val="90000"/>
              </a:lnSpc>
              <a:spcBef>
                <a:spcPts val="0"/>
              </a:spcBef>
              <a:spcAft>
                <a:spcPts val="0"/>
              </a:spcAft>
              <a:buClr>
                <a:schemeClr val="dk2"/>
              </a:buClr>
              <a:buSzPts val="1400"/>
              <a:buFont typeface="Verdana"/>
              <a:buChar char="-"/>
            </a:pPr>
            <a:r>
              <a:rPr lang="en-US" sz="1400" b="0" i="0" u="none" strike="noStrike" cap="none">
                <a:solidFill>
                  <a:schemeClr val="dk2"/>
                </a:solidFill>
                <a:latin typeface="Verdana"/>
                <a:ea typeface="Verdana"/>
                <a:cs typeface="Verdana"/>
                <a:sym typeface="Verdana"/>
              </a:rPr>
              <a:t>matched to instruction?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50903b8465_0_7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2.8: Access to Tier 1 Supports</a:t>
            </a:r>
            <a:endParaRPr/>
          </a:p>
        </p:txBody>
      </p:sp>
      <p:graphicFrame>
        <p:nvGraphicFramePr>
          <p:cNvPr id="527" name="Google Shape;527;g250903b8465_0_711"/>
          <p:cNvGraphicFramePr/>
          <p:nvPr/>
        </p:nvGraphicFramePr>
        <p:xfrm>
          <a:off x="0" y="2534607"/>
          <a:ext cx="3000000" cy="3000000"/>
        </p:xfrm>
        <a:graphic>
          <a:graphicData uri="http://schemas.openxmlformats.org/drawingml/2006/table">
            <a:tbl>
              <a:tblPr firstRow="1">
                <a:noFill/>
                <a:tableStyleId>{6B70B061-ACA9-4C5B-A092-E4AB25F3A56D}</a:tableStyleId>
              </a:tblPr>
              <a:tblGrid>
                <a:gridCol w="2620850">
                  <a:extLst>
                    <a:ext uri="{9D8B030D-6E8A-4147-A177-3AD203B41FA5}">
                      <a16:colId xmlns:a16="http://schemas.microsoft.com/office/drawing/2014/main" val="20000"/>
                    </a:ext>
                  </a:extLst>
                </a:gridCol>
                <a:gridCol w="3398725">
                  <a:extLst>
                    <a:ext uri="{9D8B030D-6E8A-4147-A177-3AD203B41FA5}">
                      <a16:colId xmlns:a16="http://schemas.microsoft.com/office/drawing/2014/main" val="20001"/>
                    </a:ext>
                  </a:extLst>
                </a:gridCol>
                <a:gridCol w="3124425">
                  <a:extLst>
                    <a:ext uri="{9D8B030D-6E8A-4147-A177-3AD203B41FA5}">
                      <a16:colId xmlns:a16="http://schemas.microsoft.com/office/drawing/2014/main" val="20002"/>
                    </a:ext>
                  </a:extLst>
                </a:gridCol>
              </a:tblGrid>
              <a:tr h="4203350">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Tier 2 supports are explicitly linked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to Tier 1 supports, and students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receiving Tier 2 supports have</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access to/are included in Tier 1 supports.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Universal lesson plans </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Tier II lesson plans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Acknowledgement system</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Student of the month documentation</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Family communication</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No evidence that students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receiving Tier 2</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supports have access to</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Tier 1 supports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students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have some access to Tier 1 supports</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a:t>
                      </a:r>
                      <a:r>
                        <a:rPr lang="en-US" sz="1800" u="none" strike="noStrike" cap="none">
                          <a:solidFill>
                            <a:schemeClr val="dk1"/>
                          </a:solidFill>
                          <a:latin typeface="Verdana"/>
                          <a:ea typeface="Verdana"/>
                          <a:cs typeface="Verdana"/>
                          <a:sym typeface="Verdana"/>
                        </a:rPr>
                        <a:t>students have full access to Tier 1 supports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528" name="Google Shape;528;g250903b8465_0_711" descr="TFI cover"/>
          <p:cNvPicPr preferRelativeResize="0"/>
          <p:nvPr/>
        </p:nvPicPr>
        <p:blipFill rotWithShape="1">
          <a:blip r:embed="rId3">
            <a:alphaModFix/>
          </a:blip>
          <a:srcRect/>
          <a:stretch/>
        </p:blipFill>
        <p:spPr>
          <a:xfrm>
            <a:off x="228600" y="251400"/>
            <a:ext cx="841624" cy="1097400"/>
          </a:xfrm>
          <a:prstGeom prst="rect">
            <a:avLst/>
          </a:prstGeom>
          <a:noFill/>
          <a:ln>
            <a:noFill/>
          </a:ln>
        </p:spPr>
      </p:pic>
      <p:sp>
        <p:nvSpPr>
          <p:cNvPr id="529" name="Google Shape;529;g250903b8465_0_711"/>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2.8?</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50903b8465_0_7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2.8: Alignment  </a:t>
            </a:r>
            <a:endParaRPr/>
          </a:p>
        </p:txBody>
      </p:sp>
      <p:graphicFrame>
        <p:nvGraphicFramePr>
          <p:cNvPr id="535" name="Google Shape;535;g250903b8465_0_717"/>
          <p:cNvGraphicFramePr/>
          <p:nvPr/>
        </p:nvGraphicFramePr>
        <p:xfrm>
          <a:off x="41700" y="2956470"/>
          <a:ext cx="3000000" cy="3000000"/>
        </p:xfrm>
        <a:graphic>
          <a:graphicData uri="http://schemas.openxmlformats.org/drawingml/2006/table">
            <a:tbl>
              <a:tblPr firstRow="1">
                <a:noFill/>
                <a:tableStyleId>{6B70B061-ACA9-4C5B-A092-E4AB25F3A56D}</a:tableStyleId>
              </a:tblPr>
              <a:tblGrid>
                <a:gridCol w="2720350">
                  <a:extLst>
                    <a:ext uri="{9D8B030D-6E8A-4147-A177-3AD203B41FA5}">
                      <a16:colId xmlns:a16="http://schemas.microsoft.com/office/drawing/2014/main" val="20000"/>
                    </a:ext>
                  </a:extLst>
                </a:gridCol>
                <a:gridCol w="3024975">
                  <a:extLst>
                    <a:ext uri="{9D8B030D-6E8A-4147-A177-3AD203B41FA5}">
                      <a16:colId xmlns:a16="http://schemas.microsoft.com/office/drawing/2014/main" val="20001"/>
                    </a:ext>
                  </a:extLst>
                </a:gridCol>
                <a:gridCol w="3315275">
                  <a:extLst>
                    <a:ext uri="{9D8B030D-6E8A-4147-A177-3AD203B41FA5}">
                      <a16:colId xmlns:a16="http://schemas.microsoft.com/office/drawing/2014/main" val="20002"/>
                    </a:ext>
                  </a:extLst>
                </a:gridCol>
              </a:tblGrid>
              <a:tr h="3042975">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All interventions are aligned with</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Tier I content and coordinated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with Tier I schedules to maintain</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access to Tier I content.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42900" algn="l" rtl="0">
                        <a:lnSpc>
                          <a:spcPct val="100000"/>
                        </a:lnSpc>
                        <a:spcBef>
                          <a:spcPts val="0"/>
                        </a:spcBef>
                        <a:spcAft>
                          <a:spcPts val="0"/>
                        </a:spcAft>
                        <a:buClr>
                          <a:srgbClr val="000000"/>
                        </a:buClr>
                        <a:buSzPts val="1800"/>
                        <a:buFont typeface="Verdana"/>
                        <a:buChar char="●"/>
                      </a:pPr>
                      <a:r>
                        <a:rPr lang="en-US" sz="1800" u="none" strike="noStrike" cap="none">
                          <a:latin typeface="Verdana"/>
                          <a:ea typeface="Verdana"/>
                          <a:cs typeface="Verdana"/>
                          <a:sym typeface="Verdana"/>
                        </a:rPr>
                        <a:t>Resource map</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Evidence- based selection tool</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Individual student data</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Data outcomes</a:t>
                      </a:r>
                      <a:endParaRPr sz="1800" u="none" strike="noStrike" cap="none">
                        <a:latin typeface="Verdana"/>
                        <a:ea typeface="Verdana"/>
                        <a:cs typeface="Verdana"/>
                        <a:sym typeface="Verdana"/>
                      </a:endParaRPr>
                    </a:p>
                    <a:p>
                      <a:pPr marL="457200" marR="0" lvl="0" indent="-342900" algn="l" rtl="0">
                        <a:lnSpc>
                          <a:spcPct val="100000"/>
                        </a:lnSpc>
                        <a:spcBef>
                          <a:spcPts val="1000"/>
                        </a:spcBef>
                        <a:spcAft>
                          <a:spcPts val="0"/>
                        </a:spcAft>
                        <a:buClr>
                          <a:srgbClr val="000000"/>
                        </a:buClr>
                        <a:buSzPts val="1800"/>
                        <a:buFont typeface="Verdana"/>
                        <a:buChar char="●"/>
                      </a:pPr>
                      <a:r>
                        <a:rPr lang="en-US" sz="1800" u="none" strike="noStrike" cap="none">
                          <a:latin typeface="Verdana"/>
                          <a:ea typeface="Verdana"/>
                          <a:cs typeface="Verdana"/>
                          <a:sym typeface="Verdana"/>
                        </a:rPr>
                        <a:t>Documentation of selection process</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 process unclear/ inconsistently utilized.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=process exists for selection OR matching to student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need.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=process exists for section AND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latin typeface="Verdana"/>
                          <a:ea typeface="Verdana"/>
                          <a:cs typeface="Verdana"/>
                          <a:sym typeface="Verdana"/>
                        </a:rPr>
                        <a:t>matching to student need.</a:t>
                      </a:r>
                      <a:endParaRPr sz="18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536" name="Google Shape;536;g250903b8465_0_717" descr="ATFI cover"/>
          <p:cNvPicPr preferRelativeResize="0"/>
          <p:nvPr/>
        </p:nvPicPr>
        <p:blipFill rotWithShape="1">
          <a:blip r:embed="rId3">
            <a:alphaModFix/>
          </a:blip>
          <a:srcRect/>
          <a:stretch/>
        </p:blipFill>
        <p:spPr>
          <a:xfrm>
            <a:off x="0" y="251400"/>
            <a:ext cx="939408" cy="1097400"/>
          </a:xfrm>
          <a:prstGeom prst="rect">
            <a:avLst/>
          </a:prstGeom>
          <a:noFill/>
          <a:ln>
            <a:noFill/>
          </a:ln>
        </p:spPr>
      </p:pic>
      <p:sp>
        <p:nvSpPr>
          <p:cNvPr id="537" name="Google Shape;537;g250903b8465_0_717"/>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2.8?</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250903b8465_0_742" descr="Loudoun County Public Schools Pyramid of Aligned Interventions Across Tiers and Domains"/>
          <p:cNvPicPr preferRelativeResize="0"/>
          <p:nvPr/>
        </p:nvPicPr>
        <p:blipFill rotWithShape="1">
          <a:blip r:embed="rId3">
            <a:alphaModFix/>
          </a:blip>
          <a:srcRect/>
          <a:stretch/>
        </p:blipFill>
        <p:spPr>
          <a:xfrm>
            <a:off x="0" y="397674"/>
            <a:ext cx="9143999" cy="606265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g250903b8465_0_1591">
            <a:hlinkClick r:id="rId3"/>
          </p:cNvPr>
          <p:cNvPicPr preferRelativeResize="0"/>
          <p:nvPr/>
        </p:nvPicPr>
        <p:blipFill rotWithShape="1">
          <a:blip r:embed="rId4">
            <a:alphaModFix/>
          </a:blip>
          <a:srcRect/>
          <a:stretch/>
        </p:blipFill>
        <p:spPr>
          <a:xfrm>
            <a:off x="109648" y="0"/>
            <a:ext cx="8924701" cy="665528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228600" y="228600"/>
            <a:ext cx="8686800" cy="1143000"/>
          </a:xfrm>
          <a:prstGeom prst="rect">
            <a:avLst/>
          </a:prstGeom>
          <a:solidFill>
            <a:srgbClr val="38761D"/>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Foundations</a:t>
            </a:r>
            <a:endParaRPr/>
          </a:p>
          <a:p>
            <a:pPr marL="0" lvl="0" indent="0" algn="ctr" rtl="0">
              <a:lnSpc>
                <a:spcPct val="100000"/>
              </a:lnSpc>
              <a:spcBef>
                <a:spcPts val="0"/>
              </a:spcBef>
              <a:spcAft>
                <a:spcPts val="0"/>
              </a:spcAft>
              <a:buSzPct val="111111"/>
              <a:buNone/>
            </a:pPr>
            <a:r>
              <a:rPr lang="en-US"/>
              <a:t>“The Essential Eight”</a:t>
            </a:r>
            <a:endParaRPr/>
          </a:p>
        </p:txBody>
      </p:sp>
      <p:grpSp>
        <p:nvGrpSpPr>
          <p:cNvPr id="117" name="Google Shape;117;p16" descr="visual arrangement of 8 circles"/>
          <p:cNvGrpSpPr/>
          <p:nvPr/>
        </p:nvGrpSpPr>
        <p:grpSpPr>
          <a:xfrm>
            <a:off x="2168413" y="1619425"/>
            <a:ext cx="4889725" cy="4892750"/>
            <a:chOff x="2043313" y="83500"/>
            <a:chExt cx="4889725" cy="4892750"/>
          </a:xfrm>
        </p:grpSpPr>
        <p:sp>
          <p:nvSpPr>
            <p:cNvPr id="118" name="Google Shape;118;p16"/>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19" name="Google Shape;119;p16"/>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20" name="Google Shape;120;p16"/>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21" name="Google Shape;121;p16"/>
            <p:cNvSpPr/>
            <p:nvPr/>
          </p:nvSpPr>
          <p:spPr>
            <a:xfrm>
              <a:off x="2447913" y="3017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22" name="Google Shape;122;p16"/>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23" name="Google Shape;123;p16"/>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chemeClr val="lt2"/>
                  </a:solidFill>
                  <a:latin typeface="Verdana"/>
                  <a:ea typeface="Verdana"/>
                  <a:cs typeface="Verdana"/>
                  <a:sym typeface="Verdana"/>
                </a:rPr>
                <a:t>Professional Learning and Coaching</a:t>
              </a:r>
              <a:endParaRPr sz="1150" b="1" i="0" u="none" strike="noStrike" cap="none">
                <a:solidFill>
                  <a:schemeClr val="lt2"/>
                </a:solidFill>
                <a:latin typeface="Arial"/>
                <a:ea typeface="Arial"/>
                <a:cs typeface="Arial"/>
                <a:sym typeface="Arial"/>
              </a:endParaRPr>
            </a:p>
          </p:txBody>
        </p:sp>
        <p:sp>
          <p:nvSpPr>
            <p:cNvPr id="124" name="Google Shape;124;p16"/>
            <p:cNvSpPr/>
            <p:nvPr/>
          </p:nvSpPr>
          <p:spPr>
            <a:xfrm>
              <a:off x="2043313" y="1798325"/>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lt2"/>
                  </a:solidFill>
                  <a:latin typeface="Verdana"/>
                  <a:ea typeface="Verdana"/>
                  <a:cs typeface="Verdana"/>
                  <a:sym typeface="Verdana"/>
                </a:rPr>
                <a:t>Progress Monitoring</a:t>
              </a:r>
              <a:endParaRPr sz="1400" b="0" i="0" u="none" strike="noStrike" cap="none">
                <a:solidFill>
                  <a:schemeClr val="lt2"/>
                </a:solidFill>
                <a:latin typeface="Arial"/>
                <a:ea typeface="Arial"/>
                <a:cs typeface="Arial"/>
                <a:sym typeface="Arial"/>
              </a:endParaRPr>
            </a:p>
          </p:txBody>
        </p:sp>
        <p:sp>
          <p:nvSpPr>
            <p:cNvPr id="125" name="Google Shape;125;p16"/>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2"/>
        <p:cNvGrpSpPr/>
        <p:nvPr/>
      </p:nvGrpSpPr>
      <p:grpSpPr>
        <a:xfrm>
          <a:off x="0" y="0"/>
          <a:ext cx="0" cy="0"/>
          <a:chOff x="0" y="0"/>
          <a:chExt cx="0" cy="0"/>
        </a:xfrm>
      </p:grpSpPr>
      <p:sp>
        <p:nvSpPr>
          <p:cNvPr id="553" name="Google Shape;553;g250903b8465_0_1598"/>
          <p:cNvSpPr txBox="1">
            <a:spLocks noGrp="1"/>
          </p:cNvSpPr>
          <p:nvPr>
            <p:ph type="title"/>
          </p:nvPr>
        </p:nvSpPr>
        <p:spPr>
          <a:xfrm>
            <a:off x="228600" y="228600"/>
            <a:ext cx="8686800" cy="620700"/>
          </a:xfrm>
          <a:prstGeom prst="rect">
            <a:avLst/>
          </a:prstGeom>
          <a:solidFill>
            <a:srgbClr val="04C4D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 Time: Alignment</a:t>
            </a:r>
            <a:endParaRPr/>
          </a:p>
        </p:txBody>
      </p:sp>
      <p:sp>
        <p:nvSpPr>
          <p:cNvPr id="554" name="Google Shape;554;g250903b8465_0_1598"/>
          <p:cNvSpPr/>
          <p:nvPr/>
        </p:nvSpPr>
        <p:spPr>
          <a:xfrm>
            <a:off x="291550" y="951374"/>
            <a:ext cx="8623800" cy="295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How  are advanced tier interventions listed on your current continuum of supports aligned with Tier One Core instruction? </a:t>
            </a:r>
            <a:r>
              <a:rPr lang="en-US" sz="1400" b="0" i="1" u="none" strike="noStrike" cap="none">
                <a:solidFill>
                  <a:schemeClr val="dk2"/>
                </a:solidFill>
                <a:latin typeface="Arial"/>
                <a:ea typeface="Arial"/>
                <a:cs typeface="Arial"/>
                <a:sym typeface="Arial"/>
              </a:rPr>
              <a:t>What changes, if any, might you consider? </a:t>
            </a:r>
            <a:endParaRPr sz="1400" b="0" i="0" u="none" strike="noStrike" cap="none">
              <a:solidFill>
                <a:schemeClr val="dk2"/>
              </a:solidFill>
              <a:latin typeface="Verdana"/>
              <a:ea typeface="Verdana"/>
              <a:cs typeface="Verdana"/>
              <a:sym typeface="Verdana"/>
            </a:endParaRPr>
          </a:p>
        </p:txBody>
      </p:sp>
      <p:sp>
        <p:nvSpPr>
          <p:cNvPr id="555" name="Google Shape;555;g250903b8465_0_1598"/>
          <p:cNvSpPr/>
          <p:nvPr/>
        </p:nvSpPr>
        <p:spPr>
          <a:xfrm>
            <a:off x="260100" y="4036775"/>
            <a:ext cx="8623800" cy="271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en-US" sz="1400" b="0" i="0" u="none" strike="noStrike" cap="none">
                <a:solidFill>
                  <a:schemeClr val="dk2"/>
                </a:solidFill>
                <a:latin typeface="Arial"/>
                <a:ea typeface="Arial"/>
                <a:cs typeface="Arial"/>
                <a:sym typeface="Arial"/>
              </a:rPr>
              <a:t>How are systems aligned across tiers and domains in your school framework?</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g250903b8465_0_828" descr="TFI cover"/>
          <p:cNvPicPr preferRelativeResize="0"/>
          <p:nvPr/>
        </p:nvPicPr>
        <p:blipFill rotWithShape="1">
          <a:blip r:embed="rId3">
            <a:alphaModFix/>
          </a:blip>
          <a:srcRect/>
          <a:stretch/>
        </p:blipFill>
        <p:spPr>
          <a:xfrm>
            <a:off x="409675" y="404220"/>
            <a:ext cx="607218" cy="791764"/>
          </a:xfrm>
          <a:prstGeom prst="rect">
            <a:avLst/>
          </a:prstGeom>
          <a:noFill/>
          <a:ln>
            <a:noFill/>
          </a:ln>
        </p:spPr>
      </p:pic>
      <p:sp>
        <p:nvSpPr>
          <p:cNvPr id="561" name="Google Shape;561;g250903b8465_0_8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2.10  Level of Use</a:t>
            </a:r>
            <a:endParaRPr/>
          </a:p>
        </p:txBody>
      </p:sp>
      <p:graphicFrame>
        <p:nvGraphicFramePr>
          <p:cNvPr id="562" name="Google Shape;562;g250903b8465_0_828"/>
          <p:cNvGraphicFramePr/>
          <p:nvPr/>
        </p:nvGraphicFramePr>
        <p:xfrm>
          <a:off x="45375" y="2827246"/>
          <a:ext cx="3000000" cy="3000000"/>
        </p:xfrm>
        <a:graphic>
          <a:graphicData uri="http://schemas.openxmlformats.org/drawingml/2006/table">
            <a:tbl>
              <a:tblPr firstRow="1">
                <a:noFill/>
                <a:tableStyleId>{6B70B061-ACA9-4C5B-A092-E4AB25F3A56D}</a:tableStyleId>
              </a:tblPr>
              <a:tblGrid>
                <a:gridCol w="24429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790950">
                  <a:extLst>
                    <a:ext uri="{9D8B030D-6E8A-4147-A177-3AD203B41FA5}">
                      <a16:colId xmlns:a16="http://schemas.microsoft.com/office/drawing/2014/main" val="20002"/>
                    </a:ext>
                  </a:extLst>
                </a:gridCol>
              </a:tblGrid>
              <a:tr h="3017375">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Team follows written process to track proportion of students participating in Tier II supports, and access is proportionat</a:t>
                      </a:r>
                      <a:r>
                        <a:rPr lang="en-US" sz="1800" u="none" strike="noStrike" cap="none"/>
                        <a:t>e.</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42900" algn="l" rtl="0">
                        <a:lnSpc>
                          <a:spcPct val="100000"/>
                        </a:lnSpc>
                        <a:spcBef>
                          <a:spcPts val="0"/>
                        </a:spcBef>
                        <a:spcAft>
                          <a:spcPts val="0"/>
                        </a:spcAft>
                        <a:buClr>
                          <a:srgbClr val="000000"/>
                        </a:buClr>
                        <a:buSzPts val="1800"/>
                        <a:buFont typeface="Arial"/>
                        <a:buChar char="●"/>
                      </a:pPr>
                      <a:r>
                        <a:rPr lang="en-US" sz="1800" u="none" strike="noStrike" cap="none">
                          <a:latin typeface="Verdana"/>
                          <a:ea typeface="Verdana"/>
                          <a:cs typeface="Verdana"/>
                          <a:sym typeface="Verdana"/>
                        </a:rPr>
                        <a:t>Tier II enrollment data</a:t>
                      </a: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Char char="●"/>
                      </a:pPr>
                      <a:r>
                        <a:rPr lang="en-US" sz="1800" u="none" strike="noStrike" cap="none">
                          <a:latin typeface="Verdana"/>
                          <a:ea typeface="Verdana"/>
                          <a:cs typeface="Verdana"/>
                          <a:sym typeface="Verdana"/>
                        </a:rPr>
                        <a:t>Tier II team meeting minutes </a:t>
                      </a:r>
                      <a:endParaRPr sz="1800" u="none" strike="noStrike" cap="none">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Char char="●"/>
                      </a:pPr>
                      <a:r>
                        <a:rPr lang="en-US" sz="1800" u="none" strike="noStrike" cap="none">
                          <a:latin typeface="Verdana"/>
                          <a:ea typeface="Verdana"/>
                          <a:cs typeface="Verdana"/>
                          <a:sym typeface="Verdana"/>
                        </a:rPr>
                        <a:t>Progress monitoring tool</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0 = Team does not track Tier II data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1 = Student data monitored but no data decision rules established to alter support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2 = Team defines criteria, tracks proportion, at least 5% of students receiving Tier II supports</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63" name="Google Shape;563;g250903b8465_0_828" descr="TFI cover"/>
          <p:cNvPicPr preferRelativeResize="0"/>
          <p:nvPr/>
        </p:nvPicPr>
        <p:blipFill rotWithShape="1">
          <a:blip r:embed="rId3">
            <a:alphaModFix/>
          </a:blip>
          <a:srcRect/>
          <a:stretch/>
        </p:blipFill>
        <p:spPr>
          <a:xfrm>
            <a:off x="228600" y="251400"/>
            <a:ext cx="841624" cy="1097400"/>
          </a:xfrm>
          <a:prstGeom prst="rect">
            <a:avLst/>
          </a:prstGeom>
          <a:noFill/>
          <a:ln>
            <a:noFill/>
          </a:ln>
        </p:spPr>
      </p:pic>
      <p:sp>
        <p:nvSpPr>
          <p:cNvPr id="564" name="Google Shape;564;g250903b8465_0_828"/>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2.10?</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50903b8465_0_8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2.10 Academic TFI</a:t>
            </a:r>
            <a:endParaRPr/>
          </a:p>
        </p:txBody>
      </p:sp>
      <p:graphicFrame>
        <p:nvGraphicFramePr>
          <p:cNvPr id="571" name="Google Shape;571;g250903b8465_0_834"/>
          <p:cNvGraphicFramePr/>
          <p:nvPr/>
        </p:nvGraphicFramePr>
        <p:xfrm>
          <a:off x="228600" y="2758025"/>
          <a:ext cx="3000000" cy="3000000"/>
        </p:xfrm>
        <a:graphic>
          <a:graphicData uri="http://schemas.openxmlformats.org/drawingml/2006/table">
            <a:tbl>
              <a:tblPr firstRow="1">
                <a:noFill/>
                <a:tableStyleId>{9C1FBEDC-1621-4216-91F7-13D1FADCDBF5}</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775850">
                <a:tc>
                  <a:txBody>
                    <a:bodyPr/>
                    <a:lstStyle/>
                    <a:p>
                      <a:pPr marL="0" marR="0" lvl="0" indent="0" algn="l" rtl="0">
                        <a:lnSpc>
                          <a:spcPct val="115000"/>
                        </a:lnSpc>
                        <a:spcBef>
                          <a:spcPts val="0"/>
                        </a:spcBef>
                        <a:spcAft>
                          <a:spcPts val="0"/>
                        </a:spcAft>
                        <a:buClr>
                          <a:schemeClr val="dk1"/>
                        </a:buClr>
                        <a:buSzPts val="1100"/>
                        <a:buFont typeface="Arial"/>
                        <a:buNone/>
                      </a:pPr>
                      <a:r>
                        <a:rPr lang="en-US" sz="1800" u="none" strike="noStrike" cap="none">
                          <a:solidFill>
                            <a:schemeClr val="dk1"/>
                          </a:solidFill>
                          <a:highlight>
                            <a:srgbClr val="FFFFFF"/>
                          </a:highlight>
                          <a:latin typeface="Verdana"/>
                          <a:ea typeface="Verdana"/>
                          <a:cs typeface="Verdana"/>
                          <a:sym typeface="Verdana"/>
                        </a:rPr>
                        <a:t>Team follows written process to track proportion of students with equitable access to and participation in Tier II. </a:t>
                      </a:r>
                      <a:endParaRPr sz="1800" u="none" strike="noStrike" cap="none">
                        <a:solidFill>
                          <a:schemeClr val="dk1"/>
                        </a:solidFill>
                        <a:highlight>
                          <a:srgbClr val="FFFFFF"/>
                        </a:highlight>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1400"/>
                        <a:buFont typeface="Arial"/>
                        <a:buNone/>
                      </a:pPr>
                      <a:endParaRPr sz="1800" u="none" strike="noStrike" cap="none"/>
                    </a:p>
                  </a:txBody>
                  <a:tcPr marL="91425" marR="91425" marT="91425" marB="91425"/>
                </a:tc>
                <a:tc>
                  <a:txBody>
                    <a:bodyPr/>
                    <a:lstStyle/>
                    <a:p>
                      <a:pPr marL="0" marR="63500" lvl="0" indent="0" algn="l" rtl="0">
                        <a:lnSpc>
                          <a:spcPct val="98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Documentation of process</a:t>
                      </a:r>
                      <a:endParaRPr sz="1800" u="none" strike="noStrike" cap="none">
                        <a:solidFill>
                          <a:schemeClr val="dk1"/>
                        </a:solidFill>
                        <a:latin typeface="Verdana"/>
                        <a:ea typeface="Verdana"/>
                        <a:cs typeface="Verdana"/>
                        <a:sym typeface="Verdana"/>
                      </a:endParaRPr>
                    </a:p>
                    <a:p>
                      <a:pPr marL="0" marR="63500" lvl="0" indent="0" algn="l" rtl="0">
                        <a:lnSpc>
                          <a:spcPct val="98000"/>
                        </a:lnSpc>
                        <a:spcBef>
                          <a:spcPts val="0"/>
                        </a:spcBef>
                        <a:spcAft>
                          <a:spcPts val="0"/>
                        </a:spcAft>
                        <a:buClr>
                          <a:schemeClr val="dk1"/>
                        </a:buClr>
                        <a:buSzPts val="1100"/>
                        <a:buFont typeface="Arial"/>
                        <a:buNone/>
                      </a:pPr>
                      <a:endParaRPr sz="1800" u="none" strike="noStrike" cap="none">
                        <a:solidFill>
                          <a:schemeClr val="dk1"/>
                        </a:solidFill>
                        <a:latin typeface="Verdana"/>
                        <a:ea typeface="Verdana"/>
                        <a:cs typeface="Verdana"/>
                        <a:sym typeface="Verdana"/>
                      </a:endParaRPr>
                    </a:p>
                    <a:p>
                      <a:pPr marL="0" marR="63500" lvl="0" indent="0" algn="l" rtl="0">
                        <a:lnSpc>
                          <a:spcPct val="98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Tier II enrollment data</a:t>
                      </a:r>
                      <a:endParaRPr sz="1800" u="none" strike="noStrike" cap="none">
                        <a:solidFill>
                          <a:schemeClr val="dk1"/>
                        </a:solidFill>
                        <a:latin typeface="Verdana"/>
                        <a:ea typeface="Verdana"/>
                        <a:cs typeface="Verdana"/>
                        <a:sym typeface="Verdana"/>
                      </a:endParaRPr>
                    </a:p>
                    <a:p>
                      <a:pPr marL="0" marR="63500" lvl="0" indent="0" algn="l" rtl="0">
                        <a:lnSpc>
                          <a:spcPct val="98000"/>
                        </a:lnSpc>
                        <a:spcBef>
                          <a:spcPts val="0"/>
                        </a:spcBef>
                        <a:spcAft>
                          <a:spcPts val="0"/>
                        </a:spcAft>
                        <a:buClr>
                          <a:schemeClr val="dk1"/>
                        </a:buClr>
                        <a:buSzPts val="1100"/>
                        <a:buFont typeface="Arial"/>
                        <a:buNone/>
                      </a:pPr>
                      <a:endParaRPr sz="1800" u="none" strike="noStrike" cap="none">
                        <a:solidFill>
                          <a:schemeClr val="dk1"/>
                        </a:solidFill>
                        <a:latin typeface="Verdana"/>
                        <a:ea typeface="Verdana"/>
                        <a:cs typeface="Verdana"/>
                        <a:sym typeface="Verdana"/>
                      </a:endParaRPr>
                    </a:p>
                    <a:p>
                      <a:pPr marL="0" marR="63500" lvl="0" indent="0" algn="l" rtl="0">
                        <a:lnSpc>
                          <a:spcPct val="98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Tier II meeting minutes</a:t>
                      </a:r>
                      <a:endParaRPr sz="1800" u="none" strike="noStrike" cap="none">
                        <a:solidFill>
                          <a:schemeClr val="dk1"/>
                        </a:solidFill>
                        <a:latin typeface="Verdana"/>
                        <a:ea typeface="Verdana"/>
                        <a:cs typeface="Verdana"/>
                        <a:sym typeface="Verdana"/>
                      </a:endParaRPr>
                    </a:p>
                    <a:p>
                      <a:pPr marL="0" marR="63500" lvl="0" indent="0" algn="l" rtl="0">
                        <a:lnSpc>
                          <a:spcPct val="98000"/>
                        </a:lnSpc>
                        <a:spcBef>
                          <a:spcPts val="0"/>
                        </a:spcBef>
                        <a:spcAft>
                          <a:spcPts val="0"/>
                        </a:spcAft>
                        <a:buClr>
                          <a:schemeClr val="dk1"/>
                        </a:buClr>
                        <a:buSzPts val="1100"/>
                        <a:buFont typeface="Arial"/>
                        <a:buNone/>
                      </a:pP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Student enrollment data for schoo</a:t>
                      </a:r>
                      <a:r>
                        <a:rPr lang="en-US" sz="1800" u="none" strike="noStrike" cap="none">
                          <a:solidFill>
                            <a:schemeClr val="dk1"/>
                          </a:solidFill>
                          <a:latin typeface="Times New Roman"/>
                          <a:ea typeface="Times New Roman"/>
                          <a:cs typeface="Times New Roman"/>
                          <a:sym typeface="Times New Roman"/>
                        </a:rPr>
                        <a:t>l</a:t>
                      </a:r>
                      <a:endParaRPr sz="1800" u="none" strike="noStrike" cap="none"/>
                    </a:p>
                  </a:txBody>
                  <a:tcPr marL="91425" marR="91425" marT="91425" marB="91425"/>
                </a:tc>
                <a:tc>
                  <a:txBody>
                    <a:bodyPr/>
                    <a:lstStyle/>
                    <a:p>
                      <a:pPr marL="0" marR="38100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0 = No written process and/or student data </a:t>
                      </a:r>
                      <a:endParaRPr sz="1800" u="none" strike="noStrike" cap="none">
                        <a:solidFill>
                          <a:schemeClr val="dk1"/>
                        </a:solidFill>
                        <a:latin typeface="Verdana"/>
                        <a:ea typeface="Verdana"/>
                        <a:cs typeface="Verdana"/>
                        <a:sym typeface="Verdana"/>
                      </a:endParaRPr>
                    </a:p>
                    <a:p>
                      <a:pPr marL="0" marR="381000" lvl="0" indent="0" algn="l" rtl="0">
                        <a:lnSpc>
                          <a:spcPct val="100000"/>
                        </a:lnSpc>
                        <a:spcBef>
                          <a:spcPts val="120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1 = Track proportion of students OR equitable participation </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2 = Track both proportion AND equitable student participation</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bl>
          </a:graphicData>
        </a:graphic>
      </p:graphicFrame>
      <p:pic>
        <p:nvPicPr>
          <p:cNvPr id="572" name="Google Shape;572;g250903b8465_0_834" descr="Picture of academic TFI"/>
          <p:cNvPicPr preferRelativeResize="0"/>
          <p:nvPr/>
        </p:nvPicPr>
        <p:blipFill rotWithShape="1">
          <a:blip r:embed="rId3">
            <a:alphaModFix/>
          </a:blip>
          <a:srcRect/>
          <a:stretch/>
        </p:blipFill>
        <p:spPr>
          <a:xfrm>
            <a:off x="228600" y="210725"/>
            <a:ext cx="1201200" cy="1143300"/>
          </a:xfrm>
          <a:prstGeom prst="rect">
            <a:avLst/>
          </a:prstGeom>
          <a:noFill/>
          <a:ln>
            <a:noFill/>
          </a:ln>
        </p:spPr>
      </p:pic>
      <p:sp>
        <p:nvSpPr>
          <p:cNvPr id="573" name="Google Shape;573;g250903b8465_0_834"/>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2.10?</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50903b8465_0_8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Healthy Framework Quick Math</a:t>
            </a:r>
            <a:endParaRPr/>
          </a:p>
        </p:txBody>
      </p:sp>
      <p:graphicFrame>
        <p:nvGraphicFramePr>
          <p:cNvPr id="580" name="Google Shape;580;g250903b8465_0_853"/>
          <p:cNvGraphicFramePr/>
          <p:nvPr/>
        </p:nvGraphicFramePr>
        <p:xfrm>
          <a:off x="315525" y="1633875"/>
          <a:ext cx="3000000" cy="3000000"/>
        </p:xfrm>
        <a:graphic>
          <a:graphicData uri="http://schemas.openxmlformats.org/drawingml/2006/table">
            <a:tbl>
              <a:tblPr>
                <a:noFill/>
                <a:tableStyleId>{9C1FBEDC-1621-4216-91F7-13D1FADCDBF5}</a:tableStyleId>
              </a:tblPr>
              <a:tblGrid>
                <a:gridCol w="4256475">
                  <a:extLst>
                    <a:ext uri="{9D8B030D-6E8A-4147-A177-3AD203B41FA5}">
                      <a16:colId xmlns:a16="http://schemas.microsoft.com/office/drawing/2014/main" val="20000"/>
                    </a:ext>
                  </a:extLst>
                </a:gridCol>
                <a:gridCol w="4256475">
                  <a:extLst>
                    <a:ext uri="{9D8B030D-6E8A-4147-A177-3AD203B41FA5}">
                      <a16:colId xmlns:a16="http://schemas.microsoft.com/office/drawing/2014/main" val="20001"/>
                    </a:ext>
                  </a:extLst>
                </a:gridCol>
              </a:tblGrid>
              <a:tr h="6171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is your total school population?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5E5E5"/>
                    </a:solidFill>
                  </a:tcPr>
                </a:tc>
                <a:extLst>
                  <a:ext uri="{0D108BD9-81ED-4DB2-BD59-A6C34878D82A}">
                    <a16:rowId xmlns:a16="http://schemas.microsoft.com/office/drawing/2014/main" val="10000"/>
                  </a:ext>
                </a:extLst>
              </a:tr>
              <a:tr h="949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is the 10-15 % range of your total school population?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5E5E5"/>
                    </a:solidFill>
                  </a:tcPr>
                </a:tc>
                <a:extLst>
                  <a:ext uri="{0D108BD9-81ED-4DB2-BD59-A6C34878D82A}">
                    <a16:rowId xmlns:a16="http://schemas.microsoft.com/office/drawing/2014/main" val="10001"/>
                  </a:ext>
                </a:extLst>
              </a:tr>
              <a:tr h="1281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might be the number of students in your school receiving tier 2 intervention at any one point in time?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5E5E5"/>
                    </a:solidFill>
                  </a:tcPr>
                </a:tc>
                <a:extLst>
                  <a:ext uri="{0D108BD9-81ED-4DB2-BD59-A6C34878D82A}">
                    <a16:rowId xmlns:a16="http://schemas.microsoft.com/office/drawing/2014/main" val="10002"/>
                  </a:ext>
                </a:extLst>
              </a:tr>
              <a:tr h="949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is the 1-5% range of your total school population?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5E5E5"/>
                    </a:solidFill>
                  </a:tcPr>
                </a:tc>
                <a:extLst>
                  <a:ext uri="{0D108BD9-81ED-4DB2-BD59-A6C34878D82A}">
                    <a16:rowId xmlns:a16="http://schemas.microsoft.com/office/drawing/2014/main" val="10003"/>
                  </a:ext>
                </a:extLst>
              </a:tr>
              <a:tr h="128185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1"/>
                          </a:solidFill>
                        </a:rPr>
                        <a:t>What might be the number of students in your school receiving tier 3 intervention at any one point in time?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5E5E5"/>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50903b8465_0_8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Tier 2 Team Meeting Example</a:t>
            </a:r>
            <a:endParaRPr/>
          </a:p>
        </p:txBody>
      </p:sp>
      <p:pic>
        <p:nvPicPr>
          <p:cNvPr id="587" name="Google Shape;587;g250903b8465_0_875" descr="Team Meeting example: Use this video to help your team assess the pros/cons of a Tier II team meeting (Part 1)" title="Tier 2 Team Meeting example - Part 1">
            <a:hlinkClick r:id="rId3"/>
          </p:cNvPr>
          <p:cNvPicPr preferRelativeResize="0"/>
          <p:nvPr/>
        </p:nvPicPr>
        <p:blipFill rotWithShape="1">
          <a:blip r:embed="rId4">
            <a:alphaModFix/>
          </a:blip>
          <a:srcRect/>
          <a:stretch/>
        </p:blipFill>
        <p:spPr>
          <a:xfrm>
            <a:off x="738900" y="1912950"/>
            <a:ext cx="8090275" cy="455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fade">
                                      <p:cBhvr>
                                        <p:cTn id="7" dur="10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50903b8465_0_890"/>
          <p:cNvSpPr txBox="1">
            <a:spLocks noGrp="1"/>
          </p:cNvSpPr>
          <p:nvPr>
            <p:ph type="title"/>
          </p:nvPr>
        </p:nvSpPr>
        <p:spPr>
          <a:xfrm>
            <a:off x="457200" y="79572"/>
            <a:ext cx="8229600" cy="810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Practice</a:t>
            </a:r>
            <a:endParaRPr/>
          </a:p>
        </p:txBody>
      </p:sp>
      <p:sp>
        <p:nvSpPr>
          <p:cNvPr id="594" name="Google Shape;594;g250903b8465_0_890"/>
          <p:cNvSpPr txBox="1">
            <a:spLocks noGrp="1"/>
          </p:cNvSpPr>
          <p:nvPr>
            <p:ph type="body" idx="4294967295"/>
          </p:nvPr>
        </p:nvSpPr>
        <p:spPr>
          <a:xfrm>
            <a:off x="10231350" y="1371600"/>
            <a:ext cx="4038600" cy="3352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2800"/>
              <a:buNone/>
            </a:pPr>
            <a:endParaRPr/>
          </a:p>
          <a:p>
            <a:pPr marL="0" lvl="0" indent="0" algn="l" rtl="0">
              <a:lnSpc>
                <a:spcPct val="100000"/>
              </a:lnSpc>
              <a:spcBef>
                <a:spcPts val="560"/>
              </a:spcBef>
              <a:spcAft>
                <a:spcPts val="0"/>
              </a:spcAft>
              <a:buClr>
                <a:schemeClr val="dk1"/>
              </a:buClr>
              <a:buSzPts val="2800"/>
              <a:buNone/>
            </a:pPr>
            <a:endParaRPr/>
          </a:p>
        </p:txBody>
      </p:sp>
      <p:sp>
        <p:nvSpPr>
          <p:cNvPr id="595" name="Google Shape;595;g250903b8465_0_890"/>
          <p:cNvSpPr txBox="1">
            <a:spLocks noGrp="1"/>
          </p:cNvSpPr>
          <p:nvPr>
            <p:ph type="body" idx="2"/>
          </p:nvPr>
        </p:nvSpPr>
        <p:spPr>
          <a:xfrm>
            <a:off x="300150" y="1073800"/>
            <a:ext cx="3251700" cy="510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2800"/>
              <a:buFont typeface="Arial"/>
              <a:buNone/>
            </a:pPr>
            <a:r>
              <a:rPr lang="en-US" sz="2800">
                <a:solidFill>
                  <a:schemeClr val="dk1"/>
                </a:solidFill>
              </a:rPr>
              <a:t>Universal screening data and current decision rules for identifying students in need of Tier II supports show 37% of students are in need of targeted instruction for math calculation. </a:t>
            </a:r>
            <a:endParaRPr sz="2800">
              <a:solidFill>
                <a:schemeClr val="dk1"/>
              </a:solidFill>
            </a:endParaRPr>
          </a:p>
          <a:p>
            <a:pPr marL="0" lvl="0" indent="0" algn="l" rtl="0">
              <a:lnSpc>
                <a:spcPct val="100000"/>
              </a:lnSpc>
              <a:spcBef>
                <a:spcPts val="480"/>
              </a:spcBef>
              <a:spcAft>
                <a:spcPts val="0"/>
              </a:spcAft>
              <a:buSzPts val="2400"/>
              <a:buNone/>
            </a:pPr>
            <a:endParaRPr/>
          </a:p>
        </p:txBody>
      </p:sp>
      <p:sp>
        <p:nvSpPr>
          <p:cNvPr id="596" name="Google Shape;596;g250903b8465_0_890"/>
          <p:cNvSpPr/>
          <p:nvPr/>
        </p:nvSpPr>
        <p:spPr>
          <a:xfrm>
            <a:off x="3822325" y="997600"/>
            <a:ext cx="5147400" cy="114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5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What is the problem?</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250903b8465_0_890"/>
          <p:cNvSpPr/>
          <p:nvPr/>
        </p:nvSpPr>
        <p:spPr>
          <a:xfrm>
            <a:off x="3822325" y="2247888"/>
            <a:ext cx="5147400" cy="144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5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Why is it occurring?</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g250903b8465_0_890"/>
          <p:cNvSpPr/>
          <p:nvPr/>
        </p:nvSpPr>
        <p:spPr>
          <a:xfrm>
            <a:off x="3822325" y="3803000"/>
            <a:ext cx="5147400" cy="144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5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What can be done?</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250903b8465_0_890"/>
          <p:cNvSpPr/>
          <p:nvPr/>
        </p:nvSpPr>
        <p:spPr>
          <a:xfrm>
            <a:off x="3822325" y="5358100"/>
            <a:ext cx="5147400" cy="125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5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How will we know it worked?</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50903b8465_0_917"/>
          <p:cNvSpPr txBox="1">
            <a:spLocks noGrp="1"/>
          </p:cNvSpPr>
          <p:nvPr>
            <p:ph type="title"/>
          </p:nvPr>
        </p:nvSpPr>
        <p:spPr>
          <a:xfrm>
            <a:off x="228600" y="228600"/>
            <a:ext cx="8686800" cy="730800"/>
          </a:xfrm>
          <a:prstGeom prst="rect">
            <a:avLst/>
          </a:prstGeom>
          <a:solidFill>
            <a:srgbClr val="003369"/>
          </a:solid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3600"/>
              <a:buNone/>
            </a:pPr>
            <a:r>
              <a:rPr lang="en-US" sz="3200"/>
              <a:t>2.11a Student Group Performance Data</a:t>
            </a:r>
            <a:endParaRPr sz="3200"/>
          </a:p>
        </p:txBody>
      </p:sp>
      <p:pic>
        <p:nvPicPr>
          <p:cNvPr id="605" name="Google Shape;605;g250903b8465_0_917" descr="TFI cover"/>
          <p:cNvPicPr preferRelativeResize="0"/>
          <p:nvPr/>
        </p:nvPicPr>
        <p:blipFill rotWithShape="1">
          <a:blip r:embed="rId3">
            <a:alphaModFix/>
          </a:blip>
          <a:srcRect/>
          <a:stretch/>
        </p:blipFill>
        <p:spPr>
          <a:xfrm>
            <a:off x="228600" y="228575"/>
            <a:ext cx="628975" cy="730850"/>
          </a:xfrm>
          <a:prstGeom prst="rect">
            <a:avLst/>
          </a:prstGeom>
          <a:noFill/>
          <a:ln>
            <a:noFill/>
          </a:ln>
        </p:spPr>
      </p:pic>
      <p:graphicFrame>
        <p:nvGraphicFramePr>
          <p:cNvPr id="606" name="Google Shape;606;g250903b8465_0_917"/>
          <p:cNvGraphicFramePr/>
          <p:nvPr/>
        </p:nvGraphicFramePr>
        <p:xfrm>
          <a:off x="0" y="2587250"/>
          <a:ext cx="3000000" cy="3000000"/>
        </p:xfrm>
        <a:graphic>
          <a:graphicData uri="http://schemas.openxmlformats.org/drawingml/2006/table">
            <a:tbl>
              <a:tblPr firstRow="1">
                <a:noFill/>
                <a:tableStyleId>{6B70B061-ACA9-4C5B-A092-E4AB25F3A56D}</a:tableStyleId>
              </a:tblPr>
              <a:tblGrid>
                <a:gridCol w="2953225">
                  <a:extLst>
                    <a:ext uri="{9D8B030D-6E8A-4147-A177-3AD203B41FA5}">
                      <a16:colId xmlns:a16="http://schemas.microsoft.com/office/drawing/2014/main" val="20000"/>
                    </a:ext>
                  </a:extLst>
                </a:gridCol>
                <a:gridCol w="2470300">
                  <a:extLst>
                    <a:ext uri="{9D8B030D-6E8A-4147-A177-3AD203B41FA5}">
                      <a16:colId xmlns:a16="http://schemas.microsoft.com/office/drawing/2014/main" val="20001"/>
                    </a:ext>
                  </a:extLst>
                </a:gridCol>
                <a:gridCol w="3491875">
                  <a:extLst>
                    <a:ext uri="{9D8B030D-6E8A-4147-A177-3AD203B41FA5}">
                      <a16:colId xmlns:a16="http://schemas.microsoft.com/office/drawing/2014/main" val="20002"/>
                    </a:ext>
                  </a:extLst>
                </a:gridCol>
              </a:tblGrid>
              <a:tr h="2838700">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Tier II team tracks proportion of students experiencing success (% of participating students being successful)</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Student progress data (% of students meeting goals)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Intervention Tracking Tool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0 = Student data not monitored </a:t>
                      </a:r>
                      <a:endParaRPr sz="1800" u="none" strike="noStrike" cap="none"/>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1 = Student data monitored / no data decision rules to alter  support </a:t>
                      </a:r>
                      <a:endParaRPr sz="1800" u="none" strike="noStrike" cap="none"/>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2 = Student data monitored and used at least monthly, with data decision rules established </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07" name="Google Shape;607;g250903b8465_0_917"/>
          <p:cNvSpPr txBox="1"/>
          <p:nvPr/>
        </p:nvSpPr>
        <p:spPr>
          <a:xfrm>
            <a:off x="228588" y="134777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2.11a?</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250903b8465_0_92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2.11c Academic TFI</a:t>
            </a:r>
            <a:endParaRPr/>
          </a:p>
        </p:txBody>
      </p:sp>
      <p:graphicFrame>
        <p:nvGraphicFramePr>
          <p:cNvPr id="614" name="Google Shape;614;g250903b8465_0_924"/>
          <p:cNvGraphicFramePr/>
          <p:nvPr/>
        </p:nvGraphicFramePr>
        <p:xfrm>
          <a:off x="138575" y="2692175"/>
          <a:ext cx="3000000" cy="3000000"/>
        </p:xfrm>
        <a:graphic>
          <a:graphicData uri="http://schemas.openxmlformats.org/drawingml/2006/table">
            <a:tbl>
              <a:tblPr firstRow="1">
                <a:noFill/>
                <a:tableStyleId>{9C1FBEDC-1621-4216-91F7-13D1FADCDBF5}</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132675">
                <a:tc>
                  <a:txBody>
                    <a:bodyPr/>
                    <a:lstStyle/>
                    <a:p>
                      <a:pPr marL="0" marR="88900" lvl="0" indent="0" algn="l" rtl="0">
                        <a:lnSpc>
                          <a:spcPct val="115000"/>
                        </a:lnSpc>
                        <a:spcBef>
                          <a:spcPts val="0"/>
                        </a:spcBef>
                        <a:spcAft>
                          <a:spcPts val="0"/>
                        </a:spcAft>
                        <a:buClr>
                          <a:srgbClr val="000000"/>
                        </a:buClr>
                        <a:buSzPts val="1200"/>
                        <a:buFont typeface="Arial"/>
                        <a:buNone/>
                      </a:pPr>
                      <a:r>
                        <a:rPr lang="en-US" sz="1800" b="1" u="none" strike="noStrike" cap="none">
                          <a:solidFill>
                            <a:schemeClr val="dk1"/>
                          </a:solidFill>
                          <a:latin typeface="Times New Roman"/>
                          <a:ea typeface="Times New Roman"/>
                          <a:cs typeface="Times New Roman"/>
                          <a:sym typeface="Times New Roman"/>
                        </a:rPr>
                        <a:t> </a:t>
                      </a:r>
                      <a:r>
                        <a:rPr lang="en-US" sz="1800" u="none" strike="noStrike" cap="none">
                          <a:solidFill>
                            <a:schemeClr val="dk1"/>
                          </a:solidFill>
                          <a:latin typeface="Verdana"/>
                          <a:ea typeface="Verdana"/>
                          <a:cs typeface="Verdana"/>
                          <a:sym typeface="Verdana"/>
                        </a:rPr>
                        <a:t>For each intervention, there are progress monitoring data ...(c) within each intervention, the percent of students making sufficient progress </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Agenda and minutes for data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team meetings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Parent contact logs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Intervention tracking tool</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0 = only 1 criteria is met for progress monitoring.</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1 = Two criteria are met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2 = All  criteria are met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bl>
          </a:graphicData>
        </a:graphic>
      </p:graphicFrame>
      <p:pic>
        <p:nvPicPr>
          <p:cNvPr id="615" name="Google Shape;615;g250903b8465_0_924" descr="Picture of Academic TFI"/>
          <p:cNvPicPr preferRelativeResize="0"/>
          <p:nvPr/>
        </p:nvPicPr>
        <p:blipFill rotWithShape="1">
          <a:blip r:embed="rId3">
            <a:alphaModFix/>
          </a:blip>
          <a:srcRect/>
          <a:stretch/>
        </p:blipFill>
        <p:spPr>
          <a:xfrm>
            <a:off x="228600" y="210725"/>
            <a:ext cx="1201200" cy="1143300"/>
          </a:xfrm>
          <a:prstGeom prst="rect">
            <a:avLst/>
          </a:prstGeom>
          <a:noFill/>
          <a:ln>
            <a:noFill/>
          </a:ln>
        </p:spPr>
      </p:pic>
      <p:sp>
        <p:nvSpPr>
          <p:cNvPr id="616" name="Google Shape;616;g250903b8465_0_924"/>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2.11c?</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250903b8465_0_93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u="sng">
                <a:solidFill>
                  <a:schemeClr val="hlink"/>
                </a:solidFill>
                <a:hlinkClick r:id="rId3"/>
              </a:rPr>
              <a:t>Intervention Tracking Spreadsheet</a:t>
            </a:r>
            <a:endParaRPr/>
          </a:p>
          <a:p>
            <a:pPr marL="457200" lvl="0" indent="-228600" algn="l" rtl="0">
              <a:lnSpc>
                <a:spcPct val="100000"/>
              </a:lnSpc>
              <a:spcBef>
                <a:spcPts val="360"/>
              </a:spcBef>
              <a:spcAft>
                <a:spcPts val="0"/>
              </a:spcAft>
              <a:buSzPts val="1800"/>
              <a:buNone/>
            </a:pPr>
            <a:endParaRPr/>
          </a:p>
        </p:txBody>
      </p:sp>
      <p:sp>
        <p:nvSpPr>
          <p:cNvPr id="623" name="Google Shape;623;g250903b8465_0_9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Electronic Intervention Tracking</a:t>
            </a:r>
            <a:endParaRPr/>
          </a:p>
        </p:txBody>
      </p:sp>
      <p:pic>
        <p:nvPicPr>
          <p:cNvPr id="624" name="Google Shape;624;g250903b8465_0_937">
            <a:hlinkClick r:id="rId3"/>
          </p:cNvPr>
          <p:cNvPicPr preferRelativeResize="0"/>
          <p:nvPr/>
        </p:nvPicPr>
        <p:blipFill rotWithShape="1">
          <a:blip r:embed="rId4">
            <a:alphaModFix/>
          </a:blip>
          <a:srcRect/>
          <a:stretch/>
        </p:blipFill>
        <p:spPr>
          <a:xfrm>
            <a:off x="69713" y="1501038"/>
            <a:ext cx="9004574" cy="385591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28"/>
        <p:cNvGrpSpPr/>
        <p:nvPr/>
      </p:nvGrpSpPr>
      <p:grpSpPr>
        <a:xfrm>
          <a:off x="0" y="0"/>
          <a:ext cx="0" cy="0"/>
          <a:chOff x="0" y="0"/>
          <a:chExt cx="0" cy="0"/>
        </a:xfrm>
      </p:grpSpPr>
      <p:sp>
        <p:nvSpPr>
          <p:cNvPr id="629" name="Google Shape;629;g250903b8465_0_1614"/>
          <p:cNvSpPr txBox="1">
            <a:spLocks noGrp="1"/>
          </p:cNvSpPr>
          <p:nvPr>
            <p:ph type="title"/>
          </p:nvPr>
        </p:nvSpPr>
        <p:spPr>
          <a:xfrm>
            <a:off x="228600" y="228600"/>
            <a:ext cx="8686800" cy="620700"/>
          </a:xfrm>
          <a:prstGeom prst="rect">
            <a:avLst/>
          </a:prstGeom>
          <a:solidFill>
            <a:srgbClr val="FFD96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solidFill>
                  <a:schemeClr val="dk1"/>
                </a:solidFill>
              </a:rPr>
              <a:t>Team Time: Intervention Effectiveness</a:t>
            </a:r>
            <a:endParaRPr>
              <a:solidFill>
                <a:schemeClr val="dk1"/>
              </a:solidFill>
            </a:endParaRPr>
          </a:p>
        </p:txBody>
      </p:sp>
      <p:sp>
        <p:nvSpPr>
          <p:cNvPr id="630" name="Google Shape;630;g250903b8465_0_1614"/>
          <p:cNvSpPr/>
          <p:nvPr/>
        </p:nvSpPr>
        <p:spPr>
          <a:xfrm>
            <a:off x="291550" y="951363"/>
            <a:ext cx="8623800" cy="147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How often is intervention effectiveness reported and evaluated by your school team?</a:t>
            </a:r>
            <a:endParaRPr sz="1400" b="0" i="0" u="none" strike="noStrike" cap="none">
              <a:solidFill>
                <a:schemeClr val="dk2"/>
              </a:solidFill>
              <a:latin typeface="Verdana"/>
              <a:ea typeface="Verdana"/>
              <a:cs typeface="Verdana"/>
              <a:sym typeface="Verdana"/>
            </a:endParaRPr>
          </a:p>
        </p:txBody>
      </p:sp>
      <p:sp>
        <p:nvSpPr>
          <p:cNvPr id="631" name="Google Shape;631;g250903b8465_0_1614"/>
          <p:cNvSpPr/>
          <p:nvPr/>
        </p:nvSpPr>
        <p:spPr>
          <a:xfrm>
            <a:off x="291550" y="2524025"/>
            <a:ext cx="8623800" cy="101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Who brings this data?</a:t>
            </a:r>
            <a:endParaRPr sz="1400" b="0" i="0" u="none" strike="noStrike" cap="none">
              <a:solidFill>
                <a:schemeClr val="dk2"/>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32" name="Google Shape;632;g250903b8465_0_1614"/>
          <p:cNvSpPr/>
          <p:nvPr/>
        </p:nvSpPr>
        <p:spPr>
          <a:xfrm>
            <a:off x="291550" y="3643687"/>
            <a:ext cx="8623800" cy="28983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Verdana"/>
                <a:ea typeface="Verdana"/>
                <a:cs typeface="Verdana"/>
                <a:sym typeface="Verdana"/>
              </a:rPr>
              <a:t>How does evaluating intervention effectiveness connect to decision rules and alignment MTSS core components?</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graphicFrame>
        <p:nvGraphicFramePr>
          <p:cNvPr id="131" name="Google Shape;131;p8"/>
          <p:cNvGraphicFramePr/>
          <p:nvPr/>
        </p:nvGraphicFramePr>
        <p:xfrm>
          <a:off x="0" y="25"/>
          <a:ext cx="3000000" cy="3000000"/>
        </p:xfrm>
        <a:graphic>
          <a:graphicData uri="http://schemas.openxmlformats.org/drawingml/2006/table">
            <a:tbl>
              <a:tblPr>
                <a:noFill/>
                <a:tableStyleId>{9C1FBEDC-1621-4216-91F7-13D1FADCDBF5}</a:tableStyleId>
              </a:tblPr>
              <a:tblGrid>
                <a:gridCol w="1726925">
                  <a:extLst>
                    <a:ext uri="{9D8B030D-6E8A-4147-A177-3AD203B41FA5}">
                      <a16:colId xmlns:a16="http://schemas.microsoft.com/office/drawing/2014/main" val="20000"/>
                    </a:ext>
                  </a:extLst>
                </a:gridCol>
                <a:gridCol w="4312975">
                  <a:extLst>
                    <a:ext uri="{9D8B030D-6E8A-4147-A177-3AD203B41FA5}">
                      <a16:colId xmlns:a16="http://schemas.microsoft.com/office/drawing/2014/main" val="20001"/>
                    </a:ext>
                  </a:extLst>
                </a:gridCol>
                <a:gridCol w="3019950">
                  <a:extLst>
                    <a:ext uri="{9D8B030D-6E8A-4147-A177-3AD203B41FA5}">
                      <a16:colId xmlns:a16="http://schemas.microsoft.com/office/drawing/2014/main" val="20002"/>
                    </a:ext>
                  </a:extLst>
                </a:gridCol>
              </a:tblGrid>
              <a:tr h="303725">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rPr>
                        <a:t>Advanced Tier Elements</a:t>
                      </a:r>
                      <a:endParaRPr sz="1500" b="1" u="none" strike="noStrike" cap="none">
                        <a:solidFill>
                          <a:schemeClr val="lt1"/>
                        </a:solidFill>
                      </a:endParaRPr>
                    </a:p>
                  </a:txBody>
                  <a:tcPr marL="91425" marR="91425" marT="91425" marB="91425">
                    <a:solidFill>
                      <a:srgbClr val="38761D"/>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rPr>
                        <a:t>Guiding Questions</a:t>
                      </a:r>
                      <a:endParaRPr sz="1500" b="1" u="none" strike="noStrike" cap="none">
                        <a:solidFill>
                          <a:schemeClr val="lt1"/>
                        </a:solidFill>
                      </a:endParaRPr>
                    </a:p>
                  </a:txBody>
                  <a:tcPr marL="91425" marR="91425" marT="91425" marB="91425">
                    <a:solidFill>
                      <a:srgbClr val="38761D"/>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rPr>
                        <a:t>Action Steps</a:t>
                      </a:r>
                      <a:endParaRPr sz="1500" b="1" u="none" strike="noStrike" cap="none">
                        <a:solidFill>
                          <a:schemeClr val="lt1"/>
                        </a:solidFill>
                      </a:endParaRPr>
                    </a:p>
                  </a:txBody>
                  <a:tcPr marL="91425" marR="91425" marT="91425" marB="91425">
                    <a:solidFill>
                      <a:srgbClr val="38761D"/>
                    </a:solidFill>
                  </a:tcPr>
                </a:tc>
                <a:extLst>
                  <a:ext uri="{0D108BD9-81ED-4DB2-BD59-A6C34878D82A}">
                    <a16:rowId xmlns:a16="http://schemas.microsoft.com/office/drawing/2014/main" val="10000"/>
                  </a:ext>
                </a:extLst>
              </a:tr>
              <a:tr h="78542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Teaming</a:t>
                      </a:r>
                      <a:endParaRPr sz="1200" b="1" u="none" strike="noStrike" cap="none"/>
                    </a:p>
                  </a:txBody>
                  <a:tcPr marL="91425" marR="91425" marT="91425" marB="91425">
                    <a:solidFill>
                      <a:srgbClr val="FF006F"/>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Who may need to be added to the team?</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needs to be added to AT team meeting agendas?</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When/how will AT data and decisions be shared with stakeholders?</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1"/>
                  </a:ext>
                </a:extLst>
              </a:tr>
              <a:tr h="7553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Screening and Requests for Assistance</a:t>
                      </a:r>
                      <a:endParaRPr sz="1200" b="1" u="none" strike="noStrike" cap="none"/>
                    </a:p>
                  </a:txBody>
                  <a:tcPr marL="91425" marR="91425" marT="91425" marB="91425">
                    <a:solidFill>
                      <a:srgbClr val="6D9EEB"/>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tier 1 screening data will we use?</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does screening data indicate about core instruction?</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is our process for student/family or educator requests for assistance?</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2"/>
                  </a:ext>
                </a:extLst>
              </a:tr>
              <a:tr h="7553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Decisions Rules</a:t>
                      </a:r>
                      <a:endParaRPr sz="1200" b="1" u="none" strike="noStrike" cap="none"/>
                    </a:p>
                  </a:txBody>
                  <a:tcPr marL="91425" marR="91425" marT="91425" marB="91425">
                    <a:solidFill>
                      <a:srgbClr val="FF6600"/>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data sets will teams use to make decisions about who will benefit from AT interventions?</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are the entry and exit decision rules for AT</a:t>
                      </a:r>
                      <a:endParaRPr sz="1000" u="none" strike="noStrike" cap="none">
                        <a:solidFill>
                          <a:schemeClr val="dk1"/>
                        </a:solidFill>
                      </a:endParaRPr>
                    </a:p>
                    <a:p>
                      <a:pPr marL="457200" marR="0" lvl="0" indent="0" algn="l" rtl="0">
                        <a:lnSpc>
                          <a:spcPct val="100000"/>
                        </a:lnSpc>
                        <a:spcBef>
                          <a:spcPts val="0"/>
                        </a:spcBef>
                        <a:spcAft>
                          <a:spcPts val="0"/>
                        </a:spcAft>
                        <a:buClr>
                          <a:schemeClr val="dk1"/>
                        </a:buClr>
                        <a:buSzPts val="1100"/>
                        <a:buFont typeface="Arial"/>
                        <a:buNone/>
                      </a:pPr>
                      <a:r>
                        <a:rPr lang="en-US" sz="1000" u="none" strike="noStrike" cap="none">
                          <a:solidFill>
                            <a:schemeClr val="dk1"/>
                          </a:solidFill>
                        </a:rPr>
                        <a:t>interventions?</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3"/>
                  </a:ext>
                </a:extLst>
              </a:tr>
              <a:tr h="7553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Continuum of Supports</a:t>
                      </a:r>
                      <a:endParaRPr sz="1200" b="1" u="none" strike="noStrike" cap="none"/>
                    </a:p>
                  </a:txBody>
                  <a:tcPr marL="91425" marR="91425" marT="91425" marB="91425">
                    <a:solidFill>
                      <a:srgbClr val="92D050"/>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are the documented evidence-based interventions available?</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Are AT interventions matched to instructional needs?</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Are 6 features present in selected AT interventions?</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4"/>
                  </a:ext>
                </a:extLst>
              </a:tr>
              <a:tr h="7553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Alignment</a:t>
                      </a:r>
                      <a:endParaRPr sz="1200" b="1" u="none" strike="noStrike" cap="none"/>
                    </a:p>
                  </a:txBody>
                  <a:tcPr marL="91425" marR="91425" marT="91425" marB="91425">
                    <a:lnB w="9525" cap="flat" cmpd="sng">
                      <a:solidFill>
                        <a:schemeClr val="dk1"/>
                      </a:solidFill>
                      <a:prstDash val="solid"/>
                      <a:round/>
                      <a:headEnd type="none" w="sm" len="sm"/>
                      <a:tailEnd type="none" w="sm" len="sm"/>
                    </a:lnB>
                    <a:solidFill>
                      <a:srgbClr val="04C4D9"/>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How do students continue to access tier 1?</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How do we know AT interventions align with tier 1?</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How are AT systems aligned across domains?</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5"/>
                  </a:ext>
                </a:extLst>
              </a:tr>
              <a:tr h="7553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Data Informed Decision Making </a:t>
                      </a:r>
                      <a:endParaRPr sz="1200" b="1"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E599"/>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How, and how often will we monitor intervention level of use?</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How, and how often will we monitor intervention effectiveness?</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How, and how often will we evaluate intervention fidelity?</a:t>
                      </a:r>
                      <a:endParaRPr sz="1000" u="none" strike="noStrike" cap="none"/>
                    </a:p>
                  </a:txBody>
                  <a:tcPr marL="91425" marR="91425" marT="91425" marB="91425">
                    <a:lnL w="9525" cap="flat" cmpd="sng">
                      <a:solidFill>
                        <a:schemeClr val="dk1"/>
                      </a:solidFill>
                      <a:prstDash val="solid"/>
                      <a:round/>
                      <a:headEnd type="none" w="sm" len="sm"/>
                      <a:tailEnd type="none" w="sm" len="sm"/>
                    </a:ln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6"/>
                  </a:ext>
                </a:extLst>
              </a:tr>
              <a:tr h="7553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chemeClr val="lt1"/>
                          </a:solidFill>
                        </a:rPr>
                        <a:t>Progress Monitoring</a:t>
                      </a:r>
                      <a:endParaRPr sz="1200" b="1" u="none" strike="noStrike" cap="none">
                        <a:solidFill>
                          <a:schemeClr val="lt1"/>
                        </a:solidFill>
                      </a:endParaRPr>
                    </a:p>
                  </a:txBody>
                  <a:tcPr marL="91425" marR="91425" marT="91425" marB="91425">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030A0"/>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are decision rules to continue, change/modify or fade AT intervention?</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platform will we use to visually graph PM data?</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7"/>
                  </a:ext>
                </a:extLst>
              </a:tr>
              <a:tr h="7553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chemeClr val="lt1"/>
                          </a:solidFill>
                        </a:rPr>
                        <a:t>Professional Learning and Coaching</a:t>
                      </a:r>
                      <a:endParaRPr sz="1200" b="1" u="none" strike="noStrike" cap="none">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90000"/>
                    </a:solidFill>
                  </a:tcPr>
                </a:tc>
                <a:tc>
                  <a:txBody>
                    <a:bodyPr/>
                    <a:lstStyle/>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is the professional learning plan to grow AT capacity in our school?</a:t>
                      </a:r>
                      <a:endParaRPr sz="1000" u="none" strike="noStrike" cap="none">
                        <a:solidFill>
                          <a:schemeClr val="dk1"/>
                        </a:solidFill>
                      </a:endParaRPr>
                    </a:p>
                    <a:p>
                      <a:pPr marL="457200" marR="0" lvl="0" indent="-292100" algn="l" rtl="0">
                        <a:lnSpc>
                          <a:spcPct val="100000"/>
                        </a:lnSpc>
                        <a:spcBef>
                          <a:spcPts val="0"/>
                        </a:spcBef>
                        <a:spcAft>
                          <a:spcPts val="0"/>
                        </a:spcAft>
                        <a:buClr>
                          <a:schemeClr val="dk1"/>
                        </a:buClr>
                        <a:buSzPts val="1000"/>
                        <a:buFont typeface="Arial"/>
                        <a:buChar char="●"/>
                      </a:pPr>
                      <a:r>
                        <a:rPr lang="en-US" sz="1000" u="none" strike="noStrike" cap="none">
                          <a:solidFill>
                            <a:schemeClr val="dk1"/>
                          </a:solidFill>
                        </a:rPr>
                        <a:t>What is the coaching plan to ensure AT interventions are provided with fidelity?</a:t>
                      </a:r>
                      <a:endParaRPr sz="1000" u="none" strike="noStrike" cap="none"/>
                    </a:p>
                  </a:txBody>
                  <a:tcPr marL="91425" marR="91425" marT="91425" marB="91425">
                    <a:lnL w="9525" cap="flat" cmpd="sng">
                      <a:solidFill>
                        <a:schemeClr val="dk1"/>
                      </a:solidFill>
                      <a:prstDash val="solid"/>
                      <a:round/>
                      <a:headEnd type="none" w="sm" len="sm"/>
                      <a:tailEnd type="none" w="sm" len="sm"/>
                    </a:ln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50903b8465_0_956"/>
          <p:cNvSpPr txBox="1">
            <a:spLocks noGrp="1"/>
          </p:cNvSpPr>
          <p:nvPr>
            <p:ph type="title"/>
          </p:nvPr>
        </p:nvSpPr>
        <p:spPr>
          <a:xfrm>
            <a:off x="228600" y="228600"/>
            <a:ext cx="8686800" cy="825600"/>
          </a:xfrm>
          <a:prstGeom prst="rect">
            <a:avLst/>
          </a:prstGeom>
          <a:solidFill>
            <a:srgbClr val="003369"/>
          </a:solid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4000"/>
              <a:buNone/>
            </a:pPr>
            <a:r>
              <a:rPr lang="en-US" sz="3600"/>
              <a:t>2.11b Student Performance Data </a:t>
            </a:r>
            <a:endParaRPr sz="3600"/>
          </a:p>
        </p:txBody>
      </p:sp>
      <p:pic>
        <p:nvPicPr>
          <p:cNvPr id="638" name="Google Shape;638;g250903b8465_0_956" descr="TFI cover"/>
          <p:cNvPicPr preferRelativeResize="0"/>
          <p:nvPr/>
        </p:nvPicPr>
        <p:blipFill rotWithShape="1">
          <a:blip r:embed="rId3">
            <a:alphaModFix/>
          </a:blip>
          <a:srcRect/>
          <a:stretch/>
        </p:blipFill>
        <p:spPr>
          <a:xfrm>
            <a:off x="228600" y="228600"/>
            <a:ext cx="710518" cy="825600"/>
          </a:xfrm>
          <a:prstGeom prst="rect">
            <a:avLst/>
          </a:prstGeom>
          <a:noFill/>
          <a:ln>
            <a:noFill/>
          </a:ln>
        </p:spPr>
      </p:pic>
      <p:graphicFrame>
        <p:nvGraphicFramePr>
          <p:cNvPr id="639" name="Google Shape;639;g250903b8465_0_956"/>
          <p:cNvGraphicFramePr/>
          <p:nvPr/>
        </p:nvGraphicFramePr>
        <p:xfrm>
          <a:off x="200250" y="2606175"/>
          <a:ext cx="3000000" cy="3000000"/>
        </p:xfrm>
        <a:graphic>
          <a:graphicData uri="http://schemas.openxmlformats.org/drawingml/2006/table">
            <a:tbl>
              <a:tblPr firstRow="1">
                <a:noFill/>
                <a:tableStyleId>{9C1FBEDC-1621-4216-91F7-13D1FADCDBF5}</a:tableStyleId>
              </a:tblPr>
              <a:tblGrid>
                <a:gridCol w="2930450">
                  <a:extLst>
                    <a:ext uri="{9D8B030D-6E8A-4147-A177-3AD203B41FA5}">
                      <a16:colId xmlns:a16="http://schemas.microsoft.com/office/drawing/2014/main" val="20000"/>
                    </a:ext>
                  </a:extLst>
                </a:gridCol>
                <a:gridCol w="2930450">
                  <a:extLst>
                    <a:ext uri="{9D8B030D-6E8A-4147-A177-3AD203B41FA5}">
                      <a16:colId xmlns:a16="http://schemas.microsoft.com/office/drawing/2014/main" val="20001"/>
                    </a:ext>
                  </a:extLst>
                </a:gridCol>
                <a:gridCol w="2930450">
                  <a:extLst>
                    <a:ext uri="{9D8B030D-6E8A-4147-A177-3AD203B41FA5}">
                      <a16:colId xmlns:a16="http://schemas.microsoft.com/office/drawing/2014/main" val="20002"/>
                    </a:ext>
                  </a:extLst>
                </a:gridCol>
              </a:tblGrid>
              <a:tr h="2742175">
                <a:tc>
                  <a:txBody>
                    <a:bodyPr/>
                    <a:lstStyle/>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Tier II team </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uses Tier II intervention outcomes data and decision rules for progress monitoring and modification</a:t>
                      </a:r>
                      <a:endParaRPr sz="18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Student progress data  </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2400"/>
                        <a:buFont typeface="Arial"/>
                        <a:buNone/>
                      </a:pP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Daily/Weekly Progress Report sheets </a:t>
                      </a:r>
                      <a:endParaRPr sz="1800" u="none" strike="noStrike" cap="none">
                        <a:solidFill>
                          <a:schemeClr val="dk1"/>
                        </a:solidFill>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Family communication</a:t>
                      </a:r>
                      <a:endParaRPr sz="18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0 = Student data not monitored </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1 = Student data monitored / no data decision rules  </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US" sz="1800" u="none" strike="noStrike" cap="none">
                          <a:solidFill>
                            <a:schemeClr val="dk1"/>
                          </a:solidFill>
                          <a:latin typeface="Verdana"/>
                          <a:ea typeface="Verdana"/>
                          <a:cs typeface="Verdana"/>
                          <a:sym typeface="Verdana"/>
                        </a:rPr>
                        <a:t>2 = Student data monitored at least monthly; use data decision rules to alter support </a:t>
                      </a:r>
                      <a:endParaRPr sz="18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bl>
          </a:graphicData>
        </a:graphic>
      </p:graphicFrame>
      <p:sp>
        <p:nvSpPr>
          <p:cNvPr id="640" name="Google Shape;640;g250903b8465_0_956"/>
          <p:cNvSpPr txBox="1"/>
          <p:nvPr/>
        </p:nvSpPr>
        <p:spPr>
          <a:xfrm>
            <a:off x="228588" y="134777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2.11b?</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250903b8465_0_9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2.11a, b  Academic TFI</a:t>
            </a:r>
            <a:endParaRPr/>
          </a:p>
        </p:txBody>
      </p:sp>
      <p:graphicFrame>
        <p:nvGraphicFramePr>
          <p:cNvPr id="647" name="Google Shape;647;g250903b8465_0_964"/>
          <p:cNvGraphicFramePr/>
          <p:nvPr/>
        </p:nvGraphicFramePr>
        <p:xfrm>
          <a:off x="228600" y="2744725"/>
          <a:ext cx="3000000" cy="3000000"/>
        </p:xfrm>
        <a:graphic>
          <a:graphicData uri="http://schemas.openxmlformats.org/drawingml/2006/table">
            <a:tbl>
              <a:tblPr firstRow="1">
                <a:noFill/>
                <a:tableStyleId>{9C1FBEDC-1621-4216-91F7-13D1FADCDBF5}</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125150">
                <a:tc>
                  <a:txBody>
                    <a:bodyPr/>
                    <a:lstStyle/>
                    <a:p>
                      <a:pPr marL="0" marR="88900" lvl="0" indent="0" algn="l" rtl="0">
                        <a:lnSpc>
                          <a:spcPct val="115000"/>
                        </a:lnSpc>
                        <a:spcBef>
                          <a:spcPts val="0"/>
                        </a:spcBef>
                        <a:spcAft>
                          <a:spcPts val="0"/>
                        </a:spcAft>
                        <a:buClr>
                          <a:srgbClr val="000000"/>
                        </a:buClr>
                        <a:buSzPts val="2400"/>
                        <a:buFont typeface="Arial"/>
                        <a:buNone/>
                      </a:pPr>
                      <a:r>
                        <a:rPr lang="en-US" sz="1800" u="none" strike="noStrike" cap="none">
                          <a:solidFill>
                            <a:schemeClr val="dk1"/>
                          </a:solidFill>
                          <a:latin typeface="Verdana"/>
                          <a:ea typeface="Verdana"/>
                          <a:cs typeface="Verdana"/>
                          <a:sym typeface="Verdana"/>
                        </a:rPr>
                        <a:t>Progress monitoring data for students receiving Tier 2 supports which are displayed and discussed to make decisions monthly regarding individual progress</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Agenda and minutes for data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team meetings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Caregiver contact logs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Intervention tracking tool</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0 = only 1 criteria is met for progress monitoring.</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1 = Two criteria are met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2 = All  criteria are met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bl>
          </a:graphicData>
        </a:graphic>
      </p:graphicFrame>
      <p:pic>
        <p:nvPicPr>
          <p:cNvPr id="648" name="Google Shape;648;g250903b8465_0_964" descr="picture of academic TFi"/>
          <p:cNvPicPr preferRelativeResize="0"/>
          <p:nvPr/>
        </p:nvPicPr>
        <p:blipFill rotWithShape="1">
          <a:blip r:embed="rId3">
            <a:alphaModFix/>
          </a:blip>
          <a:srcRect/>
          <a:stretch/>
        </p:blipFill>
        <p:spPr>
          <a:xfrm>
            <a:off x="228600" y="210725"/>
            <a:ext cx="1201200" cy="1143300"/>
          </a:xfrm>
          <a:prstGeom prst="rect">
            <a:avLst/>
          </a:prstGeom>
          <a:noFill/>
          <a:ln>
            <a:noFill/>
          </a:ln>
        </p:spPr>
      </p:pic>
      <p:sp>
        <p:nvSpPr>
          <p:cNvPr id="649" name="Google Shape;649;g250903b8465_0_964"/>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2.11 a and b?</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20a770322b2_0_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Powhatan County Public Schools Progress Monitoring Example</a:t>
            </a:r>
            <a:endParaRPr/>
          </a:p>
        </p:txBody>
      </p:sp>
      <p:pic>
        <p:nvPicPr>
          <p:cNvPr id="656" name="Google Shape;656;g20a770322b2_0_73" descr="video" title="Powhatan Division Presentation Oct2020 (Strand C).mp4">
            <a:hlinkClick r:id="rId3"/>
          </p:cNvPr>
          <p:cNvPicPr preferRelativeResize="0"/>
          <p:nvPr/>
        </p:nvPicPr>
        <p:blipFill rotWithShape="1">
          <a:blip r:embed="rId4">
            <a:alphaModFix/>
          </a:blip>
          <a:srcRect/>
          <a:stretch/>
        </p:blipFill>
        <p:spPr>
          <a:xfrm>
            <a:off x="117050" y="1525125"/>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1000"/>
                                        <p:tgtEl>
                                          <p:spTgt spid="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60"/>
        <p:cNvGrpSpPr/>
        <p:nvPr/>
      </p:nvGrpSpPr>
      <p:grpSpPr>
        <a:xfrm>
          <a:off x="0" y="0"/>
          <a:ext cx="0" cy="0"/>
          <a:chOff x="0" y="0"/>
          <a:chExt cx="0" cy="0"/>
        </a:xfrm>
      </p:grpSpPr>
      <p:sp>
        <p:nvSpPr>
          <p:cNvPr id="661" name="Google Shape;661;g250903b8465_0_998"/>
          <p:cNvSpPr txBox="1">
            <a:spLocks noGrp="1"/>
          </p:cNvSpPr>
          <p:nvPr>
            <p:ph type="title"/>
          </p:nvPr>
        </p:nvSpPr>
        <p:spPr>
          <a:xfrm>
            <a:off x="228600" y="78525"/>
            <a:ext cx="8686800" cy="506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Academic Graphing Example</a:t>
            </a:r>
            <a:endParaRPr/>
          </a:p>
        </p:txBody>
      </p:sp>
      <p:pic>
        <p:nvPicPr>
          <p:cNvPr id="662" name="Google Shape;662;g250903b8465_0_998"/>
          <p:cNvPicPr preferRelativeResize="0"/>
          <p:nvPr/>
        </p:nvPicPr>
        <p:blipFill rotWithShape="1">
          <a:blip r:embed="rId3">
            <a:alphaModFix/>
          </a:blip>
          <a:srcRect/>
          <a:stretch/>
        </p:blipFill>
        <p:spPr>
          <a:xfrm>
            <a:off x="1639388" y="722600"/>
            <a:ext cx="5865226" cy="4121175"/>
          </a:xfrm>
          <a:prstGeom prst="rect">
            <a:avLst/>
          </a:prstGeom>
          <a:noFill/>
          <a:ln>
            <a:noFill/>
          </a:ln>
        </p:spPr>
      </p:pic>
      <p:sp>
        <p:nvSpPr>
          <p:cNvPr id="663" name="Google Shape;663;g250903b8465_0_998"/>
          <p:cNvSpPr/>
          <p:nvPr/>
        </p:nvSpPr>
        <p:spPr>
          <a:xfrm>
            <a:off x="165075" y="4757075"/>
            <a:ext cx="8823900" cy="199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Looking at this graph, can we determine if the student is making progress?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Is the student expected to meet their goal?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Should an intervention change be made?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50903b8465_0_1013"/>
          <p:cNvSpPr txBox="1">
            <a:spLocks noGrp="1"/>
          </p:cNvSpPr>
          <p:nvPr>
            <p:ph type="title"/>
          </p:nvPr>
        </p:nvSpPr>
        <p:spPr>
          <a:xfrm>
            <a:off x="228600" y="78550"/>
            <a:ext cx="8686800" cy="446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Behavior Graphing Example</a:t>
            </a:r>
            <a:endParaRPr/>
          </a:p>
        </p:txBody>
      </p:sp>
      <p:pic>
        <p:nvPicPr>
          <p:cNvPr id="670" name="Google Shape;670;g250903b8465_0_1013" descr="behavior graph " title="individual student CICO graph"/>
          <p:cNvPicPr preferRelativeResize="0"/>
          <p:nvPr/>
        </p:nvPicPr>
        <p:blipFill rotWithShape="1">
          <a:blip r:embed="rId3">
            <a:alphaModFix/>
          </a:blip>
          <a:srcRect/>
          <a:stretch/>
        </p:blipFill>
        <p:spPr>
          <a:xfrm>
            <a:off x="46813" y="649801"/>
            <a:ext cx="9050375" cy="3756232"/>
          </a:xfrm>
          <a:prstGeom prst="rect">
            <a:avLst/>
          </a:prstGeom>
          <a:noFill/>
          <a:ln>
            <a:noFill/>
          </a:ln>
        </p:spPr>
      </p:pic>
      <p:sp>
        <p:nvSpPr>
          <p:cNvPr id="671" name="Google Shape;671;g250903b8465_0_1013"/>
          <p:cNvSpPr/>
          <p:nvPr/>
        </p:nvSpPr>
        <p:spPr>
          <a:xfrm>
            <a:off x="75025" y="4516975"/>
            <a:ext cx="8943900" cy="222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Arial"/>
                <a:ea typeface="Arial"/>
                <a:cs typeface="Arial"/>
                <a:sym typeface="Arial"/>
              </a:rPr>
              <a:t>What should we recommend for this student?</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transition off CICO or move to self-monitoring/fading intervention?</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maintain current intervention for 1 more 4-week cycle and then review again?</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add another intervention?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75"/>
        <p:cNvGrpSpPr/>
        <p:nvPr/>
      </p:nvGrpSpPr>
      <p:grpSpPr>
        <a:xfrm>
          <a:off x="0" y="0"/>
          <a:ext cx="0" cy="0"/>
          <a:chOff x="0" y="0"/>
          <a:chExt cx="0" cy="0"/>
        </a:xfrm>
      </p:grpSpPr>
      <p:sp>
        <p:nvSpPr>
          <p:cNvPr id="676" name="Google Shape;676;g250903b8465_0_1626"/>
          <p:cNvSpPr txBox="1">
            <a:spLocks noGrp="1"/>
          </p:cNvSpPr>
          <p:nvPr>
            <p:ph type="title"/>
          </p:nvPr>
        </p:nvSpPr>
        <p:spPr>
          <a:xfrm>
            <a:off x="228600" y="228600"/>
            <a:ext cx="8686800" cy="620700"/>
          </a:xfrm>
          <a:prstGeom prst="rect">
            <a:avLst/>
          </a:prstGeom>
          <a:solidFill>
            <a:srgbClr val="7030A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 Time: Progress Monitoring</a:t>
            </a:r>
            <a:endParaRPr/>
          </a:p>
        </p:txBody>
      </p:sp>
      <p:sp>
        <p:nvSpPr>
          <p:cNvPr id="677" name="Google Shape;677;g250903b8465_0_1626"/>
          <p:cNvSpPr/>
          <p:nvPr/>
        </p:nvSpPr>
        <p:spPr>
          <a:xfrm>
            <a:off x="291550" y="951363"/>
            <a:ext cx="8623800" cy="147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How is acceptable growth/rate of progress defined?</a:t>
            </a:r>
            <a:endParaRPr sz="1400" b="0" i="0" u="none" strike="noStrike" cap="none">
              <a:solidFill>
                <a:schemeClr val="dk2"/>
              </a:solidFill>
              <a:latin typeface="Verdana"/>
              <a:ea typeface="Verdana"/>
              <a:cs typeface="Verdana"/>
              <a:sym typeface="Verdana"/>
            </a:endParaRPr>
          </a:p>
        </p:txBody>
      </p:sp>
      <p:sp>
        <p:nvSpPr>
          <p:cNvPr id="678" name="Google Shape;678;g250903b8465_0_1626"/>
          <p:cNvSpPr/>
          <p:nvPr/>
        </p:nvSpPr>
        <p:spPr>
          <a:xfrm>
            <a:off x="291550" y="2524025"/>
            <a:ext cx="8623800" cy="191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How is progress monitored?</a:t>
            </a:r>
            <a:endParaRPr sz="1400" b="0" i="0" u="none" strike="noStrike" cap="none">
              <a:solidFill>
                <a:schemeClr val="dk2"/>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79" name="Google Shape;679;g250903b8465_0_1626"/>
          <p:cNvSpPr/>
          <p:nvPr/>
        </p:nvSpPr>
        <p:spPr>
          <a:xfrm>
            <a:off x="291550" y="4562004"/>
            <a:ext cx="8623800" cy="19800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How often is progress monitored?</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250903b8465_0_10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2.12 Fidelity Data</a:t>
            </a:r>
            <a:endParaRPr/>
          </a:p>
        </p:txBody>
      </p:sp>
      <p:pic>
        <p:nvPicPr>
          <p:cNvPr id="685" name="Google Shape;685;g250903b8465_0_1084" descr="TFI cover"/>
          <p:cNvPicPr preferRelativeResize="0"/>
          <p:nvPr/>
        </p:nvPicPr>
        <p:blipFill rotWithShape="1">
          <a:blip r:embed="rId3">
            <a:alphaModFix/>
          </a:blip>
          <a:srcRect/>
          <a:stretch/>
        </p:blipFill>
        <p:spPr>
          <a:xfrm>
            <a:off x="228600" y="228600"/>
            <a:ext cx="983681" cy="1143000"/>
          </a:xfrm>
          <a:prstGeom prst="rect">
            <a:avLst/>
          </a:prstGeom>
          <a:noFill/>
          <a:ln>
            <a:noFill/>
          </a:ln>
        </p:spPr>
      </p:pic>
      <p:graphicFrame>
        <p:nvGraphicFramePr>
          <p:cNvPr id="686" name="Google Shape;686;g250903b8465_0_1084"/>
          <p:cNvGraphicFramePr/>
          <p:nvPr/>
        </p:nvGraphicFramePr>
        <p:xfrm>
          <a:off x="93613" y="2683025"/>
          <a:ext cx="3000000" cy="3000000"/>
        </p:xfrm>
        <a:graphic>
          <a:graphicData uri="http://schemas.openxmlformats.org/drawingml/2006/table">
            <a:tbl>
              <a:tblPr firstRow="1">
                <a:noFill/>
                <a:tableStyleId>{6B70B061-ACA9-4C5B-A092-E4AB25F3A56D}</a:tableStyleId>
              </a:tblPr>
              <a:tblGrid>
                <a:gridCol w="2922200">
                  <a:extLst>
                    <a:ext uri="{9D8B030D-6E8A-4147-A177-3AD203B41FA5}">
                      <a16:colId xmlns:a16="http://schemas.microsoft.com/office/drawing/2014/main" val="20000"/>
                    </a:ext>
                  </a:extLst>
                </a:gridCol>
                <a:gridCol w="2444375">
                  <a:extLst>
                    <a:ext uri="{9D8B030D-6E8A-4147-A177-3AD203B41FA5}">
                      <a16:colId xmlns:a16="http://schemas.microsoft.com/office/drawing/2014/main" val="20001"/>
                    </a:ext>
                  </a:extLst>
                </a:gridCol>
                <a:gridCol w="3455200">
                  <a:extLst>
                    <a:ext uri="{9D8B030D-6E8A-4147-A177-3AD203B41FA5}">
                      <a16:colId xmlns:a16="http://schemas.microsoft.com/office/drawing/2014/main" val="20002"/>
                    </a:ext>
                  </a:extLst>
                </a:gridCol>
              </a:tblGrid>
              <a:tr h="2981325">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t>Tier II team has a protocol for ongoing review of fidelity for each Tier II practice</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t>Tier II coordinator training </a:t>
                      </a:r>
                      <a:endParaRPr sz="1800" u="none" strike="noStrike" cap="none"/>
                    </a:p>
                    <a:p>
                      <a:pPr marL="0" marR="0" lvl="0" indent="0" algn="l" rtl="0">
                        <a:lnSpc>
                          <a:spcPct val="100000"/>
                        </a:lnSpc>
                        <a:spcBef>
                          <a:spcPts val="0"/>
                        </a:spcBef>
                        <a:spcAft>
                          <a:spcPts val="0"/>
                        </a:spcAft>
                        <a:buClr>
                          <a:srgbClr val="000000"/>
                        </a:buClr>
                        <a:buSzPts val="2400"/>
                        <a:buFont typeface="Arial"/>
                        <a:buNone/>
                      </a:pPr>
                      <a:r>
                        <a:rPr lang="en-US" sz="1800" u="none" strike="noStrike" cap="none"/>
                        <a:t>• District technical assistance </a:t>
                      </a:r>
                      <a:endParaRPr sz="1800" u="none" strike="noStrike" cap="none"/>
                    </a:p>
                    <a:p>
                      <a:pPr marL="0" marR="0" lvl="0" indent="0" algn="l" rtl="0">
                        <a:lnSpc>
                          <a:spcPct val="100000"/>
                        </a:lnSpc>
                        <a:spcBef>
                          <a:spcPts val="0"/>
                        </a:spcBef>
                        <a:spcAft>
                          <a:spcPts val="0"/>
                        </a:spcAft>
                        <a:buClr>
                          <a:srgbClr val="000000"/>
                        </a:buClr>
                        <a:buSzPts val="2400"/>
                        <a:buFont typeface="Arial"/>
                        <a:buNone/>
                      </a:pPr>
                      <a:r>
                        <a:rPr lang="en-US" sz="1800" u="none" strike="noStrike" cap="none"/>
                        <a:t>• Fidelity probes taken monthly by a Tier II team member</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t>0 = Fidelity data are not collected for any practice </a:t>
                      </a:r>
                      <a:endParaRPr sz="1800" u="none" strike="noStrike" cap="none"/>
                    </a:p>
                    <a:p>
                      <a:pPr marL="0" marR="0" lvl="0" indent="0" algn="l" rtl="0">
                        <a:lnSpc>
                          <a:spcPct val="100000"/>
                        </a:lnSpc>
                        <a:spcBef>
                          <a:spcPts val="0"/>
                        </a:spcBef>
                        <a:spcAft>
                          <a:spcPts val="0"/>
                        </a:spcAft>
                        <a:buClr>
                          <a:srgbClr val="000000"/>
                        </a:buClr>
                        <a:buSzPts val="2400"/>
                        <a:buFont typeface="Arial"/>
                        <a:buNone/>
                      </a:pPr>
                      <a:r>
                        <a:rPr lang="en-US" sz="1800" u="none" strike="noStrike" cap="none"/>
                        <a:t>1 = Fidelity data (e.g., direct, self report) collected for some but not all Tier II interventions</a:t>
                      </a:r>
                      <a:endParaRPr sz="1800" u="none" strike="noStrike" cap="none"/>
                    </a:p>
                    <a:p>
                      <a:pPr marL="0" marR="0" lvl="0" indent="0" algn="l" rtl="0">
                        <a:lnSpc>
                          <a:spcPct val="100000"/>
                        </a:lnSpc>
                        <a:spcBef>
                          <a:spcPts val="0"/>
                        </a:spcBef>
                        <a:spcAft>
                          <a:spcPts val="0"/>
                        </a:spcAft>
                        <a:buClr>
                          <a:srgbClr val="000000"/>
                        </a:buClr>
                        <a:buSzPts val="2400"/>
                        <a:buFont typeface="Arial"/>
                        <a:buNone/>
                      </a:pPr>
                      <a:r>
                        <a:rPr lang="en-US" sz="1800" u="none" strike="noStrike" cap="none"/>
                        <a:t> 2 = Periodic, direct assessments of fidelity collected by Tier II team for all Tier II interventions</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87" name="Google Shape;687;g250903b8465_0_1084"/>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2.12?</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250903b8465_0_10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2.12  Academic TFI</a:t>
            </a:r>
            <a:endParaRPr/>
          </a:p>
        </p:txBody>
      </p:sp>
      <p:graphicFrame>
        <p:nvGraphicFramePr>
          <p:cNvPr id="694" name="Google Shape;694;g250903b8465_0_1090"/>
          <p:cNvGraphicFramePr/>
          <p:nvPr/>
        </p:nvGraphicFramePr>
        <p:xfrm>
          <a:off x="228600" y="2869950"/>
          <a:ext cx="3000000" cy="3000000"/>
        </p:xfrm>
        <a:graphic>
          <a:graphicData uri="http://schemas.openxmlformats.org/drawingml/2006/table">
            <a:tbl>
              <a:tblPr firstRow="1">
                <a:noFill/>
                <a:tableStyleId>{9C1FBEDC-1621-4216-91F7-13D1FADCDBF5}</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222700">
                <a:tc>
                  <a:txBody>
                    <a:bodyPr/>
                    <a:lstStyle/>
                    <a:p>
                      <a:pPr marL="0" marR="88900" lvl="0" indent="0" algn="l" rtl="0">
                        <a:lnSpc>
                          <a:spcPct val="115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Tier II team has a protocol for ongoing review of fidelity for each Tier II practice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School schedule</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Intervention attendance sheets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Fidelity measure specific to the intervention</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Scheduled fidelity checks</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0= Fidelity data not collected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1= Fidelity data collected for some interventions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2= A schedule for ongoing fidelity checks for all Tier II interventions is followed</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bl>
          </a:graphicData>
        </a:graphic>
      </p:graphicFrame>
      <p:pic>
        <p:nvPicPr>
          <p:cNvPr id="695" name="Google Shape;695;g250903b8465_0_1090" descr="picture of academic TFI"/>
          <p:cNvPicPr preferRelativeResize="0"/>
          <p:nvPr/>
        </p:nvPicPr>
        <p:blipFill rotWithShape="1">
          <a:blip r:embed="rId3">
            <a:alphaModFix/>
          </a:blip>
          <a:srcRect/>
          <a:stretch/>
        </p:blipFill>
        <p:spPr>
          <a:xfrm>
            <a:off x="228600" y="210725"/>
            <a:ext cx="1201200" cy="1143300"/>
          </a:xfrm>
          <a:prstGeom prst="rect">
            <a:avLst/>
          </a:prstGeom>
          <a:noFill/>
          <a:ln>
            <a:noFill/>
          </a:ln>
        </p:spPr>
      </p:pic>
      <p:sp>
        <p:nvSpPr>
          <p:cNvPr id="696" name="Google Shape;696;g250903b8465_0_1090"/>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2.12?</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50903b8465_0_110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Checklist Manifesto</a:t>
            </a:r>
            <a:endParaRPr/>
          </a:p>
        </p:txBody>
      </p:sp>
      <p:pic>
        <p:nvPicPr>
          <p:cNvPr id="703" name="Google Shape;703;g250903b8465_0_1103" descr="Atul Gawande speaks about how a simple check list reduced complication rates in surgery by 35%, death rates by 47% and saved the health industry hundreds of millions of dollars." title="The Importance &amp; Value of the CHECK LIST">
            <a:hlinkClick r:id="rId3"/>
          </p:cNvPr>
          <p:cNvPicPr preferRelativeResize="0"/>
          <p:nvPr/>
        </p:nvPicPr>
        <p:blipFill rotWithShape="1">
          <a:blip r:embed="rId4">
            <a:alphaModFix/>
          </a:blip>
          <a:srcRect/>
          <a:stretch/>
        </p:blipFill>
        <p:spPr>
          <a:xfrm>
            <a:off x="914401" y="1675875"/>
            <a:ext cx="7639774" cy="429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1000"/>
                                        <p:tgtEl>
                                          <p:spTgt spid="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250903b8465_0_1115"/>
          <p:cNvSpPr txBox="1">
            <a:spLocks noGrp="1"/>
          </p:cNvSpPr>
          <p:nvPr>
            <p:ph type="title"/>
          </p:nvPr>
        </p:nvSpPr>
        <p:spPr>
          <a:xfrm>
            <a:off x="228600" y="78525"/>
            <a:ext cx="8686800" cy="731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000"/>
              <a:t>Behavior Intervention Fidelity Checklist Example</a:t>
            </a:r>
            <a:endParaRPr sz="3000"/>
          </a:p>
        </p:txBody>
      </p:sp>
      <p:pic>
        <p:nvPicPr>
          <p:cNvPr id="710" name="Google Shape;710;g250903b8465_0_1115" descr="sample form">
            <a:hlinkClick r:id="rId3"/>
          </p:cNvPr>
          <p:cNvPicPr preferRelativeResize="0"/>
          <p:nvPr/>
        </p:nvPicPr>
        <p:blipFill rotWithShape="1">
          <a:blip r:embed="rId4">
            <a:alphaModFix/>
          </a:blip>
          <a:srcRect/>
          <a:stretch/>
        </p:blipFill>
        <p:spPr>
          <a:xfrm>
            <a:off x="1335301" y="915400"/>
            <a:ext cx="6473400" cy="594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Find Someone Who…</a:t>
            </a:r>
            <a:endParaRPr/>
          </a:p>
        </p:txBody>
      </p:sp>
      <p:graphicFrame>
        <p:nvGraphicFramePr>
          <p:cNvPr id="138" name="Google Shape;138;p4"/>
          <p:cNvGraphicFramePr/>
          <p:nvPr/>
        </p:nvGraphicFramePr>
        <p:xfrm>
          <a:off x="378800" y="1751875"/>
          <a:ext cx="3000000" cy="3000000"/>
        </p:xfrm>
        <a:graphic>
          <a:graphicData uri="http://schemas.openxmlformats.org/drawingml/2006/table">
            <a:tbl>
              <a:tblPr>
                <a:noFill/>
                <a:tableStyleId>{9C1FBEDC-1621-4216-91F7-13D1FADCDBF5}</a:tableStyleId>
              </a:tblPr>
              <a:tblGrid>
                <a:gridCol w="1677275">
                  <a:extLst>
                    <a:ext uri="{9D8B030D-6E8A-4147-A177-3AD203B41FA5}">
                      <a16:colId xmlns:a16="http://schemas.microsoft.com/office/drawing/2014/main" val="20000"/>
                    </a:ext>
                  </a:extLst>
                </a:gridCol>
                <a:gridCol w="1677275">
                  <a:extLst>
                    <a:ext uri="{9D8B030D-6E8A-4147-A177-3AD203B41FA5}">
                      <a16:colId xmlns:a16="http://schemas.microsoft.com/office/drawing/2014/main" val="20001"/>
                    </a:ext>
                  </a:extLst>
                </a:gridCol>
                <a:gridCol w="1677275">
                  <a:extLst>
                    <a:ext uri="{9D8B030D-6E8A-4147-A177-3AD203B41FA5}">
                      <a16:colId xmlns:a16="http://schemas.microsoft.com/office/drawing/2014/main" val="20002"/>
                    </a:ext>
                  </a:extLst>
                </a:gridCol>
                <a:gridCol w="1677275">
                  <a:extLst>
                    <a:ext uri="{9D8B030D-6E8A-4147-A177-3AD203B41FA5}">
                      <a16:colId xmlns:a16="http://schemas.microsoft.com/office/drawing/2014/main" val="20003"/>
                    </a:ext>
                  </a:extLst>
                </a:gridCol>
                <a:gridCol w="1677275">
                  <a:extLst>
                    <a:ext uri="{9D8B030D-6E8A-4147-A177-3AD203B41FA5}">
                      <a16:colId xmlns:a16="http://schemas.microsoft.com/office/drawing/2014/main" val="20004"/>
                    </a:ext>
                  </a:extLst>
                </a:gridCol>
              </a:tblGrid>
              <a:tr h="8761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has a garden / likes to grow things</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has recently read / listened to a great book</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is a runner</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can recite something from memory</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is wearing purple</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1120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was born in another state</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raises chickens</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likes to drive with the top down and/or the windows open</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was part of a musical or play</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likes to lick the beaters / spoon</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r h="12822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has an unusual talent</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is looking forward to going somewhere special this summer</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FREE</a:t>
                      </a:r>
                      <a:endParaRPr sz="1400" u="none" strike="noStrike" cap="none">
                        <a:latin typeface="Comic Sans MS"/>
                        <a:ea typeface="Comic Sans MS"/>
                        <a:cs typeface="Comic Sans MS"/>
                        <a:sym typeface="Comic Sans MS"/>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can name all four Golden Girls</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is competitive</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2"/>
                  </a:ext>
                </a:extLst>
              </a:tr>
              <a:tr h="6489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likes ice cream more than cake</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enjoys baking bread</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whistles (or hums) while they work</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had a unique job</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speaks another language</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3"/>
                  </a:ext>
                </a:extLst>
              </a:tr>
              <a:tr h="8761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sings or listens to music in the shower/tub</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has visited a Wonder of the World</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plays an instrument</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Halloween is their favorite holiday</a:t>
                      </a:r>
                      <a:endParaRPr sz="1400" u="none" strike="noStrike" cap="none">
                        <a:latin typeface="Comic Sans MS"/>
                        <a:ea typeface="Comic Sans MS"/>
                        <a:cs typeface="Comic Sans MS"/>
                        <a:sym typeface="Comic Sans M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omic Sans MS"/>
                          <a:ea typeface="Comic Sans MS"/>
                          <a:cs typeface="Comic Sans MS"/>
                          <a:sym typeface="Comic Sans MS"/>
                        </a:rPr>
                        <a:t>makes things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250903b8465_0_1121"/>
          <p:cNvSpPr txBox="1">
            <a:spLocks noGrp="1"/>
          </p:cNvSpPr>
          <p:nvPr>
            <p:ph type="title"/>
          </p:nvPr>
        </p:nvSpPr>
        <p:spPr>
          <a:xfrm>
            <a:off x="228600" y="90050"/>
            <a:ext cx="8686800" cy="656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2500"/>
              <a:t>Reading Intervention Fidelity Checklist Example</a:t>
            </a:r>
            <a:endParaRPr sz="2500"/>
          </a:p>
        </p:txBody>
      </p:sp>
      <p:pic>
        <p:nvPicPr>
          <p:cNvPr id="717" name="Google Shape;717;g250903b8465_0_1121" descr="sample form 2">
            <a:hlinkClick r:id="rId3"/>
          </p:cNvPr>
          <p:cNvPicPr preferRelativeResize="0"/>
          <p:nvPr/>
        </p:nvPicPr>
        <p:blipFill rotWithShape="1">
          <a:blip r:embed="rId4">
            <a:alphaModFix/>
          </a:blip>
          <a:srcRect/>
          <a:stretch/>
        </p:blipFill>
        <p:spPr>
          <a:xfrm>
            <a:off x="640552" y="927873"/>
            <a:ext cx="7862901" cy="567107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50903b8465_0_1127"/>
          <p:cNvSpPr txBox="1">
            <a:spLocks noGrp="1"/>
          </p:cNvSpPr>
          <p:nvPr>
            <p:ph type="title"/>
          </p:nvPr>
        </p:nvSpPr>
        <p:spPr>
          <a:xfrm>
            <a:off x="228600" y="168575"/>
            <a:ext cx="8686800" cy="626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sz="3200"/>
              <a:t>“Program” Fidelity Checklist Example</a:t>
            </a:r>
            <a:endParaRPr sz="3200"/>
          </a:p>
        </p:txBody>
      </p:sp>
      <p:pic>
        <p:nvPicPr>
          <p:cNvPr id="724" name="Google Shape;724;g250903b8465_0_1127" descr="Title header for Six-Minute Solution table below it" title="The Six-Minute Solution">
            <a:hlinkClick r:id="rId3"/>
          </p:cNvPr>
          <p:cNvPicPr preferRelativeResize="0"/>
          <p:nvPr/>
        </p:nvPicPr>
        <p:blipFill rotWithShape="1">
          <a:blip r:embed="rId4">
            <a:alphaModFix/>
          </a:blip>
          <a:srcRect/>
          <a:stretch/>
        </p:blipFill>
        <p:spPr>
          <a:xfrm>
            <a:off x="1104450" y="902323"/>
            <a:ext cx="6569850" cy="1550600"/>
          </a:xfrm>
          <a:prstGeom prst="rect">
            <a:avLst/>
          </a:prstGeom>
          <a:noFill/>
          <a:ln>
            <a:noFill/>
          </a:ln>
        </p:spPr>
      </p:pic>
      <p:pic>
        <p:nvPicPr>
          <p:cNvPr id="725" name="Google Shape;725;g250903b8465_0_1127" descr="Checklist for example intervention of Six-Minute Solution" title="Sample Intervention Checklist">
            <a:hlinkClick r:id="rId3"/>
          </p:cNvPr>
          <p:cNvPicPr preferRelativeResize="0"/>
          <p:nvPr/>
        </p:nvPicPr>
        <p:blipFill rotWithShape="1">
          <a:blip r:embed="rId5">
            <a:alphaModFix/>
          </a:blip>
          <a:srcRect/>
          <a:stretch/>
        </p:blipFill>
        <p:spPr>
          <a:xfrm>
            <a:off x="-60050" y="2452925"/>
            <a:ext cx="9106795" cy="4275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250903b8465_0_1134"/>
          <p:cNvSpPr txBox="1">
            <a:spLocks noGrp="1"/>
          </p:cNvSpPr>
          <p:nvPr>
            <p:ph type="title"/>
          </p:nvPr>
        </p:nvSpPr>
        <p:spPr>
          <a:xfrm>
            <a:off x="228600" y="78550"/>
            <a:ext cx="8686800" cy="626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sz="3400"/>
              <a:t>Strategies Fidelity Checklist Example</a:t>
            </a:r>
            <a:endParaRPr sz="3400"/>
          </a:p>
        </p:txBody>
      </p:sp>
      <p:pic>
        <p:nvPicPr>
          <p:cNvPr id="732" name="Google Shape;732;g250903b8465_0_1134" descr="sample checklist for partner reading, used to monitor fidelity of implementation" title="Strategy Checklist">
            <a:hlinkClick r:id="rId3"/>
          </p:cNvPr>
          <p:cNvPicPr preferRelativeResize="0"/>
          <p:nvPr/>
        </p:nvPicPr>
        <p:blipFill rotWithShape="1">
          <a:blip r:embed="rId4">
            <a:alphaModFix/>
          </a:blip>
          <a:srcRect/>
          <a:stretch/>
        </p:blipFill>
        <p:spPr>
          <a:xfrm>
            <a:off x="307225" y="801350"/>
            <a:ext cx="8546650" cy="57015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36"/>
        <p:cNvGrpSpPr/>
        <p:nvPr/>
      </p:nvGrpSpPr>
      <p:grpSpPr>
        <a:xfrm>
          <a:off x="0" y="0"/>
          <a:ext cx="0" cy="0"/>
          <a:chOff x="0" y="0"/>
          <a:chExt cx="0" cy="0"/>
        </a:xfrm>
      </p:grpSpPr>
      <p:sp>
        <p:nvSpPr>
          <p:cNvPr id="737" name="Google Shape;737;g250903b8465_0_1635"/>
          <p:cNvSpPr txBox="1">
            <a:spLocks noGrp="1"/>
          </p:cNvSpPr>
          <p:nvPr>
            <p:ph type="title"/>
          </p:nvPr>
        </p:nvSpPr>
        <p:spPr>
          <a:xfrm>
            <a:off x="228600" y="228600"/>
            <a:ext cx="8686800" cy="620700"/>
          </a:xfrm>
          <a:prstGeom prst="rect">
            <a:avLst/>
          </a:prstGeom>
          <a:solidFill>
            <a:srgbClr val="7030A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 Time: Fidelity Measures</a:t>
            </a:r>
            <a:endParaRPr/>
          </a:p>
        </p:txBody>
      </p:sp>
      <p:sp>
        <p:nvSpPr>
          <p:cNvPr id="738" name="Google Shape;738;g250903b8465_0_1635"/>
          <p:cNvSpPr/>
          <p:nvPr/>
        </p:nvSpPr>
        <p:spPr>
          <a:xfrm>
            <a:off x="291550" y="951387"/>
            <a:ext cx="8623800" cy="290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Discuss how fidelity will be measured?</a:t>
            </a:r>
            <a:endParaRPr sz="1400" b="0" i="0" u="none" strike="noStrike" cap="none">
              <a:solidFill>
                <a:schemeClr val="dk2"/>
              </a:solidFill>
              <a:latin typeface="Verdana"/>
              <a:ea typeface="Verdana"/>
              <a:cs typeface="Verdana"/>
              <a:sym typeface="Verdana"/>
            </a:endParaRPr>
          </a:p>
        </p:txBody>
      </p:sp>
      <p:sp>
        <p:nvSpPr>
          <p:cNvPr id="739" name="Google Shape;739;g250903b8465_0_1635"/>
          <p:cNvSpPr/>
          <p:nvPr/>
        </p:nvSpPr>
        <p:spPr>
          <a:xfrm>
            <a:off x="260100" y="4006750"/>
            <a:ext cx="8623800" cy="274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Determine how often fidelity is measured?</a:t>
            </a:r>
            <a:endParaRPr sz="1400" b="0" i="0" u="none" strike="noStrike" cap="none">
              <a:solidFill>
                <a:schemeClr val="dk2"/>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50903b8465_0_11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4000"/>
              <a:buNone/>
            </a:pPr>
            <a:r>
              <a:rPr lang="en-US"/>
              <a:t>TFI 2.9 Professional Learning</a:t>
            </a:r>
            <a:endParaRPr/>
          </a:p>
        </p:txBody>
      </p:sp>
      <p:graphicFrame>
        <p:nvGraphicFramePr>
          <p:cNvPr id="745" name="Google Shape;745;g250903b8465_0_1185" descr="Picture of "/>
          <p:cNvGraphicFramePr/>
          <p:nvPr/>
        </p:nvGraphicFramePr>
        <p:xfrm>
          <a:off x="0" y="2876325"/>
          <a:ext cx="3000000" cy="3000000"/>
        </p:xfrm>
        <a:graphic>
          <a:graphicData uri="http://schemas.openxmlformats.org/drawingml/2006/table">
            <a:tbl>
              <a:tblPr firstRow="1">
                <a:noFill/>
                <a:tableStyleId>{6B70B061-ACA9-4C5B-A092-E4AB25F3A56D}</a:tableStyleId>
              </a:tblPr>
              <a:tblGrid>
                <a:gridCol w="3048000">
                  <a:extLst>
                    <a:ext uri="{9D8B030D-6E8A-4147-A177-3AD203B41FA5}">
                      <a16:colId xmlns:a16="http://schemas.microsoft.com/office/drawing/2014/main" val="20000"/>
                    </a:ext>
                  </a:extLst>
                </a:gridCol>
                <a:gridCol w="2831450">
                  <a:extLst>
                    <a:ext uri="{9D8B030D-6E8A-4147-A177-3AD203B41FA5}">
                      <a16:colId xmlns:a16="http://schemas.microsoft.com/office/drawing/2014/main" val="20001"/>
                    </a:ext>
                  </a:extLst>
                </a:gridCol>
                <a:gridCol w="3264550">
                  <a:extLst>
                    <a:ext uri="{9D8B030D-6E8A-4147-A177-3AD203B41FA5}">
                      <a16:colId xmlns:a16="http://schemas.microsoft.com/office/drawing/2014/main" val="20002"/>
                    </a:ext>
                  </a:extLst>
                </a:gridCol>
              </a:tblGrid>
              <a:tr h="3381750">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A written process is followed for</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teaching all relevant staff how to refer students and implement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each Tier II intervention that is in</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place.</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professional</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development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calendar</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staff handbook</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lesson plans for</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teacher trainings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school policy</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2-</a:t>
                      </a:r>
                      <a:r>
                        <a:rPr lang="en-US" sz="1800" u="none" strike="noStrike" cap="none">
                          <a:latin typeface="Verdana"/>
                          <a:ea typeface="Verdana"/>
                          <a:cs typeface="Verdana"/>
                          <a:sym typeface="Verdana"/>
                        </a:rPr>
                        <a:t>written process used to teach</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all staff all aspects of intervention</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delivery, including RFA,delivering feedback, and</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monitoring student progress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1-</a:t>
                      </a:r>
                      <a:r>
                        <a:rPr lang="en-US" sz="1800" u="none" strike="noStrike" cap="none">
                          <a:latin typeface="Verdana"/>
                          <a:ea typeface="Verdana"/>
                          <a:cs typeface="Verdana"/>
                          <a:sym typeface="Verdana"/>
                        </a:rPr>
                        <a:t>informal process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b="1" u="none" strike="noStrike" cap="none">
                          <a:latin typeface="Verdana"/>
                          <a:ea typeface="Verdana"/>
                          <a:cs typeface="Verdana"/>
                          <a:sym typeface="Verdana"/>
                        </a:rPr>
                        <a:t>0</a:t>
                      </a:r>
                      <a:r>
                        <a:rPr lang="en-US" sz="1800" u="none" strike="noStrike" cap="none">
                          <a:latin typeface="Verdana"/>
                          <a:ea typeface="Verdana"/>
                          <a:cs typeface="Verdana"/>
                          <a:sym typeface="Verdana"/>
                        </a:rPr>
                        <a:t>-no process in place</a:t>
                      </a:r>
                      <a:endParaRPr sz="1800" u="none" strike="noStrike" cap="none">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746" name="Google Shape;746;g250903b8465_0_1185" descr="Screen Shot 2015-11-29 at 7.12.37 PM.png&#10;Screen shot of TFI 2.9 professional learning&#10;"/>
          <p:cNvPicPr preferRelativeResize="0"/>
          <p:nvPr/>
        </p:nvPicPr>
        <p:blipFill rotWithShape="1">
          <a:blip r:embed="rId3">
            <a:alphaModFix/>
          </a:blip>
          <a:srcRect/>
          <a:stretch/>
        </p:blipFill>
        <p:spPr>
          <a:xfrm>
            <a:off x="330150" y="228600"/>
            <a:ext cx="926850" cy="1076975"/>
          </a:xfrm>
          <a:prstGeom prst="rect">
            <a:avLst/>
          </a:prstGeom>
          <a:noFill/>
          <a:ln>
            <a:noFill/>
          </a:ln>
        </p:spPr>
      </p:pic>
      <p:sp>
        <p:nvSpPr>
          <p:cNvPr id="747" name="Google Shape;747;g250903b8465_0_1185"/>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TFI 2.9?</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250903b8465_0_11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2.9  Academic TFI</a:t>
            </a:r>
            <a:endParaRPr/>
          </a:p>
        </p:txBody>
      </p:sp>
      <p:graphicFrame>
        <p:nvGraphicFramePr>
          <p:cNvPr id="754" name="Google Shape;754;g250903b8465_0_1191"/>
          <p:cNvGraphicFramePr/>
          <p:nvPr/>
        </p:nvGraphicFramePr>
        <p:xfrm>
          <a:off x="228600" y="2662175"/>
          <a:ext cx="3000000" cy="3000000"/>
        </p:xfrm>
        <a:graphic>
          <a:graphicData uri="http://schemas.openxmlformats.org/drawingml/2006/table">
            <a:tbl>
              <a:tblPr firstRow="1">
                <a:noFill/>
                <a:tableStyleId>{9C1FBEDC-1621-4216-91F7-13D1FADCDBF5}</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132675">
                <a:tc>
                  <a:txBody>
                    <a:bodyPr/>
                    <a:lstStyle/>
                    <a:p>
                      <a:pPr marL="0" marR="88900" lvl="0" indent="0" algn="l" rtl="0">
                        <a:lnSpc>
                          <a:spcPct val="115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Teams have access to professional learning needed to provide interventions with fidelity, reinforce the intervention across settings, including families</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Professional learning plans and calendars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Fidelity checklists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Family communication</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Fidelity checklists</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Staff handbook</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0= only 1 criteria</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is met</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1= Two criteria are met </a:t>
                      </a: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1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1800" u="none" strike="noStrike" cap="none">
                          <a:latin typeface="Verdana"/>
                          <a:ea typeface="Verdana"/>
                          <a:cs typeface="Verdana"/>
                          <a:sym typeface="Verdana"/>
                        </a:rPr>
                        <a:t> 3= All 3 criteria are met</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bl>
          </a:graphicData>
        </a:graphic>
      </p:graphicFrame>
      <p:pic>
        <p:nvPicPr>
          <p:cNvPr id="755" name="Google Shape;755;g250903b8465_0_1191" descr="picture of academic TFI"/>
          <p:cNvPicPr preferRelativeResize="0"/>
          <p:nvPr/>
        </p:nvPicPr>
        <p:blipFill rotWithShape="1">
          <a:blip r:embed="rId3">
            <a:alphaModFix/>
          </a:blip>
          <a:srcRect/>
          <a:stretch/>
        </p:blipFill>
        <p:spPr>
          <a:xfrm>
            <a:off x="228600" y="210725"/>
            <a:ext cx="1201200" cy="1143300"/>
          </a:xfrm>
          <a:prstGeom prst="rect">
            <a:avLst/>
          </a:prstGeom>
          <a:noFill/>
          <a:ln>
            <a:noFill/>
          </a:ln>
        </p:spPr>
      </p:pic>
      <p:sp>
        <p:nvSpPr>
          <p:cNvPr id="756" name="Google Shape;756;g250903b8465_0_1191"/>
          <p:cNvSpPr txBox="1"/>
          <p:nvPr/>
        </p:nvSpPr>
        <p:spPr>
          <a:xfrm>
            <a:off x="228588" y="1647925"/>
            <a:ext cx="826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Where do you feel your team currently is with ATFI 2.9?</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250903b8465_0_1222"/>
          <p:cNvSpPr txBox="1">
            <a:spLocks noGrp="1"/>
          </p:cNvSpPr>
          <p:nvPr>
            <p:ph type="title"/>
          </p:nvPr>
        </p:nvSpPr>
        <p:spPr>
          <a:xfrm>
            <a:off x="228600" y="228600"/>
            <a:ext cx="8686800" cy="611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a:t>Planning for Success</a:t>
            </a:r>
            <a:endParaRPr sz="3600"/>
          </a:p>
        </p:txBody>
      </p:sp>
      <p:pic>
        <p:nvPicPr>
          <p:cNvPr id="762" name="Google Shape;762;g250903b8465_0_1222" descr="Picture of Professional learning plan listing practice, timeline, provider and options"/>
          <p:cNvPicPr preferRelativeResize="0"/>
          <p:nvPr/>
        </p:nvPicPr>
        <p:blipFill rotWithShape="1">
          <a:blip r:embed="rId3">
            <a:alphaModFix/>
          </a:blip>
          <a:srcRect t="8932"/>
          <a:stretch/>
        </p:blipFill>
        <p:spPr>
          <a:xfrm>
            <a:off x="228600" y="699800"/>
            <a:ext cx="8686800" cy="4466478"/>
          </a:xfrm>
          <a:prstGeom prst="rect">
            <a:avLst/>
          </a:prstGeom>
          <a:noFill/>
          <a:ln>
            <a:noFill/>
          </a:ln>
        </p:spPr>
      </p:pic>
      <p:sp>
        <p:nvSpPr>
          <p:cNvPr id="763" name="Google Shape;763;g250903b8465_0_1222"/>
          <p:cNvSpPr/>
          <p:nvPr/>
        </p:nvSpPr>
        <p:spPr>
          <a:xfrm>
            <a:off x="135050" y="5357350"/>
            <a:ext cx="8856300" cy="142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What do you notice?  What do you like?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250903b8465_0_1242"/>
          <p:cNvSpPr txBox="1">
            <a:spLocks noGrp="1"/>
          </p:cNvSpPr>
          <p:nvPr>
            <p:ph type="title"/>
          </p:nvPr>
        </p:nvSpPr>
        <p:spPr>
          <a:xfrm>
            <a:off x="228600" y="228600"/>
            <a:ext cx="8686800" cy="656700"/>
          </a:xfrm>
          <a:prstGeom prst="rect">
            <a:avLst/>
          </a:prstGeom>
          <a:solidFill>
            <a:srgbClr val="CC0000"/>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sz="3600"/>
              <a:t>Team Time:  Professional Learning</a:t>
            </a:r>
            <a:endParaRPr sz="3600"/>
          </a:p>
        </p:txBody>
      </p:sp>
      <p:sp>
        <p:nvSpPr>
          <p:cNvPr id="770" name="Google Shape;770;g250903b8465_0_1242"/>
          <p:cNvSpPr/>
          <p:nvPr/>
        </p:nvSpPr>
        <p:spPr>
          <a:xfrm>
            <a:off x="228600" y="990425"/>
            <a:ext cx="8686800" cy="568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50800" marR="0" lvl="0" indent="0" algn="l" rtl="0">
              <a:lnSpc>
                <a:spcPct val="100000"/>
              </a:lnSpc>
              <a:spcBef>
                <a:spcPts val="360"/>
              </a:spcBef>
              <a:spcAft>
                <a:spcPts val="0"/>
              </a:spcAft>
              <a:buClr>
                <a:schemeClr val="dk1"/>
              </a:buClr>
              <a:buSzPts val="1100"/>
              <a:buFont typeface="Arial"/>
              <a:buNone/>
            </a:pPr>
            <a:r>
              <a:rPr lang="en-US" sz="1400" b="0" i="0" u="none" strike="noStrike" cap="none">
                <a:solidFill>
                  <a:schemeClr val="dk2"/>
                </a:solidFill>
                <a:latin typeface="Arial"/>
                <a:ea typeface="Arial"/>
                <a:cs typeface="Arial"/>
                <a:sym typeface="Arial"/>
              </a:rPr>
              <a:t>What is the professional learning and coaching needed for the person delivering the intervention to be able to teach with fidelity?</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360"/>
              </a:spcBef>
              <a:spcAft>
                <a:spcPts val="0"/>
              </a:spcAft>
              <a:buClr>
                <a:schemeClr val="dk1"/>
              </a:buClr>
              <a:buSzPts val="1100"/>
              <a:buFont typeface="Arial"/>
              <a:buNone/>
            </a:pPr>
            <a:endParaRPr sz="1400" b="0" i="0" u="none" strike="noStrike" cap="none">
              <a:solidFill>
                <a:schemeClr val="dk2"/>
              </a:solidFill>
              <a:latin typeface="Arial"/>
              <a:ea typeface="Arial"/>
              <a:cs typeface="Arial"/>
              <a:sym typeface="Arial"/>
            </a:endParaRPr>
          </a:p>
          <a:p>
            <a:pPr marL="508000" marR="0" lvl="0" indent="-368300" algn="l" rtl="0">
              <a:lnSpc>
                <a:spcPct val="100000"/>
              </a:lnSpc>
              <a:spcBef>
                <a:spcPts val="36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Identify what professional learning staff need to implement this intervention</a:t>
            </a:r>
            <a:endParaRPr sz="1400" b="0" i="0" u="none" strike="noStrike" cap="none">
              <a:solidFill>
                <a:schemeClr val="dk2"/>
              </a:solidFill>
              <a:latin typeface="Arial"/>
              <a:ea typeface="Arial"/>
              <a:cs typeface="Arial"/>
              <a:sym typeface="Arial"/>
            </a:endParaRPr>
          </a:p>
          <a:p>
            <a:pPr marL="508000" marR="0" lvl="0" indent="-368300" algn="l" rtl="0">
              <a:lnSpc>
                <a:spcPct val="100000"/>
              </a:lnSpc>
              <a:spcBef>
                <a:spcPts val="36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Discuss who will provide the professional learning</a:t>
            </a:r>
            <a:endParaRPr sz="1400" b="0" i="0" u="none" strike="noStrike" cap="none">
              <a:solidFill>
                <a:schemeClr val="dk2"/>
              </a:solidFill>
              <a:latin typeface="Arial"/>
              <a:ea typeface="Arial"/>
              <a:cs typeface="Arial"/>
              <a:sym typeface="Arial"/>
            </a:endParaRPr>
          </a:p>
          <a:p>
            <a:pPr marL="508000" marR="0" lvl="0" indent="-368300" algn="l" rtl="0">
              <a:lnSpc>
                <a:spcPct val="100000"/>
              </a:lnSpc>
              <a:spcBef>
                <a:spcPts val="36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Determine what coaching supports are needed for staff</a:t>
            </a:r>
            <a:endParaRPr sz="1400" b="0" i="0" u="none" strike="noStrike" cap="none">
              <a:solidFill>
                <a:schemeClr val="dk2"/>
              </a:solidFill>
              <a:latin typeface="Arial"/>
              <a:ea typeface="Arial"/>
              <a:cs typeface="Arial"/>
              <a:sym typeface="Arial"/>
            </a:endParaRPr>
          </a:p>
          <a:p>
            <a:pPr marL="508000" marR="0" lvl="0" indent="-368300" algn="l" rtl="0">
              <a:lnSpc>
                <a:spcPct val="100000"/>
              </a:lnSpc>
              <a:spcBef>
                <a:spcPts val="36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Identify who will provide coaching and when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250903b8465_0_1248"/>
          <p:cNvSpPr txBox="1">
            <a:spLocks noGrp="1"/>
          </p:cNvSpPr>
          <p:nvPr>
            <p:ph type="title"/>
          </p:nvPr>
        </p:nvSpPr>
        <p:spPr>
          <a:xfrm>
            <a:off x="228600" y="228600"/>
            <a:ext cx="8686800" cy="716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Closing: Name that Circle </a:t>
            </a:r>
            <a:endParaRPr/>
          </a:p>
        </p:txBody>
      </p:sp>
      <p:grpSp>
        <p:nvGrpSpPr>
          <p:cNvPr id="777" name="Google Shape;777;g250903b8465_0_1248" descr="8 interconnected colored circles"/>
          <p:cNvGrpSpPr/>
          <p:nvPr/>
        </p:nvGrpSpPr>
        <p:grpSpPr>
          <a:xfrm>
            <a:off x="1595303" y="1101998"/>
            <a:ext cx="5953395" cy="5635959"/>
            <a:chOff x="1967738" y="83500"/>
            <a:chExt cx="4965300" cy="4892750"/>
          </a:xfrm>
        </p:grpSpPr>
        <p:sp>
          <p:nvSpPr>
            <p:cNvPr id="778" name="Google Shape;778;g250903b8465_0_1248"/>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p:txBody>
        </p:sp>
        <p:sp>
          <p:nvSpPr>
            <p:cNvPr id="779" name="Google Shape;779;g250903b8465_0_1248"/>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g250903b8465_0_1248"/>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250903b8465_0_1248"/>
            <p:cNvSpPr/>
            <p:nvPr/>
          </p:nvSpPr>
          <p:spPr>
            <a:xfrm>
              <a:off x="1967738" y="179445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250903b8465_0_1248"/>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Arial"/>
                <a:ea typeface="Arial"/>
                <a:cs typeface="Arial"/>
                <a:sym typeface="Arial"/>
              </a:endParaRPr>
            </a:p>
          </p:txBody>
        </p:sp>
        <p:sp>
          <p:nvSpPr>
            <p:cNvPr id="783" name="Google Shape;783;g250903b8465_0_1248"/>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50" b="1" i="0" u="none" strike="noStrike" cap="none">
                <a:solidFill>
                  <a:srgbClr val="000000"/>
                </a:solidFill>
                <a:latin typeface="Arial"/>
                <a:ea typeface="Arial"/>
                <a:cs typeface="Arial"/>
                <a:sym typeface="Arial"/>
              </a:endParaRPr>
            </a:p>
          </p:txBody>
        </p:sp>
        <p:sp>
          <p:nvSpPr>
            <p:cNvPr id="784" name="Google Shape;784;g250903b8465_0_1248"/>
            <p:cNvSpPr/>
            <p:nvPr/>
          </p:nvSpPr>
          <p:spPr>
            <a:xfrm>
              <a:off x="2447913" y="3017100"/>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g250903b8465_0_1248"/>
            <p:cNvSpPr/>
            <p:nvPr/>
          </p:nvSpPr>
          <p:spPr>
            <a:xfrm>
              <a:off x="4989788" y="3017100"/>
              <a:ext cx="1463100" cy="1463100"/>
            </a:xfrm>
            <a:prstGeom prst="ellipse">
              <a:avLst/>
            </a:prstGeom>
            <a:solidFill>
              <a:srgbClr val="38761D"/>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Verdana"/>
                <a:ea typeface="Verdana"/>
                <a:cs typeface="Verdana"/>
                <a:sym typeface="Verdana"/>
              </a:endParaRPr>
            </a:p>
          </p:txBody>
        </p:sp>
      </p:grpSp>
      <p:sp>
        <p:nvSpPr>
          <p:cNvPr id="786" name="Google Shape;786;g250903b8465_0_1248"/>
          <p:cNvSpPr txBox="1"/>
          <p:nvPr/>
        </p:nvSpPr>
        <p:spPr>
          <a:xfrm>
            <a:off x="3851700" y="1620725"/>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g250903b8465_0_1248"/>
          <p:cNvSpPr txBox="1"/>
          <p:nvPr/>
        </p:nvSpPr>
        <p:spPr>
          <a:xfrm>
            <a:off x="5419675" y="2307675"/>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g250903b8465_0_1248"/>
          <p:cNvSpPr txBox="1"/>
          <p:nvPr/>
        </p:nvSpPr>
        <p:spPr>
          <a:xfrm>
            <a:off x="5978450" y="3643675"/>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250903b8465_0_1248"/>
          <p:cNvSpPr txBox="1"/>
          <p:nvPr/>
        </p:nvSpPr>
        <p:spPr>
          <a:xfrm>
            <a:off x="5419675" y="5132075"/>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250903b8465_0_1248"/>
          <p:cNvSpPr txBox="1"/>
          <p:nvPr/>
        </p:nvSpPr>
        <p:spPr>
          <a:xfrm>
            <a:off x="3851700" y="5726850"/>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g250903b8465_0_1248"/>
          <p:cNvSpPr txBox="1"/>
          <p:nvPr/>
        </p:nvSpPr>
        <p:spPr>
          <a:xfrm>
            <a:off x="2292675" y="5132075"/>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g250903b8465_0_1248"/>
          <p:cNvSpPr txBox="1"/>
          <p:nvPr/>
        </p:nvSpPr>
        <p:spPr>
          <a:xfrm>
            <a:off x="1693575" y="3719875"/>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g250903b8465_0_1248"/>
          <p:cNvSpPr txBox="1"/>
          <p:nvPr/>
        </p:nvSpPr>
        <p:spPr>
          <a:xfrm>
            <a:off x="2309875" y="2307675"/>
            <a:ext cx="1440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250903b8465_0_1288"/>
          <p:cNvSpPr txBox="1">
            <a:spLocks noGrp="1"/>
          </p:cNvSpPr>
          <p:nvPr>
            <p:ph type="title"/>
          </p:nvPr>
        </p:nvSpPr>
        <p:spPr>
          <a:xfrm>
            <a:off x="228600" y="168575"/>
            <a:ext cx="8686800" cy="690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600"/>
              <a:t>Day 2 Quick Check</a:t>
            </a:r>
            <a:endParaRPr sz="3600"/>
          </a:p>
        </p:txBody>
      </p:sp>
      <p:sp>
        <p:nvSpPr>
          <p:cNvPr id="800" name="Google Shape;800;g250903b8465_0_1288"/>
          <p:cNvSpPr/>
          <p:nvPr/>
        </p:nvSpPr>
        <p:spPr>
          <a:xfrm>
            <a:off x="228600" y="1023438"/>
            <a:ext cx="8630400" cy="69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We align advanced tier interventions to Tier One Core instruction across all domains.   True   False</a:t>
            </a:r>
            <a:endParaRPr sz="1800" b="0" i="0" u="none" strike="noStrike" cap="none">
              <a:solidFill>
                <a:srgbClr val="000000"/>
              </a:solidFill>
              <a:latin typeface="Arial"/>
              <a:ea typeface="Arial"/>
              <a:cs typeface="Arial"/>
              <a:sym typeface="Arial"/>
            </a:endParaRPr>
          </a:p>
        </p:txBody>
      </p:sp>
      <p:sp>
        <p:nvSpPr>
          <p:cNvPr id="801" name="Google Shape;801;g250903b8465_0_1288"/>
          <p:cNvSpPr/>
          <p:nvPr/>
        </p:nvSpPr>
        <p:spPr>
          <a:xfrm>
            <a:off x="249300" y="1878313"/>
            <a:ext cx="8589000" cy="102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Two decision rules about progress monitoring are </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and </a:t>
            </a:r>
            <a:endParaRPr sz="1800" b="0" i="0" u="none" strike="noStrike" cap="none">
              <a:solidFill>
                <a:schemeClr val="dk2"/>
              </a:solidFill>
              <a:latin typeface="Arial"/>
              <a:ea typeface="Arial"/>
              <a:cs typeface="Arial"/>
              <a:sym typeface="Arial"/>
            </a:endParaRPr>
          </a:p>
        </p:txBody>
      </p:sp>
      <p:sp>
        <p:nvSpPr>
          <p:cNvPr id="802" name="Google Shape;802;g250903b8465_0_1288"/>
          <p:cNvSpPr txBox="1"/>
          <p:nvPr/>
        </p:nvSpPr>
        <p:spPr>
          <a:xfrm>
            <a:off x="5477400" y="1943325"/>
            <a:ext cx="3241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250903b8465_0_1288"/>
          <p:cNvSpPr txBox="1"/>
          <p:nvPr/>
        </p:nvSpPr>
        <p:spPr>
          <a:xfrm>
            <a:off x="842700" y="2345275"/>
            <a:ext cx="3241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250903b8465_0_1288"/>
          <p:cNvSpPr/>
          <p:nvPr/>
        </p:nvSpPr>
        <p:spPr>
          <a:xfrm>
            <a:off x="228600" y="3063500"/>
            <a:ext cx="8589000" cy="102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The most important data advanced tier teams analyze is individual student performance.    True       False</a:t>
            </a:r>
            <a:endParaRPr sz="1800" b="0" i="0" u="none" strike="noStrike" cap="none">
              <a:solidFill>
                <a:srgbClr val="000000"/>
              </a:solidFill>
              <a:latin typeface="Arial"/>
              <a:ea typeface="Arial"/>
              <a:cs typeface="Arial"/>
              <a:sym typeface="Arial"/>
            </a:endParaRPr>
          </a:p>
        </p:txBody>
      </p:sp>
      <p:sp>
        <p:nvSpPr>
          <p:cNvPr id="805" name="Google Shape;805;g250903b8465_0_1288"/>
          <p:cNvSpPr/>
          <p:nvPr/>
        </p:nvSpPr>
        <p:spPr>
          <a:xfrm>
            <a:off x="228600" y="4231875"/>
            <a:ext cx="8589000" cy="92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The intensity of progress monitoring</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with the intensity of interventions. </a:t>
            </a:r>
            <a:endParaRPr sz="1800" b="0" i="0" u="none" strike="noStrike" cap="none">
              <a:solidFill>
                <a:schemeClr val="dk2"/>
              </a:solidFill>
              <a:latin typeface="Arial"/>
              <a:ea typeface="Arial"/>
              <a:cs typeface="Arial"/>
              <a:sym typeface="Arial"/>
            </a:endParaRPr>
          </a:p>
        </p:txBody>
      </p:sp>
      <p:sp>
        <p:nvSpPr>
          <p:cNvPr id="806" name="Google Shape;806;g250903b8465_0_1288"/>
          <p:cNvSpPr txBox="1"/>
          <p:nvPr/>
        </p:nvSpPr>
        <p:spPr>
          <a:xfrm>
            <a:off x="4084200" y="4342075"/>
            <a:ext cx="46347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g250903b8465_0_1288"/>
          <p:cNvSpPr/>
          <p:nvPr/>
        </p:nvSpPr>
        <p:spPr>
          <a:xfrm>
            <a:off x="249300" y="5282300"/>
            <a:ext cx="8589000" cy="92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Graphing data is an option, but it not worth the time and effort for team meetings.</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100"/>
              <a:buFont typeface="Arial"/>
              <a:buNone/>
            </a:pPr>
            <a:r>
              <a:rPr lang="en-US" sz="1800" b="0" i="0" u="none" strike="noStrike" cap="none">
                <a:solidFill>
                  <a:schemeClr val="dk2"/>
                </a:solidFill>
                <a:latin typeface="Arial"/>
                <a:ea typeface="Arial"/>
                <a:cs typeface="Arial"/>
                <a:sym typeface="Arial"/>
              </a:rPr>
              <a:t>True      False</a:t>
            </a: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50903b8465_0_7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Dice Breaker</a:t>
            </a:r>
            <a:endParaRPr/>
          </a:p>
        </p:txBody>
      </p:sp>
      <p:pic>
        <p:nvPicPr>
          <p:cNvPr id="145" name="Google Shape;145;g250903b8465_0_7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3050" y="1604700"/>
            <a:ext cx="1287050" cy="1366079"/>
          </a:xfrm>
          <a:prstGeom prst="rect">
            <a:avLst/>
          </a:prstGeom>
          <a:noFill/>
          <a:ln>
            <a:noFill/>
          </a:ln>
        </p:spPr>
      </p:pic>
      <p:pic>
        <p:nvPicPr>
          <p:cNvPr id="146" name="Google Shape;146;g250903b8465_0_7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3038" y="3335788"/>
            <a:ext cx="1287075" cy="1309083"/>
          </a:xfrm>
          <a:prstGeom prst="rect">
            <a:avLst/>
          </a:prstGeom>
          <a:noFill/>
          <a:ln>
            <a:noFill/>
          </a:ln>
        </p:spPr>
      </p:pic>
      <p:pic>
        <p:nvPicPr>
          <p:cNvPr id="147" name="Google Shape;147;g250903b8465_0_7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13037" y="5009888"/>
            <a:ext cx="1287080" cy="1298175"/>
          </a:xfrm>
          <a:prstGeom prst="rect">
            <a:avLst/>
          </a:prstGeom>
          <a:noFill/>
          <a:ln>
            <a:noFill/>
          </a:ln>
        </p:spPr>
      </p:pic>
      <p:pic>
        <p:nvPicPr>
          <p:cNvPr id="148" name="Google Shape;148;g250903b8465_0_7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712825" y="1610699"/>
            <a:ext cx="1287075" cy="1298449"/>
          </a:xfrm>
          <a:prstGeom prst="rect">
            <a:avLst/>
          </a:prstGeom>
          <a:noFill/>
          <a:ln>
            <a:noFill/>
          </a:ln>
        </p:spPr>
      </p:pic>
      <p:pic>
        <p:nvPicPr>
          <p:cNvPr id="149" name="Google Shape;149;g250903b8465_0_7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4712825" y="3280947"/>
            <a:ext cx="1287075" cy="1342552"/>
          </a:xfrm>
          <a:prstGeom prst="rect">
            <a:avLst/>
          </a:prstGeom>
          <a:noFill/>
          <a:ln>
            <a:noFill/>
          </a:ln>
        </p:spPr>
      </p:pic>
      <p:pic>
        <p:nvPicPr>
          <p:cNvPr id="150" name="Google Shape;150;g250903b8465_0_71">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712825" y="4928050"/>
            <a:ext cx="1287075" cy="1309459"/>
          </a:xfrm>
          <a:prstGeom prst="rect">
            <a:avLst/>
          </a:prstGeom>
          <a:noFill/>
          <a:ln>
            <a:noFill/>
          </a:ln>
        </p:spPr>
      </p:pic>
      <p:sp>
        <p:nvSpPr>
          <p:cNvPr id="151" name="Google Shape;151;g250903b8465_0_71"/>
          <p:cNvSpPr txBox="1"/>
          <p:nvPr/>
        </p:nvSpPr>
        <p:spPr>
          <a:xfrm>
            <a:off x="1481750" y="1744000"/>
            <a:ext cx="2898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What are you excited / not excited about </a:t>
            </a:r>
            <a:r>
              <a:rPr lang="en-US" sz="2000" b="0" i="0" u="none" strike="noStrike" cap="none" dirty="0" err="1">
                <a:solidFill>
                  <a:srgbClr val="000000"/>
                </a:solidFill>
                <a:latin typeface="Arial"/>
                <a:ea typeface="Arial"/>
                <a:cs typeface="Arial"/>
                <a:sym typeface="Arial"/>
              </a:rPr>
              <a:t>about</a:t>
            </a:r>
            <a:r>
              <a:rPr lang="en-US" sz="2000" b="0" i="0" u="none" strike="noStrike" cap="none" dirty="0">
                <a:solidFill>
                  <a:srgbClr val="000000"/>
                </a:solidFill>
                <a:latin typeface="Arial"/>
                <a:ea typeface="Arial"/>
                <a:cs typeface="Arial"/>
                <a:sym typeface="Arial"/>
              </a:rPr>
              <a:t> this summer?</a:t>
            </a:r>
            <a:endParaRPr sz="2000" b="0" i="0" u="none" strike="noStrike" cap="none" dirty="0">
              <a:solidFill>
                <a:srgbClr val="000000"/>
              </a:solidFill>
              <a:latin typeface="Arial"/>
              <a:ea typeface="Arial"/>
              <a:cs typeface="Arial"/>
              <a:sym typeface="Arial"/>
            </a:endParaRPr>
          </a:p>
        </p:txBody>
      </p:sp>
      <p:sp>
        <p:nvSpPr>
          <p:cNvPr id="152" name="Google Shape;152;g250903b8465_0_71"/>
          <p:cNvSpPr txBox="1"/>
          <p:nvPr/>
        </p:nvSpPr>
        <p:spPr>
          <a:xfrm>
            <a:off x="1557950" y="3429000"/>
            <a:ext cx="2898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What is a good memory you have from this past year?</a:t>
            </a:r>
            <a:endParaRPr sz="2000" b="0" i="0" u="none" strike="noStrike" cap="none">
              <a:solidFill>
                <a:srgbClr val="000000"/>
              </a:solidFill>
              <a:latin typeface="Arial"/>
              <a:ea typeface="Arial"/>
              <a:cs typeface="Arial"/>
              <a:sym typeface="Arial"/>
            </a:endParaRPr>
          </a:p>
        </p:txBody>
      </p:sp>
      <p:sp>
        <p:nvSpPr>
          <p:cNvPr id="153" name="Google Shape;153;g250903b8465_0_71"/>
          <p:cNvSpPr txBox="1"/>
          <p:nvPr/>
        </p:nvSpPr>
        <p:spPr>
          <a:xfrm>
            <a:off x="1557963" y="4952475"/>
            <a:ext cx="2898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What is something new you would like to experience this summer?</a:t>
            </a:r>
            <a:endParaRPr sz="2000" b="0" i="0" u="none" strike="noStrike" cap="none">
              <a:solidFill>
                <a:srgbClr val="000000"/>
              </a:solidFill>
              <a:latin typeface="Arial"/>
              <a:ea typeface="Arial"/>
              <a:cs typeface="Arial"/>
              <a:sym typeface="Arial"/>
            </a:endParaRPr>
          </a:p>
        </p:txBody>
      </p:sp>
      <p:sp>
        <p:nvSpPr>
          <p:cNvPr id="154" name="Google Shape;154;g250903b8465_0_71"/>
          <p:cNvSpPr txBox="1"/>
          <p:nvPr/>
        </p:nvSpPr>
        <p:spPr>
          <a:xfrm>
            <a:off x="6092525" y="1705825"/>
            <a:ext cx="2898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What do you enjoy during the summer?</a:t>
            </a:r>
            <a:endParaRPr sz="2000" b="0" i="0" u="none" strike="noStrike" cap="none">
              <a:solidFill>
                <a:srgbClr val="000000"/>
              </a:solidFill>
              <a:latin typeface="Arial"/>
              <a:ea typeface="Arial"/>
              <a:cs typeface="Arial"/>
              <a:sym typeface="Arial"/>
            </a:endParaRPr>
          </a:p>
        </p:txBody>
      </p:sp>
      <p:sp>
        <p:nvSpPr>
          <p:cNvPr id="155" name="Google Shape;155;g250903b8465_0_71"/>
          <p:cNvSpPr txBox="1"/>
          <p:nvPr/>
        </p:nvSpPr>
        <p:spPr>
          <a:xfrm>
            <a:off x="6153125" y="3398125"/>
            <a:ext cx="2898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What is something you are looking forward to?</a:t>
            </a:r>
            <a:endParaRPr sz="2000" b="0" i="0" u="none" strike="noStrike" cap="none">
              <a:solidFill>
                <a:srgbClr val="000000"/>
              </a:solidFill>
              <a:latin typeface="Arial"/>
              <a:ea typeface="Arial"/>
              <a:cs typeface="Arial"/>
              <a:sym typeface="Arial"/>
            </a:endParaRPr>
          </a:p>
        </p:txBody>
      </p:sp>
      <p:sp>
        <p:nvSpPr>
          <p:cNvPr id="156" name="Google Shape;156;g250903b8465_0_71"/>
          <p:cNvSpPr txBox="1"/>
          <p:nvPr/>
        </p:nvSpPr>
        <p:spPr>
          <a:xfrm>
            <a:off x="6153125" y="5030175"/>
            <a:ext cx="2898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Describe your favorite summer place.</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250903b8465_0_1662"/>
          <p:cNvSpPr/>
          <p:nvPr/>
        </p:nvSpPr>
        <p:spPr>
          <a:xfrm>
            <a:off x="187200" y="0"/>
            <a:ext cx="8630400" cy="159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Progress monitoring data allows teams to make decisions whether to</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or  </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100"/>
              <a:buFont typeface="Arial"/>
              <a:buNone/>
            </a:pPr>
            <a:r>
              <a:rPr lang="en-US" sz="1800" b="0" i="0" u="none" strike="noStrike" cap="none">
                <a:solidFill>
                  <a:schemeClr val="dk2"/>
                </a:solidFill>
                <a:latin typeface="Arial"/>
                <a:ea typeface="Arial"/>
                <a:cs typeface="Arial"/>
                <a:sym typeface="Arial"/>
              </a:rPr>
              <a:t>                                                     an intervention.</a:t>
            </a:r>
            <a:endParaRPr sz="1800" b="0" i="0" u="none" strike="noStrike" cap="none">
              <a:solidFill>
                <a:srgbClr val="000000"/>
              </a:solidFill>
              <a:latin typeface="Arial"/>
              <a:ea typeface="Arial"/>
              <a:cs typeface="Arial"/>
              <a:sym typeface="Arial"/>
            </a:endParaRPr>
          </a:p>
        </p:txBody>
      </p:sp>
      <p:sp>
        <p:nvSpPr>
          <p:cNvPr id="814" name="Google Shape;814;g250903b8465_0_1662"/>
          <p:cNvSpPr/>
          <p:nvPr/>
        </p:nvSpPr>
        <p:spPr>
          <a:xfrm>
            <a:off x="207900" y="1713525"/>
            <a:ext cx="8589000" cy="76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en-US" sz="1800" b="0" i="0" u="none" strike="noStrike" cap="none">
                <a:solidFill>
                  <a:schemeClr val="dk2"/>
                </a:solidFill>
                <a:latin typeface="Arial"/>
                <a:ea typeface="Arial"/>
                <a:cs typeface="Arial"/>
                <a:sym typeface="Arial"/>
              </a:rPr>
              <a:t>Fidelity measures may require adult behavior to change to ensure success for students.    True      False</a:t>
            </a:r>
            <a:endParaRPr sz="1800" b="0" i="0" u="none" strike="noStrike" cap="none">
              <a:solidFill>
                <a:schemeClr val="dk2"/>
              </a:solidFill>
              <a:latin typeface="Arial"/>
              <a:ea typeface="Arial"/>
              <a:cs typeface="Arial"/>
              <a:sym typeface="Arial"/>
            </a:endParaRPr>
          </a:p>
        </p:txBody>
      </p:sp>
      <p:sp>
        <p:nvSpPr>
          <p:cNvPr id="815" name="Google Shape;815;g250903b8465_0_1662"/>
          <p:cNvSpPr txBox="1"/>
          <p:nvPr/>
        </p:nvSpPr>
        <p:spPr>
          <a:xfrm>
            <a:off x="249300" y="552175"/>
            <a:ext cx="3241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g250903b8465_0_1662"/>
          <p:cNvSpPr txBox="1"/>
          <p:nvPr/>
        </p:nvSpPr>
        <p:spPr>
          <a:xfrm>
            <a:off x="3663925" y="552175"/>
            <a:ext cx="3241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250903b8465_0_1662"/>
          <p:cNvSpPr/>
          <p:nvPr/>
        </p:nvSpPr>
        <p:spPr>
          <a:xfrm>
            <a:off x="187200" y="2581325"/>
            <a:ext cx="8589000" cy="102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We need both                                                                                                     and </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100"/>
              <a:buFont typeface="Arial"/>
              <a:buNone/>
            </a:pPr>
            <a:r>
              <a:rPr lang="en-US" sz="1800" b="0" i="0" u="none" strike="noStrike" cap="none">
                <a:solidFill>
                  <a:schemeClr val="dk2"/>
                </a:solidFill>
                <a:latin typeface="Arial"/>
                <a:ea typeface="Arial"/>
                <a:cs typeface="Arial"/>
                <a:sym typeface="Arial"/>
              </a:rPr>
              <a:t>                                                                    to support adults providing intervention.</a:t>
            </a:r>
            <a:endParaRPr sz="1800" b="0" i="0" u="none" strike="noStrike" cap="none">
              <a:solidFill>
                <a:schemeClr val="dk2"/>
              </a:solidFill>
              <a:latin typeface="Arial"/>
              <a:ea typeface="Arial"/>
              <a:cs typeface="Arial"/>
              <a:sym typeface="Arial"/>
            </a:endParaRPr>
          </a:p>
        </p:txBody>
      </p:sp>
      <p:sp>
        <p:nvSpPr>
          <p:cNvPr id="818" name="Google Shape;818;g250903b8465_0_1662"/>
          <p:cNvSpPr/>
          <p:nvPr/>
        </p:nvSpPr>
        <p:spPr>
          <a:xfrm>
            <a:off x="187200" y="3704150"/>
            <a:ext cx="8589000" cy="87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is the degree to which an intervention is </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100"/>
              <a:buFont typeface="Arial"/>
              <a:buNone/>
            </a:pPr>
            <a:r>
              <a:rPr lang="en-US" sz="1800" b="0" i="0" u="none" strike="noStrike" cap="none">
                <a:solidFill>
                  <a:schemeClr val="dk2"/>
                </a:solidFill>
                <a:latin typeface="Arial"/>
                <a:ea typeface="Arial"/>
                <a:cs typeface="Arial"/>
                <a:sym typeface="Arial"/>
              </a:rPr>
              <a:t>delivered as intended.</a:t>
            </a:r>
            <a:endParaRPr sz="1800" b="0" i="0" u="none" strike="noStrike" cap="none">
              <a:solidFill>
                <a:schemeClr val="dk2"/>
              </a:solidFill>
              <a:latin typeface="Arial"/>
              <a:ea typeface="Arial"/>
              <a:cs typeface="Arial"/>
              <a:sym typeface="Arial"/>
            </a:endParaRPr>
          </a:p>
        </p:txBody>
      </p:sp>
      <p:sp>
        <p:nvSpPr>
          <p:cNvPr id="819" name="Google Shape;819;g250903b8465_0_1662"/>
          <p:cNvSpPr txBox="1"/>
          <p:nvPr/>
        </p:nvSpPr>
        <p:spPr>
          <a:xfrm>
            <a:off x="249300" y="3786825"/>
            <a:ext cx="4027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250903b8465_0_1662"/>
          <p:cNvSpPr/>
          <p:nvPr/>
        </p:nvSpPr>
        <p:spPr>
          <a:xfrm>
            <a:off x="201300" y="4680275"/>
            <a:ext cx="8589000" cy="115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“Did we                                                       what we said we would       </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in the way we said we would                      it.” </a:t>
            </a:r>
            <a:endParaRPr sz="1800" b="0" i="0" u="none" strike="noStrike" cap="none">
              <a:solidFill>
                <a:schemeClr val="dk2"/>
              </a:solidFill>
              <a:latin typeface="Arial"/>
              <a:ea typeface="Arial"/>
              <a:cs typeface="Arial"/>
              <a:sym typeface="Arial"/>
            </a:endParaRPr>
          </a:p>
        </p:txBody>
      </p:sp>
      <p:sp>
        <p:nvSpPr>
          <p:cNvPr id="821" name="Google Shape;821;g250903b8465_0_1662"/>
          <p:cNvSpPr txBox="1"/>
          <p:nvPr/>
        </p:nvSpPr>
        <p:spPr>
          <a:xfrm>
            <a:off x="249300" y="1059925"/>
            <a:ext cx="3241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250903b8465_0_1662"/>
          <p:cNvSpPr txBox="1"/>
          <p:nvPr/>
        </p:nvSpPr>
        <p:spPr>
          <a:xfrm>
            <a:off x="1820450" y="2645900"/>
            <a:ext cx="61632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250903b8465_0_1662"/>
          <p:cNvSpPr txBox="1"/>
          <p:nvPr/>
        </p:nvSpPr>
        <p:spPr>
          <a:xfrm>
            <a:off x="249300" y="3122300"/>
            <a:ext cx="4207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250903b8465_0_1662"/>
          <p:cNvSpPr txBox="1"/>
          <p:nvPr/>
        </p:nvSpPr>
        <p:spPr>
          <a:xfrm>
            <a:off x="1215600" y="4759700"/>
            <a:ext cx="3241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250903b8465_0_1662"/>
          <p:cNvSpPr txBox="1"/>
          <p:nvPr/>
        </p:nvSpPr>
        <p:spPr>
          <a:xfrm>
            <a:off x="249300" y="5236100"/>
            <a:ext cx="3241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250903b8465_0_1662"/>
          <p:cNvSpPr txBox="1"/>
          <p:nvPr/>
        </p:nvSpPr>
        <p:spPr>
          <a:xfrm>
            <a:off x="6539350" y="5236100"/>
            <a:ext cx="124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545caacb48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Exit Ticket</a:t>
            </a:r>
            <a:endParaRPr/>
          </a:p>
        </p:txBody>
      </p:sp>
      <p:sp>
        <p:nvSpPr>
          <p:cNvPr id="833" name="Google Shape;833;g2545caacb48_0_0"/>
          <p:cNvSpPr txBox="1"/>
          <p:nvPr/>
        </p:nvSpPr>
        <p:spPr>
          <a:xfrm>
            <a:off x="1152375" y="5227825"/>
            <a:ext cx="277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2545caacb48_0_0"/>
          <p:cNvSpPr txBox="1"/>
          <p:nvPr/>
        </p:nvSpPr>
        <p:spPr>
          <a:xfrm>
            <a:off x="5752500" y="1632050"/>
            <a:ext cx="15645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Verdana"/>
              <a:ea typeface="Verdana"/>
              <a:cs typeface="Verdana"/>
              <a:sym typeface="Verdana"/>
            </a:endParaRPr>
          </a:p>
        </p:txBody>
      </p:sp>
      <p:pic>
        <p:nvPicPr>
          <p:cNvPr id="835" name="Google Shape;835;g2545caacb48_0_0"/>
          <p:cNvPicPr preferRelativeResize="0"/>
          <p:nvPr/>
        </p:nvPicPr>
        <p:blipFill>
          <a:blip r:embed="rId3">
            <a:alphaModFix/>
          </a:blip>
          <a:stretch>
            <a:fillRect/>
          </a:stretch>
        </p:blipFill>
        <p:spPr>
          <a:xfrm>
            <a:off x="4847600" y="1872850"/>
            <a:ext cx="3740313" cy="3740313"/>
          </a:xfrm>
          <a:prstGeom prst="rect">
            <a:avLst/>
          </a:prstGeom>
          <a:noFill/>
          <a:ln>
            <a:noFill/>
          </a:ln>
        </p:spPr>
      </p:pic>
      <p:sp>
        <p:nvSpPr>
          <p:cNvPr id="836" name="Google Shape;836;g2545caacb48_0_0"/>
          <p:cNvSpPr txBox="1"/>
          <p:nvPr/>
        </p:nvSpPr>
        <p:spPr>
          <a:xfrm>
            <a:off x="3716875" y="5823950"/>
            <a:ext cx="1611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u="sng">
                <a:solidFill>
                  <a:srgbClr val="9454C3"/>
                </a:solidFill>
                <a:hlinkClick r:id="rId4">
                  <a:extLst>
                    <a:ext uri="{A12FA001-AC4F-418D-AE19-62706E023703}">
                      <ahyp:hlinkClr xmlns:ahyp="http://schemas.microsoft.com/office/drawing/2018/hyperlinkcolor" val="tx"/>
                    </a:ext>
                  </a:extLst>
                </a:hlinkClick>
              </a:rPr>
              <a:t>exit ticket</a:t>
            </a:r>
            <a:endParaRPr sz="2300"/>
          </a:p>
        </p:txBody>
      </p:sp>
      <p:pic>
        <p:nvPicPr>
          <p:cNvPr id="837" name="Google Shape;837;g2545caacb48_0_0"/>
          <p:cNvPicPr preferRelativeResize="0"/>
          <p:nvPr/>
        </p:nvPicPr>
        <p:blipFill>
          <a:blip r:embed="rId5">
            <a:alphaModFix/>
          </a:blip>
          <a:stretch>
            <a:fillRect/>
          </a:stretch>
        </p:blipFill>
        <p:spPr>
          <a:xfrm>
            <a:off x="152400" y="2049252"/>
            <a:ext cx="4542800" cy="30581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g250903b8465_0_1307">
            <a:hlinkClick r:id="rId3"/>
          </p:cNvPr>
          <p:cNvPicPr preferRelativeResize="0"/>
          <p:nvPr/>
        </p:nvPicPr>
        <p:blipFill rotWithShape="1">
          <a:blip r:embed="rId4">
            <a:alphaModFix/>
          </a:blip>
          <a:srcRect/>
          <a:stretch/>
        </p:blipFill>
        <p:spPr>
          <a:xfrm>
            <a:off x="809175" y="572826"/>
            <a:ext cx="7525647" cy="501587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250903b8465_0_132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76083" algn="l" rtl="0">
              <a:lnSpc>
                <a:spcPct val="100000"/>
              </a:lnSpc>
              <a:spcBef>
                <a:spcPts val="360"/>
              </a:spcBef>
              <a:spcAft>
                <a:spcPts val="0"/>
              </a:spcAft>
              <a:buSzPts val="2323"/>
              <a:buChar char="•"/>
            </a:pPr>
            <a:r>
              <a:rPr lang="en-US"/>
              <a:t>Algozzine, B., Barrett, S., Eber, L., George, H., Horner, R., Lewis, T., Putnam, B., Swain-Bradley, J., McIntosh, K., &amp; Sugai, G. (2014). </a:t>
            </a:r>
            <a:r>
              <a:rPr lang="en-US" i="1"/>
              <a:t>School-wide PBIS tiered fidelity inventory</a:t>
            </a:r>
            <a:r>
              <a:rPr lang="en-US"/>
              <a:t>. OSEP Technical Assistance Center on Positive Behavioral Interventions and Supports. www.pbis.org</a:t>
            </a:r>
            <a:endParaRPr/>
          </a:p>
          <a:p>
            <a:pPr marL="457200" lvl="0" indent="-376083" algn="l" rtl="0">
              <a:lnSpc>
                <a:spcPct val="100000"/>
              </a:lnSpc>
              <a:spcBef>
                <a:spcPts val="360"/>
              </a:spcBef>
              <a:spcAft>
                <a:spcPts val="0"/>
              </a:spcAft>
              <a:buSzPts val="2323"/>
              <a:buChar char="•"/>
            </a:pPr>
            <a:r>
              <a:rPr lang="en-US"/>
              <a:t>Crone, D. A., Horner, R. H., &amp; Hawken, L.. S. (2004). </a:t>
            </a:r>
            <a:r>
              <a:rPr lang="en-US" i="1"/>
              <a:t>Responding to problem behavior in schools: The Behavior Education Program</a:t>
            </a:r>
            <a:r>
              <a:rPr lang="en-US"/>
              <a:t>. New York: Guilford.</a:t>
            </a:r>
            <a:endParaRPr/>
          </a:p>
          <a:p>
            <a:pPr marL="457200" lvl="0" indent="-376083" algn="l" rtl="0">
              <a:lnSpc>
                <a:spcPct val="100000"/>
              </a:lnSpc>
              <a:spcBef>
                <a:spcPts val="360"/>
              </a:spcBef>
              <a:spcAft>
                <a:spcPts val="0"/>
              </a:spcAft>
              <a:buSzPts val="2323"/>
              <a:buChar char="•"/>
            </a:pPr>
            <a:r>
              <a:rPr lang="en-US"/>
              <a:t>Everett, S., Sugai, G., Fallon, L., Simonsen, B., &amp; O’Keeffe, B. (2011). </a:t>
            </a:r>
            <a:r>
              <a:rPr lang="en-US" i="1"/>
              <a:t>School-wide Tier II interventions: Check-In Check-Out Getting Started Workbook.</a:t>
            </a:r>
            <a:r>
              <a:rPr lang="en-US"/>
              <a:t> OSEP Technical Assistance Center on Positive Behavioral Interventions and Supports. </a:t>
            </a:r>
            <a:endParaRPr/>
          </a:p>
          <a:p>
            <a:pPr marL="457200" lvl="0" indent="-228600" algn="l" rtl="0">
              <a:lnSpc>
                <a:spcPct val="100000"/>
              </a:lnSpc>
              <a:spcBef>
                <a:spcPts val="360"/>
              </a:spcBef>
              <a:spcAft>
                <a:spcPts val="0"/>
              </a:spcAft>
              <a:buSzPts val="2323"/>
              <a:buNone/>
            </a:pPr>
            <a:endParaRPr/>
          </a:p>
          <a:p>
            <a:pPr marL="457200" lvl="0" indent="-228600" algn="l" rtl="0">
              <a:lnSpc>
                <a:spcPct val="100000"/>
              </a:lnSpc>
              <a:spcBef>
                <a:spcPts val="360"/>
              </a:spcBef>
              <a:spcAft>
                <a:spcPts val="0"/>
              </a:spcAft>
              <a:buSzPts val="2323"/>
              <a:buNone/>
            </a:pPr>
            <a:endParaRPr/>
          </a:p>
        </p:txBody>
      </p:sp>
      <p:sp>
        <p:nvSpPr>
          <p:cNvPr id="850" name="Google Shape;850;g250903b8465_0_1321"/>
          <p:cNvSpPr txBox="1">
            <a:spLocks noGrp="1"/>
          </p:cNvSpPr>
          <p:nvPr>
            <p:ph type="title"/>
          </p:nvPr>
        </p:nvSpPr>
        <p:spPr>
          <a:xfrm>
            <a:off x="228600" y="228600"/>
            <a:ext cx="8686800" cy="1143000"/>
          </a:xfrm>
          <a:prstGeom prst="rect">
            <a:avLst/>
          </a:prstGeom>
          <a:solidFill>
            <a:srgbClr val="38761D"/>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g250903b8465_0_132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76083" algn="l" rtl="0">
              <a:lnSpc>
                <a:spcPct val="100000"/>
              </a:lnSpc>
              <a:spcBef>
                <a:spcPts val="360"/>
              </a:spcBef>
              <a:spcAft>
                <a:spcPts val="0"/>
              </a:spcAft>
              <a:buSzPts val="2323"/>
              <a:buChar char="•"/>
            </a:pPr>
            <a:r>
              <a:rPr lang="en-US"/>
              <a:t>Hosp, J. L., Hosh, M. K., Howell, K. W., Allison, R. (2014). </a:t>
            </a:r>
            <a:r>
              <a:rPr lang="en-US" i="1"/>
              <a:t>The ABCs of curriculum-based evaluation: A practical guide to effective decision making.</a:t>
            </a:r>
            <a:r>
              <a:rPr lang="en-US"/>
              <a:t> New York: Guilford.</a:t>
            </a:r>
            <a:endParaRPr/>
          </a:p>
          <a:p>
            <a:pPr marL="457200" lvl="0" indent="-376083" algn="l" rtl="0">
              <a:lnSpc>
                <a:spcPct val="100000"/>
              </a:lnSpc>
              <a:spcBef>
                <a:spcPts val="360"/>
              </a:spcBef>
              <a:spcAft>
                <a:spcPts val="0"/>
              </a:spcAft>
              <a:buSzPts val="2323"/>
              <a:buChar char="•"/>
            </a:pPr>
            <a:r>
              <a:rPr lang="en-US"/>
              <a:t>Lembke, D. (n.d.). </a:t>
            </a:r>
            <a:r>
              <a:rPr lang="en-US" i="1"/>
              <a:t>Interventions in RTI Handouts.</a:t>
            </a:r>
            <a:r>
              <a:rPr lang="en-US"/>
              <a:t> Retrieved from </a:t>
            </a:r>
            <a:r>
              <a:rPr lang="en-US" u="sng">
                <a:solidFill>
                  <a:schemeClr val="hlink"/>
                </a:solidFill>
                <a:hlinkClick r:id="rId3"/>
              </a:rPr>
              <a:t>https://rti4success.org/sites/default/files/interventions_in_rti_handouts.pdf</a:t>
            </a:r>
            <a:endParaRPr/>
          </a:p>
          <a:p>
            <a:pPr marL="457200" lvl="0" indent="-376083" algn="l" rtl="0">
              <a:lnSpc>
                <a:spcPct val="100000"/>
              </a:lnSpc>
              <a:spcBef>
                <a:spcPts val="360"/>
              </a:spcBef>
              <a:spcAft>
                <a:spcPts val="0"/>
              </a:spcAft>
              <a:buSzPts val="2323"/>
              <a:buChar char="•"/>
            </a:pPr>
            <a:r>
              <a:rPr lang="en-US"/>
              <a:t>McIntosh, K. &amp; Goodman, S. (2016). </a:t>
            </a:r>
            <a:r>
              <a:rPr lang="en-US" i="1"/>
              <a:t>Integrating multi-tiered systems of support: Blending RTI and PBIS</a:t>
            </a:r>
            <a:r>
              <a:rPr lang="en-US"/>
              <a:t>. New York: Guilford Press.</a:t>
            </a:r>
            <a:endParaRPr/>
          </a:p>
        </p:txBody>
      </p:sp>
      <p:sp>
        <p:nvSpPr>
          <p:cNvPr id="857" name="Google Shape;857;g250903b8465_0_1327"/>
          <p:cNvSpPr txBox="1">
            <a:spLocks noGrp="1"/>
          </p:cNvSpPr>
          <p:nvPr>
            <p:ph type="title"/>
          </p:nvPr>
        </p:nvSpPr>
        <p:spPr>
          <a:xfrm>
            <a:off x="228600" y="228600"/>
            <a:ext cx="8686800" cy="1143000"/>
          </a:xfrm>
          <a:prstGeom prst="rect">
            <a:avLst/>
          </a:prstGeom>
          <a:solidFill>
            <a:srgbClr val="38761D"/>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250903b8465_0_133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52167" algn="l" rtl="0">
              <a:lnSpc>
                <a:spcPct val="100000"/>
              </a:lnSpc>
              <a:spcBef>
                <a:spcPts val="360"/>
              </a:spcBef>
              <a:spcAft>
                <a:spcPts val="0"/>
              </a:spcAft>
              <a:buSzPts val="1946"/>
              <a:buChar char="•"/>
            </a:pPr>
            <a:r>
              <a:rPr lang="en-US"/>
              <a:t>Riley-Tillman, C. T., Burns, M. K., &amp; Kilgus, S. P. (2020).</a:t>
            </a:r>
            <a:r>
              <a:rPr lang="en-US" i="1"/>
              <a:t> Evaluating Educational Interventions, Second Edition: Single-Case Design for Measuring Response to Intervention </a:t>
            </a:r>
            <a:r>
              <a:rPr lang="en-US"/>
              <a:t>(Second ed.). The Guilford Press.</a:t>
            </a:r>
            <a:endParaRPr/>
          </a:p>
          <a:p>
            <a:pPr marL="457200" lvl="0" indent="-352167" algn="l" rtl="0">
              <a:lnSpc>
                <a:spcPct val="100000"/>
              </a:lnSpc>
              <a:spcBef>
                <a:spcPts val="360"/>
              </a:spcBef>
              <a:spcAft>
                <a:spcPts val="0"/>
              </a:spcAft>
              <a:buSzPts val="1946"/>
              <a:buChar char="•"/>
            </a:pPr>
            <a:r>
              <a:rPr lang="en-US"/>
              <a:t>Sanetti, L. &amp; Meek, M. (2019). </a:t>
            </a:r>
            <a:r>
              <a:rPr lang="en-US" i="1"/>
              <a:t>Supporting successful interventions in schools : tools to plan, evaluate, and sustain effective implementation</a:t>
            </a:r>
            <a:r>
              <a:rPr lang="en-US"/>
              <a:t>. New York: The Guilford Press.</a:t>
            </a:r>
            <a:endParaRPr/>
          </a:p>
          <a:p>
            <a:pPr marL="457200" lvl="0" indent="-228600" algn="l" rtl="0">
              <a:lnSpc>
                <a:spcPct val="100000"/>
              </a:lnSpc>
              <a:spcBef>
                <a:spcPts val="360"/>
              </a:spcBef>
              <a:spcAft>
                <a:spcPts val="0"/>
              </a:spcAft>
              <a:buSzPts val="1946"/>
              <a:buNone/>
            </a:pPr>
            <a:endParaRPr/>
          </a:p>
        </p:txBody>
      </p:sp>
      <p:sp>
        <p:nvSpPr>
          <p:cNvPr id="864" name="Google Shape;864;g250903b8465_0_1333"/>
          <p:cNvSpPr txBox="1">
            <a:spLocks noGrp="1"/>
          </p:cNvSpPr>
          <p:nvPr>
            <p:ph type="title"/>
          </p:nvPr>
        </p:nvSpPr>
        <p:spPr>
          <a:xfrm>
            <a:off x="228600" y="228600"/>
            <a:ext cx="8686800" cy="1143000"/>
          </a:xfrm>
          <a:prstGeom prst="rect">
            <a:avLst/>
          </a:prstGeom>
          <a:solidFill>
            <a:srgbClr val="38761D"/>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(3)</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50903b8465_0_133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76083" algn="l" rtl="0">
              <a:lnSpc>
                <a:spcPct val="100000"/>
              </a:lnSpc>
              <a:spcBef>
                <a:spcPts val="360"/>
              </a:spcBef>
              <a:spcAft>
                <a:spcPts val="0"/>
              </a:spcAft>
              <a:buSzPts val="2323"/>
              <a:buChar char="•"/>
            </a:pPr>
            <a:r>
              <a:rPr lang="en-US"/>
              <a:t>The IRIS Center. (2014). </a:t>
            </a:r>
            <a:r>
              <a:rPr lang="en-US" i="1"/>
              <a:t>Evidence-based practices (part 3): Evaluating learner outcomes and fidelity. </a:t>
            </a:r>
            <a:r>
              <a:rPr lang="en-US"/>
              <a:t>Retrieved from </a:t>
            </a:r>
            <a:r>
              <a:rPr lang="en-US" u="sng">
                <a:solidFill>
                  <a:schemeClr val="hlink"/>
                </a:solidFill>
                <a:hlinkClick r:id="rId3"/>
              </a:rPr>
              <a:t>https://iris.peabody.vanderbilt.edu/module/ebp_03/</a:t>
            </a:r>
            <a:endParaRPr/>
          </a:p>
          <a:p>
            <a:pPr marL="457200" lvl="0" indent="-376083" algn="l" rtl="0">
              <a:lnSpc>
                <a:spcPct val="100000"/>
              </a:lnSpc>
              <a:spcBef>
                <a:spcPts val="360"/>
              </a:spcBef>
              <a:spcAft>
                <a:spcPts val="0"/>
              </a:spcAft>
              <a:buSzPts val="2323"/>
              <a:buChar char="•"/>
            </a:pPr>
            <a:r>
              <a:rPr lang="en-US"/>
              <a:t>Tiered Fidelity Inventory (TFI) Scoring Guide - Adapted from Algozzine, B., Barrett, S., Eber, L., George, H., Horner, R., Lewis, T., Putnam, B., Swain-Bradway, J., McIntosh, K., &amp; Sugai, G (2014). </a:t>
            </a:r>
            <a:r>
              <a:rPr lang="en-US" i="1"/>
              <a:t>School-wide PBIS Tiered Fidelity Inventory. </a:t>
            </a:r>
            <a:r>
              <a:rPr lang="en-US"/>
              <a:t>OSEP Technical Assistance Center on Positive Behavioral Interventions and Supports. </a:t>
            </a:r>
            <a:r>
              <a:rPr lang="en-US" u="sng">
                <a:solidFill>
                  <a:schemeClr val="hlink"/>
                </a:solidFill>
                <a:hlinkClick r:id="rId4"/>
              </a:rPr>
              <a:t>www.pbis.org</a:t>
            </a:r>
            <a:r>
              <a:rPr lang="en-US"/>
              <a:t>.</a:t>
            </a:r>
            <a:endParaRPr/>
          </a:p>
          <a:p>
            <a:pPr marL="457200" lvl="0" indent="-228600" algn="l" rtl="0">
              <a:lnSpc>
                <a:spcPct val="100000"/>
              </a:lnSpc>
              <a:spcBef>
                <a:spcPts val="360"/>
              </a:spcBef>
              <a:spcAft>
                <a:spcPts val="0"/>
              </a:spcAft>
              <a:buSzPts val="2323"/>
              <a:buNone/>
            </a:pPr>
            <a:endParaRPr/>
          </a:p>
        </p:txBody>
      </p:sp>
      <p:sp>
        <p:nvSpPr>
          <p:cNvPr id="871" name="Google Shape;871;g250903b8465_0_1339"/>
          <p:cNvSpPr txBox="1">
            <a:spLocks noGrp="1"/>
          </p:cNvSpPr>
          <p:nvPr>
            <p:ph type="title"/>
          </p:nvPr>
        </p:nvSpPr>
        <p:spPr>
          <a:xfrm>
            <a:off x="228600" y="228600"/>
            <a:ext cx="8686800" cy="1143000"/>
          </a:xfrm>
          <a:prstGeom prst="rect">
            <a:avLst/>
          </a:prstGeom>
          <a:solidFill>
            <a:srgbClr val="38761D"/>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Anchor Documents</a:t>
            </a:r>
            <a:endParaRPr/>
          </a:p>
        </p:txBody>
      </p:sp>
      <p:pic>
        <p:nvPicPr>
          <p:cNvPr id="163" name="Google Shape;163;p7" descr="This is an image of the front page of the Tiered Fidelity of Inventory.&#10;" title="Tiered Fidelity of Inventory Cover Page"/>
          <p:cNvPicPr preferRelativeResize="0"/>
          <p:nvPr/>
        </p:nvPicPr>
        <p:blipFill rotWithShape="1">
          <a:blip r:embed="rId3">
            <a:alphaModFix/>
          </a:blip>
          <a:srcRect/>
          <a:stretch/>
        </p:blipFill>
        <p:spPr>
          <a:xfrm>
            <a:off x="603950" y="1751224"/>
            <a:ext cx="1676550" cy="2045122"/>
          </a:xfrm>
          <a:prstGeom prst="rect">
            <a:avLst/>
          </a:prstGeom>
          <a:noFill/>
          <a:ln>
            <a:noFill/>
          </a:ln>
        </p:spPr>
      </p:pic>
      <p:pic>
        <p:nvPicPr>
          <p:cNvPr id="164" name="Google Shape;164;p7" descr="This is an image of the cover page from the Academic Tiered Fidelity of Inventory created by Virginia Tiered Systems of Support." title="Academic Tiered Fidelity of Inventory"/>
          <p:cNvPicPr preferRelativeResize="0"/>
          <p:nvPr/>
        </p:nvPicPr>
        <p:blipFill rotWithShape="1">
          <a:blip r:embed="rId4">
            <a:alphaModFix/>
          </a:blip>
          <a:srcRect/>
          <a:stretch/>
        </p:blipFill>
        <p:spPr>
          <a:xfrm>
            <a:off x="603938" y="4369544"/>
            <a:ext cx="1827125" cy="2134406"/>
          </a:xfrm>
          <a:prstGeom prst="rect">
            <a:avLst/>
          </a:prstGeom>
          <a:noFill/>
          <a:ln>
            <a:noFill/>
          </a:ln>
        </p:spPr>
      </p:pic>
      <p:sp>
        <p:nvSpPr>
          <p:cNvPr id="165" name="Google Shape;165;p7"/>
          <p:cNvSpPr txBox="1"/>
          <p:nvPr/>
        </p:nvSpPr>
        <p:spPr>
          <a:xfrm>
            <a:off x="2727475" y="1809575"/>
            <a:ext cx="56517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2900" b="0" i="0" u="sng" strike="noStrike" cap="none">
                <a:solidFill>
                  <a:schemeClr val="hlink"/>
                </a:solidFill>
                <a:latin typeface="Arial"/>
                <a:ea typeface="Arial"/>
                <a:cs typeface="Arial"/>
                <a:sym typeface="Arial"/>
                <a:hlinkClick r:id="rId5"/>
              </a:rPr>
              <a:t>Tiered Fidelity Inventory (TFI)</a:t>
            </a:r>
            <a:endParaRPr sz="2900" b="0" i="0" u="none" strike="noStrike" cap="none">
              <a:solidFill>
                <a:srgbClr val="000000"/>
              </a:solidFill>
              <a:latin typeface="Arial"/>
              <a:ea typeface="Arial"/>
              <a:cs typeface="Arial"/>
              <a:sym typeface="Arial"/>
            </a:endParaRPr>
          </a:p>
        </p:txBody>
      </p:sp>
      <p:sp>
        <p:nvSpPr>
          <p:cNvPr id="166" name="Google Shape;166;p7"/>
          <p:cNvSpPr txBox="1"/>
          <p:nvPr/>
        </p:nvSpPr>
        <p:spPr>
          <a:xfrm>
            <a:off x="2793025" y="4379675"/>
            <a:ext cx="5992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sng" strike="noStrike" cap="none">
                <a:solidFill>
                  <a:schemeClr val="hlink"/>
                </a:solidFill>
                <a:latin typeface="Arial"/>
                <a:ea typeface="Arial"/>
                <a:cs typeface="Arial"/>
                <a:sym typeface="Arial"/>
                <a:hlinkClick r:id="rId6"/>
              </a:rPr>
              <a:t>Academic Tiered Fidelity Inventory (ATFI)</a:t>
            </a:r>
            <a:endParaRPr sz="3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5526</Words>
  <Application>Microsoft Office PowerPoint</Application>
  <PresentationFormat>On-screen Show (4:3)</PresentationFormat>
  <Paragraphs>931</Paragraphs>
  <Slides>86</Slides>
  <Notes>86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Comic Sans MS</vt:lpstr>
      <vt:lpstr>Arial</vt:lpstr>
      <vt:lpstr>Calibri</vt:lpstr>
      <vt:lpstr>Proxima Nova</vt:lpstr>
      <vt:lpstr>Helvetica Neue</vt:lpstr>
      <vt:lpstr>Verdana</vt:lpstr>
      <vt:lpstr>Times New Roman</vt:lpstr>
      <vt:lpstr>Simple Light</vt:lpstr>
      <vt:lpstr>Introduction to Advanced Tiers  Workbook</vt:lpstr>
      <vt:lpstr>One Day Agenda</vt:lpstr>
      <vt:lpstr>Two Day Agenda</vt:lpstr>
      <vt:lpstr>In-Person Norms</vt:lpstr>
      <vt:lpstr>Advanced Tiers Foundations “The Essential Eight”</vt:lpstr>
      <vt:lpstr>PowerPoint Presentation</vt:lpstr>
      <vt:lpstr>Find Someone Who…</vt:lpstr>
      <vt:lpstr>Dice Breaker</vt:lpstr>
      <vt:lpstr>Anchor Documents</vt:lpstr>
      <vt:lpstr>Moving In and Out of Tiers</vt:lpstr>
      <vt:lpstr> Quick Check: Overview T/F</vt:lpstr>
      <vt:lpstr>PowerPoint Presentation</vt:lpstr>
      <vt:lpstr>2.2 Team Operating Procedures</vt:lpstr>
      <vt:lpstr>PowerPoint Presentation</vt:lpstr>
      <vt:lpstr> Quick Check: Teaming Structures T/F</vt:lpstr>
      <vt:lpstr>Team Time: Teaming</vt:lpstr>
      <vt:lpstr>2.3: Screening  </vt:lpstr>
      <vt:lpstr>Universal Screeners</vt:lpstr>
      <vt:lpstr>Quick Check: Screening</vt:lpstr>
      <vt:lpstr>Team Time: Screening</vt:lpstr>
      <vt:lpstr>2.4: Requests for Assistance A-TFI</vt:lpstr>
      <vt:lpstr>Nominations/ Request for Assistance Forms</vt:lpstr>
      <vt:lpstr>Screening and Request for Assistance Sort</vt:lpstr>
      <vt:lpstr>Screening and Request for Assistance Sort</vt:lpstr>
      <vt:lpstr>Team Time: Request for Assistance</vt:lpstr>
      <vt:lpstr>2.3: Screening &amp; RFA Decision Rules</vt:lpstr>
      <vt:lpstr>Academic Advanced Tiers Decision Rules Example</vt:lpstr>
      <vt:lpstr>Sample Data Decision Rules Dashboard</vt:lpstr>
      <vt:lpstr>Sample Decision Tree</vt:lpstr>
      <vt:lpstr>PowerPoint Presentation</vt:lpstr>
      <vt:lpstr>Let’s Practice</vt:lpstr>
      <vt:lpstr>Team Time: Decision Rules</vt:lpstr>
      <vt:lpstr>2.5:  Options for Tier 2 Intervention</vt:lpstr>
      <vt:lpstr>2.5: Intervention Resources  </vt:lpstr>
      <vt:lpstr>2.6: Tier 2 Critical Features  </vt:lpstr>
      <vt:lpstr>2.6b: Tier II Intervention Practice Features</vt:lpstr>
      <vt:lpstr>Core Features Quick Check</vt:lpstr>
      <vt:lpstr>CICO Example</vt:lpstr>
      <vt:lpstr>CICO Secondary Example</vt:lpstr>
      <vt:lpstr>VTSS Evidence-Based Practices Selection Tool (Existing Practices)</vt:lpstr>
      <vt:lpstr> Evidence-Based Practices Selection (New Interventions) </vt:lpstr>
      <vt:lpstr>2.7: Practice Matched to  Student Need  </vt:lpstr>
      <vt:lpstr>2.7: Intervention Selection  </vt:lpstr>
      <vt:lpstr>Matching Interventions to Instructional Needs</vt:lpstr>
      <vt:lpstr> Team Time: Continuum of Supports </vt:lpstr>
      <vt:lpstr>2.8: Access to Tier 1 Supports</vt:lpstr>
      <vt:lpstr>2.8: Alignment  </vt:lpstr>
      <vt:lpstr>PowerPoint Presentation</vt:lpstr>
      <vt:lpstr>PowerPoint Presentation</vt:lpstr>
      <vt:lpstr>Team Time: Alignment</vt:lpstr>
      <vt:lpstr>2.10  Level of Use</vt:lpstr>
      <vt:lpstr>2.10 Academic TFI</vt:lpstr>
      <vt:lpstr>Healthy Framework Quick Math</vt:lpstr>
      <vt:lpstr>Tier 2 Team Meeting Example</vt:lpstr>
      <vt:lpstr>Let’s Practice</vt:lpstr>
      <vt:lpstr>2.11a Student Group Performance Data</vt:lpstr>
      <vt:lpstr>2.11c Academic TFI</vt:lpstr>
      <vt:lpstr>Electronic Intervention Tracking</vt:lpstr>
      <vt:lpstr>Team Time: Intervention Effectiveness</vt:lpstr>
      <vt:lpstr>2.11b Student Performance Data </vt:lpstr>
      <vt:lpstr>2.11a, b  Academic TFI</vt:lpstr>
      <vt:lpstr>Powhatan County Public Schools Progress Monitoring Example</vt:lpstr>
      <vt:lpstr>Academic Graphing Example</vt:lpstr>
      <vt:lpstr>Behavior Graphing Example</vt:lpstr>
      <vt:lpstr>Team Time: Progress Monitoring</vt:lpstr>
      <vt:lpstr>2.12 Fidelity Data</vt:lpstr>
      <vt:lpstr>2.12  Academic TFI</vt:lpstr>
      <vt:lpstr>Checklist Manifesto</vt:lpstr>
      <vt:lpstr>Behavior Intervention Fidelity Checklist Example</vt:lpstr>
      <vt:lpstr>Reading Intervention Fidelity Checklist Example</vt:lpstr>
      <vt:lpstr>“Program” Fidelity Checklist Example</vt:lpstr>
      <vt:lpstr>Strategies Fidelity Checklist Example</vt:lpstr>
      <vt:lpstr>Team Time: Fidelity Measures</vt:lpstr>
      <vt:lpstr>TFI 2.9 Professional Learning</vt:lpstr>
      <vt:lpstr>2.9  Academic TFI</vt:lpstr>
      <vt:lpstr>Planning for Success</vt:lpstr>
      <vt:lpstr>Team Time:  Professional Learning</vt:lpstr>
      <vt:lpstr>Closing: Name that Circle </vt:lpstr>
      <vt:lpstr>Day 2 Quick Check</vt:lpstr>
      <vt:lpstr>PowerPoint Presentation</vt:lpstr>
      <vt:lpstr>Exit Ticket</vt:lpstr>
      <vt:lpstr>PowerPoint Presentation</vt:lpstr>
      <vt:lpstr>References</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Karen S Berlin</dc:creator>
  <cp:lastModifiedBy>Ryan McElhaney</cp:lastModifiedBy>
  <cp:revision>1</cp:revision>
  <dcterms:modified xsi:type="dcterms:W3CDTF">2024-06-30T23:10:59Z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0x0101009A88C66DD6878247934C3032C88502BD</vt:lpwstr>
  </property>
</Properties>
</file>