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1"/>
    <p:sldMasterId id="2147483669" r:id="rId2"/>
  </p:sldMasterIdLst>
  <p:notesMasterIdLst>
    <p:notesMasterId r:id="rId133"/>
  </p:notesMasterIdLst>
  <p:sldIdLst>
    <p:sldId id="257" r:id="rId3"/>
    <p:sldId id="260" r:id="rId4"/>
    <p:sldId id="261" r:id="rId5"/>
    <p:sldId id="263" r:id="rId6"/>
    <p:sldId id="264" r:id="rId7"/>
    <p:sldId id="265"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8" r:id="rId68"/>
    <p:sldId id="329" r:id="rId69"/>
    <p:sldId id="331" r:id="rId70"/>
    <p:sldId id="332" r:id="rId71"/>
    <p:sldId id="333" r:id="rId72"/>
    <p:sldId id="334" r:id="rId73"/>
    <p:sldId id="335" r:id="rId74"/>
    <p:sldId id="336" r:id="rId75"/>
    <p:sldId id="337"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5" r:id="rId93"/>
    <p:sldId id="356" r:id="rId94"/>
    <p:sldId id="357" r:id="rId95"/>
    <p:sldId id="358"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3" r:id="rId129"/>
    <p:sldId id="394" r:id="rId130"/>
    <p:sldId id="395" r:id="rId131"/>
    <p:sldId id="396" r:id="rId132"/>
  </p:sldIdLst>
  <p:sldSz cx="9144000" cy="6858000" type="screen4x3"/>
  <p:notesSz cx="6858000" cy="9144000"/>
  <p:embeddedFontLst>
    <p:embeddedFont>
      <p:font typeface="Alegreya" panose="020B0604020202020204" charset="0"/>
      <p:regular r:id="rId134"/>
      <p:bold r:id="rId135"/>
      <p:italic r:id="rId136"/>
      <p:boldItalic r:id="rId137"/>
    </p:embeddedFont>
    <p:embeddedFont>
      <p:font typeface="Bree Serif" panose="020B0604020202020204" charset="0"/>
      <p:regular r:id="rId138"/>
    </p:embeddedFont>
    <p:embeddedFont>
      <p:font typeface="Calibri" panose="020F0502020204030204" pitchFamily="34" charset="0"/>
      <p:regular r:id="rId139"/>
      <p:bold r:id="rId140"/>
      <p:italic r:id="rId141"/>
      <p:boldItalic r:id="rId142"/>
    </p:embeddedFont>
    <p:embeddedFont>
      <p:font typeface="Merriweather" panose="020B0604020202020204" charset="0"/>
      <p:regular r:id="rId143"/>
      <p:bold r:id="rId144"/>
      <p:italic r:id="rId145"/>
      <p:boldItalic r:id="rId146"/>
    </p:embeddedFont>
    <p:embeddedFont>
      <p:font typeface="Merriweather Black" panose="020B0604020202020204" charset="0"/>
      <p:bold r:id="rId147"/>
      <p:boldItalic r:id="rId148"/>
    </p:embeddedFont>
    <p:embeddedFont>
      <p:font typeface="Merriweather ExtraBold" panose="020B0604020202020204" charset="0"/>
      <p:bold r:id="rId149"/>
      <p:boldItalic r:id="rId150"/>
    </p:embeddedFont>
    <p:embeddedFont>
      <p:font typeface="Permanent Marker" panose="020B0604020202020204" charset="0"/>
      <p:regular r:id="rId151"/>
    </p:embeddedFont>
    <p:embeddedFont>
      <p:font typeface="Quattrocento Sans" panose="020B0604020202020204" charset="0"/>
      <p:regular r:id="rId152"/>
      <p:bold r:id="rId153"/>
      <p:italic r:id="rId154"/>
      <p:boldItalic r:id="rId155"/>
    </p:embeddedFont>
    <p:embeddedFont>
      <p:font typeface="Roboto ExtraBold" panose="020B0604020202020204" charset="0"/>
      <p:bold r:id="rId156"/>
      <p:boldItalic r:id="rId157"/>
    </p:embeddedFont>
    <p:embeddedFont>
      <p:font typeface="Verdana" panose="020B0604030504040204" pitchFamily="34" charset="0"/>
      <p:regular r:id="rId158"/>
      <p:bold r:id="rId159"/>
      <p:italic r:id="rId160"/>
      <p:boldItalic r:id="rId1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216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4" roundtripDataSignature="AMtx7mha7WHQ6YoPuDWwoJ5QcSf8greT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C0BFF3-B674-49B5-BBC9-8DE3085FCD19}">
  <a:tblStyle styleId="{6AC0BFF3-B674-49B5-BBC9-8DE3085FCD1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DF78AB3-0CD7-4957-9936-6CC9943BD5EF}"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60" y="248"/>
      </p:cViewPr>
      <p:guideLst>
        <p:guide pos="288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5.fntdata"/><Relationship Id="rId159" Type="http://schemas.openxmlformats.org/officeDocument/2006/relationships/font" Target="fonts/font26.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16.fntdata"/><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font" Target="fonts/font27.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font" Target="fonts/font6.fntdata"/><Relationship Id="rId85" Type="http://schemas.openxmlformats.org/officeDocument/2006/relationships/slide" Target="slides/slide83.xml"/><Relationship Id="rId150" Type="http://schemas.openxmlformats.org/officeDocument/2006/relationships/font" Target="fonts/font17.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7.fntdata"/><Relationship Id="rId145" Type="http://schemas.openxmlformats.org/officeDocument/2006/relationships/font" Target="fonts/font12.fntdata"/><Relationship Id="rId161"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font" Target="fonts/font2.fntdata"/><Relationship Id="rId151" Type="http://schemas.openxmlformats.org/officeDocument/2006/relationships/font" Target="fonts/font18.fntdata"/><Relationship Id="rId156" Type="http://schemas.openxmlformats.org/officeDocument/2006/relationships/font" Target="fonts/font23.fntdata"/><Relationship Id="rId177"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8.fntdata"/><Relationship Id="rId146"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font" Target="fonts/font3.fntdata"/><Relationship Id="rId157" Type="http://schemas.openxmlformats.org/officeDocument/2006/relationships/font" Target="fonts/font24.fntdata"/><Relationship Id="rId178"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9.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4.fntdata"/><Relationship Id="rId158"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font" Target="fonts/font20.fntdata"/><Relationship Id="rId174" Type="http://customschemas.google.com/relationships/presentationmetadata" Target="metadata"/><Relationship Id="rId179"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10.fntdata"/><Relationship Id="rId148" Type="http://schemas.openxmlformats.org/officeDocument/2006/relationships/font" Target="fonts/font15.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 Id="rId154" Type="http://schemas.openxmlformats.org/officeDocument/2006/relationships/font" Target="fonts/font21.fntdata"/><Relationship Id="rId175" Type="http://schemas.openxmlformats.org/officeDocument/2006/relationships/commentAuthors" Target="commentAuthor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11.fntdata"/><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font" Target="fonts/font1.fntdata"/><Relationship Id="rId80" Type="http://schemas.openxmlformats.org/officeDocument/2006/relationships/slide" Target="slides/slide78.xml"/><Relationship Id="rId155" Type="http://schemas.openxmlformats.org/officeDocument/2006/relationships/font" Target="fonts/font22.fntdata"/><Relationship Id="rId17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4b1b9bd0d1_2_28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213" name="Google Shape;213;g24b1b9bd0d1_2_28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4b1b9bd0d1_2_26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4b1b9bd0d1_2_26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17" name="Google Shape;317;g24b1b9bd0d1_2_26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1" name="Google Shape;1131;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132" name="Google Shape;1132;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336b62f4fd4_0_9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336b62f4fd4_0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145" name="Google Shape;1145;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336b62f4fd4_0_9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336b62f4fd4_0_9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8" name="Google Shape;1158;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104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4" name="Google Shape;1164;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0" name="Google Shape;1170;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7" name="Google Shape;1177;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107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3" name="Google Shape;1183;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4b1b9bd0d1_2_2623: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
        <p:nvSpPr>
          <p:cNvPr id="327" name="Google Shape;327;g24b1b9bd0d1_2_2623:notes"/>
          <p:cNvSpPr txBox="1"/>
          <p:nvPr/>
        </p:nvSpPr>
        <p:spPr>
          <a:xfrm>
            <a:off x="3884027" y="8684926"/>
            <a:ext cx="2972400" cy="457500"/>
          </a:xfrm>
          <a:prstGeom prst="rect">
            <a:avLst/>
          </a:prstGeom>
          <a:noFill/>
          <a:ln>
            <a:noFill/>
          </a:ln>
        </p:spPr>
        <p:txBody>
          <a:bodyPr spcFirstLastPara="1" wrap="square" lIns="91525" tIns="45750" rIns="91525" bIns="457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
        <p:nvSpPr>
          <p:cNvPr id="328" name="Google Shape;328;g24b1b9bd0d1_2_26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29" name="Google Shape;329;g24b1b9bd0d1_2_262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8" name="Google Shape;1198;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9" name="Google Shape;1199;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7" name="Google Shape;1207;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3" name="Google Shape;1213;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220" name="Google Shape;122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6" name="Google Shape;1226;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227" name="Google Shape;1227;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4" name="Google Shape;1234;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0" name="Google Shape;1240;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9" name="Google Shape;1249;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100"/>
              <a:buNone/>
            </a:pPr>
            <a:endParaRPr/>
          </a:p>
        </p:txBody>
      </p:sp>
      <p:sp>
        <p:nvSpPr>
          <p:cNvPr id="1250" name="Google Shape;1250;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7" name="Google Shape;1257;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100"/>
              <a:buNone/>
            </a:pPr>
            <a:endParaRPr/>
          </a:p>
        </p:txBody>
      </p:sp>
      <p:sp>
        <p:nvSpPr>
          <p:cNvPr id="1264" name="Google Shape;1264;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7bec288755_0_8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17bec288755_0_8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0" name="Google Shape;1270;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1" name="Google Shape;1271;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9" name="Google Shape;1279;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5" name="Google Shape;1285;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3" name="Google Shape;1293;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336b62f4fd4_0_10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336b62f4fd4_0_10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35b262c1ac7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35b262c1ac7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336b62f4fd4_0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336b62f4fd4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5" name="Google Shape;1335;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1" name="Google Shape;1341;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2" name="Google Shape;1342;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8" name="Google Shape;1348;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9" name="Google Shape;1349;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7bec288755_0_16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17bec288755_0_16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17bec288755_0_16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6" name="Google Shape;1356;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61acfcb1c4_0_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61acfcb1c4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61acfcb1c4_0_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361acfcb1c4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34ba78c8ca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134ba78c8ca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134ba78c8ca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34ba78c8c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134ba78c8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134ba78c8ca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36b62f4fd4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336b62f4fd4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336b62f4fd4_0_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36bdbfefb0_2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36bdbfefb0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4b1b9bd0d1_2_28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4b1b9bd0d1_2_28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24b1b9bd0d1_2_28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61acfcb1c4_0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61acfcb1c4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4b1b9bd0d1_2_49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418" name="Google Shape;418;g24b1b9bd0d1_2_49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36b62f4fd4_0_2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336b62f4fd4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4bcd1bb390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24bcd1bb390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5b262c1ac7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5b262c1ac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4b1b9bd0d1_2_35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24b1b9bd0d1_2_35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4b1b9bd0d1_2_49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sym typeface="Verdana"/>
            </a:endParaRPr>
          </a:p>
        </p:txBody>
      </p:sp>
      <p:sp>
        <p:nvSpPr>
          <p:cNvPr id="464" name="Google Shape;464;g24b1b9bd0d1_2_49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4b1b9bd0d1_2_35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a:p>
        </p:txBody>
      </p:sp>
      <p:sp>
        <p:nvSpPr>
          <p:cNvPr id="470" name="Google Shape;470;g24b1b9bd0d1_2_3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52473cb1a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52473cb1a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g252473cb1a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328cc3a658_2_5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g1328cc3a658_2_5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4b9c0208b8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24b9c0208b8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24b9c0208b8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36b62f4fd4_0_10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36b62f4fd4_0_1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328cc3a658_2_6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1328cc3a658_2_6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g1328cc3a658_2_6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5b262c1ac7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35b262c1ac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328cc3a658_2_7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1328cc3a658_2_7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Verdana"/>
              <a:buNone/>
            </a:pPr>
            <a:endParaRPr>
              <a:sym typeface="Verdana"/>
            </a:endParaRPr>
          </a:p>
        </p:txBody>
      </p:sp>
      <p:sp>
        <p:nvSpPr>
          <p:cNvPr id="515" name="Google Shape;515;g1328cc3a658_2_7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4b1b9bd0d1_2_5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24b1b9bd0d1_2_5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sym typeface="Verdana"/>
            </a:endParaRPr>
          </a:p>
        </p:txBody>
      </p:sp>
      <p:sp>
        <p:nvSpPr>
          <p:cNvPr id="524" name="Google Shape;524;g24b1b9bd0d1_2_5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4b1b9bd0d1_2_5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g24b1b9bd0d1_2_5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534" name="Google Shape;534;g24b1b9bd0d1_2_5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7bec288755_0_1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17bec288755_0_1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Verdana"/>
            </a:endParaRPr>
          </a:p>
        </p:txBody>
      </p:sp>
      <p:sp>
        <p:nvSpPr>
          <p:cNvPr id="543" name="Google Shape;543;g17bec288755_0_1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5b262c1ac7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5b262c1ac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4b1b9bd0d1_2_50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g24b1b9bd0d1_2_50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560" name="Google Shape;560;g24b1b9bd0d1_2_50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5b262c1ac7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5b262c1ac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4b1b9bd0d1_2_28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4b1b9bd0d1_2_28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g24b1b9bd0d1_2_28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4b1b9bd0d1_2_50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24b1b9bd0d1_2_50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sym typeface="Verdana"/>
            </a:endParaRPr>
          </a:p>
        </p:txBody>
      </p:sp>
      <p:sp>
        <p:nvSpPr>
          <p:cNvPr id="573" name="Google Shape;573;g24b1b9bd0d1_2_50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4b1b9bd0d1_2_50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582" name="Google Shape;582;g24b1b9bd0d1_2_50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36b62f4fd4_0_3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36b62f4fd4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5b262c1ac7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5b262c1ac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328cc3a658_2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6" name="Google Shape;606;g1328cc3a658_2_18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sym typeface="Verdan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1fcbd0e69e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11fcbd0e69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615" name="Google Shape;615;g11fcbd0e69e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11fcbd0e69e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11fcbd0e69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sym typeface="Verdana"/>
            </a:endParaRPr>
          </a:p>
        </p:txBody>
      </p:sp>
      <p:sp>
        <p:nvSpPr>
          <p:cNvPr id="623" name="Google Shape;623;g11fcbd0e69e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5b262c1ac7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35b262c1ac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3bbdaf2974_0_7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13bbdaf2974_0_7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ym typeface="Verdana"/>
            </a:endParaRPr>
          </a:p>
        </p:txBody>
      </p:sp>
      <p:sp>
        <p:nvSpPr>
          <p:cNvPr id="642" name="Google Shape;642;g13bbdaf2974_0_7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4b1b9bd0d1_2_40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2" name="Google Shape;652;g24b1b9bd0d1_2_40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36b62f4fd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sym typeface="Verdana"/>
            </a:endParaRPr>
          </a:p>
        </p:txBody>
      </p:sp>
      <p:sp>
        <p:nvSpPr>
          <p:cNvPr id="264" name="Google Shape;264;g336b62f4fd4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36b62f4fd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36b62f4fd4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36b62f4fd4_0_3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36b62f4fd4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36b62f4fd4_0_8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336b62f4fd4_0_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35b262c1ac7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35b262c1ac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336b62f4fd4_0_8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336b62f4fd4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36b62f4fd4_0_8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336b62f4fd4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336b62f4fd4_0_9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336b62f4fd4_0_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4b1b9bd0d1_2_40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9" name="Google Shape;719;g24b1b9bd0d1_2_40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4b1b9bd0d1_2_40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24b1b9bd0d1_2_40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6" name="Google Shape;726;g24b1b9bd0d1_2_40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4b1b9bd0d1_2_40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2" name="Google Shape;732;g24b1b9bd0d1_2_408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328cc3a658_2_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1328cc3a658_2_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4b1b9bd0d1_2_495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738" name="Google Shape;738;g24b1b9bd0d1_2_49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2eb7b32c49c_0_0: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744" name="Google Shape;744;g2eb7b32c49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e775aaafa9_0_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4" name="Google Shape;754;g2e775aaafa9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134ba78c8ca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g134ba78c8ca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762" name="Google Shape;762;g134ba78c8ca_0_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35b262c1ac7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35b262c1ac7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4ba78c8ca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g134ba78c8ca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6" name="Google Shape;776;g134ba78c8ca_0_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5b262c1ac7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792" name="Google Shape;792;g35b262c1ac7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5551d825e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25551d825e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g25551d825e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3" name="Google Shape;813;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336b62f4fd4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9" name="Google Shape;819;g336b62f4fd4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4b1b9bd0d1_2_2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24b1b9bd0d1_2_2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g24b1b9bd0d1_2_2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336bdbfefb0_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336bdbfefb0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134ba78c8ca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33" name="Google Shape;833;g134ba78c8ca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336b62f4fd4_0_9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336b62f4fd4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35b262c1ac7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35b262c1ac7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4cda75921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3" name="Google Shape;873;g24cda75921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4cda75921e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g24cda75921e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885" name="Google Shape;885;g24cda75921e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4cda75921e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g24cda75921e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892" name="Google Shape;892;g24cda75921e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24cda75921e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1" name="Google Shape;901;g24cda75921e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336b62f4fd4_0_9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336b62f4fd4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336b62f4fd4_0_9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336b62f4fd4_0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6c356bf47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36c356bf47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36c356bf47f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336b62f4fd4_0_9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sym typeface="Verdana"/>
            </a:endParaRPr>
          </a:p>
        </p:txBody>
      </p:sp>
      <p:sp>
        <p:nvSpPr>
          <p:cNvPr id="920" name="Google Shape;920;g336b62f4fd4_0_9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35b262c1ac7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35b262c1ac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24cda75921e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g24cda75921e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a:p>
        </p:txBody>
      </p:sp>
      <p:sp>
        <p:nvSpPr>
          <p:cNvPr id="933" name="Google Shape;933;g24cda75921e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82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35b262c1ac7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35b262c1a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24cda75921e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7" name="Google Shape;947;g24cda75921e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33d6de4163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33d6de4163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4" name="Google Shape;96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3" name="Google Shape;973;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6" name="Google Shape;986;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6" name="Google Shape;99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89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36b62f4fd4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36b62f4fd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4" name="Google Shape;100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35b262c1ac7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35b262c1ac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36c356bf47f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36c356bf47f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ym typeface="Verdana"/>
            </a:endParaRPr>
          </a:p>
        </p:txBody>
      </p:sp>
      <p:sp>
        <p:nvSpPr>
          <p:cNvPr id="1069" name="Google Shape;1069;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79" name="Google Shape;1079;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914400" lvl="0" indent="0" algn="l" rtl="0">
              <a:lnSpc>
                <a:spcPct val="100000"/>
              </a:lnSpc>
              <a:spcBef>
                <a:spcPts val="0"/>
              </a:spcBef>
              <a:spcAft>
                <a:spcPts val="0"/>
              </a:spcAft>
              <a:buSzPts val="1400"/>
              <a:buNone/>
            </a:pPr>
            <a:endParaRPr/>
          </a:p>
        </p:txBody>
      </p:sp>
      <p:sp>
        <p:nvSpPr>
          <p:cNvPr id="1089" name="Google Shape;1089;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6" name="Google Shape;1096;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1106" name="Google Shape;1106;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7" name="Google Shape;1117;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4" name="Google Shape;1124;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5" name="Google Shape;1125;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99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
        <p:cNvGrpSpPr/>
        <p:nvPr/>
      </p:nvGrpSpPr>
      <p:grpSpPr>
        <a:xfrm>
          <a:off x="0" y="0"/>
          <a:ext cx="0" cy="0"/>
          <a:chOff x="0" y="0"/>
          <a:chExt cx="0" cy="0"/>
        </a:xfrm>
      </p:grpSpPr>
      <p:sp>
        <p:nvSpPr>
          <p:cNvPr id="9" name="Google Shape;9;p126"/>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50"/>
        <p:cNvGrpSpPr/>
        <p:nvPr/>
      </p:nvGrpSpPr>
      <p:grpSpPr>
        <a:xfrm>
          <a:off x="0" y="0"/>
          <a:ext cx="0" cy="0"/>
          <a:chOff x="0" y="0"/>
          <a:chExt cx="0" cy="0"/>
        </a:xfrm>
      </p:grpSpPr>
      <p:pic>
        <p:nvPicPr>
          <p:cNvPr id="51" name="Google Shape;51;p137"/>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52" name="Google Shape;52;p137"/>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7"/>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54" name="Google Shape;54;p137"/>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55"/>
        <p:cNvGrpSpPr/>
        <p:nvPr/>
      </p:nvGrpSpPr>
      <p:grpSpPr>
        <a:xfrm>
          <a:off x="0" y="0"/>
          <a:ext cx="0" cy="0"/>
          <a:chOff x="0" y="0"/>
          <a:chExt cx="0" cy="0"/>
        </a:xfrm>
      </p:grpSpPr>
      <p:pic>
        <p:nvPicPr>
          <p:cNvPr id="56" name="Google Shape;56;p138"/>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57" name="Google Shape;57;p138"/>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38"/>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59" name="Google Shape;59;p138"/>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60"/>
        <p:cNvGrpSpPr/>
        <p:nvPr/>
      </p:nvGrpSpPr>
      <p:grpSpPr>
        <a:xfrm>
          <a:off x="0" y="0"/>
          <a:ext cx="0" cy="0"/>
          <a:chOff x="0" y="0"/>
          <a:chExt cx="0" cy="0"/>
        </a:xfrm>
      </p:grpSpPr>
      <p:sp>
        <p:nvSpPr>
          <p:cNvPr id="61" name="Google Shape;61;p139"/>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39"/>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63" name="Google Shape;63;p139"/>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64"/>
        <p:cNvGrpSpPr/>
        <p:nvPr/>
      </p:nvGrpSpPr>
      <p:grpSpPr>
        <a:xfrm>
          <a:off x="0" y="0"/>
          <a:ext cx="0" cy="0"/>
          <a:chOff x="0" y="0"/>
          <a:chExt cx="0" cy="0"/>
        </a:xfrm>
      </p:grpSpPr>
      <p:sp>
        <p:nvSpPr>
          <p:cNvPr id="65" name="Google Shape;65;p140"/>
          <p:cNvSpPr txBox="1">
            <a:spLocks noGrp="1"/>
          </p:cNvSpPr>
          <p:nvPr>
            <p:ph type="ctrTitle"/>
          </p:nvPr>
        </p:nvSpPr>
        <p:spPr>
          <a:xfrm>
            <a:off x="928464" y="1600200"/>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40"/>
          <p:cNvSpPr txBox="1">
            <a:spLocks noGrp="1"/>
          </p:cNvSpPr>
          <p:nvPr>
            <p:ph type="subTitle" idx="1"/>
          </p:nvPr>
        </p:nvSpPr>
        <p:spPr>
          <a:xfrm>
            <a:off x="1348319" y="34290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67" name="Google Shape;67;p140"/>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68"/>
        <p:cNvGrpSpPr/>
        <p:nvPr/>
      </p:nvGrpSpPr>
      <p:grpSpPr>
        <a:xfrm>
          <a:off x="0" y="0"/>
          <a:ext cx="0" cy="0"/>
          <a:chOff x="0" y="0"/>
          <a:chExt cx="0" cy="0"/>
        </a:xfrm>
      </p:grpSpPr>
      <p:sp>
        <p:nvSpPr>
          <p:cNvPr id="69" name="Google Shape;69;p14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4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1" name="Google Shape;71;p14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2" name="Google Shape;72;p141"/>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73"/>
        <p:cNvGrpSpPr/>
        <p:nvPr/>
      </p:nvGrpSpPr>
      <p:grpSpPr>
        <a:xfrm>
          <a:off x="0" y="0"/>
          <a:ext cx="0" cy="0"/>
          <a:chOff x="0" y="0"/>
          <a:chExt cx="0" cy="0"/>
        </a:xfrm>
      </p:grpSpPr>
      <p:sp>
        <p:nvSpPr>
          <p:cNvPr id="74" name="Google Shape;74;p142"/>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42"/>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6" name="Google Shape;76;p142"/>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7" name="Google Shape;77;p142"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78"/>
        <p:cNvGrpSpPr/>
        <p:nvPr/>
      </p:nvGrpSpPr>
      <p:grpSpPr>
        <a:xfrm>
          <a:off x="0" y="0"/>
          <a:ext cx="0" cy="0"/>
          <a:chOff x="0" y="0"/>
          <a:chExt cx="0" cy="0"/>
        </a:xfrm>
      </p:grpSpPr>
      <p:sp>
        <p:nvSpPr>
          <p:cNvPr id="79" name="Google Shape;79;p14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4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1" name="Google Shape;81;p14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2" name="Google Shape;82;p143"/>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83"/>
        <p:cNvGrpSpPr/>
        <p:nvPr/>
      </p:nvGrpSpPr>
      <p:grpSpPr>
        <a:xfrm>
          <a:off x="0" y="0"/>
          <a:ext cx="0" cy="0"/>
          <a:chOff x="0" y="0"/>
          <a:chExt cx="0" cy="0"/>
        </a:xfrm>
      </p:grpSpPr>
      <p:sp>
        <p:nvSpPr>
          <p:cNvPr id="84" name="Google Shape;84;p14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4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44"/>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7" name="Google Shape;87;p144"/>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8"/>
        <p:cNvGrpSpPr/>
        <p:nvPr/>
      </p:nvGrpSpPr>
      <p:grpSpPr>
        <a:xfrm>
          <a:off x="0" y="0"/>
          <a:ext cx="0" cy="0"/>
          <a:chOff x="0" y="0"/>
          <a:chExt cx="0" cy="0"/>
        </a:xfrm>
      </p:grpSpPr>
      <p:sp>
        <p:nvSpPr>
          <p:cNvPr id="89" name="Google Shape;89;p14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4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1" name="Google Shape;91;p145"/>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92" name="Google Shape;92;p145"/>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sp>
        <p:nvSpPr>
          <p:cNvPr id="96" name="Google Shape;96;g361acfcb1c4_0_100"/>
          <p:cNvSpPr/>
          <p:nvPr/>
        </p:nvSpPr>
        <p:spPr>
          <a:xfrm>
            <a:off x="-75" y="6727600"/>
            <a:ext cx="9144000" cy="13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 name="Google Shape;97;g361acfcb1c4_0_100"/>
          <p:cNvSpPr txBox="1">
            <a:spLocks noGrp="1"/>
          </p:cNvSpPr>
          <p:nvPr>
            <p:ph type="title"/>
          </p:nvPr>
        </p:nvSpPr>
        <p:spPr>
          <a:xfrm>
            <a:off x="311700" y="593367"/>
            <a:ext cx="8520600" cy="943200"/>
          </a:xfrm>
          <a:prstGeom prst="rect">
            <a:avLst/>
          </a:prstGeom>
        </p:spPr>
        <p:txBody>
          <a:bodyPr spcFirstLastPara="1" wrap="square" lIns="91425" tIns="45700" rIns="91425" bIns="45700" anchor="ctr" anchorCtr="0">
            <a:normAutofit/>
          </a:bodyPr>
          <a:lstStyle>
            <a:lvl1pPr lvl="0">
              <a:spcBef>
                <a:spcPts val="0"/>
              </a:spcBef>
              <a:spcAft>
                <a:spcPts val="0"/>
              </a:spcAft>
              <a:buSzPts val="4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g361acfcb1c4_0_100"/>
          <p:cNvSpPr txBox="1">
            <a:spLocks noGrp="1"/>
          </p:cNvSpPr>
          <p:nvPr>
            <p:ph type="body" idx="1"/>
          </p:nvPr>
        </p:nvSpPr>
        <p:spPr>
          <a:xfrm>
            <a:off x="311700" y="1688433"/>
            <a:ext cx="8520600" cy="4403700"/>
          </a:xfrm>
          <a:prstGeom prst="rect">
            <a:avLst/>
          </a:prstGeom>
        </p:spPr>
        <p:txBody>
          <a:bodyPr spcFirstLastPara="1" wrap="square" lIns="91425" tIns="45700" rIns="91425" bIns="45700" anchor="t" anchorCtr="0">
            <a:normAutofit/>
          </a:bodyPr>
          <a:lstStyle>
            <a:lvl1pPr marL="457200" lvl="0" indent="-431800">
              <a:spcBef>
                <a:spcPts val="640"/>
              </a:spcBef>
              <a:spcAft>
                <a:spcPts val="0"/>
              </a:spcAft>
              <a:buSzPts val="3200"/>
              <a:buChar char="•"/>
              <a:defRPr/>
            </a:lvl1pPr>
            <a:lvl2pPr marL="914400" lvl="1" indent="-406400">
              <a:spcBef>
                <a:spcPts val="560"/>
              </a:spcBef>
              <a:spcAft>
                <a:spcPts val="0"/>
              </a:spcAft>
              <a:buSzPts val="2800"/>
              <a:buChar char="–"/>
              <a:defRPr/>
            </a:lvl2pPr>
            <a:lvl3pPr marL="1371600" lvl="2" indent="-381000">
              <a:spcBef>
                <a:spcPts val="480"/>
              </a:spcBef>
              <a:spcAft>
                <a:spcPts val="0"/>
              </a:spcAft>
              <a:buSzPts val="2400"/>
              <a:buChar char="•"/>
              <a:defRPr/>
            </a:lvl3pPr>
            <a:lvl4pPr marL="1828800" lvl="3" indent="-355600">
              <a:spcBef>
                <a:spcPts val="400"/>
              </a:spcBef>
              <a:spcAft>
                <a:spcPts val="0"/>
              </a:spcAft>
              <a:buSzPts val="2000"/>
              <a:buChar char="–"/>
              <a:defRPr/>
            </a:lvl4pPr>
            <a:lvl5pPr marL="2286000" lvl="4" indent="-355600">
              <a:spcBef>
                <a:spcPts val="400"/>
              </a:spcBef>
              <a:spcAft>
                <a:spcPts val="0"/>
              </a:spcAft>
              <a:buSzPts val="2000"/>
              <a:buChar char="»"/>
              <a:defRPr/>
            </a:lvl5pPr>
            <a:lvl6pPr marL="2743200" lvl="5" indent="-355600">
              <a:spcBef>
                <a:spcPts val="400"/>
              </a:spcBef>
              <a:spcAft>
                <a:spcPts val="0"/>
              </a:spcAft>
              <a:buSzPts val="2000"/>
              <a:buChar char="•"/>
              <a:defRPr/>
            </a:lvl6pPr>
            <a:lvl7pPr marL="3200400" lvl="6" indent="-355600">
              <a:spcBef>
                <a:spcPts val="400"/>
              </a:spcBef>
              <a:spcAft>
                <a:spcPts val="0"/>
              </a:spcAft>
              <a:buSzPts val="2000"/>
              <a:buChar char="•"/>
              <a:defRPr/>
            </a:lvl7pPr>
            <a:lvl8pPr marL="3657600" lvl="7" indent="-355600">
              <a:spcBef>
                <a:spcPts val="400"/>
              </a:spcBef>
              <a:spcAft>
                <a:spcPts val="0"/>
              </a:spcAft>
              <a:buSzPts val="2000"/>
              <a:buChar char="•"/>
              <a:defRPr/>
            </a:lvl8pPr>
            <a:lvl9pPr marL="4114800" lvl="8" indent="-355600">
              <a:spcBef>
                <a:spcPts val="400"/>
              </a:spcBef>
              <a:spcAft>
                <a:spcPts val="0"/>
              </a:spcAft>
              <a:buSzPts val="2000"/>
              <a:buChar char="•"/>
              <a:defRPr/>
            </a:lvl9pPr>
          </a:lstStyle>
          <a:p>
            <a:endParaRPr/>
          </a:p>
        </p:txBody>
      </p:sp>
      <p:sp>
        <p:nvSpPr>
          <p:cNvPr id="99" name="Google Shape;99;g361acfcb1c4_0_10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0"/>
        <p:cNvGrpSpPr/>
        <p:nvPr/>
      </p:nvGrpSpPr>
      <p:grpSpPr>
        <a:xfrm>
          <a:off x="0" y="0"/>
          <a:ext cx="0" cy="0"/>
          <a:chOff x="0" y="0"/>
          <a:chExt cx="0" cy="0"/>
        </a:xfrm>
      </p:grpSpPr>
      <p:pic>
        <p:nvPicPr>
          <p:cNvPr id="11" name="Google Shape;11;p127"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2" name="Google Shape;12;p127"/>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7"/>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4" name="Google Shape;14;p127"/>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106"/>
        <p:cNvGrpSpPr/>
        <p:nvPr/>
      </p:nvGrpSpPr>
      <p:grpSpPr>
        <a:xfrm>
          <a:off x="0" y="0"/>
          <a:ext cx="0" cy="0"/>
          <a:chOff x="0" y="0"/>
          <a:chExt cx="0" cy="0"/>
        </a:xfrm>
      </p:grpSpPr>
      <p:sp>
        <p:nvSpPr>
          <p:cNvPr id="107" name="Google Shape;107;p133"/>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33"/>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9" name="Google Shape;109;p13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10" name="Google Shape;110;p133"/>
          <p:cNvPicPr preferRelativeResize="0"/>
          <p:nvPr/>
        </p:nvPicPr>
        <p:blipFill rotWithShape="1">
          <a:blip r:embed="rId3">
            <a:alphaModFix/>
          </a:blip>
          <a:srcRect l="236" t="10364" r="-235" b="30816"/>
          <a:stretch/>
        </p:blipFill>
        <p:spPr>
          <a:xfrm>
            <a:off x="0" y="5249173"/>
            <a:ext cx="9144000" cy="168071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111"/>
        <p:cNvGrpSpPr/>
        <p:nvPr/>
      </p:nvGrpSpPr>
      <p:grpSpPr>
        <a:xfrm>
          <a:off x="0" y="0"/>
          <a:ext cx="0" cy="0"/>
          <a:chOff x="0" y="0"/>
          <a:chExt cx="0" cy="0"/>
        </a:xfrm>
      </p:grpSpPr>
      <p:sp>
        <p:nvSpPr>
          <p:cNvPr id="112" name="Google Shape;112;p147"/>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47"/>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4" name="Google Shape;114;p14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115"/>
        <p:cNvGrpSpPr/>
        <p:nvPr/>
      </p:nvGrpSpPr>
      <p:grpSpPr>
        <a:xfrm>
          <a:off x="0" y="0"/>
          <a:ext cx="0" cy="0"/>
          <a:chOff x="0" y="0"/>
          <a:chExt cx="0" cy="0"/>
        </a:xfrm>
      </p:grpSpPr>
      <p:sp>
        <p:nvSpPr>
          <p:cNvPr id="116" name="Google Shape;116;p148"/>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48"/>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8" name="Google Shape;118;p148"/>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19" name="Google Shape;119;p148"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120"/>
        <p:cNvGrpSpPr/>
        <p:nvPr/>
      </p:nvGrpSpPr>
      <p:grpSpPr>
        <a:xfrm>
          <a:off x="0" y="0"/>
          <a:ext cx="0" cy="0"/>
          <a:chOff x="0" y="0"/>
          <a:chExt cx="0" cy="0"/>
        </a:xfrm>
      </p:grpSpPr>
      <p:sp>
        <p:nvSpPr>
          <p:cNvPr id="121" name="Google Shape;121;p149"/>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49"/>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3" name="Google Shape;123;p149"/>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24" name="Google Shape;124;p149"/>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125"/>
        <p:cNvGrpSpPr/>
        <p:nvPr/>
      </p:nvGrpSpPr>
      <p:grpSpPr>
        <a:xfrm>
          <a:off x="0" y="0"/>
          <a:ext cx="0" cy="0"/>
          <a:chOff x="0" y="0"/>
          <a:chExt cx="0" cy="0"/>
        </a:xfrm>
      </p:grpSpPr>
      <p:sp>
        <p:nvSpPr>
          <p:cNvPr id="126" name="Google Shape;126;p150"/>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50"/>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8" name="Google Shape;128;p150"/>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29" name="Google Shape;129;p150"/>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0"/>
        <p:cNvGrpSpPr/>
        <p:nvPr/>
      </p:nvGrpSpPr>
      <p:grpSpPr>
        <a:xfrm>
          <a:off x="0" y="0"/>
          <a:ext cx="0" cy="0"/>
          <a:chOff x="0" y="0"/>
          <a:chExt cx="0" cy="0"/>
        </a:xfrm>
      </p:grpSpPr>
      <p:sp>
        <p:nvSpPr>
          <p:cNvPr id="131" name="Google Shape;131;p151"/>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51"/>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33" name="Google Shape;133;p151"/>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34" name="Google Shape;134;p151"/>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135"/>
        <p:cNvGrpSpPr/>
        <p:nvPr/>
      </p:nvGrpSpPr>
      <p:grpSpPr>
        <a:xfrm>
          <a:off x="0" y="0"/>
          <a:ext cx="0" cy="0"/>
          <a:chOff x="0" y="0"/>
          <a:chExt cx="0" cy="0"/>
        </a:xfrm>
      </p:grpSpPr>
      <p:pic>
        <p:nvPicPr>
          <p:cNvPr id="136" name="Google Shape;136;p152"/>
          <p:cNvPicPr preferRelativeResize="0"/>
          <p:nvPr/>
        </p:nvPicPr>
        <p:blipFill rotWithShape="1">
          <a:blip r:embed="rId2">
            <a:alphaModFix/>
          </a:blip>
          <a:srcRect l="136" t="32397" r="-133" b="12769"/>
          <a:stretch/>
        </p:blipFill>
        <p:spPr>
          <a:xfrm rot="10800000">
            <a:off x="0" y="0"/>
            <a:ext cx="9143999" cy="1554608"/>
          </a:xfrm>
          <a:prstGeom prst="rect">
            <a:avLst/>
          </a:prstGeom>
          <a:noFill/>
          <a:ln>
            <a:noFill/>
          </a:ln>
        </p:spPr>
      </p:pic>
      <p:pic>
        <p:nvPicPr>
          <p:cNvPr id="137" name="Google Shape;137;p152"/>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138" name="Google Shape;138;p152"/>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139"/>
        <p:cNvGrpSpPr/>
        <p:nvPr/>
      </p:nvGrpSpPr>
      <p:grpSpPr>
        <a:xfrm>
          <a:off x="0" y="0"/>
          <a:ext cx="0" cy="0"/>
          <a:chOff x="0" y="0"/>
          <a:chExt cx="0" cy="0"/>
        </a:xfrm>
      </p:grpSpPr>
      <p:sp>
        <p:nvSpPr>
          <p:cNvPr id="140" name="Google Shape;140;p153"/>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1" name="Google Shape;141;p153"/>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142"/>
        <p:cNvGrpSpPr/>
        <p:nvPr/>
      </p:nvGrpSpPr>
      <p:grpSpPr>
        <a:xfrm>
          <a:off x="0" y="0"/>
          <a:ext cx="0" cy="0"/>
          <a:chOff x="0" y="0"/>
          <a:chExt cx="0" cy="0"/>
        </a:xfrm>
      </p:grpSpPr>
      <p:sp>
        <p:nvSpPr>
          <p:cNvPr id="143" name="Google Shape;143;p15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154"/>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45" name="Google Shape;145;p154"/>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46" name="Google Shape;146;p154"/>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147" name="Google Shape;147;p154"/>
          <p:cNvPicPr preferRelativeResize="0"/>
          <p:nvPr/>
        </p:nvPicPr>
        <p:blipFill rotWithShape="1">
          <a:blip r:embed="rId3">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148"/>
        <p:cNvGrpSpPr/>
        <p:nvPr/>
      </p:nvGrpSpPr>
      <p:grpSpPr>
        <a:xfrm>
          <a:off x="0" y="0"/>
          <a:ext cx="0" cy="0"/>
          <a:chOff x="0" y="0"/>
          <a:chExt cx="0" cy="0"/>
        </a:xfrm>
      </p:grpSpPr>
      <p:sp>
        <p:nvSpPr>
          <p:cNvPr id="149" name="Google Shape;149;p155"/>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155"/>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1" name="Google Shape;151;p155"/>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52" name="Google Shape;152;p155"/>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3" name="Google Shape;153;p155"/>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54" name="Google Shape;154;p155"/>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55" name="Google Shape;155;p155"/>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6" name="Google Shape;156;p155"/>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2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12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57"/>
        <p:cNvGrpSpPr/>
        <p:nvPr/>
      </p:nvGrpSpPr>
      <p:grpSpPr>
        <a:xfrm>
          <a:off x="0" y="0"/>
          <a:ext cx="0" cy="0"/>
          <a:chOff x="0" y="0"/>
          <a:chExt cx="0" cy="0"/>
        </a:xfrm>
      </p:grpSpPr>
      <p:pic>
        <p:nvPicPr>
          <p:cNvPr id="158" name="Google Shape;158;p156"/>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9"/>
        <p:cNvGrpSpPr/>
        <p:nvPr/>
      </p:nvGrpSpPr>
      <p:grpSpPr>
        <a:xfrm>
          <a:off x="0" y="0"/>
          <a:ext cx="0" cy="0"/>
          <a:chOff x="0" y="0"/>
          <a:chExt cx="0" cy="0"/>
        </a:xfrm>
      </p:grpSpPr>
      <p:sp>
        <p:nvSpPr>
          <p:cNvPr id="160" name="Google Shape;160;p157"/>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157"/>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2" name="Google Shape;162;p157"/>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63" name="Google Shape;163;p157"/>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4" name="Google Shape;164;p15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165"/>
        <p:cNvGrpSpPr/>
        <p:nvPr/>
      </p:nvGrpSpPr>
      <p:grpSpPr>
        <a:xfrm>
          <a:off x="0" y="0"/>
          <a:ext cx="0" cy="0"/>
          <a:chOff x="0" y="0"/>
          <a:chExt cx="0" cy="0"/>
        </a:xfrm>
      </p:grpSpPr>
      <p:sp>
        <p:nvSpPr>
          <p:cNvPr id="166" name="Google Shape;166;p158"/>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58"/>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168"/>
        <p:cNvGrpSpPr/>
        <p:nvPr/>
      </p:nvGrpSpPr>
      <p:grpSpPr>
        <a:xfrm>
          <a:off x="0" y="0"/>
          <a:ext cx="0" cy="0"/>
          <a:chOff x="0" y="0"/>
          <a:chExt cx="0" cy="0"/>
        </a:xfrm>
      </p:grpSpPr>
      <p:sp>
        <p:nvSpPr>
          <p:cNvPr id="169" name="Google Shape;169;p159"/>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170"/>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171"/>
        <p:cNvGrpSpPr/>
        <p:nvPr/>
      </p:nvGrpSpPr>
      <p:grpSpPr>
        <a:xfrm>
          <a:off x="0" y="0"/>
          <a:ext cx="0" cy="0"/>
          <a:chOff x="0" y="0"/>
          <a:chExt cx="0" cy="0"/>
        </a:xfrm>
      </p:grpSpPr>
      <p:sp>
        <p:nvSpPr>
          <p:cNvPr id="172" name="Google Shape;172;p161"/>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161"/>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74" name="Google Shape;174;p161"/>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75" name="Google Shape;175;p161"/>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176"/>
        <p:cNvGrpSpPr/>
        <p:nvPr/>
      </p:nvGrpSpPr>
      <p:grpSpPr>
        <a:xfrm>
          <a:off x="0" y="0"/>
          <a:ext cx="0" cy="0"/>
          <a:chOff x="0" y="0"/>
          <a:chExt cx="0" cy="0"/>
        </a:xfrm>
      </p:grpSpPr>
      <p:sp>
        <p:nvSpPr>
          <p:cNvPr id="177" name="Google Shape;177;p162"/>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162"/>
          <p:cNvSpPr txBox="1">
            <a:spLocks noGrp="1"/>
          </p:cNvSpPr>
          <p:nvPr>
            <p:ph type="body" idx="1"/>
          </p:nvPr>
        </p:nvSpPr>
        <p:spPr>
          <a:xfrm>
            <a:off x="912813" y="1666567"/>
            <a:ext cx="3582988" cy="657533"/>
          </a:xfrm>
          <a:prstGeom prst="rect">
            <a:avLst/>
          </a:prstGeom>
          <a:solidFill>
            <a:srgbClr val="003369">
              <a:alpha val="74117"/>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9" name="Google Shape;179;p162"/>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80" name="Google Shape;180;p162"/>
          <p:cNvSpPr txBox="1">
            <a:spLocks noGrp="1"/>
          </p:cNvSpPr>
          <p:nvPr>
            <p:ph type="body" idx="3"/>
          </p:nvPr>
        </p:nvSpPr>
        <p:spPr>
          <a:xfrm>
            <a:off x="5105400" y="1673500"/>
            <a:ext cx="3581400" cy="639762"/>
          </a:xfrm>
          <a:prstGeom prst="rect">
            <a:avLst/>
          </a:prstGeom>
          <a:solidFill>
            <a:srgbClr val="003369">
              <a:alpha val="74117"/>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1" name="Google Shape;181;p162"/>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82" name="Google Shape;182;p162"/>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83" name="Google Shape;183;p162"/>
          <p:cNvSpPr/>
          <p:nvPr/>
        </p:nvSpPr>
        <p:spPr>
          <a:xfrm>
            <a:off x="4648200" y="1666566"/>
            <a:ext cx="457200" cy="646695"/>
          </a:xfrm>
          <a:prstGeom prst="rect">
            <a:avLst/>
          </a:prstGeom>
          <a:solidFill>
            <a:srgbClr val="D8DDE5">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184"/>
        <p:cNvGrpSpPr/>
        <p:nvPr/>
      </p:nvGrpSpPr>
      <p:grpSpPr>
        <a:xfrm>
          <a:off x="0" y="0"/>
          <a:ext cx="0" cy="0"/>
          <a:chOff x="0" y="0"/>
          <a:chExt cx="0" cy="0"/>
        </a:xfrm>
      </p:grpSpPr>
      <p:sp>
        <p:nvSpPr>
          <p:cNvPr id="185" name="Google Shape;185;p163"/>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163"/>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7" name="Google Shape;187;p163"/>
          <p:cNvSpPr txBox="1">
            <a:spLocks noGrp="1"/>
          </p:cNvSpPr>
          <p:nvPr>
            <p:ph type="body" idx="2"/>
          </p:nvPr>
        </p:nvSpPr>
        <p:spPr>
          <a:xfrm>
            <a:off x="457200" y="1435101"/>
            <a:ext cx="3008313" cy="4512778"/>
          </a:xfrm>
          <a:prstGeom prst="rect">
            <a:avLst/>
          </a:prstGeom>
          <a:solidFill>
            <a:srgbClr val="003369">
              <a:alpha val="74117"/>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88" name="Google Shape;188;p163"/>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89"/>
        <p:cNvGrpSpPr/>
        <p:nvPr/>
      </p:nvGrpSpPr>
      <p:grpSpPr>
        <a:xfrm>
          <a:off x="0" y="0"/>
          <a:ext cx="0" cy="0"/>
          <a:chOff x="0" y="0"/>
          <a:chExt cx="0" cy="0"/>
        </a:xfrm>
      </p:grpSpPr>
      <p:sp>
        <p:nvSpPr>
          <p:cNvPr id="190" name="Google Shape;190;p164"/>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164"/>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2" name="Google Shape;192;p164"/>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3" name="Google Shape;193;p164"/>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94"/>
        <p:cNvGrpSpPr/>
        <p:nvPr/>
      </p:nvGrpSpPr>
      <p:grpSpPr>
        <a:xfrm>
          <a:off x="0" y="0"/>
          <a:ext cx="0" cy="0"/>
          <a:chOff x="0" y="0"/>
          <a:chExt cx="0" cy="0"/>
        </a:xfrm>
      </p:grpSpPr>
      <p:sp>
        <p:nvSpPr>
          <p:cNvPr id="195" name="Google Shape;195;p165"/>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6" name="Google Shape;196;p165"/>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97" name="Google Shape;197;p165"/>
          <p:cNvGrpSpPr/>
          <p:nvPr/>
        </p:nvGrpSpPr>
        <p:grpSpPr>
          <a:xfrm>
            <a:off x="2144995" y="3177707"/>
            <a:ext cx="4854010" cy="1143000"/>
            <a:chOff x="1981200" y="1826567"/>
            <a:chExt cx="4854010" cy="1143000"/>
          </a:xfrm>
        </p:grpSpPr>
        <p:pic>
          <p:nvPicPr>
            <p:cNvPr id="198" name="Google Shape;198;p165">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99" name="Google Shape;199;p165"/>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200" name="Google Shape;200;p165"/>
          <p:cNvGrpSpPr/>
          <p:nvPr/>
        </p:nvGrpSpPr>
        <p:grpSpPr>
          <a:xfrm>
            <a:off x="2050634" y="4545484"/>
            <a:ext cx="5042731" cy="1143000"/>
            <a:chOff x="1981200" y="3426768"/>
            <a:chExt cx="5042731" cy="1143000"/>
          </a:xfrm>
        </p:grpSpPr>
        <p:pic>
          <p:nvPicPr>
            <p:cNvPr id="201" name="Google Shape;201;p165">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202" name="Google Shape;202;p165"/>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203" name="Google Shape;203;p165"/>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18"/>
        <p:cNvGrpSpPr/>
        <p:nvPr/>
      </p:nvGrpSpPr>
      <p:grpSpPr>
        <a:xfrm>
          <a:off x="0" y="0"/>
          <a:ext cx="0" cy="0"/>
          <a:chOff x="0" y="0"/>
          <a:chExt cx="0" cy="0"/>
        </a:xfrm>
      </p:grpSpPr>
      <p:pic>
        <p:nvPicPr>
          <p:cNvPr id="19" name="Google Shape;19;p129"/>
          <p:cNvPicPr preferRelativeResize="0"/>
          <p:nvPr/>
        </p:nvPicPr>
        <p:blipFill rotWithShape="1">
          <a:blip r:embed="rId2">
            <a:alphaModFix/>
          </a:blip>
          <a:srcRect l="136" t="32397" r="-132" b="12769"/>
          <a:stretch/>
        </p:blipFill>
        <p:spPr>
          <a:xfrm rot="10800000">
            <a:off x="0" y="0"/>
            <a:ext cx="9143999" cy="1554608"/>
          </a:xfrm>
          <a:prstGeom prst="rect">
            <a:avLst/>
          </a:prstGeom>
          <a:noFill/>
          <a:ln>
            <a:noFill/>
          </a:ln>
        </p:spPr>
      </p:pic>
      <p:pic>
        <p:nvPicPr>
          <p:cNvPr id="20" name="Google Shape;20;p129"/>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21" name="Google Shape;21;p129"/>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
        <p:cNvGrpSpPr/>
        <p:nvPr/>
      </p:nvGrpSpPr>
      <p:grpSpPr>
        <a:xfrm>
          <a:off x="0" y="0"/>
          <a:ext cx="0" cy="0"/>
          <a:chOff x="0" y="0"/>
          <a:chExt cx="0" cy="0"/>
        </a:xfrm>
      </p:grpSpPr>
      <p:sp>
        <p:nvSpPr>
          <p:cNvPr id="23" name="Google Shape;23;p13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30"/>
          <p:cNvSpPr txBox="1">
            <a:spLocks noGrp="1"/>
          </p:cNvSpPr>
          <p:nvPr>
            <p:ph type="body" idx="1"/>
          </p:nvPr>
        </p:nvSpPr>
        <p:spPr>
          <a:xfrm>
            <a:off x="914400" y="1524000"/>
            <a:ext cx="3582900" cy="651000"/>
          </a:xfrm>
          <a:prstGeom prst="rect">
            <a:avLst/>
          </a:prstGeom>
          <a:solidFill>
            <a:srgbClr val="003369">
              <a:alpha val="72549"/>
            </a:srgbClr>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5" name="Google Shape;25;p13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26" name="Google Shape;26;p130"/>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lt1"/>
              </a:buClr>
              <a:buSzPts val="2100"/>
              <a:buNone/>
              <a:defRPr sz="2100" b="1">
                <a:solidFill>
                  <a:schemeClr val="lt1"/>
                </a:solidFill>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27" name="Google Shape;27;p13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
        <p:cNvGrpSpPr/>
        <p:nvPr/>
      </p:nvGrpSpPr>
      <p:grpSpPr>
        <a:xfrm>
          <a:off x="0" y="0"/>
          <a:ext cx="0" cy="0"/>
          <a:chOff x="0" y="0"/>
          <a:chExt cx="0" cy="0"/>
        </a:xfrm>
      </p:grpSpPr>
      <p:sp>
        <p:nvSpPr>
          <p:cNvPr id="29" name="Google Shape;29;p131"/>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1"/>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1" name="Google Shape;31;p131"/>
          <p:cNvSpPr txBox="1">
            <a:spLocks noGrp="1"/>
          </p:cNvSpPr>
          <p:nvPr>
            <p:ph type="body" idx="2"/>
          </p:nvPr>
        </p:nvSpPr>
        <p:spPr>
          <a:xfrm>
            <a:off x="457200" y="1435101"/>
            <a:ext cx="3008313" cy="4512778"/>
          </a:xfrm>
          <a:prstGeom prst="rect">
            <a:avLst/>
          </a:prstGeom>
          <a:solidFill>
            <a:srgbClr val="003369">
              <a:alpha val="7333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32" name="Google Shape;32;p131"/>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 name="Google Shape;33;p131"/>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1">
  <p:cSld name="Comparison 1">
    <p:spTree>
      <p:nvGrpSpPr>
        <p:cNvPr id="1" name="Shape 34"/>
        <p:cNvGrpSpPr/>
        <p:nvPr/>
      </p:nvGrpSpPr>
      <p:grpSpPr>
        <a:xfrm>
          <a:off x="0" y="0"/>
          <a:ext cx="0" cy="0"/>
          <a:chOff x="0" y="0"/>
          <a:chExt cx="0" cy="0"/>
        </a:xfrm>
      </p:grpSpPr>
      <p:sp>
        <p:nvSpPr>
          <p:cNvPr id="35" name="Google Shape;35;p134"/>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34"/>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37" name="Google Shape;37;p134"/>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38" name="Google Shape;38;p134"/>
          <p:cNvPicPr preferRelativeResize="0"/>
          <p:nvPr/>
        </p:nvPicPr>
        <p:blipFill rotWithShape="1">
          <a:blip r:embed="rId2">
            <a:alphaModFix/>
          </a:blip>
          <a:srcRect/>
          <a:stretch/>
        </p:blipFill>
        <p:spPr>
          <a:xfrm>
            <a:off x="48426" y="49986"/>
            <a:ext cx="2666999" cy="1556656"/>
          </a:xfrm>
          <a:prstGeom prst="rect">
            <a:avLst/>
          </a:prstGeom>
          <a:noFill/>
          <a:ln>
            <a:noFill/>
          </a:ln>
        </p:spPr>
      </p:pic>
      <p:pic>
        <p:nvPicPr>
          <p:cNvPr id="39" name="Google Shape;39;p134"/>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40"/>
        <p:cNvGrpSpPr/>
        <p:nvPr/>
      </p:nvGrpSpPr>
      <p:grpSpPr>
        <a:xfrm>
          <a:off x="0" y="0"/>
          <a:ext cx="0" cy="0"/>
          <a:chOff x="0" y="0"/>
          <a:chExt cx="0" cy="0"/>
        </a:xfrm>
      </p:grpSpPr>
      <p:pic>
        <p:nvPicPr>
          <p:cNvPr id="41" name="Google Shape;41;p135"/>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42" name="Google Shape;42;p135"/>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5"/>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4" name="Google Shape;44;p135"/>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45"/>
        <p:cNvGrpSpPr/>
        <p:nvPr/>
      </p:nvGrpSpPr>
      <p:grpSpPr>
        <a:xfrm>
          <a:off x="0" y="0"/>
          <a:ext cx="0" cy="0"/>
          <a:chOff x="0" y="0"/>
          <a:chExt cx="0" cy="0"/>
        </a:xfrm>
      </p:grpSpPr>
      <p:pic>
        <p:nvPicPr>
          <p:cNvPr id="46" name="Google Shape;46;p136"/>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47" name="Google Shape;47;p136"/>
          <p:cNvSpPr txBox="1">
            <a:spLocks noGrp="1"/>
          </p:cNvSpPr>
          <p:nvPr>
            <p:ph type="ctrTitle"/>
          </p:nvPr>
        </p:nvSpPr>
        <p:spPr>
          <a:xfrm>
            <a:off x="953254" y="3671154"/>
            <a:ext cx="7240509" cy="1470025"/>
          </a:xfrm>
          <a:prstGeom prst="rect">
            <a:avLst/>
          </a:prstGeom>
          <a:solidFill>
            <a:schemeClr val="lt1">
              <a:alpha val="67058"/>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6"/>
          <p:cNvSpPr txBox="1">
            <a:spLocks noGrp="1"/>
          </p:cNvSpPr>
          <p:nvPr>
            <p:ph type="subTitle" idx="1"/>
          </p:nvPr>
        </p:nvSpPr>
        <p:spPr>
          <a:xfrm>
            <a:off x="1373109" y="5257800"/>
            <a:ext cx="6400800" cy="914400"/>
          </a:xfrm>
          <a:prstGeom prst="rect">
            <a:avLst/>
          </a:prstGeom>
          <a:solidFill>
            <a:schemeClr val="lt1">
              <a:alpha val="67058"/>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49" name="Google Shape;49;p136"/>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2" name="Google Shape;102;p13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13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4" name="Google Shape;104;p13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13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hyperlink" Target="http://www.youtube.com/watch?v=OwplSr0yEI0"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hyperlink" Target="https://drive.google.com/file/d/1C3i9MNVVO8IgThpgPXqrYs20-fF9ncoc/view?usp=sharing"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hyperlink" Target="http://drive.google.com/file/d/1y_y7dhlWzmGfB-9YDAnFpx7TV3cxcI-o/view"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hyperlink" Target="http://www.youtube.com/watch?v=55Nc8nccPa0" TargetMode="External"/><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hyperlink" Target="https://rti4success.org/sites/default/files/interventions_in_rti_handouts.pdf" TargetMode="External"/><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hyperlink" Target="https://iris.peabody.vanderbilt.edu/module/ebp_03/" TargetMode="External"/><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hyperlink" Target="http://www.pbis.or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OwplSr0yEI0"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assets-global.website-files.com/5d3725188825e071f1670246/5d7035c071700f1e3b846aab_b1_lewis_powers_dixon_revised.pdf"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intensiveintervention.org/" TargetMode="External"/><Relationship Id="rId7"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https://www.pbis.org/resource/screening-resources" TargetMode="External"/><Relationship Id="rId5" Type="http://schemas.openxmlformats.org/officeDocument/2006/relationships/hyperlink" Target="https://charts.intensiveintervention.org/chart/behavior-screening" TargetMode="External"/><Relationship Id="rId4" Type="http://schemas.openxmlformats.org/officeDocument/2006/relationships/hyperlink" Target="https://www.rand.org/education-and-labor/projects/assessments" TargetMode="External"/><Relationship Id="rId9"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hyperlink" Target="https://leadershipwatch-aadboot.com/2010/09/26/the-essence-of-people-alignment-part-1/pzlogo/"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46.jpg"/><Relationship Id="rId4" Type="http://schemas.openxmlformats.org/officeDocument/2006/relationships/hyperlink" Target="https://creativecommons.org/licenses/by-nc-nd/3.0/"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4b1b9bd0d1_2_2873"/>
          <p:cNvSpPr txBox="1">
            <a:spLocks noGrp="1"/>
          </p:cNvSpPr>
          <p:nvPr>
            <p:ph type="ctrTitle"/>
          </p:nvPr>
        </p:nvSpPr>
        <p:spPr>
          <a:xfrm>
            <a:off x="953254" y="3671154"/>
            <a:ext cx="7240509" cy="1470025"/>
          </a:xfrm>
          <a:prstGeom prst="rect">
            <a:avLst/>
          </a:prstGeom>
          <a:solidFill>
            <a:schemeClr val="lt1">
              <a:alpha val="63921"/>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91919"/>
              </a:buClr>
              <a:buSzPts val="5400"/>
              <a:buFont typeface="Verdana"/>
              <a:buNone/>
            </a:pPr>
            <a:r>
              <a:rPr lang="en-US"/>
              <a:t>Advanced Tiers</a:t>
            </a:r>
            <a:endParaRPr/>
          </a:p>
        </p:txBody>
      </p:sp>
      <p:sp>
        <p:nvSpPr>
          <p:cNvPr id="216" name="Google Shape;216;g24b1b9bd0d1_2_2873"/>
          <p:cNvSpPr txBox="1">
            <a:spLocks noGrp="1"/>
          </p:cNvSpPr>
          <p:nvPr>
            <p:ph type="subTitle" idx="1"/>
          </p:nvPr>
        </p:nvSpPr>
        <p:spPr>
          <a:xfrm>
            <a:off x="1373100" y="5257800"/>
            <a:ext cx="6400800" cy="1159500"/>
          </a:xfrm>
          <a:prstGeom prst="rect">
            <a:avLst/>
          </a:prstGeom>
          <a:solidFill>
            <a:schemeClr val="lt1">
              <a:alpha val="63921"/>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r>
              <a:rPr lang="en-US"/>
              <a:t>Setting Up Tier 2 Systems</a:t>
            </a:r>
            <a:endParaRPr/>
          </a:p>
          <a:p>
            <a:pPr marL="0" lvl="0" indent="0" algn="ctr" rtl="0">
              <a:lnSpc>
                <a:spcPct val="100000"/>
              </a:lnSpc>
              <a:spcBef>
                <a:spcPts val="0"/>
              </a:spcBef>
              <a:spcAft>
                <a:spcPts val="0"/>
              </a:spcAft>
              <a:buClr>
                <a:srgbClr val="888888"/>
              </a:buClr>
              <a:buSzPts val="3200"/>
              <a:buNone/>
            </a:pPr>
            <a:r>
              <a:rPr lang="en-US"/>
              <a:t>Day 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20" name="Google Shape;320;g24b1b9bd0d1_2_2618" descr="multi-colored pyramid showing three tiers"/>
          <p:cNvPicPr preferRelativeResize="0"/>
          <p:nvPr/>
        </p:nvPicPr>
        <p:blipFill rotWithShape="1">
          <a:blip r:embed="rId3">
            <a:alphaModFix/>
          </a:blip>
          <a:srcRect/>
          <a:stretch/>
        </p:blipFill>
        <p:spPr>
          <a:xfrm>
            <a:off x="531550" y="1918425"/>
            <a:ext cx="4567400" cy="4375150"/>
          </a:xfrm>
          <a:prstGeom prst="rect">
            <a:avLst/>
          </a:prstGeom>
          <a:noFill/>
          <a:ln>
            <a:noFill/>
          </a:ln>
        </p:spPr>
      </p:pic>
      <p:sp>
        <p:nvSpPr>
          <p:cNvPr id="321" name="Google Shape;321;g24b1b9bd0d1_2_2618"/>
          <p:cNvSpPr txBox="1"/>
          <p:nvPr/>
        </p:nvSpPr>
        <p:spPr>
          <a:xfrm>
            <a:off x="5406250" y="1715600"/>
            <a:ext cx="4306200" cy="47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Tier 3 for a </a:t>
            </a:r>
            <a:r>
              <a:rPr lang="en-US" sz="2800" b="0" i="1" u="none" strike="noStrike" cap="none">
                <a:solidFill>
                  <a:srgbClr val="000000"/>
                </a:solidFill>
                <a:latin typeface="Verdana"/>
                <a:ea typeface="Verdana"/>
                <a:cs typeface="Verdana"/>
                <a:sym typeface="Verdana"/>
              </a:rPr>
              <a:t>Few</a:t>
            </a:r>
            <a:r>
              <a:rPr lang="en-US" sz="2800" b="0" i="0" u="none" strike="noStrike" cap="none">
                <a:solidFill>
                  <a:srgbClr val="000000"/>
                </a:solidFill>
                <a:latin typeface="Verdana"/>
                <a:ea typeface="Verdana"/>
                <a:cs typeface="Verdana"/>
                <a:sym typeface="Verdana"/>
              </a:rPr>
              <a:t>: Intensive, Individualized</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Tier 2 for </a:t>
            </a:r>
            <a:r>
              <a:rPr lang="en-US" sz="2800" b="0" i="1" u="none" strike="noStrike" cap="none">
                <a:solidFill>
                  <a:srgbClr val="000000"/>
                </a:solidFill>
                <a:latin typeface="Verdana"/>
                <a:ea typeface="Verdana"/>
                <a:cs typeface="Verdana"/>
                <a:sym typeface="Verdana"/>
              </a:rPr>
              <a:t>Some</a:t>
            </a:r>
            <a:r>
              <a:rPr lang="en-US" sz="2800" b="0" i="0" u="none" strike="noStrike" cap="none">
                <a:solidFill>
                  <a:srgbClr val="000000"/>
                </a:solidFill>
                <a:latin typeface="Verdana"/>
                <a:ea typeface="Verdana"/>
                <a:cs typeface="Verdana"/>
                <a:sym typeface="Verdana"/>
              </a:rPr>
              <a:t>: Targeted for Small Groups</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Tier I for </a:t>
            </a:r>
            <a:r>
              <a:rPr lang="en-US" sz="2800" b="0" i="1" u="none" strike="noStrike" cap="none">
                <a:solidFill>
                  <a:srgbClr val="000000"/>
                </a:solidFill>
                <a:latin typeface="Verdana"/>
                <a:ea typeface="Verdana"/>
                <a:cs typeface="Verdana"/>
                <a:sym typeface="Verdana"/>
              </a:rPr>
              <a:t>All</a:t>
            </a:r>
            <a:r>
              <a:rPr lang="en-US" sz="2800" b="0" i="0" u="none" strike="noStrike" cap="none">
                <a:solidFill>
                  <a:srgbClr val="000000"/>
                </a:solidFill>
                <a:latin typeface="Verdana"/>
                <a:ea typeface="Verdana"/>
                <a:cs typeface="Verdana"/>
                <a:sym typeface="Verdana"/>
              </a:rPr>
              <a:t>: Core/Universal</a:t>
            </a:r>
            <a:endParaRPr sz="2800" b="0" i="0" u="none" strike="noStrike" cap="none">
              <a:solidFill>
                <a:srgbClr val="000000"/>
              </a:solidFill>
              <a:latin typeface="Verdana"/>
              <a:ea typeface="Verdana"/>
              <a:cs typeface="Verdana"/>
              <a:sym typeface="Verdana"/>
            </a:endParaRPr>
          </a:p>
        </p:txBody>
      </p:sp>
      <p:sp>
        <p:nvSpPr>
          <p:cNvPr id="322" name="Google Shape;322;g24b1b9bd0d1_2_2618"/>
          <p:cNvSpPr txBox="1"/>
          <p:nvPr/>
        </p:nvSpPr>
        <p:spPr>
          <a:xfrm>
            <a:off x="76200" y="3821750"/>
            <a:ext cx="1859400" cy="568500"/>
          </a:xfrm>
          <a:prstGeom prst="rect">
            <a:avLst/>
          </a:prstGeom>
          <a:solidFill>
            <a:schemeClr val="accent1"/>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a:solidFill>
                  <a:srgbClr val="000000"/>
                </a:solidFill>
                <a:latin typeface="Verdana"/>
                <a:ea typeface="Verdana"/>
                <a:cs typeface="Verdana"/>
                <a:sym typeface="Verdana"/>
              </a:rPr>
              <a:t>80 - 90%</a:t>
            </a:r>
            <a:endParaRPr sz="2400" b="1" i="0" u="none" strike="noStrike" cap="none">
              <a:solidFill>
                <a:srgbClr val="000000"/>
              </a:solidFill>
              <a:latin typeface="Verdana"/>
              <a:ea typeface="Verdana"/>
              <a:cs typeface="Verdana"/>
              <a:sym typeface="Verdana"/>
            </a:endParaRPr>
          </a:p>
        </p:txBody>
      </p:sp>
      <p:sp>
        <p:nvSpPr>
          <p:cNvPr id="323" name="Google Shape;323;g24b1b9bd0d1_2_2618"/>
          <p:cNvSpPr txBox="1"/>
          <p:nvPr/>
        </p:nvSpPr>
        <p:spPr>
          <a:xfrm>
            <a:off x="1219850" y="2870075"/>
            <a:ext cx="1595400" cy="568500"/>
          </a:xfrm>
          <a:prstGeom prst="rect">
            <a:avLst/>
          </a:prstGeom>
          <a:solidFill>
            <a:srgbClr val="FFF2CC"/>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5 - 15%</a:t>
            </a:r>
            <a:endParaRPr sz="2400" b="1" i="0" u="none" strike="noStrike" cap="none">
              <a:solidFill>
                <a:srgbClr val="000000"/>
              </a:solidFill>
              <a:latin typeface="Verdana"/>
              <a:ea typeface="Verdana"/>
              <a:cs typeface="Verdana"/>
              <a:sym typeface="Verdana"/>
            </a:endParaRPr>
          </a:p>
        </p:txBody>
      </p:sp>
      <p:sp>
        <p:nvSpPr>
          <p:cNvPr id="324" name="Google Shape;324;g24b1b9bd0d1_2_2618"/>
          <p:cNvSpPr txBox="1"/>
          <p:nvPr/>
        </p:nvSpPr>
        <p:spPr>
          <a:xfrm>
            <a:off x="2434250" y="1918425"/>
            <a:ext cx="1595400" cy="568500"/>
          </a:xfrm>
          <a:prstGeom prst="rect">
            <a:avLst/>
          </a:prstGeom>
          <a:solidFill>
            <a:srgbClr val="E06666"/>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1" i="0" u="none" strike="noStrike" cap="none">
                <a:solidFill>
                  <a:srgbClr val="000000"/>
                </a:solidFill>
                <a:latin typeface="Verdana"/>
                <a:ea typeface="Verdana"/>
                <a:cs typeface="Verdana"/>
                <a:sym typeface="Verdana"/>
              </a:rPr>
              <a:t>1 - 5%</a:t>
            </a:r>
            <a:endParaRPr sz="2400" b="1" i="0" u="none" strike="noStrike" cap="none">
              <a:solidFill>
                <a:srgbClr val="000000"/>
              </a:solidFill>
              <a:latin typeface="Verdana"/>
              <a:ea typeface="Verdana"/>
              <a:cs typeface="Verdana"/>
              <a:sym typeface="Verdana"/>
            </a:endParaRPr>
          </a:p>
        </p:txBody>
      </p:sp>
      <p:sp>
        <p:nvSpPr>
          <p:cNvPr id="319" name="Google Shape;319;g24b1b9bd0d1_2_26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Where are we in the Triangle?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 calcmode="lin" valueType="num">
                                      <p:cBhvr additive="base">
                                        <p:cTn id="7" dur="1000"/>
                                        <p:tgtEl>
                                          <p:spTgt spid="32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3"/>
                                        </p:tgtEl>
                                        <p:attrNameLst>
                                          <p:attrName>style.visibility</p:attrName>
                                        </p:attrNameLst>
                                      </p:cBhvr>
                                      <p:to>
                                        <p:strVal val="visible"/>
                                      </p:to>
                                    </p:set>
                                    <p:anim calcmode="lin" valueType="num">
                                      <p:cBhvr additive="base">
                                        <p:cTn id="12" dur="1000"/>
                                        <p:tgtEl>
                                          <p:spTgt spid="32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24"/>
                                        </p:tgtEl>
                                        <p:attrNameLst>
                                          <p:attrName>style.visibility</p:attrName>
                                        </p:attrNameLst>
                                      </p:cBhvr>
                                      <p:to>
                                        <p:strVal val="visible"/>
                                      </p:to>
                                    </p:set>
                                    <p:anim calcmode="lin" valueType="num">
                                      <p:cBhvr additive="base">
                                        <p:cTn id="17" dur="1000"/>
                                        <p:tgtEl>
                                          <p:spTgt spid="32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1135" name="Google Shape;1135;p67" descr="Team Meeting example: Use this video to help your team assess the pros/cons of a Tier II team meeting (Part 1)" title="Tier 2 Team Meeting example - Part 1">
            <a:hlinkClick r:id="rId3"/>
          </p:cNvPr>
          <p:cNvPicPr preferRelativeResize="0"/>
          <p:nvPr/>
        </p:nvPicPr>
        <p:blipFill rotWithShape="1">
          <a:blip r:embed="rId4">
            <a:alphaModFix/>
          </a:blip>
          <a:srcRect/>
          <a:stretch/>
        </p:blipFill>
        <p:spPr>
          <a:xfrm>
            <a:off x="738900" y="1912950"/>
            <a:ext cx="8090275" cy="4550800"/>
          </a:xfrm>
          <a:prstGeom prst="rect">
            <a:avLst/>
          </a:prstGeom>
          <a:noFill/>
          <a:ln>
            <a:noFill/>
          </a:ln>
        </p:spPr>
      </p:pic>
      <p:sp>
        <p:nvSpPr>
          <p:cNvPr id="1134" name="Google Shape;1134;p6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Intervention Effectiveness</a:t>
            </a:r>
            <a:endParaRPr/>
          </a:p>
          <a:p>
            <a:pPr marL="0" lvl="0" indent="0" algn="ctr" rtl="0">
              <a:lnSpc>
                <a:spcPct val="100000"/>
              </a:lnSpc>
              <a:spcBef>
                <a:spcPts val="0"/>
              </a:spcBef>
              <a:spcAft>
                <a:spcPts val="0"/>
              </a:spcAft>
              <a:buSzPct val="111111"/>
              <a:buNone/>
            </a:pPr>
            <a:r>
              <a:rPr lang="en-US"/>
              <a:t>Tier 2 Team Meeting Example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5"/>
                                        </p:tgtEl>
                                        <p:attrNameLst>
                                          <p:attrName>style.visibility</p:attrName>
                                        </p:attrNameLst>
                                      </p:cBhvr>
                                      <p:to>
                                        <p:strVal val="visible"/>
                                      </p:to>
                                    </p:set>
                                    <p:animEffect transition="in" filter="fade">
                                      <p:cBhvr>
                                        <p:cTn id="7" dur="1000"/>
                                        <p:tgtEl>
                                          <p:spTgt spid="1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141" name="Google Shape;1141;g336b62f4fd4_0_929" descr="Intervention monitoring.png&#10;"/>
          <p:cNvPicPr preferRelativeResize="0"/>
          <p:nvPr/>
        </p:nvPicPr>
        <p:blipFill>
          <a:blip r:embed="rId3">
            <a:alphaModFix/>
          </a:blip>
          <a:stretch>
            <a:fillRect/>
          </a:stretch>
        </p:blipFill>
        <p:spPr>
          <a:xfrm>
            <a:off x="943538" y="1473850"/>
            <a:ext cx="7256934" cy="5181599"/>
          </a:xfrm>
          <a:prstGeom prst="rect">
            <a:avLst/>
          </a:prstGeom>
          <a:noFill/>
          <a:ln>
            <a:noFill/>
          </a:ln>
        </p:spPr>
      </p:pic>
      <p:sp>
        <p:nvSpPr>
          <p:cNvPr id="1140" name="Google Shape;1140;g336b62f4fd4_0_92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Intervention Monitoring</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8" name="Google Shape;1148;p6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228600" algn="l" rtl="0">
              <a:lnSpc>
                <a:spcPct val="100000"/>
              </a:lnSpc>
              <a:spcBef>
                <a:spcPts val="360"/>
              </a:spcBef>
              <a:spcAft>
                <a:spcPts val="0"/>
              </a:spcAft>
              <a:buSzPts val="1800"/>
              <a:buNone/>
            </a:pPr>
            <a:endParaRPr/>
          </a:p>
          <a:p>
            <a:pPr marL="457200" lvl="0" indent="-342900" algn="l" rtl="0">
              <a:lnSpc>
                <a:spcPct val="100000"/>
              </a:lnSpc>
              <a:spcBef>
                <a:spcPts val="360"/>
              </a:spcBef>
              <a:spcAft>
                <a:spcPts val="0"/>
              </a:spcAft>
              <a:buSzPts val="1800"/>
              <a:buChar char="•"/>
            </a:pPr>
            <a:r>
              <a:rPr lang="en-US" u="sng">
                <a:solidFill>
                  <a:schemeClr val="hlink"/>
                </a:solidFill>
                <a:hlinkClick r:id="rId3"/>
              </a:rPr>
              <a:t>Intervention Tracking Spreadsheet</a:t>
            </a:r>
            <a:endParaRPr/>
          </a:p>
          <a:p>
            <a:pPr marL="457200" lvl="0" indent="-228600" algn="l" rtl="0">
              <a:lnSpc>
                <a:spcPct val="100000"/>
              </a:lnSpc>
              <a:spcBef>
                <a:spcPts val="360"/>
              </a:spcBef>
              <a:spcAft>
                <a:spcPts val="0"/>
              </a:spcAft>
              <a:buSzPts val="1800"/>
              <a:buNone/>
            </a:pPr>
            <a:endParaRPr/>
          </a:p>
        </p:txBody>
      </p:sp>
      <p:pic>
        <p:nvPicPr>
          <p:cNvPr id="1149" name="Google Shape;1149;p68" descr="screenshot of intervention tracking spreadsheet" title="Intervention tracking spreadsheet"/>
          <p:cNvPicPr preferRelativeResize="0"/>
          <p:nvPr/>
        </p:nvPicPr>
        <p:blipFill rotWithShape="1">
          <a:blip r:embed="rId4">
            <a:alphaModFix/>
          </a:blip>
          <a:srcRect/>
          <a:stretch/>
        </p:blipFill>
        <p:spPr>
          <a:xfrm>
            <a:off x="612225" y="1600200"/>
            <a:ext cx="7919551" cy="3446926"/>
          </a:xfrm>
          <a:prstGeom prst="rect">
            <a:avLst/>
          </a:prstGeom>
          <a:noFill/>
          <a:ln>
            <a:noFill/>
          </a:ln>
        </p:spPr>
      </p:pic>
      <p:sp>
        <p:nvSpPr>
          <p:cNvPr id="1147" name="Google Shape;1147;p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600"/>
              <a:t>Electronic Intervention Tracking</a:t>
            </a:r>
            <a:endParaRPr sz="36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g336b62f4fd4_0_935"/>
          <p:cNvSpPr txBox="1">
            <a:spLocks noGrp="1"/>
          </p:cNvSpPr>
          <p:nvPr>
            <p:ph type="body" idx="1"/>
          </p:nvPr>
        </p:nvSpPr>
        <p:spPr>
          <a:xfrm>
            <a:off x="457201" y="1600201"/>
            <a:ext cx="8229600" cy="45720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sz="4800" b="1"/>
              <a:t>Progress Monitoring Student Data</a:t>
            </a:r>
            <a:endParaRPr sz="4800" b="1"/>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pic>
        <p:nvPicPr>
          <p:cNvPr id="1161" name="Google Shape;1161;p72" descr="video" title="Powhatan Division Presentation Oct2020 (Strand C).mp4">
            <a:hlinkClick r:id="rId3"/>
          </p:cNvPr>
          <p:cNvPicPr preferRelativeResize="0"/>
          <p:nvPr/>
        </p:nvPicPr>
        <p:blipFill rotWithShape="1">
          <a:blip r:embed="rId4">
            <a:alphaModFix/>
          </a:blip>
          <a:srcRect/>
          <a:stretch/>
        </p:blipFill>
        <p:spPr>
          <a:xfrm>
            <a:off x="117050" y="1525125"/>
            <a:ext cx="9144000" cy="5143500"/>
          </a:xfrm>
          <a:prstGeom prst="rect">
            <a:avLst/>
          </a:prstGeom>
          <a:noFill/>
          <a:ln>
            <a:noFill/>
          </a:ln>
        </p:spPr>
      </p:pic>
      <p:sp>
        <p:nvSpPr>
          <p:cNvPr id="1160" name="Google Shape;1160;p7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SzPct val="111111"/>
              <a:buNone/>
            </a:pPr>
            <a:r>
              <a:rPr lang="en-US"/>
              <a:t>Powhatan County Public Schools  Progress Monitoring Example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64"/>
          <p:cNvSpPr txBox="1">
            <a:spLocks noGrp="1"/>
          </p:cNvSpPr>
          <p:nvPr>
            <p:ph type="body" idx="1"/>
          </p:nvPr>
        </p:nvSpPr>
        <p:spPr>
          <a:xfrm>
            <a:off x="119525" y="1506075"/>
            <a:ext cx="9024600" cy="52101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Verdana"/>
              <a:buChar char="•"/>
            </a:pPr>
            <a:r>
              <a:rPr lang="en-US" sz="2600"/>
              <a:t>Monitors student progress across all three tiers</a:t>
            </a:r>
            <a:endParaRPr sz="2600"/>
          </a:p>
          <a:p>
            <a:pPr marL="457200" lvl="0" indent="0" algn="l" rtl="0">
              <a:lnSpc>
                <a:spcPct val="100000"/>
              </a:lnSpc>
              <a:spcBef>
                <a:spcPts val="0"/>
              </a:spcBef>
              <a:spcAft>
                <a:spcPts val="0"/>
              </a:spcAft>
              <a:buSzPts val="1800"/>
              <a:buNone/>
            </a:pPr>
            <a:endParaRPr sz="2600"/>
          </a:p>
          <a:p>
            <a:pPr marL="457200" lvl="0" indent="-406400" algn="l" rtl="0">
              <a:lnSpc>
                <a:spcPct val="100000"/>
              </a:lnSpc>
              <a:spcBef>
                <a:spcPts val="0"/>
              </a:spcBef>
              <a:spcAft>
                <a:spcPts val="0"/>
              </a:spcAft>
              <a:buSzPts val="2800"/>
              <a:buFont typeface="Verdana"/>
              <a:buChar char="•"/>
            </a:pPr>
            <a:r>
              <a:rPr lang="en-US" sz="2600" b="1"/>
              <a:t>Evaluates the effectiveness of instruction</a:t>
            </a:r>
            <a:r>
              <a:rPr lang="en-US" sz="2600"/>
              <a:t> so that teachers can create better instructional programs</a:t>
            </a:r>
            <a:endParaRPr sz="2600"/>
          </a:p>
          <a:p>
            <a:pPr marL="457200" lvl="0" indent="0" algn="l" rtl="0">
              <a:lnSpc>
                <a:spcPct val="100000"/>
              </a:lnSpc>
              <a:spcBef>
                <a:spcPts val="0"/>
              </a:spcBef>
              <a:spcAft>
                <a:spcPts val="0"/>
              </a:spcAft>
              <a:buSzPts val="1800"/>
              <a:buNone/>
            </a:pPr>
            <a:endParaRPr sz="2600"/>
          </a:p>
          <a:p>
            <a:pPr marL="457200" lvl="0" indent="-406400" algn="l" rtl="0">
              <a:lnSpc>
                <a:spcPct val="100000"/>
              </a:lnSpc>
              <a:spcBef>
                <a:spcPts val="0"/>
              </a:spcBef>
              <a:spcAft>
                <a:spcPts val="0"/>
              </a:spcAft>
              <a:buSzPts val="2800"/>
              <a:buFont typeface="Verdana"/>
              <a:buChar char="•"/>
            </a:pPr>
            <a:r>
              <a:rPr lang="en-US" sz="2600"/>
              <a:t>Identifies students who are </a:t>
            </a:r>
            <a:r>
              <a:rPr lang="en-US" sz="2600" b="1"/>
              <a:t>not making adequate progress</a:t>
            </a:r>
            <a:r>
              <a:rPr lang="en-US" sz="2600"/>
              <a:t> and who need </a:t>
            </a:r>
            <a:r>
              <a:rPr lang="en-US" sz="2600" b="1"/>
              <a:t>additional or alternative instruction</a:t>
            </a:r>
            <a:endParaRPr sz="2600" b="1"/>
          </a:p>
          <a:p>
            <a:pPr marL="457200" lvl="0" indent="0" algn="l" rtl="0">
              <a:lnSpc>
                <a:spcPct val="100000"/>
              </a:lnSpc>
              <a:spcBef>
                <a:spcPts val="0"/>
              </a:spcBef>
              <a:spcAft>
                <a:spcPts val="0"/>
              </a:spcAft>
              <a:buSzPts val="1800"/>
              <a:buNone/>
            </a:pPr>
            <a:endParaRPr sz="2600"/>
          </a:p>
          <a:p>
            <a:pPr marL="457200" lvl="0" indent="-406400" algn="l" rtl="0">
              <a:lnSpc>
                <a:spcPct val="100000"/>
              </a:lnSpc>
              <a:spcBef>
                <a:spcPts val="0"/>
              </a:spcBef>
              <a:spcAft>
                <a:spcPts val="0"/>
              </a:spcAft>
              <a:buSzPts val="2800"/>
              <a:buFont typeface="Verdana"/>
              <a:buChar char="•"/>
            </a:pPr>
            <a:r>
              <a:rPr lang="en-US" sz="2600"/>
              <a:t>Estimates </a:t>
            </a:r>
            <a:r>
              <a:rPr lang="en-US" sz="2600" b="1"/>
              <a:t>rates of improvement</a:t>
            </a:r>
            <a:r>
              <a:rPr lang="en-US" sz="2600"/>
              <a:t> for each student</a:t>
            </a:r>
            <a:endParaRPr sz="2600"/>
          </a:p>
        </p:txBody>
      </p:sp>
      <p:sp>
        <p:nvSpPr>
          <p:cNvPr id="1167" name="Google Shape;1167;p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Defining Progress Monitoring</a:t>
            </a:r>
            <a:endParaRPr/>
          </a:p>
          <a:p>
            <a:pPr marL="0" lvl="0" indent="0" algn="ctr" rtl="0">
              <a:lnSpc>
                <a:spcPct val="100000"/>
              </a:lnSpc>
              <a:spcBef>
                <a:spcPts val="0"/>
              </a:spcBef>
              <a:spcAft>
                <a:spcPts val="0"/>
              </a:spcAft>
              <a:buSzPct val="100000"/>
              <a:buNone/>
            </a:pPr>
            <a:r>
              <a:rPr lang="en-US"/>
              <a:t>Common Language </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6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504"/>
              <a:buNone/>
            </a:pPr>
            <a:r>
              <a:rPr lang="en-US" sz="2600">
                <a:highlight>
                  <a:srgbClr val="00FF00"/>
                </a:highlight>
              </a:rPr>
              <a:t>Tier 1</a:t>
            </a:r>
            <a:r>
              <a:rPr lang="en-US" sz="2600"/>
              <a:t>: Universal screening of all students to determine who is and is not, responding to universal instruction</a:t>
            </a:r>
            <a:endParaRPr sz="2600"/>
          </a:p>
          <a:p>
            <a:pPr marL="0" lvl="0" indent="0" algn="l" rtl="0">
              <a:lnSpc>
                <a:spcPct val="100000"/>
              </a:lnSpc>
              <a:spcBef>
                <a:spcPts val="360"/>
              </a:spcBef>
              <a:spcAft>
                <a:spcPts val="0"/>
              </a:spcAft>
              <a:buSzPts val="1504"/>
              <a:buNone/>
            </a:pPr>
            <a:endParaRPr sz="2600"/>
          </a:p>
          <a:p>
            <a:pPr marL="0" lvl="0" indent="0" algn="l" rtl="0">
              <a:lnSpc>
                <a:spcPct val="100000"/>
              </a:lnSpc>
              <a:spcBef>
                <a:spcPts val="360"/>
              </a:spcBef>
              <a:spcAft>
                <a:spcPts val="0"/>
              </a:spcAft>
              <a:buSzPts val="1504"/>
              <a:buNone/>
            </a:pPr>
            <a:r>
              <a:rPr lang="en-US" sz="2600">
                <a:highlight>
                  <a:srgbClr val="FFFF00"/>
                </a:highlight>
              </a:rPr>
              <a:t>Tier 2</a:t>
            </a:r>
            <a:r>
              <a:rPr lang="en-US" sz="2600"/>
              <a:t>: Assess response to Tier 2 interventions</a:t>
            </a:r>
            <a:endParaRPr sz="2600"/>
          </a:p>
          <a:p>
            <a:pPr marL="0" lvl="0" indent="0" algn="l" rtl="0">
              <a:lnSpc>
                <a:spcPct val="100000"/>
              </a:lnSpc>
              <a:spcBef>
                <a:spcPts val="360"/>
              </a:spcBef>
              <a:spcAft>
                <a:spcPts val="0"/>
              </a:spcAft>
              <a:buSzPts val="1504"/>
              <a:buNone/>
            </a:pPr>
            <a:endParaRPr sz="2600"/>
          </a:p>
          <a:p>
            <a:pPr marL="0" lvl="0" indent="0" algn="l" rtl="0">
              <a:lnSpc>
                <a:spcPct val="100000"/>
              </a:lnSpc>
              <a:spcBef>
                <a:spcPts val="360"/>
              </a:spcBef>
              <a:spcAft>
                <a:spcPts val="0"/>
              </a:spcAft>
              <a:buSzPts val="1504"/>
              <a:buNone/>
            </a:pPr>
            <a:r>
              <a:rPr lang="en-US" sz="2600">
                <a:highlight>
                  <a:srgbClr val="EA9999"/>
                </a:highlight>
              </a:rPr>
              <a:t>Tier 3</a:t>
            </a:r>
            <a:r>
              <a:rPr lang="en-US" sz="2600"/>
              <a:t>: Assess response to intensive interventions and uses data to modify individualized instruction, as needed</a:t>
            </a:r>
            <a:endParaRPr sz="2600"/>
          </a:p>
          <a:p>
            <a:pPr marL="457200" lvl="0" indent="-228600" algn="l" rtl="0">
              <a:lnSpc>
                <a:spcPct val="100000"/>
              </a:lnSpc>
              <a:spcBef>
                <a:spcPts val="360"/>
              </a:spcBef>
              <a:spcAft>
                <a:spcPts val="0"/>
              </a:spcAft>
              <a:buSzPts val="1581"/>
              <a:buNone/>
            </a:pPr>
            <a:endParaRPr sz="2600"/>
          </a:p>
          <a:p>
            <a:pPr marL="457200" lvl="0" indent="-228600" algn="l" rtl="0">
              <a:lnSpc>
                <a:spcPct val="100000"/>
              </a:lnSpc>
              <a:spcBef>
                <a:spcPts val="360"/>
              </a:spcBef>
              <a:spcAft>
                <a:spcPts val="0"/>
              </a:spcAft>
              <a:buSzPts val="1581"/>
              <a:buNone/>
            </a:pPr>
            <a:endParaRPr sz="2600"/>
          </a:p>
        </p:txBody>
      </p:sp>
      <p:sp>
        <p:nvSpPr>
          <p:cNvPr id="1173" name="Google Shape;1173;p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Across Tiers</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7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19100" algn="l" rtl="0">
              <a:lnSpc>
                <a:spcPct val="100000"/>
              </a:lnSpc>
              <a:spcBef>
                <a:spcPts val="360"/>
              </a:spcBef>
              <a:spcAft>
                <a:spcPts val="0"/>
              </a:spcAft>
              <a:buSzPts val="3000"/>
              <a:buChar char="•"/>
            </a:pPr>
            <a:r>
              <a:rPr lang="en-US" sz="3000"/>
              <a:t>Definition of adequate progress</a:t>
            </a:r>
            <a:endParaRPr sz="3000"/>
          </a:p>
          <a:p>
            <a:pPr marL="914400" lvl="1" indent="-419100" algn="l" rtl="0">
              <a:lnSpc>
                <a:spcPct val="100000"/>
              </a:lnSpc>
              <a:spcBef>
                <a:spcPts val="360"/>
              </a:spcBef>
              <a:spcAft>
                <a:spcPts val="0"/>
              </a:spcAft>
              <a:buSzPts val="3000"/>
              <a:buChar char="–"/>
            </a:pPr>
            <a:r>
              <a:rPr lang="en-US"/>
              <a:t>Expected Rate of Progress</a:t>
            </a:r>
            <a:endParaRPr/>
          </a:p>
          <a:p>
            <a:pPr marL="914400" lvl="1" indent="-419100" algn="l" rtl="0">
              <a:lnSpc>
                <a:spcPct val="100000"/>
              </a:lnSpc>
              <a:spcBef>
                <a:spcPts val="360"/>
              </a:spcBef>
              <a:spcAft>
                <a:spcPts val="0"/>
              </a:spcAft>
              <a:buSzPts val="3000"/>
              <a:buChar char="–"/>
            </a:pPr>
            <a:r>
              <a:rPr lang="en-US"/>
              <a:t>How much progress should the student make each week based on the intervention?</a:t>
            </a:r>
            <a:endParaRPr/>
          </a:p>
          <a:p>
            <a:pPr marL="914400" lvl="0" indent="0" algn="l" rtl="0">
              <a:lnSpc>
                <a:spcPct val="100000"/>
              </a:lnSpc>
              <a:spcBef>
                <a:spcPts val="360"/>
              </a:spcBef>
              <a:spcAft>
                <a:spcPts val="0"/>
              </a:spcAft>
              <a:buSzPts val="1800"/>
              <a:buNone/>
            </a:pPr>
            <a:endParaRPr sz="3000"/>
          </a:p>
          <a:p>
            <a:pPr marL="457200" lvl="0" indent="-419100" algn="l" rtl="0">
              <a:lnSpc>
                <a:spcPct val="100000"/>
              </a:lnSpc>
              <a:spcBef>
                <a:spcPts val="360"/>
              </a:spcBef>
              <a:spcAft>
                <a:spcPts val="0"/>
              </a:spcAft>
              <a:buSzPts val="3000"/>
              <a:buChar char="•"/>
            </a:pPr>
            <a:r>
              <a:rPr lang="en-US" sz="3000"/>
              <a:t>Frequency of measurement</a:t>
            </a:r>
            <a:endParaRPr sz="3000"/>
          </a:p>
          <a:p>
            <a:pPr marL="457200" lvl="0" indent="0" algn="l" rtl="0">
              <a:lnSpc>
                <a:spcPct val="100000"/>
              </a:lnSpc>
              <a:spcBef>
                <a:spcPts val="360"/>
              </a:spcBef>
              <a:spcAft>
                <a:spcPts val="0"/>
              </a:spcAft>
              <a:buSzPts val="1800"/>
              <a:buNone/>
            </a:pPr>
            <a:endParaRPr sz="3000"/>
          </a:p>
          <a:p>
            <a:pPr marL="38100" lvl="0" indent="0" algn="ctr" rtl="0">
              <a:lnSpc>
                <a:spcPct val="100000"/>
              </a:lnSpc>
              <a:spcBef>
                <a:spcPts val="360"/>
              </a:spcBef>
              <a:spcAft>
                <a:spcPts val="0"/>
              </a:spcAft>
              <a:buSzPts val="3000"/>
              <a:buNone/>
            </a:pPr>
            <a:r>
              <a:rPr lang="en-US" sz="3000" i="1"/>
              <a:t>Progress monitoring intensity increases with intensity of intervention</a:t>
            </a:r>
            <a:endParaRPr sz="3000" i="1"/>
          </a:p>
          <a:p>
            <a:pPr marL="457200" lvl="0" indent="0" algn="l" rtl="0">
              <a:lnSpc>
                <a:spcPct val="100000"/>
              </a:lnSpc>
              <a:spcBef>
                <a:spcPts val="360"/>
              </a:spcBef>
              <a:spcAft>
                <a:spcPts val="0"/>
              </a:spcAft>
              <a:buSzPts val="1800"/>
              <a:buNone/>
            </a:pPr>
            <a:endParaRPr/>
          </a:p>
        </p:txBody>
      </p:sp>
      <p:sp>
        <p:nvSpPr>
          <p:cNvPr id="1180" name="Google Shape;1180;p7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Progress Monitoring </a:t>
            </a:r>
            <a:endParaRPr/>
          </a:p>
          <a:p>
            <a:pPr marL="0" lvl="0" indent="0" algn="ctr" rtl="0">
              <a:lnSpc>
                <a:spcPct val="100000"/>
              </a:lnSpc>
              <a:spcBef>
                <a:spcPts val="0"/>
              </a:spcBef>
              <a:spcAft>
                <a:spcPts val="0"/>
              </a:spcAft>
              <a:buSzPct val="111111"/>
              <a:buNone/>
            </a:pPr>
            <a:r>
              <a:rPr lang="en-US"/>
              <a:t> Example Decision Rules</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7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85000" lnSpcReduction="20000"/>
          </a:bodyPr>
          <a:lstStyle/>
          <a:p>
            <a:pPr marL="457200" lvl="0" indent="-390534" algn="l" rtl="0">
              <a:lnSpc>
                <a:spcPct val="100000"/>
              </a:lnSpc>
              <a:spcBef>
                <a:spcPts val="360"/>
              </a:spcBef>
              <a:spcAft>
                <a:spcPts val="0"/>
              </a:spcAft>
              <a:buSzPct val="90326"/>
              <a:buChar char="•"/>
            </a:pPr>
            <a:r>
              <a:rPr lang="en-US" sz="3316" b="1"/>
              <a:t>Baseline:</a:t>
            </a:r>
            <a:r>
              <a:rPr lang="en-US" sz="3316"/>
              <a:t> where the student is performing prior to intervention</a:t>
            </a:r>
            <a:endParaRPr sz="3316"/>
          </a:p>
          <a:p>
            <a:pPr marL="457200" lvl="0" indent="0" algn="l" rtl="0">
              <a:lnSpc>
                <a:spcPct val="100000"/>
              </a:lnSpc>
              <a:spcBef>
                <a:spcPts val="360"/>
              </a:spcBef>
              <a:spcAft>
                <a:spcPts val="0"/>
              </a:spcAft>
              <a:buSzPct val="63842"/>
              <a:buNone/>
            </a:pPr>
            <a:endParaRPr sz="3316"/>
          </a:p>
          <a:p>
            <a:pPr marL="457200" lvl="0" indent="-390534" algn="l" rtl="0">
              <a:lnSpc>
                <a:spcPct val="100000"/>
              </a:lnSpc>
              <a:spcBef>
                <a:spcPts val="360"/>
              </a:spcBef>
              <a:spcAft>
                <a:spcPts val="0"/>
              </a:spcAft>
              <a:buSzPct val="90326"/>
              <a:buChar char="•"/>
            </a:pPr>
            <a:r>
              <a:rPr lang="en-US" sz="3316" b="1"/>
              <a:t>Goal</a:t>
            </a:r>
            <a:r>
              <a:rPr lang="en-US" sz="3316"/>
              <a:t>: where the student is expected to be performing by a given date </a:t>
            </a:r>
            <a:endParaRPr sz="3316"/>
          </a:p>
          <a:p>
            <a:pPr marL="457200" lvl="0" indent="0" algn="l" rtl="0">
              <a:lnSpc>
                <a:spcPct val="100000"/>
              </a:lnSpc>
              <a:spcBef>
                <a:spcPts val="360"/>
              </a:spcBef>
              <a:spcAft>
                <a:spcPts val="0"/>
              </a:spcAft>
              <a:buSzPct val="63842"/>
              <a:buNone/>
            </a:pPr>
            <a:endParaRPr sz="3316"/>
          </a:p>
          <a:p>
            <a:pPr marL="457200" lvl="0" indent="-390534" algn="l" rtl="0">
              <a:lnSpc>
                <a:spcPct val="100000"/>
              </a:lnSpc>
              <a:spcBef>
                <a:spcPts val="360"/>
              </a:spcBef>
              <a:spcAft>
                <a:spcPts val="0"/>
              </a:spcAft>
              <a:buSzPct val="90326"/>
              <a:buChar char="•"/>
            </a:pPr>
            <a:r>
              <a:rPr lang="en-US" sz="3316" b="1"/>
              <a:t>Goal Line/ Aim Line</a:t>
            </a:r>
            <a:r>
              <a:rPr lang="en-US" sz="3316"/>
              <a:t>: line connecting the baseline to the goal. </a:t>
            </a:r>
            <a:endParaRPr sz="3316"/>
          </a:p>
          <a:p>
            <a:pPr marL="457200" lvl="0" indent="0" algn="l" rtl="0">
              <a:lnSpc>
                <a:spcPct val="100000"/>
              </a:lnSpc>
              <a:spcBef>
                <a:spcPts val="360"/>
              </a:spcBef>
              <a:spcAft>
                <a:spcPts val="0"/>
              </a:spcAft>
              <a:buSzPct val="63842"/>
              <a:buNone/>
            </a:pPr>
            <a:endParaRPr sz="3316" b="1"/>
          </a:p>
          <a:p>
            <a:pPr marL="457200" lvl="0" indent="-390534" algn="l" rtl="0">
              <a:lnSpc>
                <a:spcPct val="100000"/>
              </a:lnSpc>
              <a:spcBef>
                <a:spcPts val="360"/>
              </a:spcBef>
              <a:spcAft>
                <a:spcPts val="0"/>
              </a:spcAft>
              <a:buSzPct val="90326"/>
              <a:buChar char="•"/>
            </a:pPr>
            <a:r>
              <a:rPr lang="en-US" sz="3316" b="1"/>
              <a:t>Phase Line</a:t>
            </a:r>
            <a:r>
              <a:rPr lang="en-US" sz="3316"/>
              <a:t>: line that separates changes to the intervention</a:t>
            </a:r>
            <a:endParaRPr sz="3316"/>
          </a:p>
          <a:p>
            <a:pPr marL="457200" lvl="0" indent="0" algn="l" rtl="0">
              <a:lnSpc>
                <a:spcPct val="100000"/>
              </a:lnSpc>
              <a:spcBef>
                <a:spcPts val="360"/>
              </a:spcBef>
              <a:spcAft>
                <a:spcPts val="0"/>
              </a:spcAft>
              <a:buSzPct val="66176"/>
              <a:buNone/>
            </a:pPr>
            <a:endParaRPr/>
          </a:p>
        </p:txBody>
      </p:sp>
      <p:sp>
        <p:nvSpPr>
          <p:cNvPr id="1186" name="Google Shape;1186;p7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Graphing Progress Monitoring Data</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2" name="Google Shape;1192;p75" title="Points scored"/>
          <p:cNvPicPr preferRelativeResize="0"/>
          <p:nvPr/>
        </p:nvPicPr>
        <p:blipFill rotWithShape="1">
          <a:blip r:embed="rId3">
            <a:alphaModFix/>
          </a:blip>
          <a:srcRect/>
          <a:stretch/>
        </p:blipFill>
        <p:spPr>
          <a:xfrm>
            <a:off x="838200" y="1504225"/>
            <a:ext cx="7379652" cy="5175851"/>
          </a:xfrm>
          <a:prstGeom prst="rect">
            <a:avLst/>
          </a:prstGeom>
          <a:noFill/>
          <a:ln>
            <a:noFill/>
          </a:ln>
        </p:spPr>
      </p:pic>
      <p:cxnSp>
        <p:nvCxnSpPr>
          <p:cNvPr id="1193" name="Google Shape;1193;p75" descr="line graph"/>
          <p:cNvCxnSpPr/>
          <p:nvPr/>
        </p:nvCxnSpPr>
        <p:spPr>
          <a:xfrm>
            <a:off x="3334225" y="2096425"/>
            <a:ext cx="15300" cy="2768100"/>
          </a:xfrm>
          <a:prstGeom prst="straightConnector1">
            <a:avLst/>
          </a:prstGeom>
          <a:noFill/>
          <a:ln w="28575" cap="flat" cmpd="sng">
            <a:solidFill>
              <a:schemeClr val="dk2"/>
            </a:solidFill>
            <a:prstDash val="solid"/>
            <a:round/>
            <a:headEnd type="none" w="sm" len="sm"/>
            <a:tailEnd type="none" w="sm" len="sm"/>
          </a:ln>
        </p:spPr>
      </p:cxnSp>
      <p:sp>
        <p:nvSpPr>
          <p:cNvPr id="1195" name="Google Shape;1195;p75"/>
          <p:cNvSpPr txBox="1"/>
          <p:nvPr/>
        </p:nvSpPr>
        <p:spPr>
          <a:xfrm>
            <a:off x="3334225" y="4185450"/>
            <a:ext cx="111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Intervention</a:t>
            </a:r>
            <a:endParaRPr sz="1400" b="0" i="0" u="none" strike="noStrike" cap="none">
              <a:solidFill>
                <a:srgbClr val="000000"/>
              </a:solidFill>
              <a:latin typeface="Arial"/>
              <a:ea typeface="Arial"/>
              <a:cs typeface="Arial"/>
              <a:sym typeface="Arial"/>
            </a:endParaRPr>
          </a:p>
        </p:txBody>
      </p:sp>
      <p:sp>
        <p:nvSpPr>
          <p:cNvPr id="1194" name="Google Shape;1194;p75"/>
          <p:cNvSpPr txBox="1"/>
          <p:nvPr/>
        </p:nvSpPr>
        <p:spPr>
          <a:xfrm>
            <a:off x="2015675" y="4185450"/>
            <a:ext cx="111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Baseline</a:t>
            </a:r>
            <a:endParaRPr sz="1400" b="0" i="0" u="none" strike="noStrike" cap="none">
              <a:solidFill>
                <a:srgbClr val="000000"/>
              </a:solidFill>
              <a:latin typeface="Arial"/>
              <a:ea typeface="Arial"/>
              <a:cs typeface="Arial"/>
              <a:sym typeface="Arial"/>
            </a:endParaRPr>
          </a:p>
        </p:txBody>
      </p:sp>
      <p:sp>
        <p:nvSpPr>
          <p:cNvPr id="1191" name="Google Shape;1191;p7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800"/>
              <a:t>   Academic Graphing Example</a:t>
            </a:r>
            <a:endParaRPr sz="3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2" name="Google Shape;332;g24b1b9bd0d1_2_2623" descr="Circle graphic with outcomes at top and data, systems and practices on three interlocking rings&#10;"/>
          <p:cNvSpPr/>
          <p:nvPr/>
        </p:nvSpPr>
        <p:spPr>
          <a:xfrm>
            <a:off x="1964025" y="1417650"/>
            <a:ext cx="4950600" cy="4445400"/>
          </a:xfrm>
          <a:prstGeom prst="ellipse">
            <a:avLst/>
          </a:prstGeom>
          <a:noFill/>
          <a:ln w="63500" cap="flat" cmpd="sng">
            <a:solidFill>
              <a:srgbClr val="66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660066"/>
              </a:solidFill>
              <a:latin typeface="Calibri"/>
              <a:ea typeface="Calibri"/>
              <a:cs typeface="Calibri"/>
              <a:sym typeface="Calibri"/>
            </a:endParaRPr>
          </a:p>
        </p:txBody>
      </p:sp>
      <p:sp>
        <p:nvSpPr>
          <p:cNvPr id="333" name="Google Shape;333;g24b1b9bd0d1_2_2623" descr="Green Circle used to enclose the term (Systems)" title="Green Circle"/>
          <p:cNvSpPr/>
          <p:nvPr/>
        </p:nvSpPr>
        <p:spPr>
          <a:xfrm>
            <a:off x="2124620" y="2067048"/>
            <a:ext cx="2574600" cy="2417400"/>
          </a:xfrm>
          <a:prstGeom prst="ellipse">
            <a:avLst/>
          </a:prstGeom>
          <a:noFill/>
          <a:ln w="635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34" name="Google Shape;334;g24b1b9bd0d1_2_2623"/>
          <p:cNvSpPr txBox="1"/>
          <p:nvPr/>
        </p:nvSpPr>
        <p:spPr>
          <a:xfrm>
            <a:off x="2345002" y="2904899"/>
            <a:ext cx="1917600" cy="339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2000"/>
              <a:buFont typeface="Calibri"/>
              <a:buNone/>
            </a:pPr>
            <a:r>
              <a:rPr lang="en-US" sz="2400" b="1" i="0" u="none" strike="noStrike" cap="none">
                <a:solidFill>
                  <a:srgbClr val="008000"/>
                </a:solidFill>
                <a:latin typeface="Verdana"/>
                <a:ea typeface="Verdana"/>
                <a:cs typeface="Verdana"/>
                <a:sym typeface="Verdana"/>
              </a:rPr>
              <a:t>SYSTEMS</a:t>
            </a:r>
            <a:endParaRPr sz="2400" b="0" i="0" u="none" strike="noStrike" cap="none">
              <a:solidFill>
                <a:srgbClr val="000000"/>
              </a:solidFill>
              <a:latin typeface="Verdana"/>
              <a:ea typeface="Verdana"/>
              <a:cs typeface="Verdana"/>
              <a:sym typeface="Verdana"/>
            </a:endParaRPr>
          </a:p>
        </p:txBody>
      </p:sp>
      <p:sp>
        <p:nvSpPr>
          <p:cNvPr id="335" name="Google Shape;335;g24b1b9bd0d1_2_2623" descr="Orange circle used to enclose the term &quot;Data&quot;" title="Orange Circle"/>
          <p:cNvSpPr/>
          <p:nvPr/>
        </p:nvSpPr>
        <p:spPr>
          <a:xfrm>
            <a:off x="4253500" y="2089950"/>
            <a:ext cx="2475600" cy="2417400"/>
          </a:xfrm>
          <a:prstGeom prst="ellipse">
            <a:avLst/>
          </a:prstGeom>
          <a:noFill/>
          <a:ln w="63500" cap="flat" cmpd="sng">
            <a:solidFill>
              <a:srgbClr val="E6913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36" name="Google Shape;336;g24b1b9bd0d1_2_2623"/>
          <p:cNvSpPr txBox="1"/>
          <p:nvPr/>
        </p:nvSpPr>
        <p:spPr>
          <a:xfrm>
            <a:off x="5169962" y="2825599"/>
            <a:ext cx="1245000" cy="440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6600"/>
              </a:buClr>
              <a:buSzPts val="2000"/>
              <a:buFont typeface="Verdana"/>
              <a:buNone/>
            </a:pPr>
            <a:r>
              <a:rPr lang="en-US" sz="2400" b="1" i="0" u="none" strike="noStrike" cap="none">
                <a:solidFill>
                  <a:srgbClr val="FF6600"/>
                </a:solidFill>
                <a:latin typeface="Verdana"/>
                <a:ea typeface="Verdana"/>
                <a:cs typeface="Verdana"/>
                <a:sym typeface="Verdana"/>
              </a:rPr>
              <a:t>DATA</a:t>
            </a:r>
            <a:endParaRPr sz="2400" b="0" i="0" u="none" strike="noStrike" cap="none">
              <a:solidFill>
                <a:srgbClr val="000000"/>
              </a:solidFill>
              <a:latin typeface="Verdana"/>
              <a:ea typeface="Verdana"/>
              <a:cs typeface="Verdana"/>
              <a:sym typeface="Verdana"/>
            </a:endParaRPr>
          </a:p>
        </p:txBody>
      </p:sp>
      <p:sp>
        <p:nvSpPr>
          <p:cNvPr id="337" name="Google Shape;337;g24b1b9bd0d1_2_2623" descr="Blue Circle used to enclose the term &quot;Practices&quot;" title="Blue Circle"/>
          <p:cNvSpPr/>
          <p:nvPr/>
        </p:nvSpPr>
        <p:spPr>
          <a:xfrm>
            <a:off x="3176809" y="3376423"/>
            <a:ext cx="2693700" cy="2463300"/>
          </a:xfrm>
          <a:prstGeom prst="ellipse">
            <a:avLst/>
          </a:prstGeom>
          <a:noFill/>
          <a:ln w="63500"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38" name="Google Shape;338;g24b1b9bd0d1_2_2623"/>
          <p:cNvSpPr txBox="1"/>
          <p:nvPr/>
        </p:nvSpPr>
        <p:spPr>
          <a:xfrm>
            <a:off x="3435579" y="4614087"/>
            <a:ext cx="2378100" cy="368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FF"/>
              </a:buClr>
              <a:buSzPts val="2000"/>
              <a:buFont typeface="Calibri"/>
              <a:buNone/>
            </a:pPr>
            <a:r>
              <a:rPr lang="en-US" sz="2400" b="1" i="0" u="none" strike="noStrike" cap="none">
                <a:solidFill>
                  <a:srgbClr val="0000FF"/>
                </a:solidFill>
                <a:latin typeface="Verdana"/>
                <a:ea typeface="Verdana"/>
                <a:cs typeface="Verdana"/>
                <a:sym typeface="Verdana"/>
              </a:rPr>
              <a:t>PRACTICES</a:t>
            </a:r>
            <a:endParaRPr sz="2400" b="0" i="0" u="none" strike="noStrike" cap="none">
              <a:solidFill>
                <a:srgbClr val="000000"/>
              </a:solidFill>
              <a:latin typeface="Verdana"/>
              <a:ea typeface="Verdana"/>
              <a:cs typeface="Verdana"/>
              <a:sym typeface="Verdana"/>
            </a:endParaRPr>
          </a:p>
        </p:txBody>
      </p:sp>
      <p:sp>
        <p:nvSpPr>
          <p:cNvPr id="339" name="Google Shape;339;g24b1b9bd0d1_2_2623"/>
          <p:cNvSpPr txBox="1"/>
          <p:nvPr/>
        </p:nvSpPr>
        <p:spPr>
          <a:xfrm>
            <a:off x="3028725" y="1513050"/>
            <a:ext cx="2693700" cy="48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660066"/>
              </a:buClr>
              <a:buSzPts val="2800"/>
              <a:buFont typeface="Calibri"/>
              <a:buNone/>
            </a:pPr>
            <a:r>
              <a:rPr lang="en-US" sz="2800" b="1">
                <a:solidFill>
                  <a:srgbClr val="660066"/>
                </a:solidFill>
                <a:latin typeface="Calibri"/>
                <a:ea typeface="Calibri"/>
                <a:cs typeface="Calibri"/>
                <a:sym typeface="Calibri"/>
              </a:rPr>
              <a:t>Advanced Tiers</a:t>
            </a:r>
            <a:endParaRPr sz="1400" b="0" i="0" u="none" strike="noStrike" cap="none">
              <a:solidFill>
                <a:srgbClr val="000000"/>
              </a:solidFill>
              <a:latin typeface="Arial"/>
              <a:ea typeface="Arial"/>
              <a:cs typeface="Arial"/>
              <a:sym typeface="Arial"/>
            </a:endParaRPr>
          </a:p>
        </p:txBody>
      </p:sp>
      <p:sp>
        <p:nvSpPr>
          <p:cNvPr id="340" name="Google Shape;340;g24b1b9bd0d1_2_2623"/>
          <p:cNvSpPr txBox="1"/>
          <p:nvPr/>
        </p:nvSpPr>
        <p:spPr>
          <a:xfrm>
            <a:off x="6914550" y="1693620"/>
            <a:ext cx="2140800" cy="30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6600"/>
              </a:buClr>
              <a:buSzPts val="2400"/>
              <a:buFont typeface="Calibri"/>
              <a:buNone/>
            </a:pPr>
            <a:r>
              <a:rPr lang="en-US" sz="2400" b="1" i="0" u="none" strike="noStrike" cap="none">
                <a:solidFill>
                  <a:srgbClr val="FF6600"/>
                </a:solidFill>
                <a:latin typeface="Verdana"/>
                <a:ea typeface="Verdana"/>
                <a:cs typeface="Verdana"/>
                <a:sym typeface="Verdana"/>
              </a:rPr>
              <a:t>What we use to make decisions? Monitor progress?</a:t>
            </a:r>
            <a:endParaRPr sz="2400" b="1" i="0" u="none" strike="noStrike" cap="none">
              <a:solidFill>
                <a:srgbClr val="FF6600"/>
              </a:solidFill>
              <a:latin typeface="Verdana"/>
              <a:ea typeface="Verdana"/>
              <a:cs typeface="Verdana"/>
              <a:sym typeface="Verdana"/>
            </a:endParaRPr>
          </a:p>
          <a:p>
            <a:pPr marL="0" marR="0" lvl="0" indent="0" algn="ctr" rtl="0">
              <a:lnSpc>
                <a:spcPct val="100000"/>
              </a:lnSpc>
              <a:spcBef>
                <a:spcPts val="0"/>
              </a:spcBef>
              <a:spcAft>
                <a:spcPts val="0"/>
              </a:spcAft>
              <a:buClr>
                <a:srgbClr val="FF6600"/>
              </a:buClr>
              <a:buSzPts val="2400"/>
              <a:buFont typeface="Calibri"/>
              <a:buNone/>
            </a:pPr>
            <a:r>
              <a:rPr lang="en-US" sz="2400" b="1" i="0" u="none" strike="noStrike" cap="none">
                <a:solidFill>
                  <a:srgbClr val="FF6600"/>
                </a:solidFill>
                <a:latin typeface="Verdana"/>
                <a:ea typeface="Verdana"/>
                <a:cs typeface="Verdana"/>
                <a:sym typeface="Verdana"/>
              </a:rPr>
              <a:t>Monitor fidelity? </a:t>
            </a:r>
            <a:endParaRPr sz="2400" b="1" i="0" u="none" strike="noStrike" cap="none">
              <a:solidFill>
                <a:srgbClr val="000000"/>
              </a:solidFill>
              <a:latin typeface="Verdana"/>
              <a:ea typeface="Verdana"/>
              <a:cs typeface="Verdana"/>
              <a:sym typeface="Verdana"/>
            </a:endParaRPr>
          </a:p>
        </p:txBody>
      </p:sp>
      <p:pic>
        <p:nvPicPr>
          <p:cNvPr id="341" name="Google Shape;341;g24b1b9bd0d1_2_2623" descr="curved arrow pointing from Practices to &quot;What we do to support Students&quot;" title="curved arrow pointing from Practices to &quot;What we do to support Students&quot;"/>
          <p:cNvPicPr preferRelativeResize="0"/>
          <p:nvPr/>
        </p:nvPicPr>
        <p:blipFill rotWithShape="1">
          <a:blip r:embed="rId3">
            <a:alphaModFix/>
          </a:blip>
          <a:srcRect/>
          <a:stretch/>
        </p:blipFill>
        <p:spPr>
          <a:xfrm rot="1746289">
            <a:off x="5560140" y="5101074"/>
            <a:ext cx="607221" cy="856577"/>
          </a:xfrm>
          <a:prstGeom prst="rect">
            <a:avLst/>
          </a:prstGeom>
          <a:noFill/>
          <a:ln>
            <a:noFill/>
          </a:ln>
        </p:spPr>
      </p:pic>
      <p:sp>
        <p:nvSpPr>
          <p:cNvPr id="342" name="Google Shape;342;g24b1b9bd0d1_2_2623"/>
          <p:cNvSpPr txBox="1"/>
          <p:nvPr/>
        </p:nvSpPr>
        <p:spPr>
          <a:xfrm>
            <a:off x="4262600" y="5854800"/>
            <a:ext cx="3371700" cy="940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0000FF"/>
                </a:solidFill>
                <a:latin typeface="Verdana"/>
                <a:ea typeface="Verdana"/>
                <a:cs typeface="Verdana"/>
                <a:sym typeface="Verdana"/>
              </a:rPr>
              <a:t>What we do to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FF"/>
              </a:buClr>
              <a:buSzPts val="2400"/>
              <a:buFont typeface="Calibri"/>
              <a:buNone/>
            </a:pPr>
            <a:r>
              <a:rPr lang="en-US" sz="2400" b="1" i="0" u="none" strike="noStrike" cap="none">
                <a:solidFill>
                  <a:srgbClr val="0000FF"/>
                </a:solidFill>
                <a:latin typeface="Verdana"/>
                <a:ea typeface="Verdana"/>
                <a:cs typeface="Verdana"/>
                <a:sym typeface="Verdana"/>
              </a:rPr>
              <a:t>support students?</a:t>
            </a:r>
            <a:endParaRPr sz="2400" b="0" i="0" u="none" strike="noStrike" cap="none">
              <a:solidFill>
                <a:srgbClr val="000000"/>
              </a:solidFill>
              <a:latin typeface="Verdana"/>
              <a:ea typeface="Verdana"/>
              <a:cs typeface="Verdana"/>
              <a:sym typeface="Verdana"/>
            </a:endParaRPr>
          </a:p>
        </p:txBody>
      </p:sp>
      <p:pic>
        <p:nvPicPr>
          <p:cNvPr id="343" name="Google Shape;343;g24b1b9bd0d1_2_2623" descr="green arrow pointing downward from systems to practices&#10;"/>
          <p:cNvPicPr preferRelativeResize="0"/>
          <p:nvPr/>
        </p:nvPicPr>
        <p:blipFill rotWithShape="1">
          <a:blip r:embed="rId4">
            <a:alphaModFix/>
          </a:blip>
          <a:srcRect/>
          <a:stretch/>
        </p:blipFill>
        <p:spPr>
          <a:xfrm rot="-2786802" flipH="1">
            <a:off x="678792" y="2764040"/>
            <a:ext cx="1655731" cy="1115216"/>
          </a:xfrm>
          <a:prstGeom prst="rect">
            <a:avLst/>
          </a:prstGeom>
          <a:noFill/>
          <a:ln>
            <a:noFill/>
          </a:ln>
        </p:spPr>
      </p:pic>
      <p:sp>
        <p:nvSpPr>
          <p:cNvPr id="344" name="Google Shape;344;g24b1b9bd0d1_2_2623"/>
          <p:cNvSpPr txBox="1"/>
          <p:nvPr/>
        </p:nvSpPr>
        <p:spPr>
          <a:xfrm>
            <a:off x="241475" y="4076325"/>
            <a:ext cx="2140800" cy="271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8000"/>
              </a:buClr>
              <a:buSzPts val="2400"/>
              <a:buFont typeface="Calibri"/>
              <a:buNone/>
            </a:pPr>
            <a:r>
              <a:rPr lang="en-US" sz="2400" b="1" i="0" u="none" strike="noStrike" cap="none">
                <a:solidFill>
                  <a:srgbClr val="008000"/>
                </a:solidFill>
                <a:latin typeface="Verdana"/>
                <a:ea typeface="Verdana"/>
                <a:cs typeface="Verdana"/>
                <a:sym typeface="Verdana"/>
              </a:rPr>
              <a:t>What we do to support adults to implement the practices?</a:t>
            </a:r>
            <a:endParaRPr sz="2400" b="0" i="0" u="none" strike="noStrike" cap="none">
              <a:solidFill>
                <a:srgbClr val="000000"/>
              </a:solidFill>
              <a:latin typeface="Verdana"/>
              <a:ea typeface="Verdana"/>
              <a:cs typeface="Verdana"/>
              <a:sym typeface="Verdana"/>
            </a:endParaRPr>
          </a:p>
        </p:txBody>
      </p:sp>
      <p:pic>
        <p:nvPicPr>
          <p:cNvPr id="345" name="Google Shape;345;g24b1b9bd0d1_2_2623" descr="orange arrow"/>
          <p:cNvPicPr preferRelativeResize="0"/>
          <p:nvPr/>
        </p:nvPicPr>
        <p:blipFill rotWithShape="1">
          <a:blip r:embed="rId5">
            <a:alphaModFix/>
          </a:blip>
          <a:srcRect/>
          <a:stretch/>
        </p:blipFill>
        <p:spPr>
          <a:xfrm>
            <a:off x="6511550" y="2160925"/>
            <a:ext cx="877701" cy="559076"/>
          </a:xfrm>
          <a:prstGeom prst="rect">
            <a:avLst/>
          </a:prstGeom>
          <a:noFill/>
          <a:ln>
            <a:noFill/>
          </a:ln>
        </p:spPr>
      </p:pic>
      <p:sp>
        <p:nvSpPr>
          <p:cNvPr id="331" name="Google Shape;331;g24b1b9bd0d1_2_26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What is your outcome?</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3" name="Google Shape;1203;p76"/>
          <p:cNvSpPr txBox="1"/>
          <p:nvPr/>
        </p:nvSpPr>
        <p:spPr>
          <a:xfrm>
            <a:off x="93625" y="5154025"/>
            <a:ext cx="9144000" cy="15084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transition out of CICO?</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continue for 1 more 4-week cycle and then review? </a:t>
            </a:r>
            <a:endParaRPr sz="2400" b="0" i="0" u="none" strike="noStrike" cap="none">
              <a:solidFill>
                <a:srgbClr val="000000"/>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0" i="0" u="none" strike="noStrike" cap="none">
                <a:solidFill>
                  <a:srgbClr val="000000"/>
                </a:solidFill>
                <a:latin typeface="Verdana"/>
                <a:ea typeface="Verdana"/>
                <a:cs typeface="Verdana"/>
                <a:sym typeface="Verdana"/>
              </a:rPr>
              <a:t>add another intervention?</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1202" name="Google Shape;1202;p76" descr="behavior graph " title="individual student CICO graph"/>
          <p:cNvPicPr preferRelativeResize="0"/>
          <p:nvPr/>
        </p:nvPicPr>
        <p:blipFill rotWithShape="1">
          <a:blip r:embed="rId3">
            <a:alphaModFix/>
          </a:blip>
          <a:srcRect/>
          <a:stretch/>
        </p:blipFill>
        <p:spPr>
          <a:xfrm>
            <a:off x="599363" y="1614025"/>
            <a:ext cx="7945266" cy="3297563"/>
          </a:xfrm>
          <a:prstGeom prst="rect">
            <a:avLst/>
          </a:prstGeom>
          <a:noFill/>
          <a:ln>
            <a:noFill/>
          </a:ln>
        </p:spPr>
      </p:pic>
      <p:sp>
        <p:nvSpPr>
          <p:cNvPr id="1201" name="Google Shape;1201;p7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a:t>Behavior Graphing Example</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81"/>
          <p:cNvSpPr txBox="1">
            <a:spLocks noGrp="1"/>
          </p:cNvSpPr>
          <p:nvPr>
            <p:ph type="title"/>
          </p:nvPr>
        </p:nvSpPr>
        <p:spPr>
          <a:xfrm>
            <a:off x="228600" y="0"/>
            <a:ext cx="8686800" cy="10626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Decision Tree Example</a:t>
            </a:r>
            <a:endParaRPr/>
          </a:p>
        </p:txBody>
      </p:sp>
      <p:pic>
        <p:nvPicPr>
          <p:cNvPr id="1210" name="Google Shape;1210;p81" descr="progress monitoring decision tree&#10;"/>
          <p:cNvPicPr preferRelativeResize="0"/>
          <p:nvPr/>
        </p:nvPicPr>
        <p:blipFill rotWithShape="1">
          <a:blip r:embed="rId3">
            <a:alphaModFix/>
          </a:blip>
          <a:srcRect/>
          <a:stretch/>
        </p:blipFill>
        <p:spPr>
          <a:xfrm>
            <a:off x="1" y="1152525"/>
            <a:ext cx="9143999" cy="4820093"/>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8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40004" algn="l" rtl="0">
              <a:lnSpc>
                <a:spcPct val="100000"/>
              </a:lnSpc>
              <a:spcBef>
                <a:spcPts val="360"/>
              </a:spcBef>
              <a:spcAft>
                <a:spcPts val="0"/>
              </a:spcAft>
              <a:buSzPts val="1741"/>
              <a:buChar char="•"/>
            </a:pPr>
            <a:r>
              <a:rPr lang="en-US" sz="2800"/>
              <a:t>Frequency of progress monitoring increases with intensity of the intervention</a:t>
            </a:r>
            <a:endParaRPr sz="2800"/>
          </a:p>
          <a:p>
            <a:pPr marL="457200" lvl="0" indent="0" algn="l" rtl="0">
              <a:lnSpc>
                <a:spcPct val="100000"/>
              </a:lnSpc>
              <a:spcBef>
                <a:spcPts val="360"/>
              </a:spcBef>
              <a:spcAft>
                <a:spcPts val="0"/>
              </a:spcAft>
              <a:buSzPts val="1643"/>
              <a:buNone/>
            </a:pPr>
            <a:endParaRPr sz="2800"/>
          </a:p>
          <a:p>
            <a:pPr marL="457200" lvl="0" indent="-340004" algn="l" rtl="0">
              <a:lnSpc>
                <a:spcPct val="100000"/>
              </a:lnSpc>
              <a:spcBef>
                <a:spcPts val="360"/>
              </a:spcBef>
              <a:spcAft>
                <a:spcPts val="0"/>
              </a:spcAft>
              <a:buSzPts val="1741"/>
              <a:buChar char="•"/>
            </a:pPr>
            <a:r>
              <a:rPr lang="en-US" sz="2800"/>
              <a:t>Ex. A student receiving 15 minutes of intervention each day may have progress monitored once a week, whereas a student receiving 15 minutes 3 times a week may only be progress monitored once every 2 weeks</a:t>
            </a:r>
            <a:endParaRPr sz="2800"/>
          </a:p>
          <a:p>
            <a:pPr marL="457200" lvl="0" indent="-228600" algn="l" rtl="0">
              <a:lnSpc>
                <a:spcPct val="100000"/>
              </a:lnSpc>
              <a:spcBef>
                <a:spcPts val="360"/>
              </a:spcBef>
              <a:spcAft>
                <a:spcPts val="0"/>
              </a:spcAft>
              <a:buSzPts val="1703"/>
              <a:buNone/>
            </a:pPr>
            <a:endParaRPr sz="2800"/>
          </a:p>
          <a:p>
            <a:pPr marL="457200" lvl="0" indent="-228600" algn="l" rtl="0">
              <a:lnSpc>
                <a:spcPct val="100000"/>
              </a:lnSpc>
              <a:spcBef>
                <a:spcPts val="360"/>
              </a:spcBef>
              <a:spcAft>
                <a:spcPts val="0"/>
              </a:spcAft>
              <a:buSzPts val="1703"/>
              <a:buNone/>
            </a:pPr>
            <a:endParaRPr sz="2800"/>
          </a:p>
        </p:txBody>
      </p:sp>
      <p:sp>
        <p:nvSpPr>
          <p:cNvPr id="1216" name="Google Shape;1216;p8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Frequency</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8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800"/>
              <a:t>Prior to meeting, intervention coordinators review data and determine: </a:t>
            </a:r>
            <a:endParaRPr sz="2800"/>
          </a:p>
          <a:p>
            <a:pPr marL="914400" lvl="1" indent="-406400" algn="l" rtl="0">
              <a:lnSpc>
                <a:spcPct val="100000"/>
              </a:lnSpc>
              <a:spcBef>
                <a:spcPts val="360"/>
              </a:spcBef>
              <a:spcAft>
                <a:spcPts val="0"/>
              </a:spcAft>
              <a:buSzPts val="2800"/>
              <a:buChar char="–"/>
            </a:pPr>
            <a:r>
              <a:rPr lang="en-US" i="1"/>
              <a:t>Continue</a:t>
            </a:r>
            <a:r>
              <a:rPr lang="en-US"/>
              <a:t>: students making progress, but have not met their goal</a:t>
            </a:r>
            <a:endParaRPr/>
          </a:p>
          <a:p>
            <a:pPr marL="914400" lvl="1" indent="-406400" algn="l" rtl="0">
              <a:lnSpc>
                <a:spcPct val="100000"/>
              </a:lnSpc>
              <a:spcBef>
                <a:spcPts val="360"/>
              </a:spcBef>
              <a:spcAft>
                <a:spcPts val="0"/>
              </a:spcAft>
              <a:buSzPts val="2800"/>
              <a:buChar char="–"/>
            </a:pPr>
            <a:r>
              <a:rPr lang="en-US" i="1"/>
              <a:t>Fade/Graduate</a:t>
            </a:r>
            <a:r>
              <a:rPr lang="en-US"/>
              <a:t>:  students who have met their goal and should be considered for fading or movement back to Tier I</a:t>
            </a:r>
            <a:endParaRPr/>
          </a:p>
          <a:p>
            <a:pPr marL="914400" lvl="1" indent="-406400" algn="l" rtl="0">
              <a:lnSpc>
                <a:spcPct val="100000"/>
              </a:lnSpc>
              <a:spcBef>
                <a:spcPts val="360"/>
              </a:spcBef>
              <a:spcAft>
                <a:spcPts val="0"/>
              </a:spcAft>
              <a:buSzPts val="2800"/>
              <a:buChar char="–"/>
            </a:pPr>
            <a:r>
              <a:rPr lang="en-US" i="1"/>
              <a:t>Modify/Intensify/Change</a:t>
            </a:r>
            <a:r>
              <a:rPr lang="en-US"/>
              <a:t>: students not responding</a:t>
            </a:r>
            <a:endParaRPr/>
          </a:p>
        </p:txBody>
      </p:sp>
      <p:sp>
        <p:nvSpPr>
          <p:cNvPr id="1223" name="Google Shape;1223;p8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Progress Monitoring Reports</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1230" name="Google Shape;1230;p84" descr="sample form"/>
          <p:cNvPicPr preferRelativeResize="0"/>
          <p:nvPr/>
        </p:nvPicPr>
        <p:blipFill rotWithShape="1">
          <a:blip r:embed="rId3">
            <a:alphaModFix/>
          </a:blip>
          <a:srcRect/>
          <a:stretch/>
        </p:blipFill>
        <p:spPr>
          <a:xfrm>
            <a:off x="645825" y="1525079"/>
            <a:ext cx="7852350" cy="4966525"/>
          </a:xfrm>
          <a:prstGeom prst="rect">
            <a:avLst/>
          </a:prstGeom>
          <a:noFill/>
          <a:ln>
            <a:noFill/>
          </a:ln>
        </p:spPr>
      </p:pic>
      <p:sp>
        <p:nvSpPr>
          <p:cNvPr id="1229" name="Google Shape;1229;p8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Coordinator Report Sample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85"/>
          <p:cNvSpPr txBox="1">
            <a:spLocks noGrp="1"/>
          </p:cNvSpPr>
          <p:nvPr>
            <p:ph type="body" idx="1"/>
          </p:nvPr>
        </p:nvSpPr>
        <p:spPr>
          <a:xfrm>
            <a:off x="228600" y="1465725"/>
            <a:ext cx="8686800" cy="512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600"/>
              <a:t>Is the student making enough progress to meet their goal?</a:t>
            </a:r>
            <a:endParaRPr sz="2600"/>
          </a:p>
          <a:p>
            <a:pPr marL="457200" lvl="0" indent="-393700" algn="l" rtl="0">
              <a:lnSpc>
                <a:spcPct val="100000"/>
              </a:lnSpc>
              <a:spcBef>
                <a:spcPts val="0"/>
              </a:spcBef>
              <a:spcAft>
                <a:spcPts val="0"/>
              </a:spcAft>
              <a:buSzPts val="2600"/>
              <a:buChar char="•"/>
            </a:pPr>
            <a:r>
              <a:rPr lang="en-US" sz="2600">
                <a:solidFill>
                  <a:srgbClr val="008000"/>
                </a:solidFill>
              </a:rPr>
              <a:t>Sufficient Progress</a:t>
            </a:r>
            <a:r>
              <a:rPr lang="en-US" sz="2600">
                <a:solidFill>
                  <a:srgbClr val="000000"/>
                </a:solidFill>
              </a:rPr>
              <a:t> - Goal Not Yet Met</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continuing the intervention</a:t>
            </a:r>
            <a:endParaRPr sz="2600">
              <a:solidFill>
                <a:srgbClr val="000000"/>
              </a:solidFill>
            </a:endParaRPr>
          </a:p>
          <a:p>
            <a:pPr marL="457200" lvl="0" indent="-393700" algn="l" rtl="0">
              <a:lnSpc>
                <a:spcPct val="100000"/>
              </a:lnSpc>
              <a:spcBef>
                <a:spcPts val="0"/>
              </a:spcBef>
              <a:spcAft>
                <a:spcPts val="0"/>
              </a:spcAft>
              <a:buSzPts val="2600"/>
              <a:buChar char="•"/>
            </a:pPr>
            <a:r>
              <a:rPr lang="en-US" sz="2600">
                <a:solidFill>
                  <a:srgbClr val="008000"/>
                </a:solidFill>
              </a:rPr>
              <a:t>Sufficient Progress</a:t>
            </a:r>
            <a:r>
              <a:rPr lang="en-US" sz="2600">
                <a:solidFill>
                  <a:srgbClr val="000000"/>
                </a:solidFill>
              </a:rPr>
              <a:t> - Goal Met</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fading the intervention back to Tier I instruction</a:t>
            </a:r>
            <a:endParaRPr sz="2600">
              <a:solidFill>
                <a:srgbClr val="000000"/>
              </a:solidFill>
            </a:endParaRPr>
          </a:p>
          <a:p>
            <a:pPr marL="457200" lvl="0" indent="-393700" algn="l" rtl="0">
              <a:lnSpc>
                <a:spcPct val="100000"/>
              </a:lnSpc>
              <a:spcBef>
                <a:spcPts val="0"/>
              </a:spcBef>
              <a:spcAft>
                <a:spcPts val="0"/>
              </a:spcAft>
              <a:buSzPts val="2600"/>
              <a:buChar char="•"/>
            </a:pPr>
            <a:r>
              <a:rPr lang="en-US" sz="2600">
                <a:solidFill>
                  <a:srgbClr val="FF006F"/>
                </a:solidFill>
              </a:rPr>
              <a:t>Insufficient Progress</a:t>
            </a:r>
            <a:r>
              <a:rPr lang="en-US" sz="2600"/>
              <a:t> - High Fidelity</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modifying/changing the intervention</a:t>
            </a:r>
            <a:endParaRPr sz="2600">
              <a:solidFill>
                <a:srgbClr val="000000"/>
              </a:solidFill>
            </a:endParaRPr>
          </a:p>
          <a:p>
            <a:pPr marL="457200" lvl="0" indent="-393700" algn="l" rtl="0">
              <a:lnSpc>
                <a:spcPct val="100000"/>
              </a:lnSpc>
              <a:spcBef>
                <a:spcPts val="0"/>
              </a:spcBef>
              <a:spcAft>
                <a:spcPts val="0"/>
              </a:spcAft>
              <a:buSzPts val="2600"/>
              <a:buChar char="•"/>
            </a:pPr>
            <a:r>
              <a:rPr lang="en-US" sz="2600">
                <a:solidFill>
                  <a:srgbClr val="FF006F"/>
                </a:solidFill>
              </a:rPr>
              <a:t>Insufficient Progress</a:t>
            </a:r>
            <a:r>
              <a:rPr lang="en-US" sz="2600"/>
              <a:t> - Low Fidelity</a:t>
            </a:r>
            <a:endParaRPr sz="2600">
              <a:solidFill>
                <a:srgbClr val="000000"/>
              </a:solidFill>
            </a:endParaRPr>
          </a:p>
          <a:p>
            <a:pPr marL="914400" lvl="1" indent="-393700" algn="l" rtl="0">
              <a:lnSpc>
                <a:spcPct val="100000"/>
              </a:lnSpc>
              <a:spcBef>
                <a:spcPts val="0"/>
              </a:spcBef>
              <a:spcAft>
                <a:spcPts val="0"/>
              </a:spcAft>
              <a:buSzPts val="2600"/>
              <a:buChar char="–"/>
            </a:pPr>
            <a:r>
              <a:rPr lang="en-US" sz="2600"/>
              <a:t>Consider supporting staff to increase fidelity</a:t>
            </a:r>
            <a:endParaRPr sz="2600"/>
          </a:p>
        </p:txBody>
      </p:sp>
      <p:sp>
        <p:nvSpPr>
          <p:cNvPr id="1237" name="Google Shape;1237;p8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Data Conversations about Student Performance</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3" name="Google Shape;1243;p87"/>
          <p:cNvSpPr/>
          <p:nvPr/>
        </p:nvSpPr>
        <p:spPr>
          <a:xfrm>
            <a:off x="1035550" y="1605675"/>
            <a:ext cx="7750200" cy="459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Track progress of students in intervention to determine intervention effectiveness.</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Progress monitor individual student performance data and apply decision rules to continue or alter support</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000000"/>
                </a:solidFill>
                <a:latin typeface="Verdana"/>
                <a:ea typeface="Verdana"/>
                <a:cs typeface="Verdana"/>
                <a:sym typeface="Verdana"/>
              </a:rPr>
              <a:t>Graph data for team data-informed decision-making</a:t>
            </a:r>
            <a:endParaRPr sz="28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pic>
        <p:nvPicPr>
          <p:cNvPr id="1246" name="Google Shape;1246;p87" descr="lightbulb icon" title="lightbulb icon"/>
          <p:cNvPicPr preferRelativeResize="0"/>
          <p:nvPr/>
        </p:nvPicPr>
        <p:blipFill rotWithShape="1">
          <a:blip r:embed="rId3">
            <a:alphaModFix/>
          </a:blip>
          <a:srcRect/>
          <a:stretch/>
        </p:blipFill>
        <p:spPr>
          <a:xfrm>
            <a:off x="208476" y="4839800"/>
            <a:ext cx="827074" cy="923757"/>
          </a:xfrm>
          <a:prstGeom prst="rect">
            <a:avLst/>
          </a:prstGeom>
          <a:noFill/>
          <a:ln>
            <a:noFill/>
          </a:ln>
        </p:spPr>
      </p:pic>
      <p:pic>
        <p:nvPicPr>
          <p:cNvPr id="1245" name="Google Shape;1245;p87" descr="lightbulb icon" title="lightbulb icon"/>
          <p:cNvPicPr preferRelativeResize="0"/>
          <p:nvPr/>
        </p:nvPicPr>
        <p:blipFill rotWithShape="1">
          <a:blip r:embed="rId3">
            <a:alphaModFix/>
          </a:blip>
          <a:srcRect/>
          <a:stretch/>
        </p:blipFill>
        <p:spPr>
          <a:xfrm>
            <a:off x="208476" y="3270538"/>
            <a:ext cx="827074" cy="923757"/>
          </a:xfrm>
          <a:prstGeom prst="rect">
            <a:avLst/>
          </a:prstGeom>
          <a:noFill/>
          <a:ln>
            <a:noFill/>
          </a:ln>
        </p:spPr>
      </p:pic>
      <p:pic>
        <p:nvPicPr>
          <p:cNvPr id="1244" name="Google Shape;1244;p87" descr="lightbulb icon" title="lightbulb icon"/>
          <p:cNvPicPr preferRelativeResize="0"/>
          <p:nvPr/>
        </p:nvPicPr>
        <p:blipFill rotWithShape="1">
          <a:blip r:embed="rId3">
            <a:alphaModFix/>
          </a:blip>
          <a:srcRect/>
          <a:stretch/>
        </p:blipFill>
        <p:spPr>
          <a:xfrm>
            <a:off x="208476" y="1701275"/>
            <a:ext cx="827074" cy="923757"/>
          </a:xfrm>
          <a:prstGeom prst="rect">
            <a:avLst/>
          </a:prstGeom>
          <a:noFill/>
          <a:ln>
            <a:noFill/>
          </a:ln>
        </p:spPr>
      </p:pic>
      <p:sp>
        <p:nvSpPr>
          <p:cNvPr id="1242" name="Google Shape;1242;p8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 </a:t>
            </a:r>
            <a:endParaRPr/>
          </a:p>
          <a:p>
            <a:pPr marL="0" lvl="0" indent="0" algn="ctr" rtl="0">
              <a:lnSpc>
                <a:spcPct val="100000"/>
              </a:lnSpc>
              <a:spcBef>
                <a:spcPts val="0"/>
              </a:spcBef>
              <a:spcAft>
                <a:spcPts val="0"/>
              </a:spcAft>
              <a:buSzPct val="111111"/>
              <a:buNone/>
            </a:pPr>
            <a:r>
              <a:rPr lang="en-US"/>
              <a:t> Progress Monitoring</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9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360"/>
              </a:spcBef>
              <a:spcAft>
                <a:spcPts val="0"/>
              </a:spcAft>
              <a:buNone/>
            </a:pPr>
            <a:r>
              <a:rPr lang="en-US" sz="2800"/>
              <a:t>What does Fidelity mean? The degree to which an intervention is delivered as intended.</a:t>
            </a:r>
            <a:endParaRPr sz="2800"/>
          </a:p>
          <a:p>
            <a:pPr marL="0" lvl="0" indent="0" algn="l" rtl="0">
              <a:lnSpc>
                <a:spcPct val="100000"/>
              </a:lnSpc>
              <a:spcBef>
                <a:spcPts val="360"/>
              </a:spcBef>
              <a:spcAft>
                <a:spcPts val="0"/>
              </a:spcAft>
              <a:buNone/>
            </a:pPr>
            <a:endParaRPr sz="2800"/>
          </a:p>
          <a:p>
            <a:pPr marL="0" lvl="0" indent="0" algn="l" rtl="0">
              <a:lnSpc>
                <a:spcPct val="100000"/>
              </a:lnSpc>
              <a:spcBef>
                <a:spcPts val="360"/>
              </a:spcBef>
              <a:spcAft>
                <a:spcPts val="0"/>
              </a:spcAft>
              <a:buNone/>
            </a:pPr>
            <a:r>
              <a:rPr lang="en-US" sz="2800"/>
              <a:t>Why is that is important?</a:t>
            </a:r>
            <a:endParaRPr sz="2800"/>
          </a:p>
          <a:p>
            <a:pPr marL="457200" lvl="0" indent="-228600" algn="l" rtl="0">
              <a:lnSpc>
                <a:spcPct val="100000"/>
              </a:lnSpc>
              <a:spcBef>
                <a:spcPts val="360"/>
              </a:spcBef>
              <a:spcAft>
                <a:spcPts val="0"/>
              </a:spcAft>
              <a:buSzPct val="69500"/>
              <a:buNone/>
            </a:pPr>
            <a:endParaRPr sz="2800"/>
          </a:p>
          <a:p>
            <a:pPr marL="457200" lvl="0" indent="-393065" algn="l" rtl="0">
              <a:lnSpc>
                <a:spcPct val="100000"/>
              </a:lnSpc>
              <a:spcBef>
                <a:spcPts val="360"/>
              </a:spcBef>
              <a:spcAft>
                <a:spcPts val="0"/>
              </a:spcAft>
              <a:buSzPct val="100000"/>
              <a:buChar char="•"/>
            </a:pPr>
            <a:r>
              <a:rPr lang="en-US" sz="2800"/>
              <a:t>Helps us to know if the student is not responding to the intervention and may need something more or different.</a:t>
            </a:r>
            <a:endParaRPr sz="2800"/>
          </a:p>
          <a:p>
            <a:pPr marL="457200" lvl="0" indent="0" algn="l" rtl="0">
              <a:lnSpc>
                <a:spcPct val="100000"/>
              </a:lnSpc>
              <a:spcBef>
                <a:spcPts val="360"/>
              </a:spcBef>
              <a:spcAft>
                <a:spcPts val="0"/>
              </a:spcAft>
              <a:buSzPct val="64285"/>
              <a:buNone/>
            </a:pPr>
            <a:endParaRPr sz="2800"/>
          </a:p>
          <a:p>
            <a:pPr marL="457200" lvl="0" indent="-393065" algn="l" rtl="0">
              <a:lnSpc>
                <a:spcPct val="100000"/>
              </a:lnSpc>
              <a:spcBef>
                <a:spcPts val="360"/>
              </a:spcBef>
              <a:spcAft>
                <a:spcPts val="0"/>
              </a:spcAft>
              <a:buSzPct val="100000"/>
              <a:buChar char="•"/>
            </a:pPr>
            <a:r>
              <a:rPr lang="en-US" sz="2800"/>
              <a:t>…or if we are not implementing the intervention the way it is intended to reach the desired outcomes. </a:t>
            </a:r>
            <a:endParaRPr sz="2800"/>
          </a:p>
        </p:txBody>
      </p:sp>
      <p:sp>
        <p:nvSpPr>
          <p:cNvPr id="1253" name="Google Shape;1253;p9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Fidelity of Implementation</a:t>
            </a:r>
            <a:endParaRPr/>
          </a:p>
          <a:p>
            <a:pPr marL="0" lvl="0" indent="0" algn="ctr" rtl="0">
              <a:lnSpc>
                <a:spcPct val="100000"/>
              </a:lnSpc>
              <a:spcBef>
                <a:spcPts val="0"/>
              </a:spcBef>
              <a:spcAft>
                <a:spcPts val="0"/>
              </a:spcAft>
              <a:buSzPct val="100000"/>
              <a:buNone/>
            </a:pPr>
            <a:r>
              <a:rPr lang="en-US"/>
              <a:t>What is your System?</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60" name="Google Shape;1260;p92" descr="Atul Gawande speaks about how a simple check list reduced complication rates in surgery by 35%, death rates by 47% and saved the health industry hundreds of millions of dollars." title="The Importance &amp; Value of the CHECK LIST">
            <a:hlinkClick r:id="rId3"/>
          </p:cNvPr>
          <p:cNvPicPr preferRelativeResize="0"/>
          <p:nvPr/>
        </p:nvPicPr>
        <p:blipFill rotWithShape="1">
          <a:blip r:embed="rId4">
            <a:alphaModFix/>
          </a:blip>
          <a:srcRect/>
          <a:stretch/>
        </p:blipFill>
        <p:spPr>
          <a:xfrm>
            <a:off x="914401" y="1675875"/>
            <a:ext cx="7639774" cy="4297375"/>
          </a:xfrm>
          <a:prstGeom prst="rect">
            <a:avLst/>
          </a:prstGeom>
          <a:noFill/>
          <a:ln>
            <a:noFill/>
          </a:ln>
        </p:spPr>
      </p:pic>
      <p:sp>
        <p:nvSpPr>
          <p:cNvPr id="1259" name="Google Shape;1259;p9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Checklist Manifesto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0"/>
                                        </p:tgtEl>
                                        <p:attrNameLst>
                                          <p:attrName>style.visibility</p:attrName>
                                        </p:attrNameLst>
                                      </p:cBhvr>
                                      <p:to>
                                        <p:strVal val="visible"/>
                                      </p:to>
                                    </p:set>
                                    <p:animEffect transition="in" filter="fade">
                                      <p:cBhvr>
                                        <p:cTn id="7" dur="1000"/>
                                        <p:tgtEl>
                                          <p:spTgt spid="1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93"/>
          <p:cNvSpPr txBox="1">
            <a:spLocks noGrp="1"/>
          </p:cNvSpPr>
          <p:nvPr>
            <p:ph type="body" idx="1"/>
          </p:nvPr>
        </p:nvSpPr>
        <p:spPr>
          <a:xfrm>
            <a:off x="228600" y="1600200"/>
            <a:ext cx="8686800" cy="4572000"/>
          </a:xfrm>
          <a:prstGeom prst="rect">
            <a:avLst/>
          </a:prstGeom>
          <a:noFill/>
          <a:ln>
            <a:noFill/>
          </a:ln>
        </p:spPr>
        <p:txBody>
          <a:bodyPr spcFirstLastPara="1" wrap="square" lIns="91425" tIns="45700" rIns="91425" bIns="45700" anchor="t" anchorCtr="0">
            <a:normAutofit fontScale="85000" lnSpcReduction="20000"/>
          </a:bodyPr>
          <a:lstStyle/>
          <a:p>
            <a:pPr marL="457200" lvl="0" indent="-349349" algn="l" rtl="0">
              <a:lnSpc>
                <a:spcPct val="100000"/>
              </a:lnSpc>
              <a:spcBef>
                <a:spcPts val="360"/>
              </a:spcBef>
              <a:spcAft>
                <a:spcPts val="0"/>
              </a:spcAft>
              <a:buSzPct val="67354"/>
              <a:buChar char="•"/>
            </a:pPr>
            <a:r>
              <a:rPr lang="en-US" sz="3316"/>
              <a:t>Make a checklist of the core implementation features of the intervention. </a:t>
            </a:r>
            <a:endParaRPr sz="3316"/>
          </a:p>
          <a:p>
            <a:pPr marL="457200" lvl="0" indent="0" algn="l" rtl="0">
              <a:lnSpc>
                <a:spcPct val="100000"/>
              </a:lnSpc>
              <a:spcBef>
                <a:spcPts val="360"/>
              </a:spcBef>
              <a:spcAft>
                <a:spcPts val="0"/>
              </a:spcAft>
              <a:buSzPct val="63842"/>
              <a:buNone/>
            </a:pPr>
            <a:endParaRPr sz="3316"/>
          </a:p>
          <a:p>
            <a:pPr marL="457200" lvl="0" indent="-349349" algn="l" rtl="0">
              <a:lnSpc>
                <a:spcPct val="100000"/>
              </a:lnSpc>
              <a:spcBef>
                <a:spcPts val="360"/>
              </a:spcBef>
              <a:spcAft>
                <a:spcPts val="0"/>
              </a:spcAft>
              <a:buSzPct val="67354"/>
              <a:buChar char="•"/>
            </a:pPr>
            <a:r>
              <a:rPr lang="en-US" sz="3316"/>
              <a:t>Observe the intervention and look for the core features. </a:t>
            </a:r>
            <a:endParaRPr sz="3316"/>
          </a:p>
          <a:p>
            <a:pPr marL="457200" lvl="0" indent="0" algn="l" rtl="0">
              <a:lnSpc>
                <a:spcPct val="100000"/>
              </a:lnSpc>
              <a:spcBef>
                <a:spcPts val="360"/>
              </a:spcBef>
              <a:spcAft>
                <a:spcPts val="0"/>
              </a:spcAft>
              <a:buSzPct val="63842"/>
              <a:buNone/>
            </a:pPr>
            <a:endParaRPr sz="3316"/>
          </a:p>
          <a:p>
            <a:pPr marL="457200" lvl="0" indent="-349349" algn="l" rtl="0">
              <a:lnSpc>
                <a:spcPct val="100000"/>
              </a:lnSpc>
              <a:spcBef>
                <a:spcPts val="360"/>
              </a:spcBef>
              <a:spcAft>
                <a:spcPts val="0"/>
              </a:spcAft>
              <a:buSzPct val="67354"/>
              <a:buChar char="•"/>
            </a:pPr>
            <a:r>
              <a:rPr lang="en-US" sz="3316"/>
              <a:t>Compare expected implementation with what is currently being implemented.</a:t>
            </a:r>
            <a:endParaRPr sz="3316"/>
          </a:p>
          <a:p>
            <a:pPr marL="457200" lvl="0" indent="-228600" algn="l" rtl="0">
              <a:lnSpc>
                <a:spcPct val="100000"/>
              </a:lnSpc>
              <a:spcBef>
                <a:spcPts val="360"/>
              </a:spcBef>
              <a:spcAft>
                <a:spcPts val="0"/>
              </a:spcAft>
              <a:buSzPct val="63829"/>
              <a:buNone/>
            </a:pPr>
            <a:endParaRPr sz="3316"/>
          </a:p>
          <a:p>
            <a:pPr marL="0" lvl="0" indent="0" algn="ctr" rtl="0">
              <a:lnSpc>
                <a:spcPct val="100000"/>
              </a:lnSpc>
              <a:spcBef>
                <a:spcPts val="360"/>
              </a:spcBef>
              <a:spcAft>
                <a:spcPts val="0"/>
              </a:spcAft>
              <a:buSzPct val="63842"/>
              <a:buNone/>
            </a:pPr>
            <a:r>
              <a:rPr lang="en-US" sz="3316" b="1"/>
              <a:t>Note:</a:t>
            </a:r>
            <a:r>
              <a:rPr lang="en-US" sz="3316"/>
              <a:t> many evidence-based interventions have fidelity monitoring too</a:t>
            </a:r>
            <a:r>
              <a:rPr lang="en-US"/>
              <a:t>ls!</a:t>
            </a:r>
            <a:endParaRPr/>
          </a:p>
        </p:txBody>
      </p:sp>
      <p:sp>
        <p:nvSpPr>
          <p:cNvPr id="1267" name="Google Shape;1267;p9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How to Measure Fidelity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g17bec288755_0_888"/>
          <p:cNvSpPr txBox="1">
            <a:spLocks noGrp="1"/>
          </p:cNvSpPr>
          <p:nvPr>
            <p:ph type="body" idx="1"/>
          </p:nvPr>
        </p:nvSpPr>
        <p:spPr>
          <a:xfrm>
            <a:off x="457200" y="1669645"/>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Char char="•"/>
            </a:pPr>
            <a:r>
              <a:rPr lang="en-US" sz="2800" dirty="0"/>
              <a:t>Core Instruction doesn’t work in isolation </a:t>
            </a:r>
            <a:endParaRPr sz="2800" dirty="0"/>
          </a:p>
          <a:p>
            <a:pPr marL="457200" lvl="0" indent="0" algn="l" rtl="0">
              <a:lnSpc>
                <a:spcPct val="100000"/>
              </a:lnSpc>
              <a:spcBef>
                <a:spcPts val="360"/>
              </a:spcBef>
              <a:spcAft>
                <a:spcPts val="0"/>
              </a:spcAft>
              <a:buSzPts val="1800"/>
              <a:buNone/>
            </a:pPr>
            <a:endParaRPr sz="2800" dirty="0"/>
          </a:p>
          <a:p>
            <a:pPr marL="457200" lvl="0" indent="-406400" algn="l" rtl="0">
              <a:lnSpc>
                <a:spcPct val="100000"/>
              </a:lnSpc>
              <a:spcBef>
                <a:spcPts val="360"/>
              </a:spcBef>
              <a:spcAft>
                <a:spcPts val="0"/>
              </a:spcAft>
              <a:buSzPts val="2800"/>
              <a:buChar char="•"/>
            </a:pPr>
            <a:r>
              <a:rPr lang="en-US" sz="2800" dirty="0"/>
              <a:t>Avert students from trajectories toward further learning/behavior challenges</a:t>
            </a:r>
            <a:endParaRPr sz="2800" dirty="0"/>
          </a:p>
          <a:p>
            <a:pPr marL="457200" lvl="0" indent="0" algn="l" rtl="0">
              <a:lnSpc>
                <a:spcPct val="100000"/>
              </a:lnSpc>
              <a:spcBef>
                <a:spcPts val="360"/>
              </a:spcBef>
              <a:spcAft>
                <a:spcPts val="0"/>
              </a:spcAft>
              <a:buSzPts val="1800"/>
              <a:buNone/>
            </a:pPr>
            <a:endParaRPr sz="2800" dirty="0"/>
          </a:p>
          <a:p>
            <a:pPr marL="457200" lvl="0" indent="-406400" algn="l" rtl="0">
              <a:lnSpc>
                <a:spcPct val="100000"/>
              </a:lnSpc>
              <a:spcBef>
                <a:spcPts val="360"/>
              </a:spcBef>
              <a:spcAft>
                <a:spcPts val="0"/>
              </a:spcAft>
              <a:buSzPts val="2800"/>
              <a:buChar char="•"/>
            </a:pPr>
            <a:r>
              <a:rPr lang="en-US" sz="2800" dirty="0"/>
              <a:t>Provide a unifying framework: Programs and strategies </a:t>
            </a:r>
            <a:endParaRPr sz="2800" dirty="0"/>
          </a:p>
          <a:p>
            <a:pPr marL="457200" lvl="0" indent="-228600" algn="l" rtl="0">
              <a:lnSpc>
                <a:spcPct val="100000"/>
              </a:lnSpc>
              <a:spcBef>
                <a:spcPts val="360"/>
              </a:spcBef>
              <a:spcAft>
                <a:spcPts val="0"/>
              </a:spcAft>
              <a:buSzPts val="1800"/>
              <a:buNone/>
            </a:pPr>
            <a:endParaRPr dirty="0"/>
          </a:p>
          <a:p>
            <a:pPr marL="457200" lvl="0" indent="-228600" algn="l" rtl="0">
              <a:lnSpc>
                <a:spcPct val="100000"/>
              </a:lnSpc>
              <a:spcBef>
                <a:spcPts val="360"/>
              </a:spcBef>
              <a:spcAft>
                <a:spcPts val="0"/>
              </a:spcAft>
              <a:buSzPts val="1800"/>
              <a:buNone/>
            </a:pPr>
            <a:endParaRPr dirty="0"/>
          </a:p>
          <a:p>
            <a:pPr marL="457200" lvl="0" indent="-228600" algn="l" rtl="0">
              <a:lnSpc>
                <a:spcPct val="100000"/>
              </a:lnSpc>
              <a:spcBef>
                <a:spcPts val="360"/>
              </a:spcBef>
              <a:spcAft>
                <a:spcPts val="0"/>
              </a:spcAft>
              <a:buSzPts val="1800"/>
              <a:buNone/>
            </a:pPr>
            <a:endParaRPr dirty="0"/>
          </a:p>
        </p:txBody>
      </p:sp>
      <p:sp>
        <p:nvSpPr>
          <p:cNvPr id="350" name="Google Shape;350;g17bec288755_0_8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Why Advanced Tiers?</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5" name="Google Shape;1275;p98"/>
          <p:cNvSpPr txBox="1"/>
          <p:nvPr/>
        </p:nvSpPr>
        <p:spPr>
          <a:xfrm>
            <a:off x="74625" y="6341825"/>
            <a:ext cx="7341300" cy="8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National Implementation Research Network</a:t>
            </a:r>
            <a:endParaRPr sz="1400" b="0" i="0" u="none" strike="noStrike" cap="none">
              <a:solidFill>
                <a:srgbClr val="000000"/>
              </a:solidFill>
              <a:latin typeface="Calibri"/>
              <a:ea typeface="Calibri"/>
              <a:cs typeface="Calibri"/>
              <a:sym typeface="Calibri"/>
            </a:endParaRPr>
          </a:p>
        </p:txBody>
      </p:sp>
      <p:pic>
        <p:nvPicPr>
          <p:cNvPr id="1274" name="Google Shape;1274;p98" descr="Diagram breaking down components for implementation:  Effective Innovations times Effective Implementation times Enabling Context equals Socially Significant Outcomes" title="Formula for Success Diagram"/>
          <p:cNvPicPr preferRelativeResize="0"/>
          <p:nvPr/>
        </p:nvPicPr>
        <p:blipFill rotWithShape="1">
          <a:blip r:embed="rId3">
            <a:alphaModFix/>
          </a:blip>
          <a:srcRect/>
          <a:stretch/>
        </p:blipFill>
        <p:spPr>
          <a:xfrm>
            <a:off x="297625" y="1554000"/>
            <a:ext cx="8548750" cy="4164150"/>
          </a:xfrm>
          <a:prstGeom prst="rect">
            <a:avLst/>
          </a:prstGeom>
          <a:noFill/>
          <a:ln>
            <a:noFill/>
          </a:ln>
        </p:spPr>
      </p:pic>
      <p:sp>
        <p:nvSpPr>
          <p:cNvPr id="1273" name="Google Shape;1273;p9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Power of Fidelity</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Google Shape;1281;p99"/>
          <p:cNvSpPr txBox="1">
            <a:spLocks noGrp="1"/>
          </p:cNvSpPr>
          <p:nvPr>
            <p:ph type="body" idx="1"/>
          </p:nvPr>
        </p:nvSpPr>
        <p:spPr>
          <a:xfrm>
            <a:off x="228600" y="1538950"/>
            <a:ext cx="8686800" cy="53190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360"/>
              </a:spcBef>
              <a:spcAft>
                <a:spcPts val="0"/>
              </a:spcAft>
              <a:buSzPts val="2600"/>
              <a:buChar char="•"/>
            </a:pPr>
            <a:r>
              <a:rPr lang="en-US" sz="2400"/>
              <a:t>Evaluate fidelity of intervention implementation</a:t>
            </a:r>
            <a:endParaRPr sz="2400"/>
          </a:p>
          <a:p>
            <a:pPr marL="914400" lvl="1" indent="-393700" algn="l" rtl="0">
              <a:lnSpc>
                <a:spcPct val="100000"/>
              </a:lnSpc>
              <a:spcBef>
                <a:spcPts val="360"/>
              </a:spcBef>
              <a:spcAft>
                <a:spcPts val="0"/>
              </a:spcAft>
              <a:buSzPts val="2600"/>
              <a:buChar char="–"/>
            </a:pPr>
            <a:r>
              <a:rPr lang="en-US" sz="2400"/>
              <a:t>more staff training? modeling?</a:t>
            </a:r>
            <a:endParaRPr sz="2400"/>
          </a:p>
          <a:p>
            <a:pPr marL="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Char char="•"/>
            </a:pPr>
            <a:r>
              <a:rPr lang="en-US" sz="2400"/>
              <a:t>Evaluate match to student need</a:t>
            </a:r>
            <a:endParaRPr sz="2400"/>
          </a:p>
          <a:p>
            <a:pPr marL="914400" lvl="1" indent="-393700" algn="l" rtl="0">
              <a:lnSpc>
                <a:spcPct val="100000"/>
              </a:lnSpc>
              <a:spcBef>
                <a:spcPts val="360"/>
              </a:spcBef>
              <a:spcAft>
                <a:spcPts val="0"/>
              </a:spcAft>
              <a:buSzPts val="2600"/>
              <a:buChar char="–"/>
            </a:pPr>
            <a:r>
              <a:rPr lang="en-US" sz="2400"/>
              <a:t>is it the right fit?</a:t>
            </a:r>
            <a:endParaRPr sz="2400"/>
          </a:p>
          <a:p>
            <a:pPr marL="91440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Char char="•"/>
            </a:pPr>
            <a:r>
              <a:rPr lang="en-US" sz="2400"/>
              <a:t>Evaluate contextual fit</a:t>
            </a:r>
            <a:endParaRPr sz="2400"/>
          </a:p>
          <a:p>
            <a:pPr marL="914400" lvl="1" indent="-393700" algn="l" rtl="0">
              <a:lnSpc>
                <a:spcPct val="100000"/>
              </a:lnSpc>
              <a:spcBef>
                <a:spcPts val="360"/>
              </a:spcBef>
              <a:spcAft>
                <a:spcPts val="0"/>
              </a:spcAft>
              <a:buSzPts val="2600"/>
              <a:buChar char="–"/>
            </a:pPr>
            <a:r>
              <a:rPr lang="en-US" sz="2400"/>
              <a:t>right match between the strategies, procedures, or elements of an intervention and the values, needs, skills, and resources of those who implement and experience the intervention</a:t>
            </a:r>
            <a:endParaRPr sz="2400"/>
          </a:p>
        </p:txBody>
      </p:sp>
      <p:sp>
        <p:nvSpPr>
          <p:cNvPr id="1282" name="Google Shape;1282;p9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Team Fidelity Conversations</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8" name="Google Shape;1288;p101"/>
          <p:cNvSpPr/>
          <p:nvPr/>
        </p:nvSpPr>
        <p:spPr>
          <a:xfrm>
            <a:off x="1393800" y="1788838"/>
            <a:ext cx="7750200" cy="397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r>
              <a:rPr lang="en-US" sz="2800" b="0" i="0" u="none" strike="noStrike" cap="none">
                <a:solidFill>
                  <a:srgbClr val="000000"/>
                </a:solidFill>
                <a:latin typeface="Verdana"/>
                <a:ea typeface="Verdana"/>
                <a:cs typeface="Verdana"/>
                <a:sym typeface="Verdana"/>
              </a:rPr>
              <a:t>Regularly analyze and evaluate advanced tier data including:</a:t>
            </a:r>
            <a:endParaRPr sz="2800" b="0" i="0" u="none" strike="noStrike" cap="none">
              <a:solidFill>
                <a:srgbClr val="000000"/>
              </a:solidFill>
              <a:latin typeface="Verdana"/>
              <a:ea typeface="Verdana"/>
              <a:cs typeface="Verdana"/>
              <a:sym typeface="Verdana"/>
            </a:endParaRPr>
          </a:p>
          <a:p>
            <a:pPr marL="457200" marR="0" lvl="0" indent="-406400" algn="l" rtl="0">
              <a:lnSpc>
                <a:spcPct val="100000"/>
              </a:lnSpc>
              <a:spcBef>
                <a:spcPts val="0"/>
              </a:spcBef>
              <a:spcAft>
                <a:spcPts val="0"/>
              </a:spcAft>
              <a:buClr>
                <a:srgbClr val="000000"/>
              </a:buClr>
              <a:buSzPts val="2800"/>
              <a:buFont typeface="Verdana"/>
              <a:buChar char="●"/>
            </a:pPr>
            <a:r>
              <a:rPr lang="en-US" sz="2800" b="0" i="0" u="none" strike="noStrike" cap="none">
                <a:solidFill>
                  <a:srgbClr val="000000"/>
                </a:solidFill>
                <a:latin typeface="Verdana"/>
                <a:ea typeface="Verdana"/>
                <a:cs typeface="Verdana"/>
                <a:sym typeface="Verdana"/>
              </a:rPr>
              <a:t>level of use</a:t>
            </a:r>
            <a:endParaRPr sz="2800" b="0" i="0" u="none" strike="noStrike" cap="none">
              <a:solidFill>
                <a:srgbClr val="000000"/>
              </a:solidFill>
              <a:latin typeface="Verdana"/>
              <a:ea typeface="Verdana"/>
              <a:cs typeface="Verdana"/>
              <a:sym typeface="Verdana"/>
            </a:endParaRPr>
          </a:p>
          <a:p>
            <a:pPr marL="457200" marR="0" lvl="0" indent="-406400" algn="l" rtl="0">
              <a:lnSpc>
                <a:spcPct val="100000"/>
              </a:lnSpc>
              <a:spcBef>
                <a:spcPts val="0"/>
              </a:spcBef>
              <a:spcAft>
                <a:spcPts val="0"/>
              </a:spcAft>
              <a:buClr>
                <a:srgbClr val="000000"/>
              </a:buClr>
              <a:buSzPts val="2800"/>
              <a:buFont typeface="Verdana"/>
              <a:buChar char="●"/>
            </a:pPr>
            <a:r>
              <a:rPr lang="en-US" sz="2800" b="0" i="0" u="none" strike="noStrike" cap="none">
                <a:solidFill>
                  <a:srgbClr val="000000"/>
                </a:solidFill>
                <a:latin typeface="Verdana"/>
                <a:ea typeface="Verdana"/>
                <a:cs typeface="Verdana"/>
                <a:sym typeface="Verdana"/>
              </a:rPr>
              <a:t>intervention effectiveness</a:t>
            </a:r>
            <a:endParaRPr sz="2800" b="0" i="0" u="none" strike="noStrike" cap="none">
              <a:solidFill>
                <a:srgbClr val="000000"/>
              </a:solidFill>
              <a:latin typeface="Verdana"/>
              <a:ea typeface="Verdana"/>
              <a:cs typeface="Verdana"/>
              <a:sym typeface="Verdana"/>
            </a:endParaRPr>
          </a:p>
          <a:p>
            <a:pPr marL="457200" marR="0" lvl="0" indent="-406400" algn="l" rtl="0">
              <a:lnSpc>
                <a:spcPct val="100000"/>
              </a:lnSpc>
              <a:spcBef>
                <a:spcPts val="0"/>
              </a:spcBef>
              <a:spcAft>
                <a:spcPts val="0"/>
              </a:spcAft>
              <a:buClr>
                <a:srgbClr val="000000"/>
              </a:buClr>
              <a:buSzPts val="2800"/>
              <a:buFont typeface="Verdana"/>
              <a:buChar char="●"/>
            </a:pPr>
            <a:r>
              <a:rPr lang="en-US" sz="2800" b="0" i="0" u="none" strike="noStrike" cap="none">
                <a:solidFill>
                  <a:srgbClr val="000000"/>
                </a:solidFill>
                <a:latin typeface="Verdana"/>
                <a:ea typeface="Verdana"/>
                <a:cs typeface="Verdana"/>
                <a:sym typeface="Verdana"/>
              </a:rPr>
              <a:t>student performance </a:t>
            </a:r>
            <a:endParaRPr sz="2800" b="0" i="0" u="none" strike="noStrike" cap="none">
              <a:solidFill>
                <a:srgbClr val="000000"/>
              </a:solidFill>
              <a:latin typeface="Verdana"/>
              <a:ea typeface="Verdana"/>
              <a:cs typeface="Verdana"/>
              <a:sym typeface="Verdana"/>
            </a:endParaRPr>
          </a:p>
          <a:p>
            <a:pPr marL="457200" marR="0" lvl="0" indent="-406400" algn="l" rtl="0">
              <a:lnSpc>
                <a:spcPct val="100000"/>
              </a:lnSpc>
              <a:spcBef>
                <a:spcPts val="0"/>
              </a:spcBef>
              <a:spcAft>
                <a:spcPts val="0"/>
              </a:spcAft>
              <a:buClr>
                <a:srgbClr val="000000"/>
              </a:buClr>
              <a:buSzPts val="2800"/>
              <a:buFont typeface="Verdana"/>
              <a:buChar char="●"/>
            </a:pPr>
            <a:r>
              <a:rPr lang="en-US" sz="2800" b="0" i="0" u="none" strike="noStrike" cap="none">
                <a:solidFill>
                  <a:srgbClr val="000000"/>
                </a:solidFill>
                <a:latin typeface="Verdana"/>
                <a:ea typeface="Verdana"/>
                <a:cs typeface="Verdana"/>
                <a:sym typeface="Verdana"/>
              </a:rPr>
              <a:t>fidelity of implementation</a:t>
            </a:r>
            <a:endParaRPr sz="2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Verdana"/>
              <a:ea typeface="Verdana"/>
              <a:cs typeface="Verdana"/>
              <a:sym typeface="Verdana"/>
            </a:endParaRPr>
          </a:p>
        </p:txBody>
      </p:sp>
      <p:pic>
        <p:nvPicPr>
          <p:cNvPr id="1289" name="Google Shape;1289;p101" descr="lightbulb icon" title="lightbulb icon"/>
          <p:cNvPicPr preferRelativeResize="0"/>
          <p:nvPr/>
        </p:nvPicPr>
        <p:blipFill rotWithShape="1">
          <a:blip r:embed="rId3">
            <a:alphaModFix/>
          </a:blip>
          <a:srcRect/>
          <a:stretch/>
        </p:blipFill>
        <p:spPr>
          <a:xfrm>
            <a:off x="228601" y="1864650"/>
            <a:ext cx="827074" cy="923757"/>
          </a:xfrm>
          <a:prstGeom prst="rect">
            <a:avLst/>
          </a:prstGeom>
          <a:noFill/>
          <a:ln>
            <a:noFill/>
          </a:ln>
        </p:spPr>
      </p:pic>
      <p:sp>
        <p:nvSpPr>
          <p:cNvPr id="1287" name="Google Shape;1287;p10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DIDM Big Idea: </a:t>
            </a:r>
            <a:endParaRPr/>
          </a:p>
          <a:p>
            <a:pPr marL="0" lvl="0" indent="0" algn="ctr" rtl="0">
              <a:lnSpc>
                <a:spcPct val="100000"/>
              </a:lnSpc>
              <a:spcBef>
                <a:spcPts val="0"/>
              </a:spcBef>
              <a:spcAft>
                <a:spcPts val="0"/>
              </a:spcAft>
              <a:buSzPct val="111111"/>
              <a:buNone/>
            </a:pPr>
            <a:r>
              <a:rPr lang="en-US"/>
              <a:t>Fidelity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pic>
        <p:nvPicPr>
          <p:cNvPr id="1297" name="Google Shape;1297;p10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724703" y="2251900"/>
            <a:ext cx="3882574" cy="2588401"/>
          </a:xfrm>
          <a:prstGeom prst="rect">
            <a:avLst/>
          </a:prstGeom>
          <a:noFill/>
          <a:ln>
            <a:noFill/>
          </a:ln>
        </p:spPr>
      </p:pic>
      <p:sp>
        <p:nvSpPr>
          <p:cNvPr id="1295" name="Google Shape;1295;p100"/>
          <p:cNvSpPr txBox="1">
            <a:spLocks noGrp="1"/>
          </p:cNvSpPr>
          <p:nvPr>
            <p:ph type="body" idx="1"/>
          </p:nvPr>
        </p:nvSpPr>
        <p:spPr>
          <a:xfrm>
            <a:off x="457200" y="1600200"/>
            <a:ext cx="44307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None/>
            </a:pPr>
            <a:r>
              <a:rPr lang="en-US" sz="2800" b="1"/>
              <a:t>Develop systems for collecting and reviewing data, including level of use, monitoring intervention effectiveness &amp; fidelity and monitoring student progress.</a:t>
            </a:r>
            <a:endParaRPr sz="2800" b="1"/>
          </a:p>
        </p:txBody>
      </p:sp>
      <p:sp>
        <p:nvSpPr>
          <p:cNvPr id="1296" name="Google Shape;1296;p10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Team Time: </a:t>
            </a:r>
            <a:endParaRPr/>
          </a:p>
          <a:p>
            <a:pPr marL="0" lvl="0" indent="0" algn="ctr" rtl="0">
              <a:lnSpc>
                <a:spcPct val="100000"/>
              </a:lnSpc>
              <a:spcBef>
                <a:spcPts val="0"/>
              </a:spcBef>
              <a:spcAft>
                <a:spcPts val="0"/>
              </a:spcAft>
              <a:buSzPct val="111111"/>
              <a:buNone/>
            </a:pPr>
            <a:r>
              <a:rPr lang="en-US"/>
              <a:t>Collecting and Reviewing Data</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1303" name="Google Shape;1303;g336b62f4fd4_0_105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165948" y="1565623"/>
            <a:ext cx="4812100" cy="4812100"/>
          </a:xfrm>
          <a:prstGeom prst="rect">
            <a:avLst/>
          </a:prstGeom>
          <a:noFill/>
          <a:ln>
            <a:noFill/>
          </a:ln>
        </p:spPr>
      </p:pic>
      <p:sp>
        <p:nvSpPr>
          <p:cNvPr id="1302" name="Google Shape;1302;g336b62f4fd4_0_105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Team Share Out</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g35b262c1ac7_0_121"/>
          <p:cNvSpPr txBox="1">
            <a:spLocks noGrp="1"/>
          </p:cNvSpPr>
          <p:nvPr>
            <p:ph type="subTitle" idx="1"/>
          </p:nvPr>
        </p:nvSpPr>
        <p:spPr>
          <a:xfrm>
            <a:off x="1348325" y="3429000"/>
            <a:ext cx="6400800" cy="1470000"/>
          </a:xfrm>
          <a:prstGeom prst="rect">
            <a:avLst/>
          </a:prstGeom>
        </p:spPr>
        <p:txBody>
          <a:bodyPr spcFirstLastPara="1" wrap="square" lIns="91425" tIns="45700" rIns="91425" bIns="45700" anchor="t" anchorCtr="0">
            <a:normAutofit fontScale="92500" lnSpcReduction="20000"/>
          </a:bodyPr>
          <a:lstStyle/>
          <a:p>
            <a:pPr marL="0" lvl="0" indent="0" algn="ctr" rtl="0">
              <a:spcBef>
                <a:spcPts val="640"/>
              </a:spcBef>
              <a:spcAft>
                <a:spcPts val="0"/>
              </a:spcAft>
              <a:buNone/>
            </a:pPr>
            <a:r>
              <a:rPr lang="en-US"/>
              <a:t>Create an action plan outlining ongoing tasks to be addressed upon the team’s return to school.</a:t>
            </a:r>
            <a:endParaRPr/>
          </a:p>
        </p:txBody>
      </p:sp>
      <p:sp>
        <p:nvSpPr>
          <p:cNvPr id="1309" name="Google Shape;1309;g35b262c1ac7_0_121"/>
          <p:cNvSpPr txBox="1">
            <a:spLocks noGrp="1"/>
          </p:cNvSpPr>
          <p:nvPr>
            <p:ph type="ctrTitle"/>
          </p:nvPr>
        </p:nvSpPr>
        <p:spPr>
          <a:xfrm>
            <a:off x="928464" y="1600200"/>
            <a:ext cx="72405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Action Planning</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6" name="Google Shape;1316;g336b62f4fd4_0_30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900800" y="2842200"/>
            <a:ext cx="4994949" cy="3329999"/>
          </a:xfrm>
          <a:prstGeom prst="rect">
            <a:avLst/>
          </a:prstGeom>
          <a:noFill/>
          <a:ln>
            <a:noFill/>
          </a:ln>
        </p:spPr>
      </p:pic>
      <p:sp>
        <p:nvSpPr>
          <p:cNvPr id="1314" name="Google Shape;1314;g336b62f4fd4_0_301"/>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Clr>
                <a:schemeClr val="dk1"/>
              </a:buClr>
              <a:buSzPts val="1100"/>
              <a:buFont typeface="Arial"/>
              <a:buNone/>
            </a:pPr>
            <a:r>
              <a:rPr lang="en-US" sz="2400" b="1"/>
              <a:t>Create an action plan outlining ongoing tasks to be addressed upon the team’s return to school.</a:t>
            </a:r>
            <a:endParaRPr sz="2400" b="1"/>
          </a:p>
        </p:txBody>
      </p:sp>
      <p:sp>
        <p:nvSpPr>
          <p:cNvPr id="1315" name="Google Shape;1315;g336b62f4fd4_0_301"/>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Team Time: Action Planning</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120"/>
          <p:cNvSpPr txBox="1">
            <a:spLocks noGrp="1"/>
          </p:cNvSpPr>
          <p:nvPr>
            <p:ph type="body" idx="1"/>
          </p:nvPr>
        </p:nvSpPr>
        <p:spPr>
          <a:xfrm>
            <a:off x="457200" y="1600200"/>
            <a:ext cx="8229600" cy="5036100"/>
          </a:xfrm>
          <a:prstGeom prst="rect">
            <a:avLst/>
          </a:prstGeom>
          <a:noFill/>
          <a:ln>
            <a:noFill/>
          </a:ln>
        </p:spPr>
        <p:txBody>
          <a:bodyPr spcFirstLastPara="1" wrap="square" lIns="91425" tIns="45700" rIns="91425" bIns="45700" anchor="t" anchorCtr="0">
            <a:noAutofit/>
          </a:bodyPr>
          <a:lstStyle/>
          <a:p>
            <a:pPr marL="457200" lvl="0" indent="-381001" algn="l" rtl="0">
              <a:lnSpc>
                <a:spcPct val="100000"/>
              </a:lnSpc>
              <a:spcBef>
                <a:spcPts val="360"/>
              </a:spcBef>
              <a:spcAft>
                <a:spcPts val="0"/>
              </a:spcAft>
              <a:buSzPts val="2400"/>
              <a:buChar char="•"/>
            </a:pPr>
            <a:r>
              <a:rPr lang="en-US" sz="2400"/>
              <a:t>Algozzine, B., Barrett, S., Eber, L., George, H., Horner, R., Lewis, T., Putnam, B., Swain-Bradley, J., McIntosh, K., &amp; Sugai, G. (2014).</a:t>
            </a:r>
            <a:endParaRPr sz="2400"/>
          </a:p>
          <a:p>
            <a:pPr marL="457200" lvl="0" indent="-381001" algn="l" rtl="0">
              <a:lnSpc>
                <a:spcPct val="100000"/>
              </a:lnSpc>
              <a:spcBef>
                <a:spcPts val="360"/>
              </a:spcBef>
              <a:spcAft>
                <a:spcPts val="0"/>
              </a:spcAft>
              <a:buSzPts val="2400"/>
              <a:buChar char="•"/>
            </a:pPr>
            <a:r>
              <a:rPr lang="en-US" sz="2400"/>
              <a:t>Crone, D. A., Horner, R. H., &amp; Hawken, L.. S. (2004). Responding to problem behavior in schools: The Behavior Education Program. New York: Guilford.</a:t>
            </a:r>
            <a:endParaRPr sz="2400"/>
          </a:p>
          <a:p>
            <a:pPr marL="457200" lvl="0" indent="-381001" algn="l" rtl="0">
              <a:lnSpc>
                <a:spcPct val="100000"/>
              </a:lnSpc>
              <a:spcBef>
                <a:spcPts val="360"/>
              </a:spcBef>
              <a:spcAft>
                <a:spcPts val="0"/>
              </a:spcAft>
              <a:buSzPts val="2400"/>
              <a:buChar char="•"/>
            </a:pPr>
            <a:r>
              <a:rPr lang="en-US" sz="2400"/>
              <a:t>Everett, S., Sugai, G., Fallon, L., Simonsen, B., &amp; O’Keeffe, B. (2011). School-wide Tier II interventions: Check-In Check-Out Getting Started Workbook. OSEP Technical Assistance Center on Positive Behavioral Interventions and Supports. </a:t>
            </a:r>
            <a:endParaRPr sz="2400"/>
          </a:p>
        </p:txBody>
      </p:sp>
      <p:sp>
        <p:nvSpPr>
          <p:cNvPr id="1338" name="Google Shape;1338;p12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2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85000" lnSpcReduction="20000"/>
          </a:bodyPr>
          <a:lstStyle/>
          <a:p>
            <a:pPr marL="457200" lvl="0" indent="-353961" algn="l" rtl="0">
              <a:lnSpc>
                <a:spcPct val="100000"/>
              </a:lnSpc>
              <a:spcBef>
                <a:spcPts val="360"/>
              </a:spcBef>
              <a:spcAft>
                <a:spcPts val="0"/>
              </a:spcAft>
              <a:buSzPct val="72580"/>
              <a:buChar char="•"/>
            </a:pPr>
            <a:r>
              <a:rPr lang="en-US"/>
              <a:t>Hosp, J. L., Hosh, M. K., Howell, K. W., Allison, R. (2014). The ABCs of curriculum-based evaluation: A practical guide to effective decision making. New York: Guilford.</a:t>
            </a:r>
            <a:endParaRPr/>
          </a:p>
          <a:p>
            <a:pPr marL="457200" lvl="0" indent="-353961" algn="l" rtl="0">
              <a:lnSpc>
                <a:spcPct val="100000"/>
              </a:lnSpc>
              <a:spcBef>
                <a:spcPts val="360"/>
              </a:spcBef>
              <a:spcAft>
                <a:spcPts val="0"/>
              </a:spcAft>
              <a:buSzPct val="72580"/>
              <a:buChar char="•"/>
            </a:pPr>
            <a:r>
              <a:rPr lang="en-US"/>
              <a:t>Lembke, D. (n.d.). Interventions in RTI Handouts. Retrieved from </a:t>
            </a:r>
            <a:r>
              <a:rPr lang="en-US" u="sng">
                <a:solidFill>
                  <a:schemeClr val="hlink"/>
                </a:solidFill>
                <a:hlinkClick r:id="rId3"/>
              </a:rPr>
              <a:t>https://rti4success.org/sites/default/files/interventions_in_rti_handouts.pdf</a:t>
            </a:r>
            <a:endParaRPr/>
          </a:p>
          <a:p>
            <a:pPr marL="457200" lvl="0" indent="-353961" algn="l" rtl="0">
              <a:lnSpc>
                <a:spcPct val="100000"/>
              </a:lnSpc>
              <a:spcBef>
                <a:spcPts val="360"/>
              </a:spcBef>
              <a:spcAft>
                <a:spcPts val="0"/>
              </a:spcAft>
              <a:buSzPct val="72580"/>
              <a:buChar char="•"/>
            </a:pPr>
            <a:r>
              <a:rPr lang="en-US"/>
              <a:t>McIntosh, K. &amp; Goodman, S. (2016). Integrating multi-tiered systems of support: Blending RTI and PBIS. New York: Guilford Press.</a:t>
            </a:r>
            <a:endParaRPr/>
          </a:p>
        </p:txBody>
      </p:sp>
      <p:sp>
        <p:nvSpPr>
          <p:cNvPr id="1345" name="Google Shape;1345;p12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(2)</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2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81001" algn="l" rtl="0">
              <a:lnSpc>
                <a:spcPct val="100000"/>
              </a:lnSpc>
              <a:spcBef>
                <a:spcPts val="360"/>
              </a:spcBef>
              <a:spcAft>
                <a:spcPts val="0"/>
              </a:spcAft>
              <a:buSzPts val="2400"/>
              <a:buChar char="•"/>
            </a:pPr>
            <a:r>
              <a:rPr lang="en-US" sz="2400"/>
              <a:t>Riley-Tillman, C. T., Burns, M. K., &amp; Kilgus, S. P. (2020). Evaluating Educational Interventions, Second Edition: Single-Case Design for Measuring Response to Intervention (Second ed.). The Guilford Press.</a:t>
            </a:r>
            <a:endParaRPr sz="2400"/>
          </a:p>
          <a:p>
            <a:pPr marL="457200" lvl="0" indent="0" algn="l" rtl="0">
              <a:lnSpc>
                <a:spcPct val="100000"/>
              </a:lnSpc>
              <a:spcBef>
                <a:spcPts val="360"/>
              </a:spcBef>
              <a:spcAft>
                <a:spcPts val="0"/>
              </a:spcAft>
              <a:buSzPts val="1800"/>
              <a:buNone/>
            </a:pPr>
            <a:endParaRPr sz="2400"/>
          </a:p>
          <a:p>
            <a:pPr marL="457200" lvl="0" indent="-381001" algn="l" rtl="0">
              <a:lnSpc>
                <a:spcPct val="100000"/>
              </a:lnSpc>
              <a:spcBef>
                <a:spcPts val="360"/>
              </a:spcBef>
              <a:spcAft>
                <a:spcPts val="0"/>
              </a:spcAft>
              <a:buSzPts val="2400"/>
              <a:buChar char="•"/>
            </a:pPr>
            <a:r>
              <a:rPr lang="en-US" sz="2400"/>
              <a:t>Sanetti, L. &amp; Meek, M. (2019). Supporting successful interventions in schools : tools to plan, evaluate, and sustain effective implementation. New York: The Guilford Press.</a:t>
            </a:r>
            <a:endParaRPr sz="2400"/>
          </a:p>
          <a:p>
            <a:pPr marL="457200" lvl="0" indent="-228600" algn="l" rtl="0">
              <a:lnSpc>
                <a:spcPct val="100000"/>
              </a:lnSpc>
              <a:spcBef>
                <a:spcPts val="360"/>
              </a:spcBef>
              <a:spcAft>
                <a:spcPts val="0"/>
              </a:spcAft>
              <a:buSzPts val="1946"/>
              <a:buNone/>
            </a:pPr>
            <a:endParaRPr sz="2400"/>
          </a:p>
        </p:txBody>
      </p:sp>
      <p:sp>
        <p:nvSpPr>
          <p:cNvPr id="1352" name="Google Shape;1352;p12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g17bec288755_0_1641"/>
          <p:cNvSpPr txBox="1">
            <a:spLocks noGrp="1"/>
          </p:cNvSpPr>
          <p:nvPr>
            <p:ph type="body" idx="1"/>
          </p:nvPr>
        </p:nvSpPr>
        <p:spPr>
          <a:xfrm>
            <a:off x="457200" y="1480457"/>
            <a:ext cx="8229600" cy="50709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Char char="•"/>
            </a:pPr>
            <a:r>
              <a:rPr lang="en-US" sz="2800"/>
              <a:t>Targeted support for students not successful with Tier 1 </a:t>
            </a:r>
            <a:r>
              <a:rPr lang="en-US" sz="2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alone</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Small group intervention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Provided </a:t>
            </a:r>
            <a:r>
              <a:rPr lang="en-US" sz="2800" b="1" u="sng"/>
              <a:t>in addition</a:t>
            </a:r>
            <a:r>
              <a:rPr lang="en-US" sz="2800"/>
              <a:t> to universal, Tier 1 instruction and aligned with student needs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For students who may be struggling or who need more challenge</a:t>
            </a:r>
            <a:endParaRPr sz="2800"/>
          </a:p>
        </p:txBody>
      </p:sp>
      <p:sp>
        <p:nvSpPr>
          <p:cNvPr id="359" name="Google Shape;359;g17bec288755_0_16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What is Tier 2?</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2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100000"/>
              </a:lnSpc>
              <a:spcBef>
                <a:spcPts val="360"/>
              </a:spcBef>
              <a:spcAft>
                <a:spcPts val="0"/>
              </a:spcAft>
              <a:buSzPct val="72580"/>
              <a:buChar char="•"/>
            </a:pPr>
            <a:r>
              <a:rPr lang="en-US"/>
              <a:t>The IRIS Center. (2014). Evidence-based practices (part 3): Evaluating learner outcomes and fidelity. Retrieved from </a:t>
            </a:r>
            <a:r>
              <a:rPr lang="en-US" u="sng">
                <a:solidFill>
                  <a:schemeClr val="hlink"/>
                </a:solidFill>
                <a:hlinkClick r:id="rId3"/>
              </a:rPr>
              <a:t>https://iris.peabody.vanderbilt.edu/module/ebp_03/</a:t>
            </a:r>
            <a:endParaRPr/>
          </a:p>
          <a:p>
            <a:pPr marL="0" lvl="0" indent="0" algn="l" rtl="0">
              <a:lnSpc>
                <a:spcPct val="100000"/>
              </a:lnSpc>
              <a:spcBef>
                <a:spcPts val="360"/>
              </a:spcBef>
              <a:spcAft>
                <a:spcPts val="0"/>
              </a:spcAft>
              <a:buSzPct val="72580"/>
              <a:buNone/>
            </a:pPr>
            <a:endParaRPr/>
          </a:p>
          <a:p>
            <a:pPr marL="457200" lvl="0" indent="-342900" algn="l" rtl="0">
              <a:lnSpc>
                <a:spcPct val="100000"/>
              </a:lnSpc>
              <a:spcBef>
                <a:spcPts val="360"/>
              </a:spcBef>
              <a:spcAft>
                <a:spcPts val="0"/>
              </a:spcAft>
              <a:buSzPct val="72580"/>
              <a:buChar char="•"/>
            </a:pPr>
            <a:r>
              <a:rPr lang="en-US"/>
              <a:t>Tiered Fidelity Inventory (TFI) Scoring Guide - Adapted from Algozzine, B., Barrett, S., Eber, L., George, H., Horner, R., Lewis, T., Putnam, B., Swain-Bradway, J., McIntosh, K., &amp; Sugai, G (2014). School-wide PBIS Tiered Fidelity Inventory. OSEP Technical Assistance Center on Positive Behavioral Interventions and Supports. </a:t>
            </a:r>
            <a:r>
              <a:rPr lang="en-US" u="sng">
                <a:solidFill>
                  <a:schemeClr val="hlink"/>
                </a:solidFill>
                <a:hlinkClick r:id="rId4"/>
              </a:rPr>
              <a:t>www.pbis.org</a:t>
            </a:r>
            <a:r>
              <a:rPr lang="en-US"/>
              <a:t>.</a:t>
            </a:r>
            <a:endParaRPr/>
          </a:p>
        </p:txBody>
      </p:sp>
      <p:sp>
        <p:nvSpPr>
          <p:cNvPr id="1359" name="Google Shape;1359;p1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References (4)</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5" name="Google Shape;365;g361acfcb1c4_0_331"/>
          <p:cNvSpPr txBox="1"/>
          <p:nvPr/>
        </p:nvSpPr>
        <p:spPr>
          <a:xfrm>
            <a:off x="457200" y="1502675"/>
            <a:ext cx="8303100" cy="4667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700"/>
              </a:spcBef>
              <a:spcAft>
                <a:spcPts val="0"/>
              </a:spcAft>
              <a:buNone/>
            </a:pPr>
            <a:r>
              <a:rPr lang="en-US" sz="2550">
                <a:solidFill>
                  <a:schemeClr val="dk1"/>
                </a:solidFill>
                <a:latin typeface="Verdana"/>
                <a:ea typeface="Verdana"/>
                <a:cs typeface="Verdana"/>
                <a:sym typeface="Verdana"/>
              </a:rPr>
              <a:t>•</a:t>
            </a:r>
            <a:r>
              <a:rPr lang="en-US" sz="3000">
                <a:solidFill>
                  <a:schemeClr val="dk1"/>
                </a:solidFill>
                <a:latin typeface="Calibri"/>
                <a:ea typeface="Calibri"/>
                <a:cs typeface="Calibri"/>
                <a:sym typeface="Calibri"/>
              </a:rPr>
              <a:t>Provide </a:t>
            </a:r>
            <a:r>
              <a:rPr lang="en-US" sz="3000" b="1">
                <a:solidFill>
                  <a:schemeClr val="dk1"/>
                </a:solidFill>
                <a:latin typeface="Calibri"/>
                <a:ea typeface="Calibri"/>
                <a:cs typeface="Calibri"/>
                <a:sym typeface="Calibri"/>
              </a:rPr>
              <a:t>remediation</a:t>
            </a:r>
            <a:endParaRPr sz="3000" b="1">
              <a:solidFill>
                <a:schemeClr val="dk1"/>
              </a:solidFill>
              <a:latin typeface="Calibri"/>
              <a:ea typeface="Calibri"/>
              <a:cs typeface="Calibri"/>
              <a:sym typeface="Calibri"/>
            </a:endParaRPr>
          </a:p>
          <a:p>
            <a:pPr marL="0" lvl="0" indent="0" algn="l" rtl="0">
              <a:lnSpc>
                <a:spcPct val="115000"/>
              </a:lnSpc>
              <a:spcBef>
                <a:spcPts val="700"/>
              </a:spcBef>
              <a:spcAft>
                <a:spcPts val="0"/>
              </a:spcAft>
              <a:buNone/>
            </a:pPr>
            <a:r>
              <a:rPr lang="en-US" sz="2550">
                <a:solidFill>
                  <a:schemeClr val="dk1"/>
                </a:solidFill>
                <a:latin typeface="Verdana"/>
                <a:ea typeface="Verdana"/>
                <a:cs typeface="Verdana"/>
                <a:sym typeface="Verdana"/>
              </a:rPr>
              <a:t>•</a:t>
            </a:r>
            <a:r>
              <a:rPr lang="en-US" sz="3000" b="1">
                <a:solidFill>
                  <a:schemeClr val="dk1"/>
                </a:solidFill>
                <a:latin typeface="Calibri"/>
                <a:ea typeface="Calibri"/>
                <a:cs typeface="Calibri"/>
                <a:sym typeface="Calibri"/>
              </a:rPr>
              <a:t>Prevent</a:t>
            </a:r>
            <a:r>
              <a:rPr lang="en-US" sz="3000">
                <a:solidFill>
                  <a:schemeClr val="dk1"/>
                </a:solidFill>
                <a:latin typeface="Calibri"/>
                <a:ea typeface="Calibri"/>
                <a:cs typeface="Calibri"/>
                <a:sym typeface="Calibri"/>
              </a:rPr>
              <a:t> problems from getting worse</a:t>
            </a:r>
            <a:endParaRPr sz="3000">
              <a:solidFill>
                <a:schemeClr val="dk1"/>
              </a:solidFill>
              <a:latin typeface="Calibri"/>
              <a:ea typeface="Calibri"/>
              <a:cs typeface="Calibri"/>
              <a:sym typeface="Calibri"/>
            </a:endParaRPr>
          </a:p>
          <a:p>
            <a:pPr marL="0" lvl="0" indent="0" algn="l" rtl="0">
              <a:lnSpc>
                <a:spcPct val="115000"/>
              </a:lnSpc>
              <a:spcBef>
                <a:spcPts val="700"/>
              </a:spcBef>
              <a:spcAft>
                <a:spcPts val="0"/>
              </a:spcAft>
              <a:buNone/>
            </a:pPr>
            <a:r>
              <a:rPr lang="en-US" sz="2550">
                <a:solidFill>
                  <a:schemeClr val="dk1"/>
                </a:solidFill>
                <a:latin typeface="Verdana"/>
                <a:ea typeface="Verdana"/>
                <a:cs typeface="Verdana"/>
                <a:sym typeface="Verdana"/>
              </a:rPr>
              <a:t>•</a:t>
            </a:r>
            <a:r>
              <a:rPr lang="en-US" sz="3000">
                <a:solidFill>
                  <a:schemeClr val="dk1"/>
                </a:solidFill>
                <a:latin typeface="Calibri"/>
                <a:ea typeface="Calibri"/>
                <a:cs typeface="Calibri"/>
                <a:sym typeface="Calibri"/>
              </a:rPr>
              <a:t>Provide a </a:t>
            </a:r>
            <a:r>
              <a:rPr lang="en-US" sz="3000" b="1">
                <a:solidFill>
                  <a:schemeClr val="dk1"/>
                </a:solidFill>
                <a:latin typeface="Calibri"/>
                <a:ea typeface="Calibri"/>
                <a:cs typeface="Calibri"/>
                <a:sym typeface="Calibri"/>
              </a:rPr>
              <a:t>continuum</a:t>
            </a:r>
            <a:r>
              <a:rPr lang="en-US" sz="3000">
                <a:solidFill>
                  <a:schemeClr val="dk1"/>
                </a:solidFill>
                <a:latin typeface="Calibri"/>
                <a:ea typeface="Calibri"/>
                <a:cs typeface="Calibri"/>
                <a:sym typeface="Calibri"/>
              </a:rPr>
              <a:t> of supports</a:t>
            </a:r>
            <a:endParaRPr sz="3000">
              <a:solidFill>
                <a:schemeClr val="dk1"/>
              </a:solidFill>
              <a:latin typeface="Calibri"/>
              <a:ea typeface="Calibri"/>
              <a:cs typeface="Calibri"/>
              <a:sym typeface="Calibri"/>
            </a:endParaRPr>
          </a:p>
          <a:p>
            <a:pPr marL="0" lvl="0" indent="0" algn="l" rtl="0">
              <a:lnSpc>
                <a:spcPct val="115000"/>
              </a:lnSpc>
              <a:spcBef>
                <a:spcPts val="700"/>
              </a:spcBef>
              <a:spcAft>
                <a:spcPts val="0"/>
              </a:spcAft>
              <a:buNone/>
            </a:pPr>
            <a:r>
              <a:rPr lang="en-US" sz="2550">
                <a:solidFill>
                  <a:schemeClr val="dk1"/>
                </a:solidFill>
                <a:latin typeface="Verdana"/>
                <a:ea typeface="Verdana"/>
                <a:cs typeface="Verdana"/>
                <a:sym typeface="Verdana"/>
              </a:rPr>
              <a:t>•</a:t>
            </a:r>
            <a:r>
              <a:rPr lang="en-US" sz="3000">
                <a:solidFill>
                  <a:schemeClr val="dk1"/>
                </a:solidFill>
                <a:latin typeface="Calibri"/>
                <a:ea typeface="Calibri"/>
                <a:cs typeface="Calibri"/>
                <a:sym typeface="Calibri"/>
              </a:rPr>
              <a:t>Identify and support students </a:t>
            </a:r>
            <a:r>
              <a:rPr lang="en-US" sz="3000" b="1">
                <a:solidFill>
                  <a:schemeClr val="dk1"/>
                </a:solidFill>
                <a:latin typeface="Calibri"/>
                <a:ea typeface="Calibri"/>
                <a:cs typeface="Calibri"/>
                <a:sym typeface="Calibri"/>
              </a:rPr>
              <a:t>at-risk</a:t>
            </a:r>
            <a:r>
              <a:rPr lang="en-US" sz="3000">
                <a:solidFill>
                  <a:schemeClr val="dk1"/>
                </a:solidFill>
                <a:latin typeface="Calibri"/>
                <a:ea typeface="Calibri"/>
                <a:cs typeface="Calibri"/>
                <a:sym typeface="Calibri"/>
              </a:rPr>
              <a:t> for not reaching behavioral expectations</a:t>
            </a:r>
            <a:endParaRPr sz="3000">
              <a:solidFill>
                <a:schemeClr val="dk1"/>
              </a:solidFill>
              <a:latin typeface="Calibri"/>
              <a:ea typeface="Calibri"/>
              <a:cs typeface="Calibri"/>
              <a:sym typeface="Calibri"/>
            </a:endParaRPr>
          </a:p>
          <a:p>
            <a:pPr marL="0" lvl="0" indent="0" algn="l" rtl="0">
              <a:lnSpc>
                <a:spcPct val="115000"/>
              </a:lnSpc>
              <a:spcBef>
                <a:spcPts val="700"/>
              </a:spcBef>
              <a:spcAft>
                <a:spcPts val="0"/>
              </a:spcAft>
              <a:buNone/>
            </a:pPr>
            <a:r>
              <a:rPr lang="en-US" sz="2550">
                <a:solidFill>
                  <a:schemeClr val="dk1"/>
                </a:solidFill>
                <a:latin typeface="Verdana"/>
                <a:ea typeface="Verdana"/>
                <a:cs typeface="Verdana"/>
                <a:sym typeface="Verdana"/>
              </a:rPr>
              <a:t>•</a:t>
            </a:r>
            <a:r>
              <a:rPr lang="en-US" sz="3000">
                <a:solidFill>
                  <a:schemeClr val="dk1"/>
                </a:solidFill>
                <a:latin typeface="Calibri"/>
                <a:ea typeface="Calibri"/>
                <a:cs typeface="Calibri"/>
                <a:sym typeface="Calibri"/>
              </a:rPr>
              <a:t>Provide </a:t>
            </a:r>
            <a:r>
              <a:rPr lang="en-US" sz="3000" b="1">
                <a:solidFill>
                  <a:schemeClr val="dk1"/>
                </a:solidFill>
                <a:latin typeface="Calibri"/>
                <a:ea typeface="Calibri"/>
                <a:cs typeface="Calibri"/>
                <a:sym typeface="Calibri"/>
              </a:rPr>
              <a:t>sufficient and appropriate interventions</a:t>
            </a:r>
            <a:endParaRPr sz="3000" b="1">
              <a:solidFill>
                <a:schemeClr val="dk1"/>
              </a:solidFill>
              <a:latin typeface="Calibri"/>
              <a:ea typeface="Calibri"/>
              <a:cs typeface="Calibri"/>
              <a:sym typeface="Calibri"/>
            </a:endParaRPr>
          </a:p>
          <a:p>
            <a:pPr marL="12700" lvl="0" indent="0" algn="l" rtl="0">
              <a:lnSpc>
                <a:spcPct val="115000"/>
              </a:lnSpc>
              <a:spcBef>
                <a:spcPts val="600"/>
              </a:spcBef>
              <a:spcAft>
                <a:spcPts val="0"/>
              </a:spcAft>
              <a:buNone/>
            </a:pPr>
            <a:r>
              <a:rPr lang="en-US" sz="2600">
                <a:solidFill>
                  <a:schemeClr val="dk1"/>
                </a:solidFill>
                <a:latin typeface="Verdana"/>
                <a:ea typeface="Verdana"/>
                <a:cs typeface="Verdana"/>
                <a:sym typeface="Verdana"/>
              </a:rPr>
              <a:t>–</a:t>
            </a:r>
            <a:r>
              <a:rPr lang="en-US" sz="2600">
                <a:solidFill>
                  <a:schemeClr val="dk1"/>
                </a:solidFill>
                <a:latin typeface="Calibri"/>
                <a:ea typeface="Calibri"/>
                <a:cs typeface="Calibri"/>
                <a:sym typeface="Calibri"/>
              </a:rPr>
              <a:t>Teach new skills to assist students in reaching and exceeding behavioral expectations</a:t>
            </a:r>
            <a:endParaRPr sz="2600">
              <a:solidFill>
                <a:schemeClr val="dk1"/>
              </a:solidFill>
              <a:latin typeface="Calibri"/>
              <a:ea typeface="Calibri"/>
              <a:cs typeface="Calibri"/>
              <a:sym typeface="Calibri"/>
            </a:endParaRPr>
          </a:p>
        </p:txBody>
      </p:sp>
      <p:sp>
        <p:nvSpPr>
          <p:cNvPr id="364" name="Google Shape;364;g361acfcb1c4_0_331"/>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Goals of Tier 2 Supports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1" name="Google Shape;371;g361acfcb1c4_0_338"/>
          <p:cNvSpPr txBox="1"/>
          <p:nvPr/>
        </p:nvSpPr>
        <p:spPr>
          <a:xfrm>
            <a:off x="383675" y="1502675"/>
            <a:ext cx="8229600" cy="444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800"/>
              </a:spcBef>
              <a:spcAft>
                <a:spcPts val="0"/>
              </a:spcAft>
              <a:buNone/>
            </a:pPr>
            <a:r>
              <a:rPr lang="en-US" sz="2700">
                <a:solidFill>
                  <a:schemeClr val="dk1"/>
                </a:solidFill>
                <a:latin typeface="Verdana"/>
                <a:ea typeface="Verdana"/>
                <a:cs typeface="Verdana"/>
                <a:sym typeface="Verdana"/>
              </a:rPr>
              <a:t>•</a:t>
            </a:r>
            <a:r>
              <a:rPr lang="en-US" sz="3200">
                <a:solidFill>
                  <a:schemeClr val="dk1"/>
                </a:solidFill>
                <a:latin typeface="Calibri"/>
                <a:ea typeface="Calibri"/>
                <a:cs typeface="Calibri"/>
                <a:sym typeface="Calibri"/>
              </a:rPr>
              <a:t>Data Based problem solving</a:t>
            </a:r>
            <a:endParaRPr sz="3200">
              <a:solidFill>
                <a:schemeClr val="dk1"/>
              </a:solidFill>
              <a:latin typeface="Calibri"/>
              <a:ea typeface="Calibri"/>
              <a:cs typeface="Calibri"/>
              <a:sym typeface="Calibri"/>
            </a:endParaRPr>
          </a:p>
          <a:p>
            <a:pPr marL="0" lvl="0" indent="0" algn="l" rtl="0">
              <a:lnSpc>
                <a:spcPct val="115000"/>
              </a:lnSpc>
              <a:spcBef>
                <a:spcPts val="800"/>
              </a:spcBef>
              <a:spcAft>
                <a:spcPts val="0"/>
              </a:spcAft>
              <a:buNone/>
            </a:pPr>
            <a:r>
              <a:rPr lang="en-US" sz="2700">
                <a:solidFill>
                  <a:schemeClr val="dk1"/>
                </a:solidFill>
                <a:latin typeface="Verdana"/>
                <a:ea typeface="Verdana"/>
                <a:cs typeface="Verdana"/>
                <a:sym typeface="Verdana"/>
              </a:rPr>
              <a:t>•</a:t>
            </a:r>
            <a:r>
              <a:rPr lang="en-US" sz="3200">
                <a:solidFill>
                  <a:schemeClr val="dk1"/>
                </a:solidFill>
                <a:latin typeface="Calibri"/>
                <a:ea typeface="Calibri"/>
                <a:cs typeface="Calibri"/>
                <a:sym typeface="Calibri"/>
              </a:rPr>
              <a:t>Predetermined data decision rules</a:t>
            </a:r>
            <a:endParaRPr sz="3200">
              <a:solidFill>
                <a:schemeClr val="dk1"/>
              </a:solidFill>
              <a:latin typeface="Calibri"/>
              <a:ea typeface="Calibri"/>
              <a:cs typeface="Calibri"/>
              <a:sym typeface="Calibri"/>
            </a:endParaRPr>
          </a:p>
          <a:p>
            <a:pPr marL="12700" lvl="0" indent="0" algn="l" rtl="0">
              <a:lnSpc>
                <a:spcPct val="115000"/>
              </a:lnSpc>
              <a:spcBef>
                <a:spcPts val="700"/>
              </a:spcBef>
              <a:spcAft>
                <a:spcPts val="0"/>
              </a:spcAft>
              <a:buNone/>
            </a:pPr>
            <a:r>
              <a:rPr lang="en-US" sz="2800">
                <a:solidFill>
                  <a:schemeClr val="dk1"/>
                </a:solidFill>
                <a:latin typeface="Verdana"/>
                <a:ea typeface="Verdana"/>
                <a:cs typeface="Verdana"/>
                <a:sym typeface="Verdana"/>
              </a:rPr>
              <a:t>–</a:t>
            </a:r>
            <a:r>
              <a:rPr lang="en-US" sz="2800">
                <a:solidFill>
                  <a:schemeClr val="dk1"/>
                </a:solidFill>
                <a:latin typeface="Calibri"/>
                <a:ea typeface="Calibri"/>
                <a:cs typeface="Calibri"/>
                <a:sym typeface="Calibri"/>
              </a:rPr>
              <a:t>Selecting and prioritizing students</a:t>
            </a:r>
            <a:endParaRPr sz="2800">
              <a:solidFill>
                <a:schemeClr val="dk1"/>
              </a:solidFill>
              <a:latin typeface="Calibri"/>
              <a:ea typeface="Calibri"/>
              <a:cs typeface="Calibri"/>
              <a:sym typeface="Calibri"/>
            </a:endParaRPr>
          </a:p>
          <a:p>
            <a:pPr marL="12700" lvl="0" indent="0" algn="l" rtl="0">
              <a:lnSpc>
                <a:spcPct val="115000"/>
              </a:lnSpc>
              <a:spcBef>
                <a:spcPts val="700"/>
              </a:spcBef>
              <a:spcAft>
                <a:spcPts val="0"/>
              </a:spcAft>
              <a:buNone/>
            </a:pPr>
            <a:r>
              <a:rPr lang="en-US" sz="2800">
                <a:solidFill>
                  <a:schemeClr val="dk1"/>
                </a:solidFill>
                <a:latin typeface="Verdana"/>
                <a:ea typeface="Verdana"/>
                <a:cs typeface="Verdana"/>
                <a:sym typeface="Verdana"/>
              </a:rPr>
              <a:t>–</a:t>
            </a:r>
            <a:r>
              <a:rPr lang="en-US" sz="2800">
                <a:solidFill>
                  <a:schemeClr val="dk1"/>
                </a:solidFill>
                <a:latin typeface="Calibri"/>
                <a:ea typeface="Calibri"/>
                <a:cs typeface="Calibri"/>
                <a:sym typeface="Calibri"/>
              </a:rPr>
              <a:t>Making changes to interventions</a:t>
            </a:r>
            <a:endParaRPr sz="2800">
              <a:solidFill>
                <a:schemeClr val="dk1"/>
              </a:solidFill>
              <a:latin typeface="Calibri"/>
              <a:ea typeface="Calibri"/>
              <a:cs typeface="Calibri"/>
              <a:sym typeface="Calibri"/>
            </a:endParaRPr>
          </a:p>
          <a:p>
            <a:pPr marL="12700" lvl="0" indent="0" algn="l" rtl="0">
              <a:lnSpc>
                <a:spcPct val="115000"/>
              </a:lnSpc>
              <a:spcBef>
                <a:spcPts val="700"/>
              </a:spcBef>
              <a:spcAft>
                <a:spcPts val="0"/>
              </a:spcAft>
              <a:buNone/>
            </a:pPr>
            <a:r>
              <a:rPr lang="en-US" sz="2800">
                <a:solidFill>
                  <a:schemeClr val="dk1"/>
                </a:solidFill>
                <a:latin typeface="Verdana"/>
                <a:ea typeface="Verdana"/>
                <a:cs typeface="Verdana"/>
                <a:sym typeface="Verdana"/>
              </a:rPr>
              <a:t>–</a:t>
            </a:r>
            <a:r>
              <a:rPr lang="en-US" sz="2800">
                <a:solidFill>
                  <a:schemeClr val="dk1"/>
                </a:solidFill>
                <a:latin typeface="Calibri"/>
                <a:ea typeface="Calibri"/>
                <a:cs typeface="Calibri"/>
                <a:sym typeface="Calibri"/>
              </a:rPr>
              <a:t>Changing levels of support</a:t>
            </a:r>
            <a:endParaRPr sz="2800">
              <a:solidFill>
                <a:schemeClr val="dk1"/>
              </a:solidFill>
              <a:latin typeface="Calibri"/>
              <a:ea typeface="Calibri"/>
              <a:cs typeface="Calibri"/>
              <a:sym typeface="Calibri"/>
            </a:endParaRPr>
          </a:p>
          <a:p>
            <a:pPr marL="0" lvl="0" indent="0" algn="l" rtl="0">
              <a:lnSpc>
                <a:spcPct val="115000"/>
              </a:lnSpc>
              <a:spcBef>
                <a:spcPts val="800"/>
              </a:spcBef>
              <a:spcAft>
                <a:spcPts val="0"/>
              </a:spcAft>
              <a:buNone/>
            </a:pPr>
            <a:r>
              <a:rPr lang="en-US" sz="2700">
                <a:solidFill>
                  <a:schemeClr val="dk1"/>
                </a:solidFill>
                <a:latin typeface="Verdana"/>
                <a:ea typeface="Verdana"/>
                <a:cs typeface="Verdana"/>
                <a:sym typeface="Verdana"/>
              </a:rPr>
              <a:t>•</a:t>
            </a:r>
            <a:r>
              <a:rPr lang="en-US" sz="3200">
                <a:solidFill>
                  <a:schemeClr val="dk1"/>
                </a:solidFill>
                <a:latin typeface="Calibri"/>
                <a:ea typeface="Calibri"/>
                <a:cs typeface="Calibri"/>
                <a:sym typeface="Calibri"/>
              </a:rPr>
              <a:t>Appropriate, evidence-based interventions</a:t>
            </a:r>
            <a:endParaRPr sz="3200">
              <a:solidFill>
                <a:schemeClr val="dk1"/>
              </a:solidFill>
              <a:latin typeface="Calibri"/>
              <a:ea typeface="Calibri"/>
              <a:cs typeface="Calibri"/>
              <a:sym typeface="Calibri"/>
            </a:endParaRPr>
          </a:p>
          <a:p>
            <a:pPr marL="0" lvl="0" indent="0" algn="l" rtl="0">
              <a:lnSpc>
                <a:spcPct val="115000"/>
              </a:lnSpc>
              <a:spcBef>
                <a:spcPts val="800"/>
              </a:spcBef>
              <a:spcAft>
                <a:spcPts val="0"/>
              </a:spcAft>
              <a:buNone/>
            </a:pPr>
            <a:r>
              <a:rPr lang="en-US" sz="2700">
                <a:solidFill>
                  <a:schemeClr val="dk1"/>
                </a:solidFill>
                <a:latin typeface="Verdana"/>
                <a:ea typeface="Verdana"/>
                <a:cs typeface="Verdana"/>
                <a:sym typeface="Verdana"/>
              </a:rPr>
              <a:t>•</a:t>
            </a:r>
            <a:r>
              <a:rPr lang="en-US" sz="3200">
                <a:solidFill>
                  <a:schemeClr val="dk1"/>
                </a:solidFill>
                <a:latin typeface="Calibri"/>
                <a:ea typeface="Calibri"/>
                <a:cs typeface="Calibri"/>
                <a:sym typeface="Calibri"/>
              </a:rPr>
              <a:t>Checks for fidelity of implementation</a:t>
            </a:r>
            <a:endParaRPr sz="3200">
              <a:solidFill>
                <a:schemeClr val="dk1"/>
              </a:solidFill>
              <a:latin typeface="Calibri"/>
              <a:ea typeface="Calibri"/>
              <a:cs typeface="Calibri"/>
              <a:sym typeface="Calibri"/>
            </a:endParaRPr>
          </a:p>
        </p:txBody>
      </p:sp>
      <p:sp>
        <p:nvSpPr>
          <p:cNvPr id="370" name="Google Shape;370;g361acfcb1c4_0_33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Tier 2 Process Includes..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9" name="Google Shape;379;g134ba78c8ca_0_16" descr="Lava lamp with colors flowing to indicate how students move between tiers versus staying in one place or one support forever. lava_lamp_blue_hg_clr_12208.gif" title="Lava Lamp"/>
          <p:cNvPicPr preferRelativeResize="0">
            <a:picLocks noGrp="1"/>
          </p:cNvPicPr>
          <p:nvPr>
            <p:ph type="body" idx="1"/>
          </p:nvPr>
        </p:nvPicPr>
        <p:blipFill rotWithShape="1">
          <a:blip r:embed="rId3">
            <a:alphaModFix/>
          </a:blip>
          <a:srcRect/>
          <a:stretch/>
        </p:blipFill>
        <p:spPr>
          <a:xfrm>
            <a:off x="6172200" y="2046300"/>
            <a:ext cx="2971800" cy="4457700"/>
          </a:xfrm>
          <a:prstGeom prst="rect">
            <a:avLst/>
          </a:prstGeom>
          <a:noFill/>
          <a:ln>
            <a:noFill/>
          </a:ln>
        </p:spPr>
      </p:pic>
      <p:sp>
        <p:nvSpPr>
          <p:cNvPr id="378" name="Google Shape;378;g134ba78c8ca_0_16"/>
          <p:cNvSpPr txBox="1"/>
          <p:nvPr/>
        </p:nvSpPr>
        <p:spPr>
          <a:xfrm>
            <a:off x="593057" y="1425600"/>
            <a:ext cx="5280000" cy="507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Verdana"/>
                <a:ea typeface="Verdana"/>
                <a:cs typeface="Verdana"/>
                <a:sym typeface="Verdana"/>
              </a:rPr>
              <a:t>How are students’ experiences in a multi-tiered system of supports like a lava lamp? </a:t>
            </a:r>
            <a:endParaRPr sz="36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3600"/>
              <a:buFont typeface="Arial"/>
              <a:buNone/>
            </a:pPr>
            <a:endParaRPr sz="3000" b="0" i="0" u="none" strike="noStrike" cap="none">
              <a:solidFill>
                <a:srgbClr val="000000"/>
              </a:solidFill>
              <a:latin typeface="Verdana"/>
              <a:ea typeface="Verdana"/>
              <a:cs typeface="Verdana"/>
              <a:sym typeface="Verdana"/>
            </a:endParaRPr>
          </a:p>
        </p:txBody>
      </p:sp>
      <p:sp>
        <p:nvSpPr>
          <p:cNvPr id="377" name="Google Shape;377;g134ba78c8ca_0_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Moving In and Out of Tiers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134ba78c8ca_0_0"/>
          <p:cNvSpPr txBox="1">
            <a:spLocks noGrp="1"/>
          </p:cNvSpPr>
          <p:nvPr>
            <p:ph type="body" idx="1"/>
          </p:nvPr>
        </p:nvSpPr>
        <p:spPr>
          <a:xfrm>
            <a:off x="457201" y="1600200"/>
            <a:ext cx="8229600" cy="5029200"/>
          </a:xfrm>
          <a:prstGeom prst="rect">
            <a:avLst/>
          </a:prstGeom>
          <a:noFill/>
          <a:ln>
            <a:noFill/>
          </a:ln>
        </p:spPr>
        <p:txBody>
          <a:bodyPr spcFirstLastPara="1" wrap="square" lIns="91425" tIns="45700" rIns="91425" bIns="45700" anchor="t" anchorCtr="0">
            <a:normAutofit lnSpcReduction="10000"/>
          </a:bodyPr>
          <a:lstStyle/>
          <a:p>
            <a:pPr marL="457200" lvl="0" indent="-394462" algn="l" rtl="0">
              <a:lnSpc>
                <a:spcPct val="100000"/>
              </a:lnSpc>
              <a:spcBef>
                <a:spcPts val="360"/>
              </a:spcBef>
              <a:spcAft>
                <a:spcPts val="0"/>
              </a:spcAft>
              <a:buSzPts val="2400"/>
              <a:buFont typeface="Verdana"/>
              <a:buChar char="•"/>
            </a:pPr>
            <a:r>
              <a:rPr lang="en-US" sz="2400"/>
              <a:t>Students not responding to core instruction should be removed and receive advanced tier interventions that teach different content in a different way for student success.</a:t>
            </a:r>
            <a:endParaRPr/>
          </a:p>
          <a:p>
            <a:pPr marL="114300" lvl="0" indent="0" algn="l" rtl="0">
              <a:lnSpc>
                <a:spcPct val="100000"/>
              </a:lnSpc>
              <a:spcBef>
                <a:spcPts val="360"/>
              </a:spcBef>
              <a:spcAft>
                <a:spcPts val="0"/>
              </a:spcAft>
              <a:buSzPts val="1588"/>
              <a:buNone/>
            </a:pPr>
            <a:endParaRPr sz="2400"/>
          </a:p>
          <a:p>
            <a:pPr marL="457200" lvl="0" indent="-394462" algn="l" rtl="0">
              <a:lnSpc>
                <a:spcPct val="100000"/>
              </a:lnSpc>
              <a:spcBef>
                <a:spcPts val="360"/>
              </a:spcBef>
              <a:spcAft>
                <a:spcPts val="0"/>
              </a:spcAft>
              <a:buSzPts val="2400"/>
              <a:buFont typeface="Verdana"/>
              <a:buChar char="•"/>
            </a:pPr>
            <a:r>
              <a:rPr lang="en-US" sz="2400"/>
              <a:t>When high-quality core instruction is in place, schools can anticipate that about 5-15% of students will benefit from tier 2 interventions and 1-5% of students from tier 3.</a:t>
            </a:r>
            <a:endParaRPr/>
          </a:p>
          <a:p>
            <a:pPr marL="114300" lvl="0" indent="0" algn="l" rtl="0">
              <a:lnSpc>
                <a:spcPct val="100000"/>
              </a:lnSpc>
              <a:spcBef>
                <a:spcPts val="360"/>
              </a:spcBef>
              <a:spcAft>
                <a:spcPts val="0"/>
              </a:spcAft>
              <a:buSzPts val="1588"/>
              <a:buNone/>
            </a:pPr>
            <a:endParaRPr sz="2400"/>
          </a:p>
          <a:p>
            <a:pPr marL="457200" lvl="0" indent="-394462" algn="l" rtl="0">
              <a:lnSpc>
                <a:spcPct val="100000"/>
              </a:lnSpc>
              <a:spcBef>
                <a:spcPts val="360"/>
              </a:spcBef>
              <a:spcAft>
                <a:spcPts val="0"/>
              </a:spcAft>
              <a:buSzPts val="2400"/>
              <a:buFont typeface="Verdana"/>
              <a:buChar char="•"/>
            </a:pPr>
            <a:r>
              <a:rPr lang="en-US" sz="2400"/>
              <a:t>Identifying students as Tier 1, Tier 2, or Tier 3 will help school teams effectively plan advanced tiers interventions.</a:t>
            </a:r>
            <a:endParaRPr sz="2400"/>
          </a:p>
        </p:txBody>
      </p:sp>
      <p:sp>
        <p:nvSpPr>
          <p:cNvPr id="386" name="Google Shape;386;g134ba78c8ca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800"/>
              <a:t>Quick Check: Overview T/F</a:t>
            </a:r>
            <a:endParaRPr sz="3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grpSp>
        <p:nvGrpSpPr>
          <p:cNvPr id="393" name="Google Shape;393;g336b62f4fd4_0_177" descr="visual arrangement of 8 circles"/>
          <p:cNvGrpSpPr/>
          <p:nvPr/>
        </p:nvGrpSpPr>
        <p:grpSpPr>
          <a:xfrm>
            <a:off x="2168413" y="1619425"/>
            <a:ext cx="4889725" cy="4892750"/>
            <a:chOff x="2043313" y="83500"/>
            <a:chExt cx="4889725" cy="4892750"/>
          </a:xfrm>
        </p:grpSpPr>
        <p:sp>
          <p:nvSpPr>
            <p:cNvPr id="394" name="Google Shape;394;g336b62f4fd4_0_177"/>
            <p:cNvSpPr/>
            <p:nvPr/>
          </p:nvSpPr>
          <p:spPr>
            <a:xfrm>
              <a:off x="3718838" y="83500"/>
              <a:ext cx="1463100" cy="1463100"/>
            </a:xfrm>
            <a:prstGeom prst="ellipse">
              <a:avLst/>
            </a:prstGeom>
            <a:solidFill>
              <a:srgbClr val="FF006F"/>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FFFFFF"/>
                  </a:solidFill>
                  <a:latin typeface="Verdana"/>
                  <a:ea typeface="Verdana"/>
                  <a:cs typeface="Verdana"/>
                  <a:sym typeface="Verdana"/>
                </a:rPr>
                <a:t>Teaming</a:t>
              </a:r>
              <a:endParaRPr sz="1300" b="1" i="0" u="none" strike="noStrike" cap="none">
                <a:solidFill>
                  <a:srgbClr val="FFFFFF"/>
                </a:solidFill>
                <a:latin typeface="Verdana"/>
                <a:ea typeface="Verdana"/>
                <a:cs typeface="Verdana"/>
                <a:sym typeface="Verdana"/>
              </a:endParaRPr>
            </a:p>
          </p:txBody>
        </p:sp>
        <p:sp>
          <p:nvSpPr>
            <p:cNvPr id="395" name="Google Shape;395;g336b62f4fd4_0_177"/>
            <p:cNvSpPr/>
            <p:nvPr/>
          </p:nvSpPr>
          <p:spPr>
            <a:xfrm>
              <a:off x="4989788" y="584450"/>
              <a:ext cx="1463100" cy="1463100"/>
            </a:xfrm>
            <a:prstGeom prst="ellipse">
              <a:avLst/>
            </a:prstGeom>
            <a:solidFill>
              <a:srgbClr val="4285F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1" i="0" u="none" strike="noStrike" cap="none">
                  <a:solidFill>
                    <a:srgbClr val="FFFFFF"/>
                  </a:solidFill>
                  <a:latin typeface="Verdana"/>
                  <a:ea typeface="Verdana"/>
                  <a:cs typeface="Verdana"/>
                  <a:sym typeface="Verdana"/>
                </a:rPr>
                <a:t>Screening and Request for Assistance</a:t>
              </a:r>
              <a:endParaRPr sz="1000" b="0" i="0" u="none" strike="noStrike" cap="none">
                <a:solidFill>
                  <a:srgbClr val="FFFFFF"/>
                </a:solidFill>
                <a:latin typeface="Arial"/>
                <a:ea typeface="Arial"/>
                <a:cs typeface="Arial"/>
                <a:sym typeface="Arial"/>
              </a:endParaRPr>
            </a:p>
          </p:txBody>
        </p:sp>
        <p:sp>
          <p:nvSpPr>
            <p:cNvPr id="396" name="Google Shape;396;g336b62f4fd4_0_177"/>
            <p:cNvSpPr/>
            <p:nvPr/>
          </p:nvSpPr>
          <p:spPr>
            <a:xfrm>
              <a:off x="5469938" y="1731250"/>
              <a:ext cx="1463100" cy="1463100"/>
            </a:xfrm>
            <a:prstGeom prst="ellipse">
              <a:avLst/>
            </a:prstGeom>
            <a:solidFill>
              <a:srgbClr val="F66504"/>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FFFFFF"/>
                  </a:solidFill>
                  <a:latin typeface="Verdana"/>
                  <a:ea typeface="Verdana"/>
                  <a:cs typeface="Verdana"/>
                  <a:sym typeface="Verdana"/>
                </a:rPr>
                <a:t>Decision Rules</a:t>
              </a:r>
              <a:endParaRPr sz="1400" b="0" i="0" u="none" strike="noStrike" cap="none">
                <a:solidFill>
                  <a:srgbClr val="FFFFFF"/>
                </a:solidFill>
                <a:latin typeface="Arial"/>
                <a:ea typeface="Arial"/>
                <a:cs typeface="Arial"/>
                <a:sym typeface="Arial"/>
              </a:endParaRPr>
            </a:p>
          </p:txBody>
        </p:sp>
        <p:sp>
          <p:nvSpPr>
            <p:cNvPr id="397" name="Google Shape;397;g336b62f4fd4_0_177"/>
            <p:cNvSpPr/>
            <p:nvPr/>
          </p:nvSpPr>
          <p:spPr>
            <a:xfrm>
              <a:off x="4989788" y="3017100"/>
              <a:ext cx="1463100" cy="1463100"/>
            </a:xfrm>
            <a:prstGeom prst="ellipse">
              <a:avLst/>
            </a:prstGeom>
            <a:solidFill>
              <a:srgbClr val="92D05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FFFFFF"/>
                  </a:solidFill>
                  <a:latin typeface="Verdana"/>
                  <a:ea typeface="Verdana"/>
                  <a:cs typeface="Verdana"/>
                  <a:sym typeface="Verdana"/>
                </a:rPr>
                <a:t>Continuum of Support</a:t>
              </a:r>
              <a:endParaRPr sz="1400" b="0" i="0" u="none" strike="noStrike" cap="none">
                <a:solidFill>
                  <a:srgbClr val="FFFFFF"/>
                </a:solidFill>
                <a:latin typeface="Verdana"/>
                <a:ea typeface="Verdana"/>
                <a:cs typeface="Verdana"/>
                <a:sym typeface="Verdana"/>
              </a:endParaRPr>
            </a:p>
          </p:txBody>
        </p:sp>
        <p:sp>
          <p:nvSpPr>
            <p:cNvPr id="398" name="Google Shape;398;g336b62f4fd4_0_177"/>
            <p:cNvSpPr/>
            <p:nvPr/>
          </p:nvSpPr>
          <p:spPr>
            <a:xfrm>
              <a:off x="3718838" y="3513150"/>
              <a:ext cx="1463100" cy="1463100"/>
            </a:xfrm>
            <a:prstGeom prst="ellipse">
              <a:avLst/>
            </a:prstGeom>
            <a:solidFill>
              <a:srgbClr val="04C4D9"/>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FFFFFF"/>
                  </a:solidFill>
                  <a:latin typeface="Verdana"/>
                  <a:ea typeface="Verdana"/>
                  <a:cs typeface="Verdana"/>
                  <a:sym typeface="Verdana"/>
                </a:rPr>
                <a:t>Alignment</a:t>
              </a:r>
              <a:endParaRPr sz="1400" b="0" i="0" u="none" strike="noStrike" cap="none">
                <a:solidFill>
                  <a:srgbClr val="FFFFFF"/>
                </a:solidFill>
                <a:latin typeface="Arial"/>
                <a:ea typeface="Arial"/>
                <a:cs typeface="Arial"/>
                <a:sym typeface="Arial"/>
              </a:endParaRPr>
            </a:p>
          </p:txBody>
        </p:sp>
        <p:sp>
          <p:nvSpPr>
            <p:cNvPr id="399" name="Google Shape;399;g336b62f4fd4_0_177"/>
            <p:cNvSpPr/>
            <p:nvPr/>
          </p:nvSpPr>
          <p:spPr>
            <a:xfrm>
              <a:off x="2447913" y="3017100"/>
              <a:ext cx="1463100" cy="1463100"/>
            </a:xfrm>
            <a:prstGeom prst="ellipse">
              <a:avLst/>
            </a:prstGeom>
            <a:solidFill>
              <a:srgbClr val="FFD966"/>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FFFFFF"/>
                  </a:solidFill>
                  <a:latin typeface="Verdana"/>
                  <a:ea typeface="Verdana"/>
                  <a:cs typeface="Verdana"/>
                  <a:sym typeface="Verdana"/>
                </a:rPr>
                <a:t>Data-</a:t>
              </a:r>
              <a:endParaRPr sz="1300" b="1" i="0" u="none" strike="noStrike" cap="none">
                <a:solidFill>
                  <a:srgbClr val="FFFF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FFFFFF"/>
                  </a:solidFill>
                  <a:latin typeface="Verdana"/>
                  <a:ea typeface="Verdana"/>
                  <a:cs typeface="Verdana"/>
                  <a:sym typeface="Verdana"/>
                </a:rPr>
                <a:t>Informed Decision Making</a:t>
              </a:r>
              <a:endParaRPr sz="1400" b="0" i="0" u="none" strike="noStrike" cap="none">
                <a:solidFill>
                  <a:srgbClr val="FFFFFF"/>
                </a:solidFill>
                <a:latin typeface="Arial"/>
                <a:ea typeface="Arial"/>
                <a:cs typeface="Arial"/>
                <a:sym typeface="Arial"/>
              </a:endParaRPr>
            </a:p>
          </p:txBody>
        </p:sp>
        <p:sp>
          <p:nvSpPr>
            <p:cNvPr id="400" name="Google Shape;400;g336b62f4fd4_0_177"/>
            <p:cNvSpPr/>
            <p:nvPr/>
          </p:nvSpPr>
          <p:spPr>
            <a:xfrm>
              <a:off x="2043313" y="1798325"/>
              <a:ext cx="1463100" cy="1463100"/>
            </a:xfrm>
            <a:prstGeom prst="ellipse">
              <a:avLst/>
            </a:prstGeom>
            <a:solidFill>
              <a:srgbClr val="674EA7"/>
            </a:solidFill>
            <a:ln w="38100" cap="flat" cmpd="sng">
              <a:solidFill>
                <a:srgbClr val="000000"/>
              </a:solidFill>
              <a:prstDash val="solid"/>
              <a:round/>
              <a:headEnd type="none" w="sm" len="sm"/>
              <a:tailEnd type="none" w="sm" len="sm"/>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300" b="1" i="0" u="none" strike="noStrike" cap="none">
                  <a:solidFill>
                    <a:srgbClr val="FFFFFF"/>
                  </a:solidFill>
                  <a:latin typeface="Verdana"/>
                  <a:ea typeface="Verdana"/>
                  <a:cs typeface="Verdana"/>
                  <a:sym typeface="Verdana"/>
                </a:rPr>
                <a:t>Progress Monitoring</a:t>
              </a:r>
              <a:endParaRPr sz="1400" b="0" i="0" u="none" strike="noStrike" cap="none">
                <a:solidFill>
                  <a:srgbClr val="FFFFFF"/>
                </a:solidFill>
                <a:latin typeface="Arial"/>
                <a:ea typeface="Arial"/>
                <a:cs typeface="Arial"/>
                <a:sym typeface="Arial"/>
              </a:endParaRPr>
            </a:p>
          </p:txBody>
        </p:sp>
        <p:sp>
          <p:nvSpPr>
            <p:cNvPr id="401" name="Google Shape;401;g336b62f4fd4_0_177"/>
            <p:cNvSpPr/>
            <p:nvPr/>
          </p:nvSpPr>
          <p:spPr>
            <a:xfrm>
              <a:off x="2447913" y="584450"/>
              <a:ext cx="1463100" cy="1463100"/>
            </a:xfrm>
            <a:prstGeom prst="ellipse">
              <a:avLst/>
            </a:prstGeom>
            <a:solidFill>
              <a:srgbClr val="CC0000"/>
            </a:solidFill>
            <a:ln w="38100"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50" b="1" i="0" u="none" strike="noStrike" cap="none">
                  <a:solidFill>
                    <a:srgbClr val="FFFFFF"/>
                  </a:solidFill>
                  <a:latin typeface="Verdana"/>
                  <a:ea typeface="Verdana"/>
                  <a:cs typeface="Verdana"/>
                  <a:sym typeface="Verdana"/>
                </a:rPr>
                <a:t>Professional Learning and Coaching</a:t>
              </a:r>
              <a:endParaRPr sz="1150" b="1" i="0" u="none" strike="noStrike" cap="none">
                <a:solidFill>
                  <a:srgbClr val="FFFFFF"/>
                </a:solidFill>
                <a:latin typeface="Arial"/>
                <a:ea typeface="Arial"/>
                <a:cs typeface="Arial"/>
                <a:sym typeface="Arial"/>
              </a:endParaRPr>
            </a:p>
          </p:txBody>
        </p:sp>
      </p:grpSp>
      <p:sp>
        <p:nvSpPr>
          <p:cNvPr id="392" name="Google Shape;392;g336b62f4fd4_0_17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Foundations</a:t>
            </a:r>
            <a:endParaRPr/>
          </a:p>
          <a:p>
            <a:pPr marL="0" lvl="0" indent="0" algn="ctr" rtl="0">
              <a:lnSpc>
                <a:spcPct val="100000"/>
              </a:lnSpc>
              <a:spcBef>
                <a:spcPts val="0"/>
              </a:spcBef>
              <a:spcAft>
                <a:spcPts val="0"/>
              </a:spcAft>
              <a:buSzPct val="111111"/>
              <a:buNone/>
            </a:pPr>
            <a:r>
              <a:rPr lang="en-US"/>
              <a:t>“The Essential Eight”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9" name="Google Shape;409;g336bdbfefb0_2_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5615900"/>
            <a:ext cx="1260350" cy="1089700"/>
          </a:xfrm>
          <a:prstGeom prst="rect">
            <a:avLst/>
          </a:prstGeom>
          <a:noFill/>
          <a:ln>
            <a:noFill/>
          </a:ln>
        </p:spPr>
      </p:pic>
      <p:sp>
        <p:nvSpPr>
          <p:cNvPr id="408" name="Google Shape;408;g336bdbfefb0_2_1"/>
          <p:cNvSpPr txBox="1"/>
          <p:nvPr/>
        </p:nvSpPr>
        <p:spPr>
          <a:xfrm>
            <a:off x="1472325" y="5432725"/>
            <a:ext cx="6910200" cy="8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latin typeface="Verdana"/>
                <a:ea typeface="Verdana"/>
                <a:cs typeface="Verdana"/>
                <a:sym typeface="Verdana"/>
              </a:rPr>
              <a:t>Core Component 1: Leadership and Teaming </a:t>
            </a:r>
            <a:endParaRPr sz="2100">
              <a:solidFill>
                <a:schemeClr val="dk1"/>
              </a:solidFill>
              <a:latin typeface="Verdana"/>
              <a:ea typeface="Verdana"/>
              <a:cs typeface="Verdana"/>
              <a:sym typeface="Verdana"/>
            </a:endParaRPr>
          </a:p>
        </p:txBody>
      </p:sp>
      <p:sp>
        <p:nvSpPr>
          <p:cNvPr id="406" name="Google Shape;406;g336bdbfefb0_2_1"/>
          <p:cNvSpPr txBox="1">
            <a:spLocks noGrp="1"/>
          </p:cNvSpPr>
          <p:nvPr>
            <p:ph type="subTitle" idx="1"/>
          </p:nvPr>
        </p:nvSpPr>
        <p:spPr>
          <a:xfrm>
            <a:off x="1319250" y="3429000"/>
            <a:ext cx="6400800" cy="1470000"/>
          </a:xfrm>
          <a:prstGeom prst="rect">
            <a:avLst/>
          </a:prstGeom>
        </p:spPr>
        <p:txBody>
          <a:bodyPr spcFirstLastPara="1" wrap="square" lIns="91425" tIns="45700" rIns="91425" bIns="45700" anchor="t" anchorCtr="0">
            <a:normAutofit fontScale="92500" lnSpcReduction="20000"/>
          </a:bodyPr>
          <a:lstStyle/>
          <a:p>
            <a:pPr marL="0" lvl="0" indent="0" algn="ctr" rtl="0">
              <a:spcBef>
                <a:spcPts val="640"/>
              </a:spcBef>
              <a:spcAft>
                <a:spcPts val="0"/>
              </a:spcAft>
              <a:buNone/>
            </a:pPr>
            <a:r>
              <a:rPr lang="en-US" b="1"/>
              <a:t>What is your System?</a:t>
            </a:r>
            <a:endParaRPr b="1"/>
          </a:p>
          <a:p>
            <a:pPr marL="0" lvl="0" indent="0" algn="ctr" rtl="0">
              <a:spcBef>
                <a:spcPts val="640"/>
              </a:spcBef>
              <a:spcAft>
                <a:spcPts val="0"/>
              </a:spcAft>
              <a:buNone/>
            </a:pPr>
            <a:r>
              <a:rPr lang="en-US"/>
              <a:t>Team Membership &amp; </a:t>
            </a:r>
            <a:endParaRPr/>
          </a:p>
          <a:p>
            <a:pPr marL="0" lvl="0" indent="0" algn="ctr" rtl="0">
              <a:spcBef>
                <a:spcPts val="640"/>
              </a:spcBef>
              <a:spcAft>
                <a:spcPts val="0"/>
              </a:spcAft>
              <a:buNone/>
            </a:pPr>
            <a:r>
              <a:rPr lang="en-US"/>
              <a:t>Team Operating Procedures</a:t>
            </a:r>
            <a:endParaRPr/>
          </a:p>
        </p:txBody>
      </p:sp>
      <p:sp>
        <p:nvSpPr>
          <p:cNvPr id="407" name="Google Shape;407;g336bdbfefb0_2_1"/>
          <p:cNvSpPr txBox="1">
            <a:spLocks noGrp="1"/>
          </p:cNvSpPr>
          <p:nvPr>
            <p:ph type="ctrTitle"/>
          </p:nvPr>
        </p:nvSpPr>
        <p:spPr>
          <a:xfrm>
            <a:off x="445050" y="1600200"/>
            <a:ext cx="83346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Teaming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4b1b9bd0d1_2_2888"/>
          <p:cNvSpPr txBox="1">
            <a:spLocks noGrp="1"/>
          </p:cNvSpPr>
          <p:nvPr>
            <p:ph type="body" idx="1"/>
          </p:nvPr>
        </p:nvSpPr>
        <p:spPr>
          <a:xfrm>
            <a:off x="457200" y="1600200"/>
            <a:ext cx="8229600" cy="47931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360"/>
              </a:spcBef>
              <a:spcAft>
                <a:spcPts val="0"/>
              </a:spcAft>
              <a:buSzPts val="1800"/>
              <a:buNone/>
            </a:pPr>
            <a:br>
              <a:rPr lang="en-US" dirty="0"/>
            </a:br>
            <a:r>
              <a:rPr lang="en-US" dirty="0"/>
              <a:t>Link to </a:t>
            </a:r>
            <a:r>
              <a:rPr lang="en-US" dirty="0" err="1"/>
              <a:t>powerpoint</a:t>
            </a:r>
            <a:endParaRPr dirty="0"/>
          </a:p>
          <a:p>
            <a:pPr marL="0" lvl="0" indent="0" algn="ctr" rtl="0">
              <a:lnSpc>
                <a:spcPct val="100000"/>
              </a:lnSpc>
              <a:spcBef>
                <a:spcPts val="360"/>
              </a:spcBef>
              <a:spcAft>
                <a:spcPts val="0"/>
              </a:spcAft>
              <a:buSzPts val="1800"/>
              <a:buNone/>
            </a:pPr>
            <a:endParaRPr dirty="0"/>
          </a:p>
          <a:p>
            <a:pPr marL="0" lvl="0" indent="0" algn="ctr" rtl="0">
              <a:lnSpc>
                <a:spcPct val="100000"/>
              </a:lnSpc>
              <a:spcBef>
                <a:spcPts val="360"/>
              </a:spcBef>
              <a:spcAft>
                <a:spcPts val="0"/>
              </a:spcAft>
              <a:buSzPts val="1800"/>
              <a:buNone/>
            </a:pPr>
            <a:r>
              <a:rPr lang="en-US" dirty="0"/>
              <a:t>Link to notetaker</a:t>
            </a:r>
            <a:endParaRPr dirty="0"/>
          </a:p>
          <a:p>
            <a:pPr marL="0" lvl="0" indent="0" algn="ctr" rtl="0">
              <a:lnSpc>
                <a:spcPct val="100000"/>
              </a:lnSpc>
              <a:spcBef>
                <a:spcPts val="360"/>
              </a:spcBef>
              <a:spcAft>
                <a:spcPts val="0"/>
              </a:spcAft>
              <a:buSzPts val="1800"/>
              <a:buNone/>
            </a:pPr>
            <a:endParaRPr dirty="0"/>
          </a:p>
          <a:p>
            <a:pPr marL="0" lvl="0" indent="0" algn="ctr" rtl="0">
              <a:lnSpc>
                <a:spcPct val="100000"/>
              </a:lnSpc>
              <a:spcBef>
                <a:spcPts val="360"/>
              </a:spcBef>
              <a:spcAft>
                <a:spcPts val="0"/>
              </a:spcAft>
              <a:buSzPts val="1800"/>
              <a:buNone/>
            </a:pPr>
            <a:r>
              <a:rPr lang="en-US" dirty="0"/>
              <a:t>Link to Resource Folder</a:t>
            </a:r>
            <a:br>
              <a:rPr lang="en-US" dirty="0"/>
            </a:br>
            <a:endParaRPr dirty="0"/>
          </a:p>
          <a:p>
            <a:pPr marL="0" lvl="0" indent="0" algn="l" rtl="0">
              <a:lnSpc>
                <a:spcPct val="100000"/>
              </a:lnSpc>
              <a:spcBef>
                <a:spcPts val="360"/>
              </a:spcBef>
              <a:spcAft>
                <a:spcPts val="0"/>
              </a:spcAft>
              <a:buSzPts val="1800"/>
              <a:buNone/>
            </a:pPr>
            <a:endParaRPr dirty="0"/>
          </a:p>
        </p:txBody>
      </p:sp>
      <p:sp>
        <p:nvSpPr>
          <p:cNvPr id="241" name="Google Shape;241;g24b1b9bd0d1_2_28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dirty="0"/>
              <a:t>Materials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5" name="Google Shape;415;g361acfcb1c4_0_324"/>
          <p:cNvSpPr txBox="1"/>
          <p:nvPr/>
        </p:nvSpPr>
        <p:spPr>
          <a:xfrm>
            <a:off x="407700" y="1572900"/>
            <a:ext cx="8328600" cy="5285100"/>
          </a:xfrm>
          <a:prstGeom prst="rect">
            <a:avLst/>
          </a:prstGeom>
          <a:noFill/>
          <a:ln>
            <a:noFill/>
          </a:ln>
        </p:spPr>
        <p:txBody>
          <a:bodyPr spcFirstLastPara="1" wrap="square" lIns="91425" tIns="91425" rIns="91425" bIns="91425" anchor="t" anchorCtr="0">
            <a:spAutoFit/>
          </a:bodyPr>
          <a:lstStyle/>
          <a:p>
            <a:pPr marL="342900" lvl="0" indent="0" algn="l" rtl="0">
              <a:lnSpc>
                <a:spcPct val="115000"/>
              </a:lnSpc>
              <a:spcBef>
                <a:spcPts val="700"/>
              </a:spcBef>
              <a:spcAft>
                <a:spcPts val="0"/>
              </a:spcAft>
              <a:buNone/>
            </a:pPr>
            <a:r>
              <a:rPr lang="en-US" sz="3000" u="sng">
                <a:solidFill>
                  <a:schemeClr val="dk1"/>
                </a:solidFill>
                <a:latin typeface="Calibri"/>
                <a:ea typeface="Calibri"/>
                <a:cs typeface="Calibri"/>
                <a:sym typeface="Calibri"/>
              </a:rPr>
              <a:t>Tier 2 Essentials</a:t>
            </a:r>
            <a:endParaRPr sz="3000" u="sng">
              <a:solidFill>
                <a:schemeClr val="dk1"/>
              </a:solidFill>
              <a:latin typeface="Calibri"/>
              <a:ea typeface="Calibri"/>
              <a:cs typeface="Calibri"/>
              <a:sym typeface="Calibri"/>
            </a:endParaRPr>
          </a:p>
          <a:p>
            <a:pPr marL="0" lvl="0" indent="0" algn="l" rtl="0">
              <a:lnSpc>
                <a:spcPct val="115000"/>
              </a:lnSpc>
              <a:spcBef>
                <a:spcPts val="700"/>
              </a:spcBef>
              <a:spcAft>
                <a:spcPts val="0"/>
              </a:spcAft>
              <a:buNone/>
            </a:pPr>
            <a:r>
              <a:rPr lang="en-US" sz="2550">
                <a:solidFill>
                  <a:schemeClr val="dk1"/>
                </a:solidFill>
              </a:rPr>
              <a:t>•</a:t>
            </a:r>
            <a:r>
              <a:rPr lang="en-US" sz="3000">
                <a:solidFill>
                  <a:schemeClr val="dk1"/>
                </a:solidFill>
                <a:latin typeface="Calibri"/>
                <a:ea typeface="Calibri"/>
                <a:cs typeface="Calibri"/>
                <a:sym typeface="Calibri"/>
              </a:rPr>
              <a:t>Administrative support</a:t>
            </a:r>
            <a:endParaRPr sz="3000">
              <a:solidFill>
                <a:schemeClr val="dk1"/>
              </a:solidFill>
              <a:latin typeface="Calibri"/>
              <a:ea typeface="Calibri"/>
              <a:cs typeface="Calibri"/>
              <a:sym typeface="Calibri"/>
            </a:endParaRPr>
          </a:p>
          <a:p>
            <a:pPr marL="12700" lvl="0" indent="0" algn="l" rtl="0">
              <a:lnSpc>
                <a:spcPct val="115000"/>
              </a:lnSpc>
              <a:spcBef>
                <a:spcPts val="600"/>
              </a:spcBef>
              <a:spcAft>
                <a:spcPts val="0"/>
              </a:spcAft>
              <a:buNone/>
            </a:pPr>
            <a:r>
              <a:rPr lang="en-US" sz="2600">
                <a:solidFill>
                  <a:schemeClr val="dk1"/>
                </a:solidFill>
              </a:rPr>
              <a:t>–</a:t>
            </a:r>
            <a:r>
              <a:rPr lang="en-US" sz="2600">
                <a:solidFill>
                  <a:schemeClr val="dk1"/>
                </a:solidFill>
                <a:latin typeface="Calibri"/>
                <a:ea typeface="Calibri"/>
                <a:cs typeface="Calibri"/>
                <a:sym typeface="Calibri"/>
              </a:rPr>
              <a:t>Allocation of resources (planning and meeting time, money, materials, etc)</a:t>
            </a:r>
            <a:endParaRPr sz="2600">
              <a:solidFill>
                <a:schemeClr val="dk1"/>
              </a:solidFill>
              <a:latin typeface="Calibri"/>
              <a:ea typeface="Calibri"/>
              <a:cs typeface="Calibri"/>
              <a:sym typeface="Calibri"/>
            </a:endParaRPr>
          </a:p>
          <a:p>
            <a:pPr marL="0" lvl="0" indent="0" algn="l" rtl="0">
              <a:lnSpc>
                <a:spcPct val="115000"/>
              </a:lnSpc>
              <a:spcBef>
                <a:spcPts val="700"/>
              </a:spcBef>
              <a:spcAft>
                <a:spcPts val="0"/>
              </a:spcAft>
              <a:buNone/>
            </a:pPr>
            <a:r>
              <a:rPr lang="en-US" sz="2550">
                <a:solidFill>
                  <a:schemeClr val="dk1"/>
                </a:solidFill>
              </a:rPr>
              <a:t>•</a:t>
            </a:r>
            <a:r>
              <a:rPr lang="en-US" sz="3000">
                <a:solidFill>
                  <a:schemeClr val="dk1"/>
                </a:solidFill>
                <a:latin typeface="Calibri"/>
                <a:ea typeface="Calibri"/>
                <a:cs typeface="Calibri"/>
                <a:sym typeface="Calibri"/>
              </a:rPr>
              <a:t>Tier 1 implemented with fidelity (</a:t>
            </a:r>
            <a:r>
              <a:rPr lang="en-US" sz="3000" u="sng">
                <a:solidFill>
                  <a:schemeClr val="dk1"/>
                </a:solidFill>
                <a:latin typeface="Calibri"/>
                <a:ea typeface="Calibri"/>
                <a:cs typeface="Calibri"/>
                <a:sym typeface="Calibri"/>
              </a:rPr>
              <a:t>&gt;</a:t>
            </a:r>
            <a:r>
              <a:rPr lang="en-US" sz="3000">
                <a:solidFill>
                  <a:schemeClr val="dk1"/>
                </a:solidFill>
                <a:latin typeface="Calibri"/>
                <a:ea typeface="Calibri"/>
                <a:cs typeface="Calibri"/>
                <a:sym typeface="Calibri"/>
              </a:rPr>
              <a:t> 70% TFI)</a:t>
            </a:r>
            <a:endParaRPr sz="3000">
              <a:solidFill>
                <a:schemeClr val="dk1"/>
              </a:solidFill>
              <a:latin typeface="Calibri"/>
              <a:ea typeface="Calibri"/>
              <a:cs typeface="Calibri"/>
              <a:sym typeface="Calibri"/>
            </a:endParaRPr>
          </a:p>
          <a:p>
            <a:pPr marL="0" lvl="0" indent="0" algn="l" rtl="0">
              <a:lnSpc>
                <a:spcPct val="115000"/>
              </a:lnSpc>
              <a:spcBef>
                <a:spcPts val="700"/>
              </a:spcBef>
              <a:spcAft>
                <a:spcPts val="0"/>
              </a:spcAft>
              <a:buNone/>
            </a:pPr>
            <a:r>
              <a:rPr lang="en-US" sz="2550">
                <a:solidFill>
                  <a:schemeClr val="dk1"/>
                </a:solidFill>
              </a:rPr>
              <a:t>•</a:t>
            </a:r>
            <a:r>
              <a:rPr lang="en-US" sz="3000">
                <a:solidFill>
                  <a:schemeClr val="dk1"/>
                </a:solidFill>
                <a:latin typeface="Calibri"/>
                <a:ea typeface="Calibri"/>
                <a:cs typeface="Calibri"/>
                <a:sym typeface="Calibri"/>
              </a:rPr>
              <a:t>Staff buy-in</a:t>
            </a:r>
            <a:endParaRPr sz="3000">
              <a:solidFill>
                <a:schemeClr val="dk1"/>
              </a:solidFill>
              <a:latin typeface="Calibri"/>
              <a:ea typeface="Calibri"/>
              <a:cs typeface="Calibri"/>
              <a:sym typeface="Calibri"/>
            </a:endParaRPr>
          </a:p>
          <a:p>
            <a:pPr marL="0" lvl="0" indent="0" algn="l" rtl="0">
              <a:lnSpc>
                <a:spcPct val="115000"/>
              </a:lnSpc>
              <a:spcBef>
                <a:spcPts val="700"/>
              </a:spcBef>
              <a:spcAft>
                <a:spcPts val="0"/>
              </a:spcAft>
              <a:buNone/>
            </a:pPr>
            <a:r>
              <a:rPr lang="en-US" sz="2550">
                <a:solidFill>
                  <a:schemeClr val="dk1"/>
                </a:solidFill>
              </a:rPr>
              <a:t>•</a:t>
            </a:r>
            <a:r>
              <a:rPr lang="en-US" sz="3000">
                <a:solidFill>
                  <a:schemeClr val="dk1"/>
                </a:solidFill>
                <a:latin typeface="Calibri"/>
                <a:ea typeface="Calibri"/>
                <a:cs typeface="Calibri"/>
                <a:sym typeface="Calibri"/>
              </a:rPr>
              <a:t>No significant changes in school climate</a:t>
            </a:r>
            <a:endParaRPr sz="3000">
              <a:solidFill>
                <a:schemeClr val="dk1"/>
              </a:solidFill>
              <a:latin typeface="Calibri"/>
              <a:ea typeface="Calibri"/>
              <a:cs typeface="Calibri"/>
              <a:sym typeface="Calibri"/>
            </a:endParaRPr>
          </a:p>
          <a:p>
            <a:pPr marL="12700" lvl="0" indent="0" algn="l" rtl="0">
              <a:lnSpc>
                <a:spcPct val="115000"/>
              </a:lnSpc>
              <a:spcBef>
                <a:spcPts val="600"/>
              </a:spcBef>
              <a:spcAft>
                <a:spcPts val="0"/>
              </a:spcAft>
              <a:buNone/>
            </a:pPr>
            <a:r>
              <a:rPr lang="en-US" sz="2600">
                <a:solidFill>
                  <a:schemeClr val="dk1"/>
                </a:solidFill>
              </a:rPr>
              <a:t>–</a:t>
            </a:r>
            <a:r>
              <a:rPr lang="en-US" sz="2600">
                <a:solidFill>
                  <a:schemeClr val="dk1"/>
                </a:solidFill>
                <a:latin typeface="Calibri"/>
                <a:ea typeface="Calibri"/>
                <a:cs typeface="Calibri"/>
                <a:sym typeface="Calibri"/>
              </a:rPr>
              <a:t>i.e., morale, funding, restructuring</a:t>
            </a:r>
            <a:endParaRPr sz="2600">
              <a:solidFill>
                <a:schemeClr val="dk1"/>
              </a:solidFill>
              <a:latin typeface="Calibri"/>
              <a:ea typeface="Calibri"/>
              <a:cs typeface="Calibri"/>
              <a:sym typeface="Calibri"/>
            </a:endParaRPr>
          </a:p>
          <a:p>
            <a:pPr marL="0" lvl="0" indent="0" algn="l" rtl="0">
              <a:lnSpc>
                <a:spcPct val="115000"/>
              </a:lnSpc>
              <a:spcBef>
                <a:spcPts val="700"/>
              </a:spcBef>
              <a:spcAft>
                <a:spcPts val="0"/>
              </a:spcAft>
              <a:buNone/>
            </a:pPr>
            <a:r>
              <a:rPr lang="en-US" sz="2550">
                <a:solidFill>
                  <a:schemeClr val="dk1"/>
                </a:solidFill>
              </a:rPr>
              <a:t>•</a:t>
            </a:r>
            <a:r>
              <a:rPr lang="en-US" sz="3000">
                <a:solidFill>
                  <a:schemeClr val="dk1"/>
                </a:solidFill>
                <a:latin typeface="Calibri"/>
                <a:ea typeface="Calibri"/>
                <a:cs typeface="Calibri"/>
                <a:sym typeface="Calibri"/>
              </a:rPr>
              <a:t>Tier 2 implementation is a top priority</a:t>
            </a:r>
            <a:endParaRPr sz="3000">
              <a:solidFill>
                <a:schemeClr val="dk1"/>
              </a:solidFill>
              <a:latin typeface="Calibri"/>
              <a:ea typeface="Calibri"/>
              <a:cs typeface="Calibri"/>
              <a:sym typeface="Calibri"/>
            </a:endParaRPr>
          </a:p>
        </p:txBody>
      </p:sp>
      <p:sp>
        <p:nvSpPr>
          <p:cNvPr id="414" name="Google Shape;414;g361acfcb1c4_0_324"/>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Is my school ready to implement Tier 2 Supports?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1" name="Google Shape;421;g24b1b9bd0d1_2_494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85800" y="1524000"/>
            <a:ext cx="7772402" cy="5181601"/>
          </a:xfrm>
          <a:prstGeom prst="rect">
            <a:avLst/>
          </a:prstGeom>
          <a:noFill/>
          <a:ln>
            <a:noFill/>
          </a:ln>
        </p:spPr>
      </p:pic>
      <p:sp>
        <p:nvSpPr>
          <p:cNvPr id="420" name="Google Shape;420;g24b1b9bd0d1_2_494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Who is on your team?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336b62f4fd4_0_283"/>
          <p:cNvSpPr txBox="1">
            <a:spLocks noGrp="1"/>
          </p:cNvSpPr>
          <p:nvPr>
            <p:ph type="body" idx="1"/>
          </p:nvPr>
        </p:nvSpPr>
        <p:spPr>
          <a:xfrm>
            <a:off x="228600" y="1600200"/>
            <a:ext cx="8686800" cy="5135400"/>
          </a:xfrm>
          <a:prstGeom prst="rect">
            <a:avLst/>
          </a:prstGeom>
        </p:spPr>
        <p:txBody>
          <a:bodyPr spcFirstLastPara="1" wrap="square" lIns="91425" tIns="45700" rIns="91425" bIns="45700" anchor="t" anchorCtr="0">
            <a:normAutofit/>
          </a:bodyPr>
          <a:lstStyle/>
          <a:p>
            <a:pPr marL="457200" lvl="0" indent="-381000" algn="l" rtl="0">
              <a:spcBef>
                <a:spcPts val="360"/>
              </a:spcBef>
              <a:spcAft>
                <a:spcPts val="0"/>
              </a:spcAft>
              <a:buSzPts val="2400"/>
              <a:buChar char="•"/>
            </a:pPr>
            <a:r>
              <a:rPr lang="en-US" sz="2400"/>
              <a:t>Identify and prioritize students in need of Tier 2 supports</a:t>
            </a:r>
            <a:endParaRPr sz="2400"/>
          </a:p>
          <a:p>
            <a:pPr marL="457200" lvl="0" indent="-381000" algn="l" rtl="0">
              <a:spcBef>
                <a:spcPts val="0"/>
              </a:spcBef>
              <a:spcAft>
                <a:spcPts val="0"/>
              </a:spcAft>
              <a:buSzPts val="2400"/>
              <a:buChar char="•"/>
            </a:pPr>
            <a:r>
              <a:rPr lang="en-US" sz="2400"/>
              <a:t>Match student needs to interventions</a:t>
            </a:r>
            <a:endParaRPr sz="2400"/>
          </a:p>
          <a:p>
            <a:pPr marL="457200" lvl="0" indent="-381000" algn="l" rtl="0">
              <a:spcBef>
                <a:spcPts val="0"/>
              </a:spcBef>
              <a:spcAft>
                <a:spcPts val="0"/>
              </a:spcAft>
              <a:buSzPts val="2400"/>
              <a:buChar char="•"/>
            </a:pPr>
            <a:r>
              <a:rPr lang="en-US" sz="2400"/>
              <a:t>Monitor/coordinate implementation of interventions</a:t>
            </a:r>
            <a:endParaRPr sz="2400"/>
          </a:p>
          <a:p>
            <a:pPr marL="457200" lvl="0" indent="-381000" algn="l" rtl="0">
              <a:spcBef>
                <a:spcPts val="0"/>
              </a:spcBef>
              <a:spcAft>
                <a:spcPts val="0"/>
              </a:spcAft>
              <a:buSzPts val="2400"/>
              <a:buChar char="•"/>
            </a:pPr>
            <a:r>
              <a:rPr lang="en-US" sz="2400"/>
              <a:t>Monitor student progress</a:t>
            </a:r>
            <a:endParaRPr sz="2400"/>
          </a:p>
          <a:p>
            <a:pPr marL="457200" lvl="0" indent="-381000" algn="l" rtl="0">
              <a:spcBef>
                <a:spcPts val="0"/>
              </a:spcBef>
              <a:spcAft>
                <a:spcPts val="0"/>
              </a:spcAft>
              <a:buSzPts val="2400"/>
              <a:buChar char="•"/>
            </a:pPr>
            <a:r>
              <a:rPr lang="en-US" sz="2400"/>
              <a:t>Evaluate data and make decisions</a:t>
            </a:r>
            <a:endParaRPr sz="2400"/>
          </a:p>
          <a:p>
            <a:pPr marL="457200" lvl="0" indent="-381000" algn="l" rtl="0">
              <a:spcBef>
                <a:spcPts val="0"/>
              </a:spcBef>
              <a:spcAft>
                <a:spcPts val="0"/>
              </a:spcAft>
              <a:buSzPts val="2400"/>
              <a:buChar char="•"/>
            </a:pPr>
            <a:r>
              <a:rPr lang="en-US" sz="2400"/>
              <a:t>Communicate with all stakeholders (staff, students, caregivers, and community partners)</a:t>
            </a:r>
            <a:endParaRPr sz="2400"/>
          </a:p>
          <a:p>
            <a:pPr marL="457200" lvl="0" indent="-381000" algn="l" rtl="0">
              <a:spcBef>
                <a:spcPts val="0"/>
              </a:spcBef>
              <a:spcAft>
                <a:spcPts val="0"/>
              </a:spcAft>
              <a:buSzPts val="2400"/>
              <a:buChar char="•"/>
            </a:pPr>
            <a:r>
              <a:rPr lang="en-US" sz="2400"/>
              <a:t>Identify staff professional development needs</a:t>
            </a:r>
            <a:endParaRPr sz="2400"/>
          </a:p>
          <a:p>
            <a:pPr marL="457200" lvl="0" indent="-381000" algn="l" rtl="0">
              <a:spcBef>
                <a:spcPts val="0"/>
              </a:spcBef>
              <a:spcAft>
                <a:spcPts val="0"/>
              </a:spcAft>
              <a:buSzPts val="2400"/>
              <a:buChar char="•"/>
            </a:pPr>
            <a:r>
              <a:rPr lang="en-US" sz="2400"/>
              <a:t>Monitor Tier 2 system:</a:t>
            </a:r>
            <a:endParaRPr sz="2400"/>
          </a:p>
          <a:p>
            <a:pPr marL="914400" lvl="1" indent="-381000" algn="l" rtl="0">
              <a:spcBef>
                <a:spcPts val="0"/>
              </a:spcBef>
              <a:spcAft>
                <a:spcPts val="0"/>
              </a:spcAft>
              <a:buSzPts val="2400"/>
              <a:buChar char="–"/>
            </a:pPr>
            <a:r>
              <a:rPr lang="en-US" sz="2400"/>
              <a:t>Number of students receiving support</a:t>
            </a:r>
            <a:endParaRPr sz="2400"/>
          </a:p>
          <a:p>
            <a:pPr marL="914400" lvl="1" indent="-381000" algn="l" rtl="0">
              <a:spcBef>
                <a:spcPts val="0"/>
              </a:spcBef>
              <a:spcAft>
                <a:spcPts val="0"/>
              </a:spcAft>
              <a:buSzPts val="2400"/>
              <a:buChar char="–"/>
            </a:pPr>
            <a:r>
              <a:rPr lang="en-US" sz="2400"/>
              <a:t>Implementation fidelity</a:t>
            </a:r>
            <a:endParaRPr sz="2400"/>
          </a:p>
          <a:p>
            <a:pPr marL="914400" lvl="1" indent="-381000" algn="l" rtl="0">
              <a:spcBef>
                <a:spcPts val="0"/>
              </a:spcBef>
              <a:spcAft>
                <a:spcPts val="0"/>
              </a:spcAft>
              <a:buSzPts val="2400"/>
              <a:buChar char="–"/>
            </a:pPr>
            <a:r>
              <a:rPr lang="en-US" sz="2400"/>
              <a:t>Student progress across interventions</a:t>
            </a:r>
            <a:endParaRPr sz="2400"/>
          </a:p>
        </p:txBody>
      </p:sp>
      <p:sp>
        <p:nvSpPr>
          <p:cNvPr id="427" name="Google Shape;427;g336b62f4fd4_0_283"/>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Responsibilities of the Tier 2 Team</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4bcd1bb390_0_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 Bi-directional Stakeholder Communication </a:t>
            </a:r>
            <a:endParaRPr/>
          </a:p>
        </p:txBody>
      </p:sp>
      <p:sp>
        <p:nvSpPr>
          <p:cNvPr id="433" name="Google Shape;433;g24bcd1bb390_0_18"/>
          <p:cNvSpPr txBox="1">
            <a:spLocks noGrp="1"/>
          </p:cNvSpPr>
          <p:nvPr>
            <p:ph type="body" idx="1"/>
          </p:nvPr>
        </p:nvSpPr>
        <p:spPr>
          <a:xfrm>
            <a:off x="893225" y="1600200"/>
            <a:ext cx="8022300" cy="4885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360"/>
              </a:spcBef>
              <a:spcAft>
                <a:spcPts val="0"/>
              </a:spcAft>
              <a:buNone/>
            </a:pPr>
            <a:r>
              <a:rPr lang="en-US" sz="2400"/>
              <a:t>Why?</a:t>
            </a:r>
            <a:endParaRPr sz="2400"/>
          </a:p>
          <a:p>
            <a:pPr marL="457200" lvl="0" indent="-381000" algn="l" rtl="0">
              <a:lnSpc>
                <a:spcPct val="100000"/>
              </a:lnSpc>
              <a:spcBef>
                <a:spcPts val="1000"/>
              </a:spcBef>
              <a:spcAft>
                <a:spcPts val="0"/>
              </a:spcAft>
              <a:buSzPts val="2400"/>
              <a:buChar char="●"/>
            </a:pPr>
            <a:r>
              <a:rPr lang="en-US" sz="2400"/>
              <a:t>Builds shared commitment to advanced tier interventions</a:t>
            </a:r>
            <a:endParaRPr sz="2400"/>
          </a:p>
          <a:p>
            <a:pPr marL="457200" lvl="0" indent="-381000" algn="l" rtl="0">
              <a:lnSpc>
                <a:spcPct val="100000"/>
              </a:lnSpc>
              <a:spcBef>
                <a:spcPts val="1000"/>
              </a:spcBef>
              <a:spcAft>
                <a:spcPts val="0"/>
              </a:spcAft>
              <a:buSzPts val="2400"/>
              <a:buChar char="●"/>
            </a:pPr>
            <a:r>
              <a:rPr lang="en-US" sz="2400"/>
              <a:t>Increases awareness of interventions</a:t>
            </a:r>
            <a:endParaRPr sz="2400"/>
          </a:p>
          <a:p>
            <a:pPr marL="457200" lvl="0" indent="-381000" algn="l" rtl="0">
              <a:lnSpc>
                <a:spcPct val="100000"/>
              </a:lnSpc>
              <a:spcBef>
                <a:spcPts val="1000"/>
              </a:spcBef>
              <a:spcAft>
                <a:spcPts val="0"/>
              </a:spcAft>
              <a:buSzPts val="2400"/>
              <a:buChar char="●"/>
            </a:pPr>
            <a:r>
              <a:rPr lang="en-US" sz="2400"/>
              <a:t>Fosters deeper understanding of family and culture-specific functions of behaviors</a:t>
            </a:r>
            <a:endParaRPr sz="2400"/>
          </a:p>
          <a:p>
            <a:pPr marL="0" lvl="0" indent="0" algn="l" rtl="0">
              <a:lnSpc>
                <a:spcPct val="100000"/>
              </a:lnSpc>
              <a:spcBef>
                <a:spcPts val="1000"/>
              </a:spcBef>
              <a:spcAft>
                <a:spcPts val="0"/>
              </a:spcAft>
              <a:buNone/>
            </a:pPr>
            <a:endParaRPr sz="2400"/>
          </a:p>
          <a:p>
            <a:pPr marL="0" lvl="0" indent="0" algn="l" rtl="0">
              <a:lnSpc>
                <a:spcPct val="100000"/>
              </a:lnSpc>
              <a:spcBef>
                <a:spcPts val="1000"/>
              </a:spcBef>
              <a:spcAft>
                <a:spcPts val="0"/>
              </a:spcAft>
              <a:buNone/>
            </a:pPr>
            <a:r>
              <a:rPr lang="en-US" sz="2400"/>
              <a:t>How?</a:t>
            </a:r>
            <a:endParaRPr sz="2400"/>
          </a:p>
          <a:p>
            <a:pPr marL="457200" lvl="0" indent="-381000" algn="l" rtl="0">
              <a:spcBef>
                <a:spcPts val="1000"/>
              </a:spcBef>
              <a:spcAft>
                <a:spcPts val="0"/>
              </a:spcAft>
              <a:buSzPts val="2400"/>
              <a:buChar char="●"/>
            </a:pPr>
            <a:r>
              <a:rPr lang="en-US" sz="2400"/>
              <a:t>Share student progress graphs in grade level meetings</a:t>
            </a:r>
            <a:endParaRPr sz="2400"/>
          </a:p>
          <a:p>
            <a:pPr marL="457200" lvl="0" indent="-381000" algn="l" rtl="0">
              <a:spcBef>
                <a:spcPts val="1000"/>
              </a:spcBef>
              <a:spcAft>
                <a:spcPts val="0"/>
              </a:spcAft>
              <a:buSzPts val="2400"/>
              <a:buChar char="●"/>
            </a:pPr>
            <a:r>
              <a:rPr lang="en-US" sz="2400"/>
              <a:t>Include graphs in school/home communication </a:t>
            </a:r>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40" name="Google Shape;440;g35b262c1ac7_0_15" descr="Team Meeting example: Use this video to help your team assess the pros/cons of a Tier II team meeting (Part 1)" title="Tier 2 Team Meeting example - Part 1">
            <a:hlinkClick r:id="rId3"/>
          </p:cNvPr>
          <p:cNvPicPr preferRelativeResize="0"/>
          <p:nvPr/>
        </p:nvPicPr>
        <p:blipFill>
          <a:blip r:embed="rId4">
            <a:alphaModFix/>
          </a:blip>
          <a:stretch>
            <a:fillRect/>
          </a:stretch>
        </p:blipFill>
        <p:spPr>
          <a:xfrm>
            <a:off x="457200" y="1600200"/>
            <a:ext cx="8128000" cy="4572000"/>
          </a:xfrm>
          <a:prstGeom prst="rect">
            <a:avLst/>
          </a:prstGeom>
          <a:noFill/>
          <a:ln>
            <a:noFill/>
          </a:ln>
        </p:spPr>
      </p:pic>
      <p:sp>
        <p:nvSpPr>
          <p:cNvPr id="438" name="Google Shape;438;g35b262c1ac7_0_15">
            <a:extLst>
              <a:ext uri="{C183D7F6-B498-43B3-948B-1728B52AA6E4}">
                <adec:decorative xmlns:adec="http://schemas.microsoft.com/office/drawing/2017/decorative" val="1"/>
              </a:ext>
            </a:extLst>
          </p:cNvPr>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439" name="Google Shape;439;g35b262c1ac7_0_1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Example of a Tier 2 Meeting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10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61" name="Google Shape;461;g24b1b9bd0d1_2_3550" descr="This arrow is used to illustrate that increased progress monitoring, family engagement and fidelity are components that should occur in team data conversations across all three tiers." title="Blue Arrow Pointing Left to Right"/>
          <p:cNvSpPr/>
          <p:nvPr/>
        </p:nvSpPr>
        <p:spPr>
          <a:xfrm>
            <a:off x="1033425" y="5376025"/>
            <a:ext cx="7602600" cy="1464900"/>
          </a:xfrm>
          <a:prstGeom prst="rightArrow">
            <a:avLst>
              <a:gd name="adj1" fmla="val 47061"/>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400" b="0" i="0" u="none" strike="noStrike" cap="none">
                <a:solidFill>
                  <a:srgbClr val="000000"/>
                </a:solidFill>
                <a:latin typeface="Verdana"/>
                <a:ea typeface="Verdana"/>
                <a:cs typeface="Verdana"/>
                <a:sym typeface="Verdana"/>
              </a:rPr>
              <a:t>Increased progress monitoring, fidelity measures and family engagement</a:t>
            </a:r>
            <a:endParaRPr sz="2400" b="0" i="0" u="none" strike="noStrike" cap="none">
              <a:solidFill>
                <a:srgbClr val="000000"/>
              </a:solidFill>
              <a:latin typeface="Arial"/>
              <a:ea typeface="Arial"/>
              <a:cs typeface="Arial"/>
              <a:sym typeface="Arial"/>
            </a:endParaRPr>
          </a:p>
        </p:txBody>
      </p:sp>
      <p:sp>
        <p:nvSpPr>
          <p:cNvPr id="446" name="Google Shape;446;g24b1b9bd0d1_2_3550" descr="black arrow"/>
          <p:cNvSpPr/>
          <p:nvPr/>
        </p:nvSpPr>
        <p:spPr>
          <a:xfrm>
            <a:off x="1376850" y="1032850"/>
            <a:ext cx="6399000" cy="312600"/>
          </a:xfrm>
          <a:prstGeom prst="lef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24b1b9bd0d1_2_3550"/>
          <p:cNvSpPr txBox="1"/>
          <p:nvPr/>
        </p:nvSpPr>
        <p:spPr>
          <a:xfrm>
            <a:off x="280501" y="1407348"/>
            <a:ext cx="2164500" cy="833700"/>
          </a:xfrm>
          <a:prstGeom prst="rect">
            <a:avLst/>
          </a:prstGeom>
          <a:solidFill>
            <a:srgbClr val="90D75F">
              <a:alpha val="47843"/>
            </a:srgbClr>
          </a:solidFill>
          <a:ln w="38100"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1/ Universal </a:t>
            </a:r>
            <a:endParaRPr sz="2400" b="1" i="0" u="none" strike="noStrike" cap="none">
              <a:solidFill>
                <a:srgbClr val="000000"/>
              </a:solidFill>
              <a:latin typeface="Verdana"/>
              <a:ea typeface="Verdana"/>
              <a:cs typeface="Verdana"/>
              <a:sym typeface="Verdana"/>
            </a:endParaRPr>
          </a:p>
        </p:txBody>
      </p:sp>
      <p:sp>
        <p:nvSpPr>
          <p:cNvPr id="448" name="Google Shape;448;g24b1b9bd0d1_2_3550"/>
          <p:cNvSpPr txBox="1"/>
          <p:nvPr/>
        </p:nvSpPr>
        <p:spPr>
          <a:xfrm>
            <a:off x="2668200" y="1407348"/>
            <a:ext cx="3754500" cy="833700"/>
          </a:xfrm>
          <a:prstGeom prst="rect">
            <a:avLst/>
          </a:prstGeom>
          <a:solidFill>
            <a:srgbClr val="FFF546">
              <a:alpha val="34117"/>
            </a:srgbClr>
          </a:solidFill>
          <a:ln w="38100" cap="flat" cmpd="sng">
            <a:solidFill>
              <a:srgbClr val="F1C232"/>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2/3</a:t>
            </a:r>
            <a:endParaRPr sz="2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 Targeted </a:t>
            </a:r>
            <a:endParaRPr sz="2400" b="1" i="0" u="none" strike="noStrike" cap="none">
              <a:solidFill>
                <a:srgbClr val="000000"/>
              </a:solidFill>
              <a:latin typeface="Verdana"/>
              <a:ea typeface="Verdana"/>
              <a:cs typeface="Verdana"/>
              <a:sym typeface="Verdana"/>
            </a:endParaRPr>
          </a:p>
        </p:txBody>
      </p:sp>
      <p:sp>
        <p:nvSpPr>
          <p:cNvPr id="449" name="Google Shape;449;g24b1b9bd0d1_2_3550"/>
          <p:cNvSpPr txBox="1"/>
          <p:nvPr/>
        </p:nvSpPr>
        <p:spPr>
          <a:xfrm>
            <a:off x="6528625" y="1363597"/>
            <a:ext cx="2412600" cy="833700"/>
          </a:xfrm>
          <a:prstGeom prst="rect">
            <a:avLst/>
          </a:prstGeom>
          <a:solidFill>
            <a:srgbClr val="FF0000">
              <a:alpha val="66274"/>
            </a:srgbClr>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3/ Tertiary </a:t>
            </a:r>
            <a:endParaRPr sz="2400" b="1" i="0" u="none" strike="noStrike" cap="none">
              <a:solidFill>
                <a:srgbClr val="000000"/>
              </a:solidFill>
              <a:latin typeface="Verdana"/>
              <a:ea typeface="Verdana"/>
              <a:cs typeface="Verdana"/>
              <a:sym typeface="Verdana"/>
            </a:endParaRPr>
          </a:p>
        </p:txBody>
      </p:sp>
      <p:sp>
        <p:nvSpPr>
          <p:cNvPr id="450" name="Google Shape;450;g24b1b9bd0d1_2_3550" descr="green arrow"/>
          <p:cNvSpPr/>
          <p:nvPr/>
        </p:nvSpPr>
        <p:spPr>
          <a:xfrm>
            <a:off x="1011225" y="2357877"/>
            <a:ext cx="556800" cy="555600"/>
          </a:xfrm>
          <a:prstGeom prst="downArrow">
            <a:avLst>
              <a:gd name="adj1" fmla="val 33736"/>
              <a:gd name="adj2" fmla="val 50000"/>
            </a:avLst>
          </a:prstGeom>
          <a:solidFill>
            <a:srgbClr val="B6D7A8"/>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24b1b9bd0d1_2_3550" descr="yellow arrow"/>
          <p:cNvSpPr/>
          <p:nvPr/>
        </p:nvSpPr>
        <p:spPr>
          <a:xfrm>
            <a:off x="3311765" y="2305867"/>
            <a:ext cx="308100" cy="555600"/>
          </a:xfrm>
          <a:prstGeom prst="downArrow">
            <a:avLst>
              <a:gd name="adj1" fmla="val 50000"/>
              <a:gd name="adj2" fmla="val 50000"/>
            </a:avLst>
          </a:prstGeom>
          <a:solidFill>
            <a:srgbClr val="FFF2CC"/>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24b1b9bd0d1_2_3550" descr="yellow arrow 2"/>
          <p:cNvSpPr/>
          <p:nvPr/>
        </p:nvSpPr>
        <p:spPr>
          <a:xfrm>
            <a:off x="5606317" y="2305867"/>
            <a:ext cx="308100" cy="555600"/>
          </a:xfrm>
          <a:prstGeom prst="downArrow">
            <a:avLst>
              <a:gd name="adj1" fmla="val 50000"/>
              <a:gd name="adj2" fmla="val 50000"/>
            </a:avLst>
          </a:prstGeom>
          <a:solidFill>
            <a:srgbClr val="FFF2CC"/>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24b1b9bd0d1_2_3550" descr="red arrow"/>
          <p:cNvSpPr/>
          <p:nvPr/>
        </p:nvSpPr>
        <p:spPr>
          <a:xfrm flipH="1">
            <a:off x="7669375" y="2338125"/>
            <a:ext cx="379200" cy="555600"/>
          </a:xfrm>
          <a:prstGeom prst="downArrow">
            <a:avLst>
              <a:gd name="adj1" fmla="val 50000"/>
              <a:gd name="adj2" fmla="val 50000"/>
            </a:avLst>
          </a:prstGeom>
          <a:solidFill>
            <a:srgbClr val="E06666"/>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g24b1b9bd0d1_2_3550" descr="green box"/>
          <p:cNvSpPr/>
          <p:nvPr/>
        </p:nvSpPr>
        <p:spPr>
          <a:xfrm>
            <a:off x="339601" y="2957375"/>
            <a:ext cx="2046300" cy="2246100"/>
          </a:xfrm>
          <a:prstGeom prst="wedgeRoundRectCallout">
            <a:avLst>
              <a:gd name="adj1" fmla="val -20833"/>
              <a:gd name="adj2" fmla="val 62500"/>
              <a:gd name="adj3" fmla="val 0"/>
            </a:avLst>
          </a:prstGeom>
          <a:solidFill>
            <a:srgbClr val="90D75F">
              <a:alpha val="42352"/>
            </a:srgbClr>
          </a:solidFill>
          <a:ln w="381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24b1b9bd0d1_2_3550"/>
          <p:cNvSpPr txBox="1"/>
          <p:nvPr/>
        </p:nvSpPr>
        <p:spPr>
          <a:xfrm>
            <a:off x="229725" y="3149088"/>
            <a:ext cx="2119800" cy="2246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 Schoolwide and classroom </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56" name="Google Shape;456;g24b1b9bd0d1_2_3550" descr="yellow box"/>
          <p:cNvSpPr/>
          <p:nvPr/>
        </p:nvSpPr>
        <p:spPr>
          <a:xfrm>
            <a:off x="2516125" y="2915656"/>
            <a:ext cx="1980600" cy="2373600"/>
          </a:xfrm>
          <a:prstGeom prst="wedgeRoundRectCallout">
            <a:avLst>
              <a:gd name="adj1" fmla="val -20833"/>
              <a:gd name="adj2" fmla="val 62500"/>
              <a:gd name="adj3" fmla="val 0"/>
            </a:avLst>
          </a:prstGeom>
          <a:solidFill>
            <a:srgbClr val="FFF546">
              <a:alpha val="34117"/>
            </a:srgbClr>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24b1b9bd0d1_2_3550"/>
          <p:cNvSpPr txBox="1"/>
          <p:nvPr/>
        </p:nvSpPr>
        <p:spPr>
          <a:xfrm>
            <a:off x="2505025" y="2980475"/>
            <a:ext cx="2046300" cy="2072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rgbClr val="000000"/>
                </a:solidFill>
                <a:latin typeface="Verdana"/>
                <a:ea typeface="Verdana"/>
                <a:cs typeface="Verdana"/>
                <a:sym typeface="Verdana"/>
              </a:rPr>
              <a:t>Intervention level of use and % of students making progress</a:t>
            </a:r>
            <a:endParaRPr sz="2300" b="0" i="0" u="none" strike="noStrike" cap="none">
              <a:solidFill>
                <a:srgbClr val="000000"/>
              </a:solidFill>
              <a:latin typeface="Verdana"/>
              <a:ea typeface="Verdana"/>
              <a:cs typeface="Verdana"/>
              <a:sym typeface="Verdana"/>
            </a:endParaRPr>
          </a:p>
        </p:txBody>
      </p:sp>
      <p:sp>
        <p:nvSpPr>
          <p:cNvPr id="458" name="Google Shape;458;g24b1b9bd0d1_2_3550"/>
          <p:cNvSpPr/>
          <p:nvPr/>
        </p:nvSpPr>
        <p:spPr>
          <a:xfrm>
            <a:off x="4640875" y="2917505"/>
            <a:ext cx="2046300" cy="2373600"/>
          </a:xfrm>
          <a:prstGeom prst="wedgeRoundRectCallout">
            <a:avLst>
              <a:gd name="adj1" fmla="val -20833"/>
              <a:gd name="adj2" fmla="val 62500"/>
              <a:gd name="adj3" fmla="val 0"/>
            </a:avLst>
          </a:prstGeom>
          <a:solidFill>
            <a:srgbClr val="FFF546">
              <a:alpha val="34117"/>
            </a:srgbClr>
          </a:solid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300" b="0" i="0" u="none" strike="noStrike" cap="none">
                <a:solidFill>
                  <a:srgbClr val="000000"/>
                </a:solidFill>
                <a:latin typeface="Verdana"/>
                <a:ea typeface="Verdana"/>
                <a:cs typeface="Verdana"/>
                <a:sym typeface="Verdana"/>
              </a:rPr>
              <a:t>Student referral and progress monitoring</a:t>
            </a:r>
            <a:endParaRPr sz="1400" b="0" i="0" u="none" strike="noStrike" cap="none">
              <a:solidFill>
                <a:srgbClr val="000000"/>
              </a:solidFill>
              <a:latin typeface="Arial"/>
              <a:ea typeface="Arial"/>
              <a:cs typeface="Arial"/>
              <a:sym typeface="Arial"/>
            </a:endParaRPr>
          </a:p>
        </p:txBody>
      </p:sp>
      <p:sp>
        <p:nvSpPr>
          <p:cNvPr id="459" name="Google Shape;459;g24b1b9bd0d1_2_3550" descr="red box"/>
          <p:cNvSpPr/>
          <p:nvPr/>
        </p:nvSpPr>
        <p:spPr>
          <a:xfrm>
            <a:off x="6867975" y="2948066"/>
            <a:ext cx="2046300" cy="2373600"/>
          </a:xfrm>
          <a:prstGeom prst="wedgeRoundRectCallout">
            <a:avLst>
              <a:gd name="adj1" fmla="val -20833"/>
              <a:gd name="adj2" fmla="val 62500"/>
              <a:gd name="adj3" fmla="val 0"/>
            </a:avLst>
          </a:prstGeom>
          <a:solidFill>
            <a:srgbClr val="E06666"/>
          </a:solid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g24b1b9bd0d1_2_3550"/>
          <p:cNvSpPr txBox="1"/>
          <p:nvPr/>
        </p:nvSpPr>
        <p:spPr>
          <a:xfrm>
            <a:off x="6776725" y="2944625"/>
            <a:ext cx="2164500" cy="2246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  Intensified</a:t>
            </a:r>
            <a:endParaRPr sz="24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student progress monitoring</a:t>
            </a:r>
            <a:endParaRPr sz="2400" b="0" i="0" u="none" strike="noStrike" cap="none">
              <a:solidFill>
                <a:srgbClr val="000000"/>
              </a:solidFill>
              <a:latin typeface="Verdana"/>
              <a:ea typeface="Verdana"/>
              <a:cs typeface="Verdana"/>
              <a:sym typeface="Verdana"/>
            </a:endParaRPr>
          </a:p>
        </p:txBody>
      </p:sp>
      <p:sp>
        <p:nvSpPr>
          <p:cNvPr id="445" name="Google Shape;445;g24b1b9bd0d1_2_3550"/>
          <p:cNvSpPr txBox="1">
            <a:spLocks noGrp="1"/>
          </p:cNvSpPr>
          <p:nvPr>
            <p:ph type="title"/>
          </p:nvPr>
        </p:nvSpPr>
        <p:spPr>
          <a:xfrm>
            <a:off x="229725" y="-3242"/>
            <a:ext cx="8686800" cy="1047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 Data Conversations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24b1b9bd0d1_2_4945"/>
          <p:cNvSpPr txBox="1">
            <a:spLocks noGrp="1"/>
          </p:cNvSpPr>
          <p:nvPr>
            <p:ph type="body" idx="1"/>
          </p:nvPr>
        </p:nvSpPr>
        <p:spPr>
          <a:xfrm>
            <a:off x="457200" y="1600200"/>
            <a:ext cx="8229600" cy="51384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360"/>
              </a:spcBef>
              <a:spcAft>
                <a:spcPts val="0"/>
              </a:spcAft>
              <a:buSzPts val="2800"/>
              <a:buFont typeface="Verdana"/>
              <a:buChar char="•"/>
            </a:pPr>
            <a:r>
              <a:rPr lang="en-US" sz="2400"/>
              <a:t>Intervention Effectiveness</a:t>
            </a:r>
            <a:endParaRPr sz="2400"/>
          </a:p>
          <a:p>
            <a:pPr marL="914400" lvl="1" indent="-406400" algn="l" rtl="0">
              <a:lnSpc>
                <a:spcPct val="100000"/>
              </a:lnSpc>
              <a:spcBef>
                <a:spcPts val="360"/>
              </a:spcBef>
              <a:spcAft>
                <a:spcPts val="0"/>
              </a:spcAft>
              <a:buSzPts val="2800"/>
              <a:buChar char="–"/>
            </a:pPr>
            <a:r>
              <a:rPr lang="en-US" sz="2400"/>
              <a:t># of students</a:t>
            </a:r>
            <a:endParaRPr sz="2400"/>
          </a:p>
          <a:p>
            <a:pPr marL="914400" lvl="1" indent="-406400" algn="l" rtl="0">
              <a:lnSpc>
                <a:spcPct val="100000"/>
              </a:lnSpc>
              <a:spcBef>
                <a:spcPts val="360"/>
              </a:spcBef>
              <a:spcAft>
                <a:spcPts val="0"/>
              </a:spcAft>
              <a:buSzPts val="2800"/>
              <a:buChar char="–"/>
            </a:pPr>
            <a:r>
              <a:rPr lang="en-US" sz="2400"/>
              <a:t># meeting goal</a:t>
            </a:r>
            <a:endParaRPr sz="2400"/>
          </a:p>
          <a:p>
            <a:pPr marL="914400" lvl="1" indent="-406400" algn="l" rtl="0">
              <a:lnSpc>
                <a:spcPct val="100000"/>
              </a:lnSpc>
              <a:spcBef>
                <a:spcPts val="360"/>
              </a:spcBef>
              <a:spcAft>
                <a:spcPts val="0"/>
              </a:spcAft>
              <a:buSzPts val="2800"/>
              <a:buChar char="–"/>
            </a:pPr>
            <a:r>
              <a:rPr lang="en-US" sz="2400"/>
              <a:t># not meeting goal</a:t>
            </a:r>
            <a:endParaRPr sz="2400"/>
          </a:p>
          <a:p>
            <a:pPr marL="457200" lvl="0" indent="-406400" algn="l" rtl="0">
              <a:lnSpc>
                <a:spcPct val="100000"/>
              </a:lnSpc>
              <a:spcBef>
                <a:spcPts val="360"/>
              </a:spcBef>
              <a:spcAft>
                <a:spcPts val="0"/>
              </a:spcAft>
              <a:buSzPts val="2800"/>
              <a:buFont typeface="Verdana"/>
              <a:buChar char="•"/>
            </a:pPr>
            <a:r>
              <a:rPr lang="en-US" sz="2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Level of Use</a:t>
            </a:r>
            <a:endParaRPr sz="2400"/>
          </a:p>
          <a:p>
            <a:pPr marL="457200" lvl="0" indent="-406400" algn="l" rtl="0">
              <a:lnSpc>
                <a:spcPct val="100000"/>
              </a:lnSpc>
              <a:spcBef>
                <a:spcPts val="360"/>
              </a:spcBef>
              <a:spcAft>
                <a:spcPts val="0"/>
              </a:spcAft>
              <a:buSzPts val="2800"/>
              <a:buFont typeface="Verdana"/>
              <a:buChar char="•"/>
            </a:pPr>
            <a:r>
              <a:rPr lang="en-US" sz="2400"/>
              <a:t>Fidelity</a:t>
            </a:r>
            <a:endParaRPr sz="2400"/>
          </a:p>
          <a:p>
            <a:pPr marL="457200" lvl="0" indent="-406400" algn="l" rtl="0">
              <a:lnSpc>
                <a:spcPct val="100000"/>
              </a:lnSpc>
              <a:spcBef>
                <a:spcPts val="360"/>
              </a:spcBef>
              <a:spcAft>
                <a:spcPts val="0"/>
              </a:spcAft>
              <a:buSzPts val="2800"/>
              <a:buFont typeface="Verdana"/>
              <a:buChar char="•"/>
            </a:pPr>
            <a:r>
              <a:rPr lang="en-US" sz="2400"/>
              <a:t>Intervention Referrals and Decision Rules</a:t>
            </a:r>
            <a:endParaRPr sz="2400"/>
          </a:p>
          <a:p>
            <a:pPr marL="457200" lvl="0" indent="-406400" algn="l" rtl="0">
              <a:lnSpc>
                <a:spcPct val="100000"/>
              </a:lnSpc>
              <a:spcBef>
                <a:spcPts val="360"/>
              </a:spcBef>
              <a:spcAft>
                <a:spcPts val="0"/>
              </a:spcAft>
              <a:buSzPts val="2800"/>
              <a:buFont typeface="Verdana"/>
              <a:buChar char="•"/>
            </a:pPr>
            <a:r>
              <a:rPr lang="en-US" sz="2400"/>
              <a:t>Team Problem Solving</a:t>
            </a:r>
            <a:endParaRPr sz="2400"/>
          </a:p>
          <a:p>
            <a:pPr marL="457200" lvl="0" indent="-406400" algn="l" rtl="0">
              <a:lnSpc>
                <a:spcPct val="100000"/>
              </a:lnSpc>
              <a:spcBef>
                <a:spcPts val="360"/>
              </a:spcBef>
              <a:spcAft>
                <a:spcPts val="0"/>
              </a:spcAft>
              <a:buSzPts val="2800"/>
              <a:buFont typeface="Verdana"/>
              <a:buChar char="•"/>
            </a:pPr>
            <a:r>
              <a:rPr lang="en-US" sz="2400"/>
              <a:t>Communication with families, staff, students and community partners</a:t>
            </a:r>
            <a:endParaRPr sz="2400"/>
          </a:p>
          <a:p>
            <a:pPr marL="914400" lvl="1" indent="-228600" algn="l" rtl="0">
              <a:lnSpc>
                <a:spcPct val="100000"/>
              </a:lnSpc>
              <a:spcBef>
                <a:spcPts val="360"/>
              </a:spcBef>
              <a:spcAft>
                <a:spcPts val="0"/>
              </a:spcAft>
              <a:buSzPts val="1946"/>
              <a:buNone/>
            </a:pPr>
            <a:endParaRPr sz="2400"/>
          </a:p>
        </p:txBody>
      </p:sp>
      <p:sp>
        <p:nvSpPr>
          <p:cNvPr id="467" name="Google Shape;467;g24b1b9bd0d1_2_49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Tiers Standing Agenda Items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3" name="Google Shape;473;g24b1b9bd0d1_2_3556" descr="Picture of  front side of advanced tier meeting sample agenda"/>
          <p:cNvPicPr preferRelativeResize="0"/>
          <p:nvPr/>
        </p:nvPicPr>
        <p:blipFill rotWithShape="1">
          <a:blip r:embed="rId3">
            <a:alphaModFix/>
          </a:blip>
          <a:srcRect/>
          <a:stretch/>
        </p:blipFill>
        <p:spPr>
          <a:xfrm>
            <a:off x="418050" y="1447800"/>
            <a:ext cx="8497350" cy="5410200"/>
          </a:xfrm>
          <a:prstGeom prst="rect">
            <a:avLst/>
          </a:prstGeom>
          <a:noFill/>
          <a:ln>
            <a:noFill/>
          </a:ln>
        </p:spPr>
      </p:pic>
      <p:sp>
        <p:nvSpPr>
          <p:cNvPr id="472" name="Google Shape;472;g24b1b9bd0d1_2_35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Advanced Tier </a:t>
            </a:r>
            <a:endParaRPr/>
          </a:p>
          <a:p>
            <a:pPr marL="0" lvl="0" indent="0" algn="ctr" rtl="0">
              <a:lnSpc>
                <a:spcPct val="100000"/>
              </a:lnSpc>
              <a:spcBef>
                <a:spcPts val="0"/>
              </a:spcBef>
              <a:spcAft>
                <a:spcPts val="0"/>
              </a:spcAft>
              <a:buSzPct val="111111"/>
              <a:buNone/>
            </a:pPr>
            <a:r>
              <a:rPr lang="en-US"/>
              <a:t>Sample Meeting Agenda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52473cb1a0_0_0"/>
          <p:cNvSpPr txBox="1">
            <a:spLocks noGrp="1"/>
          </p:cNvSpPr>
          <p:nvPr>
            <p:ph type="body" idx="1"/>
          </p:nvPr>
        </p:nvSpPr>
        <p:spPr>
          <a:xfrm>
            <a:off x="457200" y="1600200"/>
            <a:ext cx="8229600" cy="5115900"/>
          </a:xfrm>
          <a:prstGeom prst="rect">
            <a:avLst/>
          </a:prstGeom>
          <a:noFill/>
          <a:ln>
            <a:noFill/>
          </a:ln>
        </p:spPr>
        <p:txBody>
          <a:bodyPr spcFirstLastPara="1" wrap="square" lIns="91425" tIns="45700" rIns="91425" bIns="45700" anchor="t" anchorCtr="0">
            <a:noAutofit/>
          </a:bodyPr>
          <a:lstStyle/>
          <a:p>
            <a:pPr marL="457200" lvl="0" indent="-393700" algn="l" rtl="0">
              <a:lnSpc>
                <a:spcPct val="100000"/>
              </a:lnSpc>
              <a:spcBef>
                <a:spcPts val="360"/>
              </a:spcBef>
              <a:spcAft>
                <a:spcPts val="0"/>
              </a:spcAft>
              <a:buSzPts val="2600"/>
              <a:buFont typeface="Verdana"/>
              <a:buChar char="•"/>
            </a:pPr>
            <a:r>
              <a:rPr lang="en-US" sz="2400"/>
              <a:t>Advanced tiers teams includes more specialized personnel. </a:t>
            </a:r>
            <a:endParaRPr sz="2400"/>
          </a:p>
          <a:p>
            <a:pPr marL="45720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Font typeface="Verdana"/>
              <a:buChar char="•"/>
            </a:pPr>
            <a:r>
              <a:rPr lang="en-US" sz="2400"/>
              <a:t>Advanced tiers teams look the same across divisions and schools.</a:t>
            </a:r>
            <a:endParaRPr sz="2400"/>
          </a:p>
          <a:p>
            <a:pPr marL="45720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Font typeface="Verdana"/>
              <a:buChar char="•"/>
            </a:pPr>
            <a:r>
              <a:rPr lang="en-US" sz="2400"/>
              <a:t>The most important data conversation that takes place at an advanced tier meeting is individual student performance.</a:t>
            </a:r>
            <a:endParaRPr sz="2400"/>
          </a:p>
          <a:p>
            <a:pPr marL="457200" lvl="0" indent="0" algn="l" rtl="0">
              <a:lnSpc>
                <a:spcPct val="100000"/>
              </a:lnSpc>
              <a:spcBef>
                <a:spcPts val="360"/>
              </a:spcBef>
              <a:spcAft>
                <a:spcPts val="0"/>
              </a:spcAft>
              <a:buSzPts val="1800"/>
              <a:buNone/>
            </a:pPr>
            <a:endParaRPr sz="2400"/>
          </a:p>
          <a:p>
            <a:pPr marL="457200" lvl="0" indent="-393700" algn="l" rtl="0">
              <a:lnSpc>
                <a:spcPct val="100000"/>
              </a:lnSpc>
              <a:spcBef>
                <a:spcPts val="360"/>
              </a:spcBef>
              <a:spcAft>
                <a:spcPts val="0"/>
              </a:spcAft>
              <a:buSzPts val="2600"/>
              <a:buFont typeface="Verdana"/>
              <a:buChar char="•"/>
            </a:pPr>
            <a:r>
              <a:rPr lang="en-US" sz="2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Tier 3 team conversations include caregivers as problem-solving partners</a:t>
            </a:r>
            <a:endParaRPr sz="2400"/>
          </a:p>
          <a:p>
            <a:pPr marL="457200" lvl="0" indent="-228600" algn="l" rtl="0">
              <a:lnSpc>
                <a:spcPct val="100000"/>
              </a:lnSpc>
              <a:spcBef>
                <a:spcPts val="360"/>
              </a:spcBef>
              <a:spcAft>
                <a:spcPts val="0"/>
              </a:spcAft>
              <a:buSzPts val="1946"/>
              <a:buNone/>
            </a:pPr>
            <a:endParaRPr sz="2400"/>
          </a:p>
          <a:p>
            <a:pPr marL="457200" lvl="0" indent="-228600" algn="l" rtl="0">
              <a:lnSpc>
                <a:spcPct val="100000"/>
              </a:lnSpc>
              <a:spcBef>
                <a:spcPts val="360"/>
              </a:spcBef>
              <a:spcAft>
                <a:spcPts val="0"/>
              </a:spcAft>
              <a:buSzPts val="1946"/>
              <a:buNone/>
            </a:pPr>
            <a:endParaRPr sz="2800"/>
          </a:p>
        </p:txBody>
      </p:sp>
      <p:sp>
        <p:nvSpPr>
          <p:cNvPr id="480" name="Google Shape;480;g252473cb1a0_0_0"/>
          <p:cNvSpPr txBox="1">
            <a:spLocks noGrp="1"/>
          </p:cNvSpPr>
          <p:nvPr>
            <p:ph type="title"/>
          </p:nvPr>
        </p:nvSpPr>
        <p:spPr>
          <a:xfrm>
            <a:off x="166675" y="228600"/>
            <a:ext cx="88761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600"/>
              <a:buNone/>
            </a:pPr>
            <a:r>
              <a:rPr lang="en-US" sz="3300"/>
              <a:t>Quick Check: Teaming Structures T/F</a:t>
            </a:r>
            <a:endParaRPr sz="33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7" name="Google Shape;487;g1328cc3a658_2_59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32828" y="3168150"/>
            <a:ext cx="3882574" cy="2588401"/>
          </a:xfrm>
          <a:prstGeom prst="rect">
            <a:avLst/>
          </a:prstGeom>
          <a:noFill/>
          <a:ln>
            <a:noFill/>
          </a:ln>
        </p:spPr>
      </p:pic>
      <p:sp>
        <p:nvSpPr>
          <p:cNvPr id="486" name="Google Shape;486;g1328cc3a658_2_590"/>
          <p:cNvSpPr txBox="1">
            <a:spLocks noGrp="1"/>
          </p:cNvSpPr>
          <p:nvPr>
            <p:ph type="body" idx="1"/>
          </p:nvPr>
        </p:nvSpPr>
        <p:spPr>
          <a:xfrm>
            <a:off x="228600" y="1600200"/>
            <a:ext cx="8686800" cy="45720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sz="2400" b="1"/>
              <a:t>Establish written processes &amp; procedures for the Tier 2 team, including defining team membership and setting up meeting structures</a:t>
            </a:r>
            <a:endParaRPr sz="2400" b="1"/>
          </a:p>
          <a:p>
            <a:pPr marL="0" lvl="0" indent="0" algn="l" rtl="0">
              <a:spcBef>
                <a:spcPts val="360"/>
              </a:spcBef>
              <a:spcAft>
                <a:spcPts val="0"/>
              </a:spcAft>
              <a:buNone/>
            </a:pPr>
            <a:endParaRPr sz="2400" b="1" i="1"/>
          </a:p>
          <a:p>
            <a:pPr marL="0" lvl="0" indent="0" algn="l" rtl="0">
              <a:spcBef>
                <a:spcPts val="360"/>
              </a:spcBef>
              <a:spcAft>
                <a:spcPts val="0"/>
              </a:spcAft>
              <a:buNone/>
            </a:pPr>
            <a:r>
              <a:rPr lang="en-US" sz="2400" i="1"/>
              <a:t>Consider what you have in </a:t>
            </a:r>
            <a:endParaRPr sz="2400" i="1"/>
          </a:p>
          <a:p>
            <a:pPr marL="0" lvl="0" indent="0" algn="l" rtl="0">
              <a:spcBef>
                <a:spcPts val="360"/>
              </a:spcBef>
              <a:spcAft>
                <a:spcPts val="0"/>
              </a:spcAft>
              <a:buNone/>
            </a:pPr>
            <a:r>
              <a:rPr lang="en-US" sz="2400" i="1"/>
              <a:t>place.What is working, and </a:t>
            </a:r>
            <a:endParaRPr sz="2400" i="1"/>
          </a:p>
          <a:p>
            <a:pPr marL="0" lvl="0" indent="0" algn="l" rtl="0">
              <a:spcBef>
                <a:spcPts val="360"/>
              </a:spcBef>
              <a:spcAft>
                <a:spcPts val="0"/>
              </a:spcAft>
              <a:buNone/>
            </a:pPr>
            <a:r>
              <a:rPr lang="en-US" sz="2400" i="1"/>
              <a:t>what you may need to refine </a:t>
            </a:r>
            <a:endParaRPr sz="2400" i="1"/>
          </a:p>
          <a:p>
            <a:pPr marL="0" lvl="0" indent="0" algn="l" rtl="0">
              <a:spcBef>
                <a:spcPts val="360"/>
              </a:spcBef>
              <a:spcAft>
                <a:spcPts val="0"/>
              </a:spcAft>
              <a:buNone/>
            </a:pPr>
            <a:r>
              <a:rPr lang="en-US" sz="2400" i="1"/>
              <a:t>in terms of team membership, </a:t>
            </a:r>
            <a:endParaRPr sz="2400" i="1"/>
          </a:p>
          <a:p>
            <a:pPr marL="0" lvl="0" indent="0" algn="l" rtl="0">
              <a:spcBef>
                <a:spcPts val="360"/>
              </a:spcBef>
              <a:spcAft>
                <a:spcPts val="0"/>
              </a:spcAft>
              <a:buNone/>
            </a:pPr>
            <a:r>
              <a:rPr lang="en-US" sz="2400" i="1"/>
              <a:t>scheduling, standing </a:t>
            </a:r>
            <a:endParaRPr sz="2400" i="1"/>
          </a:p>
          <a:p>
            <a:pPr marL="0" lvl="0" indent="0" algn="l" rtl="0">
              <a:spcBef>
                <a:spcPts val="360"/>
              </a:spcBef>
              <a:spcAft>
                <a:spcPts val="0"/>
              </a:spcAft>
              <a:buNone/>
            </a:pPr>
            <a:r>
              <a:rPr lang="en-US" sz="2400" i="1"/>
              <a:t>structures/agendas, etc. </a:t>
            </a:r>
            <a:endParaRPr sz="2400" i="1"/>
          </a:p>
        </p:txBody>
      </p:sp>
      <p:sp>
        <p:nvSpPr>
          <p:cNvPr id="485" name="Google Shape;485;g1328cc3a658_2_59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Team Time: Teaming</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8" name="Google Shape;248;g24b9c0208b8_0_2" descr="notetaker handout screenshot for session"/>
          <p:cNvPicPr preferRelativeResize="0"/>
          <p:nvPr/>
        </p:nvPicPr>
        <p:blipFill rotWithShape="1">
          <a:blip r:embed="rId3">
            <a:alphaModFix/>
          </a:blip>
          <a:srcRect r="1068" b="2495"/>
          <a:stretch/>
        </p:blipFill>
        <p:spPr>
          <a:xfrm>
            <a:off x="377700" y="1658100"/>
            <a:ext cx="8593775" cy="4682325"/>
          </a:xfrm>
          <a:prstGeom prst="rect">
            <a:avLst/>
          </a:prstGeom>
          <a:noFill/>
          <a:ln w="9525" cap="flat" cmpd="sng">
            <a:solidFill>
              <a:schemeClr val="dk1"/>
            </a:solidFill>
            <a:prstDash val="solid"/>
            <a:round/>
            <a:headEnd type="none" w="sm" len="sm"/>
            <a:tailEnd type="none" w="sm" len="sm"/>
          </a:ln>
        </p:spPr>
      </p:pic>
      <p:sp>
        <p:nvSpPr>
          <p:cNvPr id="247" name="Google Shape;247;g24b9c0208b8_0_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Notetaker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336b62f4fd4_0_105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Team Share Out</a:t>
            </a:r>
            <a:endParaRPr/>
          </a:p>
        </p:txBody>
      </p:sp>
      <p:pic>
        <p:nvPicPr>
          <p:cNvPr id="493" name="Google Shape;493;g336b62f4fd4_0_105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165948" y="1565623"/>
            <a:ext cx="4812100" cy="4812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0" name="Google Shape;500;g1328cc3a658_2_629"/>
          <p:cNvSpPr txBox="1">
            <a:spLocks noGrp="1"/>
          </p:cNvSpPr>
          <p:nvPr>
            <p:ph type="body" idx="1"/>
          </p:nvPr>
        </p:nvSpPr>
        <p:spPr>
          <a:xfrm>
            <a:off x="457201" y="1671076"/>
            <a:ext cx="8229600" cy="45720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360"/>
              </a:spcBef>
              <a:spcAft>
                <a:spcPts val="0"/>
              </a:spcAft>
              <a:buSzPts val="1800"/>
              <a:buNone/>
            </a:pPr>
            <a:r>
              <a:rPr lang="en-US" sz="2400"/>
              <a:t>Advanced tier teams benefit from specialized knowledge and expertise</a:t>
            </a:r>
            <a:endParaRPr sz="2400"/>
          </a:p>
          <a:p>
            <a:pPr marL="457200" lvl="0" indent="0" algn="l" rtl="0">
              <a:lnSpc>
                <a:spcPct val="100000"/>
              </a:lnSpc>
              <a:spcBef>
                <a:spcPts val="360"/>
              </a:spcBef>
              <a:spcAft>
                <a:spcPts val="0"/>
              </a:spcAft>
              <a:buSzPts val="1800"/>
              <a:buNone/>
            </a:pPr>
            <a:endParaRPr sz="2400"/>
          </a:p>
          <a:p>
            <a:pPr marL="457200" lvl="0" indent="0" algn="l" rtl="0">
              <a:lnSpc>
                <a:spcPct val="100000"/>
              </a:lnSpc>
              <a:spcBef>
                <a:spcPts val="360"/>
              </a:spcBef>
              <a:spcAft>
                <a:spcPts val="0"/>
              </a:spcAft>
              <a:buSzPts val="1800"/>
              <a:buNone/>
            </a:pPr>
            <a:r>
              <a:rPr lang="en-US" sz="2400"/>
              <a:t>There should be at least one person with overarching knowledge of the interventions used in the schools</a:t>
            </a:r>
            <a:endParaRPr sz="2400"/>
          </a:p>
          <a:p>
            <a:pPr marL="457200" lvl="0" indent="0" algn="l" rtl="0">
              <a:lnSpc>
                <a:spcPct val="100000"/>
              </a:lnSpc>
              <a:spcBef>
                <a:spcPts val="360"/>
              </a:spcBef>
              <a:spcAft>
                <a:spcPts val="0"/>
              </a:spcAft>
              <a:buSzPts val="1800"/>
              <a:buNone/>
            </a:pPr>
            <a:endParaRPr sz="2400"/>
          </a:p>
          <a:p>
            <a:pPr marL="457200" lvl="0" indent="0" algn="l" rtl="0">
              <a:lnSpc>
                <a:spcPct val="100000"/>
              </a:lnSpc>
              <a:spcBef>
                <a:spcPts val="360"/>
              </a:spcBef>
              <a:spcAft>
                <a:spcPts val="0"/>
              </a:spcAft>
              <a:buSzPts val="1800"/>
              <a:buNone/>
            </a:pPr>
            <a:r>
              <a:rPr lang="en-US" sz="2400"/>
              <a:t>Use a  predictable agenda that includes intervention systems and student performance data discussions</a:t>
            </a:r>
            <a:endParaRPr sz="2400"/>
          </a:p>
        </p:txBody>
      </p:sp>
      <p:pic>
        <p:nvPicPr>
          <p:cNvPr id="501" name="Google Shape;501;g1328cc3a658_2_629" descr="light bulb icon"/>
          <p:cNvPicPr preferRelativeResize="0"/>
          <p:nvPr/>
        </p:nvPicPr>
        <p:blipFill rotWithShape="1">
          <a:blip r:embed="rId3">
            <a:alphaModFix/>
          </a:blip>
          <a:srcRect/>
          <a:stretch/>
        </p:blipFill>
        <p:spPr>
          <a:xfrm>
            <a:off x="76625" y="1600188"/>
            <a:ext cx="828887" cy="925802"/>
          </a:xfrm>
          <a:prstGeom prst="rect">
            <a:avLst/>
          </a:prstGeom>
          <a:noFill/>
          <a:ln>
            <a:noFill/>
          </a:ln>
        </p:spPr>
      </p:pic>
      <p:pic>
        <p:nvPicPr>
          <p:cNvPr id="502" name="Google Shape;502;g1328cc3a658_2_629" descr="light bulb icon"/>
          <p:cNvPicPr preferRelativeResize="0"/>
          <p:nvPr/>
        </p:nvPicPr>
        <p:blipFill rotWithShape="1">
          <a:blip r:embed="rId3">
            <a:alphaModFix/>
          </a:blip>
          <a:srcRect/>
          <a:stretch/>
        </p:blipFill>
        <p:spPr>
          <a:xfrm>
            <a:off x="76625" y="2966088"/>
            <a:ext cx="828887" cy="925802"/>
          </a:xfrm>
          <a:prstGeom prst="rect">
            <a:avLst/>
          </a:prstGeom>
          <a:noFill/>
          <a:ln>
            <a:noFill/>
          </a:ln>
        </p:spPr>
      </p:pic>
      <p:pic>
        <p:nvPicPr>
          <p:cNvPr id="503" name="Google Shape;503;g1328cc3a658_2_629" descr="light bulb icon"/>
          <p:cNvPicPr preferRelativeResize="0"/>
          <p:nvPr/>
        </p:nvPicPr>
        <p:blipFill rotWithShape="1">
          <a:blip r:embed="rId3">
            <a:alphaModFix/>
          </a:blip>
          <a:srcRect/>
          <a:stretch/>
        </p:blipFill>
        <p:spPr>
          <a:xfrm>
            <a:off x="76617" y="4477450"/>
            <a:ext cx="828887" cy="925802"/>
          </a:xfrm>
          <a:prstGeom prst="rect">
            <a:avLst/>
          </a:prstGeom>
          <a:noFill/>
          <a:ln>
            <a:noFill/>
          </a:ln>
        </p:spPr>
      </p:pic>
      <p:sp>
        <p:nvSpPr>
          <p:cNvPr id="499" name="Google Shape;499;g1328cc3a658_2_62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Teaming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11" name="Google Shape;511;g35b262c1ac7_0_2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5615900"/>
            <a:ext cx="1260350" cy="1089700"/>
          </a:xfrm>
          <a:prstGeom prst="rect">
            <a:avLst/>
          </a:prstGeom>
          <a:noFill/>
          <a:ln>
            <a:noFill/>
          </a:ln>
        </p:spPr>
      </p:pic>
      <p:sp>
        <p:nvSpPr>
          <p:cNvPr id="510" name="Google Shape;510;g35b262c1ac7_0_20"/>
          <p:cNvSpPr txBox="1"/>
          <p:nvPr/>
        </p:nvSpPr>
        <p:spPr>
          <a:xfrm>
            <a:off x="1530450" y="5509350"/>
            <a:ext cx="7249200" cy="9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latin typeface="Verdana"/>
                <a:ea typeface="Verdana"/>
                <a:cs typeface="Verdana"/>
                <a:sym typeface="Verdana"/>
              </a:rPr>
              <a:t>Core Component 1- Aligned Organizational Structures</a:t>
            </a:r>
            <a:endParaRPr sz="2000">
              <a:solidFill>
                <a:schemeClr val="dk1"/>
              </a:solidFill>
              <a:latin typeface="Verdana"/>
              <a:ea typeface="Verdana"/>
              <a:cs typeface="Verdana"/>
              <a:sym typeface="Verdana"/>
            </a:endParaRPr>
          </a:p>
          <a:p>
            <a:pPr marL="0" lvl="0" indent="0" algn="l" rtl="0">
              <a:spcBef>
                <a:spcPts val="0"/>
              </a:spcBef>
              <a:spcAft>
                <a:spcPts val="0"/>
              </a:spcAft>
              <a:buNone/>
            </a:pPr>
            <a:r>
              <a:rPr lang="en-US" sz="2000">
                <a:solidFill>
                  <a:schemeClr val="dk1"/>
                </a:solidFill>
                <a:latin typeface="Verdana"/>
                <a:ea typeface="Verdana"/>
                <a:cs typeface="Verdana"/>
                <a:sym typeface="Verdana"/>
              </a:rPr>
              <a:t>Core component 2- Problem Solving Process</a:t>
            </a:r>
            <a:endParaRPr sz="2000">
              <a:solidFill>
                <a:schemeClr val="dk1"/>
              </a:solidFill>
              <a:latin typeface="Verdana"/>
              <a:ea typeface="Verdana"/>
              <a:cs typeface="Verdana"/>
              <a:sym typeface="Verdana"/>
            </a:endParaRPr>
          </a:p>
        </p:txBody>
      </p:sp>
      <p:sp>
        <p:nvSpPr>
          <p:cNvPr id="508" name="Google Shape;508;g35b262c1ac7_0_20"/>
          <p:cNvSpPr txBox="1">
            <a:spLocks noGrp="1"/>
          </p:cNvSpPr>
          <p:nvPr>
            <p:ph type="subTitle" idx="1"/>
          </p:nvPr>
        </p:nvSpPr>
        <p:spPr>
          <a:xfrm>
            <a:off x="1348325" y="3429000"/>
            <a:ext cx="6400800" cy="1470000"/>
          </a:xfrm>
          <a:prstGeom prst="rect">
            <a:avLst/>
          </a:prstGeom>
        </p:spPr>
        <p:txBody>
          <a:bodyPr spcFirstLastPara="1" wrap="square" lIns="91425" tIns="45700" rIns="91425" bIns="45700" anchor="t" anchorCtr="0">
            <a:normAutofit fontScale="92500"/>
          </a:bodyPr>
          <a:lstStyle/>
          <a:p>
            <a:pPr marL="0" lvl="0" indent="0" algn="ctr" rtl="0">
              <a:spcBef>
                <a:spcPts val="640"/>
              </a:spcBef>
              <a:spcAft>
                <a:spcPts val="0"/>
              </a:spcAft>
              <a:buNone/>
            </a:pPr>
            <a:r>
              <a:rPr lang="en-US" b="1"/>
              <a:t>What is your System?</a:t>
            </a:r>
            <a:endParaRPr b="1"/>
          </a:p>
          <a:p>
            <a:pPr marL="0" lvl="0" indent="0" algn="ctr" rtl="0">
              <a:spcBef>
                <a:spcPts val="640"/>
              </a:spcBef>
              <a:spcAft>
                <a:spcPts val="0"/>
              </a:spcAft>
              <a:buNone/>
            </a:pPr>
            <a:r>
              <a:rPr lang="en-US"/>
              <a:t>Screening, Request for Assistance &amp; Decision Rules</a:t>
            </a:r>
            <a:endParaRPr/>
          </a:p>
        </p:txBody>
      </p:sp>
      <p:sp>
        <p:nvSpPr>
          <p:cNvPr id="509" name="Google Shape;509;g35b262c1ac7_0_20"/>
          <p:cNvSpPr txBox="1">
            <a:spLocks noGrp="1"/>
          </p:cNvSpPr>
          <p:nvPr>
            <p:ph type="ctrTitle"/>
          </p:nvPr>
        </p:nvSpPr>
        <p:spPr>
          <a:xfrm>
            <a:off x="445050" y="1600200"/>
            <a:ext cx="83346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Student Identification Process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20" name="Google Shape;520;g1328cc3a658_2_712"/>
          <p:cNvSpPr txBox="1"/>
          <p:nvPr/>
        </p:nvSpPr>
        <p:spPr>
          <a:xfrm>
            <a:off x="228600" y="6043009"/>
            <a:ext cx="7239600" cy="74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rgbClr val="9454C3"/>
                </a:solidFill>
                <a:latin typeface="Verdana"/>
                <a:ea typeface="Verdana"/>
                <a:cs typeface="Verdana"/>
                <a:sym typeface="Verdana"/>
              </a:rPr>
              <a:t>Adapted from </a:t>
            </a:r>
            <a:r>
              <a:rPr lang="en-US" sz="1200" b="0" i="0" u="sng" strike="noStrike" cap="none">
                <a:solidFill>
                  <a:srgbClr val="9454C3"/>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https://assets-global.website-files.com/5d3725188825e071f1670246/5d7035c071700f1e3b846aab_b1_lewis_powers_dixon_revised.pdf</a:t>
            </a:r>
            <a:r>
              <a:rPr lang="en-US" sz="1200" b="0" i="0" u="sng" strike="noStrike" cap="none">
                <a:solidFill>
                  <a:srgbClr val="9454C3"/>
                </a:solidFill>
                <a:latin typeface="Verdana"/>
                <a:ea typeface="Verdana"/>
                <a:cs typeface="Verdana"/>
                <a:sym typeface="Verdana"/>
              </a:rPr>
              <a:t> </a:t>
            </a:r>
            <a:endParaRPr sz="1200" b="0" i="0" u="none" strike="noStrike" cap="none">
              <a:solidFill>
                <a:srgbClr val="000000"/>
              </a:solidFill>
              <a:latin typeface="Verdana"/>
              <a:ea typeface="Verdana"/>
              <a:cs typeface="Verdana"/>
              <a:sym typeface="Verdana"/>
            </a:endParaRPr>
          </a:p>
        </p:txBody>
      </p:sp>
      <p:sp>
        <p:nvSpPr>
          <p:cNvPr id="519" name="Google Shape;519;g1328cc3a658_2_712" descr="Yellow Radial Gradient Circle, outlined in black with Intervention Info inside." title="Yellow Radial Gradient Circle"/>
          <p:cNvSpPr/>
          <p:nvPr/>
        </p:nvSpPr>
        <p:spPr>
          <a:xfrm>
            <a:off x="4683175" y="1580375"/>
            <a:ext cx="4146600" cy="4146600"/>
          </a:xfrm>
          <a:prstGeom prst="ellipse">
            <a:avLst/>
          </a:prstGeom>
          <a:gradFill>
            <a:gsLst>
              <a:gs pos="0">
                <a:srgbClr val="FFFF00"/>
              </a:gs>
              <a:gs pos="100000">
                <a:srgbClr val="FAD25C"/>
              </a:gs>
            </a:gsLst>
            <a:path path="circle">
              <a:fillToRect l="50000" t="50000" r="50000" b="50000"/>
            </a:path>
            <a:tileRect/>
          </a:gra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INTERVENTION</a:t>
            </a:r>
            <a:endParaRPr sz="2400" b="0" i="1" u="none" strike="noStrike" cap="none">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rgbClr val="000000"/>
              </a:buClr>
              <a:buSzPts val="1100"/>
              <a:buFont typeface="Arial"/>
              <a:buNone/>
            </a:pPr>
            <a:r>
              <a:rPr lang="en-US" sz="2400" b="0" i="1" u="none" strike="noStrike" cap="none">
                <a:solidFill>
                  <a:srgbClr val="000000"/>
                </a:solidFill>
                <a:latin typeface="Verdana"/>
                <a:ea typeface="Verdana"/>
                <a:cs typeface="Verdana"/>
                <a:sym typeface="Verdana"/>
              </a:rPr>
              <a:t>Part of the Request for Assistance  Process that is one data point used to measure progress.</a:t>
            </a:r>
            <a:endParaRPr sz="2400" b="0" i="1"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0" i="1" u="none" strike="noStrike" cap="none">
              <a:solidFill>
                <a:srgbClr val="000000"/>
              </a:solidFill>
              <a:latin typeface="Verdana"/>
              <a:ea typeface="Verdana"/>
              <a:cs typeface="Verdana"/>
              <a:sym typeface="Verdana"/>
            </a:endParaRPr>
          </a:p>
        </p:txBody>
      </p:sp>
      <p:sp>
        <p:nvSpPr>
          <p:cNvPr id="518" name="Google Shape;518;g1328cc3a658_2_712" descr="Yellow Radial Gradient Circle, outlined in black with Process Info inside." title="Yellow Radial Gradient Circle"/>
          <p:cNvSpPr/>
          <p:nvPr/>
        </p:nvSpPr>
        <p:spPr>
          <a:xfrm>
            <a:off x="228600" y="1580375"/>
            <a:ext cx="4146600" cy="4146600"/>
          </a:xfrm>
          <a:prstGeom prst="ellipse">
            <a:avLst/>
          </a:prstGeom>
          <a:gradFill>
            <a:gsLst>
              <a:gs pos="0">
                <a:srgbClr val="FFFF00"/>
              </a:gs>
              <a:gs pos="100000">
                <a:srgbClr val="FAD25C"/>
              </a:gs>
            </a:gsLst>
            <a:path path="circle">
              <a:fillToRect l="50000" t="50000" r="50000" b="50000"/>
            </a:path>
            <a:tileRect/>
          </a:gra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PROCESS</a:t>
            </a:r>
            <a:endParaRPr sz="24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rgbClr val="000000"/>
                </a:solidFill>
                <a:latin typeface="Verdana"/>
                <a:ea typeface="Verdana"/>
                <a:cs typeface="Verdana"/>
                <a:sym typeface="Verdana"/>
              </a:rPr>
              <a:t>Evaluate Effectiveness of Core (Tier 1) </a:t>
            </a:r>
            <a:endParaRPr sz="2400" b="0" i="1" u="none" strike="noStrike" cap="none">
              <a:solidFill>
                <a:srgbClr val="000000"/>
              </a:solidFill>
              <a:latin typeface="Verdana"/>
              <a:ea typeface="Verdana"/>
              <a:cs typeface="Verdana"/>
              <a:sym typeface="Verdana"/>
            </a:endParaRPr>
          </a:p>
        </p:txBody>
      </p:sp>
      <p:sp>
        <p:nvSpPr>
          <p:cNvPr id="517" name="Google Shape;517;g1328cc3a658_2_7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Purpose of Screening</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animEffect transition="in" filter="fade">
                                      <p:cBhvr>
                                        <p:cTn id="7" dur="500"/>
                                        <p:tgtEl>
                                          <p:spTgt spid="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7" name="Google Shape;527;g24b1b9bd0d1_2_5100" title="More school data example"/>
          <p:cNvPicPr preferRelativeResize="0"/>
          <p:nvPr/>
        </p:nvPicPr>
        <p:blipFill rotWithShape="1">
          <a:blip r:embed="rId3">
            <a:alphaModFix/>
          </a:blip>
          <a:srcRect r="4761"/>
          <a:stretch/>
        </p:blipFill>
        <p:spPr>
          <a:xfrm>
            <a:off x="685800" y="1432575"/>
            <a:ext cx="7749400" cy="5368638"/>
          </a:xfrm>
          <a:prstGeom prst="rect">
            <a:avLst/>
          </a:prstGeom>
          <a:noFill/>
          <a:ln>
            <a:noFill/>
          </a:ln>
        </p:spPr>
      </p:pic>
      <p:cxnSp>
        <p:nvCxnSpPr>
          <p:cNvPr id="528" name="Google Shape;528;g24b1b9bd0d1_2_5100" descr="horizontal graph"/>
          <p:cNvCxnSpPr/>
          <p:nvPr/>
        </p:nvCxnSpPr>
        <p:spPr>
          <a:xfrm>
            <a:off x="5552513" y="1950175"/>
            <a:ext cx="15300" cy="3108900"/>
          </a:xfrm>
          <a:prstGeom prst="straightConnector1">
            <a:avLst/>
          </a:prstGeom>
          <a:noFill/>
          <a:ln w="38100" cap="flat" cmpd="sng">
            <a:solidFill>
              <a:srgbClr val="FF0000"/>
            </a:solidFill>
            <a:prstDash val="solid"/>
            <a:round/>
            <a:headEnd type="none" w="sm" len="sm"/>
            <a:tailEnd type="none" w="sm" len="sm"/>
          </a:ln>
        </p:spPr>
      </p:cxnSp>
      <p:sp>
        <p:nvSpPr>
          <p:cNvPr id="529" name="Google Shape;529;g24b1b9bd0d1_2_5100"/>
          <p:cNvSpPr txBox="1"/>
          <p:nvPr/>
        </p:nvSpPr>
        <p:spPr>
          <a:xfrm>
            <a:off x="2824775" y="2456875"/>
            <a:ext cx="2583000" cy="432900"/>
          </a:xfrm>
          <a:prstGeom prst="rect">
            <a:avLst/>
          </a:prstGeom>
          <a:solidFill>
            <a:srgbClr val="00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700" b="0" i="0" u="none" strike="noStrike" cap="none">
                <a:solidFill>
                  <a:srgbClr val="000000"/>
                </a:solidFill>
                <a:latin typeface="Verdana"/>
                <a:ea typeface="Verdana"/>
                <a:cs typeface="Verdana"/>
                <a:sym typeface="Verdana"/>
              </a:rPr>
              <a:t>60 % of students</a:t>
            </a:r>
            <a:endParaRPr sz="1700" b="0" i="0" u="none" strike="noStrike" cap="none">
              <a:solidFill>
                <a:srgbClr val="000000"/>
              </a:solidFill>
              <a:latin typeface="Verdana"/>
              <a:ea typeface="Verdana"/>
              <a:cs typeface="Verdana"/>
              <a:sym typeface="Verdana"/>
            </a:endParaRPr>
          </a:p>
        </p:txBody>
      </p:sp>
      <p:sp>
        <p:nvSpPr>
          <p:cNvPr id="530" name="Google Shape;530;g24b1b9bd0d1_2_5100"/>
          <p:cNvSpPr txBox="1"/>
          <p:nvPr/>
        </p:nvSpPr>
        <p:spPr>
          <a:xfrm>
            <a:off x="5712550" y="2456875"/>
            <a:ext cx="2172600" cy="432900"/>
          </a:xfrm>
          <a:prstGeom prst="rect">
            <a:avLst/>
          </a:prstGeom>
          <a:solidFill>
            <a:srgbClr val="00FFFF"/>
          </a:solid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700" b="0" i="0" u="none" strike="noStrike" cap="none">
                <a:solidFill>
                  <a:srgbClr val="000000"/>
                </a:solidFill>
                <a:latin typeface="Verdana"/>
                <a:ea typeface="Verdana"/>
                <a:cs typeface="Verdana"/>
                <a:sym typeface="Verdana"/>
              </a:rPr>
              <a:t>40 % of students</a:t>
            </a:r>
            <a:endParaRPr sz="1700" b="0" i="0" u="none" strike="noStrike" cap="none">
              <a:solidFill>
                <a:srgbClr val="000000"/>
              </a:solidFill>
              <a:latin typeface="Verdana"/>
              <a:ea typeface="Verdana"/>
              <a:cs typeface="Verdana"/>
              <a:sym typeface="Verdana"/>
            </a:endParaRPr>
          </a:p>
        </p:txBody>
      </p:sp>
      <p:sp>
        <p:nvSpPr>
          <p:cNvPr id="526" name="Google Shape;526;g24b1b9bd0d1_2_510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400"/>
              <a:t>Screening to Assess Core Instruction</a:t>
            </a:r>
            <a:endParaRPr sz="3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9" name="Google Shape;539;g24b1b9bd0d1_2_5105"/>
          <p:cNvSpPr txBox="1"/>
          <p:nvPr/>
        </p:nvSpPr>
        <p:spPr>
          <a:xfrm>
            <a:off x="546652" y="6096000"/>
            <a:ext cx="8915400" cy="7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Fig. “Classroom Chaos”. May 31, 2020. http://healthyteachingonline.com/blog/wp-content/uploads/2014/09/schoolchaos.jpg</a:t>
            </a:r>
            <a:endParaRPr sz="1400" b="0" i="0" u="none" strike="noStrike" cap="none">
              <a:solidFill>
                <a:srgbClr val="000000"/>
              </a:solidFill>
              <a:latin typeface="Verdana"/>
              <a:ea typeface="Verdana"/>
              <a:cs typeface="Verdana"/>
              <a:sym typeface="Verdana"/>
            </a:endParaRPr>
          </a:p>
        </p:txBody>
      </p:sp>
      <p:pic>
        <p:nvPicPr>
          <p:cNvPr id="537" name="Google Shape;537;g24b1b9bd0d1_2_5105" descr="In this photo, students are demonstrating behaviors that exhibit a classroom in chaos. Some students are out of their seats, throwing paper airplanes, and turning and talking to their peers." title="Disruptive Classroom"/>
          <p:cNvPicPr preferRelativeResize="0">
            <a:picLocks noGrp="1"/>
          </p:cNvPicPr>
          <p:nvPr>
            <p:ph type="body" idx="1"/>
          </p:nvPr>
        </p:nvPicPr>
        <p:blipFill rotWithShape="1">
          <a:blip r:embed="rId3">
            <a:alphaModFix/>
          </a:blip>
          <a:srcRect/>
          <a:stretch/>
        </p:blipFill>
        <p:spPr>
          <a:xfrm>
            <a:off x="1726875" y="2097263"/>
            <a:ext cx="5715000" cy="3810000"/>
          </a:xfrm>
          <a:prstGeom prst="rect">
            <a:avLst/>
          </a:prstGeom>
          <a:noFill/>
          <a:ln>
            <a:noFill/>
          </a:ln>
        </p:spPr>
      </p:pic>
      <p:sp>
        <p:nvSpPr>
          <p:cNvPr id="538" name="Google Shape;538;g24b1b9bd0d1_2_5105"/>
          <p:cNvSpPr txBox="1"/>
          <p:nvPr/>
        </p:nvSpPr>
        <p:spPr>
          <a:xfrm>
            <a:off x="1510575" y="1539225"/>
            <a:ext cx="6147600" cy="3693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00" b="0" i="0" u="none" strike="noStrike" cap="none">
                <a:solidFill>
                  <a:srgbClr val="000000"/>
                </a:solidFill>
                <a:latin typeface="Verdana"/>
                <a:ea typeface="Verdana"/>
                <a:cs typeface="Verdana"/>
                <a:sym typeface="Verdana"/>
              </a:rPr>
              <a:t>Environment or student?</a:t>
            </a:r>
            <a:endParaRPr sz="2400" b="0" i="0" u="none" strike="noStrike" cap="none">
              <a:solidFill>
                <a:srgbClr val="000000"/>
              </a:solidFill>
              <a:latin typeface="Verdana"/>
              <a:ea typeface="Verdana"/>
              <a:cs typeface="Verdana"/>
              <a:sym typeface="Verdana"/>
            </a:endParaRPr>
          </a:p>
        </p:txBody>
      </p:sp>
      <p:sp>
        <p:nvSpPr>
          <p:cNvPr id="536" name="Google Shape;536;g24b1b9bd0d1_2_510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44"/>
              <a:buNone/>
            </a:pPr>
            <a:r>
              <a:rPr lang="en-US"/>
              <a:t>Student Issue or Systems Issue?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50" name="Google Shape;550;g17bec288755_0_1129" descr="Grey Network of Connections with Color of the Rainbow when more than a few Connections are present." title="Integrated Screening Icon"/>
          <p:cNvPicPr preferRelativeResize="0"/>
          <p:nvPr/>
        </p:nvPicPr>
        <p:blipFill rotWithShape="1">
          <a:blip r:embed="rId3">
            <a:alphaModFix/>
          </a:blip>
          <a:srcRect/>
          <a:stretch/>
        </p:blipFill>
        <p:spPr>
          <a:xfrm>
            <a:off x="1603333" y="3352800"/>
            <a:ext cx="6194426" cy="3233673"/>
          </a:xfrm>
          <a:prstGeom prst="rect">
            <a:avLst/>
          </a:prstGeom>
          <a:noFill/>
          <a:ln>
            <a:noFill/>
          </a:ln>
        </p:spPr>
      </p:pic>
      <p:sp>
        <p:nvSpPr>
          <p:cNvPr id="549" name="Google Shape;549;g17bec288755_0_1129"/>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Font typeface="Verdana"/>
              <a:buChar char="•"/>
            </a:pPr>
            <a:r>
              <a:rPr lang="en-US"/>
              <a:t>Existing Data Sets</a:t>
            </a:r>
            <a:endParaRPr/>
          </a:p>
          <a:p>
            <a:pPr marL="457200" lvl="0" indent="-381000" algn="l" rtl="0">
              <a:lnSpc>
                <a:spcPct val="100000"/>
              </a:lnSpc>
              <a:spcBef>
                <a:spcPts val="0"/>
              </a:spcBef>
              <a:spcAft>
                <a:spcPts val="0"/>
              </a:spcAft>
              <a:buSzPts val="2400"/>
              <a:buFont typeface="Verdana"/>
              <a:buChar char="•"/>
            </a:pPr>
            <a:r>
              <a:rPr lang="en-US"/>
              <a:t>Universal Screeners</a:t>
            </a:r>
            <a:endParaRPr/>
          </a:p>
        </p:txBody>
      </p:sp>
      <p:sp>
        <p:nvSpPr>
          <p:cNvPr id="548" name="Google Shape;548;g17bec288755_0_1129"/>
          <p:cNvSpPr txBox="1">
            <a:spLocks noGrp="1"/>
          </p:cNvSpPr>
          <p:nvPr>
            <p:ph type="body" idx="3"/>
          </p:nvPr>
        </p:nvSpPr>
        <p:spPr>
          <a:xfrm>
            <a:off x="5105400" y="1535113"/>
            <a:ext cx="3581400" cy="639900"/>
          </a:xfrm>
          <a:prstGeom prst="rect">
            <a:avLst/>
          </a:prstGeom>
          <a:solidFill>
            <a:srgbClr val="072B62"/>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FORMAL</a:t>
            </a:r>
            <a:endParaRPr/>
          </a:p>
        </p:txBody>
      </p:sp>
      <p:sp>
        <p:nvSpPr>
          <p:cNvPr id="547" name="Google Shape;547;g17bec288755_0_1129"/>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480"/>
              </a:spcBef>
              <a:spcAft>
                <a:spcPts val="0"/>
              </a:spcAft>
              <a:buSzPts val="2400"/>
              <a:buFont typeface="Verdana"/>
              <a:buChar char="•"/>
            </a:pPr>
            <a:r>
              <a:rPr lang="en-US"/>
              <a:t>Nominations/ Requests for Assistance</a:t>
            </a:r>
            <a:endParaRPr/>
          </a:p>
          <a:p>
            <a:pPr marL="0" lvl="0" indent="0" algn="l" rtl="0">
              <a:lnSpc>
                <a:spcPct val="100000"/>
              </a:lnSpc>
              <a:spcBef>
                <a:spcPts val="480"/>
              </a:spcBef>
              <a:spcAft>
                <a:spcPts val="0"/>
              </a:spcAft>
              <a:buSzPts val="2400"/>
              <a:buNone/>
            </a:pPr>
            <a:endParaRPr/>
          </a:p>
        </p:txBody>
      </p:sp>
      <p:sp>
        <p:nvSpPr>
          <p:cNvPr id="546" name="Google Shape;546;g17bec288755_0_1129"/>
          <p:cNvSpPr txBox="1">
            <a:spLocks noGrp="1"/>
          </p:cNvSpPr>
          <p:nvPr>
            <p:ph type="body" idx="1"/>
          </p:nvPr>
        </p:nvSpPr>
        <p:spPr>
          <a:xfrm>
            <a:off x="914400" y="1524000"/>
            <a:ext cx="3582900" cy="651000"/>
          </a:xfrm>
          <a:prstGeom prst="rect">
            <a:avLst/>
          </a:prstGeom>
          <a:solidFill>
            <a:srgbClr val="072B62"/>
          </a:solidFill>
          <a:ln w="9525" cap="flat" cmpd="sng">
            <a:solidFill>
              <a:srgbClr val="072B62"/>
            </a:solidFill>
            <a:prstDash val="solid"/>
            <a:round/>
            <a:headEnd type="none" w="sm" len="sm"/>
            <a:tailEnd type="none" w="sm" len="sm"/>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SzPts val="2100"/>
              <a:buNone/>
            </a:pPr>
            <a:r>
              <a:rPr lang="en-US">
                <a:solidFill>
                  <a:schemeClr val="lt1"/>
                </a:solidFill>
              </a:rPr>
              <a:t>INFORMAL	</a:t>
            </a:r>
            <a:endParaRPr>
              <a:solidFill>
                <a:schemeClr val="lt1"/>
              </a:solidFill>
            </a:endParaRPr>
          </a:p>
        </p:txBody>
      </p:sp>
      <p:sp>
        <p:nvSpPr>
          <p:cNvPr id="545" name="Google Shape;545;g17bec288755_0_112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Integrated Screening</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7">
                                            <p:txEl>
                                              <p:pRg st="0" end="0"/>
                                            </p:txEl>
                                          </p:spTgt>
                                        </p:tgtEl>
                                        <p:attrNameLst>
                                          <p:attrName>style.visibility</p:attrName>
                                        </p:attrNameLst>
                                      </p:cBhvr>
                                      <p:to>
                                        <p:strVal val="visible"/>
                                      </p:to>
                                    </p:set>
                                    <p:animEffect transition="in" filter="fade">
                                      <p:cBhvr>
                                        <p:cTn id="7" dur="500"/>
                                        <p:tgtEl>
                                          <p:spTgt spid="5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7">
                                            <p:txEl>
                                              <p:pRg st="1" end="1"/>
                                            </p:txEl>
                                          </p:spTgt>
                                        </p:tgtEl>
                                        <p:attrNameLst>
                                          <p:attrName>style.visibility</p:attrName>
                                        </p:attrNameLst>
                                      </p:cBhvr>
                                      <p:to>
                                        <p:strVal val="visible"/>
                                      </p:to>
                                    </p:set>
                                    <p:animEffect transition="in" filter="fade">
                                      <p:cBhvr>
                                        <p:cTn id="12" dur="500"/>
                                        <p:tgtEl>
                                          <p:spTgt spid="5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9">
                                            <p:txEl>
                                              <p:pRg st="0" end="0"/>
                                            </p:txEl>
                                          </p:spTgt>
                                        </p:tgtEl>
                                        <p:attrNameLst>
                                          <p:attrName>style.visibility</p:attrName>
                                        </p:attrNameLst>
                                      </p:cBhvr>
                                      <p:to>
                                        <p:strVal val="visible"/>
                                      </p:to>
                                    </p:set>
                                    <p:animEffect transition="in" filter="fade">
                                      <p:cBhvr>
                                        <p:cTn id="17" dur="500"/>
                                        <p:tgtEl>
                                          <p:spTgt spid="54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9">
                                            <p:txEl>
                                              <p:pRg st="1" end="1"/>
                                            </p:txEl>
                                          </p:spTgt>
                                        </p:tgtEl>
                                        <p:attrNameLst>
                                          <p:attrName>style.visibility</p:attrName>
                                        </p:attrNameLst>
                                      </p:cBhvr>
                                      <p:to>
                                        <p:strVal val="visible"/>
                                      </p:to>
                                    </p:set>
                                    <p:animEffect transition="in" filter="fade">
                                      <p:cBhvr>
                                        <p:cTn id="22" dur="500"/>
                                        <p:tgtEl>
                                          <p:spTgt spid="5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g35b262c1ac7_0_34"/>
          <p:cNvSpPr txBox="1">
            <a:spLocks noGrp="1"/>
          </p:cNvSpPr>
          <p:nvPr>
            <p:ph type="body" idx="1"/>
          </p:nvPr>
        </p:nvSpPr>
        <p:spPr>
          <a:xfrm>
            <a:off x="549250" y="2244575"/>
            <a:ext cx="7919700" cy="3347700"/>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a:t>Universal screening is a systematic process of assessing all students to identify students at risk of academic, behavioral, or social-emotional challenges.</a:t>
            </a:r>
            <a:endParaRPr/>
          </a:p>
        </p:txBody>
      </p:sp>
      <p:sp>
        <p:nvSpPr>
          <p:cNvPr id="556" name="Google Shape;556;g35b262c1ac7_0_3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What is Universal Screening?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24b1b9bd0d1_2_50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Steps to Universal </a:t>
            </a:r>
            <a:endParaRPr/>
          </a:p>
          <a:p>
            <a:pPr marL="0" lvl="0" indent="0" algn="ctr" rtl="0">
              <a:lnSpc>
                <a:spcPct val="100000"/>
              </a:lnSpc>
              <a:spcBef>
                <a:spcPts val="0"/>
              </a:spcBef>
              <a:spcAft>
                <a:spcPts val="0"/>
              </a:spcAft>
              <a:buSzPct val="111111"/>
              <a:buNone/>
            </a:pPr>
            <a:r>
              <a:rPr lang="en-US"/>
              <a:t>Screener Implementation</a:t>
            </a:r>
            <a:endParaRPr/>
          </a:p>
        </p:txBody>
      </p:sp>
      <p:sp>
        <p:nvSpPr>
          <p:cNvPr id="563" name="Google Shape;563;g24b1b9bd0d1_2_5065"/>
          <p:cNvSpPr txBox="1">
            <a:spLocks noGrp="1"/>
          </p:cNvSpPr>
          <p:nvPr>
            <p:ph type="body" idx="1"/>
          </p:nvPr>
        </p:nvSpPr>
        <p:spPr>
          <a:xfrm>
            <a:off x="685800" y="1600201"/>
            <a:ext cx="8229600" cy="45720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360"/>
              </a:spcBef>
              <a:spcAft>
                <a:spcPts val="0"/>
              </a:spcAft>
              <a:buSzPts val="2400"/>
              <a:buFont typeface="Verdana"/>
              <a:buChar char="•"/>
            </a:pPr>
            <a:r>
              <a:rPr lang="en-US" sz="2800"/>
              <a:t>Establish Clear Roles/Responsibilities</a:t>
            </a:r>
            <a:endParaRPr sz="2800"/>
          </a:p>
          <a:p>
            <a:pPr marL="457200" lvl="0" indent="-381000" algn="l" rtl="0">
              <a:lnSpc>
                <a:spcPct val="100000"/>
              </a:lnSpc>
              <a:spcBef>
                <a:spcPts val="1000"/>
              </a:spcBef>
              <a:spcAft>
                <a:spcPts val="0"/>
              </a:spcAft>
              <a:buSzPts val="2400"/>
              <a:buFont typeface="Verdana"/>
              <a:buChar char="•"/>
            </a:pPr>
            <a:r>
              <a:rPr lang="en-US" sz="2800"/>
              <a:t>Identify Stakeholders </a:t>
            </a:r>
            <a:endParaRPr sz="2800"/>
          </a:p>
          <a:p>
            <a:pPr marL="457200" lvl="0" indent="-381000" algn="l" rtl="0">
              <a:lnSpc>
                <a:spcPct val="100000"/>
              </a:lnSpc>
              <a:spcBef>
                <a:spcPts val="1000"/>
              </a:spcBef>
              <a:spcAft>
                <a:spcPts val="0"/>
              </a:spcAft>
              <a:buSzPts val="2400"/>
              <a:buFont typeface="Verdana"/>
              <a:buChar char="•"/>
            </a:pPr>
            <a:r>
              <a:rPr lang="en-US" sz="2800"/>
              <a:t>Determine the frequency/timelines</a:t>
            </a:r>
            <a:endParaRPr sz="2800"/>
          </a:p>
          <a:p>
            <a:pPr marL="457200" lvl="0" indent="-381000" algn="l" rtl="0">
              <a:lnSpc>
                <a:spcPct val="100000"/>
              </a:lnSpc>
              <a:spcBef>
                <a:spcPts val="1000"/>
              </a:spcBef>
              <a:spcAft>
                <a:spcPts val="0"/>
              </a:spcAft>
              <a:buSzPts val="2400"/>
              <a:buFont typeface="Verdana"/>
              <a:buChar char="•"/>
            </a:pPr>
            <a:r>
              <a:rPr lang="en-US" sz="2800"/>
              <a:t>Communicate the Purpose</a:t>
            </a:r>
            <a:endParaRPr sz="2800"/>
          </a:p>
          <a:p>
            <a:pPr marL="457200" lvl="0" indent="-381000" algn="l" rtl="0">
              <a:lnSpc>
                <a:spcPct val="100000"/>
              </a:lnSpc>
              <a:spcBef>
                <a:spcPts val="1000"/>
              </a:spcBef>
              <a:spcAft>
                <a:spcPts val="0"/>
              </a:spcAft>
              <a:buSzPts val="2400"/>
              <a:buFont typeface="Verdana"/>
              <a:buChar char="•"/>
            </a:pPr>
            <a:r>
              <a:rPr lang="en-US" sz="2800"/>
              <a:t>Ensure Accessibility of ALL and elimination of potential bias</a:t>
            </a:r>
            <a:endParaRPr sz="2800"/>
          </a:p>
          <a:p>
            <a:pPr marL="457200" lvl="0" indent="-381000" algn="l" rtl="0">
              <a:lnSpc>
                <a:spcPct val="100000"/>
              </a:lnSpc>
              <a:spcBef>
                <a:spcPts val="1000"/>
              </a:spcBef>
              <a:spcAft>
                <a:spcPts val="1000"/>
              </a:spcAft>
              <a:buSzPts val="2400"/>
              <a:buFont typeface="Verdana"/>
              <a:buChar char="•"/>
            </a:pPr>
            <a:r>
              <a:rPr lang="en-US" sz="2800"/>
              <a:t>Provide/Participate in Professional Development of Assessment Tools</a:t>
            </a:r>
            <a:endParaRPr sz="2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35b262c1ac7_0_2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Universal Screeners</a:t>
            </a:r>
            <a:endParaRPr/>
          </a:p>
        </p:txBody>
      </p:sp>
      <p:sp>
        <p:nvSpPr>
          <p:cNvPr id="569" name="Google Shape;569;g35b262c1ac7_0_25"/>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a:t>What universal screeners are being used in your division/school?</a:t>
            </a:r>
            <a:endParaRPr/>
          </a:p>
          <a:p>
            <a:pPr marL="457200" lvl="0" indent="-342900" algn="l" rtl="0">
              <a:spcBef>
                <a:spcPts val="360"/>
              </a:spcBef>
              <a:spcAft>
                <a:spcPts val="0"/>
              </a:spcAft>
              <a:buSzPts val="1800"/>
              <a:buChar char="•"/>
            </a:pPr>
            <a:r>
              <a:rPr lang="en-US"/>
              <a:t>Academic</a:t>
            </a:r>
            <a:endParaRPr/>
          </a:p>
          <a:p>
            <a:pPr marL="457200" lvl="0" indent="-342900" algn="l" rtl="0">
              <a:spcBef>
                <a:spcPts val="0"/>
              </a:spcBef>
              <a:spcAft>
                <a:spcPts val="0"/>
              </a:spcAft>
              <a:buSzPts val="1800"/>
              <a:buChar char="•"/>
            </a:pPr>
            <a:r>
              <a:rPr lang="en-US"/>
              <a:t>Behavioral</a:t>
            </a:r>
            <a:endParaRPr/>
          </a:p>
          <a:p>
            <a:pPr marL="457200" lvl="0" indent="-342900" algn="l" rtl="0">
              <a:spcBef>
                <a:spcPts val="0"/>
              </a:spcBef>
              <a:spcAft>
                <a:spcPts val="0"/>
              </a:spcAft>
              <a:buSzPts val="1800"/>
              <a:buChar char="•"/>
            </a:pPr>
            <a:r>
              <a:rPr lang="en-US"/>
              <a:t>Social-Emotional</a:t>
            </a:r>
            <a:endParaRPr/>
          </a:p>
          <a:p>
            <a:pPr marL="457200" lvl="0" indent="-342900" algn="l" rtl="0">
              <a:spcBef>
                <a:spcPts val="0"/>
              </a:spcBef>
              <a:spcAft>
                <a:spcPts val="0"/>
              </a:spcAft>
              <a:buSzPts val="1800"/>
              <a:buChar char="•"/>
            </a:pPr>
            <a:r>
              <a:rPr lang="en-US"/>
              <a:t>Connectedness/Belonging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4b1b9bd0d1_2_2883"/>
          <p:cNvSpPr txBox="1">
            <a:spLocks noGrp="1"/>
          </p:cNvSpPr>
          <p:nvPr>
            <p:ph type="body" idx="1"/>
          </p:nvPr>
        </p:nvSpPr>
        <p:spPr>
          <a:xfrm>
            <a:off x="228600" y="1600200"/>
            <a:ext cx="8686800" cy="5029199"/>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600">
                <a:latin typeface="Arial"/>
                <a:ea typeface="Arial"/>
                <a:cs typeface="Arial"/>
                <a:sym typeface="Arial"/>
              </a:rPr>
              <a:t>9:00 - 9:30 - Welcome/Introduction</a:t>
            </a:r>
            <a:endParaRPr sz="260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2600">
                <a:latin typeface="Arial"/>
                <a:ea typeface="Arial"/>
                <a:cs typeface="Arial"/>
                <a:sym typeface="Arial"/>
              </a:rPr>
              <a:t>9:30 - 10:30 - Teaming</a:t>
            </a:r>
            <a:endParaRPr sz="260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2600">
                <a:latin typeface="Arial"/>
                <a:ea typeface="Arial"/>
                <a:cs typeface="Arial"/>
                <a:sym typeface="Arial"/>
              </a:rPr>
              <a:t>10:30 - 10:45 - Break</a:t>
            </a:r>
            <a:endParaRPr sz="260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2600">
                <a:latin typeface="Arial"/>
                <a:ea typeface="Arial"/>
                <a:cs typeface="Arial"/>
                <a:sym typeface="Arial"/>
              </a:rPr>
              <a:t>10:45 - 12:00 - Screening/Request for Assistance</a:t>
            </a:r>
            <a:endParaRPr sz="260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2600">
                <a:latin typeface="Arial"/>
                <a:ea typeface="Arial"/>
                <a:cs typeface="Arial"/>
                <a:sym typeface="Arial"/>
              </a:rPr>
              <a:t>12:00 - 1:00 - Lunch</a:t>
            </a:r>
            <a:endParaRPr sz="260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2600">
                <a:latin typeface="Arial"/>
                <a:ea typeface="Arial"/>
                <a:cs typeface="Arial"/>
                <a:sym typeface="Arial"/>
              </a:rPr>
              <a:t>1:00 - 1:30 - Wrap up Screening/Request for Assistance</a:t>
            </a:r>
            <a:endParaRPr sz="260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2600">
                <a:latin typeface="Arial"/>
                <a:ea typeface="Arial"/>
                <a:cs typeface="Arial"/>
                <a:sym typeface="Arial"/>
              </a:rPr>
              <a:t>1:30 - 3:30 - Decision Rules</a:t>
            </a:r>
            <a:endParaRPr sz="2600">
              <a:latin typeface="Arial"/>
              <a:ea typeface="Arial"/>
              <a:cs typeface="Arial"/>
              <a:sym typeface="Arial"/>
            </a:endParaRPr>
          </a:p>
          <a:p>
            <a:pPr marL="0" lvl="0" indent="0" algn="l" rtl="0">
              <a:lnSpc>
                <a:spcPct val="115000"/>
              </a:lnSpc>
              <a:spcBef>
                <a:spcPts val="1000"/>
              </a:spcBef>
              <a:spcAft>
                <a:spcPts val="0"/>
              </a:spcAft>
              <a:buClr>
                <a:schemeClr val="dk1"/>
              </a:buClr>
              <a:buSzPts val="1100"/>
              <a:buFont typeface="Arial"/>
              <a:buNone/>
            </a:pPr>
            <a:r>
              <a:rPr lang="en-US" sz="2600">
                <a:latin typeface="Arial"/>
                <a:ea typeface="Arial"/>
                <a:cs typeface="Arial"/>
                <a:sym typeface="Arial"/>
              </a:rPr>
              <a:t>3:30 - 4:00 - Wrap-up/Feedback</a:t>
            </a:r>
            <a:endParaRPr sz="2600">
              <a:latin typeface="Arial"/>
              <a:ea typeface="Arial"/>
              <a:cs typeface="Arial"/>
              <a:sym typeface="Arial"/>
            </a:endParaRPr>
          </a:p>
          <a:p>
            <a:pPr marL="0" lvl="0" indent="0" algn="l" rtl="0">
              <a:lnSpc>
                <a:spcPct val="115000"/>
              </a:lnSpc>
              <a:spcBef>
                <a:spcPts val="1000"/>
              </a:spcBef>
              <a:spcAft>
                <a:spcPts val="1000"/>
              </a:spcAft>
              <a:buClr>
                <a:schemeClr val="dk1"/>
              </a:buClr>
              <a:buSzPts val="1100"/>
              <a:buFont typeface="Arial"/>
              <a:buNone/>
            </a:pPr>
            <a:endParaRPr sz="2600">
              <a:latin typeface="Arial"/>
              <a:ea typeface="Arial"/>
              <a:cs typeface="Arial"/>
              <a:sym typeface="Arial"/>
            </a:endParaRPr>
          </a:p>
        </p:txBody>
      </p:sp>
      <p:sp>
        <p:nvSpPr>
          <p:cNvPr id="261" name="Google Shape;261;g24b1b9bd0d1_2_288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Day 1 Agenda</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24b1b9bd0d1_2_5083"/>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800"/>
              <a:t>Universal Screener Selection</a:t>
            </a:r>
            <a:endParaRPr sz="3800"/>
          </a:p>
        </p:txBody>
      </p:sp>
      <p:sp>
        <p:nvSpPr>
          <p:cNvPr id="576" name="Google Shape;576;g24b1b9bd0d1_2_5083"/>
          <p:cNvSpPr txBox="1">
            <a:spLocks noGrp="1"/>
          </p:cNvSpPr>
          <p:nvPr>
            <p:ph type="body" idx="1"/>
          </p:nvPr>
        </p:nvSpPr>
        <p:spPr>
          <a:xfrm>
            <a:off x="458700" y="1524000"/>
            <a:ext cx="4038600" cy="651000"/>
          </a:xfrm>
          <a:prstGeom prst="rect">
            <a:avLst/>
          </a:prstGeom>
          <a:solidFill>
            <a:srgbClr val="072B62"/>
          </a:solidFill>
          <a:ln>
            <a:noFill/>
          </a:ln>
        </p:spPr>
        <p:txBody>
          <a:bodyPr spcFirstLastPara="1" wrap="square" lIns="91425" tIns="45700" rIns="91425" bIns="45700" anchor="b" anchorCtr="0">
            <a:noAutofit/>
          </a:bodyPr>
          <a:lstStyle/>
          <a:p>
            <a:pPr marL="457200" lvl="0" indent="-228600" algn="ctr" rtl="0">
              <a:lnSpc>
                <a:spcPct val="100000"/>
              </a:lnSpc>
              <a:spcBef>
                <a:spcPts val="420"/>
              </a:spcBef>
              <a:spcAft>
                <a:spcPts val="0"/>
              </a:spcAft>
              <a:buSzPts val="2100"/>
              <a:buNone/>
            </a:pPr>
            <a:r>
              <a:rPr lang="en-US" sz="2400">
                <a:solidFill>
                  <a:schemeClr val="lt1"/>
                </a:solidFill>
              </a:rPr>
              <a:t>Questions		</a:t>
            </a:r>
            <a:endParaRPr sz="2400">
              <a:solidFill>
                <a:schemeClr val="lt1"/>
              </a:solidFill>
            </a:endParaRPr>
          </a:p>
        </p:txBody>
      </p:sp>
      <p:sp>
        <p:nvSpPr>
          <p:cNvPr id="577" name="Google Shape;577;g24b1b9bd0d1_2_5083"/>
          <p:cNvSpPr txBox="1">
            <a:spLocks noGrp="1"/>
          </p:cNvSpPr>
          <p:nvPr>
            <p:ph type="body" idx="2"/>
          </p:nvPr>
        </p:nvSpPr>
        <p:spPr>
          <a:xfrm>
            <a:off x="457200" y="2174875"/>
            <a:ext cx="4040100" cy="45171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Font typeface="Verdana"/>
              <a:buChar char="●"/>
            </a:pPr>
            <a:r>
              <a:rPr lang="en-US"/>
              <a:t>Is the core instruction sufficient/is it improving?</a:t>
            </a:r>
            <a:endParaRPr/>
          </a:p>
          <a:p>
            <a:pPr marL="457200" lvl="0" indent="-381000" algn="l" rtl="0">
              <a:lnSpc>
                <a:spcPct val="100000"/>
              </a:lnSpc>
              <a:spcBef>
                <a:spcPts val="1000"/>
              </a:spcBef>
              <a:spcAft>
                <a:spcPts val="0"/>
              </a:spcAft>
              <a:buSzPts val="2400"/>
              <a:buFont typeface="Verdana"/>
              <a:buChar char="●"/>
            </a:pPr>
            <a:r>
              <a:rPr lang="en-US"/>
              <a:t>For which groups is it working/not working?</a:t>
            </a:r>
            <a:endParaRPr/>
          </a:p>
          <a:p>
            <a:pPr marL="457200" lvl="0" indent="-381000" algn="l" rtl="0">
              <a:lnSpc>
                <a:spcPct val="100000"/>
              </a:lnSpc>
              <a:spcBef>
                <a:spcPts val="1000"/>
              </a:spcBef>
              <a:spcAft>
                <a:spcPts val="0"/>
              </a:spcAft>
              <a:buSzPts val="2400"/>
              <a:buFont typeface="Verdana"/>
              <a:buChar char="●"/>
            </a:pPr>
            <a:r>
              <a:rPr lang="en-US"/>
              <a:t>What is the efficacy of the tiered interventions?</a:t>
            </a:r>
            <a:endParaRPr/>
          </a:p>
          <a:p>
            <a:pPr marL="457200" lvl="0" indent="-381000" algn="l" rtl="0">
              <a:lnSpc>
                <a:spcPct val="100000"/>
              </a:lnSpc>
              <a:spcBef>
                <a:spcPts val="1000"/>
              </a:spcBef>
              <a:spcAft>
                <a:spcPts val="1000"/>
              </a:spcAft>
              <a:buSzPts val="2400"/>
              <a:buFont typeface="Verdana"/>
              <a:buChar char="●"/>
            </a:pPr>
            <a:r>
              <a:rPr lang="en-US"/>
              <a:t>What is the individual growth of our students?</a:t>
            </a:r>
            <a:endParaRPr/>
          </a:p>
        </p:txBody>
      </p:sp>
      <p:sp>
        <p:nvSpPr>
          <p:cNvPr id="578" name="Google Shape;578;g24b1b9bd0d1_2_5083"/>
          <p:cNvSpPr txBox="1">
            <a:spLocks noGrp="1"/>
          </p:cNvSpPr>
          <p:nvPr>
            <p:ph type="body" idx="3"/>
          </p:nvPr>
        </p:nvSpPr>
        <p:spPr>
          <a:xfrm>
            <a:off x="4848950" y="1535125"/>
            <a:ext cx="3837900" cy="639900"/>
          </a:xfrm>
          <a:prstGeom prst="rect">
            <a:avLst/>
          </a:prstGeom>
          <a:solidFill>
            <a:srgbClr val="072B62"/>
          </a:solidFill>
          <a:ln>
            <a:noFill/>
          </a:ln>
        </p:spPr>
        <p:txBody>
          <a:bodyPr spcFirstLastPara="1" wrap="square" lIns="91425" tIns="45700" rIns="91425" bIns="45700" anchor="b" anchorCtr="0">
            <a:noAutofit/>
          </a:bodyPr>
          <a:lstStyle/>
          <a:p>
            <a:pPr marL="0" lvl="0" indent="0" algn="ctr" rtl="0">
              <a:lnSpc>
                <a:spcPct val="100000"/>
              </a:lnSpc>
              <a:spcBef>
                <a:spcPts val="420"/>
              </a:spcBef>
              <a:spcAft>
                <a:spcPts val="0"/>
              </a:spcAft>
              <a:buSzPts val="2100"/>
              <a:buNone/>
            </a:pPr>
            <a:r>
              <a:rPr lang="en-US" sz="2400"/>
              <a:t>Considerations</a:t>
            </a:r>
            <a:endParaRPr sz="2400"/>
          </a:p>
        </p:txBody>
      </p:sp>
      <p:sp>
        <p:nvSpPr>
          <p:cNvPr id="579" name="Google Shape;579;g24b1b9bd0d1_2_5083"/>
          <p:cNvSpPr txBox="1">
            <a:spLocks noGrp="1"/>
          </p:cNvSpPr>
          <p:nvPr>
            <p:ph type="body" idx="4"/>
          </p:nvPr>
        </p:nvSpPr>
        <p:spPr>
          <a:xfrm>
            <a:off x="4848900" y="2174875"/>
            <a:ext cx="3837900" cy="3951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Font typeface="Verdana"/>
              <a:buChar char="●"/>
            </a:pPr>
            <a:r>
              <a:rPr lang="en-US"/>
              <a:t>Cost</a:t>
            </a:r>
            <a:endParaRPr/>
          </a:p>
          <a:p>
            <a:pPr marL="457200" lvl="0" indent="-381000" algn="l" rtl="0">
              <a:lnSpc>
                <a:spcPct val="100000"/>
              </a:lnSpc>
              <a:spcBef>
                <a:spcPts val="1000"/>
              </a:spcBef>
              <a:spcAft>
                <a:spcPts val="0"/>
              </a:spcAft>
              <a:buSzPts val="2400"/>
              <a:buFont typeface="Verdana"/>
              <a:buChar char="●"/>
            </a:pPr>
            <a:r>
              <a:rPr lang="en-US"/>
              <a:t>Capacity to administer and analyze</a:t>
            </a:r>
            <a:endParaRPr/>
          </a:p>
          <a:p>
            <a:pPr marL="457200" lvl="0" indent="-381000" algn="l" rtl="0">
              <a:lnSpc>
                <a:spcPct val="100000"/>
              </a:lnSpc>
              <a:spcBef>
                <a:spcPts val="1000"/>
              </a:spcBef>
              <a:spcAft>
                <a:spcPts val="0"/>
              </a:spcAft>
              <a:buSzPts val="2400"/>
              <a:buFont typeface="Verdana"/>
              <a:buChar char="●"/>
            </a:pPr>
            <a:r>
              <a:rPr lang="en-US"/>
              <a:t>Ability to Scale-up</a:t>
            </a:r>
            <a:endParaRPr/>
          </a:p>
          <a:p>
            <a:pPr marL="457200" lvl="0" indent="-381000" algn="l" rtl="0">
              <a:lnSpc>
                <a:spcPct val="100000"/>
              </a:lnSpc>
              <a:spcBef>
                <a:spcPts val="1000"/>
              </a:spcBef>
              <a:spcAft>
                <a:spcPts val="1000"/>
              </a:spcAft>
              <a:buSzPts val="2400"/>
              <a:buFont typeface="Verdana"/>
              <a:buChar char="●"/>
            </a:pPr>
            <a:r>
              <a:rPr lang="en-US"/>
              <a:t>Communication of Results and Reporting of Needs</a:t>
            </a:r>
            <a:endParaRPr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graphicFrame>
        <p:nvGraphicFramePr>
          <p:cNvPr id="585" name="Google Shape;585;g24b1b9bd0d1_2_5070"/>
          <p:cNvGraphicFramePr/>
          <p:nvPr>
            <p:extLst>
              <p:ext uri="{D42A27DB-BD31-4B8C-83A1-F6EECF244321}">
                <p14:modId xmlns:p14="http://schemas.microsoft.com/office/powerpoint/2010/main" val="1945619355"/>
              </p:ext>
            </p:extLst>
          </p:nvPr>
        </p:nvGraphicFramePr>
        <p:xfrm>
          <a:off x="116114" y="1366315"/>
          <a:ext cx="9067475" cy="5411150"/>
        </p:xfrm>
        <a:graphic>
          <a:graphicData uri="http://schemas.openxmlformats.org/drawingml/2006/table">
            <a:tbl>
              <a:tblPr firstRow="1">
                <a:noFill/>
                <a:tableStyleId>{6AC0BFF3-B674-49B5-BBC9-8DE3085FCD19}</a:tableStyleId>
              </a:tblPr>
              <a:tblGrid>
                <a:gridCol w="2949050">
                  <a:extLst>
                    <a:ext uri="{9D8B030D-6E8A-4147-A177-3AD203B41FA5}">
                      <a16:colId xmlns:a16="http://schemas.microsoft.com/office/drawing/2014/main" val="20000"/>
                    </a:ext>
                  </a:extLst>
                </a:gridCol>
                <a:gridCol w="3142600">
                  <a:extLst>
                    <a:ext uri="{9D8B030D-6E8A-4147-A177-3AD203B41FA5}">
                      <a16:colId xmlns:a16="http://schemas.microsoft.com/office/drawing/2014/main" val="20001"/>
                    </a:ext>
                  </a:extLst>
                </a:gridCol>
                <a:gridCol w="2975825">
                  <a:extLst>
                    <a:ext uri="{9D8B030D-6E8A-4147-A177-3AD203B41FA5}">
                      <a16:colId xmlns:a16="http://schemas.microsoft.com/office/drawing/2014/main" val="20002"/>
                    </a:ext>
                  </a:extLst>
                </a:gridCol>
              </a:tblGrid>
              <a:tr h="5411150">
                <a:tc>
                  <a:txBody>
                    <a:bodyPr/>
                    <a:lstStyle/>
                    <a:p>
                      <a:pPr marL="0" marR="0" lvl="0" indent="0" algn="ctr" rtl="0">
                        <a:lnSpc>
                          <a:spcPct val="100000"/>
                        </a:lnSpc>
                        <a:spcBef>
                          <a:spcPts val="0"/>
                        </a:spcBef>
                        <a:spcAft>
                          <a:spcPts val="0"/>
                        </a:spcAft>
                        <a:buClr>
                          <a:srgbClr val="000000"/>
                        </a:buClr>
                        <a:buSzPts val="1400"/>
                        <a:buFont typeface="Arial"/>
                        <a:buNone/>
                      </a:pPr>
                      <a:r>
                        <a:rPr lang="en-US" sz="2400" u="none" strike="noStrike" cap="none">
                          <a:latin typeface="Verdana"/>
                          <a:ea typeface="Verdana"/>
                          <a:cs typeface="Verdana"/>
                          <a:sym typeface="Verdana"/>
                        </a:rPr>
                        <a:t>ACADEMIC</a:t>
                      </a: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3"/>
                        </a:rPr>
                        <a:t>National Center on Intensive Interventions</a:t>
                      </a:r>
                      <a:endParaRPr sz="1400" u="none" strike="noStrike" cap="none"/>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a:solidFill>
                            <a:schemeClr val="hlink"/>
                          </a:solidFill>
                          <a:latin typeface="Verdana"/>
                          <a:ea typeface="Verdana"/>
                          <a:cs typeface="Verdana"/>
                          <a:sym typeface="Verdana"/>
                          <a:hlinkClick r:id="rId4"/>
                        </a:rPr>
                        <a:t>RAND Education Assessment Finder</a:t>
                      </a:r>
                      <a:endParaRPr sz="2400" u="none" strike="noStrike" cap="none">
                        <a:solidFill>
                          <a:srgbClr val="0000FF"/>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solidFill>
                            <a:schemeClr val="dk1"/>
                          </a:solidFill>
                          <a:latin typeface="Verdana"/>
                          <a:ea typeface="Verdana"/>
                          <a:cs typeface="Verdana"/>
                          <a:sym typeface="Verdana"/>
                        </a:rPr>
                        <a:t>BEHAVIOR</a:t>
                      </a:r>
                      <a:endParaRPr sz="240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5"/>
                        </a:rPr>
                        <a:t>National Center on Intensive Interventions</a:t>
                      </a:r>
                      <a:endParaRPr sz="240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sng" strike="noStrike" cap="none">
                          <a:solidFill>
                            <a:schemeClr val="hlink"/>
                          </a:solidFill>
                          <a:latin typeface="Verdana"/>
                          <a:ea typeface="Verdana"/>
                          <a:cs typeface="Verdana"/>
                          <a:sym typeface="Verdana"/>
                          <a:hlinkClick r:id="rId6"/>
                        </a:rPr>
                        <a:t>Center on PBIS</a:t>
                      </a:r>
                      <a:endParaRPr sz="2400" u="none" strike="noStrike" cap="none">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1100"/>
                        <a:buFont typeface="Arial"/>
                        <a:buNone/>
                      </a:pPr>
                      <a:endParaRPr sz="1100" u="none" strike="noStrike" cap="none">
                        <a:latin typeface="Verdana"/>
                        <a:ea typeface="Verdana"/>
                        <a:cs typeface="Verdana"/>
                        <a:sym typeface="Verdana"/>
                      </a:endParaRPr>
                    </a:p>
                  </a:txBody>
                  <a:tcPr marL="91450" marR="91450" marT="45725" marB="45725">
                    <a:lnL w="9525" cap="flat" cmpd="sng">
                      <a:solidFill>
                        <a:srgbClr val="000000">
                          <a:alpha val="0"/>
                        </a:srgbClr>
                      </a:solidFill>
                      <a:prstDash val="solid"/>
                      <a:round/>
                      <a:headEnd type="none" w="sm" len="sm"/>
                      <a:tailEnd type="none" w="sm" len="sm"/>
                    </a:lnL>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Arial"/>
                        <a:buNone/>
                      </a:pPr>
                      <a:r>
                        <a:rPr lang="en-US" sz="2400" u="none" strike="noStrike" cap="none" dirty="0">
                          <a:solidFill>
                            <a:schemeClr val="dk1"/>
                          </a:solidFill>
                          <a:latin typeface="Verdana"/>
                          <a:ea typeface="Verdana"/>
                          <a:cs typeface="Verdana"/>
                          <a:sym typeface="Verdana"/>
                        </a:rPr>
                        <a:t>MENTAL WELLNESS</a:t>
                      </a:r>
                      <a:endParaRPr sz="240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40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sz="240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dirty="0">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sng" strike="noStrike" cap="none" dirty="0">
                          <a:solidFill>
                            <a:schemeClr val="hlink"/>
                          </a:solidFill>
                          <a:latin typeface="Verdana"/>
                          <a:ea typeface="Verdana"/>
                          <a:cs typeface="Verdana"/>
                          <a:sym typeface="Verdana"/>
                          <a:hlinkClick r:id="rId4"/>
                        </a:rPr>
                        <a:t>RAND Education Assessment Finder</a:t>
                      </a:r>
                      <a:endParaRPr sz="2400" u="none" strike="noStrike" cap="none" dirty="0">
                        <a:latin typeface="Verdana"/>
                        <a:ea typeface="Verdana"/>
                        <a:cs typeface="Verdana"/>
                        <a:sym typeface="Verdana"/>
                      </a:endParaRPr>
                    </a:p>
                    <a:p>
                      <a:pPr marL="457200" marR="0" lvl="0" indent="0" algn="l" rtl="0">
                        <a:lnSpc>
                          <a:spcPct val="100000"/>
                        </a:lnSpc>
                        <a:spcBef>
                          <a:spcPts val="0"/>
                        </a:spcBef>
                        <a:spcAft>
                          <a:spcPts val="0"/>
                        </a:spcAft>
                        <a:buNone/>
                      </a:pPr>
                      <a:endParaRPr sz="2400" u="none" strike="noStrike" cap="none" dirty="0">
                        <a:latin typeface="Verdana"/>
                        <a:ea typeface="Verdana"/>
                        <a:cs typeface="Verdana"/>
                        <a:sym typeface="Verdana"/>
                      </a:endParaRPr>
                    </a:p>
                  </a:txBody>
                  <a:tcPr marL="91450" marR="91450" marT="45725" marB="45725">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586" name="Google Shape;586;g24b1b9bd0d1_2_5070" descr="Rainbow Color of Stacked Books with Red Apple on Top." title="Academic Icon"/>
          <p:cNvPicPr preferRelativeResize="0"/>
          <p:nvPr/>
        </p:nvPicPr>
        <p:blipFill rotWithShape="1">
          <a:blip r:embed="rId7">
            <a:alphaModFix/>
          </a:blip>
          <a:srcRect/>
          <a:stretch/>
        </p:blipFill>
        <p:spPr>
          <a:xfrm>
            <a:off x="972500" y="1800225"/>
            <a:ext cx="559499" cy="699249"/>
          </a:xfrm>
          <a:prstGeom prst="rect">
            <a:avLst/>
          </a:prstGeom>
          <a:noFill/>
          <a:ln>
            <a:noFill/>
          </a:ln>
        </p:spPr>
      </p:pic>
      <p:pic>
        <p:nvPicPr>
          <p:cNvPr id="587" name="Google Shape;587;g24b1b9bd0d1_2_5070" descr="Green Smiling Emoji, Yellow Worried Emoji, Red Upset Emoji in Horizontal Line" title="Behavior Icon"/>
          <p:cNvPicPr preferRelativeResize="0"/>
          <p:nvPr/>
        </p:nvPicPr>
        <p:blipFill rotWithShape="1">
          <a:blip r:embed="rId8">
            <a:alphaModFix/>
          </a:blip>
          <a:srcRect/>
          <a:stretch/>
        </p:blipFill>
        <p:spPr>
          <a:xfrm>
            <a:off x="3846928" y="1900276"/>
            <a:ext cx="1585024" cy="551050"/>
          </a:xfrm>
          <a:prstGeom prst="rect">
            <a:avLst/>
          </a:prstGeom>
          <a:noFill/>
          <a:ln>
            <a:noFill/>
          </a:ln>
        </p:spPr>
      </p:pic>
      <p:pic>
        <p:nvPicPr>
          <p:cNvPr id="588" name="Google Shape;588;g24b1b9bd0d1_2_5070" descr="Colorful clipart of brain with right hemisphere represented as artistic with birds flying out from it and the left hemisphere more scientific with sharp grid lines." title="Social Emotional Icon"/>
          <p:cNvPicPr preferRelativeResize="0"/>
          <p:nvPr/>
        </p:nvPicPr>
        <p:blipFill rotWithShape="1">
          <a:blip r:embed="rId9">
            <a:alphaModFix/>
          </a:blip>
          <a:srcRect/>
          <a:stretch/>
        </p:blipFill>
        <p:spPr>
          <a:xfrm>
            <a:off x="7214734" y="2205396"/>
            <a:ext cx="837926" cy="729024"/>
          </a:xfrm>
          <a:prstGeom prst="rect">
            <a:avLst/>
          </a:prstGeom>
          <a:noFill/>
          <a:ln>
            <a:noFill/>
          </a:ln>
        </p:spPr>
      </p:pic>
      <p:sp>
        <p:nvSpPr>
          <p:cNvPr id="584" name="Google Shape;584;g24b1b9bd0d1_2_507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Resource: Universal Screeners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336b62f4fd4_0_311"/>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457200" lvl="0" indent="-381000" algn="l" rtl="0">
              <a:spcBef>
                <a:spcPts val="360"/>
              </a:spcBef>
              <a:spcAft>
                <a:spcPts val="0"/>
              </a:spcAft>
              <a:buSzPts val="2400"/>
              <a:buFont typeface="Verdana"/>
              <a:buChar char="•"/>
            </a:pPr>
            <a:r>
              <a:rPr lang="en-US" sz="2400"/>
              <a:t>Discuss what your screening data indicates about core </a:t>
            </a:r>
            <a:r>
              <a:rPr lang="en-US" sz="2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instruction</a:t>
            </a:r>
            <a:r>
              <a:rPr lang="en-US" sz="2400"/>
              <a:t>.</a:t>
            </a:r>
            <a:endParaRPr sz="2400"/>
          </a:p>
          <a:p>
            <a:pPr marL="457200" lvl="0" indent="0" algn="l" rtl="0">
              <a:spcBef>
                <a:spcPts val="360"/>
              </a:spcBef>
              <a:spcAft>
                <a:spcPts val="0"/>
              </a:spcAft>
              <a:buClr>
                <a:schemeClr val="dk1"/>
              </a:buClr>
              <a:buSzPts val="1100"/>
              <a:buFont typeface="Arial"/>
              <a:buNone/>
            </a:pPr>
            <a:endParaRPr sz="2400"/>
          </a:p>
          <a:p>
            <a:pPr marL="457200" lvl="0" indent="-381000" algn="l" rtl="0">
              <a:spcBef>
                <a:spcPts val="360"/>
              </a:spcBef>
              <a:spcAft>
                <a:spcPts val="0"/>
              </a:spcAft>
              <a:buSzPts val="2400"/>
              <a:buFont typeface="Verdana"/>
              <a:buChar char="•"/>
            </a:pPr>
            <a:r>
              <a:rPr lang="en-US" sz="2400"/>
              <a:t>Evaluate how universal screening is being being used to identify students in need of additional support. How can that be used as you are setting up systems to identify students? Are there any changes needed?</a:t>
            </a:r>
            <a:endParaRPr/>
          </a:p>
        </p:txBody>
      </p:sp>
      <p:sp>
        <p:nvSpPr>
          <p:cNvPr id="596" name="Google Shape;596;g336b62f4fd4_0_311"/>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Table Talk: </a:t>
            </a:r>
            <a:endParaRPr/>
          </a:p>
          <a:p>
            <a:pPr marL="0" lvl="0" indent="0" algn="ctr" rtl="0">
              <a:spcBef>
                <a:spcPts val="0"/>
              </a:spcBef>
              <a:spcAft>
                <a:spcPts val="0"/>
              </a:spcAft>
              <a:buNone/>
            </a:pPr>
            <a:r>
              <a:rPr lang="en-US"/>
              <a:t>Universal Screening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3" name="Google Shape;603;g35b262c1ac7_0_4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5527550"/>
            <a:ext cx="1362525" cy="1178050"/>
          </a:xfrm>
          <a:prstGeom prst="rect">
            <a:avLst/>
          </a:prstGeom>
          <a:noFill/>
          <a:ln>
            <a:noFill/>
          </a:ln>
        </p:spPr>
      </p:pic>
      <p:sp>
        <p:nvSpPr>
          <p:cNvPr id="601" name="Google Shape;601;g35b262c1ac7_0_45"/>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700"/>
              <a:buFont typeface="Arial"/>
              <a:buNone/>
            </a:pPr>
            <a:r>
              <a:rPr lang="en-US"/>
              <a:t>Process for seeking additional team assistance for meeting the needs of students and/or teachers when progress is not sufficient at Tier 2</a:t>
            </a:r>
            <a:endParaRPr/>
          </a:p>
          <a:p>
            <a:pPr marL="0" lvl="0" indent="0" algn="l" rtl="0">
              <a:spcBef>
                <a:spcPts val="360"/>
              </a:spcBef>
              <a:spcAft>
                <a:spcPts val="0"/>
              </a:spcAft>
              <a:buNone/>
            </a:pPr>
            <a:endParaRPr/>
          </a:p>
          <a:p>
            <a:pPr marL="0" lvl="0" indent="0" algn="ctr" rtl="0">
              <a:spcBef>
                <a:spcPts val="640"/>
              </a:spcBef>
              <a:spcAft>
                <a:spcPts val="0"/>
              </a:spcAft>
              <a:buClr>
                <a:schemeClr val="dk1"/>
              </a:buClr>
              <a:buSzPts val="1100"/>
              <a:buFont typeface="Arial"/>
              <a:buNone/>
            </a:pPr>
            <a:r>
              <a:rPr lang="en-US" sz="2800" b="1">
                <a:solidFill>
                  <a:srgbClr val="888888"/>
                </a:solidFill>
              </a:rPr>
              <a:t>What is your System and how is that communicated to all? </a:t>
            </a:r>
            <a:endParaRPr sz="2800" b="1">
              <a:solidFill>
                <a:srgbClr val="888888"/>
              </a:solidFill>
            </a:endParaRPr>
          </a:p>
          <a:p>
            <a:pPr marL="0" lvl="0" indent="0" algn="l" rtl="0">
              <a:spcBef>
                <a:spcPts val="360"/>
              </a:spcBef>
              <a:spcAft>
                <a:spcPts val="0"/>
              </a:spcAft>
              <a:buNone/>
            </a:pPr>
            <a:endParaRPr/>
          </a:p>
        </p:txBody>
      </p:sp>
      <p:sp>
        <p:nvSpPr>
          <p:cNvPr id="602" name="Google Shape;602;g35b262c1ac7_0_4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Request for Assistance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cxnSp>
        <p:nvCxnSpPr>
          <p:cNvPr id="611" name="Google Shape;611;g1328cc3a658_2_185" descr="large universal no symbol, read oval with a line through it&#10;"/>
          <p:cNvCxnSpPr/>
          <p:nvPr/>
        </p:nvCxnSpPr>
        <p:spPr>
          <a:xfrm flipH="1">
            <a:off x="1643743" y="1841025"/>
            <a:ext cx="5575637" cy="3852204"/>
          </a:xfrm>
          <a:prstGeom prst="straightConnector1">
            <a:avLst/>
          </a:prstGeom>
          <a:noFill/>
          <a:ln w="38100" cap="flat" cmpd="sng">
            <a:solidFill>
              <a:srgbClr val="FF0000"/>
            </a:solidFill>
            <a:prstDash val="solid"/>
            <a:round/>
            <a:headEnd type="none" w="sm" len="sm"/>
            <a:tailEnd type="none" w="sm" len="sm"/>
          </a:ln>
        </p:spPr>
      </p:cxnSp>
      <p:sp>
        <p:nvSpPr>
          <p:cNvPr id="609" name="Google Shape;609;g1328cc3a658_2_18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360"/>
              </a:spcBef>
              <a:spcAft>
                <a:spcPts val="0"/>
              </a:spcAft>
              <a:buSzPts val="2400"/>
              <a:buFont typeface="Verdana"/>
              <a:buChar char="•"/>
            </a:pPr>
            <a:r>
              <a:rPr lang="en-US" sz="2400"/>
              <a:t>Grab the reading specialist in the hall and ask if she can add one more to the group.</a:t>
            </a:r>
            <a:endParaRPr sz="2400"/>
          </a:p>
          <a:p>
            <a:pPr marL="457200" lvl="0" indent="-228600" algn="l" rtl="0">
              <a:lnSpc>
                <a:spcPct val="100000"/>
              </a:lnSpc>
              <a:spcBef>
                <a:spcPts val="360"/>
              </a:spcBef>
              <a:spcAft>
                <a:spcPts val="0"/>
              </a:spcAft>
              <a:buSzPts val="2323"/>
              <a:buNone/>
            </a:pPr>
            <a:endParaRPr sz="2400"/>
          </a:p>
          <a:p>
            <a:pPr marL="457200" lvl="0" indent="-381000" algn="l" rtl="0">
              <a:lnSpc>
                <a:spcPct val="100000"/>
              </a:lnSpc>
              <a:spcBef>
                <a:spcPts val="360"/>
              </a:spcBef>
              <a:spcAft>
                <a:spcPts val="0"/>
              </a:spcAft>
              <a:buSzPts val="2400"/>
              <a:buFont typeface="Verdana"/>
              <a:buChar char="•"/>
            </a:pPr>
            <a:r>
              <a:rPr lang="en-US" sz="2400"/>
              <a:t>Tell the high school counselor a student just got on your last nerve, and they need to see them so they can be added to the social skills group.</a:t>
            </a:r>
            <a:endParaRPr sz="2400"/>
          </a:p>
          <a:p>
            <a:pPr marL="457200" lvl="0" indent="-228600" algn="l" rtl="0">
              <a:lnSpc>
                <a:spcPct val="100000"/>
              </a:lnSpc>
              <a:spcBef>
                <a:spcPts val="360"/>
              </a:spcBef>
              <a:spcAft>
                <a:spcPts val="0"/>
              </a:spcAft>
              <a:buSzPts val="2323"/>
              <a:buNone/>
            </a:pPr>
            <a:endParaRPr sz="2400"/>
          </a:p>
          <a:p>
            <a:pPr marL="457200" lvl="0" indent="-381000" algn="l" rtl="0">
              <a:lnSpc>
                <a:spcPct val="100000"/>
              </a:lnSpc>
              <a:spcBef>
                <a:spcPts val="360"/>
              </a:spcBef>
              <a:spcAft>
                <a:spcPts val="0"/>
              </a:spcAft>
              <a:buSzPts val="2400"/>
              <a:buFont typeface="Verdana"/>
              <a:buChar char="•"/>
            </a:pPr>
            <a:r>
              <a:rPr lang="en-US" sz="2400"/>
              <a:t>Email the school psychologist and everyone else you know to request the Tier 3 behavior specialist come at once because a student seriously interferes with learning in the classroom!</a:t>
            </a:r>
            <a:endParaRPr sz="2400"/>
          </a:p>
        </p:txBody>
      </p:sp>
      <p:sp>
        <p:nvSpPr>
          <p:cNvPr id="610" name="Google Shape;610;g1328cc3a658_2_185" descr="The red ellipse encloses all of the text within the slide and is used along with a red line through the center.  This indicates that all scenarios listed should not be considered as non-examples." title="Red Ellipse"/>
          <p:cNvSpPr/>
          <p:nvPr/>
        </p:nvSpPr>
        <p:spPr>
          <a:xfrm>
            <a:off x="565600" y="1310250"/>
            <a:ext cx="8121300" cy="5151900"/>
          </a:xfrm>
          <a:prstGeom prst="ellipse">
            <a:avLst/>
          </a:prstGeom>
          <a:noFill/>
          <a:ln w="38100"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Verdana"/>
              <a:buNone/>
            </a:pPr>
            <a:endParaRPr sz="2400" b="0" i="0" u="none" strike="noStrike" cap="none">
              <a:solidFill>
                <a:srgbClr val="000000"/>
              </a:solidFill>
              <a:latin typeface="Verdana"/>
              <a:ea typeface="Verdana"/>
              <a:cs typeface="Verdana"/>
              <a:sym typeface="Verdana"/>
            </a:endParaRPr>
          </a:p>
        </p:txBody>
      </p:sp>
      <p:sp>
        <p:nvSpPr>
          <p:cNvPr id="608" name="Google Shape;608;g1328cc3a658_2_18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Requests for Assistance?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10"/>
                                        </p:tgtEl>
                                        <p:attrNameLst>
                                          <p:attrName>style.visibility</p:attrName>
                                        </p:attrNameLst>
                                      </p:cBhvr>
                                      <p:to>
                                        <p:strVal val="visible"/>
                                      </p:to>
                                    </p:set>
                                    <p:anim calcmode="lin" valueType="num">
                                      <p:cBhvr additive="base">
                                        <p:cTn id="7" dur="1000"/>
                                        <p:tgtEl>
                                          <p:spTgt spid="61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g11fcbd0e69e_0_1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80996" algn="l" rtl="0">
              <a:lnSpc>
                <a:spcPct val="100000"/>
              </a:lnSpc>
              <a:spcBef>
                <a:spcPts val="360"/>
              </a:spcBef>
              <a:spcAft>
                <a:spcPts val="0"/>
              </a:spcAft>
              <a:buSzPts val="2400"/>
              <a:buChar char="•"/>
            </a:pPr>
            <a:r>
              <a:rPr lang="en-US" sz="2400"/>
              <a:t>Designed for quick response</a:t>
            </a:r>
            <a:endParaRPr sz="2400"/>
          </a:p>
          <a:p>
            <a:pPr marL="457200" lvl="0" indent="-380996" algn="l" rtl="0">
              <a:lnSpc>
                <a:spcPct val="100000"/>
              </a:lnSpc>
              <a:spcBef>
                <a:spcPts val="1000"/>
              </a:spcBef>
              <a:spcAft>
                <a:spcPts val="0"/>
              </a:spcAft>
              <a:buSzPts val="2400"/>
              <a:buChar char="•"/>
            </a:pPr>
            <a:r>
              <a:rPr lang="en-US" sz="2400"/>
              <a:t>Staff (Teacher, Support Staff, Administration), Caregiver and/or Student may make a nomination. </a:t>
            </a:r>
            <a:endParaRPr sz="2400"/>
          </a:p>
          <a:p>
            <a:pPr marL="457200" lvl="0" indent="-380996" algn="l" rtl="0">
              <a:lnSpc>
                <a:spcPct val="100000"/>
              </a:lnSpc>
              <a:spcBef>
                <a:spcPts val="1000"/>
              </a:spcBef>
              <a:spcAft>
                <a:spcPts val="0"/>
              </a:spcAft>
              <a:buSzPts val="2400"/>
              <a:buChar char="•"/>
            </a:pPr>
            <a:r>
              <a:rPr lang="en-US" sz="2400"/>
              <a:t>Should identify students with not only externalizing (interpersonal) risk characteristics but those with internalizing (intrapersonal) risk characteristics as well.</a:t>
            </a:r>
            <a:endParaRPr sz="2400"/>
          </a:p>
          <a:p>
            <a:pPr marL="457200" lvl="0" indent="-380996" algn="l" rtl="0">
              <a:lnSpc>
                <a:spcPct val="100000"/>
              </a:lnSpc>
              <a:spcBef>
                <a:spcPts val="1000"/>
              </a:spcBef>
              <a:spcAft>
                <a:spcPts val="1000"/>
              </a:spcAft>
              <a:buSzPts val="2400"/>
              <a:buChar char="•"/>
            </a:pPr>
            <a:r>
              <a:rPr lang="en-US" sz="2400"/>
              <a:t>Scheduled to occur at designated points across the school year.</a:t>
            </a:r>
            <a:endParaRPr sz="2400"/>
          </a:p>
        </p:txBody>
      </p:sp>
      <p:sp>
        <p:nvSpPr>
          <p:cNvPr id="617" name="Google Shape;617;g11fcbd0e69e_0_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dirty="0"/>
              <a:t>Nominations/ Request for </a:t>
            </a:r>
            <a:endParaRPr dirty="0"/>
          </a:p>
          <a:p>
            <a:pPr marL="0" lvl="0" indent="0" algn="ctr" rtl="0">
              <a:lnSpc>
                <a:spcPct val="100000"/>
              </a:lnSpc>
              <a:spcBef>
                <a:spcPts val="0"/>
              </a:spcBef>
              <a:spcAft>
                <a:spcPts val="0"/>
              </a:spcAft>
              <a:buSzPct val="111111"/>
              <a:buNone/>
            </a:pPr>
            <a:r>
              <a:rPr lang="en-US" dirty="0"/>
              <a:t>Assistance Forms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8">
                                            <p:txEl>
                                              <p:pRg st="0" end="0"/>
                                            </p:txEl>
                                          </p:spTgt>
                                        </p:tgtEl>
                                        <p:attrNameLst>
                                          <p:attrName>style.visibility</p:attrName>
                                        </p:attrNameLst>
                                      </p:cBhvr>
                                      <p:to>
                                        <p:strVal val="visible"/>
                                      </p:to>
                                    </p:set>
                                    <p:animEffect transition="in" filter="fade">
                                      <p:cBhvr>
                                        <p:cTn id="7" dur="500"/>
                                        <p:tgtEl>
                                          <p:spTgt spid="6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
                                            <p:txEl>
                                              <p:pRg st="1" end="1"/>
                                            </p:txEl>
                                          </p:spTgt>
                                        </p:tgtEl>
                                        <p:attrNameLst>
                                          <p:attrName>style.visibility</p:attrName>
                                        </p:attrNameLst>
                                      </p:cBhvr>
                                      <p:to>
                                        <p:strVal val="visible"/>
                                      </p:to>
                                    </p:set>
                                    <p:animEffect transition="in" filter="fade">
                                      <p:cBhvr>
                                        <p:cTn id="12" dur="500"/>
                                        <p:tgtEl>
                                          <p:spTgt spid="6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8">
                                            <p:txEl>
                                              <p:pRg st="2" end="2"/>
                                            </p:txEl>
                                          </p:spTgt>
                                        </p:tgtEl>
                                        <p:attrNameLst>
                                          <p:attrName>style.visibility</p:attrName>
                                        </p:attrNameLst>
                                      </p:cBhvr>
                                      <p:to>
                                        <p:strVal val="visible"/>
                                      </p:to>
                                    </p:set>
                                    <p:animEffect transition="in" filter="fade">
                                      <p:cBhvr>
                                        <p:cTn id="17" dur="500"/>
                                        <p:tgtEl>
                                          <p:spTgt spid="6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8">
                                            <p:txEl>
                                              <p:pRg st="3" end="3"/>
                                            </p:txEl>
                                          </p:spTgt>
                                        </p:tgtEl>
                                        <p:attrNameLst>
                                          <p:attrName>style.visibility</p:attrName>
                                        </p:attrNameLst>
                                      </p:cBhvr>
                                      <p:to>
                                        <p:strVal val="visible"/>
                                      </p:to>
                                    </p:set>
                                    <p:animEffect transition="in" filter="fade">
                                      <p:cBhvr>
                                        <p:cTn id="22" dur="500"/>
                                        <p:tgtEl>
                                          <p:spTgt spid="6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7" name="Google Shape;627;g11fcbd0e69e_0_10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493828" y="3312025"/>
            <a:ext cx="3882574" cy="2588401"/>
          </a:xfrm>
          <a:prstGeom prst="rect">
            <a:avLst/>
          </a:prstGeom>
          <a:noFill/>
          <a:ln>
            <a:noFill/>
          </a:ln>
        </p:spPr>
      </p:pic>
      <p:sp>
        <p:nvSpPr>
          <p:cNvPr id="626" name="Google Shape;626;g11fcbd0e69e_0_105"/>
          <p:cNvSpPr txBox="1">
            <a:spLocks noGrp="1"/>
          </p:cNvSpPr>
          <p:nvPr>
            <p:ph type="body" idx="1"/>
          </p:nvPr>
        </p:nvSpPr>
        <p:spPr>
          <a:xfrm>
            <a:off x="228600" y="1664125"/>
            <a:ext cx="86868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None/>
            </a:pPr>
            <a:r>
              <a:rPr lang="en-US" sz="2400" b="1"/>
              <a:t>Design a standardized request for assistance form accessible to teachers, students, and families, ensuring clarity and ease of use.</a:t>
            </a:r>
            <a:endParaRPr sz="2400" b="1"/>
          </a:p>
          <a:p>
            <a:pPr marL="457200" lvl="0" indent="0" algn="l" rtl="0">
              <a:lnSpc>
                <a:spcPct val="100000"/>
              </a:lnSpc>
              <a:spcBef>
                <a:spcPts val="360"/>
              </a:spcBef>
              <a:spcAft>
                <a:spcPts val="0"/>
              </a:spcAft>
              <a:buSzPts val="1800"/>
              <a:buNone/>
            </a:pPr>
            <a:endParaRPr sz="2400"/>
          </a:p>
          <a:p>
            <a:pPr marL="0" lvl="0" indent="0" algn="l" rtl="0">
              <a:lnSpc>
                <a:spcPct val="100000"/>
              </a:lnSpc>
              <a:spcBef>
                <a:spcPts val="360"/>
              </a:spcBef>
              <a:spcAft>
                <a:spcPts val="0"/>
              </a:spcAft>
              <a:buNone/>
            </a:pPr>
            <a:endParaRPr sz="2400"/>
          </a:p>
        </p:txBody>
      </p:sp>
      <p:sp>
        <p:nvSpPr>
          <p:cNvPr id="625" name="Google Shape;625;g11fcbd0e69e_0_10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500"/>
              <a:t>Team Time: Requests for assistance</a:t>
            </a:r>
            <a:endParaRPr sz="35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8" name="Google Shape;638;g35b262c1ac7_0_5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165948" y="1565623"/>
            <a:ext cx="4812100" cy="4812100"/>
          </a:xfrm>
          <a:prstGeom prst="rect">
            <a:avLst/>
          </a:prstGeom>
          <a:noFill/>
          <a:ln>
            <a:noFill/>
          </a:ln>
        </p:spPr>
      </p:pic>
      <p:sp>
        <p:nvSpPr>
          <p:cNvPr id="637" name="Google Shape;637;g35b262c1ac7_0_5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Team Share Out</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5" name="Google Shape;645;g13bbdaf2974_0_781"/>
          <p:cNvSpPr txBox="1">
            <a:spLocks noGrp="1"/>
          </p:cNvSpPr>
          <p:nvPr>
            <p:ph type="body" idx="1"/>
          </p:nvPr>
        </p:nvSpPr>
        <p:spPr>
          <a:xfrm>
            <a:off x="1327475" y="1712100"/>
            <a:ext cx="7587900" cy="4692600"/>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2290"/>
              <a:buNone/>
            </a:pPr>
            <a:r>
              <a:rPr lang="en-US" sz="2400"/>
              <a:t>Screening data helps us to know if the core is sufficient and differentiate a 	systems issue from a student issue, and for which groups of students the core instruction is successful.</a:t>
            </a:r>
            <a:endParaRPr sz="2400"/>
          </a:p>
          <a:p>
            <a:pPr marL="457200" lvl="0" indent="-228600" algn="l" rtl="0">
              <a:lnSpc>
                <a:spcPct val="100000"/>
              </a:lnSpc>
              <a:spcBef>
                <a:spcPts val="360"/>
              </a:spcBef>
              <a:spcAft>
                <a:spcPts val="0"/>
              </a:spcAft>
              <a:buSzPts val="2290"/>
              <a:buNone/>
            </a:pPr>
            <a:endParaRPr sz="2400"/>
          </a:p>
          <a:p>
            <a:pPr marL="114300" lvl="0" indent="0" algn="l" rtl="0">
              <a:lnSpc>
                <a:spcPct val="100000"/>
              </a:lnSpc>
              <a:spcBef>
                <a:spcPts val="360"/>
              </a:spcBef>
              <a:spcAft>
                <a:spcPts val="0"/>
              </a:spcAft>
              <a:buSzPts val="2290"/>
              <a:buNone/>
            </a:pPr>
            <a:r>
              <a:rPr lang="en-US" sz="2400"/>
              <a:t>Universal screening provides data advanced tiers teams need for data informed decision making. </a:t>
            </a:r>
            <a:endParaRPr sz="2400"/>
          </a:p>
          <a:p>
            <a:pPr marL="457200" lvl="0" indent="-228600" algn="l" rtl="0">
              <a:lnSpc>
                <a:spcPct val="100000"/>
              </a:lnSpc>
              <a:spcBef>
                <a:spcPts val="360"/>
              </a:spcBef>
              <a:spcAft>
                <a:spcPts val="0"/>
              </a:spcAft>
              <a:buSzPts val="2290"/>
              <a:buNone/>
            </a:pPr>
            <a:endParaRPr sz="2400"/>
          </a:p>
          <a:p>
            <a:pPr marL="114300" lvl="0" indent="0" algn="l" rtl="0">
              <a:lnSpc>
                <a:spcPct val="100000"/>
              </a:lnSpc>
              <a:spcBef>
                <a:spcPts val="360"/>
              </a:spcBef>
              <a:spcAft>
                <a:spcPts val="0"/>
              </a:spcAft>
              <a:buSzPts val="2290"/>
              <a:buNone/>
            </a:pPr>
            <a:r>
              <a:rPr lang="en-US" sz="2400"/>
              <a:t>Request for Assistance should be easily accessed by staff, students and caregivers. </a:t>
            </a:r>
            <a:endParaRPr sz="2400"/>
          </a:p>
        </p:txBody>
      </p:sp>
      <p:pic>
        <p:nvPicPr>
          <p:cNvPr id="646" name="Google Shape;646;g13bbdaf2974_0_781" descr="lightbulb icon" title="lightbulb icon"/>
          <p:cNvPicPr preferRelativeResize="0"/>
          <p:nvPr/>
        </p:nvPicPr>
        <p:blipFill rotWithShape="1">
          <a:blip r:embed="rId3">
            <a:alphaModFix/>
          </a:blip>
          <a:srcRect/>
          <a:stretch/>
        </p:blipFill>
        <p:spPr>
          <a:xfrm>
            <a:off x="457200" y="5041311"/>
            <a:ext cx="953300" cy="987264"/>
          </a:xfrm>
          <a:prstGeom prst="rect">
            <a:avLst/>
          </a:prstGeom>
          <a:noFill/>
          <a:ln>
            <a:noFill/>
          </a:ln>
        </p:spPr>
      </p:pic>
      <p:pic>
        <p:nvPicPr>
          <p:cNvPr id="648" name="Google Shape;648;g13bbdaf2974_0_781" descr="lightbulb icon" title="lightbulb icon"/>
          <p:cNvPicPr preferRelativeResize="0"/>
          <p:nvPr/>
        </p:nvPicPr>
        <p:blipFill rotWithShape="1">
          <a:blip r:embed="rId3">
            <a:alphaModFix/>
          </a:blip>
          <a:srcRect/>
          <a:stretch/>
        </p:blipFill>
        <p:spPr>
          <a:xfrm>
            <a:off x="450375" y="3629923"/>
            <a:ext cx="953300" cy="987264"/>
          </a:xfrm>
          <a:prstGeom prst="rect">
            <a:avLst/>
          </a:prstGeom>
          <a:noFill/>
          <a:ln>
            <a:noFill/>
          </a:ln>
        </p:spPr>
      </p:pic>
      <p:pic>
        <p:nvPicPr>
          <p:cNvPr id="649" name="Google Shape;649;g13bbdaf2974_0_781" descr="lightbulb icon" title="lightbulb icon"/>
          <p:cNvPicPr preferRelativeResize="0"/>
          <p:nvPr/>
        </p:nvPicPr>
        <p:blipFill rotWithShape="1">
          <a:blip r:embed="rId3">
            <a:alphaModFix/>
          </a:blip>
          <a:srcRect/>
          <a:stretch/>
        </p:blipFill>
        <p:spPr>
          <a:xfrm>
            <a:off x="457200" y="1785961"/>
            <a:ext cx="953300" cy="987264"/>
          </a:xfrm>
          <a:prstGeom prst="rect">
            <a:avLst/>
          </a:prstGeom>
          <a:noFill/>
          <a:ln>
            <a:noFill/>
          </a:ln>
        </p:spPr>
      </p:pic>
      <p:sp>
        <p:nvSpPr>
          <p:cNvPr id="644" name="Google Shape;644;g13bbdaf2974_0_78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Screening and RFAs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6" name="Google Shape;656;g24b1b9bd0d1_2_405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5527550"/>
            <a:ext cx="1362525" cy="1178050"/>
          </a:xfrm>
          <a:prstGeom prst="rect">
            <a:avLst/>
          </a:prstGeom>
          <a:noFill/>
          <a:ln>
            <a:noFill/>
          </a:ln>
        </p:spPr>
      </p:pic>
      <p:sp>
        <p:nvSpPr>
          <p:cNvPr id="655" name="Google Shape;655;g24b1b9bd0d1_2_4050"/>
          <p:cNvSpPr txBox="1">
            <a:spLocks noGrp="1"/>
          </p:cNvSpPr>
          <p:nvPr>
            <p:ph type="body" idx="1"/>
          </p:nvPr>
        </p:nvSpPr>
        <p:spPr>
          <a:xfrm>
            <a:off x="457200"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946"/>
              <a:buNone/>
            </a:pPr>
            <a:r>
              <a:rPr lang="en-US" sz="3000"/>
              <a:t>Decision rules, or “entry and exit criteria”</a:t>
            </a:r>
            <a:endParaRPr sz="3000"/>
          </a:p>
          <a:p>
            <a:pPr marL="0" lvl="0" indent="0" algn="l" rtl="0">
              <a:lnSpc>
                <a:spcPct val="100000"/>
              </a:lnSpc>
              <a:spcBef>
                <a:spcPts val="360"/>
              </a:spcBef>
              <a:spcAft>
                <a:spcPts val="0"/>
              </a:spcAft>
              <a:buSzPts val="1946"/>
              <a:buNone/>
            </a:pPr>
            <a:r>
              <a:rPr lang="en-US" sz="3000"/>
              <a:t> </a:t>
            </a:r>
            <a:endParaRPr/>
          </a:p>
          <a:p>
            <a:pPr marL="457200" lvl="0" indent="-381000" algn="l" rtl="0">
              <a:lnSpc>
                <a:spcPct val="100000"/>
              </a:lnSpc>
              <a:spcBef>
                <a:spcPts val="360"/>
              </a:spcBef>
              <a:spcAft>
                <a:spcPts val="0"/>
              </a:spcAft>
              <a:buSzPts val="2400"/>
              <a:buFont typeface="Verdana"/>
              <a:buChar char="•"/>
            </a:pPr>
            <a:r>
              <a:rPr lang="en-US" sz="2400"/>
              <a:t>Allow for decisions to be made objectively on who receives support. </a:t>
            </a:r>
            <a:endParaRPr sz="2400"/>
          </a:p>
          <a:p>
            <a:pPr marL="457200" lvl="0" indent="-381000" algn="l" rtl="0">
              <a:lnSpc>
                <a:spcPct val="100000"/>
              </a:lnSpc>
              <a:spcBef>
                <a:spcPts val="1000"/>
              </a:spcBef>
              <a:spcAft>
                <a:spcPts val="0"/>
              </a:spcAft>
              <a:buSzPts val="2400"/>
              <a:buFont typeface="Verdana"/>
              <a:buChar char="•"/>
            </a:pPr>
            <a:r>
              <a:rPr lang="en-US" sz="2400"/>
              <a:t>Provide a uniform method to refer students to advanced tiers.</a:t>
            </a:r>
            <a:endParaRPr sz="2400"/>
          </a:p>
          <a:p>
            <a:pPr marL="457200" lvl="0" indent="-381000" algn="l" rtl="0">
              <a:lnSpc>
                <a:spcPct val="100000"/>
              </a:lnSpc>
              <a:spcBef>
                <a:spcPts val="1000"/>
              </a:spcBef>
              <a:spcAft>
                <a:spcPts val="1000"/>
              </a:spcAft>
              <a:buSzPts val="2400"/>
              <a:buFont typeface="Verdana"/>
              <a:buChar char="•"/>
            </a:pPr>
            <a:r>
              <a:rPr lang="en-US" sz="2400"/>
              <a:t>Provide clear exit criteria from advanced tiers interventions and supports.</a:t>
            </a:r>
            <a:endParaRPr sz="2400"/>
          </a:p>
        </p:txBody>
      </p:sp>
      <p:sp>
        <p:nvSpPr>
          <p:cNvPr id="654" name="Google Shape;654;g24b1b9bd0d1_2_40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What is your system?</a:t>
            </a:r>
            <a:endParaRPr/>
          </a:p>
          <a:p>
            <a:pPr marL="0" lvl="0" indent="0" algn="ctr" rtl="0">
              <a:lnSpc>
                <a:spcPct val="100000"/>
              </a:lnSpc>
              <a:spcBef>
                <a:spcPts val="0"/>
              </a:spcBef>
              <a:spcAft>
                <a:spcPts val="0"/>
              </a:spcAft>
              <a:buSzPct val="100000"/>
              <a:buNone/>
            </a:pPr>
            <a:r>
              <a:rPr lang="en-US"/>
              <a:t>Data Decision Rules (DDR)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65"/>
        <p:cNvGrpSpPr/>
        <p:nvPr/>
      </p:nvGrpSpPr>
      <p:grpSpPr>
        <a:xfrm>
          <a:off x="0" y="0"/>
          <a:ext cx="0" cy="0"/>
          <a:chOff x="0" y="0"/>
          <a:chExt cx="0" cy="0"/>
        </a:xfrm>
      </p:grpSpPr>
      <p:graphicFrame>
        <p:nvGraphicFramePr>
          <p:cNvPr id="266" name="Google Shape;266;g336b62f4fd4_0_12" descr="Community Norms&#10;"/>
          <p:cNvGraphicFramePr/>
          <p:nvPr>
            <p:extLst>
              <p:ext uri="{D42A27DB-BD31-4B8C-83A1-F6EECF244321}">
                <p14:modId xmlns:p14="http://schemas.microsoft.com/office/powerpoint/2010/main" val="2452673597"/>
              </p:ext>
            </p:extLst>
          </p:nvPr>
        </p:nvGraphicFramePr>
        <p:xfrm>
          <a:off x="228592" y="1223428"/>
          <a:ext cx="8686800" cy="5349860"/>
        </p:xfrm>
        <a:graphic>
          <a:graphicData uri="http://schemas.openxmlformats.org/drawingml/2006/table">
            <a:tbl>
              <a:tblPr firstRow="1">
                <a:noFill/>
                <a:tableStyleId>{8DF78AB3-0CD7-4957-9936-6CC9943BD5EF}</a:tableStyleId>
              </a:tblPr>
              <a:tblGrid>
                <a:gridCol w="2644000">
                  <a:extLst>
                    <a:ext uri="{9D8B030D-6E8A-4147-A177-3AD203B41FA5}">
                      <a16:colId xmlns:a16="http://schemas.microsoft.com/office/drawing/2014/main" val="20000"/>
                    </a:ext>
                  </a:extLst>
                </a:gridCol>
                <a:gridCol w="6042800">
                  <a:extLst>
                    <a:ext uri="{9D8B030D-6E8A-4147-A177-3AD203B41FA5}">
                      <a16:colId xmlns:a16="http://schemas.microsoft.com/office/drawing/2014/main" val="20001"/>
                    </a:ext>
                  </a:extLst>
                </a:gridCol>
              </a:tblGrid>
              <a:tr h="126125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dirty="0">
                          <a:solidFill>
                            <a:schemeClr val="dk1"/>
                          </a:solidFill>
                          <a:latin typeface="Verdana"/>
                          <a:ea typeface="Verdana"/>
                          <a:cs typeface="Verdana"/>
                          <a:sym typeface="Verdana"/>
                        </a:rPr>
                        <a:t>Be Responsible</a:t>
                      </a:r>
                      <a:endParaRPr sz="2400" u="none" strike="noStrike" cap="none" dirty="0">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solidFill>
                            <a:schemeClr val="dk1"/>
                          </a:solidFill>
                          <a:latin typeface="Verdana"/>
                          <a:ea typeface="Verdana"/>
                          <a:cs typeface="Verdana"/>
                          <a:sym typeface="Verdana"/>
                        </a:rPr>
                        <a:t>Take care of your needs.</a:t>
                      </a:r>
                      <a:endParaRPr sz="2400" u="none" strike="noStrike" cap="none">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a:solidFill>
                            <a:schemeClr val="dk1"/>
                          </a:solidFill>
                          <a:latin typeface="Verdana"/>
                          <a:ea typeface="Verdana"/>
                          <a:cs typeface="Verdana"/>
                          <a:sym typeface="Verdana"/>
                        </a:rPr>
                        <a:t>Share your questions with the group.</a:t>
                      </a:r>
                      <a:endParaRPr sz="2400" u="none" strike="noStrike" cap="none">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18026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 Respectful</a:t>
                      </a:r>
                      <a:endParaRPr sz="2400" u="none" strike="noStrike" cap="none">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dirty="0">
                          <a:latin typeface="Verdana"/>
                          <a:ea typeface="Verdana"/>
                          <a:cs typeface="Verdana"/>
                          <a:sym typeface="Verdana"/>
                        </a:rPr>
                        <a:t>Respect others intentions</a:t>
                      </a:r>
                      <a:endParaRPr sz="2400" u="none" strike="noStrike" cap="none" dirty="0">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dirty="0">
                          <a:latin typeface="Verdana"/>
                          <a:ea typeface="Verdana"/>
                          <a:cs typeface="Verdana"/>
                          <a:sym typeface="Verdana"/>
                        </a:rPr>
                        <a:t>Honor the impact of your words</a:t>
                      </a:r>
                      <a:endParaRPr sz="2400" u="none" strike="noStrike" cap="none" dirty="0">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dirty="0">
                          <a:latin typeface="Verdana"/>
                          <a:ea typeface="Verdana"/>
                          <a:cs typeface="Verdana"/>
                          <a:sym typeface="Verdana"/>
                        </a:rPr>
                        <a:t>Earnestly move toward completing tasks during team work time</a:t>
                      </a:r>
                      <a:endParaRPr sz="2400" u="none" strike="noStrike" cap="none" dirty="0">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554500">
                <a:tc>
                  <a:txBody>
                    <a:bodyPr/>
                    <a:lstStyle/>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Be</a:t>
                      </a:r>
                      <a:endParaRPr sz="2400" u="none" strike="noStrike" cap="none">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3000"/>
                        <a:buFont typeface="Verdana"/>
                        <a:buNone/>
                      </a:pPr>
                      <a:r>
                        <a:rPr lang="en-US" sz="2400" u="none" strike="noStrike" cap="none">
                          <a:latin typeface="Verdana"/>
                          <a:ea typeface="Verdana"/>
                          <a:cs typeface="Verdana"/>
                          <a:sym typeface="Verdana"/>
                        </a:rPr>
                        <a:t>Engaged</a:t>
                      </a:r>
                      <a:endParaRPr sz="2400" u="none" strike="noStrike" cap="none">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dirty="0">
                          <a:latin typeface="Verdana"/>
                          <a:ea typeface="Verdana"/>
                          <a:cs typeface="Verdana"/>
                          <a:sym typeface="Verdana"/>
                        </a:rPr>
                        <a:t>Ask what you need to know to understand and contribute.</a:t>
                      </a:r>
                      <a:endParaRPr sz="2400" u="none" strike="noStrike" cap="none" dirty="0">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dirty="0">
                          <a:latin typeface="Verdana"/>
                          <a:ea typeface="Verdana"/>
                          <a:cs typeface="Verdana"/>
                          <a:sym typeface="Verdana"/>
                        </a:rPr>
                        <a:t>Stay present</a:t>
                      </a:r>
                      <a:endParaRPr sz="2400" u="none" strike="noStrike" cap="none" dirty="0">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u="none" strike="noStrike" cap="none" dirty="0">
                          <a:latin typeface="Verdana"/>
                          <a:ea typeface="Verdana"/>
                          <a:cs typeface="Verdana"/>
                          <a:sym typeface="Verdana"/>
                        </a:rPr>
                        <a:t>Listen to others attentively.</a:t>
                      </a:r>
                      <a:endParaRPr sz="2400" u="none" strike="noStrike" cap="none" dirty="0">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u="none" strike="noStrike" cap="none" dirty="0">
                          <a:latin typeface="Verdana"/>
                          <a:ea typeface="Verdana"/>
                          <a:cs typeface="Verdana"/>
                          <a:sym typeface="Verdana"/>
                        </a:rPr>
                        <a:t>Share your expertise, </a:t>
                      </a:r>
                      <a:endParaRPr sz="2400" u="none" strike="noStrike" cap="none" dirty="0">
                        <a:latin typeface="Verdana"/>
                        <a:ea typeface="Verdana"/>
                        <a:cs typeface="Verdana"/>
                        <a:sym typeface="Verdana"/>
                      </a:endParaRPr>
                    </a:p>
                    <a:p>
                      <a:pPr marL="457200" marR="0" lvl="0" indent="0" algn="l" rtl="0">
                        <a:lnSpc>
                          <a:spcPct val="100000"/>
                        </a:lnSpc>
                        <a:spcBef>
                          <a:spcPts val="0"/>
                        </a:spcBef>
                        <a:spcAft>
                          <a:spcPts val="0"/>
                        </a:spcAft>
                        <a:buClr>
                          <a:schemeClr val="dk1"/>
                        </a:buClr>
                        <a:buSzPts val="2400"/>
                        <a:buFont typeface="Verdana"/>
                        <a:buNone/>
                      </a:pPr>
                      <a:r>
                        <a:rPr lang="en-US" sz="2400" u="none" strike="noStrike" cap="none" dirty="0">
                          <a:latin typeface="Verdana"/>
                          <a:ea typeface="Verdana"/>
                          <a:cs typeface="Verdana"/>
                          <a:sym typeface="Verdana"/>
                        </a:rPr>
                        <a:t>information and ideas.</a:t>
                      </a:r>
                      <a:endParaRPr sz="2400" u="none" strike="noStrike" cap="none" dirty="0">
                        <a:latin typeface="Verdana"/>
                        <a:ea typeface="Verdana"/>
                        <a:cs typeface="Verdana"/>
                        <a:sym typeface="Verdana"/>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67" name="Google Shape;267;g336b62f4fd4_0_12"/>
          <p:cNvSpPr txBox="1">
            <a:spLocks noGrp="1"/>
          </p:cNvSpPr>
          <p:nvPr>
            <p:ph type="title"/>
          </p:nvPr>
        </p:nvSpPr>
        <p:spPr>
          <a:xfrm>
            <a:off x="228600" y="126475"/>
            <a:ext cx="8686800" cy="9948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800"/>
              <a:buFont typeface="Verdana"/>
              <a:buNone/>
            </a:pPr>
            <a:r>
              <a:rPr lang="en-US"/>
              <a:t>Community Agreements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336b62f4fd4_0_864"/>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457200" lvl="0" indent="-342900" algn="l" rtl="0">
              <a:spcBef>
                <a:spcPts val="360"/>
              </a:spcBef>
              <a:spcAft>
                <a:spcPts val="0"/>
              </a:spcAft>
              <a:buSzPts val="1800"/>
              <a:buAutoNum type="arabicPeriod"/>
            </a:pPr>
            <a:r>
              <a:rPr lang="en-US" b="1"/>
              <a:t>Systems Data Decision Rules:</a:t>
            </a:r>
            <a:r>
              <a:rPr lang="en-US"/>
              <a:t> identification of students who are recommended for Tier 2 supports.</a:t>
            </a:r>
            <a:endParaRPr/>
          </a:p>
          <a:p>
            <a:pPr marL="457200" lvl="0" indent="0" algn="l" rtl="0">
              <a:spcBef>
                <a:spcPts val="360"/>
              </a:spcBef>
              <a:spcAft>
                <a:spcPts val="0"/>
              </a:spcAft>
              <a:buNone/>
            </a:pPr>
            <a:endParaRPr/>
          </a:p>
          <a:p>
            <a:pPr marL="457200" lvl="0" indent="-342900" algn="l" rtl="0">
              <a:spcBef>
                <a:spcPts val="360"/>
              </a:spcBef>
              <a:spcAft>
                <a:spcPts val="0"/>
              </a:spcAft>
              <a:buSzPts val="1800"/>
              <a:buAutoNum type="arabicPeriod"/>
            </a:pPr>
            <a:r>
              <a:rPr lang="en-US" b="1"/>
              <a:t>Intervention Decision Rules:</a:t>
            </a:r>
            <a:r>
              <a:rPr lang="en-US"/>
              <a:t> identification of which intervention “matches” the students need, with clear entry/exit criteria.</a:t>
            </a:r>
            <a:endParaRPr/>
          </a:p>
        </p:txBody>
      </p:sp>
      <p:sp>
        <p:nvSpPr>
          <p:cNvPr id="662" name="Google Shape;662;g336b62f4fd4_0_86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2 Types of Data Decision Rules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74" name="Google Shape;674;g336b62f4fd4_0_320"/>
          <p:cNvSpPr txBox="1"/>
          <p:nvPr/>
        </p:nvSpPr>
        <p:spPr>
          <a:xfrm>
            <a:off x="6373350" y="5024350"/>
            <a:ext cx="1478100" cy="1114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chemeClr val="dk1"/>
                </a:solidFill>
                <a:latin typeface="Verdana"/>
                <a:ea typeface="Verdana"/>
                <a:cs typeface="Verdana"/>
                <a:sym typeface="Verdana"/>
              </a:rPr>
              <a:t>Develop Intervention DDRs</a:t>
            </a:r>
            <a:endParaRPr b="1">
              <a:solidFill>
                <a:schemeClr val="dk1"/>
              </a:solidFill>
              <a:latin typeface="Verdana"/>
              <a:ea typeface="Verdana"/>
              <a:cs typeface="Verdana"/>
              <a:sym typeface="Verdana"/>
            </a:endParaRPr>
          </a:p>
        </p:txBody>
      </p:sp>
      <p:sp>
        <p:nvSpPr>
          <p:cNvPr id="668" name="Google Shape;668;g336b62f4fd4_0_320"/>
          <p:cNvSpPr/>
          <p:nvPr/>
        </p:nvSpPr>
        <p:spPr>
          <a:xfrm>
            <a:off x="654300" y="3429000"/>
            <a:ext cx="17448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b="1">
              <a:latin typeface="Verdana"/>
              <a:ea typeface="Verdana"/>
              <a:cs typeface="Verdana"/>
              <a:sym typeface="Verdana"/>
            </a:endParaRPr>
          </a:p>
          <a:p>
            <a:pPr marL="0" lvl="0" indent="0" algn="ctr" rtl="0">
              <a:spcBef>
                <a:spcPts val="0"/>
              </a:spcBef>
              <a:spcAft>
                <a:spcPts val="0"/>
              </a:spcAft>
              <a:buNone/>
            </a:pPr>
            <a:r>
              <a:rPr lang="en-US" sz="1000" b="1">
                <a:latin typeface="Verdana"/>
                <a:ea typeface="Verdana"/>
                <a:cs typeface="Verdana"/>
                <a:sym typeface="Verdana"/>
              </a:rPr>
              <a:t>Identify Data Sources</a:t>
            </a:r>
            <a:endParaRPr sz="1000" b="1">
              <a:latin typeface="Verdana"/>
              <a:ea typeface="Verdana"/>
              <a:cs typeface="Verdana"/>
              <a:sym typeface="Verdana"/>
            </a:endParaRPr>
          </a:p>
          <a:p>
            <a:pPr marL="0" lvl="0" indent="0" algn="l" rtl="0">
              <a:spcBef>
                <a:spcPts val="0"/>
              </a:spcBef>
              <a:spcAft>
                <a:spcPts val="0"/>
              </a:spcAft>
              <a:buNone/>
            </a:pPr>
            <a:endParaRPr sz="1000" b="1">
              <a:latin typeface="Verdana"/>
              <a:ea typeface="Verdana"/>
              <a:cs typeface="Verdana"/>
              <a:sym typeface="Verdana"/>
            </a:endParaRPr>
          </a:p>
        </p:txBody>
      </p:sp>
      <p:sp>
        <p:nvSpPr>
          <p:cNvPr id="669" name="Google Shape;669;g336b62f4fd4_0_320"/>
          <p:cNvSpPr/>
          <p:nvPr/>
        </p:nvSpPr>
        <p:spPr>
          <a:xfrm>
            <a:off x="2284925" y="3429000"/>
            <a:ext cx="17448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latin typeface="Verdana"/>
                <a:ea typeface="Verdana"/>
                <a:cs typeface="Verdana"/>
                <a:sym typeface="Verdana"/>
              </a:rPr>
              <a:t>Triangulate Data</a:t>
            </a:r>
            <a:endParaRPr sz="1000" b="1">
              <a:latin typeface="Verdana"/>
              <a:ea typeface="Verdana"/>
              <a:cs typeface="Verdana"/>
              <a:sym typeface="Verdana"/>
            </a:endParaRPr>
          </a:p>
        </p:txBody>
      </p:sp>
      <p:sp>
        <p:nvSpPr>
          <p:cNvPr id="670" name="Google Shape;670;g336b62f4fd4_0_320"/>
          <p:cNvSpPr/>
          <p:nvPr/>
        </p:nvSpPr>
        <p:spPr>
          <a:xfrm>
            <a:off x="3908703" y="3429000"/>
            <a:ext cx="16239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latin typeface="Verdana"/>
                <a:ea typeface="Verdana"/>
                <a:cs typeface="Verdana"/>
                <a:sym typeface="Verdana"/>
              </a:rPr>
              <a:t>Identify Students</a:t>
            </a:r>
            <a:endParaRPr sz="1000" b="1">
              <a:latin typeface="Verdana"/>
              <a:ea typeface="Verdana"/>
              <a:cs typeface="Verdana"/>
              <a:sym typeface="Verdana"/>
            </a:endParaRPr>
          </a:p>
        </p:txBody>
      </p:sp>
      <p:sp>
        <p:nvSpPr>
          <p:cNvPr id="671" name="Google Shape;671;g336b62f4fd4_0_320"/>
          <p:cNvSpPr/>
          <p:nvPr/>
        </p:nvSpPr>
        <p:spPr>
          <a:xfrm>
            <a:off x="5387050" y="3429000"/>
            <a:ext cx="16239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latin typeface="Verdana"/>
                <a:ea typeface="Verdana"/>
                <a:cs typeface="Verdana"/>
                <a:sym typeface="Verdana"/>
              </a:rPr>
              <a:t>Identify Need</a:t>
            </a:r>
            <a:endParaRPr sz="1000" b="1">
              <a:latin typeface="Verdana"/>
              <a:ea typeface="Verdana"/>
              <a:cs typeface="Verdana"/>
              <a:sym typeface="Verdana"/>
            </a:endParaRPr>
          </a:p>
        </p:txBody>
      </p:sp>
      <p:sp>
        <p:nvSpPr>
          <p:cNvPr id="672" name="Google Shape;672;g336b62f4fd4_0_320"/>
          <p:cNvSpPr/>
          <p:nvPr/>
        </p:nvSpPr>
        <p:spPr>
          <a:xfrm>
            <a:off x="6863900" y="3429000"/>
            <a:ext cx="1623900" cy="654300"/>
          </a:xfrm>
          <a:prstGeom prst="chevron">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b="1">
                <a:latin typeface="Verdana"/>
                <a:ea typeface="Verdana"/>
                <a:cs typeface="Verdana"/>
                <a:sym typeface="Verdana"/>
              </a:rPr>
              <a:t>Select Practices</a:t>
            </a:r>
            <a:endParaRPr sz="1000" b="1">
              <a:latin typeface="Verdana"/>
              <a:ea typeface="Verdana"/>
              <a:cs typeface="Verdana"/>
              <a:sym typeface="Verdana"/>
            </a:endParaRPr>
          </a:p>
        </p:txBody>
      </p:sp>
      <p:sp>
        <p:nvSpPr>
          <p:cNvPr id="673" name="Google Shape;673;g336b62f4fd4_0_320">
            <a:extLst>
              <a:ext uri="{C183D7F6-B498-43B3-948B-1728B52AA6E4}">
                <adec:decorative xmlns:adec="http://schemas.microsoft.com/office/drawing/2017/decorative" val="1"/>
              </a:ext>
            </a:extLst>
          </p:cNvPr>
          <p:cNvSpPr/>
          <p:nvPr/>
        </p:nvSpPr>
        <p:spPr>
          <a:xfrm>
            <a:off x="8077800" y="3913650"/>
            <a:ext cx="1066200" cy="1575300"/>
          </a:xfrm>
          <a:prstGeom prst="curvedLeftArrow">
            <a:avLst>
              <a:gd name="adj1" fmla="val 25000"/>
              <a:gd name="adj2" fmla="val 50000"/>
              <a:gd name="adj3" fmla="val 25000"/>
            </a:avLst>
          </a:prstGeom>
          <a:solidFill>
            <a:srgbClr val="072B6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667" name="Google Shape;667;g336b62f4fd4_0_32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The Process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80" name="Google Shape;680;g336b62f4fd4_0_871"/>
          <p:cNvSpPr txBox="1"/>
          <p:nvPr/>
        </p:nvSpPr>
        <p:spPr>
          <a:xfrm>
            <a:off x="2738350" y="2891825"/>
            <a:ext cx="3974400" cy="140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600" b="1">
                <a:solidFill>
                  <a:schemeClr val="dk1"/>
                </a:solidFill>
                <a:latin typeface="Verdana"/>
                <a:ea typeface="Verdana"/>
                <a:cs typeface="Verdana"/>
                <a:sym typeface="Verdana"/>
              </a:rPr>
              <a:t>Data!</a:t>
            </a:r>
            <a:endParaRPr sz="9600" b="1">
              <a:solidFill>
                <a:schemeClr val="dk1"/>
              </a:solidFill>
              <a:latin typeface="Verdana"/>
              <a:ea typeface="Verdana"/>
              <a:cs typeface="Verdana"/>
              <a:sym typeface="Verdana"/>
            </a:endParaRPr>
          </a:p>
        </p:txBody>
      </p:sp>
      <p:sp>
        <p:nvSpPr>
          <p:cNvPr id="681" name="Google Shape;681;g336b62f4fd4_0_871"/>
          <p:cNvSpPr txBox="1"/>
          <p:nvPr/>
        </p:nvSpPr>
        <p:spPr>
          <a:xfrm>
            <a:off x="7051925" y="3077550"/>
            <a:ext cx="1526700" cy="7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chemeClr val="dk1"/>
                </a:solidFill>
                <a:latin typeface="Bree Serif"/>
                <a:ea typeface="Bree Serif"/>
                <a:cs typeface="Bree Serif"/>
                <a:sym typeface="Bree Serif"/>
              </a:rPr>
              <a:t>GPA</a:t>
            </a:r>
            <a:endParaRPr sz="4800" b="1">
              <a:solidFill>
                <a:schemeClr val="dk1"/>
              </a:solidFill>
              <a:latin typeface="Bree Serif"/>
              <a:ea typeface="Bree Serif"/>
              <a:cs typeface="Bree Serif"/>
              <a:sym typeface="Bree Serif"/>
            </a:endParaRPr>
          </a:p>
        </p:txBody>
      </p:sp>
      <p:sp>
        <p:nvSpPr>
          <p:cNvPr id="682" name="Google Shape;682;g336b62f4fd4_0_871"/>
          <p:cNvSpPr txBox="1"/>
          <p:nvPr/>
        </p:nvSpPr>
        <p:spPr>
          <a:xfrm>
            <a:off x="169575" y="1672763"/>
            <a:ext cx="3828900" cy="7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Verdana"/>
                <a:ea typeface="Verdana"/>
                <a:cs typeface="Verdana"/>
                <a:sym typeface="Verdana"/>
              </a:rPr>
              <a:t>Counselor Visits</a:t>
            </a:r>
            <a:endParaRPr sz="3200">
              <a:solidFill>
                <a:schemeClr val="dk1"/>
              </a:solidFill>
              <a:latin typeface="Verdana"/>
              <a:ea typeface="Verdana"/>
              <a:cs typeface="Verdana"/>
              <a:sym typeface="Verdana"/>
            </a:endParaRPr>
          </a:p>
        </p:txBody>
      </p:sp>
      <p:sp>
        <p:nvSpPr>
          <p:cNvPr id="683" name="Google Shape;683;g336b62f4fd4_0_871"/>
          <p:cNvSpPr txBox="1"/>
          <p:nvPr/>
        </p:nvSpPr>
        <p:spPr>
          <a:xfrm>
            <a:off x="228600" y="5233625"/>
            <a:ext cx="3344100" cy="8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b="1">
                <a:solidFill>
                  <a:schemeClr val="dk1"/>
                </a:solidFill>
                <a:latin typeface="Merriweather"/>
                <a:ea typeface="Merriweather"/>
                <a:cs typeface="Merriweather"/>
                <a:sym typeface="Merriweather"/>
              </a:rPr>
              <a:t>Benchmarks</a:t>
            </a:r>
            <a:endParaRPr sz="3400" b="1">
              <a:solidFill>
                <a:schemeClr val="dk1"/>
              </a:solidFill>
              <a:latin typeface="Merriweather"/>
              <a:ea typeface="Merriweather"/>
              <a:cs typeface="Merriweather"/>
              <a:sym typeface="Merriweather"/>
            </a:endParaRPr>
          </a:p>
        </p:txBody>
      </p:sp>
      <p:sp>
        <p:nvSpPr>
          <p:cNvPr id="684" name="Google Shape;684;g336b62f4fd4_0_871"/>
          <p:cNvSpPr txBox="1"/>
          <p:nvPr/>
        </p:nvSpPr>
        <p:spPr>
          <a:xfrm>
            <a:off x="411975" y="3570350"/>
            <a:ext cx="1987200" cy="70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Merriweather ExtraBold"/>
                <a:ea typeface="Merriweather ExtraBold"/>
                <a:cs typeface="Merriweather ExtraBold"/>
                <a:sym typeface="Merriweather ExtraBold"/>
              </a:rPr>
              <a:t>ISS/OSS</a:t>
            </a:r>
            <a:endParaRPr sz="3200">
              <a:solidFill>
                <a:schemeClr val="dk1"/>
              </a:solidFill>
              <a:latin typeface="Merriweather ExtraBold"/>
              <a:ea typeface="Merriweather ExtraBold"/>
              <a:cs typeface="Merriweather ExtraBold"/>
              <a:sym typeface="Merriweather ExtraBold"/>
            </a:endParaRPr>
          </a:p>
        </p:txBody>
      </p:sp>
      <p:sp>
        <p:nvSpPr>
          <p:cNvPr id="685" name="Google Shape;685;g336b62f4fd4_0_871"/>
          <p:cNvSpPr txBox="1"/>
          <p:nvPr/>
        </p:nvSpPr>
        <p:spPr>
          <a:xfrm>
            <a:off x="4725475" y="1728625"/>
            <a:ext cx="1454100" cy="5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b="1">
                <a:solidFill>
                  <a:schemeClr val="dk1"/>
                </a:solidFill>
                <a:latin typeface="Alegreya"/>
                <a:ea typeface="Alegreya"/>
                <a:cs typeface="Alegreya"/>
                <a:sym typeface="Alegreya"/>
              </a:rPr>
              <a:t>SOLs</a:t>
            </a:r>
            <a:endParaRPr sz="3400" b="1">
              <a:solidFill>
                <a:schemeClr val="dk1"/>
              </a:solidFill>
              <a:latin typeface="Alegreya"/>
              <a:ea typeface="Alegreya"/>
              <a:cs typeface="Alegreya"/>
              <a:sym typeface="Alegreya"/>
            </a:endParaRPr>
          </a:p>
        </p:txBody>
      </p:sp>
      <p:sp>
        <p:nvSpPr>
          <p:cNvPr id="686" name="Google Shape;686;g336b62f4fd4_0_871"/>
          <p:cNvSpPr txBox="1"/>
          <p:nvPr/>
        </p:nvSpPr>
        <p:spPr>
          <a:xfrm>
            <a:off x="3126075" y="4927350"/>
            <a:ext cx="5646300" cy="5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Permanent Marker"/>
                <a:ea typeface="Permanent Marker"/>
                <a:cs typeface="Permanent Marker"/>
                <a:sym typeface="Permanent Marker"/>
              </a:rPr>
              <a:t>Universal screening scores</a:t>
            </a:r>
            <a:endParaRPr sz="3200">
              <a:solidFill>
                <a:schemeClr val="dk1"/>
              </a:solidFill>
              <a:latin typeface="Permanent Marker"/>
              <a:ea typeface="Permanent Marker"/>
              <a:cs typeface="Permanent Marker"/>
              <a:sym typeface="Permanent Marker"/>
            </a:endParaRPr>
          </a:p>
        </p:txBody>
      </p:sp>
      <p:sp>
        <p:nvSpPr>
          <p:cNvPr id="687" name="Google Shape;687;g336b62f4fd4_0_871"/>
          <p:cNvSpPr txBox="1"/>
          <p:nvPr/>
        </p:nvSpPr>
        <p:spPr>
          <a:xfrm>
            <a:off x="3441075" y="2253750"/>
            <a:ext cx="1744800" cy="82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b="1">
                <a:solidFill>
                  <a:schemeClr val="dk1"/>
                </a:solidFill>
                <a:latin typeface="Calibri"/>
                <a:ea typeface="Calibri"/>
                <a:cs typeface="Calibri"/>
                <a:sym typeface="Calibri"/>
              </a:rPr>
              <a:t>ODRs</a:t>
            </a:r>
            <a:endParaRPr sz="3800" b="1">
              <a:solidFill>
                <a:schemeClr val="dk1"/>
              </a:solidFill>
              <a:latin typeface="Calibri"/>
              <a:ea typeface="Calibri"/>
              <a:cs typeface="Calibri"/>
              <a:sym typeface="Calibri"/>
            </a:endParaRPr>
          </a:p>
        </p:txBody>
      </p:sp>
      <p:sp>
        <p:nvSpPr>
          <p:cNvPr id="688" name="Google Shape;688;g336b62f4fd4_0_871"/>
          <p:cNvSpPr txBox="1"/>
          <p:nvPr/>
        </p:nvSpPr>
        <p:spPr>
          <a:xfrm>
            <a:off x="896475" y="2682163"/>
            <a:ext cx="2544600" cy="5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i="1">
                <a:solidFill>
                  <a:schemeClr val="dk1"/>
                </a:solidFill>
                <a:latin typeface="Merriweather Black"/>
                <a:ea typeface="Merriweather Black"/>
                <a:cs typeface="Merriweather Black"/>
                <a:sym typeface="Merriweather Black"/>
              </a:rPr>
              <a:t>Attendance</a:t>
            </a:r>
            <a:endParaRPr sz="3200" i="1">
              <a:solidFill>
                <a:schemeClr val="dk1"/>
              </a:solidFill>
              <a:latin typeface="Merriweather Black"/>
              <a:ea typeface="Merriweather Black"/>
              <a:cs typeface="Merriweather Black"/>
              <a:sym typeface="Merriweather Black"/>
            </a:endParaRPr>
          </a:p>
        </p:txBody>
      </p:sp>
      <p:sp>
        <p:nvSpPr>
          <p:cNvPr id="689" name="Google Shape;689;g336b62f4fd4_0_871"/>
          <p:cNvSpPr txBox="1"/>
          <p:nvPr/>
        </p:nvSpPr>
        <p:spPr>
          <a:xfrm>
            <a:off x="4992025" y="4321488"/>
            <a:ext cx="3828900" cy="5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Teacher Nominations</a:t>
            </a:r>
            <a:endParaRPr sz="3200">
              <a:solidFill>
                <a:schemeClr val="dk1"/>
              </a:solidFill>
              <a:latin typeface="Calibri"/>
              <a:ea typeface="Calibri"/>
              <a:cs typeface="Calibri"/>
              <a:sym typeface="Calibri"/>
            </a:endParaRPr>
          </a:p>
        </p:txBody>
      </p:sp>
      <p:sp>
        <p:nvSpPr>
          <p:cNvPr id="690" name="Google Shape;690;g336b62f4fd4_0_871"/>
          <p:cNvSpPr txBox="1"/>
          <p:nvPr/>
        </p:nvSpPr>
        <p:spPr>
          <a:xfrm>
            <a:off x="6785175" y="1447975"/>
            <a:ext cx="1987200" cy="11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Roboto ExtraBold"/>
                <a:ea typeface="Roboto ExtraBold"/>
                <a:cs typeface="Roboto ExtraBold"/>
                <a:sym typeface="Roboto ExtraBold"/>
              </a:rPr>
              <a:t>Parent Contacts</a:t>
            </a:r>
            <a:endParaRPr sz="3200">
              <a:solidFill>
                <a:schemeClr val="dk1"/>
              </a:solidFill>
              <a:latin typeface="Roboto ExtraBold"/>
              <a:ea typeface="Roboto ExtraBold"/>
              <a:cs typeface="Roboto ExtraBold"/>
              <a:sym typeface="Roboto ExtraBold"/>
            </a:endParaRPr>
          </a:p>
        </p:txBody>
      </p:sp>
      <p:sp>
        <p:nvSpPr>
          <p:cNvPr id="691" name="Google Shape;691;g336b62f4fd4_0_871"/>
          <p:cNvSpPr txBox="1"/>
          <p:nvPr/>
        </p:nvSpPr>
        <p:spPr>
          <a:xfrm>
            <a:off x="1211475" y="4417638"/>
            <a:ext cx="3974400" cy="38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Verdana"/>
                <a:ea typeface="Verdana"/>
                <a:cs typeface="Verdana"/>
                <a:sym typeface="Verdana"/>
              </a:rPr>
              <a:t>Nurse referrals</a:t>
            </a:r>
            <a:endParaRPr sz="3200">
              <a:solidFill>
                <a:schemeClr val="dk1"/>
              </a:solidFill>
              <a:latin typeface="Verdana"/>
              <a:ea typeface="Verdana"/>
              <a:cs typeface="Verdana"/>
              <a:sym typeface="Verdana"/>
            </a:endParaRPr>
          </a:p>
          <a:p>
            <a:pPr marL="0" lvl="0" indent="0" algn="l" rtl="0">
              <a:spcBef>
                <a:spcPts val="0"/>
              </a:spcBef>
              <a:spcAft>
                <a:spcPts val="0"/>
              </a:spcAft>
              <a:buNone/>
            </a:pPr>
            <a:endParaRPr sz="3200">
              <a:solidFill>
                <a:schemeClr val="dk1"/>
              </a:solidFill>
              <a:latin typeface="Verdana"/>
              <a:ea typeface="Verdana"/>
              <a:cs typeface="Verdana"/>
              <a:sym typeface="Verdana"/>
            </a:endParaRPr>
          </a:p>
        </p:txBody>
      </p:sp>
      <p:sp>
        <p:nvSpPr>
          <p:cNvPr id="692" name="Google Shape;692;g336b62f4fd4_0_871"/>
          <p:cNvSpPr txBox="1"/>
          <p:nvPr/>
        </p:nvSpPr>
        <p:spPr>
          <a:xfrm>
            <a:off x="785400" y="6057425"/>
            <a:ext cx="7544700" cy="5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rgbClr val="FF9900"/>
                </a:solidFill>
                <a:latin typeface="Verdana"/>
                <a:ea typeface="Verdana"/>
                <a:cs typeface="Verdana"/>
                <a:sym typeface="Verdana"/>
              </a:rPr>
              <a:t>Identify at least 3 data sources.</a:t>
            </a:r>
            <a:endParaRPr sz="3200" b="1">
              <a:solidFill>
                <a:srgbClr val="FF9900"/>
              </a:solidFill>
              <a:latin typeface="Verdana"/>
              <a:ea typeface="Verdana"/>
              <a:cs typeface="Verdana"/>
              <a:sym typeface="Verdana"/>
            </a:endParaRPr>
          </a:p>
        </p:txBody>
      </p:sp>
      <p:sp>
        <p:nvSpPr>
          <p:cNvPr id="679" name="Google Shape;679;g336b62f4fd4_0_871"/>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990"/>
              <a:buNone/>
            </a:pPr>
            <a:r>
              <a:rPr lang="en-US" sz="3200"/>
              <a:t>What data sources do you have available to identify that students at-risk?</a:t>
            </a:r>
            <a:endParaRPr sz="30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g35b262c1ac7_0_111"/>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457200" lvl="0" indent="-419100" algn="l" rtl="0">
              <a:spcBef>
                <a:spcPts val="1000"/>
              </a:spcBef>
              <a:spcAft>
                <a:spcPts val="0"/>
              </a:spcAft>
              <a:buSzPts val="3000"/>
              <a:buFont typeface="Verdana"/>
              <a:buChar char="•"/>
            </a:pPr>
            <a:r>
              <a:rPr lang="en-US" sz="3000">
                <a:latin typeface="Verdana"/>
                <a:ea typeface="Verdana"/>
                <a:cs typeface="Verdana"/>
                <a:sym typeface="Verdana"/>
              </a:rPr>
              <a:t>Triangulation of data is critical as screening will over-identify students at risk.</a:t>
            </a:r>
            <a:endParaRPr sz="3000">
              <a:latin typeface="Verdana"/>
              <a:ea typeface="Verdana"/>
              <a:cs typeface="Verdana"/>
              <a:sym typeface="Verdana"/>
            </a:endParaRPr>
          </a:p>
          <a:p>
            <a:pPr marL="457200" lvl="0" indent="-419100" algn="l" rtl="0">
              <a:spcBef>
                <a:spcPts val="1000"/>
              </a:spcBef>
              <a:spcAft>
                <a:spcPts val="0"/>
              </a:spcAft>
              <a:buSzPts val="3000"/>
              <a:buFont typeface="Verdana"/>
              <a:buChar char="•"/>
            </a:pPr>
            <a:r>
              <a:rPr lang="en-US" sz="3000">
                <a:latin typeface="Verdana"/>
                <a:ea typeface="Verdana"/>
                <a:cs typeface="Verdana"/>
                <a:sym typeface="Verdana"/>
              </a:rPr>
              <a:t>Triangulation will identify a smaller, more precise group to target for interventions.</a:t>
            </a:r>
            <a:endParaRPr sz="3000">
              <a:latin typeface="Verdana"/>
              <a:ea typeface="Verdana"/>
              <a:cs typeface="Verdana"/>
              <a:sym typeface="Verdana"/>
            </a:endParaRPr>
          </a:p>
          <a:p>
            <a:pPr marL="457200" lvl="0" indent="-419100" algn="l" rtl="0">
              <a:spcBef>
                <a:spcPts val="1000"/>
              </a:spcBef>
              <a:spcAft>
                <a:spcPts val="1000"/>
              </a:spcAft>
              <a:buSzPts val="3000"/>
              <a:buFont typeface="Verdana"/>
              <a:buChar char="•"/>
            </a:pPr>
            <a:r>
              <a:rPr lang="en-US" sz="3000">
                <a:latin typeface="Verdana"/>
                <a:ea typeface="Verdana"/>
                <a:cs typeface="Verdana"/>
                <a:sym typeface="Verdana"/>
              </a:rPr>
              <a:t>We are not making decisions about the data yet, that will come with data decision rules (DDR).</a:t>
            </a:r>
            <a:endParaRPr sz="3000">
              <a:latin typeface="Verdana"/>
              <a:ea typeface="Verdana"/>
              <a:cs typeface="Verdana"/>
              <a:sym typeface="Verdana"/>
            </a:endParaRPr>
          </a:p>
        </p:txBody>
      </p:sp>
      <p:sp>
        <p:nvSpPr>
          <p:cNvPr id="698" name="Google Shape;698;g35b262c1ac7_0_111"/>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Triangulate the Data</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336b62f4fd4_0_889"/>
          <p:cNvSpPr txBox="1">
            <a:spLocks noGrp="1"/>
          </p:cNvSpPr>
          <p:nvPr>
            <p:ph type="body" idx="1"/>
          </p:nvPr>
        </p:nvSpPr>
        <p:spPr>
          <a:xfrm>
            <a:off x="457200" y="1600200"/>
            <a:ext cx="4514100" cy="4950300"/>
          </a:xfrm>
          <a:prstGeom prst="rect">
            <a:avLst/>
          </a:prstGeom>
        </p:spPr>
        <p:txBody>
          <a:bodyPr spcFirstLastPara="1" wrap="square" lIns="91425" tIns="45700" rIns="91425" bIns="45700" anchor="t" anchorCtr="0">
            <a:normAutofit fontScale="92500"/>
          </a:bodyPr>
          <a:lstStyle/>
          <a:p>
            <a:pPr marL="457200" lvl="0" indent="-416560" algn="l" rtl="0">
              <a:lnSpc>
                <a:spcPct val="115000"/>
              </a:lnSpc>
              <a:spcBef>
                <a:spcPts val="700"/>
              </a:spcBef>
              <a:spcAft>
                <a:spcPts val="0"/>
              </a:spcAft>
              <a:buSzPct val="100000"/>
              <a:buFont typeface="Verdana"/>
              <a:buChar char="•"/>
            </a:pPr>
            <a:r>
              <a:rPr lang="en-US" sz="3200">
                <a:latin typeface="Verdana"/>
                <a:ea typeface="Verdana"/>
                <a:cs typeface="Verdana"/>
                <a:sym typeface="Verdana"/>
              </a:rPr>
              <a:t>Determine what the threshold is for students who need tier 2 support</a:t>
            </a:r>
            <a:endParaRPr sz="3200">
              <a:latin typeface="Verdana"/>
              <a:ea typeface="Verdana"/>
              <a:cs typeface="Verdana"/>
              <a:sym typeface="Verdana"/>
            </a:endParaRPr>
          </a:p>
          <a:p>
            <a:pPr marL="457200" lvl="0" indent="-416560" algn="l" rtl="0">
              <a:lnSpc>
                <a:spcPct val="115000"/>
              </a:lnSpc>
              <a:spcBef>
                <a:spcPts val="1000"/>
              </a:spcBef>
              <a:spcAft>
                <a:spcPts val="0"/>
              </a:spcAft>
              <a:buSzPct val="100000"/>
              <a:buFont typeface="Verdana"/>
              <a:buChar char="•"/>
            </a:pPr>
            <a:r>
              <a:rPr lang="en-US" sz="3200">
                <a:latin typeface="Verdana"/>
                <a:ea typeface="Verdana"/>
                <a:cs typeface="Verdana"/>
                <a:sym typeface="Verdana"/>
              </a:rPr>
              <a:t>ALSO determine the cap for students who need more intensive supports</a:t>
            </a:r>
            <a:endParaRPr sz="3200">
              <a:latin typeface="Verdana"/>
              <a:ea typeface="Verdana"/>
              <a:cs typeface="Verdana"/>
              <a:sym typeface="Verdana"/>
            </a:endParaRPr>
          </a:p>
          <a:p>
            <a:pPr marL="0" lvl="0" indent="0" algn="l" rtl="0">
              <a:spcBef>
                <a:spcPts val="1000"/>
              </a:spcBef>
              <a:spcAft>
                <a:spcPts val="0"/>
              </a:spcAft>
              <a:buNone/>
            </a:pPr>
            <a:endParaRPr/>
          </a:p>
        </p:txBody>
      </p:sp>
      <p:pic>
        <p:nvPicPr>
          <p:cNvPr id="705" name="Google Shape;705;g336b62f4fd4_0_88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307850" y="1849850"/>
            <a:ext cx="3607550" cy="3998825"/>
          </a:xfrm>
          <a:prstGeom prst="rect">
            <a:avLst/>
          </a:prstGeom>
          <a:noFill/>
          <a:ln>
            <a:noFill/>
          </a:ln>
        </p:spPr>
      </p:pic>
      <p:sp>
        <p:nvSpPr>
          <p:cNvPr id="704" name="Google Shape;704;g336b62f4fd4_0_88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Set Floors &amp; Ceilings with Data</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1" name="Google Shape;711;g336b62f4fd4_0_899" descr="a sample data set to use to make decisions"/>
          <p:cNvPicPr preferRelativeResize="0"/>
          <p:nvPr/>
        </p:nvPicPr>
        <p:blipFill>
          <a:blip r:embed="rId3">
            <a:alphaModFix/>
          </a:blip>
          <a:stretch>
            <a:fillRect/>
          </a:stretch>
        </p:blipFill>
        <p:spPr>
          <a:xfrm>
            <a:off x="152400" y="1968600"/>
            <a:ext cx="8839201" cy="3427445"/>
          </a:xfrm>
          <a:prstGeom prst="rect">
            <a:avLst/>
          </a:prstGeom>
          <a:noFill/>
          <a:ln w="9525" cap="flat" cmpd="sng">
            <a:solidFill>
              <a:schemeClr val="dk1"/>
            </a:solidFill>
            <a:prstDash val="solid"/>
            <a:round/>
            <a:headEnd type="none" w="sm" len="sm"/>
            <a:tailEnd type="none" w="sm" len="sm"/>
          </a:ln>
        </p:spPr>
      </p:pic>
      <p:sp>
        <p:nvSpPr>
          <p:cNvPr id="710" name="Google Shape;710;g336b62f4fd4_0_89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Identify Students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336b62f4fd4_0_904"/>
          <p:cNvSpPr txBox="1">
            <a:spLocks noGrp="1"/>
          </p:cNvSpPr>
          <p:nvPr>
            <p:ph type="body" idx="1"/>
          </p:nvPr>
        </p:nvSpPr>
        <p:spPr>
          <a:xfrm>
            <a:off x="457201" y="1600201"/>
            <a:ext cx="8229600" cy="4572000"/>
          </a:xfrm>
          <a:prstGeom prst="rect">
            <a:avLst/>
          </a:prstGeom>
        </p:spPr>
        <p:txBody>
          <a:bodyPr spcFirstLastPara="1" wrap="square" lIns="91425" tIns="45700" rIns="91425" bIns="45700" anchor="ctr" anchorCtr="0">
            <a:normAutofit/>
          </a:bodyPr>
          <a:lstStyle/>
          <a:p>
            <a:pPr marL="0" lvl="0" indent="0" algn="ctr" rtl="0">
              <a:spcBef>
                <a:spcPts val="1000"/>
              </a:spcBef>
              <a:spcAft>
                <a:spcPts val="0"/>
              </a:spcAft>
              <a:buNone/>
            </a:pPr>
            <a:r>
              <a:rPr lang="en-US" sz="4800" b="1">
                <a:latin typeface="Verdana"/>
                <a:ea typeface="Verdana"/>
                <a:cs typeface="Verdana"/>
                <a:sym typeface="Verdana"/>
              </a:rPr>
              <a:t>Examples of systems data that can be used to identify students</a:t>
            </a:r>
            <a:endParaRPr sz="4800" b="1">
              <a:latin typeface="Verdana"/>
              <a:ea typeface="Verdana"/>
              <a:cs typeface="Verdana"/>
              <a:sym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24b1b9bd0d1_2_4060"/>
          <p:cNvSpPr txBox="1">
            <a:spLocks noGrp="1"/>
          </p:cNvSpPr>
          <p:nvPr>
            <p:ph type="body" idx="1"/>
          </p:nvPr>
        </p:nvSpPr>
        <p:spPr>
          <a:xfrm>
            <a:off x="332801" y="2004526"/>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Char char="•"/>
            </a:pPr>
            <a:r>
              <a:rPr lang="en-US" sz="2800"/>
              <a:t>Below 25% on universal screener</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Below 70% on benchmark assessments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Did not meet PALS benchmark</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Did not pass prior year’s SOL</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Did not achieve course credit</a:t>
            </a:r>
            <a:endParaRPr sz="2800"/>
          </a:p>
        </p:txBody>
      </p:sp>
      <p:sp>
        <p:nvSpPr>
          <p:cNvPr id="722" name="Google Shape;722;g24b1b9bd0d1_2_4060"/>
          <p:cNvSpPr txBox="1">
            <a:spLocks noGrp="1"/>
          </p:cNvSpPr>
          <p:nvPr>
            <p:ph type="title"/>
          </p:nvPr>
        </p:nvSpPr>
        <p:spPr>
          <a:xfrm>
            <a:off x="228600" y="228599"/>
            <a:ext cx="8686800" cy="1371601"/>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Tier 2 Academic Decision Rules</a:t>
            </a:r>
            <a:br>
              <a:rPr lang="en-US"/>
            </a:br>
            <a:r>
              <a:rPr lang="en-US"/>
              <a:t>Reading Data Example</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9" name="Google Shape;729;g24b1b9bd0d1_2_4068" descr="Advanced tiers decision rules table&#10;"/>
          <p:cNvPicPr preferRelativeResize="0"/>
          <p:nvPr/>
        </p:nvPicPr>
        <p:blipFill rotWithShape="1">
          <a:blip r:embed="rId3">
            <a:alphaModFix/>
          </a:blip>
          <a:srcRect l="1430" t="17603" r="21166" b="26996"/>
          <a:stretch/>
        </p:blipFill>
        <p:spPr>
          <a:xfrm>
            <a:off x="126925" y="1532251"/>
            <a:ext cx="8890150" cy="4891575"/>
          </a:xfrm>
          <a:prstGeom prst="rect">
            <a:avLst/>
          </a:prstGeom>
          <a:noFill/>
          <a:ln>
            <a:noFill/>
          </a:ln>
        </p:spPr>
      </p:pic>
      <p:sp>
        <p:nvSpPr>
          <p:cNvPr id="728" name="Google Shape;728;g24b1b9bd0d1_2_40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Academic Decision Rules</a:t>
            </a:r>
            <a:br>
              <a:rPr lang="en-US"/>
            </a:br>
            <a:r>
              <a:rPr lang="en-US"/>
              <a:t>Mathematics Data Example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g24b1b9bd0d1_2_408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Decision Rules</a:t>
            </a:r>
            <a:br>
              <a:rPr lang="en-US"/>
            </a:br>
            <a:r>
              <a:rPr lang="en-US">
                <a:solidFill>
                  <a:srgbClr val="FFFFFF"/>
                </a:solidFill>
              </a:rPr>
              <a:t>Behavior Data Example</a:t>
            </a:r>
            <a:endParaRPr/>
          </a:p>
        </p:txBody>
      </p:sp>
      <p:sp>
        <p:nvSpPr>
          <p:cNvPr id="735" name="Google Shape;735;g24b1b9bd0d1_2_4089"/>
          <p:cNvSpPr txBox="1">
            <a:spLocks noGrp="1"/>
          </p:cNvSpPr>
          <p:nvPr>
            <p:ph type="body" idx="1"/>
          </p:nvPr>
        </p:nvSpPr>
        <p:spPr>
          <a:xfrm>
            <a:off x="1365200" y="1600200"/>
            <a:ext cx="8229600" cy="5257800"/>
          </a:xfrm>
          <a:prstGeom prst="rect">
            <a:avLst/>
          </a:prstGeom>
          <a:noFill/>
          <a:ln>
            <a:noFill/>
          </a:ln>
        </p:spPr>
        <p:txBody>
          <a:bodyPr spcFirstLastPara="1" wrap="square" lIns="91425" tIns="45700" rIns="91425" bIns="45700" anchor="t" anchorCtr="0">
            <a:normAutofit fontScale="92500" lnSpcReduction="20000"/>
          </a:bodyPr>
          <a:lstStyle/>
          <a:p>
            <a:pPr marL="457200" lvl="0" indent="-406399" algn="l" rtl="0">
              <a:lnSpc>
                <a:spcPct val="100000"/>
              </a:lnSpc>
              <a:spcBef>
                <a:spcPts val="360"/>
              </a:spcBef>
              <a:spcAft>
                <a:spcPts val="0"/>
              </a:spcAft>
              <a:buSzPct val="108107"/>
              <a:buFont typeface="Verdana"/>
              <a:buChar char="•"/>
            </a:pPr>
            <a:r>
              <a:rPr lang="en-US" sz="2800"/>
              <a:t>2-5 ODR’s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1 Suspension</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&gt;  ?  minutes missed instruction</a:t>
            </a:r>
            <a:endParaRPr sz="2800"/>
          </a:p>
          <a:p>
            <a:pPr marL="457200" lvl="0" indent="0" algn="l" rtl="0">
              <a:lnSpc>
                <a:spcPct val="100000"/>
              </a:lnSpc>
              <a:spcBef>
                <a:spcPts val="360"/>
              </a:spcBef>
              <a:spcAft>
                <a:spcPts val="0"/>
              </a:spcAft>
              <a:buSzPct val="69497"/>
              <a:buNone/>
            </a:pPr>
            <a:r>
              <a:rPr lang="en-US" sz="2800"/>
              <a:t> </a:t>
            </a:r>
            <a:endParaRPr sz="2800"/>
          </a:p>
          <a:p>
            <a:pPr marL="457200" lvl="0" indent="-406399" algn="l" rtl="0">
              <a:lnSpc>
                <a:spcPct val="100000"/>
              </a:lnSpc>
              <a:spcBef>
                <a:spcPts val="360"/>
              </a:spcBef>
              <a:spcAft>
                <a:spcPts val="0"/>
              </a:spcAft>
              <a:buSzPct val="108107"/>
              <a:buFont typeface="Verdana"/>
              <a:buChar char="•"/>
            </a:pPr>
            <a:r>
              <a:rPr lang="en-US" sz="2800"/>
              <a:t>&gt;  ?  days unexcused absences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Incomplete classwork/homework</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Tardies</a:t>
            </a:r>
            <a:endParaRPr sz="2800"/>
          </a:p>
          <a:p>
            <a:pPr marL="457200" lvl="0" indent="0" algn="l" rtl="0">
              <a:lnSpc>
                <a:spcPct val="100000"/>
              </a:lnSpc>
              <a:spcBef>
                <a:spcPts val="360"/>
              </a:spcBef>
              <a:spcAft>
                <a:spcPts val="0"/>
              </a:spcAft>
              <a:buSzPct val="69497"/>
              <a:buNone/>
            </a:pPr>
            <a:endParaRPr sz="2800"/>
          </a:p>
          <a:p>
            <a:pPr marL="457200" lvl="0" indent="-406399" algn="l" rtl="0">
              <a:lnSpc>
                <a:spcPct val="100000"/>
              </a:lnSpc>
              <a:spcBef>
                <a:spcPts val="360"/>
              </a:spcBef>
              <a:spcAft>
                <a:spcPts val="0"/>
              </a:spcAft>
              <a:buSzPct val="108107"/>
              <a:buFont typeface="Verdana"/>
              <a:buChar char="•"/>
            </a:pPr>
            <a:r>
              <a:rPr lang="en-US" sz="2800"/>
              <a:t>Student, caregiver, staff nomination</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1328cc3a658_2_356"/>
          <p:cNvSpPr txBox="1">
            <a:spLocks noGrp="1"/>
          </p:cNvSpPr>
          <p:nvPr>
            <p:ph type="body" idx="1"/>
          </p:nvPr>
        </p:nvSpPr>
        <p:spPr>
          <a:xfrm>
            <a:off x="228600" y="1521000"/>
            <a:ext cx="8686800" cy="52578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Font typeface="Arial"/>
              <a:buChar char="●"/>
            </a:pPr>
            <a:r>
              <a:rPr lang="en-US" sz="2400">
                <a:latin typeface="Arial"/>
                <a:ea typeface="Arial"/>
                <a:cs typeface="Arial"/>
                <a:sym typeface="Arial"/>
              </a:rPr>
              <a:t>Establish written processes and procedures for the Tier 2 </a:t>
            </a:r>
            <a:r>
              <a:rPr lang="en-US" sz="2400" b="1">
                <a:latin typeface="Arial"/>
                <a:ea typeface="Arial"/>
                <a:cs typeface="Arial"/>
                <a:sym typeface="Arial"/>
              </a:rPr>
              <a:t>team</a:t>
            </a:r>
            <a:r>
              <a:rPr lang="en-US" sz="2400">
                <a:latin typeface="Arial"/>
                <a:ea typeface="Arial"/>
                <a:cs typeface="Arial"/>
                <a:sym typeface="Arial"/>
              </a:rPr>
              <a:t>, including defining team membership and setting up meeting structures.</a:t>
            </a:r>
            <a:endParaRPr sz="2400">
              <a:latin typeface="Arial"/>
              <a:ea typeface="Arial"/>
              <a:cs typeface="Arial"/>
              <a:sym typeface="Arial"/>
            </a:endParaRPr>
          </a:p>
          <a:p>
            <a:pPr marL="457200" lvl="0" indent="-381000" algn="l" rtl="0">
              <a:lnSpc>
                <a:spcPct val="115000"/>
              </a:lnSpc>
              <a:spcBef>
                <a:spcPts val="0"/>
              </a:spcBef>
              <a:spcAft>
                <a:spcPts val="0"/>
              </a:spcAft>
              <a:buSzPts val="2400"/>
              <a:buChar char="●"/>
            </a:pPr>
            <a:r>
              <a:rPr lang="en-US" sz="2400">
                <a:latin typeface="Arial"/>
                <a:ea typeface="Arial"/>
                <a:cs typeface="Arial"/>
                <a:sym typeface="Arial"/>
              </a:rPr>
              <a:t>Evaluate, refine, and/or create </a:t>
            </a:r>
            <a:r>
              <a:rPr lang="en-US" sz="2400" b="1">
                <a:latin typeface="Arial"/>
                <a:ea typeface="Arial"/>
                <a:cs typeface="Arial"/>
                <a:sym typeface="Arial"/>
              </a:rPr>
              <a:t>decision rules</a:t>
            </a:r>
            <a:r>
              <a:rPr lang="en-US" sz="2400">
                <a:latin typeface="Arial"/>
                <a:ea typeface="Arial"/>
                <a:cs typeface="Arial"/>
                <a:sym typeface="Arial"/>
              </a:rPr>
              <a:t> that incorporate multiple data sources to accurately identify students in need of Tier 2 support.</a:t>
            </a:r>
            <a:endParaRPr sz="2400">
              <a:latin typeface="Arial"/>
              <a:ea typeface="Arial"/>
              <a:cs typeface="Arial"/>
              <a:sym typeface="Arial"/>
            </a:endParaRPr>
          </a:p>
          <a:p>
            <a:pPr marL="457200" lvl="0" indent="-381000" algn="l" rtl="0">
              <a:lnSpc>
                <a:spcPct val="115000"/>
              </a:lnSpc>
              <a:spcBef>
                <a:spcPts val="0"/>
              </a:spcBef>
              <a:spcAft>
                <a:spcPts val="0"/>
              </a:spcAft>
              <a:buSzPts val="2400"/>
              <a:buChar char="●"/>
            </a:pPr>
            <a:r>
              <a:rPr lang="en-US" sz="2400">
                <a:latin typeface="Arial"/>
                <a:ea typeface="Arial"/>
                <a:cs typeface="Arial"/>
                <a:sym typeface="Arial"/>
              </a:rPr>
              <a:t>Design a standardized </a:t>
            </a:r>
            <a:r>
              <a:rPr lang="en-US" sz="2400" b="1">
                <a:latin typeface="Arial"/>
                <a:ea typeface="Arial"/>
                <a:cs typeface="Arial"/>
                <a:sym typeface="Arial"/>
              </a:rPr>
              <a:t>request for assistance form </a:t>
            </a:r>
            <a:r>
              <a:rPr lang="en-US" sz="2400">
                <a:latin typeface="Arial"/>
                <a:ea typeface="Arial"/>
                <a:cs typeface="Arial"/>
                <a:sym typeface="Arial"/>
              </a:rPr>
              <a:t>accessible to teachers, students, and families, ensuring clarity and ease of use.</a:t>
            </a:r>
            <a:endParaRPr sz="2400">
              <a:latin typeface="Arial"/>
              <a:ea typeface="Arial"/>
              <a:cs typeface="Arial"/>
              <a:sym typeface="Arial"/>
            </a:endParaRPr>
          </a:p>
          <a:p>
            <a:pPr marL="457200" lvl="0" indent="-228600" algn="l" rtl="0">
              <a:lnSpc>
                <a:spcPct val="100000"/>
              </a:lnSpc>
              <a:spcBef>
                <a:spcPts val="1000"/>
              </a:spcBef>
              <a:spcAft>
                <a:spcPts val="0"/>
              </a:spcAft>
              <a:buSzPts val="2323"/>
              <a:buNone/>
            </a:pPr>
            <a:endParaRPr sz="2200"/>
          </a:p>
        </p:txBody>
      </p:sp>
      <p:sp>
        <p:nvSpPr>
          <p:cNvPr id="273" name="Google Shape;273;g1328cc3a658_2_3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 - Day 1</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24b1b9bd0d1_2_495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Decision Rules: </a:t>
            </a:r>
            <a:endParaRPr/>
          </a:p>
          <a:p>
            <a:pPr marL="0" lvl="0" indent="0" algn="ctr" rtl="0">
              <a:lnSpc>
                <a:spcPct val="100000"/>
              </a:lnSpc>
              <a:spcBef>
                <a:spcPts val="0"/>
              </a:spcBef>
              <a:spcAft>
                <a:spcPts val="0"/>
              </a:spcAft>
              <a:buSzPct val="111111"/>
              <a:buNone/>
            </a:pPr>
            <a:r>
              <a:rPr lang="en-US"/>
              <a:t>Mental Wellness Data Example</a:t>
            </a:r>
            <a:endParaRPr/>
          </a:p>
        </p:txBody>
      </p:sp>
      <p:sp>
        <p:nvSpPr>
          <p:cNvPr id="741" name="Google Shape;741;g24b1b9bd0d1_2_4954"/>
          <p:cNvSpPr txBox="1">
            <a:spLocks noGrp="1"/>
          </p:cNvSpPr>
          <p:nvPr>
            <p:ph type="body" idx="1"/>
          </p:nvPr>
        </p:nvSpPr>
        <p:spPr>
          <a:xfrm>
            <a:off x="914401" y="1626426"/>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360"/>
              </a:spcBef>
              <a:spcAft>
                <a:spcPts val="0"/>
              </a:spcAft>
              <a:buSzPts val="2800"/>
              <a:buFont typeface="Verdana"/>
              <a:buChar char="•"/>
            </a:pPr>
            <a:r>
              <a:rPr lang="en-US" sz="2800"/>
              <a:t>5+ visits to the nurse/school counselor per month</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3-5 absences per month</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2-4 tardies and/or early dismissals</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Student, caregiver, staff nomination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Font typeface="Verdana"/>
              <a:buChar char="•"/>
            </a:pPr>
            <a:r>
              <a:rPr lang="en-US" sz="2800"/>
              <a:t>Mental Wellness Screener</a:t>
            </a:r>
            <a:endParaRPr sz="2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7" name="Google Shape;747;g2eb7b32c49c_0_0"/>
          <p:cNvSpPr txBox="1">
            <a:spLocks noGrp="1"/>
          </p:cNvSpPr>
          <p:nvPr>
            <p:ph type="body" idx="1"/>
          </p:nvPr>
        </p:nvSpPr>
        <p:spPr>
          <a:xfrm>
            <a:off x="555688" y="1494125"/>
            <a:ext cx="3582900" cy="651000"/>
          </a:xfrm>
          <a:prstGeom prst="rect">
            <a:avLst/>
          </a:prstGeom>
          <a:solidFill>
            <a:srgbClr val="003369">
              <a:alpha val="72941"/>
            </a:srgbClr>
          </a:solidFill>
          <a:ln>
            <a:noFill/>
          </a:ln>
        </p:spPr>
        <p:txBody>
          <a:bodyPr spcFirstLastPara="1" wrap="square" lIns="91425" tIns="45700" rIns="91425" bIns="45700" anchor="b" anchorCtr="0">
            <a:noAutofit/>
          </a:bodyPr>
          <a:lstStyle/>
          <a:p>
            <a:pPr marL="457200" lvl="0" indent="-228600" algn="ctr" rtl="0">
              <a:lnSpc>
                <a:spcPct val="100000"/>
              </a:lnSpc>
              <a:spcBef>
                <a:spcPts val="420"/>
              </a:spcBef>
              <a:spcAft>
                <a:spcPts val="0"/>
              </a:spcAft>
              <a:buSzPts val="2100"/>
              <a:buNone/>
            </a:pPr>
            <a:r>
              <a:rPr lang="en-US"/>
              <a:t>School A</a:t>
            </a:r>
            <a:endParaRPr/>
          </a:p>
        </p:txBody>
      </p:sp>
      <p:sp>
        <p:nvSpPr>
          <p:cNvPr id="748" name="Google Shape;748;g2eb7b32c49c_0_0"/>
          <p:cNvSpPr txBox="1">
            <a:spLocks noGrp="1"/>
          </p:cNvSpPr>
          <p:nvPr>
            <p:ph type="body" idx="3"/>
          </p:nvPr>
        </p:nvSpPr>
        <p:spPr>
          <a:xfrm>
            <a:off x="5105400" y="1505225"/>
            <a:ext cx="3581400" cy="639900"/>
          </a:xfrm>
          <a:prstGeom prst="rect">
            <a:avLst/>
          </a:prstGeom>
          <a:solidFill>
            <a:srgbClr val="003369">
              <a:alpha val="72941"/>
            </a:srgbClr>
          </a:solidFill>
          <a:ln>
            <a:noFill/>
          </a:ln>
        </p:spPr>
        <p:txBody>
          <a:bodyPr spcFirstLastPara="1" wrap="square" lIns="91425" tIns="45700" rIns="91425" bIns="45700" anchor="b" anchorCtr="0">
            <a:normAutofit/>
          </a:bodyPr>
          <a:lstStyle/>
          <a:p>
            <a:pPr marL="457200" lvl="0" indent="-228600" algn="ctr" rtl="0">
              <a:lnSpc>
                <a:spcPct val="100000"/>
              </a:lnSpc>
              <a:spcBef>
                <a:spcPts val="420"/>
              </a:spcBef>
              <a:spcAft>
                <a:spcPts val="0"/>
              </a:spcAft>
              <a:buClr>
                <a:schemeClr val="lt1"/>
              </a:buClr>
              <a:buSzPts val="2100"/>
              <a:buNone/>
            </a:pPr>
            <a:r>
              <a:rPr lang="en-US"/>
              <a:t>School B</a:t>
            </a:r>
            <a:endParaRPr/>
          </a:p>
        </p:txBody>
      </p:sp>
      <p:sp>
        <p:nvSpPr>
          <p:cNvPr id="749" name="Google Shape;749;g2eb7b32c49c_0_0"/>
          <p:cNvSpPr txBox="1">
            <a:spLocks noGrp="1"/>
          </p:cNvSpPr>
          <p:nvPr>
            <p:ph type="ftr" idx="11"/>
          </p:nvPr>
        </p:nvSpPr>
        <p:spPr>
          <a:xfrm>
            <a:off x="0" y="6505137"/>
            <a:ext cx="9067800" cy="2004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Verdana"/>
              <a:buNone/>
            </a:pPr>
            <a:r>
              <a:rPr lang="en-US" sz="2400" b="0" i="1" u="none" strike="noStrike" cap="none">
                <a:solidFill>
                  <a:srgbClr val="000000"/>
                </a:solidFill>
                <a:latin typeface="Verdana"/>
                <a:ea typeface="Verdana"/>
                <a:cs typeface="Verdana"/>
                <a:sym typeface="Verdana"/>
              </a:rPr>
              <a:t>Oregon Response to Intervention and Instruction (2019)</a:t>
            </a:r>
            <a:endParaRPr sz="2400" b="0" i="1" u="none" strike="noStrike" cap="none">
              <a:solidFill>
                <a:srgbClr val="000000"/>
              </a:solidFill>
              <a:latin typeface="Verdana"/>
              <a:ea typeface="Verdana"/>
              <a:cs typeface="Verdana"/>
              <a:sym typeface="Verdana"/>
            </a:endParaRPr>
          </a:p>
        </p:txBody>
      </p:sp>
      <p:pic>
        <p:nvPicPr>
          <p:cNvPr id="750" name="Google Shape;750;g2eb7b32c49c_0_0" descr="circle graph"/>
          <p:cNvPicPr preferRelativeResize="0"/>
          <p:nvPr/>
        </p:nvPicPr>
        <p:blipFill rotWithShape="1">
          <a:blip r:embed="rId3">
            <a:alphaModFix/>
          </a:blip>
          <a:srcRect l="5642" t="18061" b="20981"/>
          <a:stretch/>
        </p:blipFill>
        <p:spPr>
          <a:xfrm>
            <a:off x="555688" y="2553962"/>
            <a:ext cx="4300323" cy="3147201"/>
          </a:xfrm>
          <a:prstGeom prst="rect">
            <a:avLst/>
          </a:prstGeom>
          <a:noFill/>
          <a:ln>
            <a:noFill/>
          </a:ln>
        </p:spPr>
      </p:pic>
      <p:pic>
        <p:nvPicPr>
          <p:cNvPr id="751" name="Google Shape;751;g2eb7b32c49c_0_0" descr="circle graph 2"/>
          <p:cNvPicPr preferRelativeResize="0"/>
          <p:nvPr/>
        </p:nvPicPr>
        <p:blipFill rotWithShape="1">
          <a:blip r:embed="rId4">
            <a:alphaModFix/>
          </a:blip>
          <a:srcRect l="5642" t="16061" b="20978"/>
          <a:stretch/>
        </p:blipFill>
        <p:spPr>
          <a:xfrm>
            <a:off x="4724400" y="2486066"/>
            <a:ext cx="4343400" cy="3282972"/>
          </a:xfrm>
          <a:prstGeom prst="rect">
            <a:avLst/>
          </a:prstGeom>
          <a:noFill/>
          <a:ln>
            <a:noFill/>
          </a:ln>
        </p:spPr>
      </p:pic>
      <p:sp>
        <p:nvSpPr>
          <p:cNvPr id="746" name="Google Shape;746;g2eb7b32c49c_0_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Risk Factors and Decision Rules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8" name="Google Shape;758;g2e775aaafa9_0_6"/>
          <p:cNvSpPr txBox="1"/>
          <p:nvPr/>
        </p:nvSpPr>
        <p:spPr>
          <a:xfrm>
            <a:off x="840904" y="6031934"/>
            <a:ext cx="71082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*Ensure schools are looking at more than one data point to determine intervention need(s)*</a:t>
            </a:r>
            <a:endParaRPr sz="20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757" name="Google Shape;757;g2e775aaafa9_0_6" descr="Decision rules screen shot listing measure, proficient score, at-risk and high risk columns&#10;Header row is decision rules&#10;&#10;&#10;"/>
          <p:cNvGraphicFramePr/>
          <p:nvPr>
            <p:extLst>
              <p:ext uri="{D42A27DB-BD31-4B8C-83A1-F6EECF244321}">
                <p14:modId xmlns:p14="http://schemas.microsoft.com/office/powerpoint/2010/main" val="1786217396"/>
              </p:ext>
            </p:extLst>
          </p:nvPr>
        </p:nvGraphicFramePr>
        <p:xfrm>
          <a:off x="401899" y="1429784"/>
          <a:ext cx="8340200" cy="4602150"/>
        </p:xfrm>
        <a:graphic>
          <a:graphicData uri="http://schemas.openxmlformats.org/drawingml/2006/table">
            <a:tbl>
              <a:tblPr firstRow="1">
                <a:noFill/>
                <a:tableStyleId>{6AC0BFF3-B674-49B5-BBC9-8DE3085FCD19}</a:tableStyleId>
              </a:tblPr>
              <a:tblGrid>
                <a:gridCol w="2085050">
                  <a:extLst>
                    <a:ext uri="{9D8B030D-6E8A-4147-A177-3AD203B41FA5}">
                      <a16:colId xmlns:a16="http://schemas.microsoft.com/office/drawing/2014/main" val="20000"/>
                    </a:ext>
                  </a:extLst>
                </a:gridCol>
                <a:gridCol w="2085050">
                  <a:extLst>
                    <a:ext uri="{9D8B030D-6E8A-4147-A177-3AD203B41FA5}">
                      <a16:colId xmlns:a16="http://schemas.microsoft.com/office/drawing/2014/main" val="20001"/>
                    </a:ext>
                  </a:extLst>
                </a:gridCol>
                <a:gridCol w="2085050">
                  <a:extLst>
                    <a:ext uri="{9D8B030D-6E8A-4147-A177-3AD203B41FA5}">
                      <a16:colId xmlns:a16="http://schemas.microsoft.com/office/drawing/2014/main" val="20002"/>
                    </a:ext>
                  </a:extLst>
                </a:gridCol>
                <a:gridCol w="2085050">
                  <a:extLst>
                    <a:ext uri="{9D8B030D-6E8A-4147-A177-3AD203B41FA5}">
                      <a16:colId xmlns:a16="http://schemas.microsoft.com/office/drawing/2014/main" val="20003"/>
                    </a:ext>
                  </a:extLst>
                </a:gridCol>
              </a:tblGrid>
              <a:tr h="388875">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Measure</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Proficient Score</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At-Risk</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chemeClr val="dk1"/>
                        </a:buClr>
                        <a:buSzPts val="1400"/>
                        <a:buFont typeface="Helvetica Neue"/>
                        <a:buNone/>
                      </a:pPr>
                      <a:r>
                        <a:rPr lang="en-US" sz="1400" b="1" u="none" strike="noStrike" cap="none">
                          <a:solidFill>
                            <a:schemeClr val="dk1"/>
                          </a:solidFill>
                        </a:rPr>
                        <a:t>High Risk</a:t>
                      </a:r>
                      <a:endParaRPr sz="1400"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3589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Classroom Managed</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0-4</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5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15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ODR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2-5</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6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Absences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&lt;5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5+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10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Tardy</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&lt;4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4+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10 / trimester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ISS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4 or more</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OSS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Reading Virginia Growth Assessment     </a:t>
                      </a:r>
                      <a:endParaRPr sz="1200" u="none" strike="noStrike" cap="none"/>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red or higher</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between purple and red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below purple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Math Virginia Growth Assessment</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red or higher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between purple and red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scores fall below purple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589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Writing Assessment</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3 or 4</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NS; 1</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538450">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Nurse (non-medication)</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0-1 (no pattern)</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a:t>2-5 (patterns of regular visits)</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1400"/>
                        <a:buFont typeface="Helvetica Neue"/>
                        <a:buNone/>
                      </a:pPr>
                      <a:r>
                        <a:rPr lang="en-US" sz="1200" u="none" strike="noStrike" cap="none" dirty="0"/>
                        <a:t>6 or more (patterns of regular visits)</a:t>
                      </a:r>
                      <a:endParaRPr sz="1200" u="none" strike="noStrike" cap="none"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
        <p:nvSpPr>
          <p:cNvPr id="756" name="Google Shape;756;g2e775aaafa9_0_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Sample Data Decision Rules Dashboard</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766" name="Google Shape;766;g134ba78c8ca_0_7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493828" y="3312025"/>
            <a:ext cx="3882574" cy="2588401"/>
          </a:xfrm>
          <a:prstGeom prst="rect">
            <a:avLst/>
          </a:prstGeom>
          <a:noFill/>
          <a:ln>
            <a:noFill/>
          </a:ln>
        </p:spPr>
      </p:pic>
      <p:sp>
        <p:nvSpPr>
          <p:cNvPr id="764" name="Google Shape;764;g134ba78c8ca_0_72"/>
          <p:cNvSpPr txBox="1">
            <a:spLocks noGrp="1"/>
          </p:cNvSpPr>
          <p:nvPr>
            <p:ph type="body" idx="1"/>
          </p:nvPr>
        </p:nvSpPr>
        <p:spPr>
          <a:xfrm>
            <a:off x="457200" y="1600200"/>
            <a:ext cx="8229600" cy="4384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400" b="1">
                <a:latin typeface="Verdana"/>
                <a:ea typeface="Verdana"/>
                <a:cs typeface="Verdana"/>
                <a:sym typeface="Verdana"/>
              </a:rPr>
              <a:t>Evaluate, refine and/or create decision rules that incorporate multiple sources to accurately identify students in need of Tier 2 support.</a:t>
            </a:r>
            <a:endParaRPr sz="2400" b="1">
              <a:latin typeface="Verdana"/>
              <a:ea typeface="Verdana"/>
              <a:cs typeface="Verdana"/>
              <a:sym typeface="Verdana"/>
            </a:endParaRPr>
          </a:p>
          <a:p>
            <a:pPr marL="0" lvl="0" indent="0" algn="l" rtl="0">
              <a:lnSpc>
                <a:spcPct val="100000"/>
              </a:lnSpc>
              <a:spcBef>
                <a:spcPts val="0"/>
              </a:spcBef>
              <a:spcAft>
                <a:spcPts val="0"/>
              </a:spcAft>
              <a:buNone/>
            </a:pPr>
            <a:endParaRPr sz="2400" b="1">
              <a:latin typeface="Verdana"/>
              <a:ea typeface="Verdana"/>
              <a:cs typeface="Verdana"/>
              <a:sym typeface="Verdana"/>
            </a:endParaRPr>
          </a:p>
          <a:p>
            <a:pPr marL="0" lvl="0" indent="0" algn="l" rtl="0">
              <a:lnSpc>
                <a:spcPct val="100000"/>
              </a:lnSpc>
              <a:spcBef>
                <a:spcPts val="360"/>
              </a:spcBef>
              <a:spcAft>
                <a:spcPts val="0"/>
              </a:spcAft>
              <a:buNone/>
            </a:pPr>
            <a:endParaRPr sz="2400" b="1">
              <a:latin typeface="Verdana"/>
              <a:ea typeface="Verdana"/>
              <a:cs typeface="Verdana"/>
              <a:sym typeface="Verdana"/>
            </a:endParaRPr>
          </a:p>
        </p:txBody>
      </p:sp>
      <p:sp>
        <p:nvSpPr>
          <p:cNvPr id="765" name="Google Shape;765;g134ba78c8ca_0_7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Team Time:</a:t>
            </a:r>
            <a:endParaRPr>
              <a:solidFill>
                <a:schemeClr val="lt1"/>
              </a:solidFill>
            </a:endParaRPr>
          </a:p>
          <a:p>
            <a:pPr marL="0" lvl="0" indent="0" algn="ctr" rtl="0">
              <a:lnSpc>
                <a:spcPct val="90000"/>
              </a:lnSpc>
              <a:spcBef>
                <a:spcPts val="0"/>
              </a:spcBef>
              <a:spcAft>
                <a:spcPts val="0"/>
              </a:spcAft>
              <a:buClr>
                <a:schemeClr val="lt1"/>
              </a:buClr>
              <a:buSzPts val="3800"/>
              <a:buFont typeface="Verdana"/>
              <a:buNone/>
            </a:pPr>
            <a:r>
              <a:rPr lang="en-US">
                <a:solidFill>
                  <a:schemeClr val="lt1"/>
                </a:solidFill>
              </a:rPr>
              <a:t> Decision Rules </a:t>
            </a:r>
            <a:endParaRPr>
              <a:solidFill>
                <a:schemeClr val="lt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2" name="Google Shape;772;g35b262c1ac7_0_5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165948" y="1565623"/>
            <a:ext cx="4812100" cy="4812100"/>
          </a:xfrm>
          <a:prstGeom prst="rect">
            <a:avLst/>
          </a:prstGeom>
          <a:noFill/>
          <a:ln>
            <a:noFill/>
          </a:ln>
        </p:spPr>
      </p:pic>
      <p:sp>
        <p:nvSpPr>
          <p:cNvPr id="771" name="Google Shape;771;g35b262c1ac7_0_5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Team Share Out</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9" name="Google Shape;779;g134ba78c8ca_0_115"/>
          <p:cNvSpPr txBox="1">
            <a:spLocks noGrp="1"/>
          </p:cNvSpPr>
          <p:nvPr>
            <p:ph type="body" idx="1"/>
          </p:nvPr>
        </p:nvSpPr>
        <p:spPr>
          <a:xfrm>
            <a:off x="457200" y="1894116"/>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406400" algn="l" rtl="0">
              <a:lnSpc>
                <a:spcPct val="100000"/>
              </a:lnSpc>
              <a:spcBef>
                <a:spcPts val="360"/>
              </a:spcBef>
              <a:spcAft>
                <a:spcPts val="0"/>
              </a:spcAft>
              <a:buSzPts val="2800"/>
              <a:buChar char="•"/>
            </a:pPr>
            <a:r>
              <a:rPr lang="en-US" sz="2800"/>
              <a:t>Provide a uniform method for student accessing advanced tiers interventions and supports.</a:t>
            </a:r>
            <a:endParaRPr sz="2800"/>
          </a:p>
          <a:p>
            <a:pPr marL="457200" lvl="0" indent="-228600" algn="l" rtl="0">
              <a:lnSpc>
                <a:spcPct val="100000"/>
              </a:lnSpc>
              <a:spcBef>
                <a:spcPts val="360"/>
              </a:spcBef>
              <a:spcAft>
                <a:spcPts val="0"/>
              </a:spcAft>
              <a:buSzPts val="1946"/>
              <a:buNone/>
            </a:pPr>
            <a:endParaRPr sz="2800"/>
          </a:p>
          <a:p>
            <a:pPr marL="457200" lvl="0" indent="-406400" algn="l" rtl="0">
              <a:lnSpc>
                <a:spcPct val="100000"/>
              </a:lnSpc>
              <a:spcBef>
                <a:spcPts val="360"/>
              </a:spcBef>
              <a:spcAft>
                <a:spcPts val="0"/>
              </a:spcAft>
              <a:buSzPts val="2800"/>
              <a:buChar char="•"/>
            </a:pPr>
            <a:r>
              <a:rPr lang="en-US" sz="2800"/>
              <a:t>Decision rules, or “entry and exit criteria” allow for decisions to be made objectively on who receives support. </a:t>
            </a:r>
            <a:endParaRPr sz="2800"/>
          </a:p>
          <a:p>
            <a:pPr marL="114300" lvl="0" indent="0" algn="l" rtl="0">
              <a:lnSpc>
                <a:spcPct val="100000"/>
              </a:lnSpc>
              <a:spcBef>
                <a:spcPts val="360"/>
              </a:spcBef>
              <a:spcAft>
                <a:spcPts val="0"/>
              </a:spcAft>
              <a:buSzPts val="1946"/>
              <a:buNone/>
            </a:pPr>
            <a:r>
              <a:rPr lang="en-US" sz="2800"/>
              <a:t> </a:t>
            </a:r>
            <a:endParaRPr sz="2800"/>
          </a:p>
          <a:p>
            <a:pPr marL="457200" lvl="0" indent="-406400" algn="l" rtl="0">
              <a:lnSpc>
                <a:spcPct val="100000"/>
              </a:lnSpc>
              <a:spcBef>
                <a:spcPts val="360"/>
              </a:spcBef>
              <a:spcAft>
                <a:spcPts val="0"/>
              </a:spcAft>
              <a:buSzPts val="2800"/>
              <a:buChar char="•"/>
            </a:pPr>
            <a:r>
              <a:rPr lang="en-US" sz="2800"/>
              <a:t>Provide clear advanced tier intervention fading criteria. </a:t>
            </a:r>
            <a:endParaRPr sz="2800"/>
          </a:p>
        </p:txBody>
      </p:sp>
      <p:pic>
        <p:nvPicPr>
          <p:cNvPr id="780" name="Google Shape;780;g134ba78c8ca_0_115" descr="lightbulb icon" title="lightbulb icon"/>
          <p:cNvPicPr preferRelativeResize="0"/>
          <p:nvPr/>
        </p:nvPicPr>
        <p:blipFill rotWithShape="1">
          <a:blip r:embed="rId3">
            <a:alphaModFix/>
          </a:blip>
          <a:srcRect/>
          <a:stretch/>
        </p:blipFill>
        <p:spPr>
          <a:xfrm>
            <a:off x="199826" y="1600200"/>
            <a:ext cx="827074" cy="923757"/>
          </a:xfrm>
          <a:prstGeom prst="rect">
            <a:avLst/>
          </a:prstGeom>
          <a:noFill/>
          <a:ln>
            <a:noFill/>
          </a:ln>
        </p:spPr>
      </p:pic>
      <p:pic>
        <p:nvPicPr>
          <p:cNvPr id="781" name="Google Shape;781;g134ba78c8ca_0_115" descr="lightbulb icon" title="lightbulb icon"/>
          <p:cNvPicPr preferRelativeResize="0"/>
          <p:nvPr/>
        </p:nvPicPr>
        <p:blipFill rotWithShape="1">
          <a:blip r:embed="rId3">
            <a:alphaModFix/>
          </a:blip>
          <a:srcRect/>
          <a:stretch/>
        </p:blipFill>
        <p:spPr>
          <a:xfrm>
            <a:off x="199826" y="3535900"/>
            <a:ext cx="827074" cy="923757"/>
          </a:xfrm>
          <a:prstGeom prst="rect">
            <a:avLst/>
          </a:prstGeom>
          <a:noFill/>
          <a:ln>
            <a:noFill/>
          </a:ln>
        </p:spPr>
      </p:pic>
      <p:pic>
        <p:nvPicPr>
          <p:cNvPr id="782" name="Google Shape;782;g134ba78c8ca_0_115" descr="lightbulb icon" title="lightbulb icon"/>
          <p:cNvPicPr preferRelativeResize="0"/>
          <p:nvPr/>
        </p:nvPicPr>
        <p:blipFill rotWithShape="1">
          <a:blip r:embed="rId3">
            <a:alphaModFix/>
          </a:blip>
          <a:srcRect/>
          <a:stretch/>
        </p:blipFill>
        <p:spPr>
          <a:xfrm>
            <a:off x="144251" y="5154575"/>
            <a:ext cx="827074" cy="923757"/>
          </a:xfrm>
          <a:prstGeom prst="rect">
            <a:avLst/>
          </a:prstGeom>
          <a:noFill/>
          <a:ln>
            <a:noFill/>
          </a:ln>
        </p:spPr>
      </p:pic>
      <p:sp>
        <p:nvSpPr>
          <p:cNvPr id="778" name="Google Shape;778;g134ba78c8ca_0_115"/>
          <p:cNvSpPr txBox="1">
            <a:spLocks noGrp="1"/>
          </p:cNvSpPr>
          <p:nvPr>
            <p:ph type="title"/>
          </p:nvPr>
        </p:nvSpPr>
        <p:spPr>
          <a:xfrm>
            <a:off x="228600" y="310242"/>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Decision Rules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g35b262c1ac7_0_60"/>
          <p:cNvSpPr txBox="1">
            <a:spLocks noGrp="1"/>
          </p:cNvSpPr>
          <p:nvPr>
            <p:ph type="ctrTitle"/>
          </p:nvPr>
        </p:nvSpPr>
        <p:spPr>
          <a:xfrm>
            <a:off x="953254" y="3671154"/>
            <a:ext cx="7240500" cy="1470000"/>
          </a:xfrm>
          <a:prstGeom prst="rect">
            <a:avLst/>
          </a:prstGeom>
          <a:solidFill>
            <a:schemeClr val="lt1">
              <a:alpha val="63919"/>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91919"/>
              </a:buClr>
              <a:buSzPts val="5400"/>
              <a:buFont typeface="Verdana"/>
              <a:buNone/>
            </a:pPr>
            <a:r>
              <a:rPr lang="en-US"/>
              <a:t>Advanced Tiers</a:t>
            </a:r>
            <a:endParaRPr/>
          </a:p>
        </p:txBody>
      </p:sp>
      <p:sp>
        <p:nvSpPr>
          <p:cNvPr id="795" name="Google Shape;795;g35b262c1ac7_0_60"/>
          <p:cNvSpPr txBox="1">
            <a:spLocks noGrp="1"/>
          </p:cNvSpPr>
          <p:nvPr>
            <p:ph type="subTitle" idx="1"/>
          </p:nvPr>
        </p:nvSpPr>
        <p:spPr>
          <a:xfrm>
            <a:off x="1373100" y="5257800"/>
            <a:ext cx="6400800" cy="1188300"/>
          </a:xfrm>
          <a:prstGeom prst="rect">
            <a:avLst/>
          </a:prstGeom>
          <a:solidFill>
            <a:schemeClr val="lt1">
              <a:alpha val="63919"/>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88888"/>
              </a:buClr>
              <a:buSzPts val="3200"/>
              <a:buNone/>
            </a:pPr>
            <a:r>
              <a:rPr lang="en-US"/>
              <a:t>Setting Up Tier 2 Systems</a:t>
            </a:r>
            <a:endParaRPr/>
          </a:p>
          <a:p>
            <a:pPr marL="0" lvl="0" indent="0" algn="ctr" rtl="0">
              <a:lnSpc>
                <a:spcPct val="100000"/>
              </a:lnSpc>
              <a:spcBef>
                <a:spcPts val="0"/>
              </a:spcBef>
              <a:spcAft>
                <a:spcPts val="0"/>
              </a:spcAft>
              <a:buClr>
                <a:srgbClr val="888888"/>
              </a:buClr>
              <a:buSzPts val="3200"/>
              <a:buNone/>
            </a:pPr>
            <a:r>
              <a:rPr lang="en-US" b="1"/>
              <a:t>Day 2</a:t>
            </a:r>
            <a:endParaRPr b="1"/>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2" name="Google Shape;802;g25551d825e8_0_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72003" y="3666725"/>
            <a:ext cx="3882574" cy="2588401"/>
          </a:xfrm>
          <a:prstGeom prst="rect">
            <a:avLst/>
          </a:prstGeom>
          <a:noFill/>
          <a:ln>
            <a:noFill/>
          </a:ln>
        </p:spPr>
      </p:pic>
      <p:sp>
        <p:nvSpPr>
          <p:cNvPr id="803" name="Google Shape;803;g25551d825e8_0_0"/>
          <p:cNvSpPr/>
          <p:nvPr/>
        </p:nvSpPr>
        <p:spPr>
          <a:xfrm>
            <a:off x="476050" y="1770475"/>
            <a:ext cx="8424377" cy="1323368"/>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38761D"/>
                </a:solidFill>
                <a:latin typeface="Permanent Marker"/>
              </a:rPr>
              <a:t>WELCOME BACK!</a:t>
            </a:r>
          </a:p>
        </p:txBody>
      </p:sp>
      <p:sp>
        <p:nvSpPr>
          <p:cNvPr id="801" name="Google Shape;801;g25551d825e8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Virginia Tiered Systems of Supports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3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sz="2400"/>
              <a:t>9:00 - 9:05 - Welcome Back</a:t>
            </a:r>
            <a:endParaRPr sz="2400"/>
          </a:p>
          <a:p>
            <a:pPr marL="0" lvl="0" indent="0" algn="l" rtl="0">
              <a:lnSpc>
                <a:spcPct val="115000"/>
              </a:lnSpc>
              <a:spcBef>
                <a:spcPts val="1000"/>
              </a:spcBef>
              <a:spcAft>
                <a:spcPts val="0"/>
              </a:spcAft>
              <a:buClr>
                <a:schemeClr val="dk1"/>
              </a:buClr>
              <a:buSzPts val="1100"/>
              <a:buFont typeface="Arial"/>
              <a:buNone/>
            </a:pPr>
            <a:r>
              <a:rPr lang="en-US" sz="2400"/>
              <a:t>9:05 - 11:15 - Identification of Interventions</a:t>
            </a:r>
            <a:endParaRPr sz="2400"/>
          </a:p>
          <a:p>
            <a:pPr marL="0" lvl="0" indent="0" algn="l" rtl="0">
              <a:lnSpc>
                <a:spcPct val="115000"/>
              </a:lnSpc>
              <a:spcBef>
                <a:spcPts val="1000"/>
              </a:spcBef>
              <a:spcAft>
                <a:spcPts val="0"/>
              </a:spcAft>
              <a:buClr>
                <a:schemeClr val="dk1"/>
              </a:buClr>
              <a:buSzPts val="1100"/>
              <a:buFont typeface="Arial"/>
              <a:buNone/>
            </a:pPr>
            <a:r>
              <a:rPr lang="en-US" sz="2400"/>
              <a:t>11:15 - 12:00 - Alignment</a:t>
            </a:r>
            <a:endParaRPr sz="2400"/>
          </a:p>
          <a:p>
            <a:pPr marL="0" lvl="0" indent="0" algn="l" rtl="0">
              <a:lnSpc>
                <a:spcPct val="115000"/>
              </a:lnSpc>
              <a:spcBef>
                <a:spcPts val="1000"/>
              </a:spcBef>
              <a:spcAft>
                <a:spcPts val="0"/>
              </a:spcAft>
              <a:buClr>
                <a:schemeClr val="dk1"/>
              </a:buClr>
              <a:buSzPts val="1100"/>
              <a:buFont typeface="Arial"/>
              <a:buNone/>
            </a:pPr>
            <a:r>
              <a:rPr lang="en-US" sz="2400"/>
              <a:t>12:00 - 1:00 - Lunch</a:t>
            </a:r>
            <a:endParaRPr sz="2400"/>
          </a:p>
          <a:p>
            <a:pPr marL="0" lvl="0" indent="0" algn="l" rtl="0">
              <a:lnSpc>
                <a:spcPct val="115000"/>
              </a:lnSpc>
              <a:spcBef>
                <a:spcPts val="1000"/>
              </a:spcBef>
              <a:spcAft>
                <a:spcPts val="0"/>
              </a:spcAft>
              <a:buNone/>
            </a:pPr>
            <a:r>
              <a:rPr lang="en-US" sz="2400"/>
              <a:t>1:00 - 3:00 - Systems for Collecting and Reviewing Data</a:t>
            </a:r>
            <a:endParaRPr sz="2400"/>
          </a:p>
          <a:p>
            <a:pPr marL="0" lvl="0" indent="0" algn="l" rtl="0">
              <a:lnSpc>
                <a:spcPct val="115000"/>
              </a:lnSpc>
              <a:spcBef>
                <a:spcPts val="1000"/>
              </a:spcBef>
              <a:spcAft>
                <a:spcPts val="1000"/>
              </a:spcAft>
              <a:buClr>
                <a:schemeClr val="dk1"/>
              </a:buClr>
              <a:buSzPts val="1100"/>
              <a:buFont typeface="Arial"/>
              <a:buNone/>
            </a:pPr>
            <a:r>
              <a:rPr lang="en-US" sz="2400"/>
              <a:t>3:15 - 4:00 - Action Plan/Wrap-up/Evaluation</a:t>
            </a:r>
            <a:endParaRPr sz="2400"/>
          </a:p>
        </p:txBody>
      </p:sp>
      <p:sp>
        <p:nvSpPr>
          <p:cNvPr id="816" name="Google Shape;816;p3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Day 2 Agenda</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336b62f4fd4_0_7"/>
          <p:cNvSpPr txBox="1">
            <a:spLocks noGrp="1"/>
          </p:cNvSpPr>
          <p:nvPr>
            <p:ph type="body" idx="1"/>
          </p:nvPr>
        </p:nvSpPr>
        <p:spPr>
          <a:xfrm>
            <a:off x="228600" y="1521000"/>
            <a:ext cx="8686800" cy="52578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Font typeface="Arial"/>
              <a:buChar char="●"/>
            </a:pPr>
            <a:r>
              <a:rPr lang="en-US" sz="24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Conduct resource mapping of existing Tier 2 interventions, identify gaps, and explore additional intervention options. Utilize findings to build a continuum of support, establish decision rules for student entry and exit, and explore scheduling of interventions.</a:t>
            </a:r>
            <a:endParaRPr sz="24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457200" lvl="0" indent="-381000" algn="l" rtl="0">
              <a:lnSpc>
                <a:spcPct val="115000"/>
              </a:lnSpc>
              <a:spcBef>
                <a:spcPts val="0"/>
              </a:spcBef>
              <a:spcAft>
                <a:spcPts val="0"/>
              </a:spcAft>
              <a:buSzPts val="2400"/>
              <a:buChar char="●"/>
            </a:pPr>
            <a:r>
              <a:rPr lang="en-US" sz="24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Develop systems for collecting and reviewing data, including level of use, monitoring intervention effectiveness and fidelity, and monitoring student progress.</a:t>
            </a:r>
            <a:endParaRPr sz="24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457200" lvl="0" indent="-381000" algn="l" rtl="0">
              <a:lnSpc>
                <a:spcPct val="115000"/>
              </a:lnSpc>
              <a:spcBef>
                <a:spcPts val="0"/>
              </a:spcBef>
              <a:spcAft>
                <a:spcPts val="0"/>
              </a:spcAft>
              <a:buSzPts val="2400"/>
              <a:buChar char="●"/>
            </a:pPr>
            <a:r>
              <a:rPr lang="en-US" sz="24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Create an action plan outlining ongoing tasks to be addressed upon the team’s return to school.</a:t>
            </a:r>
            <a:endParaRPr sz="2400">
              <a:latin typeface="Arial"/>
              <a:ea typeface="Arial"/>
              <a:cs typeface="Arial"/>
              <a:sym typeface="Arial"/>
            </a:endParaRPr>
          </a:p>
          <a:p>
            <a:pPr marL="457200" lvl="0" indent="-228600" algn="l" rtl="0">
              <a:lnSpc>
                <a:spcPct val="100000"/>
              </a:lnSpc>
              <a:spcBef>
                <a:spcPts val="1000"/>
              </a:spcBef>
              <a:spcAft>
                <a:spcPts val="0"/>
              </a:spcAft>
              <a:buSzPts val="2323"/>
              <a:buNone/>
            </a:pPr>
            <a:endParaRPr sz="2200"/>
          </a:p>
        </p:txBody>
      </p:sp>
      <p:sp>
        <p:nvSpPr>
          <p:cNvPr id="822" name="Google Shape;822;g336b62f4fd4_0_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Learning Intentions - Day 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9" name="Google Shape;299;g24b1b9bd0d1_2_2864" descr="This is an image of the cover page from the Academic Tiered Fidelity of Inventory created by Virginia Tiered Systems of Support." title="Academic Tiered Fidelity of Inventory"/>
          <p:cNvPicPr preferRelativeResize="0"/>
          <p:nvPr/>
        </p:nvPicPr>
        <p:blipFill rotWithShape="1">
          <a:blip r:embed="rId3">
            <a:alphaModFix/>
          </a:blip>
          <a:srcRect/>
          <a:stretch/>
        </p:blipFill>
        <p:spPr>
          <a:xfrm>
            <a:off x="4572000" y="3084025"/>
            <a:ext cx="2716375" cy="3173175"/>
          </a:xfrm>
          <a:prstGeom prst="rect">
            <a:avLst/>
          </a:prstGeom>
          <a:noFill/>
          <a:ln>
            <a:noFill/>
          </a:ln>
        </p:spPr>
      </p:pic>
      <p:pic>
        <p:nvPicPr>
          <p:cNvPr id="298" name="Google Shape;298;g24b1b9bd0d1_2_2864" descr="This is an image of the front page of the Tiered Fidelity of Inventory.&#10;" title="Tiered Fidelity of Inventory Cover Page"/>
          <p:cNvPicPr preferRelativeResize="0"/>
          <p:nvPr/>
        </p:nvPicPr>
        <p:blipFill rotWithShape="1">
          <a:blip r:embed="rId4">
            <a:alphaModFix/>
          </a:blip>
          <a:srcRect/>
          <a:stretch/>
        </p:blipFill>
        <p:spPr>
          <a:xfrm>
            <a:off x="1202275" y="1728900"/>
            <a:ext cx="2230274" cy="2720550"/>
          </a:xfrm>
          <a:prstGeom prst="rect">
            <a:avLst/>
          </a:prstGeom>
          <a:noFill/>
          <a:ln>
            <a:noFill/>
          </a:ln>
        </p:spPr>
      </p:pic>
      <p:sp>
        <p:nvSpPr>
          <p:cNvPr id="297" name="Google Shape;297;g24b1b9bd0d1_2_28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Anchor Assessment Documents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9"/>
                                        </p:tgtEl>
                                        <p:attrNameLst>
                                          <p:attrName>style.visibility</p:attrName>
                                        </p:attrNameLst>
                                      </p:cBhvr>
                                      <p:to>
                                        <p:strVal val="visible"/>
                                      </p:to>
                                    </p:set>
                                    <p:animEffect transition="in" filter="fade">
                                      <p:cBhvr>
                                        <p:cTn id="12" dur="10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30" name="Google Shape;830;g336bdbfefb0_2_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5615900"/>
            <a:ext cx="1260350" cy="1089700"/>
          </a:xfrm>
          <a:prstGeom prst="rect">
            <a:avLst/>
          </a:prstGeom>
          <a:noFill/>
          <a:ln>
            <a:noFill/>
          </a:ln>
        </p:spPr>
      </p:pic>
      <p:sp>
        <p:nvSpPr>
          <p:cNvPr id="829" name="Google Shape;829;g336bdbfefb0_2_8"/>
          <p:cNvSpPr txBox="1"/>
          <p:nvPr/>
        </p:nvSpPr>
        <p:spPr>
          <a:xfrm>
            <a:off x="1704825" y="5519900"/>
            <a:ext cx="7171800" cy="10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latin typeface="Verdana"/>
                <a:ea typeface="Verdana"/>
                <a:cs typeface="Verdana"/>
                <a:sym typeface="Verdana"/>
              </a:rPr>
              <a:t>Core Component 3: Tiered Continuum of Supports</a:t>
            </a:r>
            <a:endParaRPr sz="2100">
              <a:solidFill>
                <a:schemeClr val="dk1"/>
              </a:solidFill>
              <a:latin typeface="Verdana"/>
              <a:ea typeface="Verdana"/>
              <a:cs typeface="Verdana"/>
              <a:sym typeface="Verdana"/>
            </a:endParaRPr>
          </a:p>
        </p:txBody>
      </p:sp>
      <p:sp>
        <p:nvSpPr>
          <p:cNvPr id="827" name="Google Shape;827;g336bdbfefb0_2_8"/>
          <p:cNvSpPr txBox="1">
            <a:spLocks noGrp="1"/>
          </p:cNvSpPr>
          <p:nvPr>
            <p:ph type="subTitle" idx="1"/>
          </p:nvPr>
        </p:nvSpPr>
        <p:spPr>
          <a:xfrm>
            <a:off x="1348325" y="3429000"/>
            <a:ext cx="6400800" cy="1470000"/>
          </a:xfrm>
          <a:prstGeom prst="rect">
            <a:avLst/>
          </a:prstGeom>
        </p:spPr>
        <p:txBody>
          <a:bodyPr spcFirstLastPara="1" wrap="square" lIns="91425" tIns="45700" rIns="91425" bIns="45700" anchor="t" anchorCtr="0">
            <a:normAutofit fontScale="92500"/>
          </a:bodyPr>
          <a:lstStyle/>
          <a:p>
            <a:pPr marL="0" lvl="0" indent="0" algn="ctr" rtl="0">
              <a:spcBef>
                <a:spcPts val="640"/>
              </a:spcBef>
              <a:spcAft>
                <a:spcPts val="0"/>
              </a:spcAft>
              <a:buNone/>
            </a:pPr>
            <a:r>
              <a:rPr lang="en-US" b="1"/>
              <a:t>What is your System?</a:t>
            </a:r>
            <a:endParaRPr b="1"/>
          </a:p>
          <a:p>
            <a:pPr marL="0" lvl="0" indent="0" algn="ctr" rtl="0">
              <a:spcBef>
                <a:spcPts val="640"/>
              </a:spcBef>
              <a:spcAft>
                <a:spcPts val="0"/>
              </a:spcAft>
              <a:buNone/>
            </a:pPr>
            <a:r>
              <a:rPr lang="en-US"/>
              <a:t>Resource Mapping &amp; Continuum of Supports</a:t>
            </a:r>
            <a:endParaRPr/>
          </a:p>
        </p:txBody>
      </p:sp>
      <p:sp>
        <p:nvSpPr>
          <p:cNvPr id="828" name="Google Shape;828;g336bdbfefb0_2_8"/>
          <p:cNvSpPr txBox="1">
            <a:spLocks noGrp="1"/>
          </p:cNvSpPr>
          <p:nvPr>
            <p:ph type="ctrTitle"/>
          </p:nvPr>
        </p:nvSpPr>
        <p:spPr>
          <a:xfrm>
            <a:off x="445050" y="1600200"/>
            <a:ext cx="83346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Identification of Interventions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grpSp>
        <p:nvGrpSpPr>
          <p:cNvPr id="836" name="Google Shape;836;g134ba78c8ca_0_131" descr="chart listing tier 2 core features"/>
          <p:cNvGrpSpPr/>
          <p:nvPr/>
        </p:nvGrpSpPr>
        <p:grpSpPr>
          <a:xfrm>
            <a:off x="538852" y="1461917"/>
            <a:ext cx="8366469" cy="5121444"/>
            <a:chOff x="538852" y="1461917"/>
            <a:chExt cx="8366469" cy="5121444"/>
          </a:xfrm>
        </p:grpSpPr>
        <p:grpSp>
          <p:nvGrpSpPr>
            <p:cNvPr id="837" name="Google Shape;837;g134ba78c8ca_0_131"/>
            <p:cNvGrpSpPr/>
            <p:nvPr/>
          </p:nvGrpSpPr>
          <p:grpSpPr>
            <a:xfrm>
              <a:off x="538852" y="1461917"/>
              <a:ext cx="8292160" cy="5121444"/>
              <a:chOff x="-78823" y="593372"/>
              <a:chExt cx="9322271" cy="5442555"/>
            </a:xfrm>
          </p:grpSpPr>
          <p:sp>
            <p:nvSpPr>
              <p:cNvPr id="838" name="Google Shape;838;g134ba78c8ca_0_131"/>
              <p:cNvSpPr/>
              <p:nvPr/>
            </p:nvSpPr>
            <p:spPr>
              <a:xfrm>
                <a:off x="3397535" y="3586427"/>
                <a:ext cx="2449500" cy="2449500"/>
              </a:xfrm>
              <a:prstGeom prst="ellipse">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g134ba78c8ca_0_131"/>
              <p:cNvSpPr txBox="1"/>
              <p:nvPr/>
            </p:nvSpPr>
            <p:spPr>
              <a:xfrm>
                <a:off x="3756269" y="3945161"/>
                <a:ext cx="1732200" cy="17322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400" b="1" i="0" u="none" strike="noStrike" cap="none">
                    <a:solidFill>
                      <a:srgbClr val="000000"/>
                    </a:solidFill>
                    <a:latin typeface="Verdana"/>
                    <a:ea typeface="Verdana"/>
                    <a:cs typeface="Verdana"/>
                    <a:sym typeface="Verdana"/>
                  </a:rPr>
                  <a:t>Tier 2 Core Features</a:t>
                </a:r>
                <a:r>
                  <a:rPr lang="en-US" sz="2400" b="0" i="0" u="none" strike="noStrike" cap="none">
                    <a:solidFill>
                      <a:srgbClr val="000000"/>
                    </a:solidFill>
                    <a:latin typeface="Verdana"/>
                    <a:ea typeface="Verdana"/>
                    <a:cs typeface="Verdana"/>
                    <a:sym typeface="Verdana"/>
                  </a:rPr>
                  <a:t> </a:t>
                </a:r>
                <a:endParaRPr sz="2400" b="0" i="0" u="none" strike="noStrike" cap="none">
                  <a:solidFill>
                    <a:srgbClr val="000000"/>
                  </a:solidFill>
                  <a:latin typeface="Verdana"/>
                  <a:ea typeface="Verdana"/>
                  <a:cs typeface="Verdana"/>
                  <a:sym typeface="Verdana"/>
                </a:endParaRPr>
              </a:p>
            </p:txBody>
          </p:sp>
          <p:sp>
            <p:nvSpPr>
              <p:cNvPr id="840" name="Google Shape;840;g134ba78c8ca_0_131"/>
              <p:cNvSpPr/>
              <p:nvPr/>
            </p:nvSpPr>
            <p:spPr>
              <a:xfrm rot="10800000">
                <a:off x="1077857" y="4462189"/>
                <a:ext cx="2192100" cy="698100"/>
              </a:xfrm>
              <a:prstGeom prst="leftArrow">
                <a:avLst>
                  <a:gd name="adj1" fmla="val 60000"/>
                  <a:gd name="adj2" fmla="val 50000"/>
                </a:avLst>
              </a:prstGeom>
              <a:gradFill>
                <a:gsLst>
                  <a:gs pos="0">
                    <a:srgbClr val="FFF6DB"/>
                  </a:gs>
                  <a:gs pos="100000">
                    <a:srgbClr val="FAD25C"/>
                  </a:gs>
                </a:gsLst>
                <a:path path="circle">
                  <a:fillToRect l="50000" t="50000" r="50000" b="50000"/>
                </a:path>
                <a:tileRect/>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g134ba78c8ca_0_131"/>
              <p:cNvSpPr/>
              <p:nvPr/>
            </p:nvSpPr>
            <p:spPr>
              <a:xfrm>
                <a:off x="-78823" y="3874522"/>
                <a:ext cx="2313600" cy="19473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g134ba78c8ca_0_131"/>
              <p:cNvSpPr txBox="1"/>
              <p:nvPr/>
            </p:nvSpPr>
            <p:spPr>
              <a:xfrm>
                <a:off x="-78683" y="3733247"/>
                <a:ext cx="2313300" cy="2088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Instruction on Skills (prosocial, emotional, academic)</a:t>
                </a:r>
                <a:endParaRPr sz="1800" b="1" i="0" u="none" strike="noStrike" cap="none">
                  <a:solidFill>
                    <a:srgbClr val="000000"/>
                  </a:solidFill>
                  <a:latin typeface="Verdana"/>
                  <a:ea typeface="Verdana"/>
                  <a:cs typeface="Verdana"/>
                  <a:sym typeface="Verdana"/>
                </a:endParaRPr>
              </a:p>
            </p:txBody>
          </p:sp>
          <p:sp>
            <p:nvSpPr>
              <p:cNvPr id="843" name="Google Shape;843;g134ba78c8ca_0_131"/>
              <p:cNvSpPr/>
              <p:nvPr/>
            </p:nvSpPr>
            <p:spPr>
              <a:xfrm rot="-8674050">
                <a:off x="1121252" y="2903793"/>
                <a:ext cx="2621505" cy="698080"/>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g134ba78c8ca_0_131"/>
              <p:cNvSpPr/>
              <p:nvPr/>
            </p:nvSpPr>
            <p:spPr>
              <a:xfrm>
                <a:off x="506546" y="1806996"/>
                <a:ext cx="17148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g134ba78c8ca_0_131"/>
              <p:cNvSpPr txBox="1"/>
              <p:nvPr/>
            </p:nvSpPr>
            <p:spPr>
              <a:xfrm>
                <a:off x="546725" y="1847172"/>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a:t>
                </a:r>
                <a:endParaRPr sz="1800" b="1" i="0" u="none" strike="noStrike" cap="none">
                  <a:solidFill>
                    <a:srgbClr val="000000"/>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Regular Feedback</a:t>
                </a:r>
                <a:endParaRPr sz="1800" b="1" i="0" u="none" strike="noStrike" cap="none">
                  <a:solidFill>
                    <a:srgbClr val="000000"/>
                  </a:solidFill>
                  <a:latin typeface="Verdana"/>
                  <a:ea typeface="Verdana"/>
                  <a:cs typeface="Verdana"/>
                  <a:sym typeface="Verdana"/>
                </a:endParaRPr>
              </a:p>
            </p:txBody>
          </p:sp>
          <p:sp>
            <p:nvSpPr>
              <p:cNvPr id="846" name="Google Shape;846;g134ba78c8ca_0_131"/>
              <p:cNvSpPr/>
              <p:nvPr/>
            </p:nvSpPr>
            <p:spPr>
              <a:xfrm rot="-6480166">
                <a:off x="2662114" y="2048834"/>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134ba78c8ca_0_131"/>
              <p:cNvSpPr/>
              <p:nvPr/>
            </p:nvSpPr>
            <p:spPr>
              <a:xfrm>
                <a:off x="2617374"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g134ba78c8ca_0_131"/>
              <p:cNvSpPr txBox="1"/>
              <p:nvPr/>
            </p:nvSpPr>
            <p:spPr>
              <a:xfrm>
                <a:off x="2657542" y="633547"/>
                <a:ext cx="1634400" cy="9930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Structure &amp; Prompts</a:t>
                </a:r>
                <a:endParaRPr sz="1800" b="1" i="0" u="none" strike="noStrike" cap="none">
                  <a:solidFill>
                    <a:srgbClr val="000000"/>
                  </a:solidFill>
                  <a:latin typeface="Verdana"/>
                  <a:ea typeface="Verdana"/>
                  <a:cs typeface="Verdana"/>
                  <a:sym typeface="Verdana"/>
                </a:endParaRPr>
              </a:p>
            </p:txBody>
          </p:sp>
          <p:sp>
            <p:nvSpPr>
              <p:cNvPr id="849" name="Google Shape;849;g134ba78c8ca_0_131"/>
              <p:cNvSpPr/>
              <p:nvPr/>
            </p:nvSpPr>
            <p:spPr>
              <a:xfrm rot="-4319834">
                <a:off x="4230583" y="2048667"/>
                <a:ext cx="2351948" cy="69806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g134ba78c8ca_0_131"/>
              <p:cNvSpPr/>
              <p:nvPr/>
            </p:nvSpPr>
            <p:spPr>
              <a:xfrm>
                <a:off x="4912588" y="593372"/>
                <a:ext cx="1714800" cy="12135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g134ba78c8ca_0_131"/>
              <p:cNvSpPr txBox="1"/>
              <p:nvPr/>
            </p:nvSpPr>
            <p:spPr>
              <a:xfrm>
                <a:off x="4952755" y="633548"/>
                <a:ext cx="16344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Intensity of Data Collection</a:t>
                </a:r>
                <a:endParaRPr sz="1800" b="1" i="0" u="none" strike="noStrike" cap="none">
                  <a:solidFill>
                    <a:srgbClr val="000000"/>
                  </a:solidFill>
                  <a:latin typeface="Verdana"/>
                  <a:ea typeface="Verdana"/>
                  <a:cs typeface="Verdana"/>
                  <a:sym typeface="Verdana"/>
                </a:endParaRPr>
              </a:p>
            </p:txBody>
          </p:sp>
          <p:sp>
            <p:nvSpPr>
              <p:cNvPr id="852" name="Google Shape;852;g134ba78c8ca_0_131"/>
              <p:cNvSpPr/>
              <p:nvPr/>
            </p:nvSpPr>
            <p:spPr>
              <a:xfrm rot="-2159837">
                <a:off x="5499434" y="2970560"/>
                <a:ext cx="2352033" cy="698241"/>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g134ba78c8ca_0_131"/>
              <p:cNvSpPr/>
              <p:nvPr/>
            </p:nvSpPr>
            <p:spPr>
              <a:xfrm>
                <a:off x="6632301" y="1942468"/>
                <a:ext cx="1989000" cy="13719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g134ba78c8ca_0_131"/>
              <p:cNvSpPr txBox="1"/>
              <p:nvPr/>
            </p:nvSpPr>
            <p:spPr>
              <a:xfrm>
                <a:off x="6587156" y="1992021"/>
                <a:ext cx="2124000" cy="11349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Increased Family Engagement</a:t>
                </a:r>
                <a:endParaRPr sz="1800" b="1" i="0" u="none" strike="noStrike" cap="none">
                  <a:solidFill>
                    <a:srgbClr val="000000"/>
                  </a:solidFill>
                  <a:latin typeface="Verdana"/>
                  <a:ea typeface="Verdana"/>
                  <a:cs typeface="Verdana"/>
                  <a:sym typeface="Verdana"/>
                </a:endParaRPr>
              </a:p>
            </p:txBody>
          </p:sp>
          <p:sp>
            <p:nvSpPr>
              <p:cNvPr id="855" name="Google Shape;855;g134ba78c8ca_0_131"/>
              <p:cNvSpPr/>
              <p:nvPr/>
            </p:nvSpPr>
            <p:spPr>
              <a:xfrm rot="16321">
                <a:off x="5848688" y="4428484"/>
                <a:ext cx="2211625" cy="698108"/>
              </a:xfrm>
              <a:prstGeom prst="leftArrow">
                <a:avLst>
                  <a:gd name="adj1" fmla="val 60000"/>
                  <a:gd name="adj2" fmla="val 5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g134ba78c8ca_0_131"/>
              <p:cNvSpPr/>
              <p:nvPr/>
            </p:nvSpPr>
            <p:spPr>
              <a:xfrm>
                <a:off x="7131148" y="3882035"/>
                <a:ext cx="2112300" cy="1892100"/>
              </a:xfrm>
              <a:prstGeom prst="roundRect">
                <a:avLst>
                  <a:gd name="adj" fmla="val 10000"/>
                </a:avLst>
              </a:prstGeom>
              <a:gradFill>
                <a:gsLst>
                  <a:gs pos="0">
                    <a:srgbClr val="FFF6DB"/>
                  </a:gs>
                  <a:gs pos="100000">
                    <a:srgbClr val="FAD25C"/>
                  </a:gs>
                </a:gsLst>
                <a:lin ang="5400012" scaled="0"/>
              </a:gradFill>
              <a:ln w="9525" cap="flat" cmpd="sng">
                <a:solidFill>
                  <a:srgbClr val="000000"/>
                </a:solidFill>
                <a:prstDash val="solid"/>
                <a:round/>
                <a:headEnd type="none" w="sm" len="sm"/>
                <a:tailEnd type="none" w="sm" len="sm"/>
              </a:ln>
              <a:effectLst>
                <a:outerShdw blurRad="40000" dist="23000" dir="5400000" rotWithShape="0">
                  <a:srgbClr val="000000">
                    <a:alpha val="30196"/>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g134ba78c8ca_0_131"/>
              <p:cNvSpPr txBox="1"/>
              <p:nvPr/>
            </p:nvSpPr>
            <p:spPr>
              <a:xfrm>
                <a:off x="7131137" y="3937422"/>
                <a:ext cx="2001300" cy="1626600"/>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1800" b="1" i="0" u="none" strike="noStrike" cap="none">
                    <a:solidFill>
                      <a:srgbClr val="000000"/>
                    </a:solidFill>
                    <a:latin typeface="Verdana"/>
                    <a:ea typeface="Verdana"/>
                    <a:cs typeface="Verdana"/>
                    <a:sym typeface="Verdana"/>
                  </a:rPr>
                  <a:t>Efficient system for access and delivery of intervention</a:t>
                </a:r>
                <a:endParaRPr sz="1800" b="1" i="0" u="none" strike="noStrike" cap="none">
                  <a:solidFill>
                    <a:srgbClr val="000000"/>
                  </a:solidFill>
                  <a:latin typeface="Verdana"/>
                  <a:ea typeface="Verdana"/>
                  <a:cs typeface="Verdana"/>
                  <a:sym typeface="Verdana"/>
                </a:endParaRPr>
              </a:p>
            </p:txBody>
          </p:sp>
        </p:grpSp>
        <p:sp>
          <p:nvSpPr>
            <p:cNvPr id="858" name="Google Shape;858;g134ba78c8ca_0_131"/>
            <p:cNvSpPr txBox="1"/>
            <p:nvPr/>
          </p:nvSpPr>
          <p:spPr>
            <a:xfrm>
              <a:off x="5536621" y="6319084"/>
              <a:ext cx="3368700" cy="24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Adapted from Horner &amp; Sugai (2016)</a:t>
              </a:r>
              <a:endParaRPr sz="1400" b="0" i="0" u="none" strike="noStrike" cap="none">
                <a:solidFill>
                  <a:srgbClr val="000000"/>
                </a:solidFill>
                <a:latin typeface="Arial"/>
                <a:ea typeface="Arial"/>
                <a:cs typeface="Arial"/>
                <a:sym typeface="Arial"/>
              </a:endParaRPr>
            </a:p>
          </p:txBody>
        </p:sp>
      </p:grpSp>
      <p:sp>
        <p:nvSpPr>
          <p:cNvPr id="835" name="Google Shape;835;g134ba78c8ca_0_13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Tier 2 Core Intervention Features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g336b62f4fd4_0_945"/>
          <p:cNvSpPr txBox="1">
            <a:spLocks noGrp="1"/>
          </p:cNvSpPr>
          <p:nvPr>
            <p:ph type="body" idx="1"/>
          </p:nvPr>
        </p:nvSpPr>
        <p:spPr>
          <a:xfrm>
            <a:off x="292225" y="1600200"/>
            <a:ext cx="8812200" cy="45720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sz="2900"/>
              <a:t>Interventions involve instruction and assessment. </a:t>
            </a:r>
            <a:endParaRPr sz="2900"/>
          </a:p>
          <a:p>
            <a:pPr marL="0" lvl="0" indent="0" algn="l" rtl="0">
              <a:spcBef>
                <a:spcPts val="360"/>
              </a:spcBef>
              <a:spcAft>
                <a:spcPts val="0"/>
              </a:spcAft>
              <a:buNone/>
            </a:pPr>
            <a:endParaRPr sz="2900"/>
          </a:p>
          <a:p>
            <a:pPr marL="0" lvl="0" indent="0" algn="l" rtl="0">
              <a:spcBef>
                <a:spcPts val="360"/>
              </a:spcBef>
              <a:spcAft>
                <a:spcPts val="0"/>
              </a:spcAft>
              <a:buNone/>
            </a:pPr>
            <a:r>
              <a:rPr lang="en-US" sz="2900"/>
              <a:t>Beware of things that seem like interventions, but are not:</a:t>
            </a:r>
            <a:endParaRPr sz="2900"/>
          </a:p>
          <a:p>
            <a:pPr marL="457200" lvl="0" indent="-323850" algn="l" rtl="0">
              <a:spcBef>
                <a:spcPts val="360"/>
              </a:spcBef>
              <a:spcAft>
                <a:spcPts val="0"/>
              </a:spcAft>
              <a:buSzPts val="1500"/>
              <a:buChar char="•"/>
            </a:pPr>
            <a:r>
              <a:rPr lang="en-US" sz="2900"/>
              <a:t>Policies and laws</a:t>
            </a:r>
            <a:endParaRPr sz="2900"/>
          </a:p>
          <a:p>
            <a:pPr marL="457200" lvl="0" indent="-323850" algn="l" rtl="0">
              <a:spcBef>
                <a:spcPts val="0"/>
              </a:spcBef>
              <a:spcAft>
                <a:spcPts val="0"/>
              </a:spcAft>
              <a:buSzPts val="1500"/>
              <a:buChar char="•"/>
            </a:pPr>
            <a:r>
              <a:rPr lang="en-US" sz="2900"/>
              <a:t>Initiatives that have no practices</a:t>
            </a:r>
            <a:endParaRPr sz="2900"/>
          </a:p>
          <a:p>
            <a:pPr marL="457200" lvl="0" indent="-323850" algn="l" rtl="0">
              <a:spcBef>
                <a:spcPts val="0"/>
              </a:spcBef>
              <a:spcAft>
                <a:spcPts val="0"/>
              </a:spcAft>
              <a:buSzPts val="1500"/>
              <a:buChar char="•"/>
            </a:pPr>
            <a:r>
              <a:rPr lang="en-US" sz="2900"/>
              <a:t>One-time events</a:t>
            </a:r>
            <a:endParaRPr sz="2900"/>
          </a:p>
        </p:txBody>
      </p:sp>
      <p:sp>
        <p:nvSpPr>
          <p:cNvPr id="864" name="Google Shape;864;g336b62f4fd4_0_94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What is an Intervention</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35b262c1ac7_0_116"/>
          <p:cNvSpPr txBox="1">
            <a:spLocks noGrp="1"/>
          </p:cNvSpPr>
          <p:nvPr>
            <p:ph type="body" idx="1"/>
          </p:nvPr>
        </p:nvSpPr>
        <p:spPr>
          <a:xfrm>
            <a:off x="457200" y="1600200"/>
            <a:ext cx="8229600" cy="4114800"/>
          </a:xfrm>
          <a:prstGeom prst="rect">
            <a:avLst/>
          </a:prstGeom>
        </p:spPr>
        <p:txBody>
          <a:bodyPr spcFirstLastPara="1" wrap="square" lIns="91425" tIns="45700" rIns="91425" bIns="45700" anchor="t" anchorCtr="0">
            <a:normAutofit fontScale="92500" lnSpcReduction="20000"/>
          </a:bodyPr>
          <a:lstStyle/>
          <a:p>
            <a:pPr marL="0" lvl="0" indent="0" algn="l" rtl="0">
              <a:spcBef>
                <a:spcPts val="360"/>
              </a:spcBef>
              <a:spcAft>
                <a:spcPts val="0"/>
              </a:spcAft>
              <a:buNone/>
            </a:pPr>
            <a:r>
              <a:rPr lang="en-US"/>
              <a:t>Based on data, what interventions do you need to address the identified problem(s)?</a:t>
            </a:r>
            <a:endParaRPr/>
          </a:p>
          <a:p>
            <a:pPr marL="0" lvl="0" indent="0" algn="l" rtl="0">
              <a:spcBef>
                <a:spcPts val="360"/>
              </a:spcBef>
              <a:spcAft>
                <a:spcPts val="0"/>
              </a:spcAft>
              <a:buNone/>
            </a:pPr>
            <a:endParaRPr/>
          </a:p>
          <a:p>
            <a:pPr marL="0" lvl="0" indent="0" algn="l" rtl="0">
              <a:spcBef>
                <a:spcPts val="360"/>
              </a:spcBef>
              <a:spcAft>
                <a:spcPts val="0"/>
              </a:spcAft>
              <a:buNone/>
            </a:pPr>
            <a:r>
              <a:rPr lang="en-US"/>
              <a:t>What interventions do you have in place? Are they working?</a:t>
            </a:r>
            <a:endParaRPr/>
          </a:p>
          <a:p>
            <a:pPr marL="0" lvl="0" indent="0" algn="l" rtl="0">
              <a:spcBef>
                <a:spcPts val="360"/>
              </a:spcBef>
              <a:spcAft>
                <a:spcPts val="0"/>
              </a:spcAft>
              <a:buNone/>
            </a:pPr>
            <a:endParaRPr/>
          </a:p>
          <a:p>
            <a:pPr marL="0" lvl="0" indent="0" algn="l" rtl="0">
              <a:spcBef>
                <a:spcPts val="360"/>
              </a:spcBef>
              <a:spcAft>
                <a:spcPts val="0"/>
              </a:spcAft>
              <a:buNone/>
            </a:pPr>
            <a:r>
              <a:rPr lang="en-US"/>
              <a:t>Are there additional interventions you need to identify to address the identified problem(s)?</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870" name="Google Shape;870;g35b262c1ac7_0_11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Setting up interventions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81" name="Google Shape;881;g24cda75921e_0_15"/>
          <p:cNvSpPr txBox="1"/>
          <p:nvPr/>
        </p:nvSpPr>
        <p:spPr>
          <a:xfrm>
            <a:off x="-91325" y="6255250"/>
            <a:ext cx="9451500" cy="945300"/>
          </a:xfrm>
          <a:prstGeom prst="rect">
            <a:avLst/>
          </a:prstGeom>
          <a:noFill/>
          <a:ln>
            <a:noFill/>
          </a:ln>
        </p:spPr>
        <p:txBody>
          <a:bodyPr spcFirstLastPara="1" wrap="square" lIns="91425" tIns="91425" rIns="91425" bIns="91425" anchor="t" anchorCtr="0">
            <a:spAutoFit/>
          </a:bodyPr>
          <a:lstStyle/>
          <a:p>
            <a:pPr marL="457200" lvl="0" indent="0" algn="l" rtl="0">
              <a:lnSpc>
                <a:spcPct val="80000"/>
              </a:lnSpc>
              <a:spcBef>
                <a:spcPts val="1200"/>
              </a:spcBef>
              <a:spcAft>
                <a:spcPts val="0"/>
              </a:spcAft>
              <a:buNone/>
            </a:pPr>
            <a:r>
              <a:rPr lang="en-US" sz="2176">
                <a:solidFill>
                  <a:schemeClr val="dk1"/>
                </a:solidFill>
                <a:latin typeface="Verdana"/>
                <a:ea typeface="Verdana"/>
                <a:cs typeface="Verdana"/>
                <a:sym typeface="Verdana"/>
              </a:rPr>
              <a:t>6. Does it evidence advanced tiers core features?</a:t>
            </a:r>
            <a:endParaRPr sz="2176">
              <a:solidFill>
                <a:schemeClr val="dk1"/>
              </a:solidFill>
              <a:latin typeface="Verdana"/>
              <a:ea typeface="Verdana"/>
              <a:cs typeface="Verdana"/>
              <a:sym typeface="Verdana"/>
            </a:endParaRPr>
          </a:p>
          <a:p>
            <a:pPr marL="0" lvl="0" indent="0" algn="l" rtl="0">
              <a:spcBef>
                <a:spcPts val="0"/>
              </a:spcBef>
              <a:spcAft>
                <a:spcPts val="0"/>
              </a:spcAft>
              <a:buNone/>
            </a:pPr>
            <a:endParaRPr sz="3200">
              <a:solidFill>
                <a:schemeClr val="dk1"/>
              </a:solidFill>
              <a:latin typeface="Verdana"/>
              <a:ea typeface="Verdana"/>
              <a:cs typeface="Verdana"/>
              <a:sym typeface="Verdana"/>
            </a:endParaRPr>
          </a:p>
        </p:txBody>
      </p:sp>
      <p:sp>
        <p:nvSpPr>
          <p:cNvPr id="880" name="Google Shape;880;g24cda75921e_0_15"/>
          <p:cNvSpPr txBox="1"/>
          <p:nvPr/>
        </p:nvSpPr>
        <p:spPr>
          <a:xfrm>
            <a:off x="324125" y="5469925"/>
            <a:ext cx="7944600" cy="720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1200"/>
              </a:spcBef>
              <a:spcAft>
                <a:spcPts val="0"/>
              </a:spcAft>
              <a:buNone/>
            </a:pPr>
            <a:r>
              <a:rPr lang="en-US" sz="2176">
                <a:solidFill>
                  <a:schemeClr val="dk1"/>
                </a:solidFill>
                <a:latin typeface="Verdana"/>
                <a:ea typeface="Verdana"/>
                <a:cs typeface="Verdana"/>
                <a:sym typeface="Verdana"/>
              </a:rPr>
              <a:t>5. Can it be implemented without regular and/or intensive involvement from the developer?</a:t>
            </a:r>
            <a:endParaRPr sz="3200">
              <a:solidFill>
                <a:schemeClr val="dk1"/>
              </a:solidFill>
              <a:latin typeface="Verdana"/>
              <a:ea typeface="Verdana"/>
              <a:cs typeface="Verdana"/>
              <a:sym typeface="Verdana"/>
            </a:endParaRPr>
          </a:p>
        </p:txBody>
      </p:sp>
      <p:sp>
        <p:nvSpPr>
          <p:cNvPr id="879" name="Google Shape;879;g24cda75921e_0_15"/>
          <p:cNvSpPr txBox="1"/>
          <p:nvPr/>
        </p:nvSpPr>
        <p:spPr>
          <a:xfrm>
            <a:off x="324125" y="4684600"/>
            <a:ext cx="8282700" cy="720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1200"/>
              </a:spcBef>
              <a:spcAft>
                <a:spcPts val="0"/>
              </a:spcAft>
              <a:buNone/>
            </a:pPr>
            <a:r>
              <a:rPr lang="en-US" sz="2176">
                <a:solidFill>
                  <a:schemeClr val="dk1"/>
                </a:solidFill>
                <a:latin typeface="Verdana"/>
                <a:ea typeface="Verdana"/>
                <a:cs typeface="Verdana"/>
                <a:sym typeface="Verdana"/>
              </a:rPr>
              <a:t>4. Does it include a method for evaluating fidelity of implementation? </a:t>
            </a:r>
            <a:endParaRPr sz="3200">
              <a:solidFill>
                <a:schemeClr val="dk1"/>
              </a:solidFill>
              <a:latin typeface="Verdana"/>
              <a:ea typeface="Verdana"/>
              <a:cs typeface="Verdana"/>
              <a:sym typeface="Verdana"/>
            </a:endParaRPr>
          </a:p>
        </p:txBody>
      </p:sp>
      <p:sp>
        <p:nvSpPr>
          <p:cNvPr id="878" name="Google Shape;878;g24cda75921e_0_15"/>
          <p:cNvSpPr txBox="1"/>
          <p:nvPr/>
        </p:nvSpPr>
        <p:spPr>
          <a:xfrm>
            <a:off x="324125" y="3803400"/>
            <a:ext cx="8282700" cy="14811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1200"/>
              </a:spcBef>
              <a:spcAft>
                <a:spcPts val="0"/>
              </a:spcAft>
              <a:buNone/>
            </a:pPr>
            <a:r>
              <a:rPr lang="en-US" sz="2176">
                <a:solidFill>
                  <a:schemeClr val="dk1"/>
                </a:solidFill>
                <a:latin typeface="Verdana"/>
                <a:ea typeface="Verdana"/>
                <a:cs typeface="Verdana"/>
                <a:sym typeface="Verdana"/>
              </a:rPr>
              <a:t>3. Does it have a manual describing the procedures for each step, so anyone would be able to implement the strategy? </a:t>
            </a:r>
            <a:endParaRPr sz="2176">
              <a:solidFill>
                <a:schemeClr val="dk1"/>
              </a:solidFill>
              <a:latin typeface="Verdana"/>
              <a:ea typeface="Verdana"/>
              <a:cs typeface="Verdana"/>
              <a:sym typeface="Verdana"/>
            </a:endParaRPr>
          </a:p>
          <a:p>
            <a:pPr marL="0" lvl="0" indent="0" algn="l" rtl="0">
              <a:spcBef>
                <a:spcPts val="0"/>
              </a:spcBef>
              <a:spcAft>
                <a:spcPts val="0"/>
              </a:spcAft>
              <a:buNone/>
            </a:pPr>
            <a:endParaRPr sz="3200">
              <a:solidFill>
                <a:schemeClr val="dk1"/>
              </a:solidFill>
              <a:latin typeface="Verdana"/>
              <a:ea typeface="Verdana"/>
              <a:cs typeface="Verdana"/>
              <a:sym typeface="Verdana"/>
            </a:endParaRPr>
          </a:p>
        </p:txBody>
      </p:sp>
      <p:sp>
        <p:nvSpPr>
          <p:cNvPr id="877" name="Google Shape;877;g24cda75921e_0_15"/>
          <p:cNvSpPr txBox="1"/>
          <p:nvPr/>
        </p:nvSpPr>
        <p:spPr>
          <a:xfrm>
            <a:off x="392675" y="2903925"/>
            <a:ext cx="8145600" cy="14811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1200"/>
              </a:spcBef>
              <a:spcAft>
                <a:spcPts val="0"/>
              </a:spcAft>
              <a:buNone/>
            </a:pPr>
            <a:r>
              <a:rPr lang="en-US" sz="2176">
                <a:solidFill>
                  <a:schemeClr val="dk1"/>
                </a:solidFill>
                <a:latin typeface="Verdana"/>
                <a:ea typeface="Verdana"/>
                <a:cs typeface="Verdana"/>
                <a:sym typeface="Verdana"/>
              </a:rPr>
              <a:t>2. If not, is there any evidence that the strategy has been researched?  (e.g., journal articles, book chapter, report from developer)</a:t>
            </a:r>
            <a:endParaRPr sz="2176">
              <a:solidFill>
                <a:schemeClr val="dk1"/>
              </a:solidFill>
              <a:latin typeface="Verdana"/>
              <a:ea typeface="Verdana"/>
              <a:cs typeface="Verdana"/>
              <a:sym typeface="Verdana"/>
            </a:endParaRPr>
          </a:p>
          <a:p>
            <a:pPr marL="0" lvl="0" indent="0" algn="l" rtl="0">
              <a:spcBef>
                <a:spcPts val="0"/>
              </a:spcBef>
              <a:spcAft>
                <a:spcPts val="0"/>
              </a:spcAft>
              <a:buNone/>
            </a:pPr>
            <a:endParaRPr sz="3200">
              <a:solidFill>
                <a:schemeClr val="dk1"/>
              </a:solidFill>
              <a:latin typeface="Verdana"/>
              <a:ea typeface="Verdana"/>
              <a:cs typeface="Verdana"/>
              <a:sym typeface="Verdana"/>
            </a:endParaRPr>
          </a:p>
        </p:txBody>
      </p:sp>
      <p:sp>
        <p:nvSpPr>
          <p:cNvPr id="876" name="Google Shape;876;g24cda75921e_0_15"/>
          <p:cNvSpPr txBox="1">
            <a:spLocks noGrp="1"/>
          </p:cNvSpPr>
          <p:nvPr>
            <p:ph type="body" idx="1"/>
          </p:nvPr>
        </p:nvSpPr>
        <p:spPr>
          <a:xfrm>
            <a:off x="304800" y="1524000"/>
            <a:ext cx="8534400" cy="13341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360"/>
              </a:spcBef>
              <a:spcAft>
                <a:spcPts val="0"/>
              </a:spcAft>
              <a:buSzPts val="1395"/>
              <a:buNone/>
            </a:pPr>
            <a:r>
              <a:rPr lang="en-US" sz="2680" b="1"/>
              <a:t>Guiding Questions</a:t>
            </a:r>
            <a:endParaRPr sz="2680"/>
          </a:p>
          <a:p>
            <a:pPr marL="0" lvl="0" indent="0" algn="l" rtl="0">
              <a:lnSpc>
                <a:spcPct val="80000"/>
              </a:lnSpc>
              <a:spcBef>
                <a:spcPts val="600"/>
              </a:spcBef>
              <a:spcAft>
                <a:spcPts val="0"/>
              </a:spcAft>
              <a:buNone/>
            </a:pPr>
            <a:r>
              <a:rPr lang="en-US" sz="2176"/>
              <a:t>1. Has it been reviewed and evaluated for ‘standards of evidence’ by an organization such as  “</a:t>
            </a:r>
            <a:r>
              <a:rPr lang="en-US" sz="2176">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What</a:t>
            </a:r>
            <a:r>
              <a:rPr lang="en-US" sz="2176"/>
              <a:t> Works Clearinghouse”? </a:t>
            </a:r>
            <a:endParaRPr sz="2176"/>
          </a:p>
          <a:p>
            <a:pPr marL="457200" lvl="0" indent="0" algn="l" rtl="0">
              <a:lnSpc>
                <a:spcPct val="80000"/>
              </a:lnSpc>
              <a:spcBef>
                <a:spcPts val="1200"/>
              </a:spcBef>
              <a:spcAft>
                <a:spcPts val="0"/>
              </a:spcAft>
              <a:buNone/>
            </a:pPr>
            <a:endParaRPr sz="2176"/>
          </a:p>
        </p:txBody>
      </p:sp>
      <p:sp>
        <p:nvSpPr>
          <p:cNvPr id="875" name="Google Shape;875;g24cda75921e_0_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Evaluating Products and Interventions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888" name="Google Shape;888;g24cda75921e_0_22" descr="screenshot of what works clearinghouse practice brief for students in grades 4-9"/>
          <p:cNvPicPr preferRelativeResize="0"/>
          <p:nvPr/>
        </p:nvPicPr>
        <p:blipFill rotWithShape="1">
          <a:blip r:embed="rId3">
            <a:alphaModFix/>
          </a:blip>
          <a:srcRect/>
          <a:stretch/>
        </p:blipFill>
        <p:spPr>
          <a:xfrm>
            <a:off x="2685143" y="1721036"/>
            <a:ext cx="4105083" cy="4451165"/>
          </a:xfrm>
          <a:prstGeom prst="rect">
            <a:avLst/>
          </a:prstGeom>
          <a:noFill/>
          <a:ln>
            <a:noFill/>
          </a:ln>
        </p:spPr>
      </p:pic>
      <p:sp>
        <p:nvSpPr>
          <p:cNvPr id="887" name="Google Shape;887;g24cda75921e_0_2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a:t>Evidence-Based Academic Interventions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g24cda75921e_0_9"/>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a:t>Behavior Intervention</a:t>
            </a:r>
            <a:br>
              <a:rPr lang="en-US"/>
            </a:br>
            <a:r>
              <a:rPr lang="en-US"/>
              <a:t>Sample Resource Mapping</a:t>
            </a:r>
            <a:endParaRPr/>
          </a:p>
        </p:txBody>
      </p:sp>
      <p:sp>
        <p:nvSpPr>
          <p:cNvPr id="895" name="Google Shape;895;g24cda75921e_0_9"/>
          <p:cNvSpPr txBox="1">
            <a:spLocks noGrp="1"/>
          </p:cNvSpPr>
          <p:nvPr>
            <p:ph type="body" idx="1"/>
          </p:nvPr>
        </p:nvSpPr>
        <p:spPr>
          <a:xfrm>
            <a:off x="457201" y="1523875"/>
            <a:ext cx="3582900" cy="651000"/>
          </a:xfrm>
          <a:prstGeom prst="rect">
            <a:avLst/>
          </a:prstGeom>
          <a:solidFill>
            <a:srgbClr val="003369">
              <a:alpha val="72941"/>
            </a:srgbClr>
          </a:solidFill>
          <a:ln>
            <a:noFill/>
          </a:ln>
        </p:spPr>
        <p:txBody>
          <a:bodyPr spcFirstLastPara="1" wrap="square" lIns="91425" tIns="45700" rIns="91425" bIns="45700" anchor="b" anchorCtr="0">
            <a:noAutofit/>
          </a:bodyPr>
          <a:lstStyle/>
          <a:p>
            <a:pPr marL="457200" lvl="0" indent="-228600" algn="ctr" rtl="0">
              <a:lnSpc>
                <a:spcPct val="100000"/>
              </a:lnSpc>
              <a:spcBef>
                <a:spcPts val="420"/>
              </a:spcBef>
              <a:spcAft>
                <a:spcPts val="0"/>
              </a:spcAft>
              <a:buClr>
                <a:schemeClr val="lt1"/>
              </a:buClr>
              <a:buSzPts val="2100"/>
              <a:buNone/>
            </a:pPr>
            <a:r>
              <a:rPr lang="en-US" sz="2400"/>
              <a:t>Function</a:t>
            </a:r>
            <a:endParaRPr/>
          </a:p>
        </p:txBody>
      </p:sp>
      <p:sp>
        <p:nvSpPr>
          <p:cNvPr id="896" name="Google Shape;896;g24cda75921e_0_9"/>
          <p:cNvSpPr txBox="1">
            <a:spLocks noGrp="1"/>
          </p:cNvSpPr>
          <p:nvPr>
            <p:ph type="body" idx="2"/>
          </p:nvPr>
        </p:nvSpPr>
        <p:spPr>
          <a:xfrm>
            <a:off x="457201" y="2457903"/>
            <a:ext cx="3582900" cy="3951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SzPts val="2400"/>
              <a:buNone/>
            </a:pPr>
            <a:r>
              <a:rPr lang="en-US"/>
              <a:t>Skill acquisition and  development</a:t>
            </a:r>
            <a:endParaRPr/>
          </a:p>
          <a:p>
            <a:pPr marL="457200" lvl="0" indent="-381000" algn="l" rtl="0">
              <a:lnSpc>
                <a:spcPct val="100000"/>
              </a:lnSpc>
              <a:spcBef>
                <a:spcPts val="480"/>
              </a:spcBef>
              <a:spcAft>
                <a:spcPts val="0"/>
              </a:spcAft>
              <a:buClr>
                <a:schemeClr val="dk1"/>
              </a:buClr>
              <a:buSzPts val="2400"/>
              <a:buChar char="•"/>
            </a:pPr>
            <a:r>
              <a:rPr lang="en-US"/>
              <a:t>Reinforce prosocial behavior skills</a:t>
            </a:r>
            <a:endParaRPr/>
          </a:p>
        </p:txBody>
      </p:sp>
      <p:sp>
        <p:nvSpPr>
          <p:cNvPr id="897" name="Google Shape;897;g24cda75921e_0_9"/>
          <p:cNvSpPr txBox="1">
            <a:spLocks noGrp="1"/>
          </p:cNvSpPr>
          <p:nvPr>
            <p:ph type="body" idx="3"/>
          </p:nvPr>
        </p:nvSpPr>
        <p:spPr>
          <a:xfrm>
            <a:off x="4962386" y="1500563"/>
            <a:ext cx="3581400" cy="757500"/>
          </a:xfrm>
          <a:prstGeom prst="rect">
            <a:avLst/>
          </a:prstGeom>
          <a:solidFill>
            <a:srgbClr val="003369">
              <a:alpha val="72941"/>
            </a:srgbClr>
          </a:solidFill>
          <a:ln>
            <a:noFill/>
          </a:ln>
        </p:spPr>
        <p:txBody>
          <a:bodyPr spcFirstLastPara="1" wrap="square" lIns="91425" tIns="45700" rIns="91425" bIns="45700" anchor="b" anchorCtr="0">
            <a:noAutofit/>
          </a:bodyPr>
          <a:lstStyle/>
          <a:p>
            <a:pPr marL="457200" lvl="0" indent="-228600" algn="l" rtl="0">
              <a:lnSpc>
                <a:spcPct val="100000"/>
              </a:lnSpc>
              <a:spcBef>
                <a:spcPts val="420"/>
              </a:spcBef>
              <a:spcAft>
                <a:spcPts val="0"/>
              </a:spcAft>
              <a:buClr>
                <a:schemeClr val="lt1"/>
              </a:buClr>
              <a:buSzPts val="2100"/>
              <a:buNone/>
            </a:pPr>
            <a:r>
              <a:rPr lang="en-US" sz="2400"/>
              <a:t> Possible School Interventions</a:t>
            </a:r>
            <a:endParaRPr/>
          </a:p>
        </p:txBody>
      </p:sp>
      <p:sp>
        <p:nvSpPr>
          <p:cNvPr id="898" name="Google Shape;898;g24cda75921e_0_9"/>
          <p:cNvSpPr txBox="1">
            <a:spLocks noGrp="1"/>
          </p:cNvSpPr>
          <p:nvPr>
            <p:ph type="body" idx="4"/>
          </p:nvPr>
        </p:nvSpPr>
        <p:spPr>
          <a:xfrm>
            <a:off x="4456198" y="2462498"/>
            <a:ext cx="4397700" cy="45171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480"/>
              </a:spcBef>
              <a:spcAft>
                <a:spcPts val="0"/>
              </a:spcAft>
              <a:buClr>
                <a:schemeClr val="dk1"/>
              </a:buClr>
              <a:buSzPts val="2400"/>
              <a:buChar char="•"/>
            </a:pPr>
            <a:r>
              <a:rPr lang="en-US"/>
              <a:t>“Anger Control Training” </a:t>
            </a:r>
            <a:endParaRPr/>
          </a:p>
          <a:p>
            <a:pPr marL="457200" lvl="0" indent="-381000" algn="l" rtl="0">
              <a:lnSpc>
                <a:spcPct val="100000"/>
              </a:lnSpc>
              <a:spcBef>
                <a:spcPts val="480"/>
              </a:spcBef>
              <a:spcAft>
                <a:spcPts val="0"/>
              </a:spcAft>
              <a:buClr>
                <a:schemeClr val="dk1"/>
              </a:buClr>
              <a:buSzPts val="2400"/>
              <a:buChar char="•"/>
            </a:pPr>
            <a:r>
              <a:rPr lang="en-US"/>
              <a:t>“Cognitive Reframing” </a:t>
            </a:r>
            <a:endParaRPr/>
          </a:p>
          <a:p>
            <a:pPr marL="457200" lvl="0" indent="-381000" algn="l" rtl="0">
              <a:lnSpc>
                <a:spcPct val="100000"/>
              </a:lnSpc>
              <a:spcBef>
                <a:spcPts val="480"/>
              </a:spcBef>
              <a:spcAft>
                <a:spcPts val="0"/>
              </a:spcAft>
              <a:buClr>
                <a:schemeClr val="dk1"/>
              </a:buClr>
              <a:buSzPts val="2400"/>
              <a:buChar char="•"/>
            </a:pPr>
            <a:r>
              <a:rPr lang="en-US"/>
              <a:t>“Social Problem Solving” </a:t>
            </a:r>
            <a:endParaRPr/>
          </a:p>
          <a:p>
            <a:pPr marL="457200" lvl="0" indent="-381000" algn="l" rtl="0">
              <a:lnSpc>
                <a:spcPct val="100000"/>
              </a:lnSpc>
              <a:spcBef>
                <a:spcPts val="480"/>
              </a:spcBef>
              <a:spcAft>
                <a:spcPts val="0"/>
              </a:spcAft>
              <a:buClr>
                <a:schemeClr val="dk1"/>
              </a:buClr>
              <a:buSzPts val="2400"/>
              <a:buChar char="•"/>
            </a:pPr>
            <a:r>
              <a:rPr lang="en-US"/>
              <a:t>“Skillstreaming” </a:t>
            </a:r>
            <a:endParaRPr/>
          </a:p>
          <a:p>
            <a:pPr marL="457200" lvl="0" indent="-381000" algn="l" rtl="0">
              <a:lnSpc>
                <a:spcPct val="100000"/>
              </a:lnSpc>
              <a:spcBef>
                <a:spcPts val="480"/>
              </a:spcBef>
              <a:spcAft>
                <a:spcPts val="0"/>
              </a:spcAft>
              <a:buClr>
                <a:schemeClr val="dk1"/>
              </a:buClr>
              <a:buSzPts val="2400"/>
              <a:buChar char="•"/>
            </a:pPr>
            <a:r>
              <a:rPr lang="en-US"/>
              <a:t>“Behavior Education Program”</a:t>
            </a:r>
            <a:endParaRPr/>
          </a:p>
          <a:p>
            <a:pPr marL="457200" lvl="0" indent="-381000" algn="l" rtl="0">
              <a:lnSpc>
                <a:spcPct val="100000"/>
              </a:lnSpc>
              <a:spcBef>
                <a:spcPts val="480"/>
              </a:spcBef>
              <a:spcAft>
                <a:spcPts val="0"/>
              </a:spcAft>
              <a:buClr>
                <a:schemeClr val="dk1"/>
              </a:buClr>
              <a:buSzPts val="2400"/>
              <a:buChar char="•"/>
            </a:pPr>
            <a:r>
              <a:rPr lang="en-US"/>
              <a:t>“Check-in, check-out”</a:t>
            </a:r>
            <a:endParaRPr/>
          </a:p>
          <a:p>
            <a:pPr marL="76200" lvl="0" indent="0" algn="l" rtl="0">
              <a:lnSpc>
                <a:spcPct val="100000"/>
              </a:lnSpc>
              <a:spcBef>
                <a:spcPts val="480"/>
              </a:spcBef>
              <a:spcAft>
                <a:spcPts val="0"/>
              </a:spcAft>
              <a:buSzPts val="2400"/>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4" name="Google Shape;904;g24cda75921e_0_69"/>
          <p:cNvSpPr txBox="1"/>
          <p:nvPr/>
        </p:nvSpPr>
        <p:spPr>
          <a:xfrm>
            <a:off x="370225" y="6242400"/>
            <a:ext cx="8403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McDaniel, Sara, etal. (2024). </a:t>
            </a:r>
            <a:r>
              <a:rPr lang="en-US" sz="1400" b="0" i="1" u="none" strike="noStrike" cap="none">
                <a:solidFill>
                  <a:srgbClr val="000000"/>
                </a:solidFill>
                <a:latin typeface="Calibri"/>
                <a:ea typeface="Calibri"/>
                <a:cs typeface="Calibri"/>
                <a:sym typeface="Calibri"/>
              </a:rPr>
              <a:t>Social, Emotional, and Behavioral Supports in Schools: Linking </a:t>
            </a:r>
            <a:endParaRPr sz="14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000000"/>
                </a:solidFill>
                <a:latin typeface="Calibri"/>
                <a:ea typeface="Calibri"/>
                <a:cs typeface="Calibri"/>
                <a:sym typeface="Calibri"/>
              </a:rPr>
              <a:t>Assessment to Tier 2 Intervention</a:t>
            </a:r>
            <a:r>
              <a:rPr lang="en-US" sz="1400" b="0" i="0" u="none" strike="noStrike" cap="none">
                <a:solidFill>
                  <a:srgbClr val="000000"/>
                </a:solidFill>
                <a:latin typeface="Calibri"/>
                <a:ea typeface="Calibri"/>
                <a:cs typeface="Calibri"/>
                <a:sym typeface="Calibri"/>
              </a:rPr>
              <a:t>. p. 31</a:t>
            </a:r>
            <a:endParaRPr sz="1400" b="0" i="0" u="none" strike="noStrike" cap="none">
              <a:solidFill>
                <a:srgbClr val="000000"/>
              </a:solidFill>
              <a:latin typeface="Calibri"/>
              <a:ea typeface="Calibri"/>
              <a:cs typeface="Calibri"/>
              <a:sym typeface="Calibri"/>
            </a:endParaRPr>
          </a:p>
        </p:txBody>
      </p:sp>
      <p:graphicFrame>
        <p:nvGraphicFramePr>
          <p:cNvPr id="905" name="Google Shape;905;g24cda75921e_0_69"/>
          <p:cNvGraphicFramePr/>
          <p:nvPr>
            <p:extLst>
              <p:ext uri="{D42A27DB-BD31-4B8C-83A1-F6EECF244321}">
                <p14:modId xmlns:p14="http://schemas.microsoft.com/office/powerpoint/2010/main" val="1738487538"/>
              </p:ext>
            </p:extLst>
          </p:nvPr>
        </p:nvGraphicFramePr>
        <p:xfrm>
          <a:off x="228650" y="1597050"/>
          <a:ext cx="8686775" cy="4777535"/>
        </p:xfrm>
        <a:graphic>
          <a:graphicData uri="http://schemas.openxmlformats.org/drawingml/2006/table">
            <a:tbl>
              <a:tblPr firstRow="1">
                <a:noFill/>
                <a:tableStyleId>{6AC0BFF3-B674-49B5-BBC9-8DE3085FCD19}</a:tableStyleId>
              </a:tblPr>
              <a:tblGrid>
                <a:gridCol w="2404100">
                  <a:extLst>
                    <a:ext uri="{9D8B030D-6E8A-4147-A177-3AD203B41FA5}">
                      <a16:colId xmlns:a16="http://schemas.microsoft.com/office/drawing/2014/main" val="20000"/>
                    </a:ext>
                  </a:extLst>
                </a:gridCol>
                <a:gridCol w="2541250">
                  <a:extLst>
                    <a:ext uri="{9D8B030D-6E8A-4147-A177-3AD203B41FA5}">
                      <a16:colId xmlns:a16="http://schemas.microsoft.com/office/drawing/2014/main" val="20001"/>
                    </a:ext>
                  </a:extLst>
                </a:gridCol>
                <a:gridCol w="3741425">
                  <a:extLst>
                    <a:ext uri="{9D8B030D-6E8A-4147-A177-3AD203B41FA5}">
                      <a16:colId xmlns:a16="http://schemas.microsoft.com/office/drawing/2014/main" val="20002"/>
                    </a:ext>
                  </a:extLst>
                </a:gridCol>
              </a:tblGrid>
              <a:tr h="449525">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t>Area of Need</a:t>
                      </a:r>
                      <a:endParaRPr sz="17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t>Intervention Category</a:t>
                      </a:r>
                      <a:endParaRPr sz="1700" b="1"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700"/>
                        <a:buFont typeface="Arial"/>
                        <a:buNone/>
                      </a:pPr>
                      <a:r>
                        <a:rPr lang="en-US" sz="1700" b="1" u="none" strike="noStrike" cap="none"/>
                        <a:t>Interventions</a:t>
                      </a:r>
                      <a:endParaRPr sz="1700" b="1" u="none" strike="noStrike" cap="none"/>
                    </a:p>
                  </a:txBody>
                  <a:tcPr marL="91425" marR="91425" marT="91425" marB="91425"/>
                </a:tc>
                <a:extLst>
                  <a:ext uri="{0D108BD9-81ED-4DB2-BD59-A6C34878D82A}">
                    <a16:rowId xmlns:a16="http://schemas.microsoft.com/office/drawing/2014/main" val="10000"/>
                  </a:ext>
                </a:extLst>
              </a:tr>
              <a:tr h="474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Conduct problems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Check-In/Check-Out variations</a:t>
                      </a: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Check-In/Check-Out</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Check and Connect</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Check, Connect, Expect</a:t>
                      </a:r>
                      <a:endParaRPr sz="1400" u="none" strike="noStrike" cap="none"/>
                    </a:p>
                  </a:txBody>
                  <a:tcPr marL="91425" marR="91425" marT="91425" marB="91425"/>
                </a:tc>
                <a:extLst>
                  <a:ext uri="{0D108BD9-81ED-4DB2-BD59-A6C34878D82A}">
                    <a16:rowId xmlns:a16="http://schemas.microsoft.com/office/drawing/2014/main" val="10001"/>
                  </a:ext>
                </a:extLst>
              </a:tr>
              <a:tr h="474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Hyperactivity/ Inattention</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Self-regulation</a:t>
                      </a: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Goal-setting strategies</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Self-monitoring</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Self-graphing</a:t>
                      </a:r>
                      <a:endParaRPr sz="1400" u="none" strike="noStrike" cap="none"/>
                    </a:p>
                  </a:txBody>
                  <a:tcPr marL="91425" marR="91425" marT="91425" marB="91425"/>
                </a:tc>
                <a:extLst>
                  <a:ext uri="{0D108BD9-81ED-4DB2-BD59-A6C34878D82A}">
                    <a16:rowId xmlns:a16="http://schemas.microsoft.com/office/drawing/2014/main" val="10002"/>
                  </a:ext>
                </a:extLst>
              </a:tr>
              <a:tr h="474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Social Skills</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Social-problem-solving activities</a:t>
                      </a: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Social/behavioral contracts</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Problem-solving activities</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Restorative meeting or circle</a:t>
                      </a:r>
                      <a:endParaRPr sz="1400" u="none" strike="noStrike" cap="none"/>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Social skills or S-E training</a:t>
                      </a:r>
                      <a:endParaRPr sz="1400" u="none" strike="noStrike" cap="none"/>
                    </a:p>
                  </a:txBody>
                  <a:tcPr marL="91425" marR="91425" marT="91425" marB="91425"/>
                </a:tc>
                <a:extLst>
                  <a:ext uri="{0D108BD9-81ED-4DB2-BD59-A6C34878D82A}">
                    <a16:rowId xmlns:a16="http://schemas.microsoft.com/office/drawing/2014/main" val="10003"/>
                  </a:ext>
                </a:extLst>
              </a:tr>
              <a:tr h="474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Emotional</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Cognitive-behavioral therapy</a:t>
                      </a: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a:t>small-group or individual therapy/counseling</a:t>
                      </a:r>
                      <a:endParaRPr sz="1400" u="none" strike="noStrike" cap="none"/>
                    </a:p>
                  </a:txBody>
                  <a:tcPr marL="91425" marR="91425" marT="91425" marB="91425"/>
                </a:tc>
                <a:extLst>
                  <a:ext uri="{0D108BD9-81ED-4DB2-BD59-A6C34878D82A}">
                    <a16:rowId xmlns:a16="http://schemas.microsoft.com/office/drawing/2014/main" val="10004"/>
                  </a:ext>
                </a:extLst>
              </a:tr>
              <a:tr h="474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Academic</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Explicit academic &amp; academic-supporting activities</a:t>
                      </a:r>
                      <a:endParaRPr sz="1400" u="none" strike="noStrike" cap="none"/>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supplemental explicit instruction</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Breaks are Better (</a:t>
                      </a:r>
                      <a:r>
                        <a:rPr lang="en-US" sz="1400" u="none" strike="noStrike" cap="none" dirty="0" err="1"/>
                        <a:t>BrB</a:t>
                      </a:r>
                      <a:r>
                        <a:rPr lang="en-US" sz="1400" u="none" strike="noStrike" cap="none" dirty="0"/>
                        <a:t>)</a:t>
                      </a:r>
                      <a:endParaRPr sz="1400" u="none" strike="noStrike" cap="none" dirty="0"/>
                    </a:p>
                    <a:p>
                      <a:pPr marL="457200" marR="0" lvl="0" indent="-317500" algn="l" rtl="0">
                        <a:lnSpc>
                          <a:spcPct val="100000"/>
                        </a:lnSpc>
                        <a:spcBef>
                          <a:spcPts val="0"/>
                        </a:spcBef>
                        <a:spcAft>
                          <a:spcPts val="0"/>
                        </a:spcAft>
                        <a:buClr>
                          <a:srgbClr val="000000"/>
                        </a:buClr>
                        <a:buSzPts val="1400"/>
                        <a:buFont typeface="Arial"/>
                        <a:buChar char="●"/>
                      </a:pPr>
                      <a:r>
                        <a:rPr lang="en-US" sz="1400" u="none" strike="noStrike" cap="none" dirty="0"/>
                        <a:t>Homework Organization &amp; Planning Skills (HOPS)</a:t>
                      </a:r>
                      <a:endParaRPr sz="1400" u="none" strike="noStrike" cap="none" dirty="0"/>
                    </a:p>
                  </a:txBody>
                  <a:tcPr marL="91425" marR="91425" marT="91425" marB="91425"/>
                </a:tc>
                <a:extLst>
                  <a:ext uri="{0D108BD9-81ED-4DB2-BD59-A6C34878D82A}">
                    <a16:rowId xmlns:a16="http://schemas.microsoft.com/office/drawing/2014/main" val="10005"/>
                  </a:ext>
                </a:extLst>
              </a:tr>
            </a:tbl>
          </a:graphicData>
        </a:graphic>
      </p:graphicFrame>
      <p:sp>
        <p:nvSpPr>
          <p:cNvPr id="903" name="Google Shape;903;g24cda75921e_0_69"/>
          <p:cNvSpPr txBox="1">
            <a:spLocks noGrp="1"/>
          </p:cNvSpPr>
          <p:nvPr>
            <p:ph type="title"/>
          </p:nvPr>
        </p:nvSpPr>
        <p:spPr>
          <a:xfrm>
            <a:off x="228600" y="0"/>
            <a:ext cx="8686800" cy="15969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Verdana"/>
              <a:buNone/>
            </a:pPr>
            <a:r>
              <a:rPr lang="en-US"/>
              <a:t>Example of Social, Emotional &amp; Behavioral Needs &amp; Matched Interventions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g336b62f4fd4_0_909"/>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a:bodyPr>
          <a:lstStyle/>
          <a:p>
            <a:pPr marL="0" lvl="0" indent="0" algn="l" rtl="0">
              <a:spcBef>
                <a:spcPts val="360"/>
              </a:spcBef>
              <a:spcAft>
                <a:spcPts val="0"/>
              </a:spcAft>
              <a:buNone/>
            </a:pPr>
            <a:r>
              <a:rPr lang="en-US" sz="2400"/>
              <a:t>For all advanced tier interventions, teams need to:</a:t>
            </a:r>
            <a:endParaRPr sz="2400"/>
          </a:p>
          <a:p>
            <a:pPr marL="457200" lvl="0" indent="-381000" algn="l" rtl="0">
              <a:spcBef>
                <a:spcPts val="1000"/>
              </a:spcBef>
              <a:spcAft>
                <a:spcPts val="0"/>
              </a:spcAft>
              <a:buSzPts val="2400"/>
              <a:buChar char="•"/>
            </a:pPr>
            <a:r>
              <a:rPr lang="en-US" sz="2400"/>
              <a:t>Explicitly describe the intervention and skills taught</a:t>
            </a:r>
            <a:endParaRPr sz="2400"/>
          </a:p>
          <a:p>
            <a:pPr marL="457200" lvl="0" indent="-381000" algn="l" rtl="0">
              <a:spcBef>
                <a:spcPts val="1000"/>
              </a:spcBef>
              <a:spcAft>
                <a:spcPts val="0"/>
              </a:spcAft>
              <a:buSzPts val="2400"/>
              <a:buChar char="•"/>
            </a:pPr>
            <a:r>
              <a:rPr lang="en-US" sz="2400"/>
              <a:t>Identify ENTRY criteria for students to access the intervention</a:t>
            </a:r>
            <a:endParaRPr sz="2400"/>
          </a:p>
          <a:p>
            <a:pPr marL="457200" lvl="0" indent="-381000" algn="l" rtl="0">
              <a:spcBef>
                <a:spcPts val="1000"/>
              </a:spcBef>
              <a:spcAft>
                <a:spcPts val="0"/>
              </a:spcAft>
              <a:buSzPts val="2400"/>
              <a:buChar char="•"/>
            </a:pPr>
            <a:r>
              <a:rPr lang="en-US" sz="2400"/>
              <a:t>Identify the progress monitoring mechanism, specific to each intervention</a:t>
            </a:r>
            <a:endParaRPr sz="2400"/>
          </a:p>
          <a:p>
            <a:pPr marL="457200" lvl="0" indent="-381000" algn="l" rtl="0">
              <a:spcBef>
                <a:spcPts val="1000"/>
              </a:spcBef>
              <a:spcAft>
                <a:spcPts val="0"/>
              </a:spcAft>
              <a:buSzPts val="2400"/>
              <a:buChar char="•"/>
            </a:pPr>
            <a:r>
              <a:rPr lang="en-US" sz="2400"/>
              <a:t>Identify the EXIT criteria for each intervention</a:t>
            </a:r>
            <a:endParaRPr sz="2400"/>
          </a:p>
          <a:p>
            <a:pPr marL="457200" lvl="0" indent="-381000" algn="l" rtl="0">
              <a:spcBef>
                <a:spcPts val="1000"/>
              </a:spcBef>
              <a:spcAft>
                <a:spcPts val="1000"/>
              </a:spcAft>
              <a:buSzPts val="2400"/>
              <a:buChar char="•"/>
            </a:pPr>
            <a:r>
              <a:rPr lang="en-US" sz="2400"/>
              <a:t>Identify the PD and Coaching needed for the intervention</a:t>
            </a:r>
            <a:endParaRPr sz="2400"/>
          </a:p>
        </p:txBody>
      </p:sp>
      <p:sp>
        <p:nvSpPr>
          <p:cNvPr id="911" name="Google Shape;911;g336b62f4fd4_0_90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Data Decision Rules for </a:t>
            </a:r>
            <a:endParaRPr/>
          </a:p>
          <a:p>
            <a:pPr marL="0" lvl="0" indent="0" algn="ctr" rtl="0">
              <a:spcBef>
                <a:spcPts val="0"/>
              </a:spcBef>
              <a:spcAft>
                <a:spcPts val="0"/>
              </a:spcAft>
              <a:buNone/>
            </a:pPr>
            <a:r>
              <a:rPr lang="en-US"/>
              <a:t>Tier 2 Interventions</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7" name="Google Shape;917;g336b62f4fd4_0_914" descr="example entry-exit chart.png&#10;"/>
          <p:cNvPicPr preferRelativeResize="0"/>
          <p:nvPr/>
        </p:nvPicPr>
        <p:blipFill>
          <a:blip r:embed="rId3">
            <a:alphaModFix/>
          </a:blip>
          <a:stretch>
            <a:fillRect/>
          </a:stretch>
        </p:blipFill>
        <p:spPr>
          <a:xfrm>
            <a:off x="129210" y="1461052"/>
            <a:ext cx="8862394" cy="4452731"/>
          </a:xfrm>
          <a:prstGeom prst="rect">
            <a:avLst/>
          </a:prstGeom>
          <a:noFill/>
          <a:ln>
            <a:noFill/>
          </a:ln>
        </p:spPr>
      </p:pic>
      <p:sp>
        <p:nvSpPr>
          <p:cNvPr id="916" name="Google Shape;916;g336b62f4fd4_0_91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Example: Intervention DDRs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6" name="Google Shape;306;g36c356bf47f_0_0" descr="This visual describes Virginia's MTSS Core Components: Aligned Organizational Structures, Problem Solving Process, Tiered Continuum of Supports, Systematic Implementation, and Evaluation."/>
          <p:cNvPicPr preferRelativeResize="0"/>
          <p:nvPr/>
        </p:nvPicPr>
        <p:blipFill>
          <a:blip r:embed="rId3">
            <a:alphaModFix/>
          </a:blip>
          <a:stretch>
            <a:fillRect/>
          </a:stretch>
        </p:blipFill>
        <p:spPr>
          <a:xfrm>
            <a:off x="427875" y="1697675"/>
            <a:ext cx="7919874" cy="4763699"/>
          </a:xfrm>
          <a:prstGeom prst="rect">
            <a:avLst/>
          </a:prstGeom>
          <a:noFill/>
          <a:ln>
            <a:noFill/>
          </a:ln>
        </p:spPr>
      </p:pic>
      <p:sp>
        <p:nvSpPr>
          <p:cNvPr id="305" name="Google Shape;305;g36c356bf47f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VTSS Core Components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pic>
        <p:nvPicPr>
          <p:cNvPr id="923" name="Google Shape;923;g336b62f4fd4_0_951" descr="Picture of Professional learning plan listing practice, timeline, provider and options"/>
          <p:cNvPicPr preferRelativeResize="0"/>
          <p:nvPr/>
        </p:nvPicPr>
        <p:blipFill rotWithShape="1">
          <a:blip r:embed="rId3">
            <a:alphaModFix/>
          </a:blip>
          <a:srcRect t="8933"/>
          <a:stretch/>
        </p:blipFill>
        <p:spPr>
          <a:xfrm>
            <a:off x="-166825" y="1428050"/>
            <a:ext cx="9666975" cy="4976575"/>
          </a:xfrm>
          <a:prstGeom prst="rect">
            <a:avLst/>
          </a:prstGeom>
          <a:noFill/>
          <a:ln>
            <a:noFill/>
          </a:ln>
        </p:spPr>
      </p:pic>
      <p:sp>
        <p:nvSpPr>
          <p:cNvPr id="922" name="Google Shape;922;g336b62f4fd4_0_95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t>PD &amp; Coaching: Planning for Success</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g35b262c1ac7_0_90"/>
          <p:cNvSpPr txBox="1">
            <a:spLocks noGrp="1"/>
          </p:cNvSpPr>
          <p:nvPr>
            <p:ph type="body" idx="1"/>
          </p:nvPr>
        </p:nvSpPr>
        <p:spPr>
          <a:xfrm>
            <a:off x="1826375" y="2047650"/>
            <a:ext cx="6027000" cy="2910900"/>
          </a:xfrm>
          <a:prstGeom prst="rect">
            <a:avLst/>
          </a:prstGeom>
        </p:spPr>
        <p:txBody>
          <a:bodyPr spcFirstLastPara="1" wrap="square" lIns="91425" tIns="45700" rIns="91425" bIns="45700" anchor="t" anchorCtr="0">
            <a:normAutofit/>
          </a:bodyPr>
          <a:lstStyle/>
          <a:p>
            <a:pPr marL="0" lvl="0" indent="0" algn="ctr" rtl="0">
              <a:spcBef>
                <a:spcPts val="360"/>
              </a:spcBef>
              <a:spcAft>
                <a:spcPts val="0"/>
              </a:spcAft>
              <a:buNone/>
            </a:pPr>
            <a:r>
              <a:rPr lang="en-US"/>
              <a:t>What is your system and how is that communicated? </a:t>
            </a:r>
            <a:endParaRPr/>
          </a:p>
        </p:txBody>
      </p:sp>
      <p:sp>
        <p:nvSpPr>
          <p:cNvPr id="929" name="Google Shape;929;g35b262c1ac7_0_9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Scheduling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Interventions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6" name="Google Shape;936;g24cda75921e_0_74"/>
          <p:cNvSpPr txBox="1">
            <a:spLocks noGrp="1"/>
          </p:cNvSpPr>
          <p:nvPr>
            <p:ph type="body" idx="1"/>
          </p:nvPr>
        </p:nvSpPr>
        <p:spPr>
          <a:xfrm>
            <a:off x="3459075" y="1600200"/>
            <a:ext cx="5227800" cy="4572000"/>
          </a:xfrm>
          <a:prstGeom prst="rect">
            <a:avLst/>
          </a:prstGeom>
          <a:noFill/>
          <a:ln>
            <a:noFill/>
          </a:ln>
        </p:spPr>
        <p:txBody>
          <a:bodyPr spcFirstLastPara="1" wrap="square" lIns="91425" tIns="45700" rIns="91425" bIns="45700" anchor="t" anchorCtr="0">
            <a:normAutofit/>
          </a:bodyPr>
          <a:lstStyle/>
          <a:p>
            <a:pPr marL="0" lvl="1" indent="0" algn="l" rtl="0">
              <a:lnSpc>
                <a:spcPct val="115000"/>
              </a:lnSpc>
              <a:spcBef>
                <a:spcPts val="500"/>
              </a:spcBef>
              <a:spcAft>
                <a:spcPts val="1000"/>
              </a:spcAft>
              <a:buClr>
                <a:schemeClr val="dk1"/>
              </a:buClr>
              <a:buSzPts val="2800"/>
              <a:buNone/>
            </a:pPr>
            <a:r>
              <a:rPr lang="en-US" sz="2400" b="1"/>
              <a:t>Conduct resource mapping of existing Tier 2 interventions, identify gaps, and explore additional intervention options. Utilize findings to build a continuum of supports, establish decision rules for student entry and exit, and explore scheduling of interventions.</a:t>
            </a:r>
            <a:endParaRPr sz="2400" b="1"/>
          </a:p>
        </p:txBody>
      </p:sp>
      <p:pic>
        <p:nvPicPr>
          <p:cNvPr id="938" name="Google Shape;938;g24cda75921e_0_7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22600" y="1971825"/>
            <a:ext cx="2836324" cy="1890900"/>
          </a:xfrm>
          <a:prstGeom prst="rect">
            <a:avLst/>
          </a:prstGeom>
          <a:noFill/>
          <a:ln>
            <a:noFill/>
          </a:ln>
        </p:spPr>
      </p:pic>
      <p:sp>
        <p:nvSpPr>
          <p:cNvPr id="935" name="Google Shape;935;g24cda75921e_0_7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95000"/>
              <a:buFont typeface="Verdana"/>
              <a:buNone/>
            </a:pPr>
            <a:endParaRPr/>
          </a:p>
          <a:p>
            <a:pPr marL="0" lvl="0" indent="0" algn="ctr" rtl="0">
              <a:lnSpc>
                <a:spcPct val="100000"/>
              </a:lnSpc>
              <a:spcBef>
                <a:spcPts val="0"/>
              </a:spcBef>
              <a:spcAft>
                <a:spcPts val="0"/>
              </a:spcAft>
              <a:buClr>
                <a:schemeClr val="lt1"/>
              </a:buClr>
              <a:buSzPct val="95000"/>
              <a:buFont typeface="Verdana"/>
              <a:buNone/>
            </a:pPr>
            <a:r>
              <a:rPr lang="en-US"/>
              <a:t>Team Time: </a:t>
            </a:r>
            <a:endParaRPr/>
          </a:p>
          <a:p>
            <a:pPr marL="0" lvl="0" indent="0" algn="ctr" rtl="0">
              <a:lnSpc>
                <a:spcPct val="100000"/>
              </a:lnSpc>
              <a:spcBef>
                <a:spcPts val="0"/>
              </a:spcBef>
              <a:spcAft>
                <a:spcPts val="0"/>
              </a:spcAft>
              <a:buClr>
                <a:schemeClr val="lt1"/>
              </a:buClr>
              <a:buSzPct val="95000"/>
              <a:buFont typeface="Verdana"/>
              <a:buNone/>
            </a:pPr>
            <a:r>
              <a:rPr lang="en-US"/>
              <a:t>Continuum of Supports</a:t>
            </a:r>
            <a:endParaRPr/>
          </a:p>
          <a:p>
            <a:pPr marL="0" lvl="0" indent="0" algn="ctr" rtl="0">
              <a:lnSpc>
                <a:spcPct val="90000"/>
              </a:lnSpc>
              <a:spcBef>
                <a:spcPts val="0"/>
              </a:spcBef>
              <a:spcAft>
                <a:spcPts val="0"/>
              </a:spcAft>
              <a:buClr>
                <a:schemeClr val="lt1"/>
              </a:buClr>
              <a:buSzPct val="95000"/>
              <a:buFont typeface="Verdana"/>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pic>
        <p:nvPicPr>
          <p:cNvPr id="944" name="Google Shape;944;g35b262c1ac7_0_9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165948" y="1565623"/>
            <a:ext cx="4812100" cy="4812100"/>
          </a:xfrm>
          <a:prstGeom prst="rect">
            <a:avLst/>
          </a:prstGeom>
          <a:noFill/>
          <a:ln>
            <a:noFill/>
          </a:ln>
        </p:spPr>
      </p:pic>
      <p:sp>
        <p:nvSpPr>
          <p:cNvPr id="943" name="Google Shape;943;g35b262c1ac7_0_9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Team Share Out</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50" name="Google Shape;950;g24cda75921e_0_79"/>
          <p:cNvSpPr txBox="1">
            <a:spLocks noGrp="1"/>
          </p:cNvSpPr>
          <p:nvPr>
            <p:ph type="body" idx="1"/>
          </p:nvPr>
        </p:nvSpPr>
        <p:spPr>
          <a:xfrm>
            <a:off x="866737" y="1846141"/>
            <a:ext cx="7911600" cy="4572000"/>
          </a:xfrm>
          <a:prstGeom prst="rect">
            <a:avLst/>
          </a:prstGeom>
          <a:noFill/>
          <a:ln>
            <a:noFill/>
          </a:ln>
        </p:spPr>
        <p:txBody>
          <a:bodyPr spcFirstLastPara="1" wrap="square" lIns="91425" tIns="45700" rIns="91425" bIns="45700" anchor="t" anchorCtr="0">
            <a:normAutofit/>
          </a:bodyPr>
          <a:lstStyle/>
          <a:p>
            <a:pPr marL="114300" lvl="0" indent="0" algn="l" rtl="0">
              <a:lnSpc>
                <a:spcPct val="100000"/>
              </a:lnSpc>
              <a:spcBef>
                <a:spcPts val="360"/>
              </a:spcBef>
              <a:spcAft>
                <a:spcPts val="0"/>
              </a:spcAft>
              <a:buSzPts val="1800"/>
              <a:buNone/>
            </a:pPr>
            <a:r>
              <a:rPr lang="en-US" sz="2800"/>
              <a:t>A few viable interventions are more effective than many under-supported options on the continuum of supports</a:t>
            </a:r>
            <a:endParaRPr sz="2800"/>
          </a:p>
          <a:p>
            <a:pPr marL="457200" lvl="0" indent="-228600" algn="l" rtl="0">
              <a:lnSpc>
                <a:spcPct val="100000"/>
              </a:lnSpc>
              <a:spcBef>
                <a:spcPts val="360"/>
              </a:spcBef>
              <a:spcAft>
                <a:spcPts val="0"/>
              </a:spcAft>
              <a:buSzPts val="1800"/>
              <a:buNone/>
            </a:pPr>
            <a:endParaRPr sz="2800"/>
          </a:p>
          <a:p>
            <a:pPr marL="0" lvl="0" indent="0" algn="l" rtl="0">
              <a:spcBef>
                <a:spcPts val="0"/>
              </a:spcBef>
              <a:spcAft>
                <a:spcPts val="0"/>
              </a:spcAft>
              <a:buClr>
                <a:schemeClr val="dk1"/>
              </a:buClr>
              <a:buSzPts val="2900"/>
              <a:buFont typeface="Arial"/>
              <a:buNone/>
            </a:pPr>
            <a:r>
              <a:rPr lang="en-US" sz="2800"/>
              <a:t>Staff who deliver interventions need both professional learning and coaching for support in delivering interventions.</a:t>
            </a:r>
            <a:endParaRPr sz="2800"/>
          </a:p>
        </p:txBody>
      </p:sp>
      <p:pic>
        <p:nvPicPr>
          <p:cNvPr id="952" name="Google Shape;952;g24cda75921e_0_79" descr="lightbulb icon" title="lightbulb icon"/>
          <p:cNvPicPr preferRelativeResize="0"/>
          <p:nvPr/>
        </p:nvPicPr>
        <p:blipFill rotWithShape="1">
          <a:blip r:embed="rId3">
            <a:alphaModFix/>
          </a:blip>
          <a:srcRect/>
          <a:stretch/>
        </p:blipFill>
        <p:spPr>
          <a:xfrm>
            <a:off x="65526" y="3670275"/>
            <a:ext cx="827074" cy="923757"/>
          </a:xfrm>
          <a:prstGeom prst="rect">
            <a:avLst/>
          </a:prstGeom>
          <a:noFill/>
          <a:ln>
            <a:noFill/>
          </a:ln>
        </p:spPr>
      </p:pic>
      <p:pic>
        <p:nvPicPr>
          <p:cNvPr id="951" name="Google Shape;951;g24cda75921e_0_79" descr="lightbulb icon" title="lightbulb icon"/>
          <p:cNvPicPr preferRelativeResize="0"/>
          <p:nvPr/>
        </p:nvPicPr>
        <p:blipFill rotWithShape="1">
          <a:blip r:embed="rId3">
            <a:alphaModFix/>
          </a:blip>
          <a:srcRect/>
          <a:stretch/>
        </p:blipFill>
        <p:spPr>
          <a:xfrm>
            <a:off x="91388" y="1802086"/>
            <a:ext cx="775349" cy="865974"/>
          </a:xfrm>
          <a:prstGeom prst="rect">
            <a:avLst/>
          </a:prstGeom>
          <a:noFill/>
          <a:ln>
            <a:noFill/>
          </a:ln>
        </p:spPr>
      </p:pic>
      <p:sp>
        <p:nvSpPr>
          <p:cNvPr id="949" name="Google Shape;949;g24cda75921e_0_7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Continuum of Supports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60" name="Google Shape;960;g33d6de41638_0_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5615900"/>
            <a:ext cx="1260350" cy="1089700"/>
          </a:xfrm>
          <a:prstGeom prst="rect">
            <a:avLst/>
          </a:prstGeom>
          <a:noFill/>
          <a:ln>
            <a:noFill/>
          </a:ln>
        </p:spPr>
      </p:pic>
      <p:sp>
        <p:nvSpPr>
          <p:cNvPr id="959" name="Google Shape;959;g33d6de41638_0_1"/>
          <p:cNvSpPr txBox="1"/>
          <p:nvPr/>
        </p:nvSpPr>
        <p:spPr>
          <a:xfrm>
            <a:off x="1505900" y="5519900"/>
            <a:ext cx="7458300" cy="10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latin typeface="Verdana"/>
                <a:ea typeface="Verdana"/>
                <a:cs typeface="Verdana"/>
                <a:sym typeface="Verdana"/>
              </a:rPr>
              <a:t>Core Component 1: Aligned Organizational Structures</a:t>
            </a:r>
            <a:endParaRPr sz="2100">
              <a:solidFill>
                <a:schemeClr val="dk1"/>
              </a:solidFill>
              <a:latin typeface="Verdana"/>
              <a:ea typeface="Verdana"/>
              <a:cs typeface="Verdana"/>
              <a:sym typeface="Verdana"/>
            </a:endParaRPr>
          </a:p>
        </p:txBody>
      </p:sp>
      <p:sp>
        <p:nvSpPr>
          <p:cNvPr id="958" name="Google Shape;958;g33d6de41638_0_1"/>
          <p:cNvSpPr txBox="1">
            <a:spLocks noGrp="1"/>
          </p:cNvSpPr>
          <p:nvPr>
            <p:ph type="ctrTitle"/>
          </p:nvPr>
        </p:nvSpPr>
        <p:spPr>
          <a:xfrm>
            <a:off x="445050" y="1600200"/>
            <a:ext cx="83346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Alignment</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9" name="Google Shape;969;p41"/>
          <p:cNvSpPr txBox="1"/>
          <p:nvPr/>
        </p:nvSpPr>
        <p:spPr>
          <a:xfrm>
            <a:off x="2422725" y="6444725"/>
            <a:ext cx="40917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This Photo</a:t>
            </a:r>
            <a:r>
              <a:rPr lang="en-US" sz="900" b="0" i="0" u="none" strike="noStrike" cap="none">
                <a:solidFill>
                  <a:srgbClr val="000000"/>
                </a:solidFill>
                <a:latin typeface="Arial"/>
                <a:ea typeface="Arial"/>
                <a:cs typeface="Arial"/>
                <a:sym typeface="Arial"/>
              </a:rPr>
              <a:t> by Unknown Author is licensed under </a:t>
            </a:r>
            <a:r>
              <a:rPr lang="en-US" sz="9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Arial"/>
              <a:ea typeface="Arial"/>
              <a:cs typeface="Arial"/>
              <a:sym typeface="Arial"/>
            </a:endParaRPr>
          </a:p>
        </p:txBody>
      </p:sp>
      <p:pic>
        <p:nvPicPr>
          <p:cNvPr id="968" name="Google Shape;968;p41" descr="A close-up of a puzzle piece&#10;&#10;Description automatically generated"/>
          <p:cNvPicPr preferRelativeResize="0"/>
          <p:nvPr/>
        </p:nvPicPr>
        <p:blipFill rotWithShape="1">
          <a:blip r:embed="rId5">
            <a:alphaModFix/>
          </a:blip>
          <a:srcRect/>
          <a:stretch/>
        </p:blipFill>
        <p:spPr>
          <a:xfrm>
            <a:off x="2486549" y="4012951"/>
            <a:ext cx="3556278" cy="2364674"/>
          </a:xfrm>
          <a:prstGeom prst="rect">
            <a:avLst/>
          </a:prstGeom>
          <a:noFill/>
          <a:ln>
            <a:noFill/>
          </a:ln>
        </p:spPr>
      </p:pic>
      <p:sp>
        <p:nvSpPr>
          <p:cNvPr id="966" name="Google Shape;966;p41"/>
          <p:cNvSpPr txBox="1">
            <a:spLocks noGrp="1"/>
          </p:cNvSpPr>
          <p:nvPr>
            <p:ph type="body" idx="1"/>
          </p:nvPr>
        </p:nvSpPr>
        <p:spPr>
          <a:xfrm>
            <a:off x="300600" y="1708925"/>
            <a:ext cx="8614800" cy="3596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60"/>
              </a:spcBef>
              <a:spcAft>
                <a:spcPts val="0"/>
              </a:spcAft>
              <a:buSzPts val="1800"/>
              <a:buNone/>
            </a:pPr>
            <a:r>
              <a:rPr lang="en-US" sz="2700"/>
              <a:t>Build and sustain a system that ensures that all students receive high quality core academic, behavioral and social-emotional instruction and evidence-based advanced tier interventions to support their learning needs.</a:t>
            </a:r>
            <a:endParaRPr sz="2700"/>
          </a:p>
        </p:txBody>
      </p:sp>
      <p:sp>
        <p:nvSpPr>
          <p:cNvPr id="967" name="Google Shape;967;p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Vision</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976" name="Google Shape;976;p42" descr="pink arrow"/>
          <p:cNvPicPr preferRelativeResize="0"/>
          <p:nvPr/>
        </p:nvPicPr>
        <p:blipFill rotWithShape="1">
          <a:blip r:embed="rId3">
            <a:alphaModFix/>
          </a:blip>
          <a:srcRect/>
          <a:stretch/>
        </p:blipFill>
        <p:spPr>
          <a:xfrm>
            <a:off x="3023100" y="1371600"/>
            <a:ext cx="3529725" cy="5486400"/>
          </a:xfrm>
          <a:prstGeom prst="rect">
            <a:avLst/>
          </a:prstGeom>
          <a:noFill/>
          <a:ln>
            <a:noFill/>
          </a:ln>
        </p:spPr>
      </p:pic>
      <p:sp>
        <p:nvSpPr>
          <p:cNvPr id="981" name="Google Shape;981;p42"/>
          <p:cNvSpPr/>
          <p:nvPr/>
        </p:nvSpPr>
        <p:spPr>
          <a:xfrm>
            <a:off x="2143313" y="5392475"/>
            <a:ext cx="5289300" cy="1143000"/>
          </a:xfrm>
          <a:prstGeom prst="lef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Data-informed Decision Making</a:t>
            </a:r>
            <a:endParaRPr sz="2400" b="0" i="0" u="none" strike="noStrike" cap="none">
              <a:solidFill>
                <a:srgbClr val="000000"/>
              </a:solidFill>
              <a:latin typeface="Arial"/>
              <a:ea typeface="Arial"/>
              <a:cs typeface="Arial"/>
              <a:sym typeface="Arial"/>
            </a:endParaRPr>
          </a:p>
        </p:txBody>
      </p:sp>
      <p:sp>
        <p:nvSpPr>
          <p:cNvPr id="980" name="Google Shape;980;p42"/>
          <p:cNvSpPr/>
          <p:nvPr/>
        </p:nvSpPr>
        <p:spPr>
          <a:xfrm>
            <a:off x="2468663" y="4374575"/>
            <a:ext cx="4638600" cy="1017900"/>
          </a:xfrm>
          <a:prstGeom prst="leftRightArrow">
            <a:avLst>
              <a:gd name="adj1" fmla="val 50000"/>
              <a:gd name="adj2" fmla="val 50000"/>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Progress Monitoring</a:t>
            </a:r>
            <a:endParaRPr sz="2400" b="0" i="0" u="none" strike="noStrike" cap="none">
              <a:solidFill>
                <a:srgbClr val="000000"/>
              </a:solidFill>
              <a:latin typeface="Arial"/>
              <a:ea typeface="Arial"/>
              <a:cs typeface="Arial"/>
              <a:sym typeface="Arial"/>
            </a:endParaRPr>
          </a:p>
        </p:txBody>
      </p:sp>
      <p:sp>
        <p:nvSpPr>
          <p:cNvPr id="979" name="Google Shape;979;p42"/>
          <p:cNvSpPr/>
          <p:nvPr/>
        </p:nvSpPr>
        <p:spPr>
          <a:xfrm>
            <a:off x="1350713" y="3376200"/>
            <a:ext cx="6874500" cy="1210200"/>
          </a:xfrm>
          <a:prstGeom prst="lef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EBP Interventions and Supports Continuum</a:t>
            </a:r>
            <a:endParaRPr sz="2400" b="0" i="0" u="none" strike="noStrike" cap="none">
              <a:solidFill>
                <a:srgbClr val="000000"/>
              </a:solidFill>
              <a:latin typeface="Arial"/>
              <a:ea typeface="Arial"/>
              <a:cs typeface="Arial"/>
              <a:sym typeface="Arial"/>
            </a:endParaRPr>
          </a:p>
        </p:txBody>
      </p:sp>
      <p:sp>
        <p:nvSpPr>
          <p:cNvPr id="978" name="Google Shape;978;p42"/>
          <p:cNvSpPr/>
          <p:nvPr/>
        </p:nvSpPr>
        <p:spPr>
          <a:xfrm>
            <a:off x="2652113" y="2685350"/>
            <a:ext cx="4271700" cy="801000"/>
          </a:xfrm>
          <a:prstGeom prst="leftRightArrow">
            <a:avLst>
              <a:gd name="adj1" fmla="val 50000"/>
              <a:gd name="adj2" fmla="val 500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Universal Screening/RFA</a:t>
            </a:r>
            <a:endParaRPr sz="2400" b="0" i="0" u="none" strike="noStrike" cap="none">
              <a:solidFill>
                <a:srgbClr val="000000"/>
              </a:solidFill>
              <a:latin typeface="Arial"/>
              <a:ea typeface="Arial"/>
              <a:cs typeface="Arial"/>
              <a:sym typeface="Arial"/>
            </a:endParaRPr>
          </a:p>
        </p:txBody>
      </p:sp>
      <p:sp>
        <p:nvSpPr>
          <p:cNvPr id="977" name="Google Shape;977;p42"/>
          <p:cNvSpPr/>
          <p:nvPr/>
        </p:nvSpPr>
        <p:spPr>
          <a:xfrm>
            <a:off x="3240113" y="1640125"/>
            <a:ext cx="2961900" cy="930000"/>
          </a:xfrm>
          <a:prstGeom prst="leftRightArrow">
            <a:avLst>
              <a:gd name="adj1" fmla="val 50000"/>
              <a:gd name="adj2" fmla="val 50000"/>
            </a:avLst>
          </a:prstGeom>
          <a:solidFill>
            <a:srgbClr val="FF00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Teaming</a:t>
            </a:r>
            <a:endParaRPr sz="2400" b="0" i="0" u="none" strike="noStrike" cap="none">
              <a:solidFill>
                <a:srgbClr val="000000"/>
              </a:solidFill>
              <a:latin typeface="Arial"/>
              <a:ea typeface="Arial"/>
              <a:cs typeface="Arial"/>
              <a:sym typeface="Arial"/>
            </a:endParaRPr>
          </a:p>
        </p:txBody>
      </p:sp>
      <p:sp>
        <p:nvSpPr>
          <p:cNvPr id="982" name="Google Shape;982;p42"/>
          <p:cNvSpPr txBox="1"/>
          <p:nvPr/>
        </p:nvSpPr>
        <p:spPr>
          <a:xfrm rot="-5400000">
            <a:off x="-1869750" y="3810750"/>
            <a:ext cx="5432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400" b="0" i="0" u="none" strike="noStrike" cap="none">
                <a:solidFill>
                  <a:srgbClr val="000000"/>
                </a:solidFill>
                <a:latin typeface="Verdana"/>
                <a:ea typeface="Verdana"/>
                <a:cs typeface="Verdana"/>
                <a:sym typeface="Verdana"/>
              </a:rPr>
              <a:t>Behavior and Mental Wellness</a:t>
            </a:r>
            <a:endParaRPr sz="2400" b="0" i="0" u="none" strike="noStrike" cap="none">
              <a:solidFill>
                <a:srgbClr val="000000"/>
              </a:solidFill>
              <a:latin typeface="Verdana"/>
              <a:ea typeface="Verdana"/>
              <a:cs typeface="Verdana"/>
              <a:sym typeface="Verdana"/>
            </a:endParaRPr>
          </a:p>
        </p:txBody>
      </p:sp>
      <p:sp>
        <p:nvSpPr>
          <p:cNvPr id="983" name="Google Shape;983;p42"/>
          <p:cNvSpPr txBox="1"/>
          <p:nvPr/>
        </p:nvSpPr>
        <p:spPr>
          <a:xfrm rot="5400000">
            <a:off x="6474550" y="3323450"/>
            <a:ext cx="41808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Academics</a:t>
            </a:r>
            <a:endParaRPr sz="2800" b="0" i="0" u="none" strike="noStrike" cap="none">
              <a:solidFill>
                <a:srgbClr val="000000"/>
              </a:solidFill>
              <a:latin typeface="Verdana"/>
              <a:ea typeface="Verdana"/>
              <a:cs typeface="Verdana"/>
              <a:sym typeface="Verdana"/>
            </a:endParaRPr>
          </a:p>
        </p:txBody>
      </p:sp>
      <p:sp>
        <p:nvSpPr>
          <p:cNvPr id="975" name="Google Shape;975;p4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Essential Element Alignment</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9" name="Google Shape;989;p44" descr="Loudoun County Public Schools Pyramid of Aligned Interventions Across Tiers and Domains"/>
          <p:cNvPicPr preferRelativeResize="0"/>
          <p:nvPr/>
        </p:nvPicPr>
        <p:blipFill rotWithShape="1">
          <a:blip r:embed="rId3">
            <a:alphaModFix/>
          </a:blip>
          <a:srcRect/>
          <a:stretch/>
        </p:blipFill>
        <p:spPr>
          <a:xfrm>
            <a:off x="183475" y="1549400"/>
            <a:ext cx="5285250" cy="3018850"/>
          </a:xfrm>
          <a:prstGeom prst="rect">
            <a:avLst/>
          </a:prstGeom>
          <a:noFill/>
          <a:ln w="9525" cap="flat" cmpd="sng">
            <a:solidFill>
              <a:schemeClr val="dk1"/>
            </a:solidFill>
            <a:prstDash val="solid"/>
            <a:round/>
            <a:headEnd type="none" w="sm" len="sm"/>
            <a:tailEnd type="none" w="sm" len="sm"/>
          </a:ln>
        </p:spPr>
      </p:pic>
      <p:sp>
        <p:nvSpPr>
          <p:cNvPr id="990" name="Google Shape;990;p44"/>
          <p:cNvSpPr txBox="1"/>
          <p:nvPr/>
        </p:nvSpPr>
        <p:spPr>
          <a:xfrm rot="-492846">
            <a:off x="984682" y="2536072"/>
            <a:ext cx="3733401" cy="892653"/>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rgbClr val="FFFFFF"/>
                </a:solidFill>
                <a:latin typeface="Verdana"/>
                <a:ea typeface="Verdana"/>
                <a:cs typeface="Verdana"/>
                <a:sym typeface="Verdana"/>
              </a:rPr>
              <a:t>Loudoun County Schools</a:t>
            </a:r>
            <a:endParaRPr sz="2300" b="0" i="0" u="none" strike="noStrike" cap="none">
              <a:solidFill>
                <a:srgbClr val="FFFFFF"/>
              </a:solidFill>
              <a:latin typeface="Verdana"/>
              <a:ea typeface="Verdana"/>
              <a:cs typeface="Verdana"/>
              <a:sym typeface="Verdana"/>
            </a:endParaRPr>
          </a:p>
        </p:txBody>
      </p:sp>
      <p:pic>
        <p:nvPicPr>
          <p:cNvPr id="991" name="Google Shape;991;p44" descr="Chesterfield County Public Schools Continuum of Supports"/>
          <p:cNvPicPr preferRelativeResize="0"/>
          <p:nvPr/>
        </p:nvPicPr>
        <p:blipFill rotWithShape="1">
          <a:blip r:embed="rId4">
            <a:alphaModFix/>
          </a:blip>
          <a:srcRect/>
          <a:stretch/>
        </p:blipFill>
        <p:spPr>
          <a:xfrm>
            <a:off x="4572000" y="3429000"/>
            <a:ext cx="4294075" cy="3202151"/>
          </a:xfrm>
          <a:prstGeom prst="rect">
            <a:avLst/>
          </a:prstGeom>
          <a:noFill/>
          <a:ln w="9525" cap="flat" cmpd="sng">
            <a:solidFill>
              <a:schemeClr val="dk1"/>
            </a:solidFill>
            <a:prstDash val="solid"/>
            <a:round/>
            <a:headEnd type="none" w="sm" len="sm"/>
            <a:tailEnd type="none" w="sm" len="sm"/>
          </a:ln>
        </p:spPr>
      </p:pic>
      <p:sp>
        <p:nvSpPr>
          <p:cNvPr id="992" name="Google Shape;992;p44"/>
          <p:cNvSpPr txBox="1"/>
          <p:nvPr/>
        </p:nvSpPr>
        <p:spPr>
          <a:xfrm rot="819597">
            <a:off x="4990876" y="4749456"/>
            <a:ext cx="3733504" cy="892865"/>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a:solidFill>
                  <a:srgbClr val="FFFFFF"/>
                </a:solidFill>
                <a:latin typeface="Verdana"/>
                <a:ea typeface="Verdana"/>
                <a:cs typeface="Verdana"/>
                <a:sym typeface="Verdana"/>
              </a:rPr>
              <a:t>Chesterfield County Schools</a:t>
            </a:r>
            <a:endParaRPr sz="2300" b="0" i="0" u="none" strike="noStrike" cap="none">
              <a:solidFill>
                <a:srgbClr val="FFFFFF"/>
              </a:solidFill>
              <a:latin typeface="Verdana"/>
              <a:ea typeface="Verdana"/>
              <a:cs typeface="Verdana"/>
              <a:sym typeface="Verdana"/>
            </a:endParaRPr>
          </a:p>
        </p:txBody>
      </p:sp>
      <p:sp>
        <p:nvSpPr>
          <p:cNvPr id="988" name="Google Shape;988;p4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sz="3800"/>
              <a:t>Aligned Systems Examples</a:t>
            </a:r>
            <a:endParaRPr sz="38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4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5000"/>
              </a:lnSpc>
              <a:spcBef>
                <a:spcPts val="360"/>
              </a:spcBef>
              <a:spcAft>
                <a:spcPts val="0"/>
              </a:spcAft>
              <a:buSzPct val="75642"/>
              <a:buNone/>
            </a:pPr>
            <a:endParaRPr sz="2800"/>
          </a:p>
          <a:p>
            <a:pPr marL="457200" lvl="0" indent="-405765" algn="l" rtl="0">
              <a:lnSpc>
                <a:spcPct val="115000"/>
              </a:lnSpc>
              <a:spcBef>
                <a:spcPts val="1000"/>
              </a:spcBef>
              <a:spcAft>
                <a:spcPts val="0"/>
              </a:spcAft>
              <a:buSzPct val="100000"/>
              <a:buFont typeface="Verdana"/>
              <a:buChar char="●"/>
            </a:pPr>
            <a:r>
              <a:rPr lang="en-US" sz="3600"/>
              <a:t>How do we know AT interventions align with tier 1?</a:t>
            </a:r>
            <a:endParaRPr sz="3600"/>
          </a:p>
          <a:p>
            <a:pPr marL="457200" lvl="0" indent="-405765" algn="l" rtl="0">
              <a:lnSpc>
                <a:spcPct val="115000"/>
              </a:lnSpc>
              <a:spcBef>
                <a:spcPts val="1000"/>
              </a:spcBef>
              <a:spcAft>
                <a:spcPts val="0"/>
              </a:spcAft>
              <a:buSzPct val="100000"/>
              <a:buChar char="●"/>
            </a:pPr>
            <a:r>
              <a:rPr lang="en-US" sz="3600"/>
              <a:t>How do students continue to access tier 1?</a:t>
            </a:r>
            <a:endParaRPr sz="3600"/>
          </a:p>
          <a:p>
            <a:pPr marL="457200" lvl="0" indent="-405765" algn="l" rtl="0">
              <a:lnSpc>
                <a:spcPct val="115000"/>
              </a:lnSpc>
              <a:spcBef>
                <a:spcPts val="1000"/>
              </a:spcBef>
              <a:spcAft>
                <a:spcPts val="0"/>
              </a:spcAft>
              <a:buSzPct val="100000"/>
              <a:buFont typeface="Verdana"/>
              <a:buChar char="●"/>
            </a:pPr>
            <a:r>
              <a:rPr lang="en-US" sz="3600"/>
              <a:t>How are Advanced Tiers systems aligned across domains (academic, behavior, mental health)?</a:t>
            </a:r>
            <a:endParaRPr sz="3600"/>
          </a:p>
          <a:p>
            <a:pPr marL="457200" lvl="0" indent="-228600" algn="l" rtl="0">
              <a:lnSpc>
                <a:spcPct val="100000"/>
              </a:lnSpc>
              <a:spcBef>
                <a:spcPts val="1000"/>
              </a:spcBef>
              <a:spcAft>
                <a:spcPts val="0"/>
              </a:spcAft>
              <a:buSzPct val="60812"/>
              <a:buNone/>
            </a:pPr>
            <a:endParaRPr/>
          </a:p>
          <a:p>
            <a:pPr marL="457200" lvl="0" indent="-228600" algn="l" rtl="0">
              <a:lnSpc>
                <a:spcPct val="100000"/>
              </a:lnSpc>
              <a:spcBef>
                <a:spcPts val="360"/>
              </a:spcBef>
              <a:spcAft>
                <a:spcPts val="0"/>
              </a:spcAft>
              <a:buSzPct val="60812"/>
              <a:buNone/>
            </a:pPr>
            <a:endParaRPr/>
          </a:p>
        </p:txBody>
      </p:sp>
      <p:sp>
        <p:nvSpPr>
          <p:cNvPr id="999" name="Google Shape;999;p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Discussion: Alignment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336b62f4fd4_1_0"/>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rmAutofit fontScale="77500" lnSpcReduction="20000"/>
          </a:bodyPr>
          <a:lstStyle/>
          <a:p>
            <a:pPr marL="0" lvl="0" indent="0" algn="l" rtl="0">
              <a:spcBef>
                <a:spcPts val="360"/>
              </a:spcBef>
              <a:spcAft>
                <a:spcPts val="0"/>
              </a:spcAft>
              <a:buNone/>
            </a:pPr>
            <a:endParaRPr/>
          </a:p>
          <a:p>
            <a:pPr marL="0" lvl="0" indent="0" algn="l" rtl="0">
              <a:spcBef>
                <a:spcPts val="360"/>
              </a:spcBef>
              <a:spcAft>
                <a:spcPts val="0"/>
              </a:spcAft>
              <a:buNone/>
            </a:pPr>
            <a:endParaRPr sz="2075"/>
          </a:p>
          <a:p>
            <a:pPr marL="0" lvl="0" indent="0" algn="l" rtl="0">
              <a:spcBef>
                <a:spcPts val="360"/>
              </a:spcBef>
              <a:spcAft>
                <a:spcPts val="0"/>
              </a:spcAft>
              <a:buNone/>
            </a:pPr>
            <a:endParaRPr sz="2075"/>
          </a:p>
          <a:p>
            <a:pPr marL="0" lvl="0" indent="0" algn="l" rtl="0">
              <a:spcBef>
                <a:spcPts val="360"/>
              </a:spcBef>
              <a:spcAft>
                <a:spcPts val="0"/>
              </a:spcAft>
              <a:buNone/>
            </a:pPr>
            <a:endParaRPr sz="2075"/>
          </a:p>
          <a:p>
            <a:pPr marL="0" lvl="0" indent="0" algn="l" rtl="0">
              <a:spcBef>
                <a:spcPts val="360"/>
              </a:spcBef>
              <a:spcAft>
                <a:spcPts val="0"/>
              </a:spcAft>
              <a:buNone/>
            </a:pPr>
            <a:endParaRPr sz="2075"/>
          </a:p>
          <a:p>
            <a:pPr marL="0" lvl="0" indent="0" algn="l" rtl="0">
              <a:spcBef>
                <a:spcPts val="360"/>
              </a:spcBef>
              <a:spcAft>
                <a:spcPts val="0"/>
              </a:spcAft>
              <a:buNone/>
            </a:pPr>
            <a:endParaRPr sz="2075"/>
          </a:p>
          <a:p>
            <a:pPr marL="0" lvl="0" indent="0" algn="l" rtl="0">
              <a:spcBef>
                <a:spcPts val="360"/>
              </a:spcBef>
              <a:spcAft>
                <a:spcPts val="0"/>
              </a:spcAft>
              <a:buNone/>
            </a:pPr>
            <a:endParaRPr sz="2075"/>
          </a:p>
          <a:p>
            <a:pPr marL="0" lvl="0" indent="0" algn="l" rtl="0">
              <a:spcBef>
                <a:spcPts val="360"/>
              </a:spcBef>
              <a:spcAft>
                <a:spcPts val="0"/>
              </a:spcAft>
              <a:buNone/>
            </a:pPr>
            <a:endParaRPr sz="2075"/>
          </a:p>
          <a:p>
            <a:pPr marL="0" lvl="0" indent="0" algn="l" rtl="0">
              <a:spcBef>
                <a:spcPts val="360"/>
              </a:spcBef>
              <a:spcAft>
                <a:spcPts val="0"/>
              </a:spcAft>
              <a:buNone/>
            </a:pPr>
            <a:endParaRPr sz="2075"/>
          </a:p>
          <a:p>
            <a:pPr marL="0" lvl="0" indent="0" algn="l" rtl="0">
              <a:spcBef>
                <a:spcPts val="360"/>
              </a:spcBef>
              <a:spcAft>
                <a:spcPts val="0"/>
              </a:spcAft>
              <a:buNone/>
            </a:pPr>
            <a:r>
              <a:rPr lang="en-US" sz="2333" b="1"/>
              <a:t>Previous MTSS PD</a:t>
            </a:r>
            <a:r>
              <a:rPr lang="en-US" sz="2333"/>
              <a:t>: </a:t>
            </a:r>
            <a:r>
              <a:rPr lang="en-US" sz="2333" b="1"/>
              <a:t>EXPLORATION</a:t>
            </a:r>
            <a:r>
              <a:rPr lang="en-US" sz="2333"/>
              <a:t> Exploration involves an assessment of assets and needs of the focus population, fit of the program or practice with those needs and assets and feasibility of implementation. </a:t>
            </a:r>
            <a:endParaRPr sz="2333"/>
          </a:p>
          <a:p>
            <a:pPr marL="0" lvl="0" indent="0" algn="l" rtl="0">
              <a:spcBef>
                <a:spcPts val="360"/>
              </a:spcBef>
              <a:spcAft>
                <a:spcPts val="0"/>
              </a:spcAft>
              <a:buNone/>
            </a:pPr>
            <a:endParaRPr sz="2333"/>
          </a:p>
          <a:p>
            <a:pPr marL="0" lvl="0" indent="0" algn="l" rtl="0">
              <a:spcBef>
                <a:spcPts val="360"/>
              </a:spcBef>
              <a:spcAft>
                <a:spcPts val="0"/>
              </a:spcAft>
              <a:buNone/>
            </a:pPr>
            <a:r>
              <a:rPr lang="en-US" sz="2333" b="1"/>
              <a:t>This PD:</a:t>
            </a:r>
            <a:r>
              <a:rPr lang="en-US" sz="2333"/>
              <a:t> </a:t>
            </a:r>
            <a:r>
              <a:rPr lang="en-US" sz="2333" b="1"/>
              <a:t>INSTALLATION</a:t>
            </a:r>
            <a:r>
              <a:rPr lang="en-US" sz="2333"/>
              <a:t> Installation involves </a:t>
            </a:r>
            <a:r>
              <a:rPr lang="en-US" sz="2333" b="1"/>
              <a:t>building the infrastructure (systems)</a:t>
            </a:r>
            <a:r>
              <a:rPr lang="en-US" sz="2333"/>
              <a:t> necessary to implement the program or practice, which includes building </a:t>
            </a:r>
            <a:r>
              <a:rPr lang="en-US" sz="2333" b="1"/>
              <a:t>practitioner and organizational</a:t>
            </a:r>
            <a:r>
              <a:rPr lang="en-US" sz="2333"/>
              <a:t> </a:t>
            </a:r>
            <a:r>
              <a:rPr lang="en-US" sz="2333" b="1"/>
              <a:t>capacity.</a:t>
            </a:r>
            <a:r>
              <a:rPr lang="en-US" sz="2333"/>
              <a:t> </a:t>
            </a:r>
            <a:endParaRPr sz="2333"/>
          </a:p>
          <a:p>
            <a:pPr marL="0" lvl="0" indent="0" algn="l" rtl="0">
              <a:spcBef>
                <a:spcPts val="360"/>
              </a:spcBef>
              <a:spcAft>
                <a:spcPts val="0"/>
              </a:spcAft>
              <a:buNone/>
            </a:pPr>
            <a:endParaRPr/>
          </a:p>
        </p:txBody>
      </p:sp>
      <p:pic>
        <p:nvPicPr>
          <p:cNvPr id="313" name="Google Shape;313;g336b62f4fd4_1_0" descr="picture illustrates the stages of implementation: exploration, installation, initial implementation and full implementation"/>
          <p:cNvPicPr preferRelativeResize="0"/>
          <p:nvPr/>
        </p:nvPicPr>
        <p:blipFill>
          <a:blip r:embed="rId3">
            <a:alphaModFix/>
          </a:blip>
          <a:stretch>
            <a:fillRect/>
          </a:stretch>
        </p:blipFill>
        <p:spPr>
          <a:xfrm>
            <a:off x="791375" y="1473100"/>
            <a:ext cx="7330576" cy="2165900"/>
          </a:xfrm>
          <a:prstGeom prst="rect">
            <a:avLst/>
          </a:prstGeom>
          <a:noFill/>
          <a:ln>
            <a:noFill/>
          </a:ln>
        </p:spPr>
      </p:pic>
      <p:sp>
        <p:nvSpPr>
          <p:cNvPr id="312" name="Google Shape;312;g336b62f4fd4_1_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Adv. Tier -Phases of Implementation</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pic>
        <p:nvPicPr>
          <p:cNvPr id="1009" name="Google Shape;1009;p46" descr="lightbulb icon" title="lightbulb icon"/>
          <p:cNvPicPr preferRelativeResize="0"/>
          <p:nvPr/>
        </p:nvPicPr>
        <p:blipFill rotWithShape="1">
          <a:blip r:embed="rId3">
            <a:alphaModFix/>
          </a:blip>
          <a:srcRect/>
          <a:stretch/>
        </p:blipFill>
        <p:spPr>
          <a:xfrm>
            <a:off x="1" y="4227300"/>
            <a:ext cx="827074" cy="923757"/>
          </a:xfrm>
          <a:prstGeom prst="rect">
            <a:avLst/>
          </a:prstGeom>
          <a:noFill/>
          <a:ln>
            <a:noFill/>
          </a:ln>
        </p:spPr>
      </p:pic>
      <p:pic>
        <p:nvPicPr>
          <p:cNvPr id="1008" name="Google Shape;1008;p46" descr="lightbulb icon" title="lightbulb icon"/>
          <p:cNvPicPr preferRelativeResize="0"/>
          <p:nvPr/>
        </p:nvPicPr>
        <p:blipFill rotWithShape="1">
          <a:blip r:embed="rId3">
            <a:alphaModFix/>
          </a:blip>
          <a:srcRect/>
          <a:stretch/>
        </p:blipFill>
        <p:spPr>
          <a:xfrm>
            <a:off x="1" y="1959500"/>
            <a:ext cx="827074" cy="923757"/>
          </a:xfrm>
          <a:prstGeom prst="rect">
            <a:avLst/>
          </a:prstGeom>
          <a:noFill/>
          <a:ln>
            <a:noFill/>
          </a:ln>
        </p:spPr>
      </p:pic>
      <p:sp>
        <p:nvSpPr>
          <p:cNvPr id="1007" name="Google Shape;1007;p46"/>
          <p:cNvSpPr txBox="1"/>
          <p:nvPr/>
        </p:nvSpPr>
        <p:spPr>
          <a:xfrm>
            <a:off x="956025" y="1602100"/>
            <a:ext cx="7860300" cy="540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800"/>
              </a:spcBef>
              <a:spcAft>
                <a:spcPts val="0"/>
              </a:spcAft>
              <a:buClr>
                <a:srgbClr val="000000"/>
              </a:buClr>
              <a:buSzPts val="2900"/>
              <a:buFont typeface="Arial"/>
              <a:buNone/>
            </a:pPr>
            <a:r>
              <a:rPr lang="en-US" sz="2900" b="0" i="0" u="none" strike="noStrike" cap="none">
                <a:solidFill>
                  <a:srgbClr val="000000"/>
                </a:solidFill>
                <a:latin typeface="Verdana"/>
                <a:ea typeface="Verdana"/>
                <a:cs typeface="Verdana"/>
                <a:sym typeface="Verdana"/>
              </a:rPr>
              <a:t>The more time students spend away from Tier 1 core instruction, the harder it may become for them to exit from advanced tiers intervention</a:t>
            </a: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1800"/>
              </a:spcBef>
              <a:spcAft>
                <a:spcPts val="0"/>
              </a:spcAft>
              <a:buClr>
                <a:srgbClr val="000000"/>
              </a:buClr>
              <a:buSzPts val="2900"/>
              <a:buFont typeface="Arial"/>
              <a:buNone/>
            </a:pPr>
            <a:endParaRPr sz="2900" b="0" i="0" u="none" strike="noStrike" cap="none">
              <a:solidFill>
                <a:srgbClr val="000000"/>
              </a:solidFill>
              <a:latin typeface="Verdana"/>
              <a:ea typeface="Verdana"/>
              <a:cs typeface="Verdana"/>
              <a:sym typeface="Verdana"/>
            </a:endParaRPr>
          </a:p>
          <a:p>
            <a:pPr marL="0" marR="0" lvl="0" indent="0" algn="l" rtl="0">
              <a:lnSpc>
                <a:spcPct val="100000"/>
              </a:lnSpc>
              <a:spcBef>
                <a:spcPts val="1800"/>
              </a:spcBef>
              <a:spcAft>
                <a:spcPts val="0"/>
              </a:spcAft>
              <a:buClr>
                <a:srgbClr val="000000"/>
              </a:buClr>
              <a:buSzPts val="2900"/>
              <a:buFont typeface="Arial"/>
              <a:buNone/>
            </a:pPr>
            <a:r>
              <a:rPr lang="en-US" sz="2900" b="0" i="0" u="none" strike="noStrike" cap="none">
                <a:solidFill>
                  <a:srgbClr val="000000"/>
                </a:solidFill>
                <a:latin typeface="Verdana"/>
                <a:ea typeface="Verdana"/>
                <a:cs typeface="Verdana"/>
                <a:sym typeface="Verdana"/>
              </a:rPr>
              <a:t>Strive to align content and scheduling needs so that students are able to access Tier 1 core instruction</a:t>
            </a:r>
            <a:endParaRPr sz="2900" b="0" i="0" u="none" strike="noStrike" cap="none">
              <a:solidFill>
                <a:srgbClr val="000000"/>
              </a:solidFill>
              <a:latin typeface="Verdana"/>
              <a:ea typeface="Verdana"/>
              <a:cs typeface="Verdana"/>
              <a:sym typeface="Verdana"/>
            </a:endParaRPr>
          </a:p>
        </p:txBody>
      </p:sp>
      <p:sp>
        <p:nvSpPr>
          <p:cNvPr id="1006" name="Google Shape;1006;p4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t>Big Ideas:</a:t>
            </a:r>
            <a:endParaRPr/>
          </a:p>
          <a:p>
            <a:pPr marL="0" lvl="0" indent="0" algn="ctr" rtl="0">
              <a:lnSpc>
                <a:spcPct val="100000"/>
              </a:lnSpc>
              <a:spcBef>
                <a:spcPts val="0"/>
              </a:spcBef>
              <a:spcAft>
                <a:spcPts val="0"/>
              </a:spcAft>
              <a:buSzPct val="111111"/>
              <a:buNone/>
            </a:pPr>
            <a:r>
              <a:rPr lang="en-US"/>
              <a:t>Alignment</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pic>
        <p:nvPicPr>
          <p:cNvPr id="1021" name="Google Shape;1021;g35b262c1ac7_0_8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5527550"/>
            <a:ext cx="1362525" cy="1178050"/>
          </a:xfrm>
          <a:prstGeom prst="rect">
            <a:avLst/>
          </a:prstGeom>
          <a:noFill/>
          <a:ln>
            <a:noFill/>
          </a:ln>
        </p:spPr>
      </p:pic>
      <p:sp>
        <p:nvSpPr>
          <p:cNvPr id="1022" name="Google Shape;1022;g35b262c1ac7_0_85"/>
          <p:cNvSpPr txBox="1"/>
          <p:nvPr/>
        </p:nvSpPr>
        <p:spPr>
          <a:xfrm>
            <a:off x="1857225" y="5092725"/>
            <a:ext cx="6630000" cy="153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dk1"/>
                </a:solidFill>
                <a:latin typeface="Verdana"/>
                <a:ea typeface="Verdana"/>
                <a:cs typeface="Verdana"/>
                <a:sym typeface="Verdana"/>
              </a:rPr>
              <a:t>Core Component 2 - Problem Solving Process</a:t>
            </a:r>
            <a:endParaRPr sz="1900">
              <a:solidFill>
                <a:schemeClr val="dk1"/>
              </a:solidFill>
              <a:latin typeface="Verdana"/>
              <a:ea typeface="Verdana"/>
              <a:cs typeface="Verdana"/>
              <a:sym typeface="Verdana"/>
            </a:endParaRPr>
          </a:p>
          <a:p>
            <a:pPr marL="0" lvl="0" indent="0" algn="l" rtl="0">
              <a:spcBef>
                <a:spcPts val="0"/>
              </a:spcBef>
              <a:spcAft>
                <a:spcPts val="0"/>
              </a:spcAft>
              <a:buNone/>
            </a:pPr>
            <a:r>
              <a:rPr lang="en-US" sz="1900">
                <a:solidFill>
                  <a:schemeClr val="dk1"/>
                </a:solidFill>
                <a:latin typeface="Verdana"/>
                <a:ea typeface="Verdana"/>
                <a:cs typeface="Verdana"/>
                <a:sym typeface="Verdana"/>
              </a:rPr>
              <a:t>Core Component 3 - Tiered Continuum of Supports</a:t>
            </a:r>
            <a:endParaRPr sz="1900">
              <a:solidFill>
                <a:schemeClr val="dk1"/>
              </a:solidFill>
              <a:latin typeface="Verdana"/>
              <a:ea typeface="Verdana"/>
              <a:cs typeface="Verdana"/>
              <a:sym typeface="Verdana"/>
            </a:endParaRPr>
          </a:p>
          <a:p>
            <a:pPr marL="0" lvl="0" indent="0" algn="l" rtl="0">
              <a:spcBef>
                <a:spcPts val="0"/>
              </a:spcBef>
              <a:spcAft>
                <a:spcPts val="0"/>
              </a:spcAft>
              <a:buNone/>
            </a:pPr>
            <a:r>
              <a:rPr lang="en-US" sz="1900">
                <a:solidFill>
                  <a:schemeClr val="dk1"/>
                </a:solidFill>
                <a:latin typeface="Verdana"/>
                <a:ea typeface="Verdana"/>
                <a:cs typeface="Verdana"/>
                <a:sym typeface="Verdana"/>
              </a:rPr>
              <a:t>Core Component 4 - Systematic Implementation </a:t>
            </a:r>
            <a:endParaRPr sz="1900">
              <a:solidFill>
                <a:schemeClr val="dk1"/>
              </a:solidFill>
              <a:latin typeface="Verdana"/>
              <a:ea typeface="Verdana"/>
              <a:cs typeface="Verdana"/>
              <a:sym typeface="Verdana"/>
            </a:endParaRPr>
          </a:p>
          <a:p>
            <a:pPr marL="0" lvl="0" indent="0" algn="l" rtl="0">
              <a:spcBef>
                <a:spcPts val="0"/>
              </a:spcBef>
              <a:spcAft>
                <a:spcPts val="0"/>
              </a:spcAft>
              <a:buNone/>
            </a:pPr>
            <a:r>
              <a:rPr lang="en-US" sz="1900">
                <a:solidFill>
                  <a:schemeClr val="dk1"/>
                </a:solidFill>
                <a:latin typeface="Verdana"/>
                <a:ea typeface="Verdana"/>
                <a:cs typeface="Verdana"/>
                <a:sym typeface="Verdana"/>
              </a:rPr>
              <a:t>Core Component 5 - Evaluation</a:t>
            </a:r>
            <a:endParaRPr sz="1900">
              <a:solidFill>
                <a:schemeClr val="dk1"/>
              </a:solidFill>
              <a:latin typeface="Verdana"/>
              <a:ea typeface="Verdana"/>
              <a:cs typeface="Verdana"/>
              <a:sym typeface="Verdana"/>
            </a:endParaRPr>
          </a:p>
        </p:txBody>
      </p:sp>
      <p:sp>
        <p:nvSpPr>
          <p:cNvPr id="1019" name="Google Shape;1019;g35b262c1ac7_0_85"/>
          <p:cNvSpPr txBox="1">
            <a:spLocks noGrp="1"/>
          </p:cNvSpPr>
          <p:nvPr>
            <p:ph type="subTitle" idx="1"/>
          </p:nvPr>
        </p:nvSpPr>
        <p:spPr>
          <a:xfrm>
            <a:off x="1270825" y="3293400"/>
            <a:ext cx="6400800" cy="1470000"/>
          </a:xfrm>
          <a:prstGeom prst="rect">
            <a:avLst/>
          </a:prstGeom>
        </p:spPr>
        <p:txBody>
          <a:bodyPr spcFirstLastPara="1" wrap="square" lIns="91425" tIns="45700" rIns="91425" bIns="45700" anchor="t" anchorCtr="0">
            <a:normAutofit fontScale="77500" lnSpcReduction="20000"/>
          </a:bodyPr>
          <a:lstStyle/>
          <a:p>
            <a:pPr marL="0" lvl="0" indent="0" algn="ctr" rtl="0">
              <a:spcBef>
                <a:spcPts val="640"/>
              </a:spcBef>
              <a:spcAft>
                <a:spcPts val="0"/>
              </a:spcAft>
              <a:buNone/>
            </a:pPr>
            <a:r>
              <a:rPr lang="en-US"/>
              <a:t>Level of Use, Monitoring Intervention Effectiveness &amp; Fidelity, Monitoring Student Progress</a:t>
            </a:r>
            <a:endParaRPr/>
          </a:p>
        </p:txBody>
      </p:sp>
      <p:sp>
        <p:nvSpPr>
          <p:cNvPr id="1020" name="Google Shape;1020;g35b262c1ac7_0_85"/>
          <p:cNvSpPr txBox="1">
            <a:spLocks noGrp="1"/>
          </p:cNvSpPr>
          <p:nvPr>
            <p:ph type="ctrTitle"/>
          </p:nvPr>
        </p:nvSpPr>
        <p:spPr>
          <a:xfrm>
            <a:off x="445050" y="1600200"/>
            <a:ext cx="83346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a:t>Systems for Collecting &amp; Reviewing Data</a:t>
            </a:r>
            <a:endParaRPr sz="48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grpSp>
        <p:nvGrpSpPr>
          <p:cNvPr id="1028" name="Google Shape;1028;g36c356bf47f_1_20" descr="4 areas of data systems: level of use, intervention effectiveness, student performance, and intervention fidelity&#10;"/>
          <p:cNvGrpSpPr/>
          <p:nvPr/>
        </p:nvGrpSpPr>
        <p:grpSpPr>
          <a:xfrm>
            <a:off x="1144834" y="2162486"/>
            <a:ext cx="8116504" cy="4320517"/>
            <a:chOff x="1144834" y="2162486"/>
            <a:chExt cx="8116504" cy="4320517"/>
          </a:xfrm>
        </p:grpSpPr>
        <p:grpSp>
          <p:nvGrpSpPr>
            <p:cNvPr id="1029" name="Google Shape;1029;g36c356bf47f_1_20"/>
            <p:cNvGrpSpPr/>
            <p:nvPr/>
          </p:nvGrpSpPr>
          <p:grpSpPr>
            <a:xfrm>
              <a:off x="4504447" y="4326887"/>
              <a:ext cx="4602477" cy="2156117"/>
              <a:chOff x="4613897" y="2575874"/>
              <a:chExt cx="4602477" cy="2156117"/>
            </a:xfrm>
          </p:grpSpPr>
          <p:sp>
            <p:nvSpPr>
              <p:cNvPr id="1030" name="Google Shape;1030;g36c356bf47f_1_20"/>
              <p:cNvSpPr/>
              <p:nvPr/>
            </p:nvSpPr>
            <p:spPr>
              <a:xfrm>
                <a:off x="4613897" y="2575874"/>
                <a:ext cx="1269851" cy="1792920"/>
              </a:xfrm>
              <a:custGeom>
                <a:avLst/>
                <a:gdLst/>
                <a:ahLst/>
                <a:cxnLst/>
                <a:rect l="l" t="t" r="r" b="b"/>
                <a:pathLst>
                  <a:path w="61576" h="86940" extrusionOk="0">
                    <a:moveTo>
                      <a:pt x="1" y="0"/>
                    </a:moveTo>
                    <a:lnTo>
                      <a:pt x="1" y="86939"/>
                    </a:lnTo>
                    <a:cubicBezTo>
                      <a:pt x="23080" y="86895"/>
                      <a:pt x="45218" y="77708"/>
                      <a:pt x="61575" y="61351"/>
                    </a:cubicBezTo>
                    <a:lnTo>
                      <a:pt x="2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g36c356bf47f_1_20"/>
              <p:cNvSpPr/>
              <p:nvPr/>
            </p:nvSpPr>
            <p:spPr>
              <a:xfrm>
                <a:off x="5650800" y="3832313"/>
                <a:ext cx="3565574" cy="815095"/>
              </a:xfrm>
              <a:custGeom>
                <a:avLst/>
                <a:gdLst/>
                <a:ahLst/>
                <a:cxnLst/>
                <a:rect l="l" t="t" r="r" b="b"/>
                <a:pathLst>
                  <a:path w="100922" h="32581" extrusionOk="0">
                    <a:moveTo>
                      <a:pt x="1" y="1"/>
                    </a:moveTo>
                    <a:lnTo>
                      <a:pt x="1" y="32581"/>
                    </a:lnTo>
                    <a:lnTo>
                      <a:pt x="84654" y="32581"/>
                    </a:lnTo>
                    <a:cubicBezTo>
                      <a:pt x="93662" y="32581"/>
                      <a:pt x="100922" y="25276"/>
                      <a:pt x="100922" y="16313"/>
                    </a:cubicBezTo>
                    <a:cubicBezTo>
                      <a:pt x="100922" y="7306"/>
                      <a:pt x="93662" y="1"/>
                      <a:pt x="84654"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g36c356bf47f_1_20"/>
              <p:cNvSpPr/>
              <p:nvPr/>
            </p:nvSpPr>
            <p:spPr>
              <a:xfrm>
                <a:off x="4843092" y="3727386"/>
                <a:ext cx="1006440" cy="1004604"/>
              </a:xfrm>
              <a:custGeom>
                <a:avLst/>
                <a:gdLst/>
                <a:ahLst/>
                <a:cxnLst/>
                <a:rect l="l" t="t" r="r" b="b"/>
                <a:pathLst>
                  <a:path w="48803" h="48714" extrusionOk="0">
                    <a:moveTo>
                      <a:pt x="24379" y="0"/>
                    </a:moveTo>
                    <a:lnTo>
                      <a:pt x="24021" y="0"/>
                    </a:lnTo>
                    <a:cubicBezTo>
                      <a:pt x="10711" y="180"/>
                      <a:pt x="1" y="11025"/>
                      <a:pt x="1" y="24379"/>
                    </a:cubicBezTo>
                    <a:cubicBezTo>
                      <a:pt x="1" y="24827"/>
                      <a:pt x="1" y="25276"/>
                      <a:pt x="45" y="25768"/>
                    </a:cubicBezTo>
                    <a:cubicBezTo>
                      <a:pt x="807" y="38496"/>
                      <a:pt x="11249" y="48534"/>
                      <a:pt x="24021" y="48713"/>
                    </a:cubicBezTo>
                    <a:lnTo>
                      <a:pt x="24379" y="48713"/>
                    </a:lnTo>
                    <a:cubicBezTo>
                      <a:pt x="37331" y="48713"/>
                      <a:pt x="47996" y="38630"/>
                      <a:pt x="48758" y="25768"/>
                    </a:cubicBezTo>
                    <a:cubicBezTo>
                      <a:pt x="48758" y="25276"/>
                      <a:pt x="48803" y="24827"/>
                      <a:pt x="48803" y="24379"/>
                    </a:cubicBezTo>
                    <a:cubicBezTo>
                      <a:pt x="48758" y="10890"/>
                      <a:pt x="37868" y="0"/>
                      <a:pt x="24379" y="0"/>
                    </a:cubicBezTo>
                    <a:close/>
                  </a:path>
                </a:pathLst>
              </a:custGeom>
              <a:solidFill>
                <a:srgbClr val="FFFFFF"/>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g36c356bf47f_1_20"/>
              <p:cNvSpPr/>
              <p:nvPr/>
            </p:nvSpPr>
            <p:spPr>
              <a:xfrm>
                <a:off x="4905928" y="3790223"/>
                <a:ext cx="879838" cy="879838"/>
              </a:xfrm>
              <a:custGeom>
                <a:avLst/>
                <a:gdLst/>
                <a:ahLst/>
                <a:cxnLst/>
                <a:rect l="l" t="t" r="r" b="b"/>
                <a:pathLst>
                  <a:path w="42664" h="42664" extrusionOk="0">
                    <a:moveTo>
                      <a:pt x="42664" y="22587"/>
                    </a:moveTo>
                    <a:lnTo>
                      <a:pt x="42664" y="19988"/>
                    </a:lnTo>
                    <a:cubicBezTo>
                      <a:pt x="42664" y="19181"/>
                      <a:pt x="42171" y="18509"/>
                      <a:pt x="41409" y="18240"/>
                    </a:cubicBezTo>
                    <a:lnTo>
                      <a:pt x="38362" y="17299"/>
                    </a:lnTo>
                    <a:cubicBezTo>
                      <a:pt x="37779" y="17120"/>
                      <a:pt x="37331" y="16672"/>
                      <a:pt x="37152" y="16089"/>
                    </a:cubicBezTo>
                    <a:cubicBezTo>
                      <a:pt x="36883" y="15327"/>
                      <a:pt x="36569" y="14565"/>
                      <a:pt x="36211" y="13803"/>
                    </a:cubicBezTo>
                    <a:cubicBezTo>
                      <a:pt x="35942" y="13266"/>
                      <a:pt x="35942" y="12683"/>
                      <a:pt x="36211" y="12145"/>
                    </a:cubicBezTo>
                    <a:lnTo>
                      <a:pt x="37689" y="9322"/>
                    </a:lnTo>
                    <a:cubicBezTo>
                      <a:pt x="38048" y="8605"/>
                      <a:pt x="37913" y="7754"/>
                      <a:pt x="37331" y="7171"/>
                    </a:cubicBezTo>
                    <a:lnTo>
                      <a:pt x="35494" y="5334"/>
                    </a:lnTo>
                    <a:cubicBezTo>
                      <a:pt x="34956" y="4751"/>
                      <a:pt x="34059" y="4617"/>
                      <a:pt x="33342" y="5020"/>
                    </a:cubicBezTo>
                    <a:lnTo>
                      <a:pt x="30564" y="6454"/>
                    </a:lnTo>
                    <a:cubicBezTo>
                      <a:pt x="30026" y="6723"/>
                      <a:pt x="29399" y="6723"/>
                      <a:pt x="28861" y="6454"/>
                    </a:cubicBezTo>
                    <a:cubicBezTo>
                      <a:pt x="28144" y="6095"/>
                      <a:pt x="27382" y="5782"/>
                      <a:pt x="26620" y="5513"/>
                    </a:cubicBezTo>
                    <a:cubicBezTo>
                      <a:pt x="26038" y="5334"/>
                      <a:pt x="25590" y="4886"/>
                      <a:pt x="25410" y="4303"/>
                    </a:cubicBezTo>
                    <a:lnTo>
                      <a:pt x="24425" y="1300"/>
                    </a:lnTo>
                    <a:cubicBezTo>
                      <a:pt x="24200" y="539"/>
                      <a:pt x="23483" y="1"/>
                      <a:pt x="22677" y="1"/>
                    </a:cubicBezTo>
                    <a:lnTo>
                      <a:pt x="20078" y="1"/>
                    </a:lnTo>
                    <a:cubicBezTo>
                      <a:pt x="19271" y="1"/>
                      <a:pt x="18599" y="539"/>
                      <a:pt x="18330" y="1300"/>
                    </a:cubicBezTo>
                    <a:lnTo>
                      <a:pt x="17389" y="4303"/>
                    </a:lnTo>
                    <a:cubicBezTo>
                      <a:pt x="17209" y="4886"/>
                      <a:pt x="16761" y="5334"/>
                      <a:pt x="16179" y="5513"/>
                    </a:cubicBezTo>
                    <a:cubicBezTo>
                      <a:pt x="15372" y="5782"/>
                      <a:pt x="14610" y="6095"/>
                      <a:pt x="13893" y="6454"/>
                    </a:cubicBezTo>
                    <a:cubicBezTo>
                      <a:pt x="13355" y="6723"/>
                      <a:pt x="12728" y="6723"/>
                      <a:pt x="12235" y="6454"/>
                    </a:cubicBezTo>
                    <a:lnTo>
                      <a:pt x="9412" y="5020"/>
                    </a:lnTo>
                    <a:cubicBezTo>
                      <a:pt x="8695" y="4617"/>
                      <a:pt x="7799" y="4751"/>
                      <a:pt x="7216" y="5334"/>
                    </a:cubicBezTo>
                    <a:lnTo>
                      <a:pt x="5379" y="7171"/>
                    </a:lnTo>
                    <a:cubicBezTo>
                      <a:pt x="4796" y="7754"/>
                      <a:pt x="4662" y="8605"/>
                      <a:pt x="5065" y="9322"/>
                    </a:cubicBezTo>
                    <a:lnTo>
                      <a:pt x="6499" y="12145"/>
                    </a:lnTo>
                    <a:cubicBezTo>
                      <a:pt x="6768" y="12683"/>
                      <a:pt x="6768" y="13311"/>
                      <a:pt x="6499" y="13848"/>
                    </a:cubicBezTo>
                    <a:cubicBezTo>
                      <a:pt x="6140" y="14565"/>
                      <a:pt x="5827" y="15327"/>
                      <a:pt x="5558" y="16089"/>
                    </a:cubicBezTo>
                    <a:cubicBezTo>
                      <a:pt x="5334" y="16672"/>
                      <a:pt x="4886" y="17120"/>
                      <a:pt x="4348" y="17299"/>
                    </a:cubicBezTo>
                    <a:lnTo>
                      <a:pt x="1301" y="18240"/>
                    </a:lnTo>
                    <a:cubicBezTo>
                      <a:pt x="539" y="18509"/>
                      <a:pt x="1" y="19181"/>
                      <a:pt x="1" y="19988"/>
                    </a:cubicBezTo>
                    <a:lnTo>
                      <a:pt x="1" y="22587"/>
                    </a:lnTo>
                    <a:cubicBezTo>
                      <a:pt x="1" y="23394"/>
                      <a:pt x="539" y="24111"/>
                      <a:pt x="1301" y="24380"/>
                    </a:cubicBezTo>
                    <a:lnTo>
                      <a:pt x="4348" y="25321"/>
                    </a:lnTo>
                    <a:cubicBezTo>
                      <a:pt x="4930" y="25500"/>
                      <a:pt x="5379" y="25948"/>
                      <a:pt x="5558" y="26531"/>
                    </a:cubicBezTo>
                    <a:cubicBezTo>
                      <a:pt x="5782" y="27292"/>
                      <a:pt x="6096" y="28054"/>
                      <a:pt x="6499" y="28771"/>
                    </a:cubicBezTo>
                    <a:cubicBezTo>
                      <a:pt x="6768" y="29309"/>
                      <a:pt x="6768" y="29892"/>
                      <a:pt x="6499" y="30429"/>
                    </a:cubicBezTo>
                    <a:lnTo>
                      <a:pt x="5020" y="33342"/>
                    </a:lnTo>
                    <a:cubicBezTo>
                      <a:pt x="4662" y="34059"/>
                      <a:pt x="4796" y="34911"/>
                      <a:pt x="5334" y="35493"/>
                    </a:cubicBezTo>
                    <a:lnTo>
                      <a:pt x="7171" y="37331"/>
                    </a:lnTo>
                    <a:cubicBezTo>
                      <a:pt x="7754" y="37913"/>
                      <a:pt x="8605" y="38048"/>
                      <a:pt x="9322" y="37644"/>
                    </a:cubicBezTo>
                    <a:lnTo>
                      <a:pt x="12190" y="36166"/>
                    </a:lnTo>
                    <a:cubicBezTo>
                      <a:pt x="12728" y="35897"/>
                      <a:pt x="13355" y="35897"/>
                      <a:pt x="13893" y="36166"/>
                    </a:cubicBezTo>
                    <a:cubicBezTo>
                      <a:pt x="14610" y="36524"/>
                      <a:pt x="15327" y="36838"/>
                      <a:pt x="16134" y="37107"/>
                    </a:cubicBezTo>
                    <a:cubicBezTo>
                      <a:pt x="16672" y="37286"/>
                      <a:pt x="17120" y="37734"/>
                      <a:pt x="17299" y="38317"/>
                    </a:cubicBezTo>
                    <a:lnTo>
                      <a:pt x="18285" y="41364"/>
                    </a:lnTo>
                    <a:cubicBezTo>
                      <a:pt x="18509" y="42126"/>
                      <a:pt x="19226" y="42664"/>
                      <a:pt x="20033" y="42664"/>
                    </a:cubicBezTo>
                    <a:lnTo>
                      <a:pt x="22632" y="42664"/>
                    </a:lnTo>
                    <a:cubicBezTo>
                      <a:pt x="23439" y="42664"/>
                      <a:pt x="24156" y="42126"/>
                      <a:pt x="24380" y="41364"/>
                    </a:cubicBezTo>
                    <a:lnTo>
                      <a:pt x="25366" y="38317"/>
                    </a:lnTo>
                    <a:cubicBezTo>
                      <a:pt x="25545" y="37734"/>
                      <a:pt x="25993" y="37286"/>
                      <a:pt x="26531" y="37107"/>
                    </a:cubicBezTo>
                    <a:cubicBezTo>
                      <a:pt x="27337" y="36838"/>
                      <a:pt x="28054" y="36524"/>
                      <a:pt x="28771" y="36166"/>
                    </a:cubicBezTo>
                    <a:cubicBezTo>
                      <a:pt x="29309" y="35897"/>
                      <a:pt x="29937" y="35897"/>
                      <a:pt x="30474" y="36166"/>
                    </a:cubicBezTo>
                    <a:lnTo>
                      <a:pt x="33342" y="37644"/>
                    </a:lnTo>
                    <a:cubicBezTo>
                      <a:pt x="34015" y="38003"/>
                      <a:pt x="34911" y="37913"/>
                      <a:pt x="35449" y="37331"/>
                    </a:cubicBezTo>
                    <a:lnTo>
                      <a:pt x="37286" y="35493"/>
                    </a:lnTo>
                    <a:cubicBezTo>
                      <a:pt x="37869" y="34911"/>
                      <a:pt x="38003" y="34059"/>
                      <a:pt x="37645" y="33342"/>
                    </a:cubicBezTo>
                    <a:lnTo>
                      <a:pt x="36166" y="30474"/>
                    </a:lnTo>
                    <a:cubicBezTo>
                      <a:pt x="35897" y="29981"/>
                      <a:pt x="35897" y="29354"/>
                      <a:pt x="36166" y="28816"/>
                    </a:cubicBezTo>
                    <a:cubicBezTo>
                      <a:pt x="36524" y="28099"/>
                      <a:pt x="36838" y="27337"/>
                      <a:pt x="37107" y="26575"/>
                    </a:cubicBezTo>
                    <a:cubicBezTo>
                      <a:pt x="37286" y="25993"/>
                      <a:pt x="37734" y="25545"/>
                      <a:pt x="38317" y="25365"/>
                    </a:cubicBezTo>
                    <a:lnTo>
                      <a:pt x="41409" y="24380"/>
                    </a:lnTo>
                    <a:cubicBezTo>
                      <a:pt x="42171" y="24156"/>
                      <a:pt x="42664" y="23394"/>
                      <a:pt x="42664" y="22587"/>
                    </a:cubicBezTo>
                    <a:close/>
                    <a:moveTo>
                      <a:pt x="21332" y="34328"/>
                    </a:moveTo>
                    <a:cubicBezTo>
                      <a:pt x="9726" y="34328"/>
                      <a:pt x="3900" y="20302"/>
                      <a:pt x="12101" y="12056"/>
                    </a:cubicBezTo>
                    <a:cubicBezTo>
                      <a:pt x="20346" y="3855"/>
                      <a:pt x="34373" y="9636"/>
                      <a:pt x="34418" y="21287"/>
                    </a:cubicBezTo>
                    <a:cubicBezTo>
                      <a:pt x="34418" y="28502"/>
                      <a:pt x="28547" y="34328"/>
                      <a:pt x="21332" y="3432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g36c356bf47f_1_20"/>
              <p:cNvSpPr txBox="1"/>
              <p:nvPr/>
            </p:nvSpPr>
            <p:spPr>
              <a:xfrm>
                <a:off x="5947325" y="3854963"/>
                <a:ext cx="3118200" cy="81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chemeClr val="dk1"/>
                    </a:solidFill>
                    <a:latin typeface="Verdana"/>
                    <a:ea typeface="Verdana"/>
                    <a:cs typeface="Verdana"/>
                    <a:sym typeface="Verdana"/>
                  </a:rPr>
                  <a:t>INTERVENTION  FIDELITY</a:t>
                </a:r>
                <a:endParaRPr sz="2400">
                  <a:solidFill>
                    <a:schemeClr val="dk1"/>
                  </a:solidFill>
                  <a:latin typeface="Verdana"/>
                  <a:ea typeface="Verdana"/>
                  <a:cs typeface="Verdana"/>
                  <a:sym typeface="Verdana"/>
                </a:endParaRPr>
              </a:p>
            </p:txBody>
          </p:sp>
        </p:grpSp>
        <p:grpSp>
          <p:nvGrpSpPr>
            <p:cNvPr id="1035" name="Google Shape;1035;g36c356bf47f_1_20"/>
            <p:cNvGrpSpPr/>
            <p:nvPr/>
          </p:nvGrpSpPr>
          <p:grpSpPr>
            <a:xfrm>
              <a:off x="1144834" y="2795868"/>
              <a:ext cx="3359614" cy="3255909"/>
              <a:chOff x="3529870" y="1306052"/>
              <a:chExt cx="2352012" cy="2538721"/>
            </a:xfrm>
          </p:grpSpPr>
          <p:sp>
            <p:nvSpPr>
              <p:cNvPr id="1036" name="Google Shape;1036;g36c356bf47f_1_20"/>
              <p:cNvSpPr/>
              <p:nvPr/>
            </p:nvSpPr>
            <p:spPr>
              <a:xfrm>
                <a:off x="3529870" y="1487198"/>
                <a:ext cx="2157959" cy="2157959"/>
              </a:xfrm>
              <a:custGeom>
                <a:avLst/>
                <a:gdLst/>
                <a:ahLst/>
                <a:cxnLst/>
                <a:rect l="l" t="t" r="r" b="b"/>
                <a:pathLst>
                  <a:path w="104641" h="104641" extrusionOk="0">
                    <a:moveTo>
                      <a:pt x="104640" y="52343"/>
                    </a:moveTo>
                    <a:cubicBezTo>
                      <a:pt x="104640" y="81248"/>
                      <a:pt x="81248" y="104641"/>
                      <a:pt x="52343" y="104641"/>
                    </a:cubicBezTo>
                    <a:cubicBezTo>
                      <a:pt x="23438" y="104641"/>
                      <a:pt x="0" y="81248"/>
                      <a:pt x="0" y="52343"/>
                    </a:cubicBezTo>
                    <a:cubicBezTo>
                      <a:pt x="0" y="23438"/>
                      <a:pt x="23438" y="0"/>
                      <a:pt x="52343" y="0"/>
                    </a:cubicBezTo>
                    <a:cubicBezTo>
                      <a:pt x="81248" y="0"/>
                      <a:pt x="104640" y="23438"/>
                      <a:pt x="104640" y="5234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g36c356bf47f_1_20"/>
              <p:cNvSpPr/>
              <p:nvPr/>
            </p:nvSpPr>
            <p:spPr>
              <a:xfrm>
                <a:off x="3669400" y="1626750"/>
                <a:ext cx="1879803" cy="1879782"/>
              </a:xfrm>
              <a:custGeom>
                <a:avLst/>
                <a:gdLst/>
                <a:ahLst/>
                <a:cxnLst/>
                <a:rect l="l" t="t" r="r" b="b"/>
                <a:pathLst>
                  <a:path w="91153" h="91152" extrusionOk="0">
                    <a:moveTo>
                      <a:pt x="54674" y="5020"/>
                    </a:moveTo>
                    <a:cubicBezTo>
                      <a:pt x="77081" y="10039"/>
                      <a:pt x="91152" y="32311"/>
                      <a:pt x="86088" y="54673"/>
                    </a:cubicBezTo>
                    <a:cubicBezTo>
                      <a:pt x="81069" y="77080"/>
                      <a:pt x="58842" y="91152"/>
                      <a:pt x="36435" y="86088"/>
                    </a:cubicBezTo>
                    <a:cubicBezTo>
                      <a:pt x="14072" y="81069"/>
                      <a:pt x="1" y="58841"/>
                      <a:pt x="5020" y="36434"/>
                    </a:cubicBezTo>
                    <a:cubicBezTo>
                      <a:pt x="10084" y="14072"/>
                      <a:pt x="32312" y="0"/>
                      <a:pt x="54674" y="502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g36c356bf47f_1_20"/>
              <p:cNvSpPr/>
              <p:nvPr/>
            </p:nvSpPr>
            <p:spPr>
              <a:xfrm>
                <a:off x="3529870" y="1487198"/>
                <a:ext cx="2158887" cy="2157959"/>
              </a:xfrm>
              <a:custGeom>
                <a:avLst/>
                <a:gdLst/>
                <a:ahLst/>
                <a:cxnLst/>
                <a:rect l="l" t="t" r="r" b="b"/>
                <a:pathLst>
                  <a:path w="104686" h="104641" extrusionOk="0">
                    <a:moveTo>
                      <a:pt x="52343" y="0"/>
                    </a:moveTo>
                    <a:lnTo>
                      <a:pt x="51491" y="0"/>
                    </a:lnTo>
                    <a:cubicBezTo>
                      <a:pt x="22945" y="449"/>
                      <a:pt x="0" y="23752"/>
                      <a:pt x="0" y="52343"/>
                    </a:cubicBezTo>
                    <a:cubicBezTo>
                      <a:pt x="0" y="53329"/>
                      <a:pt x="45" y="54360"/>
                      <a:pt x="90" y="55346"/>
                    </a:cubicBezTo>
                    <a:cubicBezTo>
                      <a:pt x="1658" y="82682"/>
                      <a:pt x="24110" y="104193"/>
                      <a:pt x="51491" y="104641"/>
                    </a:cubicBezTo>
                    <a:lnTo>
                      <a:pt x="52343" y="104641"/>
                    </a:lnTo>
                    <a:cubicBezTo>
                      <a:pt x="80038" y="104641"/>
                      <a:pt x="102982" y="82996"/>
                      <a:pt x="104596" y="55346"/>
                    </a:cubicBezTo>
                    <a:cubicBezTo>
                      <a:pt x="104640" y="54315"/>
                      <a:pt x="104685" y="53329"/>
                      <a:pt x="104685" y="52343"/>
                    </a:cubicBezTo>
                    <a:cubicBezTo>
                      <a:pt x="104685" y="23438"/>
                      <a:pt x="81248" y="0"/>
                      <a:pt x="52343" y="0"/>
                    </a:cubicBezTo>
                    <a:close/>
                  </a:path>
                </a:pathLst>
              </a:custGeom>
              <a:solidFill>
                <a:srgbClr val="FFFFFF"/>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g36c356bf47f_1_20"/>
              <p:cNvSpPr/>
              <p:nvPr/>
            </p:nvSpPr>
            <p:spPr>
              <a:xfrm>
                <a:off x="4886523" y="1306052"/>
                <a:ext cx="317937" cy="533277"/>
              </a:xfrm>
              <a:custGeom>
                <a:avLst/>
                <a:gdLst/>
                <a:ahLst/>
                <a:cxnLst/>
                <a:rect l="l" t="t" r="r" b="b"/>
                <a:pathLst>
                  <a:path w="15417" h="25859" extrusionOk="0">
                    <a:moveTo>
                      <a:pt x="15417" y="9591"/>
                    </a:moveTo>
                    <a:lnTo>
                      <a:pt x="13042" y="1"/>
                    </a:lnTo>
                    <a:lnTo>
                      <a:pt x="4258" y="4572"/>
                    </a:lnTo>
                    <a:lnTo>
                      <a:pt x="8157" y="6320"/>
                    </a:lnTo>
                    <a:lnTo>
                      <a:pt x="1" y="24335"/>
                    </a:lnTo>
                    <a:lnTo>
                      <a:pt x="3407" y="25859"/>
                    </a:lnTo>
                    <a:lnTo>
                      <a:pt x="11563" y="7843"/>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g36c356bf47f_1_20"/>
              <p:cNvSpPr/>
              <p:nvPr/>
            </p:nvSpPr>
            <p:spPr>
              <a:xfrm>
                <a:off x="5326436" y="2037073"/>
                <a:ext cx="555446" cy="273578"/>
              </a:xfrm>
              <a:custGeom>
                <a:avLst/>
                <a:gdLst/>
                <a:ahLst/>
                <a:cxnLst/>
                <a:rect l="l" t="t" r="r" b="b"/>
                <a:pathLst>
                  <a:path w="26934" h="13266" extrusionOk="0">
                    <a:moveTo>
                      <a:pt x="21197" y="11697"/>
                    </a:moveTo>
                    <a:lnTo>
                      <a:pt x="26933" y="3631"/>
                    </a:lnTo>
                    <a:lnTo>
                      <a:pt x="17747" y="1"/>
                    </a:lnTo>
                    <a:lnTo>
                      <a:pt x="18957" y="4079"/>
                    </a:lnTo>
                    <a:lnTo>
                      <a:pt x="0" y="9725"/>
                    </a:lnTo>
                    <a:lnTo>
                      <a:pt x="1031" y="13266"/>
                    </a:lnTo>
                    <a:lnTo>
                      <a:pt x="19987" y="7619"/>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g36c356bf47f_1_20"/>
              <p:cNvSpPr/>
              <p:nvPr/>
            </p:nvSpPr>
            <p:spPr>
              <a:xfrm>
                <a:off x="5326436" y="2851265"/>
                <a:ext cx="555446" cy="273578"/>
              </a:xfrm>
              <a:custGeom>
                <a:avLst/>
                <a:gdLst/>
                <a:ahLst/>
                <a:cxnLst/>
                <a:rect l="l" t="t" r="r" b="b"/>
                <a:pathLst>
                  <a:path w="26934" h="13266" extrusionOk="0">
                    <a:moveTo>
                      <a:pt x="21197" y="1524"/>
                    </a:moveTo>
                    <a:lnTo>
                      <a:pt x="26933" y="9636"/>
                    </a:lnTo>
                    <a:lnTo>
                      <a:pt x="17747" y="13266"/>
                    </a:lnTo>
                    <a:lnTo>
                      <a:pt x="18957" y="9188"/>
                    </a:lnTo>
                    <a:lnTo>
                      <a:pt x="0" y="3541"/>
                    </a:lnTo>
                    <a:lnTo>
                      <a:pt x="1031" y="1"/>
                    </a:lnTo>
                    <a:lnTo>
                      <a:pt x="19987" y="5647"/>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g36c356bf47f_1_20"/>
              <p:cNvSpPr/>
              <p:nvPr/>
            </p:nvSpPr>
            <p:spPr>
              <a:xfrm>
                <a:off x="4902237" y="3299493"/>
                <a:ext cx="298531" cy="545280"/>
              </a:xfrm>
              <a:custGeom>
                <a:avLst/>
                <a:gdLst/>
                <a:ahLst/>
                <a:cxnLst/>
                <a:rect l="l" t="t" r="r" b="b"/>
                <a:pathLst>
                  <a:path w="14476" h="26441" extrusionOk="0">
                    <a:moveTo>
                      <a:pt x="3003" y="21332"/>
                    </a:moveTo>
                    <a:lnTo>
                      <a:pt x="11473" y="26441"/>
                    </a:lnTo>
                    <a:lnTo>
                      <a:pt x="14476" y="16985"/>
                    </a:lnTo>
                    <a:lnTo>
                      <a:pt x="10487" y="18509"/>
                    </a:lnTo>
                    <a:lnTo>
                      <a:pt x="3496" y="1"/>
                    </a:lnTo>
                    <a:lnTo>
                      <a:pt x="1" y="1300"/>
                    </a:lnTo>
                    <a:lnTo>
                      <a:pt x="6992" y="19808"/>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g36c356bf47f_1_20"/>
              <p:cNvSpPr/>
              <p:nvPr/>
            </p:nvSpPr>
            <p:spPr>
              <a:xfrm>
                <a:off x="3665709" y="1623059"/>
                <a:ext cx="1887186" cy="1887186"/>
              </a:xfrm>
              <a:custGeom>
                <a:avLst/>
                <a:gdLst/>
                <a:ahLst/>
                <a:cxnLst/>
                <a:rect l="l" t="t" r="r" b="b"/>
                <a:pathLst>
                  <a:path w="91511" h="91511" extrusionOk="0">
                    <a:moveTo>
                      <a:pt x="45765" y="17673"/>
                    </a:moveTo>
                    <a:cubicBezTo>
                      <a:pt x="49366" y="17673"/>
                      <a:pt x="52999" y="18371"/>
                      <a:pt x="56466" y="19808"/>
                    </a:cubicBezTo>
                    <a:cubicBezTo>
                      <a:pt x="66908" y="24155"/>
                      <a:pt x="73764" y="34372"/>
                      <a:pt x="73764" y="45710"/>
                    </a:cubicBezTo>
                    <a:cubicBezTo>
                      <a:pt x="73764" y="61171"/>
                      <a:pt x="61216" y="73719"/>
                      <a:pt x="45756" y="73719"/>
                    </a:cubicBezTo>
                    <a:cubicBezTo>
                      <a:pt x="34418" y="73719"/>
                      <a:pt x="24200" y="66862"/>
                      <a:pt x="19853" y="56421"/>
                    </a:cubicBezTo>
                    <a:cubicBezTo>
                      <a:pt x="15551" y="45934"/>
                      <a:pt x="17926" y="33879"/>
                      <a:pt x="25948" y="25903"/>
                    </a:cubicBezTo>
                    <a:cubicBezTo>
                      <a:pt x="31318" y="20533"/>
                      <a:pt x="38475" y="17673"/>
                      <a:pt x="45765" y="17673"/>
                    </a:cubicBezTo>
                    <a:close/>
                    <a:moveTo>
                      <a:pt x="42977" y="0"/>
                    </a:moveTo>
                    <a:cubicBezTo>
                      <a:pt x="41229" y="0"/>
                      <a:pt x="39706" y="1120"/>
                      <a:pt x="39213" y="2779"/>
                    </a:cubicBezTo>
                    <a:lnTo>
                      <a:pt x="37151" y="9277"/>
                    </a:lnTo>
                    <a:cubicBezTo>
                      <a:pt x="36748" y="10487"/>
                      <a:pt x="35807" y="11428"/>
                      <a:pt x="34597" y="11831"/>
                    </a:cubicBezTo>
                    <a:cubicBezTo>
                      <a:pt x="32894" y="12369"/>
                      <a:pt x="31281" y="13041"/>
                      <a:pt x="29667" y="13848"/>
                    </a:cubicBezTo>
                    <a:cubicBezTo>
                      <a:pt x="29107" y="14139"/>
                      <a:pt x="28491" y="14285"/>
                      <a:pt x="27869" y="14285"/>
                    </a:cubicBezTo>
                    <a:cubicBezTo>
                      <a:pt x="27248" y="14285"/>
                      <a:pt x="26620" y="14139"/>
                      <a:pt x="26038" y="13848"/>
                    </a:cubicBezTo>
                    <a:lnTo>
                      <a:pt x="19988" y="10711"/>
                    </a:lnTo>
                    <a:cubicBezTo>
                      <a:pt x="19418" y="10409"/>
                      <a:pt x="18798" y="10264"/>
                      <a:pt x="18182" y="10264"/>
                    </a:cubicBezTo>
                    <a:cubicBezTo>
                      <a:pt x="17150" y="10264"/>
                      <a:pt x="16129" y="10670"/>
                      <a:pt x="15372" y="11428"/>
                    </a:cubicBezTo>
                    <a:lnTo>
                      <a:pt x="11428" y="15326"/>
                    </a:lnTo>
                    <a:cubicBezTo>
                      <a:pt x="10218" y="16536"/>
                      <a:pt x="9949" y="18419"/>
                      <a:pt x="10711" y="19942"/>
                    </a:cubicBezTo>
                    <a:lnTo>
                      <a:pt x="13893" y="26037"/>
                    </a:lnTo>
                    <a:cubicBezTo>
                      <a:pt x="14476" y="27157"/>
                      <a:pt x="14476" y="28502"/>
                      <a:pt x="13893" y="29667"/>
                    </a:cubicBezTo>
                    <a:cubicBezTo>
                      <a:pt x="13086" y="31235"/>
                      <a:pt x="12414" y="32849"/>
                      <a:pt x="11876" y="34552"/>
                    </a:cubicBezTo>
                    <a:cubicBezTo>
                      <a:pt x="11473" y="35762"/>
                      <a:pt x="10532" y="36703"/>
                      <a:pt x="9277" y="37106"/>
                    </a:cubicBezTo>
                    <a:lnTo>
                      <a:pt x="2779" y="39167"/>
                    </a:lnTo>
                    <a:cubicBezTo>
                      <a:pt x="1121" y="39705"/>
                      <a:pt x="1" y="41229"/>
                      <a:pt x="1" y="42932"/>
                    </a:cubicBezTo>
                    <a:lnTo>
                      <a:pt x="1" y="48534"/>
                    </a:lnTo>
                    <a:cubicBezTo>
                      <a:pt x="1" y="50281"/>
                      <a:pt x="1121" y="51805"/>
                      <a:pt x="2779" y="52298"/>
                    </a:cubicBezTo>
                    <a:lnTo>
                      <a:pt x="9322" y="54359"/>
                    </a:lnTo>
                    <a:cubicBezTo>
                      <a:pt x="10532" y="54763"/>
                      <a:pt x="11473" y="55704"/>
                      <a:pt x="11876" y="56959"/>
                    </a:cubicBezTo>
                    <a:cubicBezTo>
                      <a:pt x="12459" y="58617"/>
                      <a:pt x="13131" y="60230"/>
                      <a:pt x="13893" y="61754"/>
                    </a:cubicBezTo>
                    <a:cubicBezTo>
                      <a:pt x="14476" y="62919"/>
                      <a:pt x="14476" y="64263"/>
                      <a:pt x="13893" y="65428"/>
                    </a:cubicBezTo>
                    <a:lnTo>
                      <a:pt x="10711" y="71523"/>
                    </a:lnTo>
                    <a:cubicBezTo>
                      <a:pt x="9949" y="73047"/>
                      <a:pt x="10218" y="74929"/>
                      <a:pt x="11428" y="76139"/>
                    </a:cubicBezTo>
                    <a:lnTo>
                      <a:pt x="15372" y="80038"/>
                    </a:lnTo>
                    <a:cubicBezTo>
                      <a:pt x="16129" y="80795"/>
                      <a:pt x="17150" y="81201"/>
                      <a:pt x="18182" y="81201"/>
                    </a:cubicBezTo>
                    <a:cubicBezTo>
                      <a:pt x="18798" y="81201"/>
                      <a:pt x="19418" y="81056"/>
                      <a:pt x="19988" y="80755"/>
                    </a:cubicBezTo>
                    <a:lnTo>
                      <a:pt x="26082" y="77573"/>
                    </a:lnTo>
                    <a:cubicBezTo>
                      <a:pt x="26665" y="77282"/>
                      <a:pt x="27292" y="77136"/>
                      <a:pt x="27920" y="77136"/>
                    </a:cubicBezTo>
                    <a:cubicBezTo>
                      <a:pt x="28547" y="77136"/>
                      <a:pt x="29175" y="77282"/>
                      <a:pt x="29757" y="77573"/>
                    </a:cubicBezTo>
                    <a:cubicBezTo>
                      <a:pt x="31281" y="78380"/>
                      <a:pt x="32894" y="79052"/>
                      <a:pt x="34552" y="79634"/>
                    </a:cubicBezTo>
                    <a:cubicBezTo>
                      <a:pt x="35762" y="79993"/>
                      <a:pt x="36703" y="80934"/>
                      <a:pt x="37107" y="82189"/>
                    </a:cubicBezTo>
                    <a:lnTo>
                      <a:pt x="39213" y="88732"/>
                    </a:lnTo>
                    <a:cubicBezTo>
                      <a:pt x="39706" y="90390"/>
                      <a:pt x="41229" y="91510"/>
                      <a:pt x="42932" y="91510"/>
                    </a:cubicBezTo>
                    <a:lnTo>
                      <a:pt x="48534" y="91510"/>
                    </a:lnTo>
                    <a:cubicBezTo>
                      <a:pt x="50282" y="91510"/>
                      <a:pt x="51806" y="90390"/>
                      <a:pt x="52298" y="88732"/>
                    </a:cubicBezTo>
                    <a:lnTo>
                      <a:pt x="54405" y="82189"/>
                    </a:lnTo>
                    <a:cubicBezTo>
                      <a:pt x="54808" y="80934"/>
                      <a:pt x="55749" y="79993"/>
                      <a:pt x="56959" y="79590"/>
                    </a:cubicBezTo>
                    <a:cubicBezTo>
                      <a:pt x="58617" y="79052"/>
                      <a:pt x="60231" y="78380"/>
                      <a:pt x="61799" y="77618"/>
                    </a:cubicBezTo>
                    <a:cubicBezTo>
                      <a:pt x="62359" y="77327"/>
                      <a:pt x="62975" y="77181"/>
                      <a:pt x="63597" y="77181"/>
                    </a:cubicBezTo>
                    <a:cubicBezTo>
                      <a:pt x="64219" y="77181"/>
                      <a:pt x="64846" y="77327"/>
                      <a:pt x="65429" y="77618"/>
                    </a:cubicBezTo>
                    <a:lnTo>
                      <a:pt x="71524" y="80800"/>
                    </a:lnTo>
                    <a:cubicBezTo>
                      <a:pt x="72096" y="81086"/>
                      <a:pt x="72719" y="81227"/>
                      <a:pt x="73338" y="81227"/>
                    </a:cubicBezTo>
                    <a:cubicBezTo>
                      <a:pt x="74367" y="81227"/>
                      <a:pt x="75384" y="80838"/>
                      <a:pt x="76139" y="80083"/>
                    </a:cubicBezTo>
                    <a:lnTo>
                      <a:pt x="80083" y="76139"/>
                    </a:lnTo>
                    <a:cubicBezTo>
                      <a:pt x="81293" y="74929"/>
                      <a:pt x="81562" y="73047"/>
                      <a:pt x="80800" y="71523"/>
                    </a:cubicBezTo>
                    <a:lnTo>
                      <a:pt x="77618" y="65428"/>
                    </a:lnTo>
                    <a:cubicBezTo>
                      <a:pt x="77036" y="64263"/>
                      <a:pt x="77036" y="62919"/>
                      <a:pt x="77618" y="61799"/>
                    </a:cubicBezTo>
                    <a:cubicBezTo>
                      <a:pt x="78380" y="60230"/>
                      <a:pt x="79052" y="58617"/>
                      <a:pt x="79635" y="56959"/>
                    </a:cubicBezTo>
                    <a:cubicBezTo>
                      <a:pt x="79993" y="55749"/>
                      <a:pt x="80979" y="54763"/>
                      <a:pt x="82189" y="54359"/>
                    </a:cubicBezTo>
                    <a:lnTo>
                      <a:pt x="88732" y="52298"/>
                    </a:lnTo>
                    <a:cubicBezTo>
                      <a:pt x="90390" y="51805"/>
                      <a:pt x="91511" y="50281"/>
                      <a:pt x="91511" y="48534"/>
                    </a:cubicBezTo>
                    <a:lnTo>
                      <a:pt x="91511" y="42932"/>
                    </a:lnTo>
                    <a:cubicBezTo>
                      <a:pt x="91511" y="41184"/>
                      <a:pt x="90390" y="39660"/>
                      <a:pt x="88732" y="39167"/>
                    </a:cubicBezTo>
                    <a:lnTo>
                      <a:pt x="82234" y="37106"/>
                    </a:lnTo>
                    <a:cubicBezTo>
                      <a:pt x="81024" y="36703"/>
                      <a:pt x="80038" y="35762"/>
                      <a:pt x="79680" y="34507"/>
                    </a:cubicBezTo>
                    <a:cubicBezTo>
                      <a:pt x="79097" y="32849"/>
                      <a:pt x="78425" y="31235"/>
                      <a:pt x="77663" y="29667"/>
                    </a:cubicBezTo>
                    <a:cubicBezTo>
                      <a:pt x="77036" y="28502"/>
                      <a:pt x="77036" y="27157"/>
                      <a:pt x="77663" y="25992"/>
                    </a:cubicBezTo>
                    <a:lnTo>
                      <a:pt x="80800" y="19942"/>
                    </a:lnTo>
                    <a:cubicBezTo>
                      <a:pt x="81607" y="18419"/>
                      <a:pt x="81293" y="16581"/>
                      <a:pt x="80083" y="15371"/>
                    </a:cubicBezTo>
                    <a:lnTo>
                      <a:pt x="76184" y="11428"/>
                    </a:lnTo>
                    <a:cubicBezTo>
                      <a:pt x="75427" y="10670"/>
                      <a:pt x="74406" y="10264"/>
                      <a:pt x="73374" y="10264"/>
                    </a:cubicBezTo>
                    <a:cubicBezTo>
                      <a:pt x="72758" y="10264"/>
                      <a:pt x="72138" y="10409"/>
                      <a:pt x="71568" y="10711"/>
                    </a:cubicBezTo>
                    <a:lnTo>
                      <a:pt x="65519" y="13848"/>
                    </a:lnTo>
                    <a:cubicBezTo>
                      <a:pt x="64936" y="14139"/>
                      <a:pt x="64309" y="14285"/>
                      <a:pt x="63681" y="14285"/>
                    </a:cubicBezTo>
                    <a:cubicBezTo>
                      <a:pt x="63054" y="14285"/>
                      <a:pt x="62426" y="14139"/>
                      <a:pt x="61844" y="13848"/>
                    </a:cubicBezTo>
                    <a:cubicBezTo>
                      <a:pt x="60275" y="13041"/>
                      <a:pt x="58662" y="12369"/>
                      <a:pt x="56959" y="11831"/>
                    </a:cubicBezTo>
                    <a:cubicBezTo>
                      <a:pt x="55749" y="11428"/>
                      <a:pt x="54808" y="10487"/>
                      <a:pt x="54405" y="9277"/>
                    </a:cubicBezTo>
                    <a:lnTo>
                      <a:pt x="52343" y="2779"/>
                    </a:lnTo>
                    <a:cubicBezTo>
                      <a:pt x="51806" y="1120"/>
                      <a:pt x="50282" y="0"/>
                      <a:pt x="48579" y="0"/>
                    </a:cubicBezTo>
                    <a:close/>
                  </a:path>
                </a:pathLst>
              </a:cu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Verdana"/>
                    <a:ea typeface="Verdana"/>
                    <a:cs typeface="Verdana"/>
                    <a:sym typeface="Verdana"/>
                  </a:rPr>
                  <a:t>DATA</a:t>
                </a:r>
                <a:endParaRPr sz="2400">
                  <a:latin typeface="Verdana"/>
                  <a:ea typeface="Verdana"/>
                  <a:cs typeface="Verdana"/>
                  <a:sym typeface="Verdana"/>
                </a:endParaRPr>
              </a:p>
            </p:txBody>
          </p:sp>
          <p:sp>
            <p:nvSpPr>
              <p:cNvPr id="1044" name="Google Shape;1044;g36c356bf47f_1_20"/>
              <p:cNvSpPr/>
              <p:nvPr/>
            </p:nvSpPr>
            <p:spPr>
              <a:xfrm>
                <a:off x="4609278" y="2965864"/>
                <a:ext cx="472276" cy="257864"/>
              </a:xfrm>
              <a:custGeom>
                <a:avLst/>
                <a:gdLst/>
                <a:ahLst/>
                <a:cxnLst/>
                <a:rect l="l" t="t" r="r" b="b"/>
                <a:pathLst>
                  <a:path w="22901" h="12504" extrusionOk="0">
                    <a:moveTo>
                      <a:pt x="1" y="8605"/>
                    </a:moveTo>
                    <a:lnTo>
                      <a:pt x="1" y="12504"/>
                    </a:lnTo>
                    <a:cubicBezTo>
                      <a:pt x="8650" y="12504"/>
                      <a:pt x="16895" y="9008"/>
                      <a:pt x="22901" y="2824"/>
                    </a:cubicBezTo>
                    <a:lnTo>
                      <a:pt x="20167" y="1"/>
                    </a:lnTo>
                    <a:cubicBezTo>
                      <a:pt x="14879" y="5513"/>
                      <a:pt x="7619" y="8605"/>
                      <a:pt x="1" y="86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g36c356bf47f_1_20"/>
              <p:cNvSpPr/>
              <p:nvPr/>
            </p:nvSpPr>
            <p:spPr>
              <a:xfrm>
                <a:off x="4609278" y="1906761"/>
                <a:ext cx="475039" cy="260648"/>
              </a:xfrm>
              <a:custGeom>
                <a:avLst/>
                <a:gdLst/>
                <a:ahLst/>
                <a:cxnLst/>
                <a:rect l="l" t="t" r="r" b="b"/>
                <a:pathLst>
                  <a:path w="23035" h="12639" extrusionOk="0">
                    <a:moveTo>
                      <a:pt x="1" y="1"/>
                    </a:moveTo>
                    <a:lnTo>
                      <a:pt x="1" y="3945"/>
                    </a:lnTo>
                    <a:cubicBezTo>
                      <a:pt x="7664" y="3945"/>
                      <a:pt x="14968" y="7082"/>
                      <a:pt x="20257" y="12638"/>
                    </a:cubicBezTo>
                    <a:lnTo>
                      <a:pt x="23035" y="9860"/>
                    </a:lnTo>
                    <a:cubicBezTo>
                      <a:pt x="17030" y="3541"/>
                      <a:pt x="8695"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g36c356bf47f_1_20"/>
              <p:cNvSpPr/>
              <p:nvPr/>
            </p:nvSpPr>
            <p:spPr>
              <a:xfrm>
                <a:off x="5025145" y="2569399"/>
                <a:ext cx="242170" cy="454726"/>
              </a:xfrm>
              <a:custGeom>
                <a:avLst/>
                <a:gdLst/>
                <a:ahLst/>
                <a:cxnLst/>
                <a:rect l="l" t="t" r="r" b="b"/>
                <a:pathLst>
                  <a:path w="11743" h="22050" extrusionOk="0">
                    <a:moveTo>
                      <a:pt x="7843" y="1"/>
                    </a:moveTo>
                    <a:cubicBezTo>
                      <a:pt x="7799" y="7171"/>
                      <a:pt x="4975" y="14072"/>
                      <a:pt x="1" y="19226"/>
                    </a:cubicBezTo>
                    <a:lnTo>
                      <a:pt x="2735" y="22049"/>
                    </a:lnTo>
                    <a:cubicBezTo>
                      <a:pt x="8471" y="16134"/>
                      <a:pt x="11697" y="8246"/>
                      <a:pt x="117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g36c356bf47f_1_20"/>
              <p:cNvSpPr/>
              <p:nvPr/>
            </p:nvSpPr>
            <p:spPr>
              <a:xfrm>
                <a:off x="5027001" y="2110097"/>
                <a:ext cx="240314" cy="459325"/>
              </a:xfrm>
              <a:custGeom>
                <a:avLst/>
                <a:gdLst/>
                <a:ahLst/>
                <a:cxnLst/>
                <a:rect l="l" t="t" r="r" b="b"/>
                <a:pathLst>
                  <a:path w="11653" h="22273" extrusionOk="0">
                    <a:moveTo>
                      <a:pt x="7753" y="22273"/>
                    </a:moveTo>
                    <a:lnTo>
                      <a:pt x="11652" y="22273"/>
                    </a:lnTo>
                    <a:lnTo>
                      <a:pt x="11652" y="22048"/>
                    </a:lnTo>
                    <a:cubicBezTo>
                      <a:pt x="11652" y="13848"/>
                      <a:pt x="8470" y="5915"/>
                      <a:pt x="2779" y="0"/>
                    </a:cubicBezTo>
                    <a:lnTo>
                      <a:pt x="1" y="2778"/>
                    </a:lnTo>
                    <a:cubicBezTo>
                      <a:pt x="4975" y="7977"/>
                      <a:pt x="7753" y="14878"/>
                      <a:pt x="7753" y="22093"/>
                    </a:cubicBezTo>
                    <a:cubicBezTo>
                      <a:pt x="7753" y="22138"/>
                      <a:pt x="7753" y="22228"/>
                      <a:pt x="7753" y="222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g36c356bf47f_1_20"/>
            <p:cNvGrpSpPr/>
            <p:nvPr/>
          </p:nvGrpSpPr>
          <p:grpSpPr>
            <a:xfrm>
              <a:off x="4504447" y="3047813"/>
              <a:ext cx="4756065" cy="1279090"/>
              <a:chOff x="4613897" y="1296813"/>
              <a:chExt cx="4756065" cy="1279090"/>
            </a:xfrm>
          </p:grpSpPr>
          <p:sp>
            <p:nvSpPr>
              <p:cNvPr id="1049" name="Google Shape;1049;g36c356bf47f_1_20"/>
              <p:cNvSpPr/>
              <p:nvPr/>
            </p:nvSpPr>
            <p:spPr>
              <a:xfrm>
                <a:off x="4613897" y="1296813"/>
                <a:ext cx="1798468" cy="1279090"/>
              </a:xfrm>
              <a:custGeom>
                <a:avLst/>
                <a:gdLst/>
                <a:ahLst/>
                <a:cxnLst/>
                <a:rect l="l" t="t" r="r" b="b"/>
                <a:pathLst>
                  <a:path w="87209" h="62024" extrusionOk="0">
                    <a:moveTo>
                      <a:pt x="225" y="62023"/>
                    </a:moveTo>
                    <a:lnTo>
                      <a:pt x="87164" y="62023"/>
                    </a:lnTo>
                    <a:lnTo>
                      <a:pt x="87164" y="61575"/>
                    </a:lnTo>
                    <a:cubicBezTo>
                      <a:pt x="87209" y="38496"/>
                      <a:pt x="78067" y="16358"/>
                      <a:pt x="61799" y="1"/>
                    </a:cubicBezTo>
                    <a:lnTo>
                      <a:pt x="1" y="6184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g36c356bf47f_1_20"/>
              <p:cNvSpPr/>
              <p:nvPr/>
            </p:nvSpPr>
            <p:spPr>
              <a:xfrm>
                <a:off x="6605475" y="1617600"/>
                <a:ext cx="2610852" cy="742010"/>
              </a:xfrm>
              <a:custGeom>
                <a:avLst/>
                <a:gdLst/>
                <a:ahLst/>
                <a:cxnLst/>
                <a:rect l="l" t="t" r="r" b="b"/>
                <a:pathLst>
                  <a:path w="100922" h="32580" extrusionOk="0">
                    <a:moveTo>
                      <a:pt x="1" y="0"/>
                    </a:moveTo>
                    <a:lnTo>
                      <a:pt x="1" y="32580"/>
                    </a:lnTo>
                    <a:lnTo>
                      <a:pt x="84654" y="32580"/>
                    </a:lnTo>
                    <a:cubicBezTo>
                      <a:pt x="93617" y="32580"/>
                      <a:pt x="100922" y="25275"/>
                      <a:pt x="100922" y="16268"/>
                    </a:cubicBezTo>
                    <a:cubicBezTo>
                      <a:pt x="100922" y="7305"/>
                      <a:pt x="93617" y="0"/>
                      <a:pt x="8465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g36c356bf47f_1_20"/>
              <p:cNvSpPr/>
              <p:nvPr/>
            </p:nvSpPr>
            <p:spPr>
              <a:xfrm>
                <a:off x="5797756" y="1475176"/>
                <a:ext cx="1005512" cy="1005532"/>
              </a:xfrm>
              <a:custGeom>
                <a:avLst/>
                <a:gdLst/>
                <a:ahLst/>
                <a:cxnLst/>
                <a:rect l="l" t="t" r="r" b="b"/>
                <a:pathLst>
                  <a:path w="48758" h="48759" extrusionOk="0">
                    <a:moveTo>
                      <a:pt x="24379" y="1"/>
                    </a:moveTo>
                    <a:lnTo>
                      <a:pt x="24021" y="1"/>
                    </a:lnTo>
                    <a:cubicBezTo>
                      <a:pt x="10666" y="225"/>
                      <a:pt x="0" y="11070"/>
                      <a:pt x="0" y="24380"/>
                    </a:cubicBezTo>
                    <a:cubicBezTo>
                      <a:pt x="0" y="24828"/>
                      <a:pt x="0" y="25321"/>
                      <a:pt x="45" y="25769"/>
                    </a:cubicBezTo>
                    <a:cubicBezTo>
                      <a:pt x="762" y="38541"/>
                      <a:pt x="11249" y="48534"/>
                      <a:pt x="24021" y="48758"/>
                    </a:cubicBezTo>
                    <a:lnTo>
                      <a:pt x="24379" y="48758"/>
                    </a:lnTo>
                    <a:cubicBezTo>
                      <a:pt x="37286" y="48758"/>
                      <a:pt x="47996" y="38675"/>
                      <a:pt x="48713" y="25769"/>
                    </a:cubicBezTo>
                    <a:cubicBezTo>
                      <a:pt x="48713" y="25321"/>
                      <a:pt x="48758" y="24828"/>
                      <a:pt x="48758" y="24380"/>
                    </a:cubicBezTo>
                    <a:cubicBezTo>
                      <a:pt x="48758" y="10891"/>
                      <a:pt x="37868" y="1"/>
                      <a:pt x="24379" y="1"/>
                    </a:cubicBezTo>
                    <a:close/>
                  </a:path>
                </a:pathLst>
              </a:custGeom>
              <a:solidFill>
                <a:srgbClr val="FFFFFF"/>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g36c356bf47f_1_20"/>
              <p:cNvSpPr/>
              <p:nvPr/>
            </p:nvSpPr>
            <p:spPr>
              <a:xfrm>
                <a:off x="5862448" y="1538961"/>
                <a:ext cx="877982" cy="877982"/>
              </a:xfrm>
              <a:custGeom>
                <a:avLst/>
                <a:gdLst/>
                <a:ahLst/>
                <a:cxnLst/>
                <a:rect l="l" t="t" r="r" b="b"/>
                <a:pathLst>
                  <a:path w="42574" h="42574" extrusionOk="0">
                    <a:moveTo>
                      <a:pt x="42574" y="22586"/>
                    </a:moveTo>
                    <a:lnTo>
                      <a:pt x="42574" y="19987"/>
                    </a:lnTo>
                    <a:cubicBezTo>
                      <a:pt x="42574" y="19180"/>
                      <a:pt x="42036" y="18463"/>
                      <a:pt x="41274" y="18239"/>
                    </a:cubicBezTo>
                    <a:lnTo>
                      <a:pt x="38271" y="17298"/>
                    </a:lnTo>
                    <a:cubicBezTo>
                      <a:pt x="37689" y="17074"/>
                      <a:pt x="37241" y="16626"/>
                      <a:pt x="37061" y="16088"/>
                    </a:cubicBezTo>
                    <a:cubicBezTo>
                      <a:pt x="36793" y="15282"/>
                      <a:pt x="36479" y="14520"/>
                      <a:pt x="36120" y="13803"/>
                    </a:cubicBezTo>
                    <a:cubicBezTo>
                      <a:pt x="35851" y="13265"/>
                      <a:pt x="35851" y="12638"/>
                      <a:pt x="36120" y="12145"/>
                    </a:cubicBezTo>
                    <a:lnTo>
                      <a:pt x="37599" y="9321"/>
                    </a:lnTo>
                    <a:cubicBezTo>
                      <a:pt x="37958" y="8604"/>
                      <a:pt x="37823" y="7753"/>
                      <a:pt x="37241" y="7170"/>
                    </a:cubicBezTo>
                    <a:lnTo>
                      <a:pt x="35403" y="5333"/>
                    </a:lnTo>
                    <a:cubicBezTo>
                      <a:pt x="34821" y="4750"/>
                      <a:pt x="33969" y="4616"/>
                      <a:pt x="33252" y="5019"/>
                    </a:cubicBezTo>
                    <a:lnTo>
                      <a:pt x="30474" y="6453"/>
                    </a:lnTo>
                    <a:cubicBezTo>
                      <a:pt x="29936" y="6722"/>
                      <a:pt x="29309" y="6722"/>
                      <a:pt x="28771" y="6453"/>
                    </a:cubicBezTo>
                    <a:cubicBezTo>
                      <a:pt x="28054" y="6095"/>
                      <a:pt x="27292" y="5781"/>
                      <a:pt x="26485" y="5512"/>
                    </a:cubicBezTo>
                    <a:cubicBezTo>
                      <a:pt x="25903" y="5333"/>
                      <a:pt x="25455" y="4885"/>
                      <a:pt x="25275" y="4347"/>
                    </a:cubicBezTo>
                    <a:lnTo>
                      <a:pt x="24334" y="1300"/>
                    </a:lnTo>
                    <a:cubicBezTo>
                      <a:pt x="24110" y="538"/>
                      <a:pt x="23393" y="0"/>
                      <a:pt x="22587" y="0"/>
                    </a:cubicBezTo>
                    <a:lnTo>
                      <a:pt x="19987" y="0"/>
                    </a:lnTo>
                    <a:cubicBezTo>
                      <a:pt x="19181" y="0"/>
                      <a:pt x="18464" y="538"/>
                      <a:pt x="18240" y="1300"/>
                    </a:cubicBezTo>
                    <a:lnTo>
                      <a:pt x="17254" y="4347"/>
                    </a:lnTo>
                    <a:cubicBezTo>
                      <a:pt x="17074" y="4885"/>
                      <a:pt x="16626" y="5333"/>
                      <a:pt x="16089" y="5512"/>
                    </a:cubicBezTo>
                    <a:cubicBezTo>
                      <a:pt x="15282" y="5781"/>
                      <a:pt x="14520" y="6095"/>
                      <a:pt x="13803" y="6453"/>
                    </a:cubicBezTo>
                    <a:cubicBezTo>
                      <a:pt x="13265" y="6722"/>
                      <a:pt x="12638" y="6722"/>
                      <a:pt x="12100" y="6453"/>
                    </a:cubicBezTo>
                    <a:lnTo>
                      <a:pt x="9322" y="5019"/>
                    </a:lnTo>
                    <a:cubicBezTo>
                      <a:pt x="8605" y="4616"/>
                      <a:pt x="7708" y="4750"/>
                      <a:pt x="7171" y="5333"/>
                    </a:cubicBezTo>
                    <a:lnTo>
                      <a:pt x="5333" y="7170"/>
                    </a:lnTo>
                    <a:cubicBezTo>
                      <a:pt x="4751" y="7753"/>
                      <a:pt x="4616" y="8604"/>
                      <a:pt x="4975" y="9321"/>
                    </a:cubicBezTo>
                    <a:lnTo>
                      <a:pt x="6454" y="12145"/>
                    </a:lnTo>
                    <a:cubicBezTo>
                      <a:pt x="6722" y="12638"/>
                      <a:pt x="6722" y="13265"/>
                      <a:pt x="6454" y="13803"/>
                    </a:cubicBezTo>
                    <a:cubicBezTo>
                      <a:pt x="6095" y="14520"/>
                      <a:pt x="5781" y="15282"/>
                      <a:pt x="5512" y="16088"/>
                    </a:cubicBezTo>
                    <a:cubicBezTo>
                      <a:pt x="5333" y="16626"/>
                      <a:pt x="4885" y="17074"/>
                      <a:pt x="4302" y="17298"/>
                    </a:cubicBezTo>
                    <a:lnTo>
                      <a:pt x="1300" y="18239"/>
                    </a:lnTo>
                    <a:cubicBezTo>
                      <a:pt x="493" y="18463"/>
                      <a:pt x="0" y="19180"/>
                      <a:pt x="0" y="19987"/>
                    </a:cubicBezTo>
                    <a:lnTo>
                      <a:pt x="0" y="22586"/>
                    </a:lnTo>
                    <a:cubicBezTo>
                      <a:pt x="0" y="23393"/>
                      <a:pt x="493" y="24110"/>
                      <a:pt x="1300" y="24334"/>
                    </a:cubicBezTo>
                    <a:lnTo>
                      <a:pt x="4347" y="25320"/>
                    </a:lnTo>
                    <a:cubicBezTo>
                      <a:pt x="4885" y="25499"/>
                      <a:pt x="5333" y="25947"/>
                      <a:pt x="5512" y="26485"/>
                    </a:cubicBezTo>
                    <a:cubicBezTo>
                      <a:pt x="5781" y="27292"/>
                      <a:pt x="6095" y="28009"/>
                      <a:pt x="6454" y="28726"/>
                    </a:cubicBezTo>
                    <a:cubicBezTo>
                      <a:pt x="6722" y="29264"/>
                      <a:pt x="6722" y="29891"/>
                      <a:pt x="6454" y="30429"/>
                    </a:cubicBezTo>
                    <a:lnTo>
                      <a:pt x="4975" y="33252"/>
                    </a:lnTo>
                    <a:cubicBezTo>
                      <a:pt x="4616" y="33969"/>
                      <a:pt x="4751" y="34865"/>
                      <a:pt x="5333" y="35403"/>
                    </a:cubicBezTo>
                    <a:lnTo>
                      <a:pt x="7171" y="37240"/>
                    </a:lnTo>
                    <a:cubicBezTo>
                      <a:pt x="7708" y="37823"/>
                      <a:pt x="8605" y="37957"/>
                      <a:pt x="9322" y="37599"/>
                    </a:cubicBezTo>
                    <a:lnTo>
                      <a:pt x="12145" y="36120"/>
                    </a:lnTo>
                    <a:cubicBezTo>
                      <a:pt x="12683" y="35851"/>
                      <a:pt x="13310" y="35851"/>
                      <a:pt x="13848" y="36120"/>
                    </a:cubicBezTo>
                    <a:cubicBezTo>
                      <a:pt x="14565" y="36479"/>
                      <a:pt x="15327" y="36792"/>
                      <a:pt x="16089" y="37016"/>
                    </a:cubicBezTo>
                    <a:cubicBezTo>
                      <a:pt x="16626" y="37196"/>
                      <a:pt x="17074" y="37644"/>
                      <a:pt x="17298" y="38226"/>
                    </a:cubicBezTo>
                    <a:lnTo>
                      <a:pt x="18240" y="41318"/>
                    </a:lnTo>
                    <a:cubicBezTo>
                      <a:pt x="18508" y="42080"/>
                      <a:pt x="19181" y="42573"/>
                      <a:pt x="19987" y="42573"/>
                    </a:cubicBezTo>
                    <a:lnTo>
                      <a:pt x="22587" y="42573"/>
                    </a:lnTo>
                    <a:cubicBezTo>
                      <a:pt x="23393" y="42573"/>
                      <a:pt x="24110" y="42080"/>
                      <a:pt x="24334" y="41318"/>
                    </a:cubicBezTo>
                    <a:lnTo>
                      <a:pt x="25320" y="38226"/>
                    </a:lnTo>
                    <a:cubicBezTo>
                      <a:pt x="25499" y="37644"/>
                      <a:pt x="25948" y="37196"/>
                      <a:pt x="26530" y="37016"/>
                    </a:cubicBezTo>
                    <a:cubicBezTo>
                      <a:pt x="27292" y="36792"/>
                      <a:pt x="28054" y="36479"/>
                      <a:pt x="28771" y="36120"/>
                    </a:cubicBezTo>
                    <a:cubicBezTo>
                      <a:pt x="29309" y="35851"/>
                      <a:pt x="29891" y="35851"/>
                      <a:pt x="30429" y="36120"/>
                    </a:cubicBezTo>
                    <a:lnTo>
                      <a:pt x="33297" y="37599"/>
                    </a:lnTo>
                    <a:cubicBezTo>
                      <a:pt x="34014" y="37957"/>
                      <a:pt x="34866" y="37823"/>
                      <a:pt x="35448" y="37240"/>
                    </a:cubicBezTo>
                    <a:lnTo>
                      <a:pt x="37285" y="35403"/>
                    </a:lnTo>
                    <a:cubicBezTo>
                      <a:pt x="37823" y="34865"/>
                      <a:pt x="37958" y="33969"/>
                      <a:pt x="37599" y="33252"/>
                    </a:cubicBezTo>
                    <a:lnTo>
                      <a:pt x="36120" y="30473"/>
                    </a:lnTo>
                    <a:cubicBezTo>
                      <a:pt x="35851" y="29936"/>
                      <a:pt x="35851" y="29308"/>
                      <a:pt x="36120" y="28815"/>
                    </a:cubicBezTo>
                    <a:cubicBezTo>
                      <a:pt x="36479" y="28054"/>
                      <a:pt x="36793" y="27337"/>
                      <a:pt x="37017" y="26575"/>
                    </a:cubicBezTo>
                    <a:cubicBezTo>
                      <a:pt x="37196" y="25992"/>
                      <a:pt x="37644" y="25544"/>
                      <a:pt x="38227" y="25365"/>
                    </a:cubicBezTo>
                    <a:lnTo>
                      <a:pt x="41274" y="24379"/>
                    </a:lnTo>
                    <a:cubicBezTo>
                      <a:pt x="42081" y="24155"/>
                      <a:pt x="42574" y="23393"/>
                      <a:pt x="42574" y="22586"/>
                    </a:cubicBezTo>
                    <a:close/>
                    <a:moveTo>
                      <a:pt x="21242" y="34327"/>
                    </a:moveTo>
                    <a:cubicBezTo>
                      <a:pt x="9635" y="34372"/>
                      <a:pt x="3810" y="20301"/>
                      <a:pt x="12010" y="12055"/>
                    </a:cubicBezTo>
                    <a:cubicBezTo>
                      <a:pt x="20211" y="3854"/>
                      <a:pt x="34283" y="9680"/>
                      <a:pt x="34283" y="21287"/>
                    </a:cubicBezTo>
                    <a:cubicBezTo>
                      <a:pt x="34283" y="28502"/>
                      <a:pt x="28457" y="34327"/>
                      <a:pt x="21242" y="343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g36c356bf47f_1_20"/>
              <p:cNvSpPr txBox="1"/>
              <p:nvPr/>
            </p:nvSpPr>
            <p:spPr>
              <a:xfrm>
                <a:off x="6605463" y="1617650"/>
                <a:ext cx="2764500" cy="74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chemeClr val="dk1"/>
                    </a:solidFill>
                    <a:latin typeface="Verdana"/>
                    <a:ea typeface="Verdana"/>
                    <a:cs typeface="Verdana"/>
                    <a:sym typeface="Verdana"/>
                  </a:rPr>
                  <a:t>INTERVENTION EFFECTIVENESS</a:t>
                </a:r>
                <a:endParaRPr sz="2400">
                  <a:solidFill>
                    <a:schemeClr val="dk1"/>
                  </a:solidFill>
                  <a:latin typeface="Verdana"/>
                  <a:ea typeface="Verdana"/>
                  <a:cs typeface="Verdana"/>
                  <a:sym typeface="Verdana"/>
                </a:endParaRPr>
              </a:p>
            </p:txBody>
          </p:sp>
        </p:grpSp>
        <p:grpSp>
          <p:nvGrpSpPr>
            <p:cNvPr id="1054" name="Google Shape;1054;g36c356bf47f_1_20"/>
            <p:cNvGrpSpPr/>
            <p:nvPr/>
          </p:nvGrpSpPr>
          <p:grpSpPr>
            <a:xfrm>
              <a:off x="4504447" y="2162486"/>
              <a:ext cx="4451635" cy="2160741"/>
              <a:chOff x="4613897" y="411474"/>
              <a:chExt cx="4451635" cy="2160741"/>
            </a:xfrm>
          </p:grpSpPr>
          <p:sp>
            <p:nvSpPr>
              <p:cNvPr id="1055" name="Google Shape;1055;g36c356bf47f_1_20"/>
              <p:cNvSpPr/>
              <p:nvPr/>
            </p:nvSpPr>
            <p:spPr>
              <a:xfrm>
                <a:off x="4613897" y="763580"/>
                <a:ext cx="1274471" cy="1808634"/>
              </a:xfrm>
              <a:custGeom>
                <a:avLst/>
                <a:gdLst/>
                <a:ahLst/>
                <a:cxnLst/>
                <a:rect l="l" t="t" r="r" b="b"/>
                <a:pathLst>
                  <a:path w="61800" h="87702" extrusionOk="0">
                    <a:moveTo>
                      <a:pt x="61799" y="25858"/>
                    </a:moveTo>
                    <a:cubicBezTo>
                      <a:pt x="45442" y="9321"/>
                      <a:pt x="23214" y="45"/>
                      <a:pt x="1" y="0"/>
                    </a:cubicBezTo>
                    <a:lnTo>
                      <a:pt x="1" y="87701"/>
                    </a:lnTo>
                    <a:lnTo>
                      <a:pt x="1" y="8770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g36c356bf47f_1_20"/>
              <p:cNvSpPr/>
              <p:nvPr/>
            </p:nvSpPr>
            <p:spPr>
              <a:xfrm>
                <a:off x="5650800" y="553888"/>
                <a:ext cx="3359693" cy="741951"/>
              </a:xfrm>
              <a:custGeom>
                <a:avLst/>
                <a:gdLst/>
                <a:ahLst/>
                <a:cxnLst/>
                <a:rect l="l" t="t" r="r" b="b"/>
                <a:pathLst>
                  <a:path w="100922" h="32581" extrusionOk="0">
                    <a:moveTo>
                      <a:pt x="1" y="0"/>
                    </a:moveTo>
                    <a:lnTo>
                      <a:pt x="1" y="32580"/>
                    </a:lnTo>
                    <a:lnTo>
                      <a:pt x="84654" y="32580"/>
                    </a:lnTo>
                    <a:cubicBezTo>
                      <a:pt x="93662" y="32580"/>
                      <a:pt x="100922" y="25275"/>
                      <a:pt x="100922" y="16313"/>
                    </a:cubicBezTo>
                    <a:cubicBezTo>
                      <a:pt x="100922" y="7305"/>
                      <a:pt x="93662" y="0"/>
                      <a:pt x="8465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g36c356bf47f_1_20"/>
              <p:cNvSpPr/>
              <p:nvPr/>
            </p:nvSpPr>
            <p:spPr>
              <a:xfrm>
                <a:off x="4843092" y="411474"/>
                <a:ext cx="1006440" cy="1005512"/>
              </a:xfrm>
              <a:custGeom>
                <a:avLst/>
                <a:gdLst/>
                <a:ahLst/>
                <a:cxnLst/>
                <a:rect l="l" t="t" r="r" b="b"/>
                <a:pathLst>
                  <a:path w="48803" h="48758" extrusionOk="0">
                    <a:moveTo>
                      <a:pt x="24379" y="0"/>
                    </a:moveTo>
                    <a:lnTo>
                      <a:pt x="24021" y="0"/>
                    </a:lnTo>
                    <a:cubicBezTo>
                      <a:pt x="10711" y="224"/>
                      <a:pt x="1" y="11069"/>
                      <a:pt x="1" y="24379"/>
                    </a:cubicBezTo>
                    <a:cubicBezTo>
                      <a:pt x="1" y="24872"/>
                      <a:pt x="1" y="25320"/>
                      <a:pt x="45" y="25768"/>
                    </a:cubicBezTo>
                    <a:cubicBezTo>
                      <a:pt x="807" y="38540"/>
                      <a:pt x="11249" y="48534"/>
                      <a:pt x="24021" y="48758"/>
                    </a:cubicBezTo>
                    <a:lnTo>
                      <a:pt x="24379" y="48758"/>
                    </a:lnTo>
                    <a:cubicBezTo>
                      <a:pt x="37331" y="48758"/>
                      <a:pt x="47996" y="38674"/>
                      <a:pt x="48758" y="25768"/>
                    </a:cubicBezTo>
                    <a:cubicBezTo>
                      <a:pt x="48758" y="25320"/>
                      <a:pt x="48803" y="24872"/>
                      <a:pt x="48803" y="24379"/>
                    </a:cubicBezTo>
                    <a:cubicBezTo>
                      <a:pt x="48758" y="10935"/>
                      <a:pt x="37868" y="0"/>
                      <a:pt x="24379" y="0"/>
                    </a:cubicBezTo>
                    <a:close/>
                  </a:path>
                </a:pathLst>
              </a:custGeom>
              <a:solidFill>
                <a:srgbClr val="FFFFFF"/>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g36c356bf47f_1_20"/>
              <p:cNvSpPr/>
              <p:nvPr/>
            </p:nvSpPr>
            <p:spPr>
              <a:xfrm>
                <a:off x="4905928" y="475238"/>
                <a:ext cx="879838" cy="878910"/>
              </a:xfrm>
              <a:custGeom>
                <a:avLst/>
                <a:gdLst/>
                <a:ahLst/>
                <a:cxnLst/>
                <a:rect l="l" t="t" r="r" b="b"/>
                <a:pathLst>
                  <a:path w="42664" h="42619" extrusionOk="0">
                    <a:moveTo>
                      <a:pt x="42664" y="22586"/>
                    </a:moveTo>
                    <a:lnTo>
                      <a:pt x="42664" y="19987"/>
                    </a:lnTo>
                    <a:cubicBezTo>
                      <a:pt x="42664" y="19181"/>
                      <a:pt x="42171" y="18464"/>
                      <a:pt x="41409" y="18239"/>
                    </a:cubicBezTo>
                    <a:lnTo>
                      <a:pt x="38362" y="17298"/>
                    </a:lnTo>
                    <a:cubicBezTo>
                      <a:pt x="37779" y="17119"/>
                      <a:pt x="37331" y="16671"/>
                      <a:pt x="37152" y="16088"/>
                    </a:cubicBezTo>
                    <a:cubicBezTo>
                      <a:pt x="36883" y="15282"/>
                      <a:pt x="36569" y="14520"/>
                      <a:pt x="36211" y="13803"/>
                    </a:cubicBezTo>
                    <a:cubicBezTo>
                      <a:pt x="35942" y="13265"/>
                      <a:pt x="35942" y="12638"/>
                      <a:pt x="36211" y="12145"/>
                    </a:cubicBezTo>
                    <a:lnTo>
                      <a:pt x="37689" y="9321"/>
                    </a:lnTo>
                    <a:cubicBezTo>
                      <a:pt x="38048" y="8604"/>
                      <a:pt x="37913" y="7708"/>
                      <a:pt x="37331" y="7170"/>
                    </a:cubicBezTo>
                    <a:lnTo>
                      <a:pt x="35494" y="5333"/>
                    </a:lnTo>
                    <a:cubicBezTo>
                      <a:pt x="34956" y="4750"/>
                      <a:pt x="34059" y="4616"/>
                      <a:pt x="33342" y="4975"/>
                    </a:cubicBezTo>
                    <a:lnTo>
                      <a:pt x="30564" y="6453"/>
                    </a:lnTo>
                    <a:cubicBezTo>
                      <a:pt x="30026" y="6722"/>
                      <a:pt x="29399" y="6722"/>
                      <a:pt x="28861" y="6453"/>
                    </a:cubicBezTo>
                    <a:cubicBezTo>
                      <a:pt x="28144" y="6050"/>
                      <a:pt x="27382" y="5736"/>
                      <a:pt x="26620" y="5512"/>
                    </a:cubicBezTo>
                    <a:cubicBezTo>
                      <a:pt x="26038" y="5333"/>
                      <a:pt x="25590" y="4885"/>
                      <a:pt x="25410" y="4302"/>
                    </a:cubicBezTo>
                    <a:lnTo>
                      <a:pt x="24425" y="1255"/>
                    </a:lnTo>
                    <a:cubicBezTo>
                      <a:pt x="24200" y="493"/>
                      <a:pt x="23483" y="0"/>
                      <a:pt x="22677" y="0"/>
                    </a:cubicBezTo>
                    <a:lnTo>
                      <a:pt x="20078" y="0"/>
                    </a:lnTo>
                    <a:cubicBezTo>
                      <a:pt x="19271" y="0"/>
                      <a:pt x="18599" y="493"/>
                      <a:pt x="18330" y="1255"/>
                    </a:cubicBezTo>
                    <a:lnTo>
                      <a:pt x="17389" y="4302"/>
                    </a:lnTo>
                    <a:cubicBezTo>
                      <a:pt x="17209" y="4885"/>
                      <a:pt x="16761" y="5333"/>
                      <a:pt x="16179" y="5512"/>
                    </a:cubicBezTo>
                    <a:cubicBezTo>
                      <a:pt x="15372" y="5736"/>
                      <a:pt x="14610" y="6050"/>
                      <a:pt x="13848" y="6453"/>
                    </a:cubicBezTo>
                    <a:cubicBezTo>
                      <a:pt x="13311" y="6677"/>
                      <a:pt x="12683" y="6677"/>
                      <a:pt x="12190" y="6453"/>
                    </a:cubicBezTo>
                    <a:lnTo>
                      <a:pt x="9367" y="4975"/>
                    </a:lnTo>
                    <a:cubicBezTo>
                      <a:pt x="8650" y="4616"/>
                      <a:pt x="7799" y="4750"/>
                      <a:pt x="7216" y="5333"/>
                    </a:cubicBezTo>
                    <a:lnTo>
                      <a:pt x="5379" y="7170"/>
                    </a:lnTo>
                    <a:cubicBezTo>
                      <a:pt x="4796" y="7708"/>
                      <a:pt x="4662" y="8604"/>
                      <a:pt x="5065" y="9277"/>
                    </a:cubicBezTo>
                    <a:lnTo>
                      <a:pt x="6499" y="12145"/>
                    </a:lnTo>
                    <a:cubicBezTo>
                      <a:pt x="6768" y="12638"/>
                      <a:pt x="6768" y="13265"/>
                      <a:pt x="6499" y="13803"/>
                    </a:cubicBezTo>
                    <a:cubicBezTo>
                      <a:pt x="6140" y="14520"/>
                      <a:pt x="5782" y="15282"/>
                      <a:pt x="5558" y="16088"/>
                    </a:cubicBezTo>
                    <a:cubicBezTo>
                      <a:pt x="5334" y="16671"/>
                      <a:pt x="4886" y="17119"/>
                      <a:pt x="4348" y="17298"/>
                    </a:cubicBezTo>
                    <a:lnTo>
                      <a:pt x="1301" y="18239"/>
                    </a:lnTo>
                    <a:cubicBezTo>
                      <a:pt x="539" y="18508"/>
                      <a:pt x="1" y="19181"/>
                      <a:pt x="1" y="19987"/>
                    </a:cubicBezTo>
                    <a:lnTo>
                      <a:pt x="1" y="22586"/>
                    </a:lnTo>
                    <a:cubicBezTo>
                      <a:pt x="1" y="23393"/>
                      <a:pt x="539" y="24110"/>
                      <a:pt x="1301" y="24379"/>
                    </a:cubicBezTo>
                    <a:lnTo>
                      <a:pt x="4348" y="25320"/>
                    </a:lnTo>
                    <a:cubicBezTo>
                      <a:pt x="4930" y="25499"/>
                      <a:pt x="5334" y="25947"/>
                      <a:pt x="5558" y="26530"/>
                    </a:cubicBezTo>
                    <a:cubicBezTo>
                      <a:pt x="5782" y="27292"/>
                      <a:pt x="6096" y="28009"/>
                      <a:pt x="6454" y="28771"/>
                    </a:cubicBezTo>
                    <a:cubicBezTo>
                      <a:pt x="6723" y="29264"/>
                      <a:pt x="6723" y="29891"/>
                      <a:pt x="6454" y="30429"/>
                    </a:cubicBezTo>
                    <a:lnTo>
                      <a:pt x="5020" y="33342"/>
                    </a:lnTo>
                    <a:cubicBezTo>
                      <a:pt x="4662" y="34014"/>
                      <a:pt x="4796" y="34910"/>
                      <a:pt x="5334" y="35448"/>
                    </a:cubicBezTo>
                    <a:lnTo>
                      <a:pt x="7216" y="37285"/>
                    </a:lnTo>
                    <a:cubicBezTo>
                      <a:pt x="7799" y="37868"/>
                      <a:pt x="8650" y="38002"/>
                      <a:pt x="9367" y="37644"/>
                    </a:cubicBezTo>
                    <a:lnTo>
                      <a:pt x="12235" y="36165"/>
                    </a:lnTo>
                    <a:cubicBezTo>
                      <a:pt x="12728" y="35896"/>
                      <a:pt x="13355" y="35896"/>
                      <a:pt x="13893" y="36165"/>
                    </a:cubicBezTo>
                    <a:cubicBezTo>
                      <a:pt x="14610" y="36524"/>
                      <a:pt x="15372" y="36837"/>
                      <a:pt x="16134" y="37061"/>
                    </a:cubicBezTo>
                    <a:cubicBezTo>
                      <a:pt x="16717" y="37241"/>
                      <a:pt x="17165" y="37689"/>
                      <a:pt x="17344" y="38271"/>
                    </a:cubicBezTo>
                    <a:lnTo>
                      <a:pt x="18285" y="41319"/>
                    </a:lnTo>
                    <a:cubicBezTo>
                      <a:pt x="18554" y="42080"/>
                      <a:pt x="19271" y="42618"/>
                      <a:pt x="20078" y="42618"/>
                    </a:cubicBezTo>
                    <a:lnTo>
                      <a:pt x="22677" y="42618"/>
                    </a:lnTo>
                    <a:cubicBezTo>
                      <a:pt x="23439" y="42618"/>
                      <a:pt x="24156" y="42080"/>
                      <a:pt x="24425" y="41319"/>
                    </a:cubicBezTo>
                    <a:lnTo>
                      <a:pt x="25366" y="38271"/>
                    </a:lnTo>
                    <a:cubicBezTo>
                      <a:pt x="25545" y="37689"/>
                      <a:pt x="25993" y="37241"/>
                      <a:pt x="26576" y="37061"/>
                    </a:cubicBezTo>
                    <a:cubicBezTo>
                      <a:pt x="27337" y="36837"/>
                      <a:pt x="28099" y="36524"/>
                      <a:pt x="28816" y="36165"/>
                    </a:cubicBezTo>
                    <a:cubicBezTo>
                      <a:pt x="29354" y="35896"/>
                      <a:pt x="29981" y="35896"/>
                      <a:pt x="30519" y="36165"/>
                    </a:cubicBezTo>
                    <a:lnTo>
                      <a:pt x="33342" y="37644"/>
                    </a:lnTo>
                    <a:cubicBezTo>
                      <a:pt x="34059" y="38002"/>
                      <a:pt x="34911" y="37868"/>
                      <a:pt x="35494" y="37285"/>
                    </a:cubicBezTo>
                    <a:lnTo>
                      <a:pt x="37331" y="35448"/>
                    </a:lnTo>
                    <a:cubicBezTo>
                      <a:pt x="37913" y="34910"/>
                      <a:pt x="38048" y="34014"/>
                      <a:pt x="37689" y="33297"/>
                    </a:cubicBezTo>
                    <a:lnTo>
                      <a:pt x="36211" y="30474"/>
                    </a:lnTo>
                    <a:cubicBezTo>
                      <a:pt x="35942" y="29936"/>
                      <a:pt x="35942" y="29308"/>
                      <a:pt x="36211" y="28771"/>
                    </a:cubicBezTo>
                    <a:cubicBezTo>
                      <a:pt x="36569" y="28054"/>
                      <a:pt x="36883" y="27292"/>
                      <a:pt x="37152" y="26530"/>
                    </a:cubicBezTo>
                    <a:cubicBezTo>
                      <a:pt x="37331" y="25992"/>
                      <a:pt x="37779" y="25544"/>
                      <a:pt x="38317" y="25365"/>
                    </a:cubicBezTo>
                    <a:lnTo>
                      <a:pt x="41409" y="24379"/>
                    </a:lnTo>
                    <a:cubicBezTo>
                      <a:pt x="42171" y="24110"/>
                      <a:pt x="42664" y="23393"/>
                      <a:pt x="42664" y="22586"/>
                    </a:cubicBezTo>
                    <a:close/>
                    <a:moveTo>
                      <a:pt x="21332" y="34328"/>
                    </a:moveTo>
                    <a:cubicBezTo>
                      <a:pt x="9726" y="34328"/>
                      <a:pt x="3900" y="20256"/>
                      <a:pt x="12101" y="12055"/>
                    </a:cubicBezTo>
                    <a:cubicBezTo>
                      <a:pt x="20346" y="3809"/>
                      <a:pt x="34418" y="9635"/>
                      <a:pt x="34418" y="21287"/>
                    </a:cubicBezTo>
                    <a:cubicBezTo>
                      <a:pt x="34373" y="28502"/>
                      <a:pt x="28547" y="34328"/>
                      <a:pt x="21332" y="343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g36c356bf47f_1_20"/>
              <p:cNvSpPr txBox="1"/>
              <p:nvPr/>
            </p:nvSpPr>
            <p:spPr>
              <a:xfrm>
                <a:off x="5849532" y="554838"/>
                <a:ext cx="32160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latin typeface="Verdana"/>
                  <a:ea typeface="Verdana"/>
                  <a:cs typeface="Verdana"/>
                  <a:sym typeface="Verdana"/>
                </a:endParaRPr>
              </a:p>
              <a:p>
                <a:pPr marL="0" lvl="0" indent="0" algn="l" rtl="0">
                  <a:spcBef>
                    <a:spcPts val="0"/>
                  </a:spcBef>
                  <a:spcAft>
                    <a:spcPts val="0"/>
                  </a:spcAft>
                  <a:buNone/>
                </a:pPr>
                <a:r>
                  <a:rPr lang="en-US" sz="2400">
                    <a:solidFill>
                      <a:schemeClr val="dk1"/>
                    </a:solidFill>
                    <a:latin typeface="Verdana"/>
                    <a:ea typeface="Verdana"/>
                    <a:cs typeface="Verdana"/>
                    <a:sym typeface="Verdana"/>
                  </a:rPr>
                  <a:t>LEVEL OF USE</a:t>
                </a:r>
                <a:endParaRPr sz="2400">
                  <a:solidFill>
                    <a:schemeClr val="dk1"/>
                  </a:solidFill>
                  <a:latin typeface="Verdana"/>
                  <a:ea typeface="Verdana"/>
                  <a:cs typeface="Verdana"/>
                  <a:sym typeface="Verdana"/>
                </a:endParaRPr>
              </a:p>
            </p:txBody>
          </p:sp>
        </p:grpSp>
        <p:grpSp>
          <p:nvGrpSpPr>
            <p:cNvPr id="1060" name="Google Shape;1060;g36c356bf47f_1_20"/>
            <p:cNvGrpSpPr/>
            <p:nvPr/>
          </p:nvGrpSpPr>
          <p:grpSpPr>
            <a:xfrm>
              <a:off x="4509066" y="4326887"/>
              <a:ext cx="4752271" cy="1265211"/>
              <a:chOff x="4618516" y="2575874"/>
              <a:chExt cx="4752271" cy="1265211"/>
            </a:xfrm>
          </p:grpSpPr>
          <p:sp>
            <p:nvSpPr>
              <p:cNvPr id="1061" name="Google Shape;1061;g36c356bf47f_1_20"/>
              <p:cNvSpPr/>
              <p:nvPr/>
            </p:nvSpPr>
            <p:spPr>
              <a:xfrm>
                <a:off x="4618516" y="2575874"/>
                <a:ext cx="1792920" cy="1265211"/>
              </a:xfrm>
              <a:custGeom>
                <a:avLst/>
                <a:gdLst/>
                <a:ahLst/>
                <a:cxnLst/>
                <a:rect l="l" t="t" r="r" b="b"/>
                <a:pathLst>
                  <a:path w="86940" h="61351" extrusionOk="0">
                    <a:moveTo>
                      <a:pt x="86940" y="0"/>
                    </a:moveTo>
                    <a:lnTo>
                      <a:pt x="1" y="0"/>
                    </a:lnTo>
                    <a:lnTo>
                      <a:pt x="61351" y="61351"/>
                    </a:lnTo>
                    <a:cubicBezTo>
                      <a:pt x="77618" y="45083"/>
                      <a:pt x="86850" y="23035"/>
                      <a:pt x="86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g36c356bf47f_1_20"/>
              <p:cNvSpPr/>
              <p:nvPr/>
            </p:nvSpPr>
            <p:spPr>
              <a:xfrm>
                <a:off x="6605475" y="2786613"/>
                <a:ext cx="2610852" cy="815079"/>
              </a:xfrm>
              <a:custGeom>
                <a:avLst/>
                <a:gdLst/>
                <a:ahLst/>
                <a:cxnLst/>
                <a:rect l="l" t="t" r="r" b="b"/>
                <a:pathLst>
                  <a:path w="100922" h="32626" extrusionOk="0">
                    <a:moveTo>
                      <a:pt x="1" y="1"/>
                    </a:moveTo>
                    <a:lnTo>
                      <a:pt x="1" y="32625"/>
                    </a:lnTo>
                    <a:lnTo>
                      <a:pt x="84654" y="32625"/>
                    </a:lnTo>
                    <a:cubicBezTo>
                      <a:pt x="93617" y="32625"/>
                      <a:pt x="100922" y="25320"/>
                      <a:pt x="100922" y="16358"/>
                    </a:cubicBezTo>
                    <a:cubicBezTo>
                      <a:pt x="100922" y="7350"/>
                      <a:pt x="93662" y="1"/>
                      <a:pt x="84654"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g36c356bf47f_1_20"/>
              <p:cNvSpPr/>
              <p:nvPr/>
            </p:nvSpPr>
            <p:spPr>
              <a:xfrm>
                <a:off x="5796828" y="2680306"/>
                <a:ext cx="1007368" cy="1006440"/>
              </a:xfrm>
              <a:custGeom>
                <a:avLst/>
                <a:gdLst/>
                <a:ahLst/>
                <a:cxnLst/>
                <a:rect l="l" t="t" r="r" b="b"/>
                <a:pathLst>
                  <a:path w="48848" h="48803" extrusionOk="0">
                    <a:moveTo>
                      <a:pt x="24424" y="0"/>
                    </a:moveTo>
                    <a:lnTo>
                      <a:pt x="24066" y="0"/>
                    </a:lnTo>
                    <a:cubicBezTo>
                      <a:pt x="10711" y="224"/>
                      <a:pt x="1" y="11114"/>
                      <a:pt x="45" y="24424"/>
                    </a:cubicBezTo>
                    <a:cubicBezTo>
                      <a:pt x="45" y="24917"/>
                      <a:pt x="45" y="25365"/>
                      <a:pt x="90" y="25813"/>
                    </a:cubicBezTo>
                    <a:cubicBezTo>
                      <a:pt x="807" y="38585"/>
                      <a:pt x="11294" y="48623"/>
                      <a:pt x="24066" y="48803"/>
                    </a:cubicBezTo>
                    <a:lnTo>
                      <a:pt x="24424" y="48803"/>
                    </a:lnTo>
                    <a:cubicBezTo>
                      <a:pt x="37331" y="48803"/>
                      <a:pt x="48041" y="38719"/>
                      <a:pt x="48758" y="25813"/>
                    </a:cubicBezTo>
                    <a:cubicBezTo>
                      <a:pt x="48758" y="25365"/>
                      <a:pt x="48803" y="24917"/>
                      <a:pt x="48803" y="24424"/>
                    </a:cubicBezTo>
                    <a:cubicBezTo>
                      <a:pt x="48848" y="10935"/>
                      <a:pt x="37913" y="0"/>
                      <a:pt x="24424" y="0"/>
                    </a:cubicBezTo>
                    <a:close/>
                  </a:path>
                </a:pathLst>
              </a:custGeom>
              <a:solidFill>
                <a:srgbClr val="FFFFFF"/>
              </a:solidFill>
              <a:ln>
                <a:noFill/>
              </a:ln>
              <a:effectLst>
                <a:outerShdw blurRad="57150" dist="19050" dir="54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g36c356bf47f_1_20"/>
              <p:cNvSpPr/>
              <p:nvPr/>
            </p:nvSpPr>
            <p:spPr>
              <a:xfrm>
                <a:off x="5862448" y="2744998"/>
                <a:ext cx="877982" cy="877982"/>
              </a:xfrm>
              <a:custGeom>
                <a:avLst/>
                <a:gdLst/>
                <a:ahLst/>
                <a:cxnLst/>
                <a:rect l="l" t="t" r="r" b="b"/>
                <a:pathLst>
                  <a:path w="42574" h="42574" extrusionOk="0">
                    <a:moveTo>
                      <a:pt x="42574" y="22586"/>
                    </a:moveTo>
                    <a:lnTo>
                      <a:pt x="42574" y="19987"/>
                    </a:lnTo>
                    <a:cubicBezTo>
                      <a:pt x="42574" y="19181"/>
                      <a:pt x="42036" y="18464"/>
                      <a:pt x="41274" y="18239"/>
                    </a:cubicBezTo>
                    <a:lnTo>
                      <a:pt x="38271" y="17254"/>
                    </a:lnTo>
                    <a:cubicBezTo>
                      <a:pt x="37689" y="17074"/>
                      <a:pt x="37241" y="16626"/>
                      <a:pt x="37061" y="16044"/>
                    </a:cubicBezTo>
                    <a:cubicBezTo>
                      <a:pt x="36793" y="15282"/>
                      <a:pt x="36479" y="14520"/>
                      <a:pt x="36120" y="13803"/>
                    </a:cubicBezTo>
                    <a:cubicBezTo>
                      <a:pt x="35851" y="13265"/>
                      <a:pt x="35851" y="12638"/>
                      <a:pt x="36120" y="12100"/>
                    </a:cubicBezTo>
                    <a:lnTo>
                      <a:pt x="37599" y="9322"/>
                    </a:lnTo>
                    <a:cubicBezTo>
                      <a:pt x="37958" y="8604"/>
                      <a:pt x="37823" y="7708"/>
                      <a:pt x="37241" y="7170"/>
                    </a:cubicBezTo>
                    <a:lnTo>
                      <a:pt x="35403" y="5333"/>
                    </a:lnTo>
                    <a:cubicBezTo>
                      <a:pt x="34821" y="4750"/>
                      <a:pt x="33969" y="4616"/>
                      <a:pt x="33252" y="4975"/>
                    </a:cubicBezTo>
                    <a:lnTo>
                      <a:pt x="30474" y="6453"/>
                    </a:lnTo>
                    <a:cubicBezTo>
                      <a:pt x="29936" y="6722"/>
                      <a:pt x="29309" y="6722"/>
                      <a:pt x="28771" y="6453"/>
                    </a:cubicBezTo>
                    <a:cubicBezTo>
                      <a:pt x="28054" y="6095"/>
                      <a:pt x="27292" y="5736"/>
                      <a:pt x="26485" y="5512"/>
                    </a:cubicBezTo>
                    <a:cubicBezTo>
                      <a:pt x="25903" y="5333"/>
                      <a:pt x="25455" y="4885"/>
                      <a:pt x="25275" y="4302"/>
                    </a:cubicBezTo>
                    <a:lnTo>
                      <a:pt x="24334" y="1300"/>
                    </a:lnTo>
                    <a:cubicBezTo>
                      <a:pt x="24110" y="493"/>
                      <a:pt x="23393" y="0"/>
                      <a:pt x="22587" y="0"/>
                    </a:cubicBezTo>
                    <a:lnTo>
                      <a:pt x="19987" y="0"/>
                    </a:lnTo>
                    <a:cubicBezTo>
                      <a:pt x="19181" y="0"/>
                      <a:pt x="18464" y="493"/>
                      <a:pt x="18240" y="1300"/>
                    </a:cubicBezTo>
                    <a:lnTo>
                      <a:pt x="17254" y="4302"/>
                    </a:lnTo>
                    <a:cubicBezTo>
                      <a:pt x="17074" y="4885"/>
                      <a:pt x="16626" y="5333"/>
                      <a:pt x="16089" y="5512"/>
                    </a:cubicBezTo>
                    <a:cubicBezTo>
                      <a:pt x="15282" y="5736"/>
                      <a:pt x="14520" y="6095"/>
                      <a:pt x="13803" y="6453"/>
                    </a:cubicBezTo>
                    <a:cubicBezTo>
                      <a:pt x="13265" y="6722"/>
                      <a:pt x="12638" y="6722"/>
                      <a:pt x="12100" y="6453"/>
                    </a:cubicBezTo>
                    <a:lnTo>
                      <a:pt x="9322" y="4975"/>
                    </a:lnTo>
                    <a:cubicBezTo>
                      <a:pt x="8605" y="4616"/>
                      <a:pt x="7708" y="4750"/>
                      <a:pt x="7171" y="5333"/>
                    </a:cubicBezTo>
                    <a:lnTo>
                      <a:pt x="5333" y="7170"/>
                    </a:lnTo>
                    <a:cubicBezTo>
                      <a:pt x="4751" y="7708"/>
                      <a:pt x="4616" y="8604"/>
                      <a:pt x="4975" y="9322"/>
                    </a:cubicBezTo>
                    <a:lnTo>
                      <a:pt x="6454" y="12100"/>
                    </a:lnTo>
                    <a:cubicBezTo>
                      <a:pt x="6722" y="12638"/>
                      <a:pt x="6722" y="13265"/>
                      <a:pt x="6454" y="13803"/>
                    </a:cubicBezTo>
                    <a:cubicBezTo>
                      <a:pt x="6095" y="14520"/>
                      <a:pt x="5781" y="15282"/>
                      <a:pt x="5512" y="16044"/>
                    </a:cubicBezTo>
                    <a:cubicBezTo>
                      <a:pt x="5333" y="16626"/>
                      <a:pt x="4885" y="17074"/>
                      <a:pt x="4302" y="17254"/>
                    </a:cubicBezTo>
                    <a:lnTo>
                      <a:pt x="1300" y="18239"/>
                    </a:lnTo>
                    <a:cubicBezTo>
                      <a:pt x="493" y="18464"/>
                      <a:pt x="0" y="19181"/>
                      <a:pt x="0" y="19987"/>
                    </a:cubicBezTo>
                    <a:lnTo>
                      <a:pt x="0" y="22586"/>
                    </a:lnTo>
                    <a:cubicBezTo>
                      <a:pt x="0" y="23348"/>
                      <a:pt x="493" y="24065"/>
                      <a:pt x="1300" y="24334"/>
                    </a:cubicBezTo>
                    <a:lnTo>
                      <a:pt x="4347" y="25275"/>
                    </a:lnTo>
                    <a:cubicBezTo>
                      <a:pt x="4885" y="25455"/>
                      <a:pt x="5333" y="25903"/>
                      <a:pt x="5512" y="26485"/>
                    </a:cubicBezTo>
                    <a:cubicBezTo>
                      <a:pt x="5781" y="27247"/>
                      <a:pt x="6095" y="28009"/>
                      <a:pt x="6454" y="28726"/>
                    </a:cubicBezTo>
                    <a:cubicBezTo>
                      <a:pt x="6722" y="29264"/>
                      <a:pt x="6722" y="29891"/>
                      <a:pt x="6454" y="30384"/>
                    </a:cubicBezTo>
                    <a:lnTo>
                      <a:pt x="4975" y="33252"/>
                    </a:lnTo>
                    <a:cubicBezTo>
                      <a:pt x="4616" y="33969"/>
                      <a:pt x="4751" y="34821"/>
                      <a:pt x="5333" y="35403"/>
                    </a:cubicBezTo>
                    <a:lnTo>
                      <a:pt x="7171" y="37241"/>
                    </a:lnTo>
                    <a:cubicBezTo>
                      <a:pt x="7708" y="37778"/>
                      <a:pt x="8605" y="37913"/>
                      <a:pt x="9322" y="37554"/>
                    </a:cubicBezTo>
                    <a:lnTo>
                      <a:pt x="12145" y="36075"/>
                    </a:lnTo>
                    <a:cubicBezTo>
                      <a:pt x="12683" y="35807"/>
                      <a:pt x="13310" y="35807"/>
                      <a:pt x="13848" y="36075"/>
                    </a:cubicBezTo>
                    <a:cubicBezTo>
                      <a:pt x="14565" y="36434"/>
                      <a:pt x="15327" y="36748"/>
                      <a:pt x="16089" y="37017"/>
                    </a:cubicBezTo>
                    <a:cubicBezTo>
                      <a:pt x="16626" y="37196"/>
                      <a:pt x="17074" y="37644"/>
                      <a:pt x="17298" y="38227"/>
                    </a:cubicBezTo>
                    <a:lnTo>
                      <a:pt x="18240" y="41274"/>
                    </a:lnTo>
                    <a:cubicBezTo>
                      <a:pt x="18508" y="42036"/>
                      <a:pt x="19181" y="42573"/>
                      <a:pt x="19987" y="42573"/>
                    </a:cubicBezTo>
                    <a:lnTo>
                      <a:pt x="22587" y="42573"/>
                    </a:lnTo>
                    <a:cubicBezTo>
                      <a:pt x="23393" y="42573"/>
                      <a:pt x="24110" y="42036"/>
                      <a:pt x="24334" y="41274"/>
                    </a:cubicBezTo>
                    <a:lnTo>
                      <a:pt x="25320" y="38227"/>
                    </a:lnTo>
                    <a:cubicBezTo>
                      <a:pt x="25499" y="37644"/>
                      <a:pt x="25948" y="37196"/>
                      <a:pt x="26530" y="37017"/>
                    </a:cubicBezTo>
                    <a:cubicBezTo>
                      <a:pt x="27292" y="36748"/>
                      <a:pt x="28054" y="36434"/>
                      <a:pt x="28771" y="36075"/>
                    </a:cubicBezTo>
                    <a:cubicBezTo>
                      <a:pt x="29309" y="35807"/>
                      <a:pt x="29891" y="35807"/>
                      <a:pt x="30429" y="36075"/>
                    </a:cubicBezTo>
                    <a:lnTo>
                      <a:pt x="33297" y="37554"/>
                    </a:lnTo>
                    <a:cubicBezTo>
                      <a:pt x="34014" y="37913"/>
                      <a:pt x="34866" y="37778"/>
                      <a:pt x="35448" y="37241"/>
                    </a:cubicBezTo>
                    <a:lnTo>
                      <a:pt x="37285" y="35403"/>
                    </a:lnTo>
                    <a:cubicBezTo>
                      <a:pt x="37823" y="34821"/>
                      <a:pt x="37958" y="33969"/>
                      <a:pt x="37599" y="33252"/>
                    </a:cubicBezTo>
                    <a:lnTo>
                      <a:pt x="36120" y="30384"/>
                    </a:lnTo>
                    <a:cubicBezTo>
                      <a:pt x="35851" y="29891"/>
                      <a:pt x="35851" y="29264"/>
                      <a:pt x="36120" y="28726"/>
                    </a:cubicBezTo>
                    <a:cubicBezTo>
                      <a:pt x="36479" y="28009"/>
                      <a:pt x="36793" y="27247"/>
                      <a:pt x="37061" y="26485"/>
                    </a:cubicBezTo>
                    <a:cubicBezTo>
                      <a:pt x="37241" y="25903"/>
                      <a:pt x="37689" y="25455"/>
                      <a:pt x="38271" y="25275"/>
                    </a:cubicBezTo>
                    <a:lnTo>
                      <a:pt x="41319" y="24334"/>
                    </a:lnTo>
                    <a:cubicBezTo>
                      <a:pt x="42081" y="24065"/>
                      <a:pt x="42574" y="23348"/>
                      <a:pt x="42574" y="22586"/>
                    </a:cubicBezTo>
                    <a:close/>
                    <a:moveTo>
                      <a:pt x="21242" y="34328"/>
                    </a:moveTo>
                    <a:cubicBezTo>
                      <a:pt x="9635" y="34328"/>
                      <a:pt x="3810" y="20256"/>
                      <a:pt x="12010" y="12055"/>
                    </a:cubicBezTo>
                    <a:cubicBezTo>
                      <a:pt x="20211" y="3809"/>
                      <a:pt x="34283" y="9635"/>
                      <a:pt x="34283" y="21287"/>
                    </a:cubicBezTo>
                    <a:cubicBezTo>
                      <a:pt x="34283" y="28457"/>
                      <a:pt x="28457" y="34283"/>
                      <a:pt x="21242" y="3428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g36c356bf47f_1_20"/>
              <p:cNvSpPr txBox="1"/>
              <p:nvPr/>
            </p:nvSpPr>
            <p:spPr>
              <a:xfrm>
                <a:off x="6819888" y="2855763"/>
                <a:ext cx="2550900" cy="65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a:solidFill>
                      <a:schemeClr val="dk1"/>
                    </a:solidFill>
                    <a:latin typeface="Verdana"/>
                    <a:ea typeface="Verdana"/>
                    <a:cs typeface="Verdana"/>
                    <a:sym typeface="Verdana"/>
                  </a:rPr>
                  <a:t>STUDENT</a:t>
                </a:r>
                <a:endParaRPr sz="2400">
                  <a:solidFill>
                    <a:schemeClr val="dk1"/>
                  </a:solidFill>
                  <a:latin typeface="Verdana"/>
                  <a:ea typeface="Verdana"/>
                  <a:cs typeface="Verdana"/>
                  <a:sym typeface="Verdana"/>
                </a:endParaRPr>
              </a:p>
              <a:p>
                <a:pPr marL="0" lvl="0" indent="0" algn="l" rtl="0">
                  <a:spcBef>
                    <a:spcPts val="0"/>
                  </a:spcBef>
                  <a:spcAft>
                    <a:spcPts val="0"/>
                  </a:spcAft>
                  <a:buNone/>
                </a:pPr>
                <a:r>
                  <a:rPr lang="en-US" sz="2400">
                    <a:solidFill>
                      <a:schemeClr val="dk1"/>
                    </a:solidFill>
                    <a:latin typeface="Verdana"/>
                    <a:ea typeface="Verdana"/>
                    <a:cs typeface="Verdana"/>
                    <a:sym typeface="Verdana"/>
                  </a:rPr>
                  <a:t>PERFORMANCE</a:t>
                </a:r>
                <a:endParaRPr sz="2400">
                  <a:solidFill>
                    <a:schemeClr val="dk1"/>
                  </a:solidFill>
                  <a:latin typeface="Verdana"/>
                  <a:ea typeface="Verdana"/>
                  <a:cs typeface="Verdana"/>
                  <a:sym typeface="Verdana"/>
                </a:endParaRPr>
              </a:p>
            </p:txBody>
          </p:sp>
        </p:grpSp>
      </p:grpSp>
      <p:sp>
        <p:nvSpPr>
          <p:cNvPr id="1027" name="Google Shape;1027;g36c356bf47f_1_20"/>
          <p:cNvSpPr txBox="1"/>
          <p:nvPr/>
        </p:nvSpPr>
        <p:spPr>
          <a:xfrm>
            <a:off x="116625" y="645900"/>
            <a:ext cx="9144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a:solidFill>
                  <a:schemeClr val="dk1"/>
                </a:solidFill>
                <a:latin typeface="Verdana"/>
                <a:ea typeface="Verdana"/>
                <a:cs typeface="Verdana"/>
                <a:sym typeface="Verdana"/>
              </a:rPr>
              <a:t>Tier 2 Data Systems</a:t>
            </a:r>
            <a:endParaRPr sz="3600" b="1">
              <a:solidFill>
                <a:schemeClr val="dk1"/>
              </a:solidFill>
              <a:latin typeface="Verdana"/>
              <a:ea typeface="Verdana"/>
              <a:cs typeface="Verdana"/>
              <a:sym typeface="Verdana"/>
            </a:endParaRPr>
          </a:p>
          <a:p>
            <a:pPr marL="0" lvl="0" indent="0" algn="ctr"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50"/>
          <p:cNvSpPr txBox="1">
            <a:spLocks noGrp="1"/>
          </p:cNvSpPr>
          <p:nvPr>
            <p:ph type="title"/>
          </p:nvPr>
        </p:nvSpPr>
        <p:spPr>
          <a:xfrm>
            <a:off x="457200" y="274638"/>
            <a:ext cx="8229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Advanced Tiers Data</a:t>
            </a:r>
            <a:endParaRPr/>
          </a:p>
        </p:txBody>
      </p:sp>
      <p:sp>
        <p:nvSpPr>
          <p:cNvPr id="1072" name="Google Shape;1072;p5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480"/>
              </a:spcBef>
              <a:spcAft>
                <a:spcPts val="0"/>
              </a:spcAft>
              <a:buSzPts val="2300"/>
              <a:buFont typeface="Verdana"/>
              <a:buChar char="•"/>
            </a:pPr>
            <a:r>
              <a:rPr lang="en-US" sz="2300"/>
              <a:t>Level of Use: </a:t>
            </a:r>
            <a:endParaRPr sz="2300"/>
          </a:p>
          <a:p>
            <a:pPr marL="914400" lvl="1" indent="-374650" algn="l" rtl="0">
              <a:lnSpc>
                <a:spcPct val="99166"/>
              </a:lnSpc>
              <a:spcBef>
                <a:spcPts val="1000"/>
              </a:spcBef>
              <a:spcAft>
                <a:spcPts val="0"/>
              </a:spcAft>
              <a:buSzPts val="2300"/>
              <a:buChar char="–"/>
            </a:pPr>
            <a:r>
              <a:rPr lang="en-US" sz="2300"/>
              <a:t>% of students accessing advanced tiers interventions</a:t>
            </a:r>
            <a:endParaRPr sz="2300"/>
          </a:p>
          <a:p>
            <a:pPr marL="457200" lvl="0" indent="-374650" algn="l" rtl="0">
              <a:lnSpc>
                <a:spcPct val="100000"/>
              </a:lnSpc>
              <a:spcBef>
                <a:spcPts val="1000"/>
              </a:spcBef>
              <a:spcAft>
                <a:spcPts val="0"/>
              </a:spcAft>
              <a:buSzPts val="2300"/>
              <a:buFont typeface="Verdana"/>
              <a:buChar char="•"/>
            </a:pPr>
            <a:r>
              <a:rPr lang="en-US" sz="2300"/>
              <a:t>Effectiveness of EACH  intervention in place</a:t>
            </a:r>
            <a:endParaRPr sz="2300"/>
          </a:p>
          <a:p>
            <a:pPr marL="457200" lvl="0" indent="-374650" algn="l" rtl="0">
              <a:lnSpc>
                <a:spcPct val="100000"/>
              </a:lnSpc>
              <a:spcBef>
                <a:spcPts val="1000"/>
              </a:spcBef>
              <a:spcAft>
                <a:spcPts val="1000"/>
              </a:spcAft>
              <a:buSzPts val="2300"/>
              <a:buFont typeface="Verdana"/>
              <a:buChar char="•"/>
            </a:pPr>
            <a:r>
              <a:rPr lang="en-US" sz="2300"/>
              <a:t>Students entering and exiting advanced tiers (movement across tiers)</a:t>
            </a:r>
            <a:endParaRPr sz="2300"/>
          </a:p>
        </p:txBody>
      </p:sp>
      <p:sp>
        <p:nvSpPr>
          <p:cNvPr id="1073" name="Google Shape;1073;p50"/>
          <p:cNvSpPr txBox="1">
            <a:spLocks noGrp="1"/>
          </p:cNvSpPr>
          <p:nvPr>
            <p:ph type="body" idx="4"/>
          </p:nvPr>
        </p:nvSpPr>
        <p:spPr>
          <a:xfrm>
            <a:off x="4648200" y="2174875"/>
            <a:ext cx="4038600" cy="39513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480"/>
              </a:spcBef>
              <a:spcAft>
                <a:spcPts val="0"/>
              </a:spcAft>
              <a:buSzPts val="2300"/>
              <a:buFont typeface="Verdana"/>
              <a:buChar char="•"/>
            </a:pPr>
            <a:r>
              <a:rPr lang="en-US" sz="2300"/>
              <a:t>Fidelity of implementation</a:t>
            </a:r>
            <a:endParaRPr sz="2300"/>
          </a:p>
          <a:p>
            <a:pPr marL="457200" lvl="0" indent="-374650" algn="l" rtl="0">
              <a:lnSpc>
                <a:spcPct val="100000"/>
              </a:lnSpc>
              <a:spcBef>
                <a:spcPts val="1000"/>
              </a:spcBef>
              <a:spcAft>
                <a:spcPts val="0"/>
              </a:spcAft>
              <a:buSzPts val="2300"/>
              <a:buFont typeface="Verdana"/>
              <a:buChar char="•"/>
            </a:pPr>
            <a:r>
              <a:rPr lang="en-US" sz="2300"/>
              <a:t>Progress monitoring: Continue, fade, modify, or move on (movement within a tier)</a:t>
            </a:r>
            <a:endParaRPr sz="2300"/>
          </a:p>
          <a:p>
            <a:pPr marL="0" lvl="0" indent="0" algn="l" rtl="0">
              <a:lnSpc>
                <a:spcPct val="100000"/>
              </a:lnSpc>
              <a:spcBef>
                <a:spcPts val="1000"/>
              </a:spcBef>
              <a:spcAft>
                <a:spcPts val="0"/>
              </a:spcAft>
              <a:buSzPts val="2400"/>
              <a:buNone/>
            </a:pPr>
            <a:endParaRPr sz="2300"/>
          </a:p>
        </p:txBody>
      </p:sp>
      <p:sp>
        <p:nvSpPr>
          <p:cNvPr id="1074" name="Google Shape;1074;p50"/>
          <p:cNvSpPr txBox="1">
            <a:spLocks noGrp="1"/>
          </p:cNvSpPr>
          <p:nvPr>
            <p:ph type="body" idx="1"/>
          </p:nvPr>
        </p:nvSpPr>
        <p:spPr>
          <a:xfrm>
            <a:off x="914400" y="1524000"/>
            <a:ext cx="3582900" cy="651000"/>
          </a:xfrm>
          <a:prstGeom prst="rect">
            <a:avLst/>
          </a:prstGeom>
          <a:solidFill>
            <a:srgbClr val="003369">
              <a:alpha val="72549"/>
            </a:srgbClr>
          </a:solidFill>
          <a:ln>
            <a:noFill/>
          </a:ln>
        </p:spPr>
        <p:txBody>
          <a:bodyPr spcFirstLastPara="1" wrap="square" lIns="91425" tIns="45700" rIns="91425" bIns="45700" anchor="b" anchorCtr="0">
            <a:noAutofit/>
          </a:bodyPr>
          <a:lstStyle/>
          <a:p>
            <a:pPr marL="0" lvl="0" indent="0" algn="l" rtl="0">
              <a:lnSpc>
                <a:spcPct val="100000"/>
              </a:lnSpc>
              <a:spcBef>
                <a:spcPts val="420"/>
              </a:spcBef>
              <a:spcAft>
                <a:spcPts val="0"/>
              </a:spcAft>
              <a:buSzPts val="2100"/>
              <a:buNone/>
            </a:pPr>
            <a:r>
              <a:rPr lang="en-US"/>
              <a:t>Support the System</a:t>
            </a:r>
            <a:endParaRPr/>
          </a:p>
        </p:txBody>
      </p:sp>
      <p:sp>
        <p:nvSpPr>
          <p:cNvPr id="1075" name="Google Shape;1075;p50"/>
          <p:cNvSpPr txBox="1">
            <a:spLocks noGrp="1"/>
          </p:cNvSpPr>
          <p:nvPr>
            <p:ph type="body" idx="3"/>
          </p:nvPr>
        </p:nvSpPr>
        <p:spPr>
          <a:xfrm>
            <a:off x="5105400" y="1535113"/>
            <a:ext cx="3581400" cy="639900"/>
          </a:xfrm>
          <a:prstGeom prst="rect">
            <a:avLst/>
          </a:prstGeom>
          <a:solidFill>
            <a:srgbClr val="003369">
              <a:alpha val="72549"/>
            </a:srgbClr>
          </a:solidFill>
          <a:ln>
            <a:noFill/>
          </a:ln>
        </p:spPr>
        <p:txBody>
          <a:bodyPr spcFirstLastPara="1" wrap="square" lIns="91425" tIns="45700" rIns="91425" bIns="45700" anchor="b" anchorCtr="0">
            <a:normAutofit/>
          </a:bodyPr>
          <a:lstStyle/>
          <a:p>
            <a:pPr marL="0" lvl="0" indent="0" algn="l" rtl="0">
              <a:lnSpc>
                <a:spcPct val="100000"/>
              </a:lnSpc>
              <a:spcBef>
                <a:spcPts val="420"/>
              </a:spcBef>
              <a:spcAft>
                <a:spcPts val="0"/>
              </a:spcAft>
              <a:buSzPts val="2100"/>
              <a:buNone/>
            </a:pPr>
            <a:r>
              <a:rPr lang="en-US"/>
              <a:t>Support the Student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2">
                                            <p:txEl>
                                              <p:pRg st="0" end="0"/>
                                            </p:txEl>
                                          </p:spTgt>
                                        </p:tgtEl>
                                        <p:attrNameLst>
                                          <p:attrName>style.visibility</p:attrName>
                                        </p:attrNameLst>
                                      </p:cBhvr>
                                      <p:to>
                                        <p:strVal val="visible"/>
                                      </p:to>
                                    </p:set>
                                    <p:animEffect transition="in" filter="fade">
                                      <p:cBhvr>
                                        <p:cTn id="7" dur="500"/>
                                        <p:tgtEl>
                                          <p:spTgt spid="10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2">
                                            <p:txEl>
                                              <p:pRg st="1" end="1"/>
                                            </p:txEl>
                                          </p:spTgt>
                                        </p:tgtEl>
                                        <p:attrNameLst>
                                          <p:attrName>style.visibility</p:attrName>
                                        </p:attrNameLst>
                                      </p:cBhvr>
                                      <p:to>
                                        <p:strVal val="visible"/>
                                      </p:to>
                                    </p:set>
                                    <p:animEffect transition="in" filter="fade">
                                      <p:cBhvr>
                                        <p:cTn id="12" dur="500"/>
                                        <p:tgtEl>
                                          <p:spTgt spid="10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2">
                                            <p:txEl>
                                              <p:pRg st="2" end="2"/>
                                            </p:txEl>
                                          </p:spTgt>
                                        </p:tgtEl>
                                        <p:attrNameLst>
                                          <p:attrName>style.visibility</p:attrName>
                                        </p:attrNameLst>
                                      </p:cBhvr>
                                      <p:to>
                                        <p:strVal val="visible"/>
                                      </p:to>
                                    </p:set>
                                    <p:animEffect transition="in" filter="fade">
                                      <p:cBhvr>
                                        <p:cTn id="17" dur="500"/>
                                        <p:tgtEl>
                                          <p:spTgt spid="10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2">
                                            <p:txEl>
                                              <p:pRg st="3" end="3"/>
                                            </p:txEl>
                                          </p:spTgt>
                                        </p:tgtEl>
                                        <p:attrNameLst>
                                          <p:attrName>style.visibility</p:attrName>
                                        </p:attrNameLst>
                                      </p:cBhvr>
                                      <p:to>
                                        <p:strVal val="visible"/>
                                      </p:to>
                                    </p:set>
                                    <p:animEffect transition="in" filter="fade">
                                      <p:cBhvr>
                                        <p:cTn id="22" dur="500"/>
                                        <p:tgtEl>
                                          <p:spTgt spid="10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73">
                                            <p:txEl>
                                              <p:pRg st="0" end="0"/>
                                            </p:txEl>
                                          </p:spTgt>
                                        </p:tgtEl>
                                        <p:attrNameLst>
                                          <p:attrName>style.visibility</p:attrName>
                                        </p:attrNameLst>
                                      </p:cBhvr>
                                      <p:to>
                                        <p:strVal val="visible"/>
                                      </p:to>
                                    </p:set>
                                    <p:animEffect transition="in" filter="fade">
                                      <p:cBhvr>
                                        <p:cTn id="27" dur="500"/>
                                        <p:tgtEl>
                                          <p:spTgt spid="107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73">
                                            <p:txEl>
                                              <p:pRg st="1" end="1"/>
                                            </p:txEl>
                                          </p:spTgt>
                                        </p:tgtEl>
                                        <p:attrNameLst>
                                          <p:attrName>style.visibility</p:attrName>
                                        </p:attrNameLst>
                                      </p:cBhvr>
                                      <p:to>
                                        <p:strVal val="visible"/>
                                      </p:to>
                                    </p:set>
                                    <p:animEffect transition="in" filter="fade">
                                      <p:cBhvr>
                                        <p:cTn id="32" dur="500"/>
                                        <p:tgtEl>
                                          <p:spTgt spid="107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73">
                                            <p:txEl>
                                              <p:pRg st="2" end="2"/>
                                            </p:txEl>
                                          </p:spTgt>
                                        </p:tgtEl>
                                        <p:attrNameLst>
                                          <p:attrName>style.visibility</p:attrName>
                                        </p:attrNameLst>
                                      </p:cBhvr>
                                      <p:to>
                                        <p:strVal val="visible"/>
                                      </p:to>
                                    </p:set>
                                    <p:animEffect transition="in" filter="fade">
                                      <p:cBhvr>
                                        <p:cTn id="37" dur="500"/>
                                        <p:tgtEl>
                                          <p:spTgt spid="10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pic>
        <p:nvPicPr>
          <p:cNvPr id="1083" name="Google Shape;1083;p53" descr="A graph of different colors&#10;&#10;Description automatically generated"/>
          <p:cNvPicPr preferRelativeResize="0"/>
          <p:nvPr/>
        </p:nvPicPr>
        <p:blipFill rotWithShape="1">
          <a:blip r:embed="rId3">
            <a:alphaModFix/>
          </a:blip>
          <a:srcRect/>
          <a:stretch/>
        </p:blipFill>
        <p:spPr>
          <a:xfrm>
            <a:off x="5608864" y="2928257"/>
            <a:ext cx="2796268" cy="2449286"/>
          </a:xfrm>
          <a:prstGeom prst="rect">
            <a:avLst/>
          </a:prstGeom>
          <a:noFill/>
          <a:ln>
            <a:noFill/>
          </a:ln>
        </p:spPr>
      </p:pic>
      <p:sp>
        <p:nvSpPr>
          <p:cNvPr id="1081" name="Google Shape;1081;p53"/>
          <p:cNvSpPr txBox="1">
            <a:spLocks noGrp="1"/>
          </p:cNvSpPr>
          <p:nvPr>
            <p:ph type="body" idx="1"/>
          </p:nvPr>
        </p:nvSpPr>
        <p:spPr>
          <a:xfrm>
            <a:off x="457200" y="1600200"/>
            <a:ext cx="8458200" cy="45720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360"/>
              </a:spcBef>
              <a:spcAft>
                <a:spcPts val="0"/>
              </a:spcAft>
              <a:buSzPct val="64285"/>
              <a:buNone/>
            </a:pPr>
            <a:r>
              <a:rPr lang="en-US" sz="11200"/>
              <a:t>Team uses data to determine if there is sufficient use of Tier II</a:t>
            </a:r>
            <a:endParaRPr sz="11200"/>
          </a:p>
          <a:p>
            <a:pPr marL="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Char char="•"/>
            </a:pPr>
            <a:r>
              <a:rPr lang="en-US" sz="11200"/>
              <a:t>Too many: &gt;20%</a:t>
            </a:r>
            <a:endParaRPr sz="11200"/>
          </a:p>
          <a:p>
            <a:pPr marL="45720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Char char="•"/>
            </a:pPr>
            <a:r>
              <a:rPr lang="en-US" sz="11200"/>
              <a:t>Too few: &lt;1%</a:t>
            </a:r>
            <a:endParaRPr sz="11200"/>
          </a:p>
          <a:p>
            <a:pPr marL="457200" lvl="0" indent="0" algn="l" rtl="0">
              <a:lnSpc>
                <a:spcPct val="115000"/>
              </a:lnSpc>
              <a:spcBef>
                <a:spcPts val="360"/>
              </a:spcBef>
              <a:spcAft>
                <a:spcPts val="0"/>
              </a:spcAft>
              <a:buSzPct val="64285"/>
              <a:buNone/>
            </a:pPr>
            <a:endParaRPr sz="11200"/>
          </a:p>
          <a:p>
            <a:pPr marL="457200" lvl="0" indent="-406400" algn="l" rtl="0">
              <a:lnSpc>
                <a:spcPct val="115000"/>
              </a:lnSpc>
              <a:spcBef>
                <a:spcPts val="360"/>
              </a:spcBef>
              <a:spcAft>
                <a:spcPts val="0"/>
              </a:spcAft>
              <a:buSzPct val="100000"/>
              <a:buChar char="•"/>
            </a:pPr>
            <a:r>
              <a:rPr lang="en-US" sz="11200"/>
              <a:t>Just Right: 5-15%</a:t>
            </a:r>
            <a:endParaRPr sz="11200"/>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a:p>
            <a:pPr marL="457200" lvl="0" indent="-228600" algn="l" rtl="0">
              <a:lnSpc>
                <a:spcPct val="100000"/>
              </a:lnSpc>
              <a:spcBef>
                <a:spcPts val="360"/>
              </a:spcBef>
              <a:spcAft>
                <a:spcPts val="0"/>
              </a:spcAft>
              <a:buSzPct val="56250"/>
              <a:buNone/>
            </a:pPr>
            <a:endParaRPr/>
          </a:p>
        </p:txBody>
      </p:sp>
      <p:sp>
        <p:nvSpPr>
          <p:cNvPr id="1082" name="Google Shape;1082;p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Level of Use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aphicFrame>
        <p:nvGraphicFramePr>
          <p:cNvPr id="1092" name="Google Shape;1092;p54"/>
          <p:cNvGraphicFramePr/>
          <p:nvPr>
            <p:extLst>
              <p:ext uri="{D42A27DB-BD31-4B8C-83A1-F6EECF244321}">
                <p14:modId xmlns:p14="http://schemas.microsoft.com/office/powerpoint/2010/main" val="46015354"/>
              </p:ext>
            </p:extLst>
          </p:nvPr>
        </p:nvGraphicFramePr>
        <p:xfrm>
          <a:off x="228600" y="1371600"/>
          <a:ext cx="8686800" cy="5486400"/>
        </p:xfrm>
        <a:graphic>
          <a:graphicData uri="http://schemas.openxmlformats.org/drawingml/2006/table">
            <a:tbl>
              <a:tblPr firstRow="1">
                <a:noFill/>
                <a:tableStyleId>{6AC0BFF3-B674-49B5-BBC9-8DE3085FCD19}</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90750">
                <a:tc>
                  <a:txBody>
                    <a:bodyPr/>
                    <a:lstStyle/>
                    <a:p>
                      <a:pPr marL="0" marR="0" lvl="0" indent="0" algn="l" rtl="0">
                        <a:lnSpc>
                          <a:spcPct val="100000"/>
                        </a:lnSpc>
                        <a:spcBef>
                          <a:spcPts val="0"/>
                        </a:spcBef>
                        <a:spcAft>
                          <a:spcPts val="0"/>
                        </a:spcAft>
                        <a:buClr>
                          <a:schemeClr val="dk1"/>
                        </a:buClr>
                        <a:buSzPts val="1100"/>
                        <a:buFont typeface="Arial"/>
                        <a:buNone/>
                      </a:pPr>
                      <a:r>
                        <a:rPr lang="en-US" sz="2000" b="1" u="none" strike="noStrike" cap="none">
                          <a:latin typeface="Verdana"/>
                          <a:ea typeface="Verdana"/>
                          <a:cs typeface="Verdana"/>
                          <a:sym typeface="Verdana"/>
                        </a:rPr>
                        <a:t>Potential Steps:</a:t>
                      </a:r>
                      <a:endParaRPr sz="2000" b="1"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latin typeface="Verdana"/>
                          <a:ea typeface="Verdana"/>
                          <a:cs typeface="Verdana"/>
                          <a:sym typeface="Verdana"/>
                        </a:rPr>
                        <a:t>Example:</a:t>
                      </a:r>
                      <a:endParaRPr sz="2000" b="1"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0"/>
                  </a:ext>
                </a:extLst>
              </a:tr>
              <a:tr h="609525">
                <a:tc>
                  <a:txBody>
                    <a:bodyPr/>
                    <a:lstStyle/>
                    <a:p>
                      <a:pPr marL="0" marR="0" lvl="0" indent="0" algn="l" rtl="0">
                        <a:lnSpc>
                          <a:spcPct val="100000"/>
                        </a:lnSpc>
                        <a:spcBef>
                          <a:spcPts val="0"/>
                        </a:spcBef>
                        <a:spcAft>
                          <a:spcPts val="0"/>
                        </a:spcAft>
                        <a:buClr>
                          <a:schemeClr val="dk1"/>
                        </a:buClr>
                        <a:buSzPts val="1100"/>
                        <a:buFont typeface="Arial"/>
                        <a:buNone/>
                      </a:pPr>
                      <a:r>
                        <a:rPr lang="en-US" sz="1700" u="none" strike="noStrike" cap="none">
                          <a:solidFill>
                            <a:schemeClr val="dk1"/>
                          </a:solidFill>
                          <a:latin typeface="Verdana"/>
                          <a:ea typeface="Verdana"/>
                          <a:cs typeface="Verdana"/>
                          <a:sym typeface="Verdana"/>
                        </a:rPr>
                        <a:t>Identify # of students in your building</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500 students</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148762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Determine 5% of your school population.</a:t>
                      </a:r>
                      <a:endParaRPr sz="17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Determine 20% of your school population</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5%= 25 students</a:t>
                      </a:r>
                      <a:endParaRPr sz="17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20%= 100 students</a:t>
                      </a:r>
                      <a:endParaRPr sz="1700" u="none" strike="noStrike" cap="none">
                        <a:latin typeface="Verdana"/>
                        <a:ea typeface="Verdana"/>
                        <a:cs typeface="Verdana"/>
                        <a:sym typeface="Verdana"/>
                      </a:endParaRPr>
                    </a:p>
                    <a:p>
                      <a:pPr marL="457200" marR="0" lvl="0" indent="-336550" algn="l" rtl="0">
                        <a:lnSpc>
                          <a:spcPct val="100000"/>
                        </a:lnSpc>
                        <a:spcBef>
                          <a:spcPts val="0"/>
                        </a:spcBef>
                        <a:spcAft>
                          <a:spcPts val="0"/>
                        </a:spcAft>
                        <a:buClr>
                          <a:srgbClr val="000000"/>
                        </a:buClr>
                        <a:buSzPts val="1700"/>
                        <a:buFont typeface="Verdana"/>
                        <a:buChar char="●"/>
                      </a:pPr>
                      <a:r>
                        <a:rPr lang="en-US" sz="1700" u="none" strike="noStrike" cap="none">
                          <a:latin typeface="Verdana"/>
                          <a:ea typeface="Verdana"/>
                          <a:cs typeface="Verdana"/>
                          <a:sym typeface="Verdana"/>
                        </a:rPr>
                        <a:t>25-100 students should be accessing advanced tier interventions</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96617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Can our current systems support this many students?</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Yes: Keep Going</a:t>
                      </a:r>
                      <a:endParaRPr sz="1400" u="none" strike="noStrike" cap="none"/>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000000"/>
                          </a:solidFill>
                          <a:latin typeface="Verdana"/>
                          <a:ea typeface="Verdana"/>
                          <a:cs typeface="Verdana"/>
                          <a:sym typeface="Verdana"/>
                        </a:rPr>
                        <a:t>No: Team Problem Solving</a:t>
                      </a:r>
                      <a:endParaRPr sz="1400" u="none" strike="noStrike" cap="none"/>
                    </a:p>
                    <a:p>
                      <a:pPr marL="0" marR="0" lvl="0" indent="0" algn="l" rtl="0">
                        <a:lnSpc>
                          <a:spcPct val="100000"/>
                        </a:lnSpc>
                        <a:spcBef>
                          <a:spcPts val="0"/>
                        </a:spcBef>
                        <a:spcAft>
                          <a:spcPts val="0"/>
                        </a:spcAft>
                        <a:buClr>
                          <a:srgbClr val="000000"/>
                        </a:buClr>
                        <a:buSzPts val="1700"/>
                        <a:buFont typeface="Arial"/>
                        <a:buNone/>
                      </a:pP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r h="1226875">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Determine how many students are currently accessing or requiring access to Tier II interventions (consider decision rules and RFA).</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Less than 25 or more than 100: Team Problem Solving</a:t>
                      </a:r>
                      <a:endParaRPr sz="17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Between 25 and 100: Just Right!</a:t>
                      </a:r>
                      <a:endParaRPr sz="17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4"/>
                  </a:ext>
                </a:extLst>
              </a:tr>
              <a:tr h="705450">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a:latin typeface="Verdana"/>
                          <a:ea typeface="Verdana"/>
                          <a:cs typeface="Verdana"/>
                          <a:sym typeface="Verdana"/>
                        </a:rPr>
                        <a:t>Reassess each month</a:t>
                      </a:r>
                      <a:endParaRPr sz="17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700"/>
                        <a:buFont typeface="Arial"/>
                        <a:buNone/>
                      </a:pPr>
                      <a:r>
                        <a:rPr lang="en-US" sz="1700" u="none" strike="noStrike" cap="none" dirty="0">
                          <a:latin typeface="Verdana"/>
                          <a:ea typeface="Verdana"/>
                          <a:cs typeface="Verdana"/>
                          <a:sym typeface="Verdana"/>
                        </a:rPr>
                        <a:t>And as students move in and out of receiving Tier II interventions.</a:t>
                      </a:r>
                      <a:endParaRPr sz="17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5"/>
                  </a:ext>
                </a:extLst>
              </a:tr>
            </a:tbl>
          </a:graphicData>
        </a:graphic>
      </p:graphicFrame>
      <p:sp>
        <p:nvSpPr>
          <p:cNvPr id="1091" name="Google Shape;1091;p5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Calculating Level Of Use Data</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graphicFrame>
        <p:nvGraphicFramePr>
          <p:cNvPr id="1099" name="Google Shape;1099;p55" descr="Quick math calculation table"/>
          <p:cNvGraphicFramePr/>
          <p:nvPr>
            <p:extLst>
              <p:ext uri="{D42A27DB-BD31-4B8C-83A1-F6EECF244321}">
                <p14:modId xmlns:p14="http://schemas.microsoft.com/office/powerpoint/2010/main" val="2856849798"/>
              </p:ext>
            </p:extLst>
          </p:nvPr>
        </p:nvGraphicFramePr>
        <p:xfrm>
          <a:off x="228600" y="1371600"/>
          <a:ext cx="8686800" cy="5456400"/>
        </p:xfrm>
        <a:graphic>
          <a:graphicData uri="http://schemas.openxmlformats.org/drawingml/2006/table">
            <a:tbl>
              <a:tblPr firstRow="1">
                <a:noFill/>
                <a:tableStyleId>{6AC0BFF3-B674-49B5-BBC9-8DE3085FCD19}</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822700">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0"/>
                  </a:ext>
                </a:extLst>
              </a:tr>
              <a:tr h="9858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the 10-15 % range of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1"/>
                  </a:ext>
                </a:extLst>
              </a:tr>
              <a:tr h="13309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might be the number of students in your school receiving tier 2 intervention at any one point in time?</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2"/>
                  </a:ext>
                </a:extLst>
              </a:tr>
              <a:tr h="985875">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a:latin typeface="Verdana"/>
                          <a:ea typeface="Verdana"/>
                          <a:cs typeface="Verdana"/>
                          <a:sym typeface="Verdana"/>
                        </a:rPr>
                        <a:t>What is the 1-5% range of your total school population?</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3"/>
                  </a:ext>
                </a:extLst>
              </a:tr>
              <a:tr h="1330975">
                <a:tc>
                  <a:txBody>
                    <a:bodyPr/>
                    <a:lstStyle/>
                    <a:p>
                      <a:pPr marL="0" marR="0" lvl="0" indent="0" algn="l" rtl="0">
                        <a:lnSpc>
                          <a:spcPct val="100000"/>
                        </a:lnSpc>
                        <a:spcBef>
                          <a:spcPts val="0"/>
                        </a:spcBef>
                        <a:spcAft>
                          <a:spcPts val="0"/>
                        </a:spcAft>
                        <a:buClr>
                          <a:schemeClr val="dk1"/>
                        </a:buClr>
                        <a:buSzPts val="1100"/>
                        <a:buFont typeface="Arial"/>
                        <a:buNone/>
                      </a:pPr>
                      <a:r>
                        <a:rPr lang="en-US" sz="1800" u="none" strike="noStrike" cap="none">
                          <a:solidFill>
                            <a:schemeClr val="dk1"/>
                          </a:solidFill>
                          <a:latin typeface="Verdana"/>
                          <a:ea typeface="Verdana"/>
                          <a:cs typeface="Verdana"/>
                          <a:sym typeface="Verdana"/>
                        </a:rPr>
                        <a:t>What might be the number of students in your school receiving tier 3 intervention at any one point in time?</a:t>
                      </a:r>
                      <a:endParaRPr sz="1800" u="none" strike="noStrike" cap="none">
                        <a:latin typeface="Verdana"/>
                        <a:ea typeface="Verdana"/>
                        <a:cs typeface="Verdana"/>
                        <a:sym typeface="Verdana"/>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tc>
                <a:extLst>
                  <a:ext uri="{0D108BD9-81ED-4DB2-BD59-A6C34878D82A}">
                    <a16:rowId xmlns:a16="http://schemas.microsoft.com/office/drawing/2014/main" val="10004"/>
                  </a:ext>
                </a:extLst>
              </a:tr>
            </a:tbl>
          </a:graphicData>
        </a:graphic>
      </p:graphicFrame>
      <p:pic>
        <p:nvPicPr>
          <p:cNvPr id="1100" name="Google Shape;1100;p5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052200" y="2262975"/>
            <a:ext cx="3817750" cy="3393550"/>
          </a:xfrm>
          <a:prstGeom prst="rect">
            <a:avLst/>
          </a:prstGeom>
          <a:noFill/>
          <a:ln>
            <a:noFill/>
          </a:ln>
        </p:spPr>
      </p:pic>
      <p:sp>
        <p:nvSpPr>
          <p:cNvPr id="1101" name="Google Shape;1101;p55">
            <a:extLst>
              <a:ext uri="{C183D7F6-B498-43B3-948B-1728B52AA6E4}">
                <adec:decorative xmlns:adec="http://schemas.microsoft.com/office/drawing/2017/decorative" val="1"/>
              </a:ext>
            </a:extLst>
          </p:cNvPr>
          <p:cNvSpPr/>
          <p:nvPr/>
        </p:nvSpPr>
        <p:spPr>
          <a:xfrm rot="572555">
            <a:off x="5787394" y="3243880"/>
            <a:ext cx="2357648" cy="2044598"/>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1102" name="Google Shape;1102;p55"/>
          <p:cNvSpPr txBox="1"/>
          <p:nvPr/>
        </p:nvSpPr>
        <p:spPr>
          <a:xfrm rot="-1033274">
            <a:off x="5698569" y="3953578"/>
            <a:ext cx="2463335" cy="67713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Verdana"/>
                <a:ea typeface="Verdana"/>
                <a:cs typeface="Verdana"/>
                <a:sym typeface="Verdana"/>
              </a:rPr>
              <a:t>Healthy</a:t>
            </a:r>
            <a:endParaRPr sz="3200" b="0" i="0" u="none" strike="noStrike" cap="none">
              <a:solidFill>
                <a:srgbClr val="000000"/>
              </a:solidFill>
              <a:latin typeface="Verdana"/>
              <a:ea typeface="Verdana"/>
              <a:cs typeface="Verdana"/>
              <a:sym typeface="Verdana"/>
            </a:endParaRPr>
          </a:p>
        </p:txBody>
      </p:sp>
      <p:sp>
        <p:nvSpPr>
          <p:cNvPr id="1098" name="Google Shape;1098;p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000"/>
              <a:buNone/>
            </a:pPr>
            <a:r>
              <a:rPr lang="en-US" sz="3600"/>
              <a:t>Healthy Framework Quick Math</a:t>
            </a:r>
            <a:endParaRPr sz="36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9" name="Google Shape;1109;p56" descr="Upside down triangle showing more students in need of intervention than students meeting benchmarks"/>
          <p:cNvSpPr/>
          <p:nvPr/>
        </p:nvSpPr>
        <p:spPr>
          <a:xfrm rot="10800000">
            <a:off x="2208875" y="1809100"/>
            <a:ext cx="5280300" cy="4691100"/>
          </a:xfrm>
          <a:prstGeom prst="triangle">
            <a:avLst>
              <a:gd name="adj" fmla="val 50000"/>
            </a:avLst>
          </a:prstGeom>
          <a:solidFill>
            <a:srgbClr val="FFD966"/>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56"/>
          <p:cNvSpPr txBox="1"/>
          <p:nvPr/>
        </p:nvSpPr>
        <p:spPr>
          <a:xfrm>
            <a:off x="3876125" y="2185925"/>
            <a:ext cx="1945800" cy="1154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Verdana"/>
                <a:ea typeface="Verdana"/>
                <a:cs typeface="Verdana"/>
                <a:sym typeface="Verdana"/>
              </a:rPr>
              <a:t>Below Benchmark 60%-80%</a:t>
            </a:r>
            <a:endParaRPr sz="2200" b="1" i="0" u="none" strike="noStrike" cap="none">
              <a:solidFill>
                <a:srgbClr val="000000"/>
              </a:solidFill>
              <a:latin typeface="Verdana"/>
              <a:ea typeface="Verdana"/>
              <a:cs typeface="Verdana"/>
              <a:sym typeface="Verdana"/>
            </a:endParaRPr>
          </a:p>
        </p:txBody>
      </p:sp>
      <p:cxnSp>
        <p:nvCxnSpPr>
          <p:cNvPr id="1111" name="Google Shape;1111;p56" descr="tip of triangle showing fewer students meeting benchmarks"/>
          <p:cNvCxnSpPr>
            <a:stCxn id="1109" idx="5"/>
            <a:endCxn id="1109" idx="1"/>
          </p:cNvCxnSpPr>
          <p:nvPr/>
        </p:nvCxnSpPr>
        <p:spPr>
          <a:xfrm>
            <a:off x="3528950" y="4154650"/>
            <a:ext cx="2640300" cy="0"/>
          </a:xfrm>
          <a:prstGeom prst="straightConnector1">
            <a:avLst/>
          </a:prstGeom>
          <a:noFill/>
          <a:ln w="38100" cap="flat" cmpd="sng">
            <a:solidFill>
              <a:schemeClr val="dk2"/>
            </a:solidFill>
            <a:prstDash val="solid"/>
            <a:round/>
            <a:headEnd type="none" w="sm" len="sm"/>
            <a:tailEnd type="none" w="sm" len="sm"/>
          </a:ln>
        </p:spPr>
      </p:cxnSp>
      <p:sp>
        <p:nvSpPr>
          <p:cNvPr id="1112" name="Google Shape;1112;p56">
            <a:extLst>
              <a:ext uri="{C183D7F6-B498-43B3-948B-1728B52AA6E4}">
                <adec:decorative xmlns:adec="http://schemas.microsoft.com/office/drawing/2017/decorative" val="1"/>
              </a:ext>
            </a:extLst>
          </p:cNvPr>
          <p:cNvSpPr/>
          <p:nvPr/>
        </p:nvSpPr>
        <p:spPr>
          <a:xfrm rot="10800000">
            <a:off x="3528875" y="4154525"/>
            <a:ext cx="2640300" cy="2430000"/>
          </a:xfrm>
          <a:prstGeom prst="triangle">
            <a:avLst>
              <a:gd name="adj" fmla="val 50000"/>
            </a:avLst>
          </a:prstGeom>
          <a:solidFill>
            <a:srgbClr val="6AA84F"/>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56"/>
          <p:cNvSpPr txBox="1"/>
          <p:nvPr/>
        </p:nvSpPr>
        <p:spPr>
          <a:xfrm>
            <a:off x="3920825" y="4238800"/>
            <a:ext cx="1856400" cy="1108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Verdana"/>
                <a:ea typeface="Verdana"/>
                <a:cs typeface="Verdana"/>
                <a:sym typeface="Verdana"/>
              </a:rPr>
              <a:t>At Benchmark 20%-40%</a:t>
            </a:r>
            <a:endParaRPr sz="2100" b="1" i="0" u="none" strike="noStrike" cap="none">
              <a:solidFill>
                <a:srgbClr val="000000"/>
              </a:solidFill>
              <a:latin typeface="Verdana"/>
              <a:ea typeface="Verdana"/>
              <a:cs typeface="Verdana"/>
              <a:sym typeface="Verdana"/>
            </a:endParaRPr>
          </a:p>
        </p:txBody>
      </p:sp>
      <p:sp>
        <p:nvSpPr>
          <p:cNvPr id="1108" name="Google Shape;1108;p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The Case of the Flipped Triangle</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121" name="Google Shape;1121;p57" descr="A cartoon character standing next to a question mark&#10;&#10;Description automatically generated"/>
          <p:cNvPicPr preferRelativeResize="0"/>
          <p:nvPr/>
        </p:nvPicPr>
        <p:blipFill rotWithShape="1">
          <a:blip r:embed="rId3">
            <a:alphaModFix/>
          </a:blip>
          <a:srcRect/>
          <a:stretch/>
        </p:blipFill>
        <p:spPr>
          <a:xfrm>
            <a:off x="7165725" y="4898425"/>
            <a:ext cx="1551000" cy="1551025"/>
          </a:xfrm>
          <a:prstGeom prst="rect">
            <a:avLst/>
          </a:prstGeom>
          <a:noFill/>
          <a:ln>
            <a:noFill/>
          </a:ln>
        </p:spPr>
      </p:pic>
      <p:sp>
        <p:nvSpPr>
          <p:cNvPr id="1119" name="Google Shape;1119;p57"/>
          <p:cNvSpPr txBox="1">
            <a:spLocks noGrp="1"/>
          </p:cNvSpPr>
          <p:nvPr>
            <p:ph type="body" idx="1"/>
          </p:nvPr>
        </p:nvSpPr>
        <p:spPr>
          <a:xfrm>
            <a:off x="228600" y="1852350"/>
            <a:ext cx="8229600" cy="50853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360"/>
              </a:spcBef>
              <a:spcAft>
                <a:spcPts val="0"/>
              </a:spcAft>
              <a:buSzPts val="2800"/>
              <a:buChar char="•"/>
            </a:pPr>
            <a:r>
              <a:rPr lang="en-US" sz="2800"/>
              <a:t>Too many students require more intensive instruction?</a:t>
            </a:r>
            <a:endParaRPr sz="2800"/>
          </a:p>
          <a:p>
            <a:pPr marL="457200" lvl="0" indent="0" algn="l" rtl="0">
              <a:lnSpc>
                <a:spcPct val="100000"/>
              </a:lnSpc>
              <a:spcBef>
                <a:spcPts val="360"/>
              </a:spcBef>
              <a:spcAft>
                <a:spcPts val="0"/>
              </a:spcAft>
              <a:buSzPts val="1800"/>
              <a:buNone/>
            </a:pPr>
            <a:endParaRPr sz="2800"/>
          </a:p>
          <a:p>
            <a:pPr marL="457200" lvl="0" indent="-406400" algn="l" rtl="0">
              <a:lnSpc>
                <a:spcPct val="100000"/>
              </a:lnSpc>
              <a:spcBef>
                <a:spcPts val="360"/>
              </a:spcBef>
              <a:spcAft>
                <a:spcPts val="0"/>
              </a:spcAft>
              <a:buSzPts val="2800"/>
              <a:buChar char="•"/>
            </a:pPr>
            <a:r>
              <a:rPr lang="en-US" sz="2800"/>
              <a:t>Consider:</a:t>
            </a:r>
            <a:endParaRPr sz="2800"/>
          </a:p>
          <a:p>
            <a:pPr marL="914400" lvl="1" indent="-406400" algn="l" rtl="0">
              <a:lnSpc>
                <a:spcPct val="100000"/>
              </a:lnSpc>
              <a:spcBef>
                <a:spcPts val="360"/>
              </a:spcBef>
              <a:spcAft>
                <a:spcPts val="0"/>
              </a:spcAft>
              <a:buSzPts val="2800"/>
              <a:buChar char="–"/>
            </a:pPr>
            <a:r>
              <a:rPr lang="en-US"/>
              <a:t>Revisiting decision rules</a:t>
            </a:r>
            <a:endParaRPr/>
          </a:p>
          <a:p>
            <a:pPr marL="914400" lvl="1" indent="-406400" algn="l" rtl="0">
              <a:lnSpc>
                <a:spcPct val="100000"/>
              </a:lnSpc>
              <a:spcBef>
                <a:spcPts val="360"/>
              </a:spcBef>
              <a:spcAft>
                <a:spcPts val="0"/>
              </a:spcAft>
              <a:buSzPts val="2800"/>
              <a:buChar char="–"/>
            </a:pPr>
            <a:r>
              <a:rPr lang="en-US"/>
              <a:t>Modify and enhance Tier 1 instruction</a:t>
            </a:r>
            <a:endParaRPr/>
          </a:p>
        </p:txBody>
      </p:sp>
      <p:sp>
        <p:nvSpPr>
          <p:cNvPr id="1120" name="Google Shape;1120;p5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Level of Use Problem Solving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6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457200" lvl="0" indent="-364669" algn="l" rtl="0">
              <a:lnSpc>
                <a:spcPct val="100000"/>
              </a:lnSpc>
              <a:spcBef>
                <a:spcPts val="360"/>
              </a:spcBef>
              <a:spcAft>
                <a:spcPts val="0"/>
              </a:spcAft>
              <a:buSzPts val="3200"/>
              <a:buFont typeface="Verdana"/>
              <a:buChar char="•"/>
            </a:pPr>
            <a:r>
              <a:rPr lang="en-US"/>
              <a:t>Teams need to know whether advanced tier interventions are effective</a:t>
            </a:r>
            <a:endParaRPr/>
          </a:p>
          <a:p>
            <a:pPr marL="0" lvl="0" indent="0" algn="l" rtl="0">
              <a:lnSpc>
                <a:spcPct val="100000"/>
              </a:lnSpc>
              <a:spcBef>
                <a:spcPts val="360"/>
              </a:spcBef>
              <a:spcAft>
                <a:spcPts val="0"/>
              </a:spcAft>
              <a:buSzPts val="1649"/>
              <a:buNone/>
            </a:pPr>
            <a:endParaRPr/>
          </a:p>
          <a:p>
            <a:pPr marL="457200" lvl="0" indent="-364669" algn="l" rtl="0">
              <a:lnSpc>
                <a:spcPct val="100000"/>
              </a:lnSpc>
              <a:spcBef>
                <a:spcPts val="360"/>
              </a:spcBef>
              <a:spcAft>
                <a:spcPts val="0"/>
              </a:spcAft>
              <a:buSzPts val="3200"/>
              <a:buFont typeface="Verdana"/>
              <a:buChar char="•"/>
            </a:pPr>
            <a:r>
              <a:rPr lang="en-US"/>
              <a:t>What does adequate progress look like (decision rule)?</a:t>
            </a:r>
            <a:endParaRPr/>
          </a:p>
          <a:p>
            <a:pPr marL="0" lvl="0" indent="0" algn="l" rtl="0">
              <a:lnSpc>
                <a:spcPct val="100000"/>
              </a:lnSpc>
              <a:spcBef>
                <a:spcPts val="360"/>
              </a:spcBef>
              <a:spcAft>
                <a:spcPts val="0"/>
              </a:spcAft>
              <a:buSzPts val="1649"/>
              <a:buNone/>
            </a:pPr>
            <a:endParaRPr/>
          </a:p>
          <a:p>
            <a:pPr marL="457200" lvl="0" indent="-364669" algn="l" rtl="0">
              <a:lnSpc>
                <a:spcPct val="100000"/>
              </a:lnSpc>
              <a:spcBef>
                <a:spcPts val="360"/>
              </a:spcBef>
              <a:spcAft>
                <a:spcPts val="0"/>
              </a:spcAft>
              <a:buSzPts val="3200"/>
              <a:buFont typeface="Verdana"/>
              <a:buChar char="•"/>
            </a:pPr>
            <a:r>
              <a:rPr lang="en-US"/>
              <a:t>What % of students are being successful in each intervention?</a:t>
            </a:r>
            <a:endParaRPr/>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a:p>
            <a:pPr marL="457200" lvl="0" indent="-228600" algn="l" rtl="0">
              <a:lnSpc>
                <a:spcPct val="100000"/>
              </a:lnSpc>
              <a:spcBef>
                <a:spcPts val="360"/>
              </a:spcBef>
              <a:spcAft>
                <a:spcPts val="0"/>
              </a:spcAft>
              <a:buSzPts val="1350"/>
              <a:buNone/>
            </a:pPr>
            <a:endParaRPr sz="2400"/>
          </a:p>
        </p:txBody>
      </p:sp>
      <p:sp>
        <p:nvSpPr>
          <p:cNvPr id="1128" name="Google Shape;1128;p6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Intervention Effectiveness</a:t>
            </a:r>
            <a:endParaRPr/>
          </a:p>
        </p:txBody>
      </p:sp>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5046</Words>
  <Application>Microsoft Office PowerPoint</Application>
  <PresentationFormat>On-screen Show (4:3)</PresentationFormat>
  <Paragraphs>869</Paragraphs>
  <Slides>130</Slides>
  <Notes>130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130</vt:i4>
      </vt:variant>
    </vt:vector>
  </HeadingPairs>
  <TitlesOfParts>
    <vt:vector size="144" baseType="lpstr">
      <vt:lpstr>Roboto ExtraBold</vt:lpstr>
      <vt:lpstr>Quattrocento Sans</vt:lpstr>
      <vt:lpstr>Merriweather</vt:lpstr>
      <vt:lpstr>Verdana</vt:lpstr>
      <vt:lpstr>Merriweather Black</vt:lpstr>
      <vt:lpstr>Arial</vt:lpstr>
      <vt:lpstr>Merriweather ExtraBold</vt:lpstr>
      <vt:lpstr>Bree Serif</vt:lpstr>
      <vt:lpstr>Calibri</vt:lpstr>
      <vt:lpstr>Helvetica Neue</vt:lpstr>
      <vt:lpstr>Alegreya</vt:lpstr>
      <vt:lpstr>Permanent Marker</vt:lpstr>
      <vt:lpstr>Presentation Titles</vt:lpstr>
      <vt:lpstr>Content Slides</vt:lpstr>
      <vt:lpstr>Advanced Tiers</vt:lpstr>
      <vt:lpstr>Materials</vt:lpstr>
      <vt:lpstr>Advanced Tiers Notetaker</vt:lpstr>
      <vt:lpstr>Day 1 Agenda</vt:lpstr>
      <vt:lpstr>Community Agreements</vt:lpstr>
      <vt:lpstr>Learning Intentions - Day 1</vt:lpstr>
      <vt:lpstr>Anchor Assessment Documents</vt:lpstr>
      <vt:lpstr>VTSS Core Components</vt:lpstr>
      <vt:lpstr>Adv. Tier -Phases of Implementation</vt:lpstr>
      <vt:lpstr>Where are we in the Triangle?</vt:lpstr>
      <vt:lpstr>What is your outcome?</vt:lpstr>
      <vt:lpstr>Why Advanced Tiers?</vt:lpstr>
      <vt:lpstr>What is Tier 2?</vt:lpstr>
      <vt:lpstr>Goals of Tier 2 Supports</vt:lpstr>
      <vt:lpstr>Tier 2 Process Includes..</vt:lpstr>
      <vt:lpstr>Moving In and Out of Tiers</vt:lpstr>
      <vt:lpstr>Quick Check: Overview T/F</vt:lpstr>
      <vt:lpstr>Advanced Tiers Foundations “The Essential Eight”</vt:lpstr>
      <vt:lpstr>Teaming</vt:lpstr>
      <vt:lpstr>Is my school ready to implement Tier 2 Supports?</vt:lpstr>
      <vt:lpstr>Who is on your team?</vt:lpstr>
      <vt:lpstr>Responsibilities of the Tier 2 Team</vt:lpstr>
      <vt:lpstr> Bi-directional Stakeholder Communication </vt:lpstr>
      <vt:lpstr>Example of a Tier 2 Meeting</vt:lpstr>
      <vt:lpstr>Team Data Conversations</vt:lpstr>
      <vt:lpstr>Advanced Tiers Standing Agenda Items</vt:lpstr>
      <vt:lpstr>Advanced Tier  Sample Meeting Agenda</vt:lpstr>
      <vt:lpstr>Quick Check: Teaming Structures T/F</vt:lpstr>
      <vt:lpstr>Team Time: Teaming</vt:lpstr>
      <vt:lpstr>Team Share Out</vt:lpstr>
      <vt:lpstr>Big Ideas Teaming </vt:lpstr>
      <vt:lpstr>Student Identification Process</vt:lpstr>
      <vt:lpstr>Purpose of Screening</vt:lpstr>
      <vt:lpstr>Screening to Assess Core Instruction</vt:lpstr>
      <vt:lpstr>Student Issue or Systems Issue?</vt:lpstr>
      <vt:lpstr>Integrated Screening</vt:lpstr>
      <vt:lpstr>What is Universal Screening?</vt:lpstr>
      <vt:lpstr>Steps to Universal  Screener Implementation</vt:lpstr>
      <vt:lpstr>Universal Screeners</vt:lpstr>
      <vt:lpstr>Universal Screener Selection</vt:lpstr>
      <vt:lpstr>Resource: Universal Screeners</vt:lpstr>
      <vt:lpstr>Table Talk:  Universal Screening</vt:lpstr>
      <vt:lpstr>Request for Assistance</vt:lpstr>
      <vt:lpstr>Requests for Assistance?</vt:lpstr>
      <vt:lpstr>Nominations/ Request for  Assistance Forms</vt:lpstr>
      <vt:lpstr>Team Time: Requests for assistance</vt:lpstr>
      <vt:lpstr>Team Share Out</vt:lpstr>
      <vt:lpstr>Big Ideas Screening and RFAs</vt:lpstr>
      <vt:lpstr>What is your system? Data Decision Rules (DDR) </vt:lpstr>
      <vt:lpstr>2 Types of Data Decision Rules</vt:lpstr>
      <vt:lpstr>The Process</vt:lpstr>
      <vt:lpstr>What data sources do you have available to identify that students at-risk?</vt:lpstr>
      <vt:lpstr>Triangulate the Data</vt:lpstr>
      <vt:lpstr>Set Floors &amp; Ceilings with Data</vt:lpstr>
      <vt:lpstr>Identify Students</vt:lpstr>
      <vt:lpstr>PowerPoint Presentation</vt:lpstr>
      <vt:lpstr>Tier 2 Academic Decision Rules Reading Data Example</vt:lpstr>
      <vt:lpstr>Tier 2 Academic Decision Rules Mathematics Data Example</vt:lpstr>
      <vt:lpstr>Tier 2 Decision Rules Behavior Data Example</vt:lpstr>
      <vt:lpstr>Tier 2 Decision Rules:  Mental Wellness Data Example</vt:lpstr>
      <vt:lpstr>Risk Factors and Decision Rules</vt:lpstr>
      <vt:lpstr>Sample Data Decision Rules Dashboard</vt:lpstr>
      <vt:lpstr>Team Time:  Decision Rules </vt:lpstr>
      <vt:lpstr>Team Share Out</vt:lpstr>
      <vt:lpstr>Big Ideas Decision Rules</vt:lpstr>
      <vt:lpstr>Advanced Tiers</vt:lpstr>
      <vt:lpstr>Virginia Tiered Systems of Supports </vt:lpstr>
      <vt:lpstr>Day 2 Agenda</vt:lpstr>
      <vt:lpstr>Learning Intentions - Day 2</vt:lpstr>
      <vt:lpstr>Identification of Interventions</vt:lpstr>
      <vt:lpstr>Tier 2 Core Intervention Features</vt:lpstr>
      <vt:lpstr>What is an Intervention</vt:lpstr>
      <vt:lpstr>Setting up interventions</vt:lpstr>
      <vt:lpstr>Evaluating Products and Interventions</vt:lpstr>
      <vt:lpstr>Evidence-Based Academic Interventions</vt:lpstr>
      <vt:lpstr>Behavior Intervention Sample Resource Mapping</vt:lpstr>
      <vt:lpstr>Example of Social, Emotional &amp; Behavioral Needs &amp; Matched Interventions</vt:lpstr>
      <vt:lpstr>Data Decision Rules for  Tier 2 Interventions</vt:lpstr>
      <vt:lpstr>Example: Intervention DDRs</vt:lpstr>
      <vt:lpstr>PD &amp; Coaching: Planning for Success</vt:lpstr>
      <vt:lpstr>Scheduling Interventions</vt:lpstr>
      <vt:lpstr> Team Time:  Continuum of Supports </vt:lpstr>
      <vt:lpstr>Team Share Out</vt:lpstr>
      <vt:lpstr>Big Ideas Continuum of Supports </vt:lpstr>
      <vt:lpstr>Alignment</vt:lpstr>
      <vt:lpstr>Vision</vt:lpstr>
      <vt:lpstr>Essential Element Alignment</vt:lpstr>
      <vt:lpstr>Aligned Systems Examples</vt:lpstr>
      <vt:lpstr>Discussion: Alignment </vt:lpstr>
      <vt:lpstr>Big Ideas: Alignment</vt:lpstr>
      <vt:lpstr>Systems for Collecting &amp; Reviewing Data</vt:lpstr>
      <vt:lpstr>PowerPoint Presentation</vt:lpstr>
      <vt:lpstr>Advanced Tiers Data</vt:lpstr>
      <vt:lpstr>Level of Use </vt:lpstr>
      <vt:lpstr>Calculating Level Of Use Data</vt:lpstr>
      <vt:lpstr>Healthy Framework Quick Math</vt:lpstr>
      <vt:lpstr>The Case of the Flipped Triangle</vt:lpstr>
      <vt:lpstr>Level of Use Problem Solving</vt:lpstr>
      <vt:lpstr>Intervention Effectiveness</vt:lpstr>
      <vt:lpstr>Intervention Effectiveness Tier 2 Team Meeting Example</vt:lpstr>
      <vt:lpstr>Intervention Monitoring</vt:lpstr>
      <vt:lpstr>Electronic Intervention Tracking</vt:lpstr>
      <vt:lpstr>PowerPoint Presentation</vt:lpstr>
      <vt:lpstr>Powhatan County Public Schools  Progress Monitoring Example</vt:lpstr>
      <vt:lpstr>Defining Progress Monitoring Common Language </vt:lpstr>
      <vt:lpstr>Progress Monitoring Across Tiers</vt:lpstr>
      <vt:lpstr>Progress Monitoring   Example Decision Rules</vt:lpstr>
      <vt:lpstr>Graphing Progress Monitoring Data</vt:lpstr>
      <vt:lpstr>   Academic Graphing Example</vt:lpstr>
      <vt:lpstr>Behavior Graphing Example</vt:lpstr>
      <vt:lpstr>Decision Tree Example</vt:lpstr>
      <vt:lpstr>Progress Monitoring Frequency</vt:lpstr>
      <vt:lpstr>Progress Monitoring Reports</vt:lpstr>
      <vt:lpstr>Coordinator Report Sample </vt:lpstr>
      <vt:lpstr>Team Data Conversations about Student Performance</vt:lpstr>
      <vt:lpstr>Big Ideas:   Progress Monitoring</vt:lpstr>
      <vt:lpstr>Fidelity of Implementation What is your System?</vt:lpstr>
      <vt:lpstr>Checklist Manifesto</vt:lpstr>
      <vt:lpstr>How to Measure Fidelity</vt:lpstr>
      <vt:lpstr>Power of Fidelity</vt:lpstr>
      <vt:lpstr>Advanced Tiers Team Fidelity Conversations</vt:lpstr>
      <vt:lpstr>DIDM Big Idea:  Fidelity </vt:lpstr>
      <vt:lpstr>Team Time:  Collecting and Reviewing Data</vt:lpstr>
      <vt:lpstr>Team Share Out</vt:lpstr>
      <vt:lpstr>Action Planning</vt:lpstr>
      <vt:lpstr>Team Time: Action Planning</vt:lpstr>
      <vt:lpstr>References</vt:lpstr>
      <vt:lpstr>References (2)</vt:lpstr>
      <vt:lpstr>References (3)</vt:lpstr>
      <vt:lpstr>References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2025-07-03T18:15:23Z</dcterms:modified>
</cp:coreProperties>
</file>