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11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Lst>
  <p:sldSz cx="9144000" cy="6858000" type="screen4x3"/>
  <p:notesSz cx="6858000" cy="9144000"/>
  <p:embeddedFontLst>
    <p:embeddedFont>
      <p:font typeface="Alegreya" panose="020B0604020202020204" charset="0"/>
      <p:regular r:id="rId115"/>
      <p:bold r:id="rId116"/>
      <p:italic r:id="rId117"/>
      <p:boldItalic r:id="rId118"/>
    </p:embeddedFont>
    <p:embeddedFont>
      <p:font typeface="Bree Serif" panose="020B0604020202020204" charset="0"/>
      <p:regular r:id="rId119"/>
    </p:embeddedFont>
    <p:embeddedFont>
      <p:font typeface="Merriweather" panose="00000500000000000000" pitchFamily="2" charset="0"/>
      <p:regular r:id="rId120"/>
      <p:bold r:id="rId121"/>
      <p:italic r:id="rId122"/>
      <p:boldItalic r:id="rId123"/>
    </p:embeddedFont>
    <p:embeddedFont>
      <p:font typeface="Merriweather Black" panose="00000A00000000000000" pitchFamily="2" charset="0"/>
      <p:bold r:id="rId124"/>
      <p:boldItalic r:id="rId125"/>
    </p:embeddedFont>
    <p:embeddedFont>
      <p:font typeface="Merriweather ExtraBold" panose="020B0604020202020204" charset="0"/>
      <p:bold r:id="rId126"/>
      <p:boldItalic r:id="rId127"/>
    </p:embeddedFont>
    <p:embeddedFont>
      <p:font typeface="Permanent Marker" panose="020B0604020202020204" charset="0"/>
      <p:regular r:id="rId128"/>
    </p:embeddedFont>
    <p:embeddedFont>
      <p:font typeface="Quattrocento Sans" panose="020B0502050000020003" pitchFamily="34" charset="0"/>
      <p:regular r:id="rId129"/>
      <p:bold r:id="rId130"/>
      <p:italic r:id="rId131"/>
      <p:boldItalic r:id="rId132"/>
    </p:embeddedFont>
    <p:embeddedFont>
      <p:font typeface="Roboto ExtraBold" panose="020B0604020202020204" charset="0"/>
      <p:bold r:id="rId133"/>
      <p:boldItalic r:id="rId134"/>
    </p:embeddedFont>
    <p:embeddedFont>
      <p:font typeface="Verdana" panose="020B0604030504040204" pitchFamily="34" charset="0"/>
      <p:regular r:id="rId135"/>
      <p:bold r:id="rId136"/>
      <p:italic r:id="rId137"/>
      <p:bold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h83ibQXbtFiiVealxsrBWbddYR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514FDB-751C-42B1-AAE2-A407C72C17E1}">
  <a:tblStyle styleId="{3B514FDB-751C-42B1-AAE2-A407C72C17E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FE1B8CA-A82A-4019-ADBD-4E53C431EF7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67" autoAdjust="0"/>
  </p:normalViewPr>
  <p:slideViewPr>
    <p:cSldViewPr snapToGrid="0">
      <p:cViewPr varScale="1">
        <p:scale>
          <a:sx n="115" d="100"/>
          <a:sy n="115" d="100"/>
        </p:scale>
        <p:origin x="1003" y="77"/>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4.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4.fntdata"/><Relationship Id="rId134" Type="http://schemas.openxmlformats.org/officeDocument/2006/relationships/font" Target="fonts/font20.fntdata"/><Relationship Id="rId139" Type="http://customschemas.google.com/relationships/presentationmetadata" Target="meta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6.fntdata"/><Relationship Id="rId135" Type="http://schemas.openxmlformats.org/officeDocument/2006/relationships/font" Target="fonts/font21.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6.fntdata"/><Relationship Id="rId125" Type="http://schemas.openxmlformats.org/officeDocument/2006/relationships/font" Target="fonts/font11.fntdata"/><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7.fntdata"/><Relationship Id="rId142"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fntdata"/><Relationship Id="rId13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8.fntdata"/><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9.fntdata"/><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b1b9bd0d1_2_28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02" name="Google Shape;202;g24b1b9bd0d1_2_2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d92f2945e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3d92f2945e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3d92f2945e0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a:p>
        </p:txBody>
      </p:sp>
      <p:sp>
        <p:nvSpPr>
          <p:cNvPr id="1091" name="Google Shape;1091;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8" name="Google Shape;1098;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a:p>
        </p:txBody>
      </p:sp>
      <p:sp>
        <p:nvSpPr>
          <p:cNvPr id="1105" name="Google Shape;110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3e358dd8c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g3e358dd8c0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112" name="Google Shape;1112;g3e358dd8c0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0" name="Google Shape;1120;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35b262c1ac7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6" name="Google Shape;1126;g35b262c1ac7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33d67ba3ed8_8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g33d67ba3ed8_8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g33d67ba3ed8_8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3d67ba3ed8_8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g33d67ba3ed8_8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140" name="Google Shape;1140;g33d67ba3ed8_8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6" name="Google Shape;1146;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dc6f6d8e7f_3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dc6f6d8e7f_3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3dc6f6d8e7f_3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0" name="Google Shape;1160;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dc6f6d8e7f_3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3dc6f6d8e7f_3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e5ecc5ad6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e5ecc5ad6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00" name="Google Shape;300;g3e5ecc5ad6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4ba78c8c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134ba78c8c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134ba78c8ca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b1b9bd0d1_2_2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4b1b9bd0d1_2_2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16" name="Google Shape;316;g24b1b9bd0d1_2_2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b1b9bd0d1_2_5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4b1b9bd0d1_2_5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27" name="Google Shape;327;g24b1b9bd0d1_2_5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b1b9bd0d1_2_2623: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
        <p:nvSpPr>
          <p:cNvPr id="336" name="Google Shape;336;g24b1b9bd0d1_2_2623: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
        <p:nvSpPr>
          <p:cNvPr id="337" name="Google Shape;337;g24b1b9bd0d1_2_2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38" name="Google Shape;338;g24b1b9bd0d1_2_262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dc6f6d8e7f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dc6f6d8e7f_3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3dc6f6d8e7f_3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4b1b9bd0d1_2_28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4b1b9bd0d1_2_28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4b1b9bd0d1_2_28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d5c89dfee3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3d5c89dfee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d5c89dfee3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3d5c89dfee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d5c89dfee3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3d5c89dfee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36bdbfefb0_2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336bdbfefb0_2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4b1b9bd0d1_2_5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4b1b9bd0d1_2_5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4b1b9bd0d1_2_5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d92f2945e0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3d92f2945e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5c89dfee3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3d5c89dfee3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ddd62f5f74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3ddd62f5f74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d5c89dfee3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3d5c89dfee3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c6f6d8e7f_4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3dc6f6d8e7f_4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b9c0208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4b9c0208b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24b9c0208b8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4b1b9bd0d1_2_49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432" name="Google Shape;432;g24b1b9bd0d1_2_4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d5c89dfee3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g3d5c89dfee3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4b1b9bd0d1_2_3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444" name="Google Shape;444;g24b1b9bd0d1_2_3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4bcd1bb39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4bcd1bb39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328cc3a658_2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1328cc3a658_2_5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5b262c1ac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35b262c1ac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36b62f4fd4_0_10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336b62f4fd4_0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d92f2945e0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3d92f2945e0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d92f2945e0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3d92f2945e0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dc6f6d8e7f_3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dc6f6d8e7f_3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d5c89dfe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d5c89dfe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3d5c89dfe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dc6f6d8e7f_4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06" name="Google Shape;506;g3dc6f6d8e7f_4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44d03cd022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344d03cd022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344d03cd022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e74d87be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3e74d87be6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36b62f4fd4_0_8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36b62f4fd4_0_8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d92f2945e0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3d92f2945e0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e74d87be61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3e74d87be6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e8791fe6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3e8791fe63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Verdana"/>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28cc3a658_2_7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1328cc3a658_2_7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Verdana"/>
              <a:buNone/>
            </a:pPr>
            <a:endParaRPr/>
          </a:p>
        </p:txBody>
      </p:sp>
      <p:sp>
        <p:nvSpPr>
          <p:cNvPr id="587" name="Google Shape;587;g1328cc3a658_2_7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4b1b9bd0d1_2_5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4b1b9bd0d1_2_5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6" name="Google Shape;596;g24b1b9bd0d1_2_5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4b1b9bd0d1_2_50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05" name="Google Shape;605;g24b1b9bd0d1_2_50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36b62f4fd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30" name="Google Shape;230;g336b62f4fd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36b62f4fd4_0_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336b62f4fd4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dc6f6d8e7f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3dc6f6d8e7f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dc6f6d8e7f_4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626" name="Google Shape;626;g3dc6f6d8e7f_4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d92f2945e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g3d92f2945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d92f2945e0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3d92f2945e0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3d92f2945e0_1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632bd07924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g3632bd07924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e1ed2e3061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3e1ed2e306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d92f2945e0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g3d92f2945e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d92f2945e0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3d92f2945e0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5b262c1ac7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g35b262c1ac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328cc3a658_2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1328cc3a658_2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1fcbd0e69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11fcbd0e69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g11fcbd0e69e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1fcbd0e69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1fcbd0e69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11fcbd0e69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4b1b9bd0d1_2_4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g24b1b9bd0d1_2_40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36b62f4fd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336b62f4fd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36b62f4fd4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g336b62f4fd4_0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e1ed2e306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g3e1ed2e306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5b262c1ac7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g35b262c1ac7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36b62f4fd4_0_8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336b62f4fd4_0_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36b62f4fd4_0_8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g336b62f4fd4_0_8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b1b9bd0d1_2_40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g24b1b9bd0d1_2_40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b1b9bd0d1_2_2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4b1b9bd0d1_2_2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24b1b9bd0d1_2_2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4b1b9bd0d1_2_40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24b1b9bd0d1_2_40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24b1b9bd0d1_2_40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4b1b9bd0d1_2_4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3" name="Google Shape;763;g24b1b9bd0d1_2_40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4b1b9bd0d1_2_49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69" name="Google Shape;769;g24b1b9bd0d1_2_4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eb7b32c49c_0_0: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775" name="Google Shape;775;g2eb7b32c49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e775aaafa9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2e775aaafa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34ba78c8ca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134ba78c8ca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93" name="Google Shape;793;g134ba78c8ca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5b262c1ac7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35b262c1ac7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5b262c1ac7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g35b262c1ac7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6c356bf47f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g36c356bf47f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5" name="Google Shape;85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6c356bf4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6c356bf4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36c356bf47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5" name="Google Shape;86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lvl="0" indent="0" algn="l" rtl="0">
              <a:lnSpc>
                <a:spcPct val="100000"/>
              </a:lnSpc>
              <a:spcBef>
                <a:spcPts val="0"/>
              </a:spcBef>
              <a:spcAft>
                <a:spcPts val="0"/>
              </a:spcAft>
              <a:buSzPts val="1400"/>
              <a:buNone/>
            </a:pPr>
            <a:endParaRPr/>
          </a:p>
        </p:txBody>
      </p:sp>
      <p:sp>
        <p:nvSpPr>
          <p:cNvPr id="873" name="Google Shape;87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0" name="Google Shape;88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90" name="Google Shape;89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 name="Google Shape;9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4" name="Google Shape;95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961" name="Google Shape;961;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36b62f4fd4_0_9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g336b62f4fd4_0_9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4" name="Google Shape;97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d5c89dfee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d5c89dfee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3d5c89dfee3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1" name="Google Shape;98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7" name="Google Shape;1047;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4" name="Google Shape;105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1" name="Google Shape;1061;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8" name="Google Shape;1068;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4" name="Google Shape;107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4" name="Google Shape;108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8"/>
        <p:cNvGrpSpPr/>
        <p:nvPr/>
      </p:nvGrpSpPr>
      <p:grpSpPr>
        <a:xfrm>
          <a:off x="0" y="0"/>
          <a:ext cx="0" cy="0"/>
          <a:chOff x="0" y="0"/>
          <a:chExt cx="0" cy="0"/>
        </a:xfrm>
      </p:grpSpPr>
      <p:pic>
        <p:nvPicPr>
          <p:cNvPr id="9" name="Google Shape;9;p12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0" name="Google Shape;10;p12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12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 name="Google Shape;12;p12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47"/>
        <p:cNvGrpSpPr/>
        <p:nvPr/>
      </p:nvGrpSpPr>
      <p:grpSpPr>
        <a:xfrm>
          <a:off x="0" y="0"/>
          <a:ext cx="0" cy="0"/>
          <a:chOff x="0" y="0"/>
          <a:chExt cx="0" cy="0"/>
        </a:xfrm>
      </p:grpSpPr>
      <p:pic>
        <p:nvPicPr>
          <p:cNvPr id="48" name="Google Shape;48;p13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9" name="Google Shape;49;p136"/>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6"/>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1" name="Google Shape;51;p136"/>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52"/>
        <p:cNvGrpSpPr/>
        <p:nvPr/>
      </p:nvGrpSpPr>
      <p:grpSpPr>
        <a:xfrm>
          <a:off x="0" y="0"/>
          <a:ext cx="0" cy="0"/>
          <a:chOff x="0" y="0"/>
          <a:chExt cx="0" cy="0"/>
        </a:xfrm>
      </p:grpSpPr>
      <p:pic>
        <p:nvPicPr>
          <p:cNvPr id="53" name="Google Shape;53;p13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54" name="Google Shape;54;p13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6" name="Google Shape;56;p137"/>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57"/>
        <p:cNvGrpSpPr/>
        <p:nvPr/>
      </p:nvGrpSpPr>
      <p:grpSpPr>
        <a:xfrm>
          <a:off x="0" y="0"/>
          <a:ext cx="0" cy="0"/>
          <a:chOff x="0" y="0"/>
          <a:chExt cx="0" cy="0"/>
        </a:xfrm>
      </p:grpSpPr>
      <p:pic>
        <p:nvPicPr>
          <p:cNvPr id="58" name="Google Shape;58;p138"/>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59" name="Google Shape;59;p13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1" name="Google Shape;61;p138"/>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62"/>
        <p:cNvGrpSpPr/>
        <p:nvPr/>
      </p:nvGrpSpPr>
      <p:grpSpPr>
        <a:xfrm>
          <a:off x="0" y="0"/>
          <a:ext cx="0" cy="0"/>
          <a:chOff x="0" y="0"/>
          <a:chExt cx="0" cy="0"/>
        </a:xfrm>
      </p:grpSpPr>
      <p:sp>
        <p:nvSpPr>
          <p:cNvPr id="63" name="Google Shape;63;p140"/>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0"/>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5" name="Google Shape;65;p140"/>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6"/>
        <p:cNvGrpSpPr/>
        <p:nvPr/>
      </p:nvGrpSpPr>
      <p:grpSpPr>
        <a:xfrm>
          <a:off x="0" y="0"/>
          <a:ext cx="0" cy="0"/>
          <a:chOff x="0" y="0"/>
          <a:chExt cx="0" cy="0"/>
        </a:xfrm>
      </p:grpSpPr>
      <p:sp>
        <p:nvSpPr>
          <p:cNvPr id="67" name="Google Shape;67;p14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4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14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0" name="Google Shape;70;p141"/>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71"/>
        <p:cNvGrpSpPr/>
        <p:nvPr/>
      </p:nvGrpSpPr>
      <p:grpSpPr>
        <a:xfrm>
          <a:off x="0" y="0"/>
          <a:ext cx="0" cy="0"/>
          <a:chOff x="0" y="0"/>
          <a:chExt cx="0" cy="0"/>
        </a:xfrm>
      </p:grpSpPr>
      <p:sp>
        <p:nvSpPr>
          <p:cNvPr id="72" name="Google Shape;72;p14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4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4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5" name="Google Shape;75;p14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6"/>
        <p:cNvGrpSpPr/>
        <p:nvPr/>
      </p:nvGrpSpPr>
      <p:grpSpPr>
        <a:xfrm>
          <a:off x="0" y="0"/>
          <a:ext cx="0" cy="0"/>
          <a:chOff x="0" y="0"/>
          <a:chExt cx="0" cy="0"/>
        </a:xfrm>
      </p:grpSpPr>
      <p:sp>
        <p:nvSpPr>
          <p:cNvPr id="77" name="Google Shape;77;p14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4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 name="Google Shape;79;p14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0" name="Google Shape;80;p14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1"/>
        <p:cNvGrpSpPr/>
        <p:nvPr/>
      </p:nvGrpSpPr>
      <p:grpSpPr>
        <a:xfrm>
          <a:off x="0" y="0"/>
          <a:ext cx="0" cy="0"/>
          <a:chOff x="0" y="0"/>
          <a:chExt cx="0" cy="0"/>
        </a:xfrm>
      </p:grpSpPr>
      <p:sp>
        <p:nvSpPr>
          <p:cNvPr id="82" name="Google Shape;82;p14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4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4" name="Google Shape;84;p14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5" name="Google Shape;85;p144"/>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6"/>
        <p:cNvGrpSpPr/>
        <p:nvPr/>
      </p:nvGrpSpPr>
      <p:grpSpPr>
        <a:xfrm>
          <a:off x="0" y="0"/>
          <a:ext cx="0" cy="0"/>
          <a:chOff x="0" y="0"/>
          <a:chExt cx="0" cy="0"/>
        </a:xfrm>
      </p:grpSpPr>
      <p:sp>
        <p:nvSpPr>
          <p:cNvPr id="87" name="Google Shape;87;p14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4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9" name="Google Shape;89;p14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0" name="Google Shape;90;p14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g361acfcb1c4_0_100"/>
          <p:cNvSpPr/>
          <p:nvPr/>
        </p:nvSpPr>
        <p:spPr>
          <a:xfrm>
            <a:off x="-75" y="6727600"/>
            <a:ext cx="9144000" cy="1305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361acfcb1c4_0_100"/>
          <p:cNvSpPr txBox="1">
            <a:spLocks noGrp="1"/>
          </p:cNvSpPr>
          <p:nvPr>
            <p:ph type="title"/>
          </p:nvPr>
        </p:nvSpPr>
        <p:spPr>
          <a:xfrm>
            <a:off x="311700" y="593367"/>
            <a:ext cx="8520600" cy="9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61acfcb1c4_0_100"/>
          <p:cNvSpPr txBox="1">
            <a:spLocks noGrp="1"/>
          </p:cNvSpPr>
          <p:nvPr>
            <p:ph type="body" idx="1"/>
          </p:nvPr>
        </p:nvSpPr>
        <p:spPr>
          <a:xfrm>
            <a:off x="311700" y="1688433"/>
            <a:ext cx="8520600" cy="44037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95" name="Google Shape;95;g361acfcb1c4_0_10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12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 name="Google Shape;15;p1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02"/>
        <p:cNvGrpSpPr/>
        <p:nvPr/>
      </p:nvGrpSpPr>
      <p:grpSpPr>
        <a:xfrm>
          <a:off x="0" y="0"/>
          <a:ext cx="0" cy="0"/>
          <a:chOff x="0" y="0"/>
          <a:chExt cx="0" cy="0"/>
        </a:xfrm>
      </p:grpSpPr>
      <p:sp>
        <p:nvSpPr>
          <p:cNvPr id="103" name="Google Shape;103;p147"/>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p1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06"/>
        <p:cNvGrpSpPr/>
        <p:nvPr/>
      </p:nvGrpSpPr>
      <p:grpSpPr>
        <a:xfrm>
          <a:off x="0" y="0"/>
          <a:ext cx="0" cy="0"/>
          <a:chOff x="0" y="0"/>
          <a:chExt cx="0" cy="0"/>
        </a:xfrm>
      </p:grpSpPr>
      <p:pic>
        <p:nvPicPr>
          <p:cNvPr id="107" name="Google Shape;107;p152"/>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108" name="Google Shape;108;p152"/>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09" name="Google Shape;109;p15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10"/>
        <p:cNvGrpSpPr/>
        <p:nvPr/>
      </p:nvGrpSpPr>
      <p:grpSpPr>
        <a:xfrm>
          <a:off x="0" y="0"/>
          <a:ext cx="0" cy="0"/>
          <a:chOff x="0" y="0"/>
          <a:chExt cx="0" cy="0"/>
        </a:xfrm>
      </p:grpSpPr>
      <p:sp>
        <p:nvSpPr>
          <p:cNvPr id="111" name="Google Shape;111;p1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 name="Google Shape;113;p1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4" name="Google Shape;114;p13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15"/>
        <p:cNvGrpSpPr/>
        <p:nvPr/>
      </p:nvGrpSpPr>
      <p:grpSpPr>
        <a:xfrm>
          <a:off x="0" y="0"/>
          <a:ext cx="0" cy="0"/>
          <a:chOff x="0" y="0"/>
          <a:chExt cx="0" cy="0"/>
        </a:xfrm>
      </p:grpSpPr>
      <p:sp>
        <p:nvSpPr>
          <p:cNvPr id="116" name="Google Shape;116;p14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4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 name="Google Shape;118;p14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9" name="Google Shape;119;p148"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20"/>
        <p:cNvGrpSpPr/>
        <p:nvPr/>
      </p:nvGrpSpPr>
      <p:grpSpPr>
        <a:xfrm>
          <a:off x="0" y="0"/>
          <a:ext cx="0" cy="0"/>
          <a:chOff x="0" y="0"/>
          <a:chExt cx="0" cy="0"/>
        </a:xfrm>
      </p:grpSpPr>
      <p:sp>
        <p:nvSpPr>
          <p:cNvPr id="121" name="Google Shape;121;p14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49"/>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3" name="Google Shape;123;p149"/>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4" name="Google Shape;124;p149"/>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25"/>
        <p:cNvGrpSpPr/>
        <p:nvPr/>
      </p:nvGrpSpPr>
      <p:grpSpPr>
        <a:xfrm>
          <a:off x="0" y="0"/>
          <a:ext cx="0" cy="0"/>
          <a:chOff x="0" y="0"/>
          <a:chExt cx="0" cy="0"/>
        </a:xfrm>
      </p:grpSpPr>
      <p:sp>
        <p:nvSpPr>
          <p:cNvPr id="126" name="Google Shape;126;p15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5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8" name="Google Shape;128;p15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9" name="Google Shape;129;p150"/>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0"/>
        <p:cNvGrpSpPr/>
        <p:nvPr/>
      </p:nvGrpSpPr>
      <p:grpSpPr>
        <a:xfrm>
          <a:off x="0" y="0"/>
          <a:ext cx="0" cy="0"/>
          <a:chOff x="0" y="0"/>
          <a:chExt cx="0" cy="0"/>
        </a:xfrm>
      </p:grpSpPr>
      <p:sp>
        <p:nvSpPr>
          <p:cNvPr id="131" name="Google Shape;131;p15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5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 name="Google Shape;133;p15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34" name="Google Shape;134;p151"/>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35"/>
        <p:cNvGrpSpPr/>
        <p:nvPr/>
      </p:nvGrpSpPr>
      <p:grpSpPr>
        <a:xfrm>
          <a:off x="0" y="0"/>
          <a:ext cx="0" cy="0"/>
          <a:chOff x="0" y="0"/>
          <a:chExt cx="0" cy="0"/>
        </a:xfrm>
      </p:grpSpPr>
      <p:sp>
        <p:nvSpPr>
          <p:cNvPr id="136" name="Google Shape;136;p153"/>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 name="Google Shape;137;p15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138"/>
        <p:cNvGrpSpPr/>
        <p:nvPr/>
      </p:nvGrpSpPr>
      <p:grpSpPr>
        <a:xfrm>
          <a:off x="0" y="0"/>
          <a:ext cx="0" cy="0"/>
          <a:chOff x="0" y="0"/>
          <a:chExt cx="0" cy="0"/>
        </a:xfrm>
      </p:grpSpPr>
      <p:sp>
        <p:nvSpPr>
          <p:cNvPr id="139" name="Google Shape;139;p15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54"/>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41" name="Google Shape;141;p154"/>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42" name="Google Shape;142;p154"/>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43" name="Google Shape;143;p154"/>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44"/>
        <p:cNvGrpSpPr/>
        <p:nvPr/>
      </p:nvGrpSpPr>
      <p:grpSpPr>
        <a:xfrm>
          <a:off x="0" y="0"/>
          <a:ext cx="0" cy="0"/>
          <a:chOff x="0" y="0"/>
          <a:chExt cx="0" cy="0"/>
        </a:xfrm>
      </p:grpSpPr>
      <p:sp>
        <p:nvSpPr>
          <p:cNvPr id="145" name="Google Shape;145;p155"/>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55"/>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7" name="Google Shape;147;p155"/>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48" name="Google Shape;148;p155"/>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155"/>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0" name="Google Shape;150;p155"/>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51" name="Google Shape;151;p155"/>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155"/>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1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3"/>
        <p:cNvGrpSpPr/>
        <p:nvPr/>
      </p:nvGrpSpPr>
      <p:grpSpPr>
        <a:xfrm>
          <a:off x="0" y="0"/>
          <a:ext cx="0" cy="0"/>
          <a:chOff x="0" y="0"/>
          <a:chExt cx="0" cy="0"/>
        </a:xfrm>
      </p:grpSpPr>
      <p:pic>
        <p:nvPicPr>
          <p:cNvPr id="154" name="Google Shape;154;p15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p15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5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8" name="Google Shape;158;p157"/>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59" name="Google Shape;159;p15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15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61"/>
        <p:cNvGrpSpPr/>
        <p:nvPr/>
      </p:nvGrpSpPr>
      <p:grpSpPr>
        <a:xfrm>
          <a:off x="0" y="0"/>
          <a:ext cx="0" cy="0"/>
          <a:chOff x="0" y="0"/>
          <a:chExt cx="0" cy="0"/>
        </a:xfrm>
      </p:grpSpPr>
      <p:sp>
        <p:nvSpPr>
          <p:cNvPr id="162" name="Google Shape;162;p15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5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64"/>
        <p:cNvGrpSpPr/>
        <p:nvPr/>
      </p:nvGrpSpPr>
      <p:grpSpPr>
        <a:xfrm>
          <a:off x="0" y="0"/>
          <a:ext cx="0" cy="0"/>
          <a:chOff x="0" y="0"/>
          <a:chExt cx="0" cy="0"/>
        </a:xfrm>
      </p:grpSpPr>
      <p:sp>
        <p:nvSpPr>
          <p:cNvPr id="165" name="Google Shape;165;p159"/>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67"/>
        <p:cNvGrpSpPr/>
        <p:nvPr/>
      </p:nvGrpSpPr>
      <p:grpSpPr>
        <a:xfrm>
          <a:off x="0" y="0"/>
          <a:ext cx="0" cy="0"/>
          <a:chOff x="0" y="0"/>
          <a:chExt cx="0" cy="0"/>
        </a:xfrm>
      </p:grpSpPr>
      <p:sp>
        <p:nvSpPr>
          <p:cNvPr id="168" name="Google Shape;168;p161"/>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61"/>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70" name="Google Shape;170;p161"/>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71" name="Google Shape;171;p161"/>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72"/>
        <p:cNvGrpSpPr/>
        <p:nvPr/>
      </p:nvGrpSpPr>
      <p:grpSpPr>
        <a:xfrm>
          <a:off x="0" y="0"/>
          <a:ext cx="0" cy="0"/>
          <a:chOff x="0" y="0"/>
          <a:chExt cx="0" cy="0"/>
        </a:xfrm>
      </p:grpSpPr>
      <p:sp>
        <p:nvSpPr>
          <p:cNvPr id="173" name="Google Shape;173;p162"/>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162"/>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5" name="Google Shape;175;p162"/>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76" name="Google Shape;176;p162"/>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 name="Google Shape;177;p162"/>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78" name="Google Shape;178;p162"/>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79" name="Google Shape;179;p162"/>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80"/>
        <p:cNvGrpSpPr/>
        <p:nvPr/>
      </p:nvGrpSpPr>
      <p:grpSpPr>
        <a:xfrm>
          <a:off x="0" y="0"/>
          <a:ext cx="0" cy="0"/>
          <a:chOff x="0" y="0"/>
          <a:chExt cx="0" cy="0"/>
        </a:xfrm>
      </p:grpSpPr>
      <p:sp>
        <p:nvSpPr>
          <p:cNvPr id="181" name="Google Shape;181;p16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63"/>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3" name="Google Shape;183;p163"/>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84" name="Google Shape;184;p163"/>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85"/>
        <p:cNvGrpSpPr/>
        <p:nvPr/>
      </p:nvGrpSpPr>
      <p:grpSpPr>
        <a:xfrm>
          <a:off x="0" y="0"/>
          <a:ext cx="0" cy="0"/>
          <a:chOff x="0" y="0"/>
          <a:chExt cx="0" cy="0"/>
        </a:xfrm>
      </p:grpSpPr>
      <p:sp>
        <p:nvSpPr>
          <p:cNvPr id="186" name="Google Shape;186;p164"/>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64"/>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p164"/>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16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90"/>
        <p:cNvGrpSpPr/>
        <p:nvPr/>
      </p:nvGrpSpPr>
      <p:grpSpPr>
        <a:xfrm>
          <a:off x="0" y="0"/>
          <a:ext cx="0" cy="0"/>
          <a:chOff x="0" y="0"/>
          <a:chExt cx="0" cy="0"/>
        </a:xfrm>
      </p:grpSpPr>
      <p:sp>
        <p:nvSpPr>
          <p:cNvPr id="191" name="Google Shape;191;p165"/>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2" name="Google Shape;192;p165"/>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93" name="Google Shape;193;p165"/>
          <p:cNvGrpSpPr/>
          <p:nvPr/>
        </p:nvGrpSpPr>
        <p:grpSpPr>
          <a:xfrm>
            <a:off x="2144995" y="3177707"/>
            <a:ext cx="4854010" cy="1143000"/>
            <a:chOff x="1981200" y="1826567"/>
            <a:chExt cx="4854010" cy="1143000"/>
          </a:xfrm>
        </p:grpSpPr>
        <p:pic>
          <p:nvPicPr>
            <p:cNvPr id="194" name="Google Shape;194;p165">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95" name="Google Shape;195;p165"/>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96" name="Google Shape;196;p165"/>
          <p:cNvGrpSpPr/>
          <p:nvPr/>
        </p:nvGrpSpPr>
        <p:grpSpPr>
          <a:xfrm>
            <a:off x="2050634" y="4545484"/>
            <a:ext cx="5042731" cy="1143000"/>
            <a:chOff x="1981200" y="3426768"/>
            <a:chExt cx="5042731" cy="1143000"/>
          </a:xfrm>
        </p:grpSpPr>
        <p:pic>
          <p:nvPicPr>
            <p:cNvPr id="197" name="Google Shape;197;p165">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98" name="Google Shape;198;p165"/>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99" name="Google Shape;199;p165"/>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18"/>
        <p:cNvGrpSpPr/>
        <p:nvPr/>
      </p:nvGrpSpPr>
      <p:grpSpPr>
        <a:xfrm>
          <a:off x="0" y="0"/>
          <a:ext cx="0" cy="0"/>
          <a:chOff x="0" y="0"/>
          <a:chExt cx="0" cy="0"/>
        </a:xfrm>
      </p:grpSpPr>
      <p:sp>
        <p:nvSpPr>
          <p:cNvPr id="19" name="Google Shape;19;p139"/>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1" name="Google Shape;21;p139"/>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
        <p:cNvGrpSpPr/>
        <p:nvPr/>
      </p:nvGrpSpPr>
      <p:grpSpPr>
        <a:xfrm>
          <a:off x="0" y="0"/>
          <a:ext cx="0" cy="0"/>
          <a:chOff x="0" y="0"/>
          <a:chExt cx="0" cy="0"/>
        </a:xfrm>
      </p:grpSpPr>
      <p:sp>
        <p:nvSpPr>
          <p:cNvPr id="23" name="Google Shape;23;p13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30"/>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5" name="Google Shape;25;p13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6" name="Google Shape;26;p130"/>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7" name="Google Shape;27;p13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8"/>
        <p:cNvGrpSpPr/>
        <p:nvPr/>
      </p:nvGrpSpPr>
      <p:grpSpPr>
        <a:xfrm>
          <a:off x="0" y="0"/>
          <a:ext cx="0" cy="0"/>
          <a:chOff x="0" y="0"/>
          <a:chExt cx="0" cy="0"/>
        </a:xfrm>
      </p:grpSpPr>
      <p:pic>
        <p:nvPicPr>
          <p:cNvPr id="29" name="Google Shape;29;p14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
        <p:cNvGrpSpPr/>
        <p:nvPr/>
      </p:nvGrpSpPr>
      <p:grpSpPr>
        <a:xfrm>
          <a:off x="0" y="0"/>
          <a:ext cx="0" cy="0"/>
          <a:chOff x="0" y="0"/>
          <a:chExt cx="0" cy="0"/>
        </a:xfrm>
      </p:grpSpPr>
      <p:sp>
        <p:nvSpPr>
          <p:cNvPr id="31" name="Google Shape;31;p13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131"/>
          <p:cNvSpPr txBox="1">
            <a:spLocks noGrp="1"/>
          </p:cNvSpPr>
          <p:nvPr>
            <p:ph type="body" idx="2"/>
          </p:nvPr>
        </p:nvSpPr>
        <p:spPr>
          <a:xfrm>
            <a:off x="457200" y="1435101"/>
            <a:ext cx="3008313" cy="4512778"/>
          </a:xfrm>
          <a:prstGeom prst="rect">
            <a:avLst/>
          </a:prstGeom>
          <a:solidFill>
            <a:srgbClr val="003369">
              <a:alpha val="7333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34" name="Google Shape;34;p13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131"/>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36"/>
        <p:cNvGrpSpPr/>
        <p:nvPr/>
      </p:nvGrpSpPr>
      <p:grpSpPr>
        <a:xfrm>
          <a:off x="0" y="0"/>
          <a:ext cx="0" cy="0"/>
          <a:chOff x="0" y="0"/>
          <a:chExt cx="0" cy="0"/>
        </a:xfrm>
      </p:grpSpPr>
      <p:sp>
        <p:nvSpPr>
          <p:cNvPr id="37" name="Google Shape;37;p13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9" name="Google Shape;39;p13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40" name="Google Shape;40;p134"/>
          <p:cNvPicPr preferRelativeResize="0"/>
          <p:nvPr/>
        </p:nvPicPr>
        <p:blipFill rotWithShape="1">
          <a:blip r:embed="rId2">
            <a:alphaModFix/>
          </a:blip>
          <a:srcRect/>
          <a:stretch/>
        </p:blipFill>
        <p:spPr>
          <a:xfrm>
            <a:off x="48426" y="49986"/>
            <a:ext cx="2666999" cy="1556656"/>
          </a:xfrm>
          <a:prstGeom prst="rect">
            <a:avLst/>
          </a:prstGeom>
          <a:noFill/>
          <a:ln>
            <a:noFill/>
          </a:ln>
        </p:spPr>
      </p:pic>
      <p:pic>
        <p:nvPicPr>
          <p:cNvPr id="41" name="Google Shape;41;p134"/>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42"/>
        <p:cNvGrpSpPr/>
        <p:nvPr/>
      </p:nvGrpSpPr>
      <p:grpSpPr>
        <a:xfrm>
          <a:off x="0" y="0"/>
          <a:ext cx="0" cy="0"/>
          <a:chOff x="0" y="0"/>
          <a:chExt cx="0" cy="0"/>
        </a:xfrm>
      </p:grpSpPr>
      <p:pic>
        <p:nvPicPr>
          <p:cNvPr id="43" name="Google Shape;43;p13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4" name="Google Shape;44;p13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3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6" name="Google Shape;46;p135"/>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3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1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3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3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youtube.com/watch?v=55Nc8nccPa0"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mtss4success.org/sites/default/files/2020-07/rtiessentialcomponents_042710.pdf"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www.pbis.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vtssri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linkedin.com/company/virginia-tiered-systems-of-suppor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ssets-global.website-files.com/5d3725188825e071f1670246/5d7035c071700f1e3b846aab_b1_lewis_powers_dixon_revised.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intensiveintervention.org/" TargetMode="External"/><Relationship Id="rId7"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pbis.org/resource/screening-resources" TargetMode="External"/><Relationship Id="rId5" Type="http://schemas.openxmlformats.org/officeDocument/2006/relationships/hyperlink" Target="https://charts.intensiveintervention.org/chart/behavior-screening" TargetMode="External"/><Relationship Id="rId4" Type="http://schemas.openxmlformats.org/officeDocument/2006/relationships/hyperlink" Target="https://www.rand.org/education-and-labor/projects/assessments" TargetMode="External"/><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drive.google.com/drive/folders/1WHjLrKKRpibbFCrmAz74_lSlxYQdHEBM?usp=drive_link"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4b1b9bd0d1_2_2873"/>
          <p:cNvSpPr txBox="1">
            <a:spLocks noGrp="1"/>
          </p:cNvSpPr>
          <p:nvPr>
            <p:ph type="ctrTitle"/>
          </p:nvPr>
        </p:nvSpPr>
        <p:spPr>
          <a:xfrm>
            <a:off x="953254" y="3671154"/>
            <a:ext cx="7240509" cy="1470025"/>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dirty="0"/>
              <a:t>Advanced Tiers</a:t>
            </a:r>
            <a:endParaRPr dirty="0"/>
          </a:p>
        </p:txBody>
      </p:sp>
      <p:sp>
        <p:nvSpPr>
          <p:cNvPr id="205" name="Google Shape;205;g24b1b9bd0d1_2_2873"/>
          <p:cNvSpPr txBox="1">
            <a:spLocks noGrp="1"/>
          </p:cNvSpPr>
          <p:nvPr>
            <p:ph type="subTitle" idx="1"/>
          </p:nvPr>
        </p:nvSpPr>
        <p:spPr>
          <a:xfrm>
            <a:off x="1373100" y="5257800"/>
            <a:ext cx="6400800" cy="1159500"/>
          </a:xfrm>
          <a:prstGeom prst="rect">
            <a:avLst/>
          </a:prstGeom>
          <a:solidFill>
            <a:schemeClr val="lt1">
              <a:alpha val="63921"/>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Setting Up Tier 2 Systems</a:t>
            </a:r>
            <a:endParaRPr/>
          </a:p>
          <a:p>
            <a:pPr marL="0" lvl="0" indent="0" algn="ctr" rtl="0">
              <a:lnSpc>
                <a:spcPct val="100000"/>
              </a:lnSpc>
              <a:spcBef>
                <a:spcPts val="0"/>
              </a:spcBef>
              <a:spcAft>
                <a:spcPts val="0"/>
              </a:spcAft>
              <a:buClr>
                <a:srgbClr val="888888"/>
              </a:buClr>
              <a:buSzPts val="3200"/>
              <a:buNone/>
            </a:pPr>
            <a:r>
              <a:rPr lang="en-US"/>
              <a:t>Day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d92f2945e0_0_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is MTSS</a:t>
            </a:r>
            <a:endParaRPr dirty="0"/>
          </a:p>
        </p:txBody>
      </p:sp>
      <p:sp>
        <p:nvSpPr>
          <p:cNvPr id="269" name="Google Shape;269;g3d92f2945e0_0_1"/>
          <p:cNvSpPr txBox="1"/>
          <p:nvPr/>
        </p:nvSpPr>
        <p:spPr>
          <a:xfrm>
            <a:off x="560575" y="1671725"/>
            <a:ext cx="8181300" cy="3694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50"/>
              <a:buFont typeface="Arial"/>
              <a:buNone/>
            </a:pPr>
            <a:r>
              <a:rPr lang="en-US" sz="2850" b="0" i="0" u="none" strike="noStrike" cap="none">
                <a:solidFill>
                  <a:srgbClr val="2F2F2F"/>
                </a:solidFill>
                <a:latin typeface="Verdana"/>
                <a:ea typeface="Verdana"/>
                <a:cs typeface="Verdana"/>
                <a:sym typeface="Verdana"/>
              </a:rPr>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2900" b="0" i="0" u="none" strike="noStrike" cap="none">
              <a:solidFill>
                <a:srgbClr val="000000"/>
              </a:solidFill>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9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69498"/>
              <a:buNone/>
            </a:pPr>
            <a:r>
              <a:rPr lang="en-US" sz="2800"/>
              <a:t>What does Fidelity mean? The degree to which an intervention is delivered as intended.</a:t>
            </a:r>
            <a:endParaRPr sz="2800"/>
          </a:p>
          <a:p>
            <a:pPr marL="0" lvl="0" indent="0" algn="l" rtl="0">
              <a:lnSpc>
                <a:spcPct val="100000"/>
              </a:lnSpc>
              <a:spcBef>
                <a:spcPts val="360"/>
              </a:spcBef>
              <a:spcAft>
                <a:spcPts val="0"/>
              </a:spcAft>
              <a:buSzPct val="69498"/>
              <a:buNone/>
            </a:pPr>
            <a:endParaRPr sz="2800"/>
          </a:p>
          <a:p>
            <a:pPr marL="0" lvl="0" indent="0" algn="l" rtl="0">
              <a:lnSpc>
                <a:spcPct val="100000"/>
              </a:lnSpc>
              <a:spcBef>
                <a:spcPts val="360"/>
              </a:spcBef>
              <a:spcAft>
                <a:spcPts val="0"/>
              </a:spcAft>
              <a:buSzPct val="69498"/>
              <a:buNone/>
            </a:pPr>
            <a:r>
              <a:rPr lang="en-US" sz="2800"/>
              <a:t>Why is that is important?</a:t>
            </a:r>
            <a:endParaRPr sz="2800"/>
          </a:p>
          <a:p>
            <a:pPr marL="457200" lvl="0" indent="-228600" algn="l" rtl="0">
              <a:lnSpc>
                <a:spcPct val="100000"/>
              </a:lnSpc>
              <a:spcBef>
                <a:spcPts val="360"/>
              </a:spcBef>
              <a:spcAft>
                <a:spcPts val="0"/>
              </a:spcAft>
              <a:buSzPct val="69500"/>
              <a:buNone/>
            </a:pPr>
            <a:endParaRPr sz="2800"/>
          </a:p>
          <a:p>
            <a:pPr marL="457200" lvl="0" indent="-393065" algn="l" rtl="0">
              <a:lnSpc>
                <a:spcPct val="100000"/>
              </a:lnSpc>
              <a:spcBef>
                <a:spcPts val="360"/>
              </a:spcBef>
              <a:spcAft>
                <a:spcPts val="0"/>
              </a:spcAft>
              <a:buSzPct val="100000"/>
              <a:buChar char="•"/>
            </a:pPr>
            <a:r>
              <a:rPr lang="en-US" sz="2800"/>
              <a:t>Helps us to know if the student is not responding to the intervention and may need something more or different.</a:t>
            </a:r>
            <a:endParaRPr sz="2800"/>
          </a:p>
          <a:p>
            <a:pPr marL="457200" lvl="0" indent="0" algn="l" rtl="0">
              <a:lnSpc>
                <a:spcPct val="100000"/>
              </a:lnSpc>
              <a:spcBef>
                <a:spcPts val="360"/>
              </a:spcBef>
              <a:spcAft>
                <a:spcPts val="0"/>
              </a:spcAft>
              <a:buSzPct val="64285"/>
              <a:buNone/>
            </a:pPr>
            <a:endParaRPr sz="2800"/>
          </a:p>
          <a:p>
            <a:pPr marL="457200" lvl="0" indent="-393065" algn="l" rtl="0">
              <a:lnSpc>
                <a:spcPct val="100000"/>
              </a:lnSpc>
              <a:spcBef>
                <a:spcPts val="360"/>
              </a:spcBef>
              <a:spcAft>
                <a:spcPts val="0"/>
              </a:spcAft>
              <a:buSzPct val="100000"/>
              <a:buChar char="•"/>
            </a:pPr>
            <a:r>
              <a:rPr lang="en-US" sz="2800"/>
              <a:t>…or if we are not implementing the intervention the way it is intended to reach the desired outcomes. </a:t>
            </a:r>
            <a:endParaRPr sz="2800"/>
          </a:p>
        </p:txBody>
      </p:sp>
      <p:sp>
        <p:nvSpPr>
          <p:cNvPr id="1094" name="Google Shape;1094;p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Fidelity of Implementation</a:t>
            </a:r>
            <a:endParaRPr/>
          </a:p>
          <a:p>
            <a:pPr marL="0" lvl="0" indent="0" algn="ctr" rtl="0">
              <a:lnSpc>
                <a:spcPct val="100000"/>
              </a:lnSpc>
              <a:spcBef>
                <a:spcPts val="0"/>
              </a:spcBef>
              <a:spcAft>
                <a:spcPts val="0"/>
              </a:spcAft>
              <a:buSzPct val="100000"/>
              <a:buNone/>
            </a:pPr>
            <a:r>
              <a:rPr lang="en-US"/>
              <a:t>What is your System?</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Checklist Manifesto</a:t>
            </a:r>
            <a:endParaRPr/>
          </a:p>
        </p:txBody>
      </p:sp>
      <p:pic>
        <p:nvPicPr>
          <p:cNvPr id="1101" name="Google Shape;1101;p92" descr="Atul Gawande speaks about how a simple check list reduced complication rates in surgery by 35%, death rates by 47% and saved the health industry hundreds of millions of dollars." title="The Importance &amp; Value of the CHECK LIST">
            <a:hlinkClick r:id="rId3"/>
          </p:cNvPr>
          <p:cNvPicPr preferRelativeResize="0"/>
          <p:nvPr/>
        </p:nvPicPr>
        <p:blipFill rotWithShape="1">
          <a:blip r:embed="rId4">
            <a:alphaModFix/>
          </a:blip>
          <a:srcRect/>
          <a:stretch/>
        </p:blipFill>
        <p:spPr>
          <a:xfrm>
            <a:off x="752114" y="1692600"/>
            <a:ext cx="7639774" cy="429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1"/>
                                        </p:tgtEl>
                                        <p:attrNameLst>
                                          <p:attrName>style.visibility</p:attrName>
                                        </p:attrNameLst>
                                      </p:cBhvr>
                                      <p:to>
                                        <p:strVal val="visible"/>
                                      </p:to>
                                    </p:set>
                                    <p:animEffect transition="in" filter="fade">
                                      <p:cBhvr>
                                        <p:cTn id="7" dur="1000"/>
                                        <p:tgtEl>
                                          <p:spTgt spid="1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93"/>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49427" algn="l" rtl="0">
              <a:lnSpc>
                <a:spcPct val="100000"/>
              </a:lnSpc>
              <a:spcBef>
                <a:spcPts val="360"/>
              </a:spcBef>
              <a:spcAft>
                <a:spcPts val="0"/>
              </a:spcAft>
              <a:buSzPct val="67354"/>
              <a:buChar char="•"/>
            </a:pPr>
            <a:r>
              <a:rPr lang="en-US" sz="3316"/>
              <a:t>Make a checklist of the core implementation features of the intervention. </a:t>
            </a:r>
            <a:endParaRPr sz="3316"/>
          </a:p>
          <a:p>
            <a:pPr marL="457200" lvl="0" indent="0" algn="l" rtl="0">
              <a:lnSpc>
                <a:spcPct val="100000"/>
              </a:lnSpc>
              <a:spcBef>
                <a:spcPts val="360"/>
              </a:spcBef>
              <a:spcAft>
                <a:spcPts val="0"/>
              </a:spcAft>
              <a:buSzPct val="63842"/>
              <a:buNone/>
            </a:pPr>
            <a:endParaRPr sz="3316"/>
          </a:p>
          <a:p>
            <a:pPr marL="457200" lvl="0" indent="-349427" algn="l" rtl="0">
              <a:lnSpc>
                <a:spcPct val="100000"/>
              </a:lnSpc>
              <a:spcBef>
                <a:spcPts val="360"/>
              </a:spcBef>
              <a:spcAft>
                <a:spcPts val="0"/>
              </a:spcAft>
              <a:buSzPct val="67354"/>
              <a:buChar char="•"/>
            </a:pPr>
            <a:r>
              <a:rPr lang="en-US" sz="3316"/>
              <a:t>Observe the intervention and look for the core features. </a:t>
            </a:r>
            <a:endParaRPr sz="3316"/>
          </a:p>
          <a:p>
            <a:pPr marL="457200" lvl="0" indent="0" algn="l" rtl="0">
              <a:lnSpc>
                <a:spcPct val="100000"/>
              </a:lnSpc>
              <a:spcBef>
                <a:spcPts val="360"/>
              </a:spcBef>
              <a:spcAft>
                <a:spcPts val="0"/>
              </a:spcAft>
              <a:buSzPct val="63842"/>
              <a:buNone/>
            </a:pPr>
            <a:endParaRPr sz="3316"/>
          </a:p>
          <a:p>
            <a:pPr marL="457200" lvl="0" indent="-349427" algn="l" rtl="0">
              <a:lnSpc>
                <a:spcPct val="100000"/>
              </a:lnSpc>
              <a:spcBef>
                <a:spcPts val="360"/>
              </a:spcBef>
              <a:spcAft>
                <a:spcPts val="0"/>
              </a:spcAft>
              <a:buSzPct val="67354"/>
              <a:buChar char="•"/>
            </a:pPr>
            <a:r>
              <a:rPr lang="en-US" sz="3316"/>
              <a:t>Compare expected implementation with what is currently being implemented.</a:t>
            </a:r>
            <a:endParaRPr sz="3316"/>
          </a:p>
          <a:p>
            <a:pPr marL="457200" lvl="0" indent="-228600" algn="l" rtl="0">
              <a:lnSpc>
                <a:spcPct val="100000"/>
              </a:lnSpc>
              <a:spcBef>
                <a:spcPts val="360"/>
              </a:spcBef>
              <a:spcAft>
                <a:spcPts val="0"/>
              </a:spcAft>
              <a:buSzPct val="63829"/>
              <a:buNone/>
            </a:pPr>
            <a:endParaRPr sz="3316"/>
          </a:p>
          <a:p>
            <a:pPr marL="0" lvl="0" indent="0" algn="ctr" rtl="0">
              <a:lnSpc>
                <a:spcPct val="100000"/>
              </a:lnSpc>
              <a:spcBef>
                <a:spcPts val="360"/>
              </a:spcBef>
              <a:spcAft>
                <a:spcPts val="0"/>
              </a:spcAft>
              <a:buSzPct val="63842"/>
              <a:buNone/>
            </a:pPr>
            <a:r>
              <a:rPr lang="en-US" sz="3316" b="1"/>
              <a:t>Note:</a:t>
            </a:r>
            <a:r>
              <a:rPr lang="en-US" sz="3316"/>
              <a:t> many evidence-based interventions have fidelity monitoring too</a:t>
            </a:r>
            <a:r>
              <a:rPr lang="en-US"/>
              <a:t>ls!</a:t>
            </a:r>
            <a:endParaRPr/>
          </a:p>
        </p:txBody>
      </p:sp>
      <p:sp>
        <p:nvSpPr>
          <p:cNvPr id="1108" name="Google Shape;1108;p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to Measure Fidelity</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g3e358dd8c04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Power of Fidelity</a:t>
            </a:r>
            <a:endParaRPr/>
          </a:p>
        </p:txBody>
      </p:sp>
      <p:pic>
        <p:nvPicPr>
          <p:cNvPr id="1115" name="Google Shape;1115;g3e358dd8c04_0_0"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1116" name="Google Shape;1116;g3e358dd8c04_0_0"/>
          <p:cNvSpPr txBox="1"/>
          <p:nvPr/>
        </p:nvSpPr>
        <p:spPr>
          <a:xfrm>
            <a:off x="74625" y="6341825"/>
            <a:ext cx="73413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99"/>
          <p:cNvSpPr txBox="1">
            <a:spLocks noGrp="1"/>
          </p:cNvSpPr>
          <p:nvPr>
            <p:ph type="body" idx="1"/>
          </p:nvPr>
        </p:nvSpPr>
        <p:spPr>
          <a:xfrm>
            <a:off x="228600" y="1538950"/>
            <a:ext cx="8686800" cy="5319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Char char="•"/>
            </a:pPr>
            <a:r>
              <a:rPr lang="en-US" sz="2400"/>
              <a:t>Evaluate fidelity of intervention implementation</a:t>
            </a:r>
            <a:endParaRPr sz="2400"/>
          </a:p>
          <a:p>
            <a:pPr marL="914400" lvl="1" indent="-393700" algn="l" rtl="0">
              <a:lnSpc>
                <a:spcPct val="100000"/>
              </a:lnSpc>
              <a:spcBef>
                <a:spcPts val="360"/>
              </a:spcBef>
              <a:spcAft>
                <a:spcPts val="0"/>
              </a:spcAft>
              <a:buSzPts val="2600"/>
              <a:buChar char="–"/>
            </a:pPr>
            <a:r>
              <a:rPr lang="en-US" sz="2400"/>
              <a:t>more staff training? modeling?</a:t>
            </a:r>
            <a:endParaRPr sz="2400"/>
          </a:p>
          <a:p>
            <a:pPr marL="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match to student need</a:t>
            </a:r>
            <a:endParaRPr sz="2400"/>
          </a:p>
          <a:p>
            <a:pPr marL="914400" lvl="1" indent="-393700" algn="l" rtl="0">
              <a:lnSpc>
                <a:spcPct val="100000"/>
              </a:lnSpc>
              <a:spcBef>
                <a:spcPts val="360"/>
              </a:spcBef>
              <a:spcAft>
                <a:spcPts val="0"/>
              </a:spcAft>
              <a:buSzPts val="2600"/>
              <a:buChar char="–"/>
            </a:pPr>
            <a:r>
              <a:rPr lang="en-US" sz="2400"/>
              <a:t>is it the right fit?</a:t>
            </a:r>
            <a:endParaRPr sz="2400"/>
          </a:p>
          <a:p>
            <a:pPr marL="9144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contextual fit</a:t>
            </a:r>
            <a:endParaRPr sz="2400"/>
          </a:p>
          <a:p>
            <a:pPr marL="914400" lvl="1" indent="-393700" algn="l" rtl="0">
              <a:lnSpc>
                <a:spcPct val="100000"/>
              </a:lnSpc>
              <a:spcBef>
                <a:spcPts val="360"/>
              </a:spcBef>
              <a:spcAft>
                <a:spcPts val="0"/>
              </a:spcAft>
              <a:buSzPts val="2600"/>
              <a:buChar char="–"/>
            </a:pPr>
            <a:r>
              <a:rPr lang="en-US" sz="2400"/>
              <a:t>right match between the strategies, procedures, or elements of an intervention and the values, needs, skills, and resources of those who implement and experience the intervention</a:t>
            </a:r>
            <a:endParaRPr sz="2400"/>
          </a:p>
        </p:txBody>
      </p:sp>
      <p:sp>
        <p:nvSpPr>
          <p:cNvPr id="1123" name="Google Shape;1123;p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Team Fidelity Conversations</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5b262c1ac7_0_121"/>
          <p:cNvSpPr txBox="1">
            <a:spLocks noGrp="1"/>
          </p:cNvSpPr>
          <p:nvPr>
            <p:ph type="subTitle" idx="1"/>
          </p:nvPr>
        </p:nvSpPr>
        <p:spPr>
          <a:xfrm>
            <a:off x="1348325" y="3429000"/>
            <a:ext cx="6400800" cy="1470000"/>
          </a:xfrm>
          <a:prstGeom prst="rect">
            <a:avLst/>
          </a:prstGeom>
          <a:solidFill>
            <a:schemeClr val="lt1">
              <a:alpha val="67058"/>
            </a:schemeClr>
          </a:solid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640"/>
              </a:spcBef>
              <a:spcAft>
                <a:spcPts val="0"/>
              </a:spcAft>
              <a:buSzPct val="117647"/>
              <a:buNone/>
            </a:pPr>
            <a:r>
              <a:rPr lang="en-US"/>
              <a:t>Create an action plan outlining ongoing and priority tasks to be addressed upon the team’s return to school.</a:t>
            </a:r>
            <a:endParaRPr/>
          </a:p>
        </p:txBody>
      </p:sp>
      <p:sp>
        <p:nvSpPr>
          <p:cNvPr id="1129" name="Google Shape;1129;g35b262c1ac7_0_121"/>
          <p:cNvSpPr txBox="1">
            <a:spLocks noGrp="1"/>
          </p:cNvSpPr>
          <p:nvPr>
            <p:ph type="ctrTitle"/>
          </p:nvPr>
        </p:nvSpPr>
        <p:spPr>
          <a:xfrm>
            <a:off x="928464" y="1600200"/>
            <a:ext cx="7240500" cy="14700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a:t>Action Planning</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g33d67ba3ed8_8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 love feedback!!</a:t>
            </a:r>
            <a:endParaRPr/>
          </a:p>
        </p:txBody>
      </p:sp>
      <p:sp>
        <p:nvSpPr>
          <p:cNvPr id="1136" name="Google Shape;1136;g33d67ba3ed8_8_0"/>
          <p:cNvSpPr txBox="1"/>
          <p:nvPr/>
        </p:nvSpPr>
        <p:spPr>
          <a:xfrm>
            <a:off x="376175" y="1562575"/>
            <a:ext cx="8406000" cy="143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Please complete the evaluation for us. We appreciate the feedback. </a:t>
            </a:r>
            <a:endParaRPr sz="3000" b="0" i="0" u="none" strike="noStrike" cap="none">
              <a:solidFill>
                <a:schemeClr val="dk1"/>
              </a:solidFill>
              <a:latin typeface="Verdana"/>
              <a:ea typeface="Verdana"/>
              <a:cs typeface="Verdana"/>
              <a:sym typeface="Verdan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2" name="Title 1" hidden="1">
            <a:extLst>
              <a:ext uri="{FF2B5EF4-FFF2-40B4-BE49-F238E27FC236}">
                <a16:creationId xmlns:a16="http://schemas.microsoft.com/office/drawing/2014/main" id="{A207CBD7-96E7-D3D6-4C50-DD4E7BD014BA}"/>
              </a:ext>
              <a:ext uri="{C183D7F6-B498-43B3-948B-1728B52AA6E4}">
                <adec:decorative xmlns:adec="http://schemas.microsoft.com/office/drawing/2017/decorative" val="0"/>
              </a:ext>
            </a:extLst>
          </p:cNvPr>
          <p:cNvSpPr>
            <a:spLocks noGrp="1"/>
          </p:cNvSpPr>
          <p:nvPr>
            <p:ph type="title" idx="4294967295"/>
          </p:nvPr>
        </p:nvSpPr>
        <p:spPr/>
        <p:txBody>
          <a:bodyPr/>
          <a:lstStyle/>
          <a:p>
            <a:r>
              <a:rPr lang="en-US" dirty="0"/>
              <a:t>Thank you</a:t>
            </a:r>
          </a:p>
        </p:txBody>
      </p:sp>
      <p:pic>
        <p:nvPicPr>
          <p:cNvPr id="1142" name="Google Shape;1142;g33d67ba3ed8_8_163" descr="picture of Thank You"/>
          <p:cNvPicPr preferRelativeResize="0"/>
          <p:nvPr/>
        </p:nvPicPr>
        <p:blipFill rotWithShape="1">
          <a:blip r:embed="rId3">
            <a:alphaModFix/>
          </a:blip>
          <a:srcRect/>
          <a:stretch/>
        </p:blipFill>
        <p:spPr>
          <a:xfrm>
            <a:off x="370125" y="1476825"/>
            <a:ext cx="8210425" cy="30649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20"/>
          <p:cNvSpPr txBox="1">
            <a:spLocks noGrp="1"/>
          </p:cNvSpPr>
          <p:nvPr>
            <p:ph type="body" idx="1"/>
          </p:nvPr>
        </p:nvSpPr>
        <p:spPr>
          <a:xfrm>
            <a:off x="457200" y="1600200"/>
            <a:ext cx="8229600" cy="5036100"/>
          </a:xfrm>
          <a:prstGeom prst="rect">
            <a:avLst/>
          </a:prstGeom>
          <a:noFill/>
          <a:ln>
            <a:noFill/>
          </a:ln>
        </p:spPr>
        <p:txBody>
          <a:bodyPr spcFirstLastPara="1" wrap="square" lIns="91425" tIns="45700" rIns="91425" bIns="45700" anchor="t" anchorCtr="0">
            <a:noAutofit/>
          </a:bodyPr>
          <a:lstStyle/>
          <a:p>
            <a:pPr marL="457200" lvl="0" indent="-381001" algn="l" rtl="0">
              <a:lnSpc>
                <a:spcPct val="100000"/>
              </a:lnSpc>
              <a:spcBef>
                <a:spcPts val="360"/>
              </a:spcBef>
              <a:spcAft>
                <a:spcPts val="0"/>
              </a:spcAft>
              <a:buSzPts val="2400"/>
              <a:buChar char="•"/>
            </a:pPr>
            <a:r>
              <a:rPr lang="en-US" sz="2400"/>
              <a:t>Center on PBIS. (2025). Tier 2 School-Level Systems Guide. Center on PBIS, University of Oregon. www.pbis.org</a:t>
            </a:r>
            <a:endParaRPr sz="2400"/>
          </a:p>
          <a:p>
            <a:pPr marL="457200" lvl="0" indent="-381001" algn="l" rtl="0">
              <a:lnSpc>
                <a:spcPct val="100000"/>
              </a:lnSpc>
              <a:spcBef>
                <a:spcPts val="360"/>
              </a:spcBef>
              <a:spcAft>
                <a:spcPts val="0"/>
              </a:spcAft>
              <a:buSzPts val="2400"/>
              <a:buChar char="•"/>
            </a:pPr>
            <a:r>
              <a:rPr lang="en-US" sz="2400"/>
              <a:t>Crone, D. A., Horner, R. H., &amp; Hawken, L.. S. (2004). </a:t>
            </a:r>
            <a:r>
              <a:rPr lang="en-US" sz="2400" b="1"/>
              <a:t>Responding to problem behavior in schools:</a:t>
            </a:r>
            <a:r>
              <a:rPr lang="en-US" sz="2400"/>
              <a:t> The Behavior Education Program. New York: Guilford.</a:t>
            </a:r>
            <a:endParaRPr sz="2400"/>
          </a:p>
          <a:p>
            <a:pPr marL="457200" lvl="0" indent="-381001" algn="l" rtl="0">
              <a:lnSpc>
                <a:spcPct val="100000"/>
              </a:lnSpc>
              <a:spcBef>
                <a:spcPts val="360"/>
              </a:spcBef>
              <a:spcAft>
                <a:spcPts val="0"/>
              </a:spcAft>
              <a:buSzPts val="2400"/>
              <a:buChar char="•"/>
            </a:pPr>
            <a:r>
              <a:rPr lang="en-US" sz="2400"/>
              <a:t>Everett, S., Sugai, G., Fallon, L., Simonsen, B., &amp; O’Keeffe, B. (2011). </a:t>
            </a:r>
            <a:r>
              <a:rPr lang="en-US" sz="2400" b="1"/>
              <a:t>School-wide Tier II interventions: </a:t>
            </a:r>
            <a:r>
              <a:rPr lang="en-US" sz="2400"/>
              <a:t>Check-In Check-Out Getting Started Workbook. OSEP Technical Assistance Center on Positive Behavioral Interventions and Supports. </a:t>
            </a:r>
            <a:endParaRPr sz="2400"/>
          </a:p>
        </p:txBody>
      </p:sp>
      <p:sp>
        <p:nvSpPr>
          <p:cNvPr id="1149" name="Google Shape;1149;p1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2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0000" lnSpcReduction="20000"/>
          </a:bodyPr>
          <a:lstStyle/>
          <a:p>
            <a:pPr marL="457200" lvl="0" indent="-331838" algn="l" rtl="0">
              <a:lnSpc>
                <a:spcPct val="100000"/>
              </a:lnSpc>
              <a:spcBef>
                <a:spcPts val="360"/>
              </a:spcBef>
              <a:spcAft>
                <a:spcPts val="0"/>
              </a:spcAft>
              <a:buSzPct val="72580"/>
              <a:buChar char="•"/>
            </a:pPr>
            <a:r>
              <a:rPr lang="en-US"/>
              <a:t>Hosp, J. L., Hosh, M. K., Howell, K. W., Allison, R. (2014). The ABCs of curriculum-based evaluation: A practical guide to effective decision making. New York: Guilford.</a:t>
            </a:r>
            <a:endParaRPr/>
          </a:p>
          <a:p>
            <a:pPr marL="457200" lvl="0" indent="-331839" algn="l" rtl="0">
              <a:lnSpc>
                <a:spcPct val="100000"/>
              </a:lnSpc>
              <a:spcBef>
                <a:spcPts val="360"/>
              </a:spcBef>
              <a:spcAft>
                <a:spcPts val="0"/>
              </a:spcAft>
              <a:buSzPct val="72580"/>
              <a:buChar char="•"/>
            </a:pPr>
            <a:r>
              <a:rPr lang="en-US"/>
              <a:t>National Center on Response to Intervention (March 2010). Essential Components of RTI – A Closer Look at Response to Intervention. Washington, DC: U.S. Department of Education, Office of Special Education Programs, National Center on Response to Intervention,  </a:t>
            </a:r>
            <a:r>
              <a:rPr lang="en-US" u="sng">
                <a:solidFill>
                  <a:schemeClr val="hlink"/>
                </a:solidFill>
                <a:hlinkClick r:id="rId3"/>
              </a:rPr>
              <a:t>https://mtss4success.org/sites/default/files/2020-07/rtiessentialcomponents_042710.pdf</a:t>
            </a:r>
            <a:r>
              <a:rPr lang="en-US"/>
              <a:t>.</a:t>
            </a:r>
            <a:endParaRPr/>
          </a:p>
          <a:p>
            <a:pPr marL="457200" lvl="0" indent="-331838" algn="l" rtl="0">
              <a:lnSpc>
                <a:spcPct val="100000"/>
              </a:lnSpc>
              <a:spcBef>
                <a:spcPts val="360"/>
              </a:spcBef>
              <a:spcAft>
                <a:spcPts val="0"/>
              </a:spcAft>
              <a:buSzPct val="72580"/>
              <a:buChar char="•"/>
            </a:pPr>
            <a:r>
              <a:rPr lang="en-US"/>
              <a:t>McIntosh, K. &amp; Goodman, S. (2016). Integrating multi-tiered systems of support: Blending RTI and PBIS. New York: Guilford Press.</a:t>
            </a:r>
            <a:endParaRPr/>
          </a:p>
        </p:txBody>
      </p:sp>
      <p:sp>
        <p:nvSpPr>
          <p:cNvPr id="1156" name="Google Shape;1156;p1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dc6f6d8e7f_3_284"/>
          <p:cNvSpPr txBox="1">
            <a:spLocks noGrp="1"/>
          </p:cNvSpPr>
          <p:nvPr>
            <p:ph type="body" idx="1"/>
          </p:nvPr>
        </p:nvSpPr>
        <p:spPr>
          <a:xfrm>
            <a:off x="322400" y="4491700"/>
            <a:ext cx="8593200" cy="179880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360"/>
              </a:spcBef>
              <a:spcAft>
                <a:spcPts val="0"/>
              </a:spcAft>
              <a:buSzPts val="1800"/>
              <a:buNone/>
            </a:pPr>
            <a:r>
              <a:rPr lang="en-US" sz="2400"/>
              <a:t>Build and sustain a system that ensures that all students receive high quality core academic, behavioral and social-emotional instruction and evidence-based advanced tier interventions to support their learning needs.</a:t>
            </a:r>
            <a:endParaRPr sz="2400"/>
          </a:p>
        </p:txBody>
      </p:sp>
      <p:pic>
        <p:nvPicPr>
          <p:cNvPr id="276" name="Google Shape;276;g3dc6f6d8e7f_3_284" descr="Picture showing the components needed to manage complex change (Vision, Action Plans, Skills, Resources, Motivators, and Assessment) and the problems that may result if one is missing."/>
          <p:cNvPicPr preferRelativeResize="0"/>
          <p:nvPr/>
        </p:nvPicPr>
        <p:blipFill rotWithShape="1">
          <a:blip r:embed="rId3">
            <a:alphaModFix/>
          </a:blip>
          <a:srcRect/>
          <a:stretch/>
        </p:blipFill>
        <p:spPr>
          <a:xfrm>
            <a:off x="1622875" y="1371600"/>
            <a:ext cx="5546400" cy="2941850"/>
          </a:xfrm>
          <a:prstGeom prst="rect">
            <a:avLst/>
          </a:prstGeom>
          <a:noFill/>
          <a:ln>
            <a:noFill/>
          </a:ln>
        </p:spPr>
      </p:pic>
      <p:sp>
        <p:nvSpPr>
          <p:cNvPr id="277" name="Google Shape;277;g3dc6f6d8e7f_3_2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Vision For Advanced Tiers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2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81001" algn="l" rtl="0">
              <a:lnSpc>
                <a:spcPct val="100000"/>
              </a:lnSpc>
              <a:spcBef>
                <a:spcPts val="360"/>
              </a:spcBef>
              <a:spcAft>
                <a:spcPts val="0"/>
              </a:spcAft>
              <a:buSzPts val="2400"/>
              <a:buChar char="•"/>
            </a:pPr>
            <a:r>
              <a:rPr lang="en-US" sz="2400"/>
              <a:t>Riley-Tillman, C. T., Burns, M. K., &amp; Kilgus, S. P. (2020). Evaluating Educational Interventions, Second Edition: </a:t>
            </a:r>
            <a:r>
              <a:rPr lang="en-US" sz="2400" b="1"/>
              <a:t>Single-Case Design for Measuring Response to Intervention</a:t>
            </a:r>
            <a:r>
              <a:rPr lang="en-US" sz="2400"/>
              <a:t> (Second ed.). The Guilford Press.</a:t>
            </a:r>
            <a:endParaRPr sz="2400"/>
          </a:p>
          <a:p>
            <a:pPr marL="457200" lvl="0" indent="0" algn="l" rtl="0">
              <a:lnSpc>
                <a:spcPct val="100000"/>
              </a:lnSpc>
              <a:spcBef>
                <a:spcPts val="360"/>
              </a:spcBef>
              <a:spcAft>
                <a:spcPts val="0"/>
              </a:spcAft>
              <a:buSzPts val="1800"/>
              <a:buNone/>
            </a:pPr>
            <a:endParaRPr sz="2400"/>
          </a:p>
          <a:p>
            <a:pPr marL="457200" lvl="0" indent="-381001" algn="l" rtl="0">
              <a:lnSpc>
                <a:spcPct val="100000"/>
              </a:lnSpc>
              <a:spcBef>
                <a:spcPts val="360"/>
              </a:spcBef>
              <a:spcAft>
                <a:spcPts val="0"/>
              </a:spcAft>
              <a:buSzPts val="2400"/>
              <a:buChar char="•"/>
            </a:pPr>
            <a:r>
              <a:rPr lang="en-US" sz="2400"/>
              <a:t>Sanetti, L. &amp; Meek, M. (2019). </a:t>
            </a:r>
            <a:r>
              <a:rPr lang="en-US" sz="2400" b="1"/>
              <a:t>Supporting successful interventions in schools : tools to plan, evaluate, and sustain effective implementation.</a:t>
            </a:r>
            <a:r>
              <a:rPr lang="en-US" sz="2400"/>
              <a:t> New York: The Guilford Press.</a:t>
            </a:r>
            <a:endParaRPr sz="2400"/>
          </a:p>
          <a:p>
            <a:pPr marL="457200" lvl="0" indent="-228600" algn="l" rtl="0">
              <a:lnSpc>
                <a:spcPct val="100000"/>
              </a:lnSpc>
              <a:spcBef>
                <a:spcPts val="360"/>
              </a:spcBef>
              <a:spcAft>
                <a:spcPts val="0"/>
              </a:spcAft>
              <a:buSzPts val="1946"/>
              <a:buNone/>
            </a:pPr>
            <a:endParaRPr sz="2400"/>
          </a:p>
        </p:txBody>
      </p:sp>
      <p:sp>
        <p:nvSpPr>
          <p:cNvPr id="1163" name="Google Shape;1163;p1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2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The IRIS Center. (2014). Evidence-based practices (part 3): Evaluating learner outcomes and fidelity. Retrieved from </a:t>
            </a:r>
            <a:r>
              <a:rPr lang="en-US" u="sng">
                <a:solidFill>
                  <a:schemeClr val="hlink"/>
                </a:solidFill>
                <a:hlinkClick r:id="rId3"/>
              </a:rPr>
              <a:t>https://iris.peabody.vanderbilt.edu/module/ebp_03/</a:t>
            </a:r>
            <a:endParaRPr/>
          </a:p>
          <a:p>
            <a:pPr marL="0" lvl="0" indent="0" algn="l" rtl="0">
              <a:lnSpc>
                <a:spcPct val="100000"/>
              </a:lnSpc>
              <a:spcBef>
                <a:spcPts val="360"/>
              </a:spcBef>
              <a:spcAft>
                <a:spcPts val="0"/>
              </a:spcAft>
              <a:buSzPct val="72580"/>
              <a:buNone/>
            </a:pPr>
            <a:endParaRPr/>
          </a:p>
          <a:p>
            <a:pPr marL="457200" lvl="0" indent="-342900" algn="l" rtl="0">
              <a:lnSpc>
                <a:spcPct val="100000"/>
              </a:lnSpc>
              <a:spcBef>
                <a:spcPts val="360"/>
              </a:spcBef>
              <a:spcAft>
                <a:spcPts val="0"/>
              </a:spcAft>
              <a:buSzPct val="72580"/>
              <a:buChar char="•"/>
            </a:pPr>
            <a:r>
              <a:rPr lang="en-US"/>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u="sng">
                <a:solidFill>
                  <a:schemeClr val="hlink"/>
                </a:solidFill>
                <a:hlinkClick r:id="rId4"/>
              </a:rPr>
              <a:t>www.pbis.org</a:t>
            </a:r>
            <a:r>
              <a:rPr lang="en-US"/>
              <a:t>.</a:t>
            </a:r>
            <a:endParaRPr/>
          </a:p>
        </p:txBody>
      </p:sp>
      <p:sp>
        <p:nvSpPr>
          <p:cNvPr id="1170" name="Google Shape;1170;p1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dc6f6d8e7f_3_2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What is Your Vision for Tier 2 School Implementation?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2" descr="pink arrow"/>
          <p:cNvPicPr preferRelativeResize="0"/>
          <p:nvPr/>
        </p:nvPicPr>
        <p:blipFill rotWithShape="1">
          <a:blip r:embed="rId3">
            <a:alphaModFix/>
          </a:blip>
          <a:srcRect/>
          <a:stretch/>
        </p:blipFill>
        <p:spPr>
          <a:xfrm>
            <a:off x="3023100" y="1371600"/>
            <a:ext cx="3529725" cy="5486400"/>
          </a:xfrm>
          <a:prstGeom prst="rect">
            <a:avLst/>
          </a:prstGeom>
          <a:noFill/>
          <a:ln>
            <a:noFill/>
          </a:ln>
        </p:spPr>
      </p:pic>
      <p:sp>
        <p:nvSpPr>
          <p:cNvPr id="289" name="Google Shape;289;p42"/>
          <p:cNvSpPr/>
          <p:nvPr/>
        </p:nvSpPr>
        <p:spPr>
          <a:xfrm>
            <a:off x="3240113" y="1640125"/>
            <a:ext cx="2961900" cy="930000"/>
          </a:xfrm>
          <a:prstGeom prst="leftRightArrow">
            <a:avLst>
              <a:gd name="adj1" fmla="val 50000"/>
              <a:gd name="adj2" fmla="val 50000"/>
            </a:avLst>
          </a:prstGeom>
          <a:solidFill>
            <a:srgbClr val="FF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Teaming</a:t>
            </a:r>
            <a:endParaRPr sz="2400" b="0" i="0" u="none" strike="noStrike" cap="none">
              <a:solidFill>
                <a:srgbClr val="000000"/>
              </a:solidFill>
              <a:latin typeface="Arial"/>
              <a:ea typeface="Arial"/>
              <a:cs typeface="Arial"/>
              <a:sym typeface="Arial"/>
            </a:endParaRPr>
          </a:p>
        </p:txBody>
      </p:sp>
      <p:sp>
        <p:nvSpPr>
          <p:cNvPr id="290" name="Google Shape;290;p42"/>
          <p:cNvSpPr/>
          <p:nvPr/>
        </p:nvSpPr>
        <p:spPr>
          <a:xfrm>
            <a:off x="2652113" y="2685350"/>
            <a:ext cx="4271700" cy="801000"/>
          </a:xfrm>
          <a:prstGeom prst="lef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Universal Screening/RFA</a:t>
            </a:r>
            <a:endParaRPr sz="2400" b="0" i="0" u="none" strike="noStrike" cap="none">
              <a:solidFill>
                <a:srgbClr val="000000"/>
              </a:solidFill>
              <a:latin typeface="Arial"/>
              <a:ea typeface="Arial"/>
              <a:cs typeface="Arial"/>
              <a:sym typeface="Arial"/>
            </a:endParaRPr>
          </a:p>
        </p:txBody>
      </p:sp>
      <p:sp>
        <p:nvSpPr>
          <p:cNvPr id="291" name="Google Shape;291;p42"/>
          <p:cNvSpPr/>
          <p:nvPr/>
        </p:nvSpPr>
        <p:spPr>
          <a:xfrm>
            <a:off x="1350713" y="3376200"/>
            <a:ext cx="6874500" cy="1210200"/>
          </a:xfrm>
          <a:prstGeom prst="lef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EBP Interventions and Supports Continuum</a:t>
            </a:r>
            <a:endParaRPr sz="2400" b="0" i="0" u="none" strike="noStrike" cap="none">
              <a:solidFill>
                <a:srgbClr val="000000"/>
              </a:solidFill>
              <a:latin typeface="Arial"/>
              <a:ea typeface="Arial"/>
              <a:cs typeface="Arial"/>
              <a:sym typeface="Arial"/>
            </a:endParaRPr>
          </a:p>
        </p:txBody>
      </p:sp>
      <p:sp>
        <p:nvSpPr>
          <p:cNvPr id="292" name="Google Shape;292;p42"/>
          <p:cNvSpPr/>
          <p:nvPr/>
        </p:nvSpPr>
        <p:spPr>
          <a:xfrm>
            <a:off x="2468663" y="4374575"/>
            <a:ext cx="4638600" cy="1017900"/>
          </a:xfrm>
          <a:prstGeom prst="lef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Progress Monitoring</a:t>
            </a:r>
            <a:endParaRPr sz="2400" b="0" i="0" u="none" strike="noStrike" cap="none">
              <a:solidFill>
                <a:srgbClr val="000000"/>
              </a:solidFill>
              <a:latin typeface="Arial"/>
              <a:ea typeface="Arial"/>
              <a:cs typeface="Arial"/>
              <a:sym typeface="Arial"/>
            </a:endParaRPr>
          </a:p>
        </p:txBody>
      </p:sp>
      <p:sp>
        <p:nvSpPr>
          <p:cNvPr id="293" name="Google Shape;293;p42"/>
          <p:cNvSpPr/>
          <p:nvPr/>
        </p:nvSpPr>
        <p:spPr>
          <a:xfrm>
            <a:off x="2143313" y="5392475"/>
            <a:ext cx="5289300" cy="1143000"/>
          </a:xfrm>
          <a:prstGeom prst="lef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Data-informed Decision Making</a:t>
            </a:r>
            <a:endParaRPr sz="2400" b="0" i="0" u="none" strike="noStrike" cap="none">
              <a:solidFill>
                <a:srgbClr val="000000"/>
              </a:solidFill>
              <a:latin typeface="Arial"/>
              <a:ea typeface="Arial"/>
              <a:cs typeface="Arial"/>
              <a:sym typeface="Arial"/>
            </a:endParaRPr>
          </a:p>
        </p:txBody>
      </p:sp>
      <p:sp>
        <p:nvSpPr>
          <p:cNvPr id="294" name="Google Shape;294;p42"/>
          <p:cNvSpPr txBox="1"/>
          <p:nvPr/>
        </p:nvSpPr>
        <p:spPr>
          <a:xfrm rot="-5400000">
            <a:off x="-1869750" y="3810750"/>
            <a:ext cx="5432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Behavior and Mental Wellness</a:t>
            </a:r>
            <a:endParaRPr sz="2400" b="0" i="0" u="none" strike="noStrike" cap="none">
              <a:solidFill>
                <a:srgbClr val="000000"/>
              </a:solidFill>
              <a:latin typeface="Verdana"/>
              <a:ea typeface="Verdana"/>
              <a:cs typeface="Verdana"/>
              <a:sym typeface="Verdana"/>
            </a:endParaRPr>
          </a:p>
        </p:txBody>
      </p:sp>
      <p:sp>
        <p:nvSpPr>
          <p:cNvPr id="295" name="Google Shape;295;p42"/>
          <p:cNvSpPr txBox="1"/>
          <p:nvPr/>
        </p:nvSpPr>
        <p:spPr>
          <a:xfrm rot="5400000">
            <a:off x="6474550" y="3323450"/>
            <a:ext cx="418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Academics</a:t>
            </a:r>
            <a:endParaRPr sz="2800" b="0" i="0" u="none" strike="noStrike" cap="none">
              <a:solidFill>
                <a:srgbClr val="000000"/>
              </a:solidFill>
              <a:latin typeface="Verdana"/>
              <a:ea typeface="Verdana"/>
              <a:cs typeface="Verdana"/>
              <a:sym typeface="Verdana"/>
            </a:endParaRPr>
          </a:p>
        </p:txBody>
      </p:sp>
      <p:sp>
        <p:nvSpPr>
          <p:cNvPr id="296" name="Google Shape;296;p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Essential Element Alignment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e5ecc5ad69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Science of Implementation </a:t>
            </a:r>
            <a:endParaRPr/>
          </a:p>
        </p:txBody>
      </p:sp>
      <p:pic>
        <p:nvPicPr>
          <p:cNvPr id="303" name="Google Shape;303;g3e5ecc5ad69_0_0"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304" name="Google Shape;304;g3e5ecc5ad69_0_0"/>
          <p:cNvSpPr txBox="1"/>
          <p:nvPr/>
        </p:nvSpPr>
        <p:spPr>
          <a:xfrm>
            <a:off x="74625" y="6341825"/>
            <a:ext cx="73413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34ba78c8ca_0_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Moving In and Out of Tiers</a:t>
            </a:r>
            <a:endParaRPr/>
          </a:p>
        </p:txBody>
      </p:sp>
      <p:sp>
        <p:nvSpPr>
          <p:cNvPr id="311" name="Google Shape;311;g134ba78c8ca_0_16"/>
          <p:cNvSpPr txBox="1"/>
          <p:nvPr/>
        </p:nvSpPr>
        <p:spPr>
          <a:xfrm>
            <a:off x="593057" y="1425600"/>
            <a:ext cx="5280000" cy="50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Verdana"/>
                <a:ea typeface="Verdana"/>
                <a:cs typeface="Verdana"/>
                <a:sym typeface="Verdana"/>
              </a:rPr>
              <a:t>How are students’ experiences in a multi-tiered system of supports like a lava lamp? </a:t>
            </a:r>
            <a:endParaRPr sz="3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p:txBody>
      </p:sp>
      <p:pic>
        <p:nvPicPr>
          <p:cNvPr id="312" name="Google Shape;312;g134ba78c8ca_0_16"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4b1b9bd0d1_2_26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Where are we in the Triangle?</a:t>
            </a:r>
            <a:endParaRPr/>
          </a:p>
        </p:txBody>
      </p:sp>
      <p:pic>
        <p:nvPicPr>
          <p:cNvPr id="319" name="Google Shape;319;g24b1b9bd0d1_2_2618" descr="multi-colored pyramid showing three tiers"/>
          <p:cNvPicPr preferRelativeResize="0"/>
          <p:nvPr/>
        </p:nvPicPr>
        <p:blipFill rotWithShape="1">
          <a:blip r:embed="rId3">
            <a:alphaModFix/>
          </a:blip>
          <a:srcRect/>
          <a:stretch/>
        </p:blipFill>
        <p:spPr>
          <a:xfrm>
            <a:off x="531550" y="1918425"/>
            <a:ext cx="4567400" cy="4375150"/>
          </a:xfrm>
          <a:prstGeom prst="rect">
            <a:avLst/>
          </a:prstGeom>
          <a:noFill/>
          <a:ln>
            <a:noFill/>
          </a:ln>
        </p:spPr>
      </p:pic>
      <p:sp>
        <p:nvSpPr>
          <p:cNvPr id="320" name="Google Shape;320;g24b1b9bd0d1_2_2618"/>
          <p:cNvSpPr txBox="1"/>
          <p:nvPr/>
        </p:nvSpPr>
        <p:spPr>
          <a:xfrm>
            <a:off x="5406250" y="1715600"/>
            <a:ext cx="4306200" cy="47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3 for a </a:t>
            </a:r>
            <a:r>
              <a:rPr lang="en-US" sz="2800" b="0" i="1" u="none" strike="noStrike" cap="none">
                <a:solidFill>
                  <a:srgbClr val="000000"/>
                </a:solidFill>
                <a:latin typeface="Verdana"/>
                <a:ea typeface="Verdana"/>
                <a:cs typeface="Verdana"/>
                <a:sym typeface="Verdana"/>
              </a:rPr>
              <a:t>Few</a:t>
            </a:r>
            <a:r>
              <a:rPr lang="en-US" sz="2800" b="0" i="0" u="none" strike="noStrike" cap="none">
                <a:solidFill>
                  <a:srgbClr val="000000"/>
                </a:solidFill>
                <a:latin typeface="Verdana"/>
                <a:ea typeface="Verdana"/>
                <a:cs typeface="Verdana"/>
                <a:sym typeface="Verdana"/>
              </a:rPr>
              <a:t>: Intensive, Individualized</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2 for </a:t>
            </a:r>
            <a:r>
              <a:rPr lang="en-US" sz="2800" b="0" i="1" u="none" strike="noStrike" cap="none">
                <a:solidFill>
                  <a:srgbClr val="000000"/>
                </a:solidFill>
                <a:latin typeface="Verdana"/>
                <a:ea typeface="Verdana"/>
                <a:cs typeface="Verdana"/>
                <a:sym typeface="Verdana"/>
              </a:rPr>
              <a:t>Some</a:t>
            </a:r>
            <a:r>
              <a:rPr lang="en-US" sz="2800" b="0" i="0" u="none" strike="noStrike" cap="none">
                <a:solidFill>
                  <a:srgbClr val="000000"/>
                </a:solidFill>
                <a:latin typeface="Verdana"/>
                <a:ea typeface="Verdana"/>
                <a:cs typeface="Verdana"/>
                <a:sym typeface="Verdana"/>
              </a:rPr>
              <a:t>: Targeted for Small Groups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I for </a:t>
            </a:r>
            <a:r>
              <a:rPr lang="en-US" sz="2800" b="0" i="1" u="none" strike="noStrike" cap="none">
                <a:solidFill>
                  <a:srgbClr val="000000"/>
                </a:solidFill>
                <a:latin typeface="Verdana"/>
                <a:ea typeface="Verdana"/>
                <a:cs typeface="Verdana"/>
                <a:sym typeface="Verdana"/>
              </a:rPr>
              <a:t>All</a:t>
            </a:r>
            <a:r>
              <a:rPr lang="en-US" sz="2800" b="0" i="0" u="none" strike="noStrike" cap="none">
                <a:solidFill>
                  <a:srgbClr val="000000"/>
                </a:solidFill>
                <a:latin typeface="Verdana"/>
                <a:ea typeface="Verdana"/>
                <a:cs typeface="Verdana"/>
                <a:sym typeface="Verdana"/>
              </a:rPr>
              <a:t>: Core/Universal</a:t>
            </a:r>
            <a:endParaRPr sz="2800" b="0" i="0" u="none" strike="noStrike" cap="none">
              <a:solidFill>
                <a:srgbClr val="000000"/>
              </a:solidFill>
              <a:latin typeface="Verdana"/>
              <a:ea typeface="Verdana"/>
              <a:cs typeface="Verdana"/>
              <a:sym typeface="Verdana"/>
            </a:endParaRPr>
          </a:p>
        </p:txBody>
      </p:sp>
      <p:sp>
        <p:nvSpPr>
          <p:cNvPr id="321" name="Google Shape;321;g24b1b9bd0d1_2_2618"/>
          <p:cNvSpPr txBox="1"/>
          <p:nvPr/>
        </p:nvSpPr>
        <p:spPr>
          <a:xfrm>
            <a:off x="76200" y="3821750"/>
            <a:ext cx="1859400" cy="56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322" name="Google Shape;322;g24b1b9bd0d1_2_2618"/>
          <p:cNvSpPr txBox="1"/>
          <p:nvPr/>
        </p:nvSpPr>
        <p:spPr>
          <a:xfrm>
            <a:off x="1219850" y="2870075"/>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323" name="Google Shape;323;g24b1b9bd0d1_2_2618"/>
          <p:cNvSpPr txBox="1"/>
          <p:nvPr/>
        </p:nvSpPr>
        <p:spPr>
          <a:xfrm>
            <a:off x="2434250" y="1918425"/>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1000"/>
                                        <p:tgtEl>
                                          <p:spTgt spid="32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 calcmode="lin" valueType="num">
                                      <p:cBhvr additive="base">
                                        <p:cTn id="12" dur="1000"/>
                                        <p:tgtEl>
                                          <p:spTgt spid="32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1000"/>
                                        <p:tgtEl>
                                          <p:spTgt spid="3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24b1b9bd0d1_2_5100" title="More school data example"/>
          <p:cNvPicPr preferRelativeResize="0"/>
          <p:nvPr/>
        </p:nvPicPr>
        <p:blipFill rotWithShape="1">
          <a:blip r:embed="rId3">
            <a:alphaModFix/>
          </a:blip>
          <a:srcRect r="4761"/>
          <a:stretch/>
        </p:blipFill>
        <p:spPr>
          <a:xfrm>
            <a:off x="685800" y="1432575"/>
            <a:ext cx="7749400" cy="5368638"/>
          </a:xfrm>
          <a:prstGeom prst="rect">
            <a:avLst/>
          </a:prstGeom>
          <a:noFill/>
          <a:ln>
            <a:noFill/>
          </a:ln>
        </p:spPr>
      </p:pic>
      <p:cxnSp>
        <p:nvCxnSpPr>
          <p:cNvPr id="330" name="Google Shape;330;g24b1b9bd0d1_2_5100" descr="horizontal graph"/>
          <p:cNvCxnSpPr/>
          <p:nvPr/>
        </p:nvCxnSpPr>
        <p:spPr>
          <a:xfrm>
            <a:off x="5552513" y="1950175"/>
            <a:ext cx="15300" cy="3108900"/>
          </a:xfrm>
          <a:prstGeom prst="straightConnector1">
            <a:avLst/>
          </a:prstGeom>
          <a:noFill/>
          <a:ln w="38100" cap="flat" cmpd="sng">
            <a:solidFill>
              <a:srgbClr val="FF0000"/>
            </a:solidFill>
            <a:prstDash val="solid"/>
            <a:round/>
            <a:headEnd type="none" w="sm" len="sm"/>
            <a:tailEnd type="none" w="sm" len="sm"/>
          </a:ln>
        </p:spPr>
      </p:cxnSp>
      <p:sp>
        <p:nvSpPr>
          <p:cNvPr id="331" name="Google Shape;331;g24b1b9bd0d1_2_5100"/>
          <p:cNvSpPr txBox="1"/>
          <p:nvPr/>
        </p:nvSpPr>
        <p:spPr>
          <a:xfrm>
            <a:off x="2824775" y="2456875"/>
            <a:ext cx="25830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60% of students</a:t>
            </a:r>
            <a:endParaRPr sz="1700" b="0" i="0" u="none" strike="noStrike" cap="none">
              <a:solidFill>
                <a:srgbClr val="000000"/>
              </a:solidFill>
              <a:latin typeface="Verdana"/>
              <a:ea typeface="Verdana"/>
              <a:cs typeface="Verdana"/>
              <a:sym typeface="Verdana"/>
            </a:endParaRPr>
          </a:p>
        </p:txBody>
      </p:sp>
      <p:sp>
        <p:nvSpPr>
          <p:cNvPr id="332" name="Google Shape;332;g24b1b9bd0d1_2_5100"/>
          <p:cNvSpPr txBox="1"/>
          <p:nvPr/>
        </p:nvSpPr>
        <p:spPr>
          <a:xfrm>
            <a:off x="5712550" y="2456875"/>
            <a:ext cx="2172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40% of students</a:t>
            </a:r>
            <a:endParaRPr sz="1700" b="0" i="0" u="none" strike="noStrike" cap="none">
              <a:solidFill>
                <a:srgbClr val="000000"/>
              </a:solidFill>
              <a:latin typeface="Verdana"/>
              <a:ea typeface="Verdana"/>
              <a:cs typeface="Verdana"/>
              <a:sym typeface="Verdana"/>
            </a:endParaRPr>
          </a:p>
        </p:txBody>
      </p:sp>
      <p:sp>
        <p:nvSpPr>
          <p:cNvPr id="333" name="Google Shape;333;g24b1b9bd0d1_2_5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400"/>
              <a:t>Data to Assess Core Instruction</a:t>
            </a:r>
            <a:endParaRPr sz="3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4b1b9bd0d1_2_2623" descr="Circle graphic with outcomes at top and data, systems and practices on three interlocking rings&#10;"/>
          <p:cNvSpPr/>
          <p:nvPr/>
        </p:nvSpPr>
        <p:spPr>
          <a:xfrm>
            <a:off x="19640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341" name="Google Shape;341;g24b1b9bd0d1_2_2623" descr="Green Circle used to enclose the term (Systems)" title="Green Circle"/>
          <p:cNvSpPr/>
          <p:nvPr/>
        </p:nvSpPr>
        <p:spPr>
          <a:xfrm>
            <a:off x="21246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42" name="Google Shape;342;g24b1b9bd0d1_2_2623"/>
          <p:cNvSpPr txBox="1"/>
          <p:nvPr/>
        </p:nvSpPr>
        <p:spPr>
          <a:xfrm>
            <a:off x="23450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008000"/>
                </a:solidFill>
                <a:latin typeface="Verdana"/>
                <a:ea typeface="Verdana"/>
                <a:cs typeface="Verdana"/>
                <a:sym typeface="Verdana"/>
              </a:rPr>
              <a:t>SYSTEMS</a:t>
            </a:r>
            <a:endParaRPr sz="2400" b="0" i="0" u="none" strike="noStrike" cap="none">
              <a:solidFill>
                <a:srgbClr val="000000"/>
              </a:solidFill>
              <a:latin typeface="Verdana"/>
              <a:ea typeface="Verdana"/>
              <a:cs typeface="Verdana"/>
              <a:sym typeface="Verdana"/>
            </a:endParaRPr>
          </a:p>
        </p:txBody>
      </p:sp>
      <p:sp>
        <p:nvSpPr>
          <p:cNvPr id="343" name="Google Shape;343;g24b1b9bd0d1_2_2623" descr="Orange circle used to enclose the term &quot;Data&quot;" title="Orange Circle"/>
          <p:cNvSpPr/>
          <p:nvPr/>
        </p:nvSpPr>
        <p:spPr>
          <a:xfrm>
            <a:off x="42535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44" name="Google Shape;344;g24b1b9bd0d1_2_2623"/>
          <p:cNvSpPr txBox="1"/>
          <p:nvPr/>
        </p:nvSpPr>
        <p:spPr>
          <a:xfrm>
            <a:off x="51699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345" name="Google Shape;345;g24b1b9bd0d1_2_2623" descr="Blue Circle used to enclose the term &quot;Practices&quot;" title="Blue Circle"/>
          <p:cNvSpPr/>
          <p:nvPr/>
        </p:nvSpPr>
        <p:spPr>
          <a:xfrm>
            <a:off x="3176809" y="3376423"/>
            <a:ext cx="2693700" cy="24633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46" name="Google Shape;346;g24b1b9bd0d1_2_2623"/>
          <p:cNvSpPr txBox="1"/>
          <p:nvPr/>
        </p:nvSpPr>
        <p:spPr>
          <a:xfrm>
            <a:off x="3435579" y="4614087"/>
            <a:ext cx="2378100" cy="36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0000FF"/>
                </a:solidFill>
                <a:latin typeface="Verdana"/>
                <a:ea typeface="Verdana"/>
                <a:cs typeface="Verdana"/>
                <a:sym typeface="Verdana"/>
              </a:rPr>
              <a:t>PRACTICES</a:t>
            </a:r>
            <a:endParaRPr sz="2400" b="0" i="0" u="none" strike="noStrike" cap="none">
              <a:solidFill>
                <a:srgbClr val="000000"/>
              </a:solidFill>
              <a:latin typeface="Verdana"/>
              <a:ea typeface="Verdana"/>
              <a:cs typeface="Verdana"/>
              <a:sym typeface="Verdana"/>
            </a:endParaRPr>
          </a:p>
        </p:txBody>
      </p:sp>
      <p:sp>
        <p:nvSpPr>
          <p:cNvPr id="347" name="Google Shape;347;g24b1b9bd0d1_2_2623"/>
          <p:cNvSpPr txBox="1"/>
          <p:nvPr/>
        </p:nvSpPr>
        <p:spPr>
          <a:xfrm>
            <a:off x="3028725" y="1513050"/>
            <a:ext cx="26937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i="0" u="none" strike="noStrike" cap="none">
                <a:solidFill>
                  <a:srgbClr val="660066"/>
                </a:solidFill>
                <a:latin typeface="Calibri"/>
                <a:ea typeface="Calibri"/>
                <a:cs typeface="Calibri"/>
                <a:sym typeface="Calibri"/>
              </a:rPr>
              <a:t>Advanced Tiers</a:t>
            </a:r>
            <a:endParaRPr sz="1400" b="0" i="0" u="none" strike="noStrike" cap="none">
              <a:solidFill>
                <a:srgbClr val="000000"/>
              </a:solidFill>
              <a:latin typeface="Arial"/>
              <a:ea typeface="Arial"/>
              <a:cs typeface="Arial"/>
              <a:sym typeface="Arial"/>
            </a:endParaRPr>
          </a:p>
        </p:txBody>
      </p:sp>
      <p:sp>
        <p:nvSpPr>
          <p:cNvPr id="348" name="Google Shape;348;g24b1b9bd0d1_2_2623"/>
          <p:cNvSpPr txBox="1"/>
          <p:nvPr/>
        </p:nvSpPr>
        <p:spPr>
          <a:xfrm>
            <a:off x="6914550" y="1693620"/>
            <a:ext cx="2140800" cy="30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What we use to make decisions? Monitor progress?</a:t>
            </a:r>
            <a:endParaRPr sz="2400" b="1" i="0" u="none" strike="noStrike" cap="none">
              <a:solidFill>
                <a:srgbClr val="FF66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Monitor fidelity? </a:t>
            </a:r>
            <a:endParaRPr sz="2400" b="1" i="0" u="none" strike="noStrike" cap="none">
              <a:solidFill>
                <a:srgbClr val="000000"/>
              </a:solidFill>
              <a:latin typeface="Verdana"/>
              <a:ea typeface="Verdana"/>
              <a:cs typeface="Verdana"/>
              <a:sym typeface="Verdana"/>
            </a:endParaRPr>
          </a:p>
        </p:txBody>
      </p:sp>
      <p:pic>
        <p:nvPicPr>
          <p:cNvPr id="349" name="Google Shape;349;g24b1b9bd0d1_2_2623" descr="curved arrow pointing from Practices to &quot;What we do to support Students&quot;" title="curved arrow pointing from Practices to &quot;What we do to support Students&quot;"/>
          <p:cNvPicPr preferRelativeResize="0"/>
          <p:nvPr/>
        </p:nvPicPr>
        <p:blipFill rotWithShape="1">
          <a:blip r:embed="rId3">
            <a:alphaModFix/>
          </a:blip>
          <a:srcRect/>
          <a:stretch/>
        </p:blipFill>
        <p:spPr>
          <a:xfrm rot="1746289">
            <a:off x="5560140" y="5101074"/>
            <a:ext cx="607221" cy="856577"/>
          </a:xfrm>
          <a:prstGeom prst="rect">
            <a:avLst/>
          </a:prstGeom>
          <a:noFill/>
          <a:ln>
            <a:noFill/>
          </a:ln>
        </p:spPr>
      </p:pic>
      <p:sp>
        <p:nvSpPr>
          <p:cNvPr id="350" name="Google Shape;350;g24b1b9bd0d1_2_2623"/>
          <p:cNvSpPr txBox="1"/>
          <p:nvPr/>
        </p:nvSpPr>
        <p:spPr>
          <a:xfrm>
            <a:off x="4262600" y="5854800"/>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What we do to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support students?</a:t>
            </a:r>
            <a:endParaRPr sz="2400" b="0" i="0" u="none" strike="noStrike" cap="none">
              <a:solidFill>
                <a:srgbClr val="000000"/>
              </a:solidFill>
              <a:latin typeface="Verdana"/>
              <a:ea typeface="Verdana"/>
              <a:cs typeface="Verdana"/>
              <a:sym typeface="Verdana"/>
            </a:endParaRPr>
          </a:p>
        </p:txBody>
      </p:sp>
      <p:pic>
        <p:nvPicPr>
          <p:cNvPr id="351" name="Google Shape;351;g24b1b9bd0d1_2_2623" descr="green arrow pointing downward from systems to practices&#10;"/>
          <p:cNvPicPr preferRelativeResize="0"/>
          <p:nvPr/>
        </p:nvPicPr>
        <p:blipFill rotWithShape="1">
          <a:blip r:embed="rId4">
            <a:alphaModFix/>
          </a:blip>
          <a:srcRect/>
          <a:stretch/>
        </p:blipFill>
        <p:spPr>
          <a:xfrm rot="-2786802" flipH="1">
            <a:off x="678792" y="2764040"/>
            <a:ext cx="1655731" cy="1115216"/>
          </a:xfrm>
          <a:prstGeom prst="rect">
            <a:avLst/>
          </a:prstGeom>
          <a:noFill/>
          <a:ln>
            <a:noFill/>
          </a:ln>
        </p:spPr>
      </p:pic>
      <p:sp>
        <p:nvSpPr>
          <p:cNvPr id="352" name="Google Shape;352;g24b1b9bd0d1_2_2623"/>
          <p:cNvSpPr txBox="1"/>
          <p:nvPr/>
        </p:nvSpPr>
        <p:spPr>
          <a:xfrm>
            <a:off x="2414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008000"/>
                </a:solidFill>
                <a:latin typeface="Verdana"/>
                <a:ea typeface="Verdana"/>
                <a:cs typeface="Verdana"/>
                <a:sym typeface="Verdana"/>
              </a:rPr>
              <a:t>What we do to support adults to implement the practices?</a:t>
            </a:r>
            <a:endParaRPr sz="2400" b="0" i="0" u="none" strike="noStrike" cap="none">
              <a:solidFill>
                <a:srgbClr val="000000"/>
              </a:solidFill>
              <a:latin typeface="Verdana"/>
              <a:ea typeface="Verdana"/>
              <a:cs typeface="Verdana"/>
              <a:sym typeface="Verdana"/>
            </a:endParaRPr>
          </a:p>
        </p:txBody>
      </p:sp>
      <p:pic>
        <p:nvPicPr>
          <p:cNvPr id="353" name="Google Shape;353;g24b1b9bd0d1_2_2623" descr="orange arrow"/>
          <p:cNvPicPr preferRelativeResize="0"/>
          <p:nvPr/>
        </p:nvPicPr>
        <p:blipFill rotWithShape="1">
          <a:blip r:embed="rId5">
            <a:alphaModFix/>
          </a:blip>
          <a:srcRect/>
          <a:stretch/>
        </p:blipFill>
        <p:spPr>
          <a:xfrm>
            <a:off x="6511550" y="2160925"/>
            <a:ext cx="877701" cy="559076"/>
          </a:xfrm>
          <a:prstGeom prst="rect">
            <a:avLst/>
          </a:prstGeom>
          <a:noFill/>
          <a:ln>
            <a:noFill/>
          </a:ln>
        </p:spPr>
      </p:pic>
      <p:sp>
        <p:nvSpPr>
          <p:cNvPr id="354" name="Google Shape;354;g24b1b9bd0d1_2_26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To get to the outcome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dc6f6d8e7f_3_8"/>
          <p:cNvSpPr txBox="1">
            <a:spLocks noGrp="1"/>
          </p:cNvSpPr>
          <p:nvPr>
            <p:ph type="body" idx="1"/>
          </p:nvPr>
        </p:nvSpPr>
        <p:spPr>
          <a:xfrm>
            <a:off x="457200" y="1480457"/>
            <a:ext cx="8229600" cy="50709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600"/>
              <a:t>Targeted supports which are highly </a:t>
            </a:r>
            <a:r>
              <a:rPr lang="en-US" sz="2600" b="1"/>
              <a:t>efficient</a:t>
            </a:r>
            <a:r>
              <a:rPr lang="en-US" sz="2600"/>
              <a:t> and </a:t>
            </a:r>
            <a:r>
              <a:rPr lang="en-US" sz="2600" b="1"/>
              <a:t>readily accessible</a:t>
            </a:r>
            <a:r>
              <a:rPr lang="en-US" sz="2600"/>
              <a:t> to students not being successful with Tier 1 </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Small group intervention</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Providing a ‘higher dose” of universal, Tier 1 instruction, and interventions aligned to student needs</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Involves implementing systems and practices layered upon Tier 1</a:t>
            </a:r>
            <a:endParaRPr sz="2600"/>
          </a:p>
        </p:txBody>
      </p:sp>
      <p:sp>
        <p:nvSpPr>
          <p:cNvPr id="361" name="Google Shape;361;g3dc6f6d8e7f_3_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3" name="Google Shape;213;g24b1b9bd0d1_2_28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b="1"/>
          </a:p>
        </p:txBody>
      </p:sp>
      <p:sp>
        <p:nvSpPr>
          <p:cNvPr id="212" name="Google Shape;212;g24b1b9bd0d1_2_2892"/>
          <p:cNvSpPr txBox="1">
            <a:spLocks noGrp="1"/>
          </p:cNvSpPr>
          <p:nvPr>
            <p:ph type="body" idx="1"/>
          </p:nvPr>
        </p:nvSpPr>
        <p:spPr>
          <a:xfrm>
            <a:off x="318975" y="1600200"/>
            <a:ext cx="8477155" cy="1828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dirty="0"/>
              <a:t>Thank you for attending. Please feel free to tag us at any of our social media handles below!</a:t>
            </a:r>
            <a:endParaRPr dirty="0"/>
          </a:p>
        </p:txBody>
      </p:sp>
      <p:sp>
        <p:nvSpPr>
          <p:cNvPr id="211" name="Google Shape;211;g24b1b9bd0d1_2_2892"/>
          <p:cNvSpPr txBox="1"/>
          <p:nvPr/>
        </p:nvSpPr>
        <p:spPr>
          <a:xfrm>
            <a:off x="3024078" y="3663598"/>
            <a:ext cx="41757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Facebook - </a:t>
            </a:r>
            <a:r>
              <a:rPr lang="en-US" sz="2400" b="0" i="0" u="none" strike="noStrike" cap="none" dirty="0">
                <a:solidFill>
                  <a:schemeClr val="dk1"/>
                </a:solidFill>
                <a:latin typeface="Verdana"/>
                <a:ea typeface="Verdana"/>
                <a:cs typeface="Verdana"/>
                <a:sym typeface="Verdana"/>
                <a:hlinkClick r:id="rId3"/>
              </a:rPr>
              <a:t>VTSSRIC</a:t>
            </a:r>
            <a:endParaRPr lang="en-US"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lang="en-US" sz="24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Verdana"/>
                <a:ea typeface="Verdana"/>
                <a:cs typeface="Verdana"/>
                <a:sym typeface="Verdana"/>
              </a:rPr>
              <a:t>LinkedIn – </a:t>
            </a:r>
            <a:r>
              <a:rPr lang="en-US" sz="2400" b="0" i="0" u="none" strike="noStrike" cap="none" dirty="0">
                <a:solidFill>
                  <a:schemeClr val="dk1"/>
                </a:solidFill>
                <a:latin typeface="Verdana"/>
                <a:ea typeface="Verdana"/>
                <a:cs typeface="Verdana"/>
                <a:sym typeface="Verdana"/>
                <a:hlinkClick r:id="rId4"/>
              </a:rPr>
              <a:t>VTSS</a:t>
            </a:r>
            <a:endParaRPr sz="24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3d5c89dfee3_0_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Who is supported by Tier 2? </a:t>
            </a:r>
            <a:endParaRPr/>
          </a:p>
        </p:txBody>
      </p:sp>
      <p:sp>
        <p:nvSpPr>
          <p:cNvPr id="367" name="Google Shape;367;g3d5c89dfee3_0_29"/>
          <p:cNvSpPr txBox="1"/>
          <p:nvPr/>
        </p:nvSpPr>
        <p:spPr>
          <a:xfrm>
            <a:off x="383675" y="1502675"/>
            <a:ext cx="8229600" cy="45696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15000"/>
              </a:lnSpc>
              <a:spcBef>
                <a:spcPts val="800"/>
              </a:spcBef>
              <a:spcAft>
                <a:spcPts val="0"/>
              </a:spcAft>
              <a:buClr>
                <a:schemeClr val="dk1"/>
              </a:buClr>
              <a:buSzPts val="2600"/>
              <a:buFont typeface="Calibri"/>
              <a:buChar char="●"/>
            </a:pPr>
            <a:r>
              <a:rPr lang="en-US" sz="2600" b="0" i="0" u="none" strike="noStrike" cap="none">
                <a:solidFill>
                  <a:schemeClr val="dk1"/>
                </a:solidFill>
                <a:latin typeface="Verdana"/>
                <a:ea typeface="Verdana"/>
                <a:cs typeface="Verdana"/>
                <a:sym typeface="Verdana"/>
              </a:rPr>
              <a:t>Tier 2 is designed to provide an </a:t>
            </a:r>
            <a:r>
              <a:rPr lang="en-US" sz="2600" b="1" i="0" u="none" strike="noStrike" cap="none">
                <a:solidFill>
                  <a:schemeClr val="dk1"/>
                </a:solidFill>
                <a:latin typeface="Verdana"/>
                <a:ea typeface="Verdana"/>
                <a:cs typeface="Verdana"/>
                <a:sym typeface="Verdana"/>
              </a:rPr>
              <a:t>additional layer of proactive support</a:t>
            </a:r>
            <a:r>
              <a:rPr lang="en-US" sz="2600" b="0" i="0" u="none" strike="noStrike" cap="none">
                <a:solidFill>
                  <a:schemeClr val="dk1"/>
                </a:solidFill>
                <a:latin typeface="Verdana"/>
                <a:ea typeface="Verdana"/>
                <a:cs typeface="Verdana"/>
                <a:sym typeface="Verdana"/>
              </a:rPr>
              <a:t> to the </a:t>
            </a:r>
            <a:r>
              <a:rPr lang="en-US" sz="2600" b="1" i="0" u="none" strike="noStrike" cap="none">
                <a:solidFill>
                  <a:schemeClr val="dk1"/>
                </a:solidFill>
                <a:latin typeface="Verdana"/>
                <a:ea typeface="Verdana"/>
                <a:cs typeface="Verdana"/>
                <a:sym typeface="Verdana"/>
              </a:rPr>
              <a:t>10-15%</a:t>
            </a:r>
            <a:r>
              <a:rPr lang="en-US" sz="2600" b="0" i="0" u="none" strike="noStrike" cap="none">
                <a:solidFill>
                  <a:schemeClr val="dk1"/>
                </a:solidFill>
                <a:latin typeface="Verdana"/>
                <a:ea typeface="Verdana"/>
                <a:cs typeface="Verdana"/>
                <a:sym typeface="Verdana"/>
              </a:rPr>
              <a:t> of students who need more than Tier 1 supports </a:t>
            </a:r>
            <a:endParaRPr sz="2600" b="0" i="0" u="none" strike="noStrike" cap="none">
              <a:solidFill>
                <a:schemeClr val="dk1"/>
              </a:solidFill>
              <a:latin typeface="Verdana"/>
              <a:ea typeface="Verdana"/>
              <a:cs typeface="Verdana"/>
              <a:sym typeface="Verdana"/>
            </a:endParaRPr>
          </a:p>
          <a:p>
            <a:pPr marL="457200" marR="0" lvl="0" indent="-393700" algn="l" rtl="0">
              <a:lnSpc>
                <a:spcPct val="115000"/>
              </a:lnSpc>
              <a:spcBef>
                <a:spcPts val="1000"/>
              </a:spcBef>
              <a:spcAft>
                <a:spcPts val="0"/>
              </a:spcAft>
              <a:buClr>
                <a:schemeClr val="dk1"/>
              </a:buClr>
              <a:buSzPts val="2600"/>
              <a:buFont typeface="Calibri"/>
              <a:buChar char="●"/>
            </a:pPr>
            <a:r>
              <a:rPr lang="en-US" sz="2600" b="0" i="0" u="none" strike="noStrike" cap="none">
                <a:solidFill>
                  <a:schemeClr val="dk1"/>
                </a:solidFill>
                <a:latin typeface="Verdana"/>
                <a:ea typeface="Verdana"/>
                <a:cs typeface="Verdana"/>
                <a:sym typeface="Verdana"/>
              </a:rPr>
              <a:t>The focus of Tier 2 is on implementing </a:t>
            </a:r>
            <a:r>
              <a:rPr lang="en-US" sz="2600" b="1" i="0" u="none" strike="noStrike" cap="none">
                <a:solidFill>
                  <a:schemeClr val="dk1"/>
                </a:solidFill>
                <a:latin typeface="Verdana"/>
                <a:ea typeface="Verdana"/>
                <a:cs typeface="Verdana"/>
                <a:sym typeface="Verdana"/>
              </a:rPr>
              <a:t>preventative</a:t>
            </a:r>
            <a:r>
              <a:rPr lang="en-US" sz="2600" b="0" i="0" u="none" strike="noStrike" cap="none">
                <a:solidFill>
                  <a:schemeClr val="dk1"/>
                </a:solidFill>
                <a:latin typeface="Verdana"/>
                <a:ea typeface="Verdana"/>
                <a:cs typeface="Verdana"/>
                <a:sym typeface="Verdana"/>
              </a:rPr>
              <a:t> strategies that address academic and SEB needs </a:t>
            </a:r>
            <a:r>
              <a:rPr lang="en-US" sz="2600" b="1" i="0" u="none" strike="noStrike" cap="none">
                <a:solidFill>
                  <a:schemeClr val="dk1"/>
                </a:solidFill>
                <a:latin typeface="Verdana"/>
                <a:ea typeface="Verdana"/>
                <a:cs typeface="Verdana"/>
                <a:sym typeface="Verdana"/>
              </a:rPr>
              <a:t>before</a:t>
            </a:r>
            <a:r>
              <a:rPr lang="en-US" sz="2600" b="0" i="0" u="none" strike="noStrike" cap="none">
                <a:solidFill>
                  <a:schemeClr val="dk1"/>
                </a:solidFill>
                <a:latin typeface="Verdana"/>
                <a:ea typeface="Verdana"/>
                <a:cs typeface="Verdana"/>
                <a:sym typeface="Verdana"/>
              </a:rPr>
              <a:t> students require more intensive supports</a:t>
            </a:r>
            <a:endParaRPr sz="2600" b="0" i="0" u="none" strike="noStrike" cap="none">
              <a:solidFill>
                <a:schemeClr val="dk1"/>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700"/>
              <a:buFont typeface="Arial"/>
              <a:buNone/>
            </a:pPr>
            <a:endParaRPr sz="2900" b="0" i="0" u="none" strike="noStrike" cap="none">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d5c89dfee3_0_3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Who provides Tier 2 Supports? </a:t>
            </a:r>
            <a:endParaRPr/>
          </a:p>
        </p:txBody>
      </p:sp>
      <p:sp>
        <p:nvSpPr>
          <p:cNvPr id="373" name="Google Shape;373;g3d5c89dfee3_0_35"/>
          <p:cNvSpPr txBox="1"/>
          <p:nvPr/>
        </p:nvSpPr>
        <p:spPr>
          <a:xfrm>
            <a:off x="457200" y="1623000"/>
            <a:ext cx="8229600" cy="36027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15000"/>
              </a:lnSpc>
              <a:spcBef>
                <a:spcPts val="800"/>
              </a:spcBef>
              <a:spcAft>
                <a:spcPts val="0"/>
              </a:spcAft>
              <a:buClr>
                <a:schemeClr val="dk1"/>
              </a:buClr>
              <a:buSzPts val="2600"/>
              <a:buFont typeface="Verdana"/>
              <a:buChar char="●"/>
            </a:pPr>
            <a:r>
              <a:rPr lang="en-US" sz="2600" b="0" i="0" u="none" strike="noStrike" cap="none">
                <a:solidFill>
                  <a:schemeClr val="dk1"/>
                </a:solidFill>
                <a:latin typeface="Verdana"/>
                <a:ea typeface="Verdana"/>
                <a:cs typeface="Verdana"/>
                <a:sym typeface="Verdana"/>
              </a:rPr>
              <a:t>All school staff play a role in successfully implementing Tier 2.</a:t>
            </a:r>
            <a:endParaRPr sz="2600" b="0" i="0" u="none" strike="noStrike" cap="none">
              <a:solidFill>
                <a:schemeClr val="dk1"/>
              </a:solidFill>
              <a:latin typeface="Verdana"/>
              <a:ea typeface="Verdana"/>
              <a:cs typeface="Verdana"/>
              <a:sym typeface="Verdana"/>
            </a:endParaRPr>
          </a:p>
          <a:p>
            <a:pPr marL="457200" marR="0" lvl="0" indent="-393700" algn="l" rtl="0">
              <a:lnSpc>
                <a:spcPct val="115000"/>
              </a:lnSpc>
              <a:spcBef>
                <a:spcPts val="1000"/>
              </a:spcBef>
              <a:spcAft>
                <a:spcPts val="0"/>
              </a:spcAft>
              <a:buClr>
                <a:schemeClr val="dk1"/>
              </a:buClr>
              <a:buSzPts val="2600"/>
              <a:buFont typeface="Verdana"/>
              <a:buChar char="●"/>
            </a:pPr>
            <a:r>
              <a:rPr lang="en-US" sz="2600" b="0" i="0" u="none" strike="noStrike" cap="none">
                <a:solidFill>
                  <a:schemeClr val="dk1"/>
                </a:solidFill>
                <a:latin typeface="Verdana"/>
                <a:ea typeface="Verdana"/>
                <a:cs typeface="Verdana"/>
                <a:sym typeface="Verdana"/>
              </a:rPr>
              <a:t>Each staff member in the school should expect and be prepared to provide Tier 2 supports</a:t>
            </a:r>
            <a:endParaRPr sz="2600" b="0" i="0" u="none" strike="noStrike" cap="none">
              <a:solidFill>
                <a:schemeClr val="dk1"/>
              </a:solidFill>
              <a:latin typeface="Verdana"/>
              <a:ea typeface="Verdana"/>
              <a:cs typeface="Verdana"/>
              <a:sym typeface="Verdana"/>
            </a:endParaRPr>
          </a:p>
          <a:p>
            <a:pPr marL="457200" marR="0" lvl="0" indent="-393700" algn="l" rtl="0">
              <a:lnSpc>
                <a:spcPct val="115000"/>
              </a:lnSpc>
              <a:spcBef>
                <a:spcPts val="1000"/>
              </a:spcBef>
              <a:spcAft>
                <a:spcPts val="1000"/>
              </a:spcAft>
              <a:buClr>
                <a:schemeClr val="dk1"/>
              </a:buClr>
              <a:buSzPts val="2600"/>
              <a:buFont typeface="Verdana"/>
              <a:buChar char="●"/>
            </a:pPr>
            <a:r>
              <a:rPr lang="en-US" sz="2600" b="0" i="0" u="none" strike="noStrike" cap="none">
                <a:solidFill>
                  <a:schemeClr val="dk1"/>
                </a:solidFill>
                <a:latin typeface="Verdana"/>
                <a:ea typeface="Verdana"/>
                <a:cs typeface="Verdana"/>
                <a:sym typeface="Verdana"/>
              </a:rPr>
              <a:t>Members of a </a:t>
            </a:r>
            <a:r>
              <a:rPr lang="en-US" sz="2600" b="0" i="1" u="none" strike="noStrike" cap="none">
                <a:solidFill>
                  <a:schemeClr val="dk1"/>
                </a:solidFill>
                <a:latin typeface="Verdana"/>
                <a:ea typeface="Verdana"/>
                <a:cs typeface="Verdana"/>
                <a:sym typeface="Verdana"/>
              </a:rPr>
              <a:t>school-level Tier 2 Team</a:t>
            </a:r>
            <a:r>
              <a:rPr lang="en-US" sz="2600" b="0" i="0" u="none" strike="noStrike" cap="none">
                <a:solidFill>
                  <a:schemeClr val="dk1"/>
                </a:solidFill>
                <a:latin typeface="Verdana"/>
                <a:ea typeface="Verdana"/>
                <a:cs typeface="Verdana"/>
                <a:sym typeface="Verdana"/>
              </a:rPr>
              <a:t> lead &amp; coordinate </a:t>
            </a:r>
            <a:r>
              <a:rPr lang="en-US" sz="2600" b="1" i="0" u="none" strike="noStrike" cap="none">
                <a:solidFill>
                  <a:schemeClr val="dk1"/>
                </a:solidFill>
                <a:latin typeface="Verdana"/>
                <a:ea typeface="Verdana"/>
                <a:cs typeface="Verdana"/>
                <a:sym typeface="Verdana"/>
              </a:rPr>
              <a:t>overall</a:t>
            </a:r>
            <a:r>
              <a:rPr lang="en-US" sz="2600" b="0" i="0" u="none" strike="noStrike" cap="none">
                <a:solidFill>
                  <a:schemeClr val="dk1"/>
                </a:solidFill>
                <a:latin typeface="Verdana"/>
                <a:ea typeface="Verdana"/>
                <a:cs typeface="Verdana"/>
                <a:sym typeface="Verdana"/>
              </a:rPr>
              <a:t> Tier 2 implementation</a:t>
            </a: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d5c89dfee3_0_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Goals of the Tier 2 team</a:t>
            </a:r>
            <a:endParaRPr/>
          </a:p>
        </p:txBody>
      </p:sp>
      <p:sp>
        <p:nvSpPr>
          <p:cNvPr id="379" name="Google Shape;379;g3d5c89dfee3_0_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93700" algn="l" rtl="0">
              <a:lnSpc>
                <a:spcPct val="115000"/>
              </a:lnSpc>
              <a:spcBef>
                <a:spcPts val="360"/>
              </a:spcBef>
              <a:spcAft>
                <a:spcPts val="0"/>
              </a:spcAft>
              <a:buSzPts val="2600"/>
              <a:buFont typeface="Verdana"/>
              <a:buChar char="•"/>
            </a:pPr>
            <a:r>
              <a:rPr lang="en-US" sz="2600"/>
              <a:t>Provide supports to identified students </a:t>
            </a:r>
            <a:r>
              <a:rPr lang="en-US" sz="2600" b="1"/>
              <a:t>proactively</a:t>
            </a:r>
            <a:r>
              <a:rPr lang="en-US" sz="2600"/>
              <a:t> and </a:t>
            </a:r>
            <a:r>
              <a:rPr lang="en-US" sz="2600" b="1"/>
              <a:t>effectively</a:t>
            </a:r>
            <a:r>
              <a:rPr lang="en-US" sz="2600"/>
              <a:t> </a:t>
            </a:r>
            <a:endParaRPr sz="2600"/>
          </a:p>
          <a:p>
            <a:pPr marL="457200" lvl="0" indent="-393700" algn="l" rtl="0">
              <a:lnSpc>
                <a:spcPct val="115000"/>
              </a:lnSpc>
              <a:spcBef>
                <a:spcPts val="1000"/>
              </a:spcBef>
              <a:spcAft>
                <a:spcPts val="0"/>
              </a:spcAft>
              <a:buSzPts val="2600"/>
              <a:buFont typeface="Verdana"/>
              <a:buChar char="•"/>
            </a:pPr>
            <a:r>
              <a:rPr lang="en-US" sz="2600"/>
              <a:t>Install and sustain an efficient and effective array of Tier 2 interventions</a:t>
            </a:r>
            <a:endParaRPr sz="2600"/>
          </a:p>
          <a:p>
            <a:pPr marL="457200" lvl="0" indent="-393700" algn="l" rtl="0">
              <a:lnSpc>
                <a:spcPct val="115000"/>
              </a:lnSpc>
              <a:spcBef>
                <a:spcPts val="1000"/>
              </a:spcBef>
              <a:spcAft>
                <a:spcPts val="0"/>
              </a:spcAft>
              <a:buSzPts val="2600"/>
              <a:buFont typeface="Verdana"/>
              <a:buChar char="•"/>
            </a:pPr>
            <a:r>
              <a:rPr lang="en-US" sz="2600"/>
              <a:t>Identify and match students to appropriate targeted interventions </a:t>
            </a:r>
            <a:endParaRPr sz="2600"/>
          </a:p>
          <a:p>
            <a:pPr marL="457200" lvl="0" indent="-393700" algn="l" rtl="0">
              <a:lnSpc>
                <a:spcPct val="115000"/>
              </a:lnSpc>
              <a:spcBef>
                <a:spcPts val="1000"/>
              </a:spcBef>
              <a:spcAft>
                <a:spcPts val="0"/>
              </a:spcAft>
              <a:buSzPts val="2600"/>
              <a:buFont typeface="Verdana"/>
              <a:buChar char="•"/>
            </a:pPr>
            <a:r>
              <a:rPr lang="en-US" sz="2600"/>
              <a:t>Monitor progress regularly</a:t>
            </a:r>
            <a:endParaRPr sz="2600"/>
          </a:p>
          <a:p>
            <a:pPr marL="0" lvl="0" indent="0" algn="l" rtl="0">
              <a:lnSpc>
                <a:spcPct val="100000"/>
              </a:lnSpc>
              <a:spcBef>
                <a:spcPts val="100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336bdbfefb0_2_1"/>
          <p:cNvSpPr txBox="1">
            <a:spLocks noGrp="1"/>
          </p:cNvSpPr>
          <p:nvPr>
            <p:ph type="subTitle" idx="1"/>
          </p:nvPr>
        </p:nvSpPr>
        <p:spPr>
          <a:xfrm>
            <a:off x="1319250" y="3429000"/>
            <a:ext cx="6400800" cy="1470000"/>
          </a:xfrm>
          <a:prstGeom prst="rect">
            <a:avLst/>
          </a:prstGeom>
          <a:solidFill>
            <a:schemeClr val="lt1">
              <a:alpha val="67058"/>
            </a:schemeClr>
          </a:solidFill>
          <a:ln>
            <a:noFill/>
          </a:ln>
        </p:spPr>
        <p:txBody>
          <a:bodyPr spcFirstLastPara="1" wrap="square" lIns="91425" tIns="45700" rIns="91425" bIns="45700" anchor="t" anchorCtr="0">
            <a:normAutofit fontScale="47500" lnSpcReduction="20000"/>
          </a:bodyPr>
          <a:lstStyle/>
          <a:p>
            <a:pPr marL="0" lvl="0" indent="0" algn="ctr" rtl="0">
              <a:lnSpc>
                <a:spcPct val="100000"/>
              </a:lnSpc>
              <a:spcBef>
                <a:spcPts val="640"/>
              </a:spcBef>
              <a:spcAft>
                <a:spcPts val="0"/>
              </a:spcAft>
              <a:buSzPct val="100000"/>
              <a:buNone/>
            </a:pPr>
            <a:endParaRPr b="1"/>
          </a:p>
          <a:p>
            <a:pPr marL="0" lvl="0" indent="0" algn="ctr" rtl="0">
              <a:lnSpc>
                <a:spcPct val="100000"/>
              </a:lnSpc>
              <a:spcBef>
                <a:spcPts val="640"/>
              </a:spcBef>
              <a:spcAft>
                <a:spcPts val="0"/>
              </a:spcAft>
              <a:buSzPct val="100000"/>
              <a:buNone/>
            </a:pPr>
            <a:r>
              <a:rPr lang="en-US" b="1">
                <a:solidFill>
                  <a:schemeClr val="dk1"/>
                </a:solidFill>
              </a:rPr>
              <a:t>Tier 2 Systems Meetings  </a:t>
            </a:r>
            <a:endParaRPr b="1">
              <a:solidFill>
                <a:schemeClr val="dk1"/>
              </a:solidFill>
            </a:endParaRPr>
          </a:p>
          <a:p>
            <a:pPr marL="0" lvl="0" indent="0" algn="ctr" rtl="0">
              <a:lnSpc>
                <a:spcPct val="100000"/>
              </a:lnSpc>
              <a:spcBef>
                <a:spcPts val="640"/>
              </a:spcBef>
              <a:spcAft>
                <a:spcPts val="0"/>
              </a:spcAft>
              <a:buSzPct val="100000"/>
              <a:buNone/>
            </a:pPr>
            <a:r>
              <a:rPr lang="en-US" b="1">
                <a:solidFill>
                  <a:schemeClr val="dk1"/>
                </a:solidFill>
              </a:rPr>
              <a:t>Tier 2 Individual Student Support Meetings</a:t>
            </a:r>
            <a:endParaRPr b="1">
              <a:solidFill>
                <a:schemeClr val="dk1"/>
              </a:solidFill>
            </a:endParaRPr>
          </a:p>
          <a:p>
            <a:pPr marL="0" lvl="0" indent="0" algn="ctr" rtl="0">
              <a:lnSpc>
                <a:spcPct val="100000"/>
              </a:lnSpc>
              <a:spcBef>
                <a:spcPts val="640"/>
              </a:spcBef>
              <a:spcAft>
                <a:spcPts val="0"/>
              </a:spcAft>
              <a:buSzPct val="100000"/>
              <a:buNone/>
            </a:pPr>
            <a:r>
              <a:rPr lang="en-US" b="1">
                <a:solidFill>
                  <a:schemeClr val="dk1"/>
                </a:solidFill>
              </a:rPr>
              <a:t>Team Composition</a:t>
            </a:r>
            <a:endParaRPr b="1">
              <a:solidFill>
                <a:schemeClr val="dk1"/>
              </a:solidFill>
            </a:endParaRPr>
          </a:p>
          <a:p>
            <a:pPr marL="0" lvl="0" indent="0" algn="ctr" rtl="0">
              <a:lnSpc>
                <a:spcPct val="100000"/>
              </a:lnSpc>
              <a:spcBef>
                <a:spcPts val="640"/>
              </a:spcBef>
              <a:spcAft>
                <a:spcPts val="0"/>
              </a:spcAft>
              <a:buClr>
                <a:schemeClr val="dk1"/>
              </a:buClr>
              <a:buSzPct val="100000"/>
              <a:buFont typeface="Arial"/>
              <a:buNone/>
            </a:pPr>
            <a:r>
              <a:rPr lang="en-US" b="1">
                <a:solidFill>
                  <a:schemeClr val="dk1"/>
                </a:solidFill>
              </a:rPr>
              <a:t>Agenda</a:t>
            </a:r>
            <a:endParaRPr b="1">
              <a:solidFill>
                <a:schemeClr val="dk1"/>
              </a:solidFill>
            </a:endParaRPr>
          </a:p>
        </p:txBody>
      </p:sp>
      <p:sp>
        <p:nvSpPr>
          <p:cNvPr id="385" name="Google Shape;385;g336bdbfefb0_2_1"/>
          <p:cNvSpPr txBox="1">
            <a:spLocks noGrp="1"/>
          </p:cNvSpPr>
          <p:nvPr>
            <p:ph type="ctrTitle"/>
          </p:nvPr>
        </p:nvSpPr>
        <p:spPr>
          <a:xfrm>
            <a:off x="399600" y="1600200"/>
            <a:ext cx="8344800" cy="19593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200" dirty="0"/>
              <a:t>Tier 2 Meeting Types and Teaming Structures</a:t>
            </a:r>
            <a:endParaRPr sz="5200" dirty="0"/>
          </a:p>
        </p:txBody>
      </p:sp>
      <p:pic>
        <p:nvPicPr>
          <p:cNvPr id="386" name="Google Shape;386;g336bdbfefb0_2_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74425" y="3664678"/>
            <a:ext cx="720824" cy="393497"/>
          </a:xfrm>
          <a:prstGeom prst="rect">
            <a:avLst/>
          </a:prstGeom>
          <a:noFill/>
          <a:ln>
            <a:noFill/>
          </a:ln>
        </p:spPr>
      </p:pic>
      <p:pic>
        <p:nvPicPr>
          <p:cNvPr id="387" name="Google Shape;387;g336bdbfefb0_2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67950" y="3979096"/>
            <a:ext cx="720824" cy="4392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4b1b9bd0d1_2_5105"/>
          <p:cNvSpPr txBox="1"/>
          <p:nvPr/>
        </p:nvSpPr>
        <p:spPr>
          <a:xfrm>
            <a:off x="546652" y="6096000"/>
            <a:ext cx="8915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Fig. “Classroom Chaos”. May 31, 2020. http://healthyteachingonline.com/blog/wp-content/uploads/2014/09/schoolchaos.jpg</a:t>
            </a:r>
            <a:endParaRPr sz="1400" b="0" i="0" u="none" strike="noStrike" cap="none">
              <a:solidFill>
                <a:srgbClr val="000000"/>
              </a:solidFill>
              <a:latin typeface="Verdana"/>
              <a:ea typeface="Verdana"/>
              <a:cs typeface="Verdana"/>
              <a:sym typeface="Verdana"/>
            </a:endParaRPr>
          </a:p>
        </p:txBody>
      </p:sp>
      <p:pic>
        <p:nvPicPr>
          <p:cNvPr id="394" name="Google Shape;394;g24b1b9bd0d1_2_5105" descr="In this photo, students are demonstrating behaviors that exhibit a classroom in chaos. Some students are out of their seats, throwing paper airplanes, and turning and talking to their peers." title="Disruptive Classroom"/>
          <p:cNvPicPr preferRelativeResize="0">
            <a:picLocks noGrp="1"/>
          </p:cNvPicPr>
          <p:nvPr>
            <p:ph type="body" idx="1"/>
          </p:nvPr>
        </p:nvPicPr>
        <p:blipFill rotWithShape="1">
          <a:blip r:embed="rId3">
            <a:alphaModFix/>
          </a:blip>
          <a:srcRect/>
          <a:stretch/>
        </p:blipFill>
        <p:spPr>
          <a:xfrm>
            <a:off x="1726875" y="2097263"/>
            <a:ext cx="5715000" cy="3810000"/>
          </a:xfrm>
          <a:prstGeom prst="rect">
            <a:avLst/>
          </a:prstGeom>
          <a:noFill/>
          <a:ln>
            <a:noFill/>
          </a:ln>
        </p:spPr>
      </p:pic>
      <p:sp>
        <p:nvSpPr>
          <p:cNvPr id="395" name="Google Shape;395;g24b1b9bd0d1_2_5105"/>
          <p:cNvSpPr txBox="1"/>
          <p:nvPr/>
        </p:nvSpPr>
        <p:spPr>
          <a:xfrm>
            <a:off x="1510575" y="1539225"/>
            <a:ext cx="61476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rgbClr val="000000"/>
                </a:solidFill>
                <a:latin typeface="Verdana"/>
                <a:ea typeface="Verdana"/>
                <a:cs typeface="Verdana"/>
                <a:sym typeface="Verdana"/>
              </a:rPr>
              <a:t>Environment or student?</a:t>
            </a:r>
            <a:endParaRPr sz="2400" b="0" i="0" u="none" strike="noStrike" cap="none">
              <a:solidFill>
                <a:srgbClr val="000000"/>
              </a:solidFill>
              <a:latin typeface="Verdana"/>
              <a:ea typeface="Verdana"/>
              <a:cs typeface="Verdana"/>
              <a:sym typeface="Verdana"/>
            </a:endParaRPr>
          </a:p>
        </p:txBody>
      </p:sp>
      <p:sp>
        <p:nvSpPr>
          <p:cNvPr id="396" name="Google Shape;396;g24b1b9bd0d1_2_5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Student Issue or Systems Issue?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g3d92f2945e0_0_35" descr="Icon to represent individual support team"/>
          <p:cNvPicPr preferRelativeResize="0"/>
          <p:nvPr/>
        </p:nvPicPr>
        <p:blipFill rotWithShape="1">
          <a:blip r:embed="rId3">
            <a:alphaModFix/>
          </a:blip>
          <a:srcRect/>
          <a:stretch/>
        </p:blipFill>
        <p:spPr>
          <a:xfrm>
            <a:off x="4205300" y="2495225"/>
            <a:ext cx="4747825" cy="2992799"/>
          </a:xfrm>
          <a:prstGeom prst="rect">
            <a:avLst/>
          </a:prstGeom>
          <a:noFill/>
          <a:ln>
            <a:noFill/>
          </a:ln>
        </p:spPr>
      </p:pic>
      <p:pic>
        <p:nvPicPr>
          <p:cNvPr id="402" name="Google Shape;402;g3d92f2945e0_0_35" descr="icon that represents systems team"/>
          <p:cNvPicPr preferRelativeResize="0"/>
          <p:nvPr/>
        </p:nvPicPr>
        <p:blipFill rotWithShape="1">
          <a:blip r:embed="rId4">
            <a:alphaModFix/>
          </a:blip>
          <a:srcRect/>
          <a:stretch/>
        </p:blipFill>
        <p:spPr>
          <a:xfrm>
            <a:off x="572800" y="2429175"/>
            <a:ext cx="3285801" cy="2992799"/>
          </a:xfrm>
          <a:prstGeom prst="rect">
            <a:avLst/>
          </a:prstGeom>
          <a:noFill/>
          <a:ln>
            <a:noFill/>
          </a:ln>
        </p:spPr>
      </p:pic>
      <p:sp>
        <p:nvSpPr>
          <p:cNvPr id="403" name="Google Shape;403;g3d92f2945e0_0_3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Team Icons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3d5c89dfee3_0_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8600" y="5898900"/>
            <a:ext cx="1070451" cy="836700"/>
          </a:xfrm>
          <a:prstGeom prst="rect">
            <a:avLst/>
          </a:prstGeom>
          <a:noFill/>
          <a:ln>
            <a:noFill/>
          </a:ln>
        </p:spPr>
      </p:pic>
      <p:sp>
        <p:nvSpPr>
          <p:cNvPr id="409" name="Google Shape;409;g3d5c89dfee3_0_46"/>
          <p:cNvSpPr txBox="1">
            <a:spLocks noGrp="1"/>
          </p:cNvSpPr>
          <p:nvPr>
            <p:ph type="body" idx="1"/>
          </p:nvPr>
        </p:nvSpPr>
        <p:spPr>
          <a:xfrm>
            <a:off x="228600" y="1600200"/>
            <a:ext cx="8686800" cy="5135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400" b="1"/>
              <a:t>Purpose: </a:t>
            </a:r>
            <a:r>
              <a:rPr lang="en-US" sz="2400"/>
              <a:t>to install and monitor the implementation of targeted interventions, which includes: </a:t>
            </a:r>
            <a:endParaRPr sz="2400"/>
          </a:p>
          <a:p>
            <a:pPr marL="457200" lvl="0" indent="-381000" algn="l" rtl="0">
              <a:lnSpc>
                <a:spcPct val="100000"/>
              </a:lnSpc>
              <a:spcBef>
                <a:spcPts val="1000"/>
              </a:spcBef>
              <a:spcAft>
                <a:spcPts val="0"/>
              </a:spcAft>
              <a:buSzPts val="2400"/>
              <a:buChar char="•"/>
            </a:pPr>
            <a:r>
              <a:rPr lang="en-US" sz="2400" b="1"/>
              <a:t>Identifying and installing</a:t>
            </a:r>
            <a:r>
              <a:rPr lang="en-US" sz="2400"/>
              <a:t> an array of evidence-based interventions matched to student need</a:t>
            </a:r>
            <a:endParaRPr sz="2400"/>
          </a:p>
          <a:p>
            <a:pPr marL="457200" lvl="0" indent="-381000" algn="l" rtl="0">
              <a:lnSpc>
                <a:spcPct val="100000"/>
              </a:lnSpc>
              <a:spcBef>
                <a:spcPts val="1000"/>
              </a:spcBef>
              <a:spcAft>
                <a:spcPts val="0"/>
              </a:spcAft>
              <a:buSzPts val="2400"/>
              <a:buChar char="•"/>
            </a:pPr>
            <a:r>
              <a:rPr lang="en-US" sz="2400" b="1"/>
              <a:t>Monitoring</a:t>
            </a:r>
            <a:r>
              <a:rPr lang="en-US" sz="2400"/>
              <a:t> overall fidelity and effectiveness of Tier 2 interventions</a:t>
            </a:r>
            <a:endParaRPr sz="2400"/>
          </a:p>
          <a:p>
            <a:pPr marL="457200" lvl="0" indent="-381000" algn="l" rtl="0">
              <a:lnSpc>
                <a:spcPct val="100000"/>
              </a:lnSpc>
              <a:spcBef>
                <a:spcPts val="1000"/>
              </a:spcBef>
              <a:spcAft>
                <a:spcPts val="1000"/>
              </a:spcAft>
              <a:buSzPts val="2400"/>
              <a:buChar char="•"/>
            </a:pPr>
            <a:r>
              <a:rPr lang="en-US" sz="2400" b="1"/>
              <a:t>Addressing system barriers </a:t>
            </a:r>
            <a:r>
              <a:rPr lang="en-US" sz="2400"/>
              <a:t>(e.g., staff training, time for student intervention to occur) to implementation</a:t>
            </a:r>
            <a:endParaRPr sz="2400"/>
          </a:p>
        </p:txBody>
      </p:sp>
      <p:sp>
        <p:nvSpPr>
          <p:cNvPr id="410" name="Google Shape;410;g3d5c89dfee3_0_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Tier 2 Team Meeting:</a:t>
            </a:r>
            <a:br>
              <a:rPr lang="en-US" dirty="0"/>
            </a:br>
            <a:r>
              <a:rPr lang="en-US" dirty="0"/>
              <a:t>Systems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ddd62f5f74_0_108"/>
          <p:cNvSpPr txBox="1">
            <a:spLocks noGrp="1"/>
          </p:cNvSpPr>
          <p:nvPr>
            <p:ph type="body" idx="1"/>
          </p:nvPr>
        </p:nvSpPr>
        <p:spPr>
          <a:xfrm>
            <a:off x="228600" y="1414225"/>
            <a:ext cx="8731500" cy="5376000"/>
          </a:xfrm>
          <a:prstGeom prst="rect">
            <a:avLst/>
          </a:prstGeom>
          <a:noFill/>
          <a:ln>
            <a:noFill/>
          </a:ln>
        </p:spPr>
        <p:txBody>
          <a:bodyPr spcFirstLastPara="1" wrap="square" lIns="91425" tIns="45700" rIns="91425" bIns="45700" anchor="t" anchorCtr="0">
            <a:normAutofit fontScale="92500" lnSpcReduction="20000"/>
          </a:bodyPr>
          <a:lstStyle/>
          <a:p>
            <a:pPr marL="457200" lvl="0" indent="-381000" algn="l" rtl="0">
              <a:lnSpc>
                <a:spcPct val="100000"/>
              </a:lnSpc>
              <a:spcBef>
                <a:spcPts val="1000"/>
              </a:spcBef>
              <a:spcAft>
                <a:spcPts val="0"/>
              </a:spcAft>
              <a:buSzPct val="108108"/>
              <a:buChar char="•"/>
            </a:pPr>
            <a:r>
              <a:rPr lang="en-US" sz="2400"/>
              <a:t>Identifying student strengths &amp; needs using aggregate data and selecting &amp; installing evidence-based interventions aligned with Tier 1</a:t>
            </a:r>
            <a:endParaRPr sz="2400"/>
          </a:p>
          <a:p>
            <a:pPr marL="457200" lvl="0" indent="-381000" algn="l" rtl="0">
              <a:lnSpc>
                <a:spcPct val="100000"/>
              </a:lnSpc>
              <a:spcBef>
                <a:spcPts val="1000"/>
              </a:spcBef>
              <a:spcAft>
                <a:spcPts val="0"/>
              </a:spcAft>
              <a:buSzPct val="108108"/>
              <a:buChar char="•"/>
            </a:pPr>
            <a:r>
              <a:rPr lang="en-US" sz="2400"/>
              <a:t>Creating, documenting, and monitoring the use of a request for assistance process</a:t>
            </a:r>
            <a:endParaRPr sz="2400"/>
          </a:p>
          <a:p>
            <a:pPr marL="457200" lvl="0" indent="-381000" algn="l" rtl="0">
              <a:lnSpc>
                <a:spcPct val="100000"/>
              </a:lnSpc>
              <a:spcBef>
                <a:spcPts val="1000"/>
              </a:spcBef>
              <a:spcAft>
                <a:spcPts val="0"/>
              </a:spcAft>
              <a:buSzPct val="108108"/>
              <a:buChar char="•"/>
            </a:pPr>
            <a:r>
              <a:rPr lang="en-US" sz="2400"/>
              <a:t>Defining decision rules and processes for identifying, monitoring, and exiting students</a:t>
            </a:r>
            <a:endParaRPr sz="2400"/>
          </a:p>
          <a:p>
            <a:pPr marL="457200" lvl="0" indent="-381000" algn="l" rtl="0">
              <a:lnSpc>
                <a:spcPct val="100000"/>
              </a:lnSpc>
              <a:spcBef>
                <a:spcPts val="1000"/>
              </a:spcBef>
              <a:spcAft>
                <a:spcPts val="0"/>
              </a:spcAft>
              <a:buSzPct val="108108"/>
              <a:buChar char="•"/>
            </a:pPr>
            <a:r>
              <a:rPr lang="en-US" sz="2400"/>
              <a:t>Tracking the total number of students within subgroups receiving Tier 2 &amp; types of interventions</a:t>
            </a:r>
            <a:endParaRPr sz="2400"/>
          </a:p>
          <a:p>
            <a:pPr marL="457200" lvl="0" indent="-381000" algn="l" rtl="0">
              <a:lnSpc>
                <a:spcPct val="100000"/>
              </a:lnSpc>
              <a:spcBef>
                <a:spcPts val="1000"/>
              </a:spcBef>
              <a:spcAft>
                <a:spcPts val="0"/>
              </a:spcAft>
              <a:buSzPct val="108108"/>
              <a:buChar char="•"/>
            </a:pPr>
            <a:r>
              <a:rPr lang="en-US" sz="2400"/>
              <a:t>Evaluating overall student response to Tier 2 interventions </a:t>
            </a:r>
            <a:endParaRPr sz="2400"/>
          </a:p>
          <a:p>
            <a:pPr marL="457200" lvl="0" indent="-381000" algn="l" rtl="0">
              <a:lnSpc>
                <a:spcPct val="100000"/>
              </a:lnSpc>
              <a:spcBef>
                <a:spcPts val="1000"/>
              </a:spcBef>
              <a:spcAft>
                <a:spcPts val="0"/>
              </a:spcAft>
              <a:buSzPct val="108108"/>
              <a:buChar char="•"/>
            </a:pPr>
            <a:r>
              <a:rPr lang="en-US" sz="2400"/>
              <a:t>Identifying tools &amp; procedures to assess fidelity</a:t>
            </a:r>
            <a:endParaRPr sz="2400"/>
          </a:p>
          <a:p>
            <a:pPr marL="457200" lvl="0" indent="-381000" algn="l" rtl="0">
              <a:lnSpc>
                <a:spcPct val="100000"/>
              </a:lnSpc>
              <a:spcBef>
                <a:spcPts val="1000"/>
              </a:spcBef>
              <a:spcAft>
                <a:spcPts val="1000"/>
              </a:spcAft>
              <a:buSzPct val="108108"/>
              <a:buChar char="•"/>
            </a:pPr>
            <a:r>
              <a:rPr lang="en-US" sz="2400"/>
              <a:t>Coordinating with DLT to provide training opportunities to ensure staff have necessary skills to support Tier 2 interventions</a:t>
            </a:r>
            <a:endParaRPr sz="2400"/>
          </a:p>
        </p:txBody>
      </p:sp>
      <p:sp>
        <p:nvSpPr>
          <p:cNvPr id="416" name="Google Shape;416;g3ddd62f5f74_0_10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Arial"/>
              <a:buNone/>
            </a:pPr>
            <a:r>
              <a:rPr lang="en-US" sz="3600"/>
              <a:t>Key Activities to Define and Monitor</a:t>
            </a:r>
            <a:endParaRPr sz="3600"/>
          </a:p>
          <a:p>
            <a:pPr marL="0" lvl="0" indent="0" algn="ctr" rtl="0">
              <a:lnSpc>
                <a:spcPct val="100000"/>
              </a:lnSpc>
              <a:spcBef>
                <a:spcPts val="0"/>
              </a:spcBef>
              <a:spcAft>
                <a:spcPts val="0"/>
              </a:spcAft>
              <a:buClr>
                <a:schemeClr val="dk1"/>
              </a:buClr>
              <a:buSzPct val="111111"/>
              <a:buFont typeface="Arial"/>
              <a:buNone/>
            </a:pPr>
            <a:r>
              <a:rPr lang="en-US" sz="3600"/>
              <a:t>Tier 2 Systems</a:t>
            </a:r>
            <a:endParaRPr sz="4044"/>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g3d5c89dfee3_0_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8600" y="5776150"/>
            <a:ext cx="1023875" cy="959449"/>
          </a:xfrm>
          <a:prstGeom prst="rect">
            <a:avLst/>
          </a:prstGeom>
          <a:noFill/>
          <a:ln>
            <a:noFill/>
          </a:ln>
        </p:spPr>
      </p:pic>
      <p:sp>
        <p:nvSpPr>
          <p:cNvPr id="422" name="Google Shape;422;g3d5c89dfee3_0_82"/>
          <p:cNvSpPr txBox="1">
            <a:spLocks noGrp="1"/>
          </p:cNvSpPr>
          <p:nvPr>
            <p:ph type="body" idx="1"/>
          </p:nvPr>
        </p:nvSpPr>
        <p:spPr>
          <a:xfrm>
            <a:off x="228600" y="1600200"/>
            <a:ext cx="8686800" cy="5135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b="1"/>
              <a:t>Purpose</a:t>
            </a:r>
            <a:r>
              <a:rPr lang="en-US" sz="2400"/>
              <a:t>: to implement and monitor individual student progress on Tier 2 interventions, which includes:</a:t>
            </a:r>
            <a:endParaRPr sz="2400"/>
          </a:p>
          <a:p>
            <a:pPr marL="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Char char="•"/>
            </a:pPr>
            <a:r>
              <a:rPr lang="en-US" sz="2400" b="1"/>
              <a:t>Matching</a:t>
            </a:r>
            <a:r>
              <a:rPr lang="en-US" sz="2400"/>
              <a:t> individual students to interventions based on referral data/need, and function of behavior</a:t>
            </a:r>
            <a:endParaRPr sz="2400"/>
          </a:p>
          <a:p>
            <a:pPr marL="457200" lvl="0" indent="-381000" algn="l" rtl="0">
              <a:lnSpc>
                <a:spcPct val="100000"/>
              </a:lnSpc>
              <a:spcBef>
                <a:spcPts val="1000"/>
              </a:spcBef>
              <a:spcAft>
                <a:spcPts val="0"/>
              </a:spcAft>
              <a:buSzPts val="2400"/>
              <a:buChar char="•"/>
            </a:pPr>
            <a:r>
              <a:rPr lang="en-US" sz="2400" b="1"/>
              <a:t>Monitoring</a:t>
            </a:r>
            <a:r>
              <a:rPr lang="en-US" sz="2400"/>
              <a:t> each student’s progress.</a:t>
            </a:r>
            <a:endParaRPr sz="2400"/>
          </a:p>
          <a:p>
            <a:pPr marL="457200" lvl="0" indent="-381000" algn="l" rtl="0">
              <a:lnSpc>
                <a:spcPct val="100000"/>
              </a:lnSpc>
              <a:spcBef>
                <a:spcPts val="1000"/>
              </a:spcBef>
              <a:spcAft>
                <a:spcPts val="1000"/>
              </a:spcAft>
              <a:buSzPts val="2400"/>
              <a:buChar char="•"/>
            </a:pPr>
            <a:r>
              <a:rPr lang="en-US" sz="2400" b="1"/>
              <a:t>Fading or intensifying</a:t>
            </a:r>
            <a:r>
              <a:rPr lang="en-US" sz="2400"/>
              <a:t> supports</a:t>
            </a:r>
            <a:endParaRPr sz="2400"/>
          </a:p>
        </p:txBody>
      </p:sp>
      <p:sp>
        <p:nvSpPr>
          <p:cNvPr id="423" name="Google Shape;423;g3d5c89dfee3_0_8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360"/>
              </a:spcBef>
              <a:spcAft>
                <a:spcPts val="0"/>
              </a:spcAft>
              <a:buSzPts val="4000"/>
              <a:buNone/>
            </a:pPr>
            <a:r>
              <a:rPr lang="en-US" sz="3600" dirty="0"/>
              <a:t>Tier 2 Team Meeting:</a:t>
            </a:r>
            <a:endParaRPr sz="3600" dirty="0"/>
          </a:p>
          <a:p>
            <a:pPr marL="0" lvl="0" indent="0" algn="ctr" rtl="0">
              <a:lnSpc>
                <a:spcPct val="100000"/>
              </a:lnSpc>
              <a:spcBef>
                <a:spcPts val="360"/>
              </a:spcBef>
              <a:spcAft>
                <a:spcPts val="0"/>
              </a:spcAft>
              <a:buClr>
                <a:schemeClr val="dk1"/>
              </a:buClr>
              <a:buSzPts val="1100"/>
              <a:buFont typeface="Arial"/>
              <a:buNone/>
            </a:pPr>
            <a:r>
              <a:rPr lang="en-US" sz="3600" dirty="0"/>
              <a:t>Individual Student Support</a:t>
            </a:r>
            <a:endParaRPr sz="3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dc6f6d8e7f_4_40"/>
          <p:cNvSpPr txBox="1">
            <a:spLocks noGrp="1"/>
          </p:cNvSpPr>
          <p:nvPr>
            <p:ph type="body" idx="1"/>
          </p:nvPr>
        </p:nvSpPr>
        <p:spPr>
          <a:xfrm>
            <a:off x="228600" y="1600200"/>
            <a:ext cx="8686800" cy="51354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Char char="•"/>
            </a:pPr>
            <a:r>
              <a:rPr lang="en-US" sz="2400"/>
              <a:t>Uses data to match referred students to appropriate Tier 2 interventions</a:t>
            </a:r>
            <a:endParaRPr sz="2400"/>
          </a:p>
          <a:p>
            <a:pPr marL="457200" lvl="0" indent="-381000" algn="l" rtl="0">
              <a:lnSpc>
                <a:spcPct val="100000"/>
              </a:lnSpc>
              <a:spcBef>
                <a:spcPts val="1000"/>
              </a:spcBef>
              <a:spcAft>
                <a:spcPts val="0"/>
              </a:spcAft>
              <a:buSzPts val="2400"/>
              <a:buChar char="•"/>
            </a:pPr>
            <a:r>
              <a:rPr lang="en-US" sz="2400"/>
              <a:t>Uses data decision rules to determine student response to intervention</a:t>
            </a:r>
            <a:endParaRPr sz="2400"/>
          </a:p>
          <a:p>
            <a:pPr marL="457200" lvl="0" indent="-381000" algn="l" rtl="0">
              <a:lnSpc>
                <a:spcPct val="100000"/>
              </a:lnSpc>
              <a:spcBef>
                <a:spcPts val="1000"/>
              </a:spcBef>
              <a:spcAft>
                <a:spcPts val="0"/>
              </a:spcAft>
              <a:buSzPts val="2400"/>
              <a:buChar char="•"/>
            </a:pPr>
            <a:r>
              <a:rPr lang="en-US" sz="2400"/>
              <a:t>When there is a </a:t>
            </a:r>
            <a:r>
              <a:rPr lang="en-US" sz="2400" b="1"/>
              <a:t>lack of response</a:t>
            </a:r>
            <a:r>
              <a:rPr lang="en-US" sz="2400"/>
              <a:t> to intervention, analyzing individual student data to make </a:t>
            </a:r>
            <a:r>
              <a:rPr lang="en-US" sz="2400" b="1"/>
              <a:t>adjustments</a:t>
            </a:r>
            <a:r>
              <a:rPr lang="en-US" sz="2400"/>
              <a:t> to the intervention (e.g., increase frequency or intensity, re-evaluate function)</a:t>
            </a:r>
            <a:endParaRPr sz="2400"/>
          </a:p>
          <a:p>
            <a:pPr marL="457200" lvl="0" indent="-381000" algn="l" rtl="0">
              <a:lnSpc>
                <a:spcPct val="100000"/>
              </a:lnSpc>
              <a:spcBef>
                <a:spcPts val="1000"/>
              </a:spcBef>
              <a:spcAft>
                <a:spcPts val="0"/>
              </a:spcAft>
              <a:buSzPts val="2400"/>
              <a:buChar char="•"/>
            </a:pPr>
            <a:r>
              <a:rPr lang="en-US" sz="2400"/>
              <a:t>When there is a </a:t>
            </a:r>
            <a:r>
              <a:rPr lang="en-US" sz="2400" b="1"/>
              <a:t>positive response</a:t>
            </a:r>
            <a:r>
              <a:rPr lang="en-US" sz="2400"/>
              <a:t> to intervention, fading the student to lower levels of support</a:t>
            </a:r>
            <a:endParaRPr sz="2400"/>
          </a:p>
          <a:p>
            <a:pPr marL="0" lvl="0" indent="0" algn="l" rtl="0">
              <a:lnSpc>
                <a:spcPct val="100000"/>
              </a:lnSpc>
              <a:spcBef>
                <a:spcPts val="1000"/>
              </a:spcBef>
              <a:spcAft>
                <a:spcPts val="0"/>
              </a:spcAft>
              <a:buSzPts val="1800"/>
              <a:buNone/>
            </a:pPr>
            <a:endParaRPr sz="2400"/>
          </a:p>
          <a:p>
            <a:pPr marL="457200" lvl="0" indent="0" algn="l" rtl="0">
              <a:lnSpc>
                <a:spcPct val="100000"/>
              </a:lnSpc>
              <a:spcBef>
                <a:spcPts val="360"/>
              </a:spcBef>
              <a:spcAft>
                <a:spcPts val="0"/>
              </a:spcAft>
              <a:buSzPts val="1800"/>
              <a:buNone/>
            </a:pPr>
            <a:endParaRPr sz="2400"/>
          </a:p>
        </p:txBody>
      </p:sp>
      <p:sp>
        <p:nvSpPr>
          <p:cNvPr id="429" name="Google Shape;429;g3dc6f6d8e7f_4_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360"/>
              </a:spcBef>
              <a:spcAft>
                <a:spcPts val="0"/>
              </a:spcAft>
              <a:buSzPts val="4000"/>
              <a:buNone/>
            </a:pPr>
            <a:r>
              <a:rPr lang="en-US" sz="3600"/>
              <a:t>Key Activities for Tier 2</a:t>
            </a:r>
            <a:endParaRPr sz="3600"/>
          </a:p>
          <a:p>
            <a:pPr marL="0" lvl="0" indent="0" algn="ctr" rtl="0">
              <a:lnSpc>
                <a:spcPct val="100000"/>
              </a:lnSpc>
              <a:spcBef>
                <a:spcPts val="360"/>
              </a:spcBef>
              <a:spcAft>
                <a:spcPts val="0"/>
              </a:spcAft>
              <a:buClr>
                <a:schemeClr val="dk1"/>
              </a:buClr>
              <a:buSzPts val="1100"/>
              <a:buFont typeface="Arial"/>
              <a:buNone/>
            </a:pPr>
            <a:r>
              <a:rPr lang="en-US" sz="3600"/>
              <a:t>Individual Student Support Team</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4b9c0208b8_0_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Advanced Tiers Notetaker</a:t>
            </a:r>
            <a:endParaRPr dirty="0"/>
          </a:p>
        </p:txBody>
      </p:sp>
      <p:pic>
        <p:nvPicPr>
          <p:cNvPr id="220" name="Google Shape;220;g24b9c0208b8_0_2" descr="notetaker handout screenshot for session"/>
          <p:cNvPicPr preferRelativeResize="0"/>
          <p:nvPr/>
        </p:nvPicPr>
        <p:blipFill rotWithShape="1">
          <a:blip r:embed="rId3">
            <a:alphaModFix/>
          </a:blip>
          <a:srcRect r="1068" b="2495"/>
          <a:stretch/>
        </p:blipFill>
        <p:spPr>
          <a:xfrm>
            <a:off x="377700" y="1658100"/>
            <a:ext cx="8593775" cy="46823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4b1b9bd0d1_2_49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dirty="0"/>
              <a:t>Who is on your team? Roles and Expertise Matter</a:t>
            </a:r>
            <a:endParaRPr dirty="0"/>
          </a:p>
        </p:txBody>
      </p:sp>
      <p:pic>
        <p:nvPicPr>
          <p:cNvPr id="435" name="Google Shape;435;g24b1b9bd0d1_2_4940" descr="Group of professionals sitting around a table looking directly into the camera"/>
          <p:cNvPicPr preferRelativeResize="0"/>
          <p:nvPr/>
        </p:nvPicPr>
        <p:blipFill rotWithShape="1">
          <a:blip r:embed="rId3">
            <a:alphaModFix/>
          </a:blip>
          <a:srcRect/>
          <a:stretch/>
        </p:blipFill>
        <p:spPr>
          <a:xfrm>
            <a:off x="685800" y="1524000"/>
            <a:ext cx="7772402" cy="5181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d5c89dfee3_0_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Effective Team Operating Procedures</a:t>
            </a:r>
            <a:endParaRPr/>
          </a:p>
        </p:txBody>
      </p:sp>
      <p:sp>
        <p:nvSpPr>
          <p:cNvPr id="441" name="Google Shape;441;g3d5c89dfee3_0_52"/>
          <p:cNvSpPr txBox="1">
            <a:spLocks noGrp="1"/>
          </p:cNvSpPr>
          <p:nvPr>
            <p:ph type="body" idx="1"/>
          </p:nvPr>
        </p:nvSpPr>
        <p:spPr>
          <a:xfrm>
            <a:off x="228600" y="1600200"/>
            <a:ext cx="8686800" cy="5090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Char char="•"/>
            </a:pPr>
            <a:r>
              <a:rPr lang="en-US" sz="2400"/>
              <a:t>Regular meeting format and agenda (evaluated for fidelity)</a:t>
            </a:r>
            <a:endParaRPr sz="2400"/>
          </a:p>
          <a:p>
            <a:pPr marL="457200" lvl="0" indent="-381000" algn="l" rtl="0">
              <a:lnSpc>
                <a:spcPct val="100000"/>
              </a:lnSpc>
              <a:spcBef>
                <a:spcPts val="1000"/>
              </a:spcBef>
              <a:spcAft>
                <a:spcPts val="0"/>
              </a:spcAft>
              <a:buSzPts val="2400"/>
              <a:buFont typeface="Verdana"/>
              <a:buChar char="•"/>
            </a:pPr>
            <a:r>
              <a:rPr lang="en-US" sz="2400"/>
              <a:t>Established team norms that are monitored for impact &amp; include procedures for all members to participate as equal partners</a:t>
            </a:r>
            <a:endParaRPr sz="2400"/>
          </a:p>
          <a:p>
            <a:pPr marL="457200" lvl="0" indent="-381000" algn="l" rtl="0">
              <a:lnSpc>
                <a:spcPct val="100000"/>
              </a:lnSpc>
              <a:spcBef>
                <a:spcPts val="1000"/>
              </a:spcBef>
              <a:spcAft>
                <a:spcPts val="0"/>
              </a:spcAft>
              <a:buSzPts val="2400"/>
              <a:buFont typeface="Verdana"/>
              <a:buChar char="•"/>
            </a:pPr>
            <a:r>
              <a:rPr lang="en-US" sz="2400"/>
              <a:t>Defined meeting roles (timekeeper, notetaker,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etc</a:t>
            </a:r>
            <a:r>
              <a:rPr lang="en-US" sz="2400"/>
              <a:t>.) </a:t>
            </a:r>
            <a:endParaRPr sz="2400"/>
          </a:p>
          <a:p>
            <a:pPr marL="457200" lvl="0" indent="-381000" algn="l" rtl="0">
              <a:lnSpc>
                <a:spcPct val="100000"/>
              </a:lnSpc>
              <a:spcBef>
                <a:spcPts val="1000"/>
              </a:spcBef>
              <a:spcAft>
                <a:spcPts val="0"/>
              </a:spcAft>
              <a:buSzPts val="2400"/>
              <a:buFont typeface="Verdana"/>
              <a:buChar char="•"/>
            </a:pPr>
            <a:r>
              <a:rPr lang="en-US" sz="2400"/>
              <a:t>Regular two-way data sharing and communication with Tier 1 and Tier 3 teams</a:t>
            </a:r>
            <a:endParaRPr sz="2400"/>
          </a:p>
          <a:p>
            <a:pPr marL="457200" lvl="0" indent="-381000" algn="l" rtl="0">
              <a:lnSpc>
                <a:spcPct val="100000"/>
              </a:lnSpc>
              <a:spcBef>
                <a:spcPts val="1000"/>
              </a:spcBef>
              <a:spcAft>
                <a:spcPts val="0"/>
              </a:spcAft>
              <a:buSzPts val="2400"/>
              <a:buFont typeface="Verdana"/>
              <a:buChar char="•"/>
            </a:pPr>
            <a:r>
              <a:rPr lang="en-US" sz="2400"/>
              <a:t>Current action plan</a:t>
            </a:r>
            <a:endParaRPr sz="2400"/>
          </a:p>
          <a:p>
            <a:pPr marL="457200" lvl="0" indent="0" algn="l" rtl="0">
              <a:lnSpc>
                <a:spcPct val="100000"/>
              </a:lnSpc>
              <a:spcBef>
                <a:spcPts val="1000"/>
              </a:spcBef>
              <a:spcAft>
                <a:spcPts val="0"/>
              </a:spcAft>
              <a:buSzPts val="1800"/>
              <a:buNone/>
            </a:pPr>
            <a:endParaRPr sz="2400"/>
          </a:p>
          <a:p>
            <a:pPr marL="457200" lvl="0" indent="0" algn="l" rtl="0">
              <a:lnSpc>
                <a:spcPct val="100000"/>
              </a:lnSpc>
              <a:spcBef>
                <a:spcPts val="1000"/>
              </a:spcBef>
              <a:spcAft>
                <a:spcPts val="1000"/>
              </a:spcAft>
              <a:buSzPts val="1800"/>
              <a:buNone/>
            </a:pP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4b1b9bd0d1_2_35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 </a:t>
            </a:r>
            <a:endParaRPr/>
          </a:p>
          <a:p>
            <a:pPr marL="0" lvl="0" indent="0" algn="ctr" rtl="0">
              <a:lnSpc>
                <a:spcPct val="100000"/>
              </a:lnSpc>
              <a:spcBef>
                <a:spcPts val="0"/>
              </a:spcBef>
              <a:spcAft>
                <a:spcPts val="0"/>
              </a:spcAft>
              <a:buSzPct val="111111"/>
              <a:buNone/>
            </a:pPr>
            <a:r>
              <a:rPr lang="en-US"/>
              <a:t>Sample Meeting Agenda</a:t>
            </a:r>
            <a:endParaRPr/>
          </a:p>
        </p:txBody>
      </p:sp>
      <p:pic>
        <p:nvPicPr>
          <p:cNvPr id="447" name="Google Shape;447;g24b1b9bd0d1_2_3556" descr="Picture of  front side of advanced tier meeting sample agenda"/>
          <p:cNvPicPr preferRelativeResize="0"/>
          <p:nvPr/>
        </p:nvPicPr>
        <p:blipFill rotWithShape="1">
          <a:blip r:embed="rId3">
            <a:alphaModFix/>
          </a:blip>
          <a:srcRect/>
          <a:stretch/>
        </p:blipFill>
        <p:spPr>
          <a:xfrm>
            <a:off x="418050" y="1447800"/>
            <a:ext cx="8497350" cy="541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4bcd1bb390_0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Bi-directional Stakeholder Communication </a:t>
            </a:r>
            <a:endParaRPr/>
          </a:p>
        </p:txBody>
      </p:sp>
      <p:sp>
        <p:nvSpPr>
          <p:cNvPr id="453" name="Google Shape;453;g24bcd1bb390_0_18"/>
          <p:cNvSpPr txBox="1">
            <a:spLocks noGrp="1"/>
          </p:cNvSpPr>
          <p:nvPr>
            <p:ph type="body" idx="1"/>
          </p:nvPr>
        </p:nvSpPr>
        <p:spPr>
          <a:xfrm>
            <a:off x="893225" y="1600200"/>
            <a:ext cx="8022300" cy="4885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800"/>
              <a:buNone/>
            </a:pPr>
            <a:r>
              <a:rPr lang="en-US" sz="2400"/>
              <a:t>Why?</a:t>
            </a:r>
            <a:endParaRPr sz="2400"/>
          </a:p>
          <a:p>
            <a:pPr marL="457200" lvl="0" indent="-381000" algn="l" rtl="0">
              <a:lnSpc>
                <a:spcPct val="100000"/>
              </a:lnSpc>
              <a:spcBef>
                <a:spcPts val="1000"/>
              </a:spcBef>
              <a:spcAft>
                <a:spcPts val="0"/>
              </a:spcAft>
              <a:buSzPts val="2400"/>
              <a:buChar char="●"/>
            </a:pPr>
            <a:r>
              <a:rPr lang="en-US" sz="2400"/>
              <a:t>Builds shared commitment to advanced tier interventions</a:t>
            </a:r>
            <a:endParaRPr sz="2400"/>
          </a:p>
          <a:p>
            <a:pPr marL="457200" lvl="0" indent="-381000" algn="l" rtl="0">
              <a:lnSpc>
                <a:spcPct val="100000"/>
              </a:lnSpc>
              <a:spcBef>
                <a:spcPts val="1000"/>
              </a:spcBef>
              <a:spcAft>
                <a:spcPts val="0"/>
              </a:spcAft>
              <a:buSzPts val="2400"/>
              <a:buChar char="●"/>
            </a:pPr>
            <a:r>
              <a:rPr lang="en-US" sz="2400"/>
              <a:t>Increases awareness of interventions</a:t>
            </a:r>
            <a:endParaRPr sz="2400"/>
          </a:p>
          <a:p>
            <a:pPr marL="457200" lvl="0" indent="-381000" algn="l" rtl="0">
              <a:lnSpc>
                <a:spcPct val="100000"/>
              </a:lnSpc>
              <a:spcBef>
                <a:spcPts val="1000"/>
              </a:spcBef>
              <a:spcAft>
                <a:spcPts val="0"/>
              </a:spcAft>
              <a:buSzPts val="2400"/>
              <a:buChar char="●"/>
            </a:pPr>
            <a:r>
              <a:rPr lang="en-US" sz="2400"/>
              <a:t>Fosters deeper understanding of family and culture-specific functions of behaviors</a:t>
            </a:r>
            <a:endParaRPr sz="2400"/>
          </a:p>
          <a:p>
            <a:pPr marL="0" lvl="0" indent="0" algn="l" rtl="0">
              <a:lnSpc>
                <a:spcPct val="100000"/>
              </a:lnSpc>
              <a:spcBef>
                <a:spcPts val="1000"/>
              </a:spcBef>
              <a:spcAft>
                <a:spcPts val="0"/>
              </a:spcAft>
              <a:buSzPts val="1800"/>
              <a:buNone/>
            </a:pPr>
            <a:endParaRPr sz="2400"/>
          </a:p>
          <a:p>
            <a:pPr marL="0" lvl="0" indent="0" algn="l" rtl="0">
              <a:lnSpc>
                <a:spcPct val="100000"/>
              </a:lnSpc>
              <a:spcBef>
                <a:spcPts val="1000"/>
              </a:spcBef>
              <a:spcAft>
                <a:spcPts val="0"/>
              </a:spcAft>
              <a:buSzPts val="1800"/>
              <a:buNone/>
            </a:pPr>
            <a:r>
              <a:rPr lang="en-US" sz="2400"/>
              <a:t>How?</a:t>
            </a:r>
            <a:endParaRPr sz="2400"/>
          </a:p>
          <a:p>
            <a:pPr marL="457200" lvl="0" indent="-381000" algn="l" rtl="0">
              <a:lnSpc>
                <a:spcPct val="100000"/>
              </a:lnSpc>
              <a:spcBef>
                <a:spcPts val="1000"/>
              </a:spcBef>
              <a:spcAft>
                <a:spcPts val="0"/>
              </a:spcAft>
              <a:buSzPts val="2400"/>
              <a:buChar char="●"/>
            </a:pPr>
            <a:r>
              <a:rPr lang="en-US" sz="2400"/>
              <a:t>Share student progress graphs in grade level meetings</a:t>
            </a:r>
            <a:endParaRPr sz="2400"/>
          </a:p>
          <a:p>
            <a:pPr marL="457200" lvl="0" indent="-381000" algn="l" rtl="0">
              <a:lnSpc>
                <a:spcPct val="100000"/>
              </a:lnSpc>
              <a:spcBef>
                <a:spcPts val="1000"/>
              </a:spcBef>
              <a:spcAft>
                <a:spcPts val="0"/>
              </a:spcAft>
              <a:buSzPts val="2400"/>
              <a:buChar char="●"/>
            </a:pPr>
            <a:r>
              <a:rPr lang="en-US" sz="2400"/>
              <a:t>Include graphs in school/home communication </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1328cc3a658_2_5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Teaming</a:t>
            </a:r>
            <a:endParaRPr/>
          </a:p>
        </p:txBody>
      </p:sp>
      <p:sp>
        <p:nvSpPr>
          <p:cNvPr id="459" name="Google Shape;459;g1328cc3a658_2_590"/>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Clr>
                <a:schemeClr val="dk1"/>
              </a:buClr>
              <a:buSzPts val="1800"/>
              <a:buFont typeface="Arial"/>
              <a:buNone/>
            </a:pPr>
            <a:r>
              <a:rPr lang="en-US" sz="2600"/>
              <a:t>Which of the activities has your team defined and how do they monitor these?</a:t>
            </a:r>
            <a:endParaRPr sz="2600"/>
          </a:p>
          <a:p>
            <a:pPr marL="0" lvl="0" indent="0" algn="l" rtl="0">
              <a:lnSpc>
                <a:spcPct val="90000"/>
              </a:lnSpc>
              <a:spcBef>
                <a:spcPts val="360"/>
              </a:spcBef>
              <a:spcAft>
                <a:spcPts val="0"/>
              </a:spcAft>
              <a:buClr>
                <a:schemeClr val="dk1"/>
              </a:buClr>
              <a:buSzPts val="1800"/>
              <a:buFont typeface="Arial"/>
              <a:buNone/>
            </a:pPr>
            <a:endParaRPr sz="2600"/>
          </a:p>
          <a:p>
            <a:pPr marL="0" lvl="0" indent="0" algn="l" rtl="0">
              <a:lnSpc>
                <a:spcPct val="90000"/>
              </a:lnSpc>
              <a:spcBef>
                <a:spcPts val="360"/>
              </a:spcBef>
              <a:spcAft>
                <a:spcPts val="0"/>
              </a:spcAft>
              <a:buClr>
                <a:schemeClr val="dk1"/>
              </a:buClr>
              <a:buSzPts val="1800"/>
              <a:buFont typeface="Arial"/>
              <a:buNone/>
            </a:pPr>
            <a:r>
              <a:rPr lang="en-US" sz="2600"/>
              <a:t>What activities might you want to consider including in your Tier 2 meetings?</a:t>
            </a:r>
            <a:endParaRPr sz="2600"/>
          </a:p>
          <a:p>
            <a:pPr marL="0" lvl="0" indent="0" algn="l" rtl="0">
              <a:lnSpc>
                <a:spcPct val="90000"/>
              </a:lnSpc>
              <a:spcBef>
                <a:spcPts val="360"/>
              </a:spcBef>
              <a:spcAft>
                <a:spcPts val="0"/>
              </a:spcAft>
              <a:buClr>
                <a:schemeClr val="dk1"/>
              </a:buClr>
              <a:buSzPts val="1800"/>
              <a:buFont typeface="Arial"/>
              <a:buNone/>
            </a:pPr>
            <a:endParaRPr sz="2600"/>
          </a:p>
          <a:p>
            <a:pPr marL="0" lvl="0" indent="0" algn="l" rtl="0">
              <a:spcBef>
                <a:spcPts val="360"/>
              </a:spcBef>
              <a:spcAft>
                <a:spcPts val="0"/>
              </a:spcAft>
              <a:buSzPts val="1800"/>
              <a:buNone/>
            </a:pPr>
            <a:r>
              <a:rPr lang="en-US" sz="2700"/>
              <a:t>What needs refining?  Do you need written processes &amp; procedures for team membership, scheduling, standing structures/agendas, etc.</a:t>
            </a:r>
            <a:endParaRPr sz="2700"/>
          </a:p>
          <a:p>
            <a:pPr marL="0" lvl="0" indent="0" algn="l" rtl="0">
              <a:spcBef>
                <a:spcPts val="360"/>
              </a:spcBef>
              <a:spcAft>
                <a:spcPts val="0"/>
              </a:spcAft>
              <a:buClr>
                <a:schemeClr val="dk1"/>
              </a:buClr>
              <a:buSzPts val="1800"/>
              <a:buFont typeface="Arial"/>
              <a:buNone/>
            </a:pPr>
            <a:endParaRPr sz="2400" b="1"/>
          </a:p>
          <a:p>
            <a:pPr marL="0" lvl="0" indent="0" algn="ctr" rtl="0">
              <a:lnSpc>
                <a:spcPct val="100000"/>
              </a:lnSpc>
              <a:spcBef>
                <a:spcPts val="360"/>
              </a:spcBef>
              <a:spcAft>
                <a:spcPts val="0"/>
              </a:spcAft>
              <a:buSzPts val="1800"/>
              <a:buNone/>
            </a:pPr>
            <a:endParaRPr sz="2700" i="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5b262c1ac7_0_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Example of a Tier 2 Meeting</a:t>
            </a:r>
            <a:endParaRPr dirty="0"/>
          </a:p>
        </p:txBody>
      </p:sp>
      <p:pic>
        <p:nvPicPr>
          <p:cNvPr id="465" name="Google Shape;465;g35b262c1ac7_0_15" descr="Teachers sitting at a meeting table looking at a projector slide on the wall">
            <a:hlinkClick r:id="rId3"/>
          </p:cNvPr>
          <p:cNvPicPr preferRelativeResize="0"/>
          <p:nvPr/>
        </p:nvPicPr>
        <p:blipFill rotWithShape="1">
          <a:blip r:embed="rId4">
            <a:alphaModFix/>
          </a:blip>
          <a:srcRect/>
          <a:stretch/>
        </p:blipFill>
        <p:spPr>
          <a:xfrm>
            <a:off x="457200" y="1600200"/>
            <a:ext cx="8128000" cy="457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336b62f4fd4_0_10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Team Share Out</a:t>
            </a:r>
            <a:endParaRPr dirty="0"/>
          </a:p>
        </p:txBody>
      </p:sp>
      <p:pic>
        <p:nvPicPr>
          <p:cNvPr id="471" name="Google Shape;471;g336b62f4fd4_0_1056" descr="Group of people sitting at a table having a collective brainstorm session depicted by drawings of lightbulbs and clouds and thumbs up and the like over their heads"/>
          <p:cNvPicPr preferRelativeResize="0"/>
          <p:nvPr/>
        </p:nvPicPr>
        <p:blipFill rotWithShape="1">
          <a:blip r:embed="rId3">
            <a:alphaModFix/>
          </a:blip>
          <a:srcRect/>
          <a:stretch/>
        </p:blipFill>
        <p:spPr>
          <a:xfrm>
            <a:off x="2165948" y="1565623"/>
            <a:ext cx="4812100" cy="4812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d92f2945e0_0_12"/>
          <p:cNvSpPr txBox="1">
            <a:spLocks noGrp="1"/>
          </p:cNvSpPr>
          <p:nvPr>
            <p:ph type="ctrTitle"/>
          </p:nvPr>
        </p:nvSpPr>
        <p:spPr>
          <a:xfrm>
            <a:off x="445050" y="1600200"/>
            <a:ext cx="8334600" cy="14700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200" dirty="0"/>
              <a:t>Data Systems Overview</a:t>
            </a:r>
            <a:endParaRPr sz="5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d92f2945e0_1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DATA Systems </a:t>
            </a:r>
            <a:endParaRPr dirty="0"/>
          </a:p>
        </p:txBody>
      </p:sp>
      <p:sp>
        <p:nvSpPr>
          <p:cNvPr id="482" name="Google Shape;482;g3d92f2945e0_1_18"/>
          <p:cNvSpPr txBox="1"/>
          <p:nvPr/>
        </p:nvSpPr>
        <p:spPr>
          <a:xfrm>
            <a:off x="857400" y="1482800"/>
            <a:ext cx="6858000" cy="4617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Why would you want a data system?</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What would be some common features of a data system that would be helpful for your Tier 2 team?</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dc6f6d8e7f_3_264"/>
          <p:cNvSpPr txBox="1">
            <a:spLocks noGrp="1"/>
          </p:cNvSpPr>
          <p:nvPr>
            <p:ph type="title"/>
          </p:nvPr>
        </p:nvSpPr>
        <p:spPr>
          <a:xfrm>
            <a:off x="229725" y="-3242"/>
            <a:ext cx="8686800" cy="1047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Team Data Conversations</a:t>
            </a:r>
            <a:endParaRPr dirty="0"/>
          </a:p>
        </p:txBody>
      </p:sp>
      <p:sp>
        <p:nvSpPr>
          <p:cNvPr id="488" name="Google Shape;488;g3dc6f6d8e7f_3_264" descr="black arrow"/>
          <p:cNvSpPr/>
          <p:nvPr/>
        </p:nvSpPr>
        <p:spPr>
          <a:xfrm>
            <a:off x="1376850" y="1032850"/>
            <a:ext cx="6399000" cy="312600"/>
          </a:xfrm>
          <a:prstGeom prst="lef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3dc6f6d8e7f_3_264"/>
          <p:cNvSpPr txBox="1"/>
          <p:nvPr/>
        </p:nvSpPr>
        <p:spPr>
          <a:xfrm>
            <a:off x="280501" y="1407348"/>
            <a:ext cx="2164500" cy="833700"/>
          </a:xfrm>
          <a:prstGeom prst="rect">
            <a:avLst/>
          </a:prstGeom>
          <a:solidFill>
            <a:srgbClr val="90D75F">
              <a:alpha val="47843"/>
            </a:srgbClr>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1/ Universal </a:t>
            </a:r>
            <a:endParaRPr sz="2400" b="1" i="0" u="none" strike="noStrike" cap="none">
              <a:solidFill>
                <a:srgbClr val="000000"/>
              </a:solidFill>
              <a:latin typeface="Verdana"/>
              <a:ea typeface="Verdana"/>
              <a:cs typeface="Verdana"/>
              <a:sym typeface="Verdana"/>
            </a:endParaRPr>
          </a:p>
        </p:txBody>
      </p:sp>
      <p:sp>
        <p:nvSpPr>
          <p:cNvPr id="490" name="Google Shape;490;g3dc6f6d8e7f_3_264"/>
          <p:cNvSpPr txBox="1"/>
          <p:nvPr/>
        </p:nvSpPr>
        <p:spPr>
          <a:xfrm>
            <a:off x="2668200" y="1407348"/>
            <a:ext cx="3754500" cy="833700"/>
          </a:xfrm>
          <a:prstGeom prst="rect">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2/3</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 Targeted </a:t>
            </a:r>
            <a:endParaRPr sz="2400" b="1" i="0" u="none" strike="noStrike" cap="none">
              <a:solidFill>
                <a:srgbClr val="000000"/>
              </a:solidFill>
              <a:latin typeface="Verdana"/>
              <a:ea typeface="Verdana"/>
              <a:cs typeface="Verdana"/>
              <a:sym typeface="Verdana"/>
            </a:endParaRPr>
          </a:p>
        </p:txBody>
      </p:sp>
      <p:sp>
        <p:nvSpPr>
          <p:cNvPr id="491" name="Google Shape;491;g3dc6f6d8e7f_3_264"/>
          <p:cNvSpPr txBox="1"/>
          <p:nvPr/>
        </p:nvSpPr>
        <p:spPr>
          <a:xfrm>
            <a:off x="6528625" y="1363597"/>
            <a:ext cx="2412600" cy="833700"/>
          </a:xfrm>
          <a:prstGeom prst="rect">
            <a:avLst/>
          </a:prstGeom>
          <a:solidFill>
            <a:srgbClr val="FF0000">
              <a:alpha val="66274"/>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3/ Tertiary </a:t>
            </a:r>
            <a:endParaRPr sz="2400" b="1" i="0" u="none" strike="noStrike" cap="none">
              <a:solidFill>
                <a:srgbClr val="000000"/>
              </a:solidFill>
              <a:latin typeface="Verdana"/>
              <a:ea typeface="Verdana"/>
              <a:cs typeface="Verdana"/>
              <a:sym typeface="Verdana"/>
            </a:endParaRPr>
          </a:p>
        </p:txBody>
      </p:sp>
      <p:sp>
        <p:nvSpPr>
          <p:cNvPr id="492" name="Google Shape;492;g3dc6f6d8e7f_3_264" descr="green arrow"/>
          <p:cNvSpPr/>
          <p:nvPr/>
        </p:nvSpPr>
        <p:spPr>
          <a:xfrm>
            <a:off x="1011225" y="2357877"/>
            <a:ext cx="556800" cy="555600"/>
          </a:xfrm>
          <a:prstGeom prst="downArrow">
            <a:avLst>
              <a:gd name="adj1" fmla="val 33736"/>
              <a:gd name="adj2" fmla="val 50000"/>
            </a:avLst>
          </a:prstGeom>
          <a:solidFill>
            <a:srgbClr val="B6D7A8"/>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3dc6f6d8e7f_3_264" descr="yellow arrow"/>
          <p:cNvSpPr/>
          <p:nvPr/>
        </p:nvSpPr>
        <p:spPr>
          <a:xfrm>
            <a:off x="3311765"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3dc6f6d8e7f_3_264" descr="yellow arrow 2"/>
          <p:cNvSpPr/>
          <p:nvPr/>
        </p:nvSpPr>
        <p:spPr>
          <a:xfrm>
            <a:off x="5606317"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3dc6f6d8e7f_3_264" descr="red arrow"/>
          <p:cNvSpPr/>
          <p:nvPr/>
        </p:nvSpPr>
        <p:spPr>
          <a:xfrm flipH="1">
            <a:off x="7669375" y="2338125"/>
            <a:ext cx="379200" cy="555600"/>
          </a:xfrm>
          <a:prstGeom prst="downArrow">
            <a:avLst>
              <a:gd name="adj1" fmla="val 50000"/>
              <a:gd name="adj2" fmla="val 5000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3dc6f6d8e7f_3_264" descr="green box"/>
          <p:cNvSpPr/>
          <p:nvPr/>
        </p:nvSpPr>
        <p:spPr>
          <a:xfrm>
            <a:off x="339601" y="2957375"/>
            <a:ext cx="2046300" cy="2246100"/>
          </a:xfrm>
          <a:prstGeom prst="wedgeRoundRectCallout">
            <a:avLst>
              <a:gd name="adj1" fmla="val -20833"/>
              <a:gd name="adj2" fmla="val 62500"/>
              <a:gd name="adj3" fmla="val 0"/>
            </a:avLst>
          </a:prstGeom>
          <a:solidFill>
            <a:srgbClr val="90D75F">
              <a:alpha val="42352"/>
            </a:srgbClr>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3dc6f6d8e7f_3_264"/>
          <p:cNvSpPr txBox="1"/>
          <p:nvPr/>
        </p:nvSpPr>
        <p:spPr>
          <a:xfrm>
            <a:off x="229725" y="3149088"/>
            <a:ext cx="2119800" cy="22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Schoolwide and classroom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98" name="Google Shape;498;g3dc6f6d8e7f_3_264" descr="yellow box"/>
          <p:cNvSpPr/>
          <p:nvPr/>
        </p:nvSpPr>
        <p:spPr>
          <a:xfrm>
            <a:off x="2516125" y="2915656"/>
            <a:ext cx="19806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3dc6f6d8e7f_3_264"/>
          <p:cNvSpPr txBox="1"/>
          <p:nvPr/>
        </p:nvSpPr>
        <p:spPr>
          <a:xfrm>
            <a:off x="2505025" y="2980475"/>
            <a:ext cx="2046300" cy="2072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Verdana"/>
                <a:ea typeface="Verdana"/>
                <a:cs typeface="Verdana"/>
                <a:sym typeface="Verdana"/>
              </a:rPr>
              <a:t>Intervention level of use and % of students making progress</a:t>
            </a:r>
            <a:endParaRPr sz="2300" b="0" i="0" u="none" strike="noStrike" cap="none">
              <a:solidFill>
                <a:srgbClr val="000000"/>
              </a:solidFill>
              <a:latin typeface="Verdana"/>
              <a:ea typeface="Verdana"/>
              <a:cs typeface="Verdana"/>
              <a:sym typeface="Verdana"/>
            </a:endParaRPr>
          </a:p>
        </p:txBody>
      </p:sp>
      <p:sp>
        <p:nvSpPr>
          <p:cNvPr id="500" name="Google Shape;500;g3dc6f6d8e7f_3_264"/>
          <p:cNvSpPr/>
          <p:nvPr/>
        </p:nvSpPr>
        <p:spPr>
          <a:xfrm>
            <a:off x="4640875" y="2917505"/>
            <a:ext cx="20463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300" b="0" i="0" u="none" strike="noStrike" cap="none">
                <a:solidFill>
                  <a:srgbClr val="000000"/>
                </a:solidFill>
                <a:latin typeface="Verdana"/>
                <a:ea typeface="Verdana"/>
                <a:cs typeface="Verdana"/>
                <a:sym typeface="Verdana"/>
              </a:rPr>
              <a:t>Student referral and progress monitoring</a:t>
            </a:r>
            <a:endParaRPr sz="1400" b="0" i="0" u="none" strike="noStrike" cap="none">
              <a:solidFill>
                <a:srgbClr val="000000"/>
              </a:solidFill>
              <a:latin typeface="Arial"/>
              <a:ea typeface="Arial"/>
              <a:cs typeface="Arial"/>
              <a:sym typeface="Arial"/>
            </a:endParaRPr>
          </a:p>
        </p:txBody>
      </p:sp>
      <p:sp>
        <p:nvSpPr>
          <p:cNvPr id="501" name="Google Shape;501;g3dc6f6d8e7f_3_264" descr="red box"/>
          <p:cNvSpPr/>
          <p:nvPr/>
        </p:nvSpPr>
        <p:spPr>
          <a:xfrm>
            <a:off x="6867975" y="2948066"/>
            <a:ext cx="2046300" cy="2373600"/>
          </a:xfrm>
          <a:prstGeom prst="wedgeRoundRectCallout">
            <a:avLst>
              <a:gd name="adj1" fmla="val -20833"/>
              <a:gd name="adj2" fmla="val 62500"/>
              <a:gd name="adj3" fmla="val 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3dc6f6d8e7f_3_264"/>
          <p:cNvSpPr txBox="1"/>
          <p:nvPr/>
        </p:nvSpPr>
        <p:spPr>
          <a:xfrm>
            <a:off x="6776725" y="2944625"/>
            <a:ext cx="2164500" cy="224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Intensified</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student progress monitoring</a:t>
            </a:r>
            <a:endParaRPr sz="2400" b="0" i="0" u="none" strike="noStrike" cap="none">
              <a:solidFill>
                <a:srgbClr val="000000"/>
              </a:solidFill>
              <a:latin typeface="Verdana"/>
              <a:ea typeface="Verdana"/>
              <a:cs typeface="Verdana"/>
              <a:sym typeface="Verdana"/>
            </a:endParaRPr>
          </a:p>
        </p:txBody>
      </p:sp>
      <p:sp>
        <p:nvSpPr>
          <p:cNvPr id="503" name="Google Shape;503;g3dc6f6d8e7f_3_264" descr="This arrow is used to illustrate that increased progress monitoring, family engagement and fidelity are components that should occur in team data conversations across all three tiers." title="Blue Arrow Pointing Left to Right"/>
          <p:cNvSpPr/>
          <p:nvPr/>
        </p:nvSpPr>
        <p:spPr>
          <a:xfrm>
            <a:off x="1033425" y="5376025"/>
            <a:ext cx="7602600" cy="1464900"/>
          </a:xfrm>
          <a:prstGeom prst="rightArrow">
            <a:avLst>
              <a:gd name="adj1" fmla="val 47061"/>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Increased progress monitoring, fidelity measures and family engagement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d5c89dfee3_0_0"/>
          <p:cNvSpPr txBox="1">
            <a:spLocks noGrp="1"/>
          </p:cNvSpPr>
          <p:nvPr>
            <p:ph type="body" idx="1"/>
          </p:nvPr>
        </p:nvSpPr>
        <p:spPr>
          <a:xfrm>
            <a:off x="483650" y="1600200"/>
            <a:ext cx="8266800" cy="5029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t>8:30-8:45</a:t>
            </a:r>
            <a:r>
              <a:rPr lang="en-US" sz="2400"/>
              <a:t>     Welcome and MTSS Grounding</a:t>
            </a:r>
            <a:endParaRPr sz="2400"/>
          </a:p>
          <a:p>
            <a:pPr marL="0" lvl="0" indent="0" algn="l" rtl="0">
              <a:lnSpc>
                <a:spcPct val="115000"/>
              </a:lnSpc>
              <a:spcBef>
                <a:spcPts val="1000"/>
              </a:spcBef>
              <a:spcAft>
                <a:spcPts val="0"/>
              </a:spcAft>
              <a:buClr>
                <a:schemeClr val="dk1"/>
              </a:buClr>
              <a:buSzPts val="1100"/>
              <a:buFont typeface="Arial"/>
              <a:buNone/>
            </a:pPr>
            <a:r>
              <a:rPr lang="en-US" sz="2400" b="1"/>
              <a:t>8:45 -9:00</a:t>
            </a:r>
            <a:r>
              <a:rPr lang="en-US" sz="2400"/>
              <a:t>    Introduction-What is Tier 2? Characteristics of Tier 2 interventions, who for and who provides?</a:t>
            </a:r>
            <a:endParaRPr sz="2400"/>
          </a:p>
          <a:p>
            <a:pPr marL="0" lvl="0" indent="0" algn="l" rtl="0">
              <a:lnSpc>
                <a:spcPct val="115000"/>
              </a:lnSpc>
              <a:spcBef>
                <a:spcPts val="1000"/>
              </a:spcBef>
              <a:spcAft>
                <a:spcPts val="0"/>
              </a:spcAft>
              <a:buClr>
                <a:schemeClr val="dk1"/>
              </a:buClr>
              <a:buSzPts val="1100"/>
              <a:buFont typeface="Arial"/>
              <a:buNone/>
            </a:pPr>
            <a:r>
              <a:rPr lang="en-US" sz="2400" b="1"/>
              <a:t>9:00-10:30</a:t>
            </a:r>
            <a:r>
              <a:rPr lang="en-US" sz="2400"/>
              <a:t>  Tier 2 Teaming-Systems and Individual Student Support</a:t>
            </a:r>
            <a:endParaRPr sz="2400"/>
          </a:p>
          <a:p>
            <a:pPr marL="0" lvl="0" indent="0" algn="l" rtl="0">
              <a:lnSpc>
                <a:spcPct val="115000"/>
              </a:lnSpc>
              <a:spcBef>
                <a:spcPts val="1000"/>
              </a:spcBef>
              <a:spcAft>
                <a:spcPts val="0"/>
              </a:spcAft>
              <a:buClr>
                <a:schemeClr val="dk1"/>
              </a:buClr>
              <a:buSzPts val="1100"/>
              <a:buFont typeface="Arial"/>
              <a:buNone/>
            </a:pPr>
            <a:r>
              <a:rPr lang="en-US" sz="2400" b="1"/>
              <a:t>10:30 - 10:45 </a:t>
            </a:r>
            <a:r>
              <a:rPr lang="en-US" sz="2400"/>
              <a:t>  Break</a:t>
            </a:r>
            <a:endParaRPr sz="2400"/>
          </a:p>
          <a:p>
            <a:pPr marL="0" lvl="0" indent="0" algn="l" rtl="0">
              <a:lnSpc>
                <a:spcPct val="115000"/>
              </a:lnSpc>
              <a:spcBef>
                <a:spcPts val="1000"/>
              </a:spcBef>
              <a:spcAft>
                <a:spcPts val="0"/>
              </a:spcAft>
              <a:buClr>
                <a:schemeClr val="dk1"/>
              </a:buClr>
              <a:buSzPts val="1100"/>
              <a:buFont typeface="Arial"/>
              <a:buNone/>
            </a:pPr>
            <a:r>
              <a:rPr lang="en-US" sz="2400" b="1"/>
              <a:t>10:45 - 12:15 </a:t>
            </a:r>
            <a:r>
              <a:rPr lang="en-US" sz="2400"/>
              <a:t>  Data Systems for Identifying Students</a:t>
            </a:r>
            <a:endParaRPr sz="2400">
              <a:highlight>
                <a:srgbClr val="FFFF00"/>
              </a:highlight>
            </a:endParaRPr>
          </a:p>
          <a:p>
            <a:pPr marL="0" lvl="0" indent="0" algn="l" rtl="0">
              <a:lnSpc>
                <a:spcPct val="115000"/>
              </a:lnSpc>
              <a:spcBef>
                <a:spcPts val="1000"/>
              </a:spcBef>
              <a:spcAft>
                <a:spcPts val="0"/>
              </a:spcAft>
              <a:buClr>
                <a:schemeClr val="dk1"/>
              </a:buClr>
              <a:buSzPts val="1100"/>
              <a:buFont typeface="Arial"/>
              <a:buNone/>
            </a:pPr>
            <a:r>
              <a:rPr lang="en-US" sz="2400" b="1"/>
              <a:t>12:15 - 12:30</a:t>
            </a:r>
            <a:r>
              <a:rPr lang="en-US" sz="2400"/>
              <a:t>     Wrap-up/Feedback</a:t>
            </a:r>
            <a:endParaRPr sz="2400"/>
          </a:p>
          <a:p>
            <a:pPr marL="0" lvl="0" indent="0" algn="l" rtl="0">
              <a:lnSpc>
                <a:spcPct val="115000"/>
              </a:lnSpc>
              <a:spcBef>
                <a:spcPts val="1000"/>
              </a:spcBef>
              <a:spcAft>
                <a:spcPts val="1000"/>
              </a:spcAft>
              <a:buClr>
                <a:schemeClr val="dk1"/>
              </a:buClr>
              <a:buSzPts val="1100"/>
              <a:buFont typeface="Arial"/>
              <a:buNone/>
            </a:pPr>
            <a:endParaRPr sz="2600">
              <a:latin typeface="Arial"/>
              <a:ea typeface="Arial"/>
              <a:cs typeface="Arial"/>
              <a:sym typeface="Arial"/>
            </a:endParaRPr>
          </a:p>
        </p:txBody>
      </p:sp>
      <p:sp>
        <p:nvSpPr>
          <p:cNvPr id="227" name="Google Shape;227;g3d5c89dfee3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Day 1 Agenda</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3dc6f6d8e7f_4_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Tier 2 Core Intervention Features</a:t>
            </a:r>
            <a:endParaRPr dirty="0"/>
          </a:p>
        </p:txBody>
      </p:sp>
      <p:grpSp>
        <p:nvGrpSpPr>
          <p:cNvPr id="509" name="Google Shape;509;g3dc6f6d8e7f_4_13" descr="chart listing tier 2 core features"/>
          <p:cNvGrpSpPr/>
          <p:nvPr/>
        </p:nvGrpSpPr>
        <p:grpSpPr>
          <a:xfrm>
            <a:off x="538852" y="1461917"/>
            <a:ext cx="8366469" cy="5121444"/>
            <a:chOff x="538852" y="1461917"/>
            <a:chExt cx="8366469" cy="5121444"/>
          </a:xfrm>
        </p:grpSpPr>
        <p:grpSp>
          <p:nvGrpSpPr>
            <p:cNvPr id="510" name="Google Shape;510;g3dc6f6d8e7f_4_13"/>
            <p:cNvGrpSpPr/>
            <p:nvPr/>
          </p:nvGrpSpPr>
          <p:grpSpPr>
            <a:xfrm>
              <a:off x="538852" y="1461917"/>
              <a:ext cx="8292160" cy="5121444"/>
              <a:chOff x="-78823" y="593372"/>
              <a:chExt cx="9322271" cy="5442555"/>
            </a:xfrm>
          </p:grpSpPr>
          <p:sp>
            <p:nvSpPr>
              <p:cNvPr id="511" name="Google Shape;511;g3dc6f6d8e7f_4_13"/>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3dc6f6d8e7f_4_13"/>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 Core Features</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p:txBody>
          </p:sp>
          <p:sp>
            <p:nvSpPr>
              <p:cNvPr id="513" name="Google Shape;513;g3dc6f6d8e7f_4_13"/>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3dc6f6d8e7f_4_13"/>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3dc6f6d8e7f_4_13"/>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Instruction on Skills (prosocial, emotional, academic)</a:t>
                </a:r>
                <a:endParaRPr sz="1800" b="1" i="0" u="none" strike="noStrike" cap="none">
                  <a:solidFill>
                    <a:srgbClr val="000000"/>
                  </a:solidFill>
                  <a:latin typeface="Verdana"/>
                  <a:ea typeface="Verdana"/>
                  <a:cs typeface="Verdana"/>
                  <a:sym typeface="Verdana"/>
                </a:endParaRPr>
              </a:p>
            </p:txBody>
          </p:sp>
          <p:sp>
            <p:nvSpPr>
              <p:cNvPr id="516" name="Google Shape;516;g3dc6f6d8e7f_4_13"/>
              <p:cNvSpPr/>
              <p:nvPr/>
            </p:nvSpPr>
            <p:spPr>
              <a:xfrm rot="-8674050">
                <a:off x="1121248" y="2903791"/>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3dc6f6d8e7f_4_13"/>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3dc6f6d8e7f_4_13"/>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a:t>
                </a:r>
                <a:endParaRPr sz="1800" b="1"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Regular Feedback</a:t>
                </a:r>
                <a:endParaRPr sz="1800" b="1" i="0" u="none" strike="noStrike" cap="none">
                  <a:solidFill>
                    <a:srgbClr val="000000"/>
                  </a:solidFill>
                  <a:latin typeface="Verdana"/>
                  <a:ea typeface="Verdana"/>
                  <a:cs typeface="Verdana"/>
                  <a:sym typeface="Verdana"/>
                </a:endParaRPr>
              </a:p>
            </p:txBody>
          </p:sp>
          <p:sp>
            <p:nvSpPr>
              <p:cNvPr id="519" name="Google Shape;519;g3dc6f6d8e7f_4_13"/>
              <p:cNvSpPr/>
              <p:nvPr/>
            </p:nvSpPr>
            <p:spPr>
              <a:xfrm rot="-6480166">
                <a:off x="2662122" y="2048856"/>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3dc6f6d8e7f_4_13"/>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3dc6f6d8e7f_4_13"/>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Structure &amp; Prompts</a:t>
                </a:r>
                <a:endParaRPr sz="1800" b="1" i="0" u="none" strike="noStrike" cap="none">
                  <a:solidFill>
                    <a:srgbClr val="000000"/>
                  </a:solidFill>
                  <a:latin typeface="Verdana"/>
                  <a:ea typeface="Verdana"/>
                  <a:cs typeface="Verdana"/>
                  <a:sym typeface="Verdana"/>
                </a:endParaRPr>
              </a:p>
            </p:txBody>
          </p:sp>
          <p:sp>
            <p:nvSpPr>
              <p:cNvPr id="522" name="Google Shape;522;g3dc6f6d8e7f_4_13"/>
              <p:cNvSpPr/>
              <p:nvPr/>
            </p:nvSpPr>
            <p:spPr>
              <a:xfrm rot="-4319834">
                <a:off x="4230591" y="2048645"/>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3dc6f6d8e7f_4_13"/>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3dc6f6d8e7f_4_13"/>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Intensity of Data Collection</a:t>
                </a:r>
                <a:endParaRPr sz="1800" b="1" i="0" u="none" strike="noStrike" cap="none">
                  <a:solidFill>
                    <a:srgbClr val="000000"/>
                  </a:solidFill>
                  <a:latin typeface="Verdana"/>
                  <a:ea typeface="Verdana"/>
                  <a:cs typeface="Verdana"/>
                  <a:sym typeface="Verdana"/>
                </a:endParaRPr>
              </a:p>
            </p:txBody>
          </p:sp>
          <p:sp>
            <p:nvSpPr>
              <p:cNvPr id="525" name="Google Shape;525;g3dc6f6d8e7f_4_13"/>
              <p:cNvSpPr/>
              <p:nvPr/>
            </p:nvSpPr>
            <p:spPr>
              <a:xfrm rot="-2159837">
                <a:off x="5499440" y="2970556"/>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3dc6f6d8e7f_4_13"/>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3dc6f6d8e7f_4_13"/>
              <p:cNvSpPr txBox="1"/>
              <p:nvPr/>
            </p:nvSpPr>
            <p:spPr>
              <a:xfrm>
                <a:off x="6587156" y="1992021"/>
                <a:ext cx="21240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Family Engagement</a:t>
                </a:r>
                <a:endParaRPr sz="1800" b="1" i="0" u="none" strike="noStrike" cap="none">
                  <a:solidFill>
                    <a:srgbClr val="000000"/>
                  </a:solidFill>
                  <a:latin typeface="Verdana"/>
                  <a:ea typeface="Verdana"/>
                  <a:cs typeface="Verdana"/>
                  <a:sym typeface="Verdana"/>
                </a:endParaRPr>
              </a:p>
            </p:txBody>
          </p:sp>
          <p:sp>
            <p:nvSpPr>
              <p:cNvPr id="528" name="Google Shape;528;g3dc6f6d8e7f_4_13"/>
              <p:cNvSpPr/>
              <p:nvPr/>
            </p:nvSpPr>
            <p:spPr>
              <a:xfrm rot="16321">
                <a:off x="5848695"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3dc6f6d8e7f_4_13"/>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3dc6f6d8e7f_4_13"/>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Efficient system for access and delivery of intervention</a:t>
                </a:r>
                <a:endParaRPr sz="1800" b="1" i="0" u="none" strike="noStrike" cap="none">
                  <a:solidFill>
                    <a:srgbClr val="000000"/>
                  </a:solidFill>
                  <a:latin typeface="Verdana"/>
                  <a:ea typeface="Verdana"/>
                  <a:cs typeface="Verdana"/>
                  <a:sym typeface="Verdana"/>
                </a:endParaRPr>
              </a:p>
            </p:txBody>
          </p:sp>
        </p:grpSp>
        <p:sp>
          <p:nvSpPr>
            <p:cNvPr id="531" name="Google Shape;531;g3dc6f6d8e7f_4_13"/>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344d03cd022_0_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Teams building Infrastructure around WHAT?</a:t>
            </a:r>
            <a:endParaRPr/>
          </a:p>
        </p:txBody>
      </p:sp>
      <p:sp>
        <p:nvSpPr>
          <p:cNvPr id="538" name="Google Shape;538;g344d03cd022_0_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Level of Use: </a:t>
            </a:r>
            <a:endParaRPr sz="2300"/>
          </a:p>
          <a:p>
            <a:pPr marL="914400" lvl="1" indent="-374650" algn="l" rtl="0">
              <a:lnSpc>
                <a:spcPct val="99166"/>
              </a:lnSpc>
              <a:spcBef>
                <a:spcPts val="1000"/>
              </a:spcBef>
              <a:spcAft>
                <a:spcPts val="0"/>
              </a:spcAft>
              <a:buSzPts val="2300"/>
              <a:buChar char="–"/>
            </a:pPr>
            <a:r>
              <a:rPr lang="en-US" sz="2300"/>
              <a:t>% of students accessing advanced tiers interventions</a:t>
            </a:r>
            <a:endParaRPr sz="2300"/>
          </a:p>
          <a:p>
            <a:pPr marL="457200" lvl="0" indent="-374650" algn="l" rtl="0">
              <a:lnSpc>
                <a:spcPct val="100000"/>
              </a:lnSpc>
              <a:spcBef>
                <a:spcPts val="1000"/>
              </a:spcBef>
              <a:spcAft>
                <a:spcPts val="0"/>
              </a:spcAft>
              <a:buSzPts val="2300"/>
              <a:buFont typeface="Verdana"/>
              <a:buChar char="•"/>
            </a:pPr>
            <a:r>
              <a:rPr lang="en-US" sz="2300"/>
              <a:t>Effectiveness of EACH  intervention in place</a:t>
            </a:r>
            <a:endParaRPr sz="2300"/>
          </a:p>
          <a:p>
            <a:pPr marL="457200" lvl="0" indent="-374650" algn="l" rtl="0">
              <a:lnSpc>
                <a:spcPct val="100000"/>
              </a:lnSpc>
              <a:spcBef>
                <a:spcPts val="1000"/>
              </a:spcBef>
              <a:spcAft>
                <a:spcPts val="1000"/>
              </a:spcAft>
              <a:buSzPts val="2300"/>
              <a:buFont typeface="Verdana"/>
              <a:buChar char="•"/>
            </a:pPr>
            <a:r>
              <a:rPr lang="en-US" sz="2300"/>
              <a:t>Students entering and exiting advanced tiers (movement across tiers)</a:t>
            </a:r>
            <a:endParaRPr sz="2300"/>
          </a:p>
        </p:txBody>
      </p:sp>
      <p:sp>
        <p:nvSpPr>
          <p:cNvPr id="539" name="Google Shape;539;g344d03cd022_0_9"/>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Fidelity of implementation</a:t>
            </a:r>
            <a:endParaRPr sz="2300"/>
          </a:p>
          <a:p>
            <a:pPr marL="457200" lvl="0" indent="-374650" algn="l" rtl="0">
              <a:lnSpc>
                <a:spcPct val="100000"/>
              </a:lnSpc>
              <a:spcBef>
                <a:spcPts val="1000"/>
              </a:spcBef>
              <a:spcAft>
                <a:spcPts val="0"/>
              </a:spcAft>
              <a:buSzPts val="2300"/>
              <a:buFont typeface="Verdana"/>
              <a:buChar char="•"/>
            </a:pPr>
            <a:r>
              <a:rPr lang="en-US" sz="2300"/>
              <a:t>Progress monitoring: Continue, fade, modify, or move on (movement within a tier)</a:t>
            </a:r>
            <a:endParaRPr sz="2300"/>
          </a:p>
          <a:p>
            <a:pPr marL="0" lvl="0" indent="0" algn="l" rtl="0">
              <a:lnSpc>
                <a:spcPct val="100000"/>
              </a:lnSpc>
              <a:spcBef>
                <a:spcPts val="1000"/>
              </a:spcBef>
              <a:spcAft>
                <a:spcPts val="0"/>
              </a:spcAft>
              <a:buSzPts val="2400"/>
              <a:buNone/>
            </a:pPr>
            <a:endParaRPr sz="2300"/>
          </a:p>
        </p:txBody>
      </p:sp>
      <p:sp>
        <p:nvSpPr>
          <p:cNvPr id="540" name="Google Shape;540;g344d03cd022_0_9"/>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Support the System</a:t>
            </a:r>
            <a:endParaRPr/>
          </a:p>
        </p:txBody>
      </p:sp>
      <p:sp>
        <p:nvSpPr>
          <p:cNvPr id="541" name="Google Shape;541;g344d03cd022_0_9"/>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a:t>Support the Student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animEffect transition="in" filter="fade">
                                      <p:cBhvr>
                                        <p:cTn id="7" dur="500"/>
                                        <p:tgtEl>
                                          <p:spTgt spid="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8">
                                            <p:txEl>
                                              <p:pRg st="1" end="1"/>
                                            </p:txEl>
                                          </p:spTgt>
                                        </p:tgtEl>
                                        <p:attrNameLst>
                                          <p:attrName>style.visibility</p:attrName>
                                        </p:attrNameLst>
                                      </p:cBhvr>
                                      <p:to>
                                        <p:strVal val="visible"/>
                                      </p:to>
                                    </p:set>
                                    <p:animEffect transition="in" filter="fade">
                                      <p:cBhvr>
                                        <p:cTn id="12" dur="500"/>
                                        <p:tgtEl>
                                          <p:spTgt spid="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8">
                                            <p:txEl>
                                              <p:pRg st="2" end="2"/>
                                            </p:txEl>
                                          </p:spTgt>
                                        </p:tgtEl>
                                        <p:attrNameLst>
                                          <p:attrName>style.visibility</p:attrName>
                                        </p:attrNameLst>
                                      </p:cBhvr>
                                      <p:to>
                                        <p:strVal val="visible"/>
                                      </p:to>
                                    </p:set>
                                    <p:animEffect transition="in" filter="fade">
                                      <p:cBhvr>
                                        <p:cTn id="17" dur="500"/>
                                        <p:tgtEl>
                                          <p:spTgt spid="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xEl>
                                              <p:pRg st="3" end="3"/>
                                            </p:txEl>
                                          </p:spTgt>
                                        </p:tgtEl>
                                        <p:attrNameLst>
                                          <p:attrName>style.visibility</p:attrName>
                                        </p:attrNameLst>
                                      </p:cBhvr>
                                      <p:to>
                                        <p:strVal val="visible"/>
                                      </p:to>
                                    </p:set>
                                    <p:animEffect transition="in" filter="fade">
                                      <p:cBhvr>
                                        <p:cTn id="22" dur="500"/>
                                        <p:tgtEl>
                                          <p:spTgt spid="5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9">
                                            <p:txEl>
                                              <p:pRg st="0" end="0"/>
                                            </p:txEl>
                                          </p:spTgt>
                                        </p:tgtEl>
                                        <p:attrNameLst>
                                          <p:attrName>style.visibility</p:attrName>
                                        </p:attrNameLst>
                                      </p:cBhvr>
                                      <p:to>
                                        <p:strVal val="visible"/>
                                      </p:to>
                                    </p:set>
                                    <p:animEffect transition="in" filter="fade">
                                      <p:cBhvr>
                                        <p:cTn id="27" dur="500"/>
                                        <p:tgtEl>
                                          <p:spTgt spid="53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9">
                                            <p:txEl>
                                              <p:pRg st="1" end="1"/>
                                            </p:txEl>
                                          </p:spTgt>
                                        </p:tgtEl>
                                        <p:attrNameLst>
                                          <p:attrName>style.visibility</p:attrName>
                                        </p:attrNameLst>
                                      </p:cBhvr>
                                      <p:to>
                                        <p:strVal val="visible"/>
                                      </p:to>
                                    </p:set>
                                    <p:animEffect transition="in" filter="fade">
                                      <p:cBhvr>
                                        <p:cTn id="32" dur="500"/>
                                        <p:tgtEl>
                                          <p:spTgt spid="53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9">
                                            <p:txEl>
                                              <p:pRg st="2" end="2"/>
                                            </p:txEl>
                                          </p:spTgt>
                                        </p:tgtEl>
                                        <p:attrNameLst>
                                          <p:attrName>style.visibility</p:attrName>
                                        </p:attrNameLst>
                                      </p:cBhvr>
                                      <p:to>
                                        <p:strVal val="visible"/>
                                      </p:to>
                                    </p:set>
                                    <p:animEffect transition="in" filter="fade">
                                      <p:cBhvr>
                                        <p:cTn id="37" dur="500"/>
                                        <p:tgtEl>
                                          <p:spTgt spid="5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3e74d87be61_0_0"/>
          <p:cNvSpPr txBox="1">
            <a:spLocks noGrp="1"/>
          </p:cNvSpPr>
          <p:nvPr>
            <p:ph type="ctrTitle"/>
          </p:nvPr>
        </p:nvSpPr>
        <p:spPr>
          <a:xfrm>
            <a:off x="445050" y="1600200"/>
            <a:ext cx="8334600" cy="31962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200"/>
              <a:t>What Data Sources do you use for Identifying Students?</a:t>
            </a:r>
            <a:endParaRPr sz="5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336b62f4fd4_0_871"/>
          <p:cNvSpPr txBox="1"/>
          <p:nvPr/>
        </p:nvSpPr>
        <p:spPr>
          <a:xfrm>
            <a:off x="2738350" y="2891825"/>
            <a:ext cx="3974400" cy="140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600"/>
              <a:buFont typeface="Arial"/>
              <a:buNone/>
            </a:pPr>
            <a:r>
              <a:rPr lang="en-US" sz="9600" b="1" i="0" u="none" strike="noStrike" cap="none">
                <a:solidFill>
                  <a:schemeClr val="dk1"/>
                </a:solidFill>
                <a:latin typeface="Verdana"/>
                <a:ea typeface="Verdana"/>
                <a:cs typeface="Verdana"/>
                <a:sym typeface="Verdana"/>
              </a:rPr>
              <a:t>Data!</a:t>
            </a:r>
            <a:endParaRPr sz="9600" b="1" i="0" u="none" strike="noStrike" cap="none">
              <a:solidFill>
                <a:schemeClr val="dk1"/>
              </a:solidFill>
              <a:latin typeface="Verdana"/>
              <a:ea typeface="Verdana"/>
              <a:cs typeface="Verdana"/>
              <a:sym typeface="Verdana"/>
            </a:endParaRPr>
          </a:p>
        </p:txBody>
      </p:sp>
      <p:sp>
        <p:nvSpPr>
          <p:cNvPr id="552" name="Google Shape;552;g336b62f4fd4_0_871"/>
          <p:cNvSpPr txBox="1"/>
          <p:nvPr/>
        </p:nvSpPr>
        <p:spPr>
          <a:xfrm>
            <a:off x="7051925" y="3077550"/>
            <a:ext cx="1526700" cy="70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Bree Serif"/>
                <a:ea typeface="Bree Serif"/>
                <a:cs typeface="Bree Serif"/>
                <a:sym typeface="Bree Serif"/>
              </a:rPr>
              <a:t>GPA</a:t>
            </a:r>
            <a:endParaRPr sz="4800" b="1" i="0" u="none" strike="noStrike" cap="none">
              <a:solidFill>
                <a:schemeClr val="dk1"/>
              </a:solidFill>
              <a:latin typeface="Bree Serif"/>
              <a:ea typeface="Bree Serif"/>
              <a:cs typeface="Bree Serif"/>
              <a:sym typeface="Bree Serif"/>
            </a:endParaRPr>
          </a:p>
        </p:txBody>
      </p:sp>
      <p:sp>
        <p:nvSpPr>
          <p:cNvPr id="553" name="Google Shape;553;g336b62f4fd4_0_871"/>
          <p:cNvSpPr txBox="1"/>
          <p:nvPr/>
        </p:nvSpPr>
        <p:spPr>
          <a:xfrm>
            <a:off x="169575" y="1672763"/>
            <a:ext cx="3828900" cy="70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Counselor Visits</a:t>
            </a:r>
            <a:endParaRPr sz="3200" b="0" i="0" u="none" strike="noStrike" cap="none">
              <a:solidFill>
                <a:schemeClr val="dk1"/>
              </a:solidFill>
              <a:latin typeface="Verdana"/>
              <a:ea typeface="Verdana"/>
              <a:cs typeface="Verdana"/>
              <a:sym typeface="Verdana"/>
            </a:endParaRPr>
          </a:p>
        </p:txBody>
      </p:sp>
      <p:sp>
        <p:nvSpPr>
          <p:cNvPr id="554" name="Google Shape;554;g336b62f4fd4_0_871"/>
          <p:cNvSpPr txBox="1"/>
          <p:nvPr/>
        </p:nvSpPr>
        <p:spPr>
          <a:xfrm>
            <a:off x="228600" y="5233625"/>
            <a:ext cx="3344100" cy="82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chemeClr val="dk1"/>
                </a:solidFill>
                <a:latin typeface="Merriweather"/>
                <a:ea typeface="Merriweather"/>
                <a:cs typeface="Merriweather"/>
                <a:sym typeface="Merriweather"/>
              </a:rPr>
              <a:t>Benchmarks</a:t>
            </a:r>
            <a:endParaRPr sz="3400" b="1" i="0" u="none" strike="noStrike" cap="none">
              <a:solidFill>
                <a:schemeClr val="dk1"/>
              </a:solidFill>
              <a:latin typeface="Merriweather"/>
              <a:ea typeface="Merriweather"/>
              <a:cs typeface="Merriweather"/>
              <a:sym typeface="Merriweather"/>
            </a:endParaRPr>
          </a:p>
        </p:txBody>
      </p:sp>
      <p:sp>
        <p:nvSpPr>
          <p:cNvPr id="555" name="Google Shape;555;g336b62f4fd4_0_871"/>
          <p:cNvSpPr txBox="1"/>
          <p:nvPr/>
        </p:nvSpPr>
        <p:spPr>
          <a:xfrm>
            <a:off x="411975" y="3570350"/>
            <a:ext cx="1987200" cy="70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Merriweather ExtraBold"/>
                <a:ea typeface="Merriweather ExtraBold"/>
                <a:cs typeface="Merriweather ExtraBold"/>
                <a:sym typeface="Merriweather ExtraBold"/>
              </a:rPr>
              <a:t>ISS/OSS</a:t>
            </a:r>
            <a:endParaRPr sz="3200" b="0" i="0" u="none" strike="noStrike" cap="none">
              <a:solidFill>
                <a:schemeClr val="dk1"/>
              </a:solidFill>
              <a:latin typeface="Merriweather ExtraBold"/>
              <a:ea typeface="Merriweather ExtraBold"/>
              <a:cs typeface="Merriweather ExtraBold"/>
              <a:sym typeface="Merriweather ExtraBold"/>
            </a:endParaRPr>
          </a:p>
        </p:txBody>
      </p:sp>
      <p:sp>
        <p:nvSpPr>
          <p:cNvPr id="556" name="Google Shape;556;g336b62f4fd4_0_871"/>
          <p:cNvSpPr txBox="1"/>
          <p:nvPr/>
        </p:nvSpPr>
        <p:spPr>
          <a:xfrm>
            <a:off x="4725475" y="1728625"/>
            <a:ext cx="14541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chemeClr val="dk1"/>
                </a:solidFill>
                <a:latin typeface="Alegreya"/>
                <a:ea typeface="Alegreya"/>
                <a:cs typeface="Alegreya"/>
                <a:sym typeface="Alegreya"/>
              </a:rPr>
              <a:t>SOLs</a:t>
            </a:r>
            <a:endParaRPr sz="3400" b="1" i="0" u="none" strike="noStrike" cap="none">
              <a:solidFill>
                <a:schemeClr val="dk1"/>
              </a:solidFill>
              <a:latin typeface="Alegreya"/>
              <a:ea typeface="Alegreya"/>
              <a:cs typeface="Alegreya"/>
              <a:sym typeface="Alegreya"/>
            </a:endParaRPr>
          </a:p>
        </p:txBody>
      </p:sp>
      <p:sp>
        <p:nvSpPr>
          <p:cNvPr id="557" name="Google Shape;557;g336b62f4fd4_0_871"/>
          <p:cNvSpPr txBox="1"/>
          <p:nvPr/>
        </p:nvSpPr>
        <p:spPr>
          <a:xfrm>
            <a:off x="3126075" y="4927350"/>
            <a:ext cx="56463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Permanent Marker"/>
                <a:ea typeface="Permanent Marker"/>
                <a:cs typeface="Permanent Marker"/>
                <a:sym typeface="Permanent Marker"/>
              </a:rPr>
              <a:t>Universal screening scores</a:t>
            </a:r>
            <a:endParaRPr sz="3200" b="0" i="0" u="none" strike="noStrike" cap="none">
              <a:solidFill>
                <a:schemeClr val="dk1"/>
              </a:solidFill>
              <a:latin typeface="Permanent Marker"/>
              <a:ea typeface="Permanent Marker"/>
              <a:cs typeface="Permanent Marker"/>
              <a:sym typeface="Permanent Marker"/>
            </a:endParaRPr>
          </a:p>
        </p:txBody>
      </p:sp>
      <p:sp>
        <p:nvSpPr>
          <p:cNvPr id="558" name="Google Shape;558;g336b62f4fd4_0_871"/>
          <p:cNvSpPr txBox="1"/>
          <p:nvPr/>
        </p:nvSpPr>
        <p:spPr>
          <a:xfrm>
            <a:off x="3441075" y="2253750"/>
            <a:ext cx="1744800" cy="82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chemeClr val="dk1"/>
                </a:solidFill>
                <a:latin typeface="Calibri"/>
                <a:ea typeface="Calibri"/>
                <a:cs typeface="Calibri"/>
                <a:sym typeface="Calibri"/>
              </a:rPr>
              <a:t>ODRs</a:t>
            </a:r>
            <a:endParaRPr sz="3800" b="1" i="0" u="none" strike="noStrike" cap="none">
              <a:solidFill>
                <a:schemeClr val="dk1"/>
              </a:solidFill>
              <a:latin typeface="Calibri"/>
              <a:ea typeface="Calibri"/>
              <a:cs typeface="Calibri"/>
              <a:sym typeface="Calibri"/>
            </a:endParaRPr>
          </a:p>
        </p:txBody>
      </p:sp>
      <p:sp>
        <p:nvSpPr>
          <p:cNvPr id="559" name="Google Shape;559;g336b62f4fd4_0_871"/>
          <p:cNvSpPr txBox="1"/>
          <p:nvPr/>
        </p:nvSpPr>
        <p:spPr>
          <a:xfrm>
            <a:off x="896475" y="2682163"/>
            <a:ext cx="25446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Merriweather Black"/>
                <a:ea typeface="Merriweather Black"/>
                <a:cs typeface="Merriweather Black"/>
                <a:sym typeface="Merriweather Black"/>
              </a:rPr>
              <a:t>Attendance</a:t>
            </a:r>
            <a:endParaRPr sz="3200" b="0" i="0" u="none" strike="noStrike" cap="none">
              <a:solidFill>
                <a:schemeClr val="dk1"/>
              </a:solidFill>
              <a:latin typeface="Merriweather Black"/>
              <a:ea typeface="Merriweather Black"/>
              <a:cs typeface="Merriweather Black"/>
              <a:sym typeface="Merriweather Black"/>
            </a:endParaRPr>
          </a:p>
        </p:txBody>
      </p:sp>
      <p:sp>
        <p:nvSpPr>
          <p:cNvPr id="560" name="Google Shape;560;g336b62f4fd4_0_871"/>
          <p:cNvSpPr txBox="1"/>
          <p:nvPr/>
        </p:nvSpPr>
        <p:spPr>
          <a:xfrm>
            <a:off x="4992025" y="4321488"/>
            <a:ext cx="38289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Teacher Nominations</a:t>
            </a:r>
            <a:endParaRPr sz="3200" b="0" i="0" u="none" strike="noStrike" cap="none">
              <a:solidFill>
                <a:schemeClr val="dk1"/>
              </a:solidFill>
              <a:latin typeface="Calibri"/>
              <a:ea typeface="Calibri"/>
              <a:cs typeface="Calibri"/>
              <a:sym typeface="Calibri"/>
            </a:endParaRPr>
          </a:p>
        </p:txBody>
      </p:sp>
      <p:sp>
        <p:nvSpPr>
          <p:cNvPr id="561" name="Google Shape;561;g336b62f4fd4_0_871"/>
          <p:cNvSpPr txBox="1"/>
          <p:nvPr/>
        </p:nvSpPr>
        <p:spPr>
          <a:xfrm>
            <a:off x="6785175" y="1447975"/>
            <a:ext cx="1987200" cy="11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Roboto ExtraBold"/>
                <a:ea typeface="Roboto ExtraBold"/>
                <a:cs typeface="Roboto ExtraBold"/>
                <a:sym typeface="Roboto ExtraBold"/>
              </a:rPr>
              <a:t>Parent Contacts</a:t>
            </a:r>
            <a:endParaRPr sz="3200" b="0" i="0" u="none" strike="noStrike" cap="none">
              <a:solidFill>
                <a:schemeClr val="dk1"/>
              </a:solidFill>
              <a:latin typeface="Roboto ExtraBold"/>
              <a:ea typeface="Roboto ExtraBold"/>
              <a:cs typeface="Roboto ExtraBold"/>
              <a:sym typeface="Roboto ExtraBold"/>
            </a:endParaRPr>
          </a:p>
        </p:txBody>
      </p:sp>
      <p:sp>
        <p:nvSpPr>
          <p:cNvPr id="562" name="Google Shape;562;g336b62f4fd4_0_871"/>
          <p:cNvSpPr txBox="1"/>
          <p:nvPr/>
        </p:nvSpPr>
        <p:spPr>
          <a:xfrm>
            <a:off x="1211475" y="4417638"/>
            <a:ext cx="3974400" cy="38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Nurse referrals</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sp>
        <p:nvSpPr>
          <p:cNvPr id="563" name="Google Shape;563;g336b62f4fd4_0_8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200"/>
              <a:t>Possible data sources you might use to  identify students are at-risk.</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d92f2945e0_0_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Breakout - Data Sources</a:t>
            </a:r>
            <a:endParaRPr/>
          </a:p>
        </p:txBody>
      </p:sp>
      <p:sp>
        <p:nvSpPr>
          <p:cNvPr id="569" name="Google Shape;569;g3d92f2945e0_0_2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sz="2800"/>
              <a:t>Discuss data sources currently used and other sources the team would like to consider.</a:t>
            </a:r>
            <a:endParaRPr sz="2800"/>
          </a:p>
          <a:p>
            <a:pPr marL="0" lvl="0" indent="0" algn="l" rtl="0">
              <a:lnSpc>
                <a:spcPct val="100000"/>
              </a:lnSpc>
              <a:spcBef>
                <a:spcPts val="360"/>
              </a:spcBef>
              <a:spcAft>
                <a:spcPts val="0"/>
              </a:spcAft>
              <a:buSzPts val="1800"/>
              <a:buNone/>
            </a:pPr>
            <a:r>
              <a:rPr lang="en-US" sz="2400"/>
              <a:t>(Table 2)</a:t>
            </a:r>
            <a:endParaRPr sz="2400"/>
          </a:p>
        </p:txBody>
      </p:sp>
      <p:graphicFrame>
        <p:nvGraphicFramePr>
          <p:cNvPr id="570" name="Google Shape;570;g3d92f2945e0_0_24"/>
          <p:cNvGraphicFramePr/>
          <p:nvPr/>
        </p:nvGraphicFramePr>
        <p:xfrm>
          <a:off x="628850" y="3343950"/>
          <a:ext cx="3000000" cy="3000000"/>
        </p:xfrm>
        <a:graphic>
          <a:graphicData uri="http://schemas.openxmlformats.org/drawingml/2006/table">
            <a:tbl>
              <a:tblPr firstRow="1" bandCol="1">
                <a:noFill/>
                <a:tableStyleId>{5FE1B8CA-A82A-4019-ADBD-4E53C431EF75}</a:tableStyleId>
              </a:tblPr>
              <a:tblGrid>
                <a:gridCol w="1971575">
                  <a:extLst>
                    <a:ext uri="{9D8B030D-6E8A-4147-A177-3AD203B41FA5}">
                      <a16:colId xmlns:a16="http://schemas.microsoft.com/office/drawing/2014/main" val="20000"/>
                    </a:ext>
                  </a:extLst>
                </a:gridCol>
                <a:gridCol w="1971575">
                  <a:extLst>
                    <a:ext uri="{9D8B030D-6E8A-4147-A177-3AD203B41FA5}">
                      <a16:colId xmlns:a16="http://schemas.microsoft.com/office/drawing/2014/main" val="20001"/>
                    </a:ext>
                  </a:extLst>
                </a:gridCol>
                <a:gridCol w="1971575">
                  <a:extLst>
                    <a:ext uri="{9D8B030D-6E8A-4147-A177-3AD203B41FA5}">
                      <a16:colId xmlns:a16="http://schemas.microsoft.com/office/drawing/2014/main" val="20002"/>
                    </a:ext>
                  </a:extLst>
                </a:gridCol>
                <a:gridCol w="1971575">
                  <a:extLst>
                    <a:ext uri="{9D8B030D-6E8A-4147-A177-3AD203B41FA5}">
                      <a16:colId xmlns:a16="http://schemas.microsoft.com/office/drawing/2014/main" val="20003"/>
                    </a:ext>
                  </a:extLst>
                </a:gridCol>
              </a:tblGrid>
              <a:tr h="4426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Data Source</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Description</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Benefits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194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Academic indicators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Grades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work samples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consistency across all students in a class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1578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Time spent out of class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attendance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nurse visits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Objective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identifies students with internalizing behaviors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656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425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e74d87be61_0_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Share Out - Data Sources</a:t>
            </a:r>
            <a:endParaRPr/>
          </a:p>
        </p:txBody>
      </p:sp>
      <p:sp>
        <p:nvSpPr>
          <p:cNvPr id="576" name="Google Shape;576;g3e74d87be61_0_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sz="2800"/>
              <a:t>Discuss data sources currently used and other sources the team would like to consider.</a:t>
            </a:r>
            <a:endParaRPr sz="2800"/>
          </a:p>
          <a:p>
            <a:pPr marL="0" lvl="0" indent="0" algn="l" rtl="0">
              <a:lnSpc>
                <a:spcPct val="100000"/>
              </a:lnSpc>
              <a:spcBef>
                <a:spcPts val="360"/>
              </a:spcBef>
              <a:spcAft>
                <a:spcPts val="0"/>
              </a:spcAft>
              <a:buSzPts val="1800"/>
              <a:buNone/>
            </a:pPr>
            <a:r>
              <a:rPr lang="en-US" sz="2400"/>
              <a:t>(Table 2)</a:t>
            </a:r>
            <a:endParaRPr sz="2400"/>
          </a:p>
        </p:txBody>
      </p:sp>
      <p:graphicFrame>
        <p:nvGraphicFramePr>
          <p:cNvPr id="577" name="Google Shape;577;g3e74d87be61_0_4"/>
          <p:cNvGraphicFramePr/>
          <p:nvPr/>
        </p:nvGraphicFramePr>
        <p:xfrm>
          <a:off x="628850" y="3343950"/>
          <a:ext cx="3000000" cy="3000000"/>
        </p:xfrm>
        <a:graphic>
          <a:graphicData uri="http://schemas.openxmlformats.org/drawingml/2006/table">
            <a:tbl>
              <a:tblPr firstRow="1" bandCol="1">
                <a:noFill/>
                <a:tableStyleId>{5FE1B8CA-A82A-4019-ADBD-4E53C431EF75}</a:tableStyleId>
              </a:tblPr>
              <a:tblGrid>
                <a:gridCol w="1971575">
                  <a:extLst>
                    <a:ext uri="{9D8B030D-6E8A-4147-A177-3AD203B41FA5}">
                      <a16:colId xmlns:a16="http://schemas.microsoft.com/office/drawing/2014/main" val="20000"/>
                    </a:ext>
                  </a:extLst>
                </a:gridCol>
                <a:gridCol w="1971575">
                  <a:extLst>
                    <a:ext uri="{9D8B030D-6E8A-4147-A177-3AD203B41FA5}">
                      <a16:colId xmlns:a16="http://schemas.microsoft.com/office/drawing/2014/main" val="20001"/>
                    </a:ext>
                  </a:extLst>
                </a:gridCol>
                <a:gridCol w="1971575">
                  <a:extLst>
                    <a:ext uri="{9D8B030D-6E8A-4147-A177-3AD203B41FA5}">
                      <a16:colId xmlns:a16="http://schemas.microsoft.com/office/drawing/2014/main" val="20002"/>
                    </a:ext>
                  </a:extLst>
                </a:gridCol>
                <a:gridCol w="1971575">
                  <a:extLst>
                    <a:ext uri="{9D8B030D-6E8A-4147-A177-3AD203B41FA5}">
                      <a16:colId xmlns:a16="http://schemas.microsoft.com/office/drawing/2014/main" val="20003"/>
                    </a:ext>
                  </a:extLst>
                </a:gridCol>
              </a:tblGrid>
              <a:tr h="4426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Data Source</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Description</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Benefits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Proactive/Reactive</a:t>
                      </a:r>
                      <a:endParaRPr sz="1400" b="1" u="none" strike="noStrike" cap="none"/>
                    </a:p>
                  </a:txBody>
                  <a:tcPr marL="91425" marR="91425" marT="91425" marB="91425"/>
                </a:tc>
                <a:extLst>
                  <a:ext uri="{0D108BD9-81ED-4DB2-BD59-A6C34878D82A}">
                    <a16:rowId xmlns:a16="http://schemas.microsoft.com/office/drawing/2014/main" val="10000"/>
                  </a:ext>
                </a:extLst>
              </a:tr>
              <a:tr h="9194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Academic indicators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Grades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work samples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consistency across all students in a class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1578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Time spent out of class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attendance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nurse visits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Objective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identifies students with internalizing behaviors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656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425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3e8791fe63b_0_0"/>
          <p:cNvSpPr txBox="1">
            <a:spLocks noGrp="1"/>
          </p:cNvSpPr>
          <p:nvPr>
            <p:ph type="body" idx="1"/>
          </p:nvPr>
        </p:nvSpPr>
        <p:spPr>
          <a:xfrm>
            <a:off x="549250" y="2244575"/>
            <a:ext cx="7919700" cy="3347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Universal screening is a systematic process of assessing all students to identify students at risk of academic, behavioral, or social-emotional challenges.</a:t>
            </a:r>
            <a:endParaRPr/>
          </a:p>
        </p:txBody>
      </p:sp>
      <p:sp>
        <p:nvSpPr>
          <p:cNvPr id="583" name="Google Shape;583;g3e8791fe63b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is Universal Screening?</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1328cc3a658_2_7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Purpose of Screening</a:t>
            </a:r>
            <a:endParaRPr dirty="0"/>
          </a:p>
        </p:txBody>
      </p:sp>
      <p:sp>
        <p:nvSpPr>
          <p:cNvPr id="590" name="Google Shape;590;g1328cc3a658_2_712" descr="Yellow Radial Gradient Circle, outlined in black with Process Info inside."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Evaluate Effectiveness of Core (Tier 1) </a:t>
            </a:r>
            <a:endParaRPr sz="2400" b="0" i="1" u="none" strike="noStrike" cap="none">
              <a:solidFill>
                <a:srgbClr val="000000"/>
              </a:solidFill>
              <a:latin typeface="Verdana"/>
              <a:ea typeface="Verdana"/>
              <a:cs typeface="Verdana"/>
              <a:sym typeface="Verdana"/>
            </a:endParaRPr>
          </a:p>
        </p:txBody>
      </p:sp>
      <p:sp>
        <p:nvSpPr>
          <p:cNvPr id="591" name="Google Shape;591;g1328cc3a658_2_712" descr="Yellow Radial Gradient Circle, outlined in black with Intervention Info inside."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INTERVENTION</a:t>
            </a:r>
            <a:endParaRPr sz="2400" b="0" i="1"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Part of the Request for Assistance  Process that is one data point used to measure progress.</a:t>
            </a:r>
            <a:endParaRPr sz="2400" b="0" i="1"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Verdana"/>
              <a:ea typeface="Verdana"/>
              <a:cs typeface="Verdana"/>
              <a:sym typeface="Verdana"/>
            </a:endParaRPr>
          </a:p>
        </p:txBody>
      </p:sp>
      <p:sp>
        <p:nvSpPr>
          <p:cNvPr id="592" name="Google Shape;592;g1328cc3a658_2_712"/>
          <p:cNvSpPr txBox="1"/>
          <p:nvPr/>
        </p:nvSpPr>
        <p:spPr>
          <a:xfrm>
            <a:off x="228600" y="6043009"/>
            <a:ext cx="7239600" cy="74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rgbClr val="9454C3"/>
                </a:solidFill>
                <a:latin typeface="Verdana"/>
                <a:ea typeface="Verdana"/>
                <a:cs typeface="Verdana"/>
                <a:sym typeface="Verdana"/>
              </a:rPr>
              <a:t>Adapted from </a:t>
            </a:r>
            <a:r>
              <a:rPr lang="en-US" sz="1200" b="0" i="0" u="sng" strike="noStrike" cap="none">
                <a:solidFill>
                  <a:srgbClr val="9454C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https://assets-global.website-files.com/5d3725188825e071f1670246/5d7035c071700f1e3b846aab_b1_lewis_powers_dixon_revised.pdf</a:t>
            </a:r>
            <a:r>
              <a:rPr lang="en-US" sz="1200" b="0" i="0" u="sng" strike="noStrike" cap="none">
                <a:solidFill>
                  <a:srgbClr val="9454C3"/>
                </a:solidFill>
                <a:latin typeface="Verdana"/>
                <a:ea typeface="Verdana"/>
                <a:cs typeface="Verdana"/>
                <a:sym typeface="Verdana"/>
              </a:rPr>
              <a:t> </a:t>
            </a:r>
            <a:endParaRPr sz="12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fade">
                                      <p:cBhvr>
                                        <p:cTn id="7"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4b1b9bd0d1_2_50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Universal Screener Selection</a:t>
            </a:r>
            <a:endParaRPr sz="3800"/>
          </a:p>
        </p:txBody>
      </p:sp>
      <p:sp>
        <p:nvSpPr>
          <p:cNvPr id="599" name="Google Shape;599;g24b1b9bd0d1_2_5083"/>
          <p:cNvSpPr txBox="1">
            <a:spLocks noGrp="1"/>
          </p:cNvSpPr>
          <p:nvPr>
            <p:ph type="body" idx="1"/>
          </p:nvPr>
        </p:nvSpPr>
        <p:spPr>
          <a:xfrm>
            <a:off x="458700" y="1524000"/>
            <a:ext cx="4038600" cy="651000"/>
          </a:xfrm>
          <a:prstGeom prst="rect">
            <a:avLst/>
          </a:prstGeom>
          <a:solidFill>
            <a:srgbClr val="072B62"/>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sz="2400">
                <a:solidFill>
                  <a:schemeClr val="lt1"/>
                </a:solidFill>
              </a:rPr>
              <a:t>Questions		</a:t>
            </a:r>
            <a:endParaRPr sz="2400">
              <a:solidFill>
                <a:schemeClr val="lt1"/>
              </a:solidFill>
            </a:endParaRPr>
          </a:p>
        </p:txBody>
      </p:sp>
      <p:sp>
        <p:nvSpPr>
          <p:cNvPr id="600" name="Google Shape;600;g24b1b9bd0d1_2_5083"/>
          <p:cNvSpPr txBox="1">
            <a:spLocks noGrp="1"/>
          </p:cNvSpPr>
          <p:nvPr>
            <p:ph type="body" idx="2"/>
          </p:nvPr>
        </p:nvSpPr>
        <p:spPr>
          <a:xfrm>
            <a:off x="457200" y="2174875"/>
            <a:ext cx="4040100" cy="4517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Is the core instruction sufficient/is it improving?</a:t>
            </a:r>
            <a:endParaRPr/>
          </a:p>
          <a:p>
            <a:pPr marL="457200" lvl="0" indent="-381000" algn="l" rtl="0">
              <a:lnSpc>
                <a:spcPct val="100000"/>
              </a:lnSpc>
              <a:spcBef>
                <a:spcPts val="1000"/>
              </a:spcBef>
              <a:spcAft>
                <a:spcPts val="0"/>
              </a:spcAft>
              <a:buSzPts val="2400"/>
              <a:buFont typeface="Verdana"/>
              <a:buChar char="●"/>
            </a:pPr>
            <a:r>
              <a:rPr lang="en-US"/>
              <a:t>For which groups is it working/not working?</a:t>
            </a:r>
            <a:endParaRPr/>
          </a:p>
          <a:p>
            <a:pPr marL="457200" lvl="0" indent="-381000" algn="l" rtl="0">
              <a:lnSpc>
                <a:spcPct val="100000"/>
              </a:lnSpc>
              <a:spcBef>
                <a:spcPts val="1000"/>
              </a:spcBef>
              <a:spcAft>
                <a:spcPts val="0"/>
              </a:spcAft>
              <a:buSzPts val="2400"/>
              <a:buFont typeface="Verdana"/>
              <a:buChar char="●"/>
            </a:pPr>
            <a:r>
              <a:rPr lang="en-US"/>
              <a:t>What is the efficacy of the tiered interventions?</a:t>
            </a:r>
            <a:endParaRPr/>
          </a:p>
          <a:p>
            <a:pPr marL="457200" lvl="0" indent="-381000" algn="l" rtl="0">
              <a:lnSpc>
                <a:spcPct val="100000"/>
              </a:lnSpc>
              <a:spcBef>
                <a:spcPts val="1000"/>
              </a:spcBef>
              <a:spcAft>
                <a:spcPts val="1000"/>
              </a:spcAft>
              <a:buSzPts val="2400"/>
              <a:buFont typeface="Verdana"/>
              <a:buChar char="●"/>
            </a:pPr>
            <a:r>
              <a:rPr lang="en-US"/>
              <a:t>What is the individual growth of our students?</a:t>
            </a:r>
            <a:endParaRPr/>
          </a:p>
        </p:txBody>
      </p:sp>
      <p:sp>
        <p:nvSpPr>
          <p:cNvPr id="601" name="Google Shape;601;g24b1b9bd0d1_2_5083"/>
          <p:cNvSpPr txBox="1">
            <a:spLocks noGrp="1"/>
          </p:cNvSpPr>
          <p:nvPr>
            <p:ph type="body" idx="3"/>
          </p:nvPr>
        </p:nvSpPr>
        <p:spPr>
          <a:xfrm>
            <a:off x="4848950" y="1535125"/>
            <a:ext cx="38379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sz="2400"/>
              <a:t>Considerations</a:t>
            </a:r>
            <a:endParaRPr sz="2400"/>
          </a:p>
        </p:txBody>
      </p:sp>
      <p:sp>
        <p:nvSpPr>
          <p:cNvPr id="602" name="Google Shape;602;g24b1b9bd0d1_2_5083"/>
          <p:cNvSpPr txBox="1">
            <a:spLocks noGrp="1"/>
          </p:cNvSpPr>
          <p:nvPr>
            <p:ph type="body" idx="4"/>
          </p:nvPr>
        </p:nvSpPr>
        <p:spPr>
          <a:xfrm>
            <a:off x="4848900" y="2174875"/>
            <a:ext cx="38379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Cost</a:t>
            </a:r>
            <a:endParaRPr/>
          </a:p>
          <a:p>
            <a:pPr marL="457200" lvl="0" indent="-381000" algn="l" rtl="0">
              <a:lnSpc>
                <a:spcPct val="100000"/>
              </a:lnSpc>
              <a:spcBef>
                <a:spcPts val="1000"/>
              </a:spcBef>
              <a:spcAft>
                <a:spcPts val="0"/>
              </a:spcAft>
              <a:buSzPts val="2400"/>
              <a:buFont typeface="Verdana"/>
              <a:buChar char="●"/>
            </a:pPr>
            <a:r>
              <a:rPr lang="en-US"/>
              <a:t>Capacity to administer and analyze</a:t>
            </a:r>
            <a:endParaRPr/>
          </a:p>
          <a:p>
            <a:pPr marL="457200" lvl="0" indent="-381000" algn="l" rtl="0">
              <a:lnSpc>
                <a:spcPct val="100000"/>
              </a:lnSpc>
              <a:spcBef>
                <a:spcPts val="1000"/>
              </a:spcBef>
              <a:spcAft>
                <a:spcPts val="0"/>
              </a:spcAft>
              <a:buSzPts val="2400"/>
              <a:buFont typeface="Verdana"/>
              <a:buChar char="●"/>
            </a:pPr>
            <a:r>
              <a:rPr lang="en-US"/>
              <a:t>Ability to Scale-up</a:t>
            </a:r>
            <a:endParaRPr/>
          </a:p>
          <a:p>
            <a:pPr marL="457200" lvl="0" indent="-381000" algn="l" rtl="0">
              <a:lnSpc>
                <a:spcPct val="100000"/>
              </a:lnSpc>
              <a:spcBef>
                <a:spcPts val="1000"/>
              </a:spcBef>
              <a:spcAft>
                <a:spcPts val="1000"/>
              </a:spcAft>
              <a:buSzPts val="2400"/>
              <a:buFont typeface="Verdana"/>
              <a:buChar char="●"/>
            </a:pPr>
            <a:r>
              <a:rPr lang="en-US"/>
              <a:t>Communication of Results and Reporting of Needs</a:t>
            </a:r>
            <a:endParaRPr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24b1b9bd0d1_2_50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Data Sources: Universal Screeners</a:t>
            </a:r>
            <a:endParaRPr/>
          </a:p>
        </p:txBody>
      </p:sp>
      <p:graphicFrame>
        <p:nvGraphicFramePr>
          <p:cNvPr id="608" name="Google Shape;608;g24b1b9bd0d1_2_5070"/>
          <p:cNvGraphicFramePr/>
          <p:nvPr/>
        </p:nvGraphicFramePr>
        <p:xfrm>
          <a:off x="364067" y="1446850"/>
          <a:ext cx="8336025" cy="4979350"/>
        </p:xfrm>
        <a:graphic>
          <a:graphicData uri="http://schemas.openxmlformats.org/drawingml/2006/table">
            <a:tbl>
              <a:tblPr firstRow="1" bandCol="1">
                <a:noFill/>
                <a:tableStyleId>{3B514FDB-751C-42B1-AAE2-A407C72C17E1}</a:tableStyleId>
              </a:tblPr>
              <a:tblGrid>
                <a:gridCol w="2711150">
                  <a:extLst>
                    <a:ext uri="{9D8B030D-6E8A-4147-A177-3AD203B41FA5}">
                      <a16:colId xmlns:a16="http://schemas.microsoft.com/office/drawing/2014/main" val="20000"/>
                    </a:ext>
                  </a:extLst>
                </a:gridCol>
                <a:gridCol w="2889100">
                  <a:extLst>
                    <a:ext uri="{9D8B030D-6E8A-4147-A177-3AD203B41FA5}">
                      <a16:colId xmlns:a16="http://schemas.microsoft.com/office/drawing/2014/main" val="20001"/>
                    </a:ext>
                  </a:extLst>
                </a:gridCol>
                <a:gridCol w="2735775">
                  <a:extLst>
                    <a:ext uri="{9D8B030D-6E8A-4147-A177-3AD203B41FA5}">
                      <a16:colId xmlns:a16="http://schemas.microsoft.com/office/drawing/2014/main" val="20002"/>
                    </a:ext>
                  </a:extLst>
                </a:gridCol>
              </a:tblGrid>
              <a:tr h="49793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Verdana"/>
                          <a:ea typeface="Verdana"/>
                          <a:cs typeface="Verdana"/>
                          <a:sym typeface="Verdana"/>
                        </a:rPr>
                        <a:t>ACADEMIC</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3"/>
                        </a:rPr>
                        <a:t>National Center on Intensive Interventions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Verdana"/>
                          <a:ea typeface="Verdana"/>
                          <a:cs typeface="Verdana"/>
                          <a:sym typeface="Verdana"/>
                        </a:rPr>
                        <a:t>BEHAVIOR</a:t>
                      </a: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5"/>
                        </a:rPr>
                        <a:t>National Center on Intensive Interventions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6"/>
                        </a:rPr>
                        <a:t>Center on PBIS</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u="none" strike="noStrike" cap="none">
                          <a:solidFill>
                            <a:schemeClr val="dk1"/>
                          </a:solidFill>
                          <a:latin typeface="Verdana"/>
                          <a:ea typeface="Verdana"/>
                          <a:cs typeface="Verdana"/>
                          <a:sym typeface="Verdana"/>
                        </a:rPr>
                        <a:t>MENTAL WELLNESS</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u="none" strike="noStrike" cap="none">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09" name="Google Shape;609;g24b1b9bd0d1_2_5070" descr="Rainbow Color of Stacked Books with Red Apple on Top." title="Academic Icon"/>
          <p:cNvPicPr preferRelativeResize="0"/>
          <p:nvPr/>
        </p:nvPicPr>
        <p:blipFill rotWithShape="1">
          <a:blip r:embed="rId7">
            <a:alphaModFix/>
          </a:blip>
          <a:srcRect/>
          <a:stretch/>
        </p:blipFill>
        <p:spPr>
          <a:xfrm>
            <a:off x="972500" y="1800225"/>
            <a:ext cx="559499" cy="699249"/>
          </a:xfrm>
          <a:prstGeom prst="rect">
            <a:avLst/>
          </a:prstGeom>
          <a:noFill/>
          <a:ln>
            <a:noFill/>
          </a:ln>
        </p:spPr>
      </p:pic>
      <p:pic>
        <p:nvPicPr>
          <p:cNvPr id="610" name="Google Shape;610;g24b1b9bd0d1_2_5070" descr="Green Smiling Emoji, Yellow Worried Emoji, Red Upset Emoji in Horizontal Line" title="Behavior Icon"/>
          <p:cNvPicPr preferRelativeResize="0"/>
          <p:nvPr/>
        </p:nvPicPr>
        <p:blipFill rotWithShape="1">
          <a:blip r:embed="rId8">
            <a:alphaModFix/>
          </a:blip>
          <a:srcRect/>
          <a:stretch/>
        </p:blipFill>
        <p:spPr>
          <a:xfrm>
            <a:off x="3846928" y="1900276"/>
            <a:ext cx="1585024" cy="551050"/>
          </a:xfrm>
          <a:prstGeom prst="rect">
            <a:avLst/>
          </a:prstGeom>
          <a:noFill/>
          <a:ln>
            <a:noFill/>
          </a:ln>
        </p:spPr>
      </p:pic>
      <p:pic>
        <p:nvPicPr>
          <p:cNvPr id="611" name="Google Shape;611;g24b1b9bd0d1_2_5070"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9">
            <a:alphaModFix/>
          </a:blip>
          <a:srcRect/>
          <a:stretch/>
        </p:blipFill>
        <p:spPr>
          <a:xfrm>
            <a:off x="7214734" y="2205396"/>
            <a:ext cx="837926" cy="729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31"/>
        <p:cNvGrpSpPr/>
        <p:nvPr/>
      </p:nvGrpSpPr>
      <p:grpSpPr>
        <a:xfrm>
          <a:off x="0" y="0"/>
          <a:ext cx="0" cy="0"/>
          <a:chOff x="0" y="0"/>
          <a:chExt cx="0" cy="0"/>
        </a:xfrm>
      </p:grpSpPr>
      <p:graphicFrame>
        <p:nvGraphicFramePr>
          <p:cNvPr id="232" name="Google Shape;232;g336b62f4fd4_0_12" title="Community Norms"/>
          <p:cNvGraphicFramePr/>
          <p:nvPr/>
        </p:nvGraphicFramePr>
        <p:xfrm>
          <a:off x="228592" y="1223428"/>
          <a:ext cx="3000000" cy="3000000"/>
        </p:xfrm>
        <a:graphic>
          <a:graphicData uri="http://schemas.openxmlformats.org/drawingml/2006/table">
            <a:tbl>
              <a:tblPr firstRow="1" bandCol="1">
                <a:noFill/>
                <a:tableStyleId>{3B514FDB-751C-42B1-AAE2-A407C72C17E1}</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solidFill>
                            <a:schemeClr val="dk1"/>
                          </a:solidFill>
                          <a:latin typeface="Verdana"/>
                          <a:ea typeface="Verdana"/>
                          <a:cs typeface="Verdana"/>
                          <a:sym typeface="Verdana"/>
                        </a:rPr>
                        <a:t>Be Responsible</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solidFill>
                            <a:schemeClr val="dk1"/>
                          </a:solidFill>
                          <a:latin typeface="Verdana"/>
                          <a:ea typeface="Verdana"/>
                          <a:cs typeface="Verdana"/>
                          <a:sym typeface="Verdana"/>
                        </a:rPr>
                        <a:t>Take care of your needs.</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solidFill>
                            <a:schemeClr val="dk1"/>
                          </a:solidFill>
                          <a:latin typeface="Verdana"/>
                          <a:ea typeface="Verdana"/>
                          <a:cs typeface="Verdana"/>
                          <a:sym typeface="Verdana"/>
                        </a:rPr>
                        <a:t>Share your questions with the group.</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Respect others intentions</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Honor the impact of your words</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Earnestly move toward completing tasks during team work time</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Ask what you need to know to understand and contribute.</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latin typeface="Verdana"/>
                          <a:ea typeface="Verdana"/>
                          <a:cs typeface="Verdana"/>
                          <a:sym typeface="Verdana"/>
                        </a:rPr>
                        <a:t>Stay present</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latin typeface="Verdana"/>
                          <a:ea typeface="Verdana"/>
                          <a:cs typeface="Verdana"/>
                          <a:sym typeface="Verdana"/>
                        </a:rPr>
                        <a:t>Listen to others attentively.</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Share your expertise, </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a:latin typeface="Verdana"/>
                          <a:ea typeface="Verdana"/>
                          <a:cs typeface="Verdana"/>
                          <a:sym typeface="Verdana"/>
                        </a:rPr>
                        <a:t>information and ideas.</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33" name="Google Shape;233;g336b62f4fd4_0_12"/>
          <p:cNvSpPr txBox="1">
            <a:spLocks noGrp="1"/>
          </p:cNvSpPr>
          <p:nvPr>
            <p:ph type="title"/>
          </p:nvPr>
        </p:nvSpPr>
        <p:spPr>
          <a:xfrm>
            <a:off x="228600" y="126475"/>
            <a:ext cx="8686800" cy="994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a:t>Community Agreements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336b62f4fd4_0_3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Char char="•"/>
            </a:pPr>
            <a:r>
              <a:rPr lang="en-US" sz="2400"/>
              <a:t>Discuss what your screening data indicates about core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instruction</a:t>
            </a:r>
            <a:r>
              <a:rPr lang="en-US" sz="2400"/>
              <a:t>.</a:t>
            </a:r>
            <a:endParaRPr sz="2400"/>
          </a:p>
          <a:p>
            <a:pPr marL="91440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Char char="•"/>
            </a:pPr>
            <a:r>
              <a:rPr lang="en-US" sz="2400"/>
              <a:t>Evaluate how universal screening is being being used to identify students in need of additional support. How can that be used as you are setting up systems to identify students? Are there any changes needed?</a:t>
            </a:r>
            <a:endParaRPr sz="2400"/>
          </a:p>
          <a:p>
            <a:pPr marL="45720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Char char="•"/>
            </a:pPr>
            <a:r>
              <a:rPr lang="en-US" sz="2400"/>
              <a:t>Review resources provided in slides.</a:t>
            </a:r>
            <a:endParaRPr sz="2400"/>
          </a:p>
        </p:txBody>
      </p:sp>
      <p:sp>
        <p:nvSpPr>
          <p:cNvPr id="617" name="Google Shape;617;g336b62f4fd4_0_3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Break Out</a:t>
            </a:r>
            <a:endParaRPr/>
          </a:p>
          <a:p>
            <a:pPr marL="0" lvl="0" indent="0" algn="ctr" rtl="0">
              <a:lnSpc>
                <a:spcPct val="100000"/>
              </a:lnSpc>
              <a:spcBef>
                <a:spcPts val="0"/>
              </a:spcBef>
              <a:spcAft>
                <a:spcPts val="0"/>
              </a:spcAft>
              <a:buSzPct val="111111"/>
              <a:buNone/>
            </a:pPr>
            <a:r>
              <a:rPr lang="en-US"/>
              <a:t>Universal Screening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3dc6f6d8e7f_4_0"/>
          <p:cNvSpPr txBox="1">
            <a:spLocks noGrp="1"/>
          </p:cNvSpPr>
          <p:nvPr>
            <p:ph type="subTitle" idx="1"/>
          </p:nvPr>
        </p:nvSpPr>
        <p:spPr>
          <a:xfrm>
            <a:off x="1411950" y="3670800"/>
            <a:ext cx="6400800" cy="28287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80000"/>
              </a:lnSpc>
              <a:spcBef>
                <a:spcPts val="640"/>
              </a:spcBef>
              <a:spcAft>
                <a:spcPts val="0"/>
              </a:spcAft>
              <a:buSzPts val="1040"/>
              <a:buNone/>
            </a:pPr>
            <a:r>
              <a:rPr lang="en-US" sz="2140">
                <a:solidFill>
                  <a:schemeClr val="dk1"/>
                </a:solidFill>
              </a:rPr>
              <a:t>What to expect for Day 2</a:t>
            </a:r>
            <a:endParaRPr sz="2140">
              <a:solidFill>
                <a:schemeClr val="dk1"/>
              </a:solidFill>
            </a:endParaRPr>
          </a:p>
          <a:p>
            <a:pPr marL="0" lvl="0" indent="0" algn="ctr" rtl="0">
              <a:lnSpc>
                <a:spcPct val="80000"/>
              </a:lnSpc>
              <a:spcBef>
                <a:spcPts val="640"/>
              </a:spcBef>
              <a:spcAft>
                <a:spcPts val="0"/>
              </a:spcAft>
              <a:buSzPts val="1040"/>
              <a:buNone/>
            </a:pPr>
            <a:endParaRPr sz="214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latin typeface="Arial"/>
                <a:ea typeface="Arial"/>
                <a:cs typeface="Arial"/>
                <a:sym typeface="Arial"/>
              </a:rPr>
              <a:t>Design effective data systems to monitor Tier 2 implementation, interventions, and student outcomes.</a:t>
            </a:r>
            <a:endParaRPr sz="1900">
              <a:solidFill>
                <a:schemeClr val="dk1"/>
              </a:solidFill>
              <a:latin typeface="Arial"/>
              <a:ea typeface="Arial"/>
              <a:cs typeface="Arial"/>
              <a:sym typeface="Aria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latin typeface="Arial"/>
                <a:ea typeface="Arial"/>
                <a:cs typeface="Arial"/>
                <a:sym typeface="Arial"/>
              </a:rPr>
              <a:t>Create an action plan that outlines ongoing and priority tasks for the Tier 2 team.</a:t>
            </a:r>
            <a:endParaRPr sz="1900">
              <a:solidFill>
                <a:schemeClr val="dk1"/>
              </a:solidFill>
              <a:latin typeface="Arial"/>
              <a:ea typeface="Arial"/>
              <a:cs typeface="Arial"/>
              <a:sym typeface="Arial"/>
            </a:endParaRPr>
          </a:p>
          <a:p>
            <a:pPr marL="0" lvl="0" indent="0" algn="ctr" rtl="0">
              <a:lnSpc>
                <a:spcPct val="80000"/>
              </a:lnSpc>
              <a:spcBef>
                <a:spcPts val="640"/>
              </a:spcBef>
              <a:spcAft>
                <a:spcPts val="0"/>
              </a:spcAft>
              <a:buSzPts val="1040"/>
              <a:buNone/>
            </a:pPr>
            <a:r>
              <a:rPr lang="en-US" sz="2140">
                <a:solidFill>
                  <a:schemeClr val="dk1"/>
                </a:solidFill>
              </a:rPr>
              <a:t> </a:t>
            </a:r>
            <a:endParaRPr sz="2140">
              <a:solidFill>
                <a:schemeClr val="dk1"/>
              </a:solidFill>
            </a:endParaRPr>
          </a:p>
        </p:txBody>
      </p:sp>
      <p:sp>
        <p:nvSpPr>
          <p:cNvPr id="623" name="Google Shape;623;g3dc6f6d8e7f_4_0"/>
          <p:cNvSpPr txBox="1">
            <a:spLocks noGrp="1"/>
          </p:cNvSpPr>
          <p:nvPr>
            <p:ph type="ctrTitle"/>
          </p:nvPr>
        </p:nvSpPr>
        <p:spPr>
          <a:xfrm>
            <a:off x="587925" y="1644175"/>
            <a:ext cx="8334600" cy="14700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3500" dirty="0"/>
              <a:t>Finish Today-Exit survey</a:t>
            </a:r>
            <a:endParaRPr sz="35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3dc6f6d8e7f_4_6"/>
          <p:cNvSpPr txBox="1">
            <a:spLocks noGrp="1"/>
          </p:cNvSpPr>
          <p:nvPr>
            <p:ph type="ctrTitle"/>
          </p:nvPr>
        </p:nvSpPr>
        <p:spPr>
          <a:xfrm>
            <a:off x="953254" y="3671154"/>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sz="4400" dirty="0"/>
              <a:t>Advanced Tiers – Day</a:t>
            </a:r>
            <a:r>
              <a:rPr lang="en-US" sz="4400" baseline="0" dirty="0"/>
              <a:t> 2</a:t>
            </a:r>
            <a:endParaRPr sz="4400" dirty="0"/>
          </a:p>
        </p:txBody>
      </p:sp>
      <p:sp>
        <p:nvSpPr>
          <p:cNvPr id="629" name="Google Shape;629;g3dc6f6d8e7f_4_6"/>
          <p:cNvSpPr txBox="1">
            <a:spLocks noGrp="1"/>
          </p:cNvSpPr>
          <p:nvPr>
            <p:ph type="subTitle" idx="1"/>
          </p:nvPr>
        </p:nvSpPr>
        <p:spPr>
          <a:xfrm>
            <a:off x="1373100" y="5257800"/>
            <a:ext cx="6400800" cy="1159500"/>
          </a:xfrm>
          <a:prstGeom prst="rect">
            <a:avLst/>
          </a:prstGeom>
          <a:solidFill>
            <a:schemeClr val="lt1">
              <a:alpha val="63921"/>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dirty="0">
                <a:solidFill>
                  <a:schemeClr val="dk1"/>
                </a:solidFill>
              </a:rPr>
              <a:t>Setting Up Tier 2 Systems</a:t>
            </a:r>
            <a:endParaRPr dirty="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3d92f2945e0_1_0"/>
          <p:cNvSpPr txBox="1">
            <a:spLocks noGrp="1"/>
          </p:cNvSpPr>
          <p:nvPr>
            <p:ph type="body" idx="1"/>
          </p:nvPr>
        </p:nvSpPr>
        <p:spPr>
          <a:xfrm>
            <a:off x="228600" y="1521000"/>
            <a:ext cx="8686800" cy="52578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a:latin typeface="Arial"/>
                <a:ea typeface="Arial"/>
                <a:cs typeface="Arial"/>
                <a:sym typeface="Arial"/>
              </a:rPr>
              <a:t>Design effective data systems to monitor Tier 2 implementation, interventions, and student outcomes.</a:t>
            </a:r>
            <a:endParaRPr sz="2700">
              <a:latin typeface="Arial"/>
              <a:ea typeface="Arial"/>
              <a:cs typeface="Arial"/>
              <a:sym typeface="Arial"/>
            </a:endParaRPr>
          </a:p>
          <a:p>
            <a:pPr marL="457200" lvl="0" indent="-400050" algn="l" rtl="0">
              <a:lnSpc>
                <a:spcPct val="115000"/>
              </a:lnSpc>
              <a:spcBef>
                <a:spcPts val="0"/>
              </a:spcBef>
              <a:spcAft>
                <a:spcPts val="0"/>
              </a:spcAft>
              <a:buSzPts val="2700"/>
              <a:buChar char="●"/>
            </a:pPr>
            <a:r>
              <a:rPr lang="en-US" sz="2700">
                <a:latin typeface="Arial"/>
                <a:ea typeface="Arial"/>
                <a:cs typeface="Arial"/>
                <a:sym typeface="Arial"/>
              </a:rPr>
              <a:t>Create an action plan that outlines ongoing and priority tasks for the Tier 2 team.</a:t>
            </a:r>
            <a:endParaRPr sz="2700">
              <a:latin typeface="Arial"/>
              <a:ea typeface="Arial"/>
              <a:cs typeface="Arial"/>
              <a:sym typeface="Arial"/>
            </a:endParaRPr>
          </a:p>
          <a:p>
            <a:pPr marL="457200" lvl="0" indent="-228600" algn="l" rtl="0">
              <a:lnSpc>
                <a:spcPct val="100000"/>
              </a:lnSpc>
              <a:spcBef>
                <a:spcPts val="1000"/>
              </a:spcBef>
              <a:spcAft>
                <a:spcPts val="0"/>
              </a:spcAft>
              <a:buSzPts val="2323"/>
              <a:buNone/>
            </a:pPr>
            <a:endParaRPr sz="2200"/>
          </a:p>
        </p:txBody>
      </p:sp>
      <p:sp>
        <p:nvSpPr>
          <p:cNvPr id="635" name="Google Shape;635;g3d92f2945e0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Learning Intentions - Day 2</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d92f2945e0_1_30"/>
          <p:cNvSpPr txBox="1">
            <a:spLocks noGrp="1"/>
          </p:cNvSpPr>
          <p:nvPr>
            <p:ph type="body" idx="1"/>
          </p:nvPr>
        </p:nvSpPr>
        <p:spPr>
          <a:xfrm>
            <a:off x="483650" y="1600200"/>
            <a:ext cx="8266800" cy="5029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00" b="1">
                <a:latin typeface="Arial"/>
                <a:ea typeface="Arial"/>
                <a:cs typeface="Arial"/>
                <a:sym typeface="Arial"/>
              </a:rPr>
              <a:t> </a:t>
            </a:r>
            <a:r>
              <a:rPr lang="en-US" sz="2400" b="1"/>
              <a:t>8:30-8:45</a:t>
            </a:r>
            <a:r>
              <a:rPr lang="en-US" sz="2400"/>
              <a:t>       Welcome</a:t>
            </a:r>
            <a:endParaRPr sz="2400"/>
          </a:p>
          <a:p>
            <a:pPr marL="0" lvl="0" indent="0" algn="l" rtl="0">
              <a:lnSpc>
                <a:spcPct val="115000"/>
              </a:lnSpc>
              <a:spcBef>
                <a:spcPts val="1000"/>
              </a:spcBef>
              <a:spcAft>
                <a:spcPts val="0"/>
              </a:spcAft>
              <a:buClr>
                <a:schemeClr val="dk1"/>
              </a:buClr>
              <a:buSzPts val="1100"/>
              <a:buFont typeface="Arial"/>
              <a:buNone/>
            </a:pPr>
            <a:r>
              <a:rPr lang="en-US" sz="2400" b="1"/>
              <a:t> 8:45-9:00  </a:t>
            </a:r>
            <a:r>
              <a:rPr lang="en-US" sz="2400"/>
              <a:t>     Recap</a:t>
            </a:r>
            <a:endParaRPr sz="2400"/>
          </a:p>
          <a:p>
            <a:pPr marL="0" lvl="0" indent="0" algn="l" rtl="0">
              <a:lnSpc>
                <a:spcPct val="115000"/>
              </a:lnSpc>
              <a:spcBef>
                <a:spcPts val="1000"/>
              </a:spcBef>
              <a:spcAft>
                <a:spcPts val="0"/>
              </a:spcAft>
              <a:buClr>
                <a:schemeClr val="dk1"/>
              </a:buClr>
              <a:buSzPts val="1100"/>
              <a:buFont typeface="Arial"/>
              <a:buNone/>
            </a:pPr>
            <a:r>
              <a:rPr lang="en-US" sz="2400" b="1"/>
              <a:t> 9:00-9:30</a:t>
            </a:r>
            <a:r>
              <a:rPr lang="en-US" sz="2400"/>
              <a:t>       Outcome Data Systems            </a:t>
            </a:r>
            <a:endParaRPr sz="2400"/>
          </a:p>
          <a:p>
            <a:pPr marL="0" lvl="0" indent="0" algn="l" rtl="0">
              <a:lnSpc>
                <a:spcPct val="115000"/>
              </a:lnSpc>
              <a:spcBef>
                <a:spcPts val="1000"/>
              </a:spcBef>
              <a:spcAft>
                <a:spcPts val="0"/>
              </a:spcAft>
              <a:buClr>
                <a:schemeClr val="dk1"/>
              </a:buClr>
              <a:buSzPts val="1100"/>
              <a:buFont typeface="Arial"/>
              <a:buNone/>
            </a:pPr>
            <a:r>
              <a:rPr lang="en-US" sz="2400" b="1"/>
              <a:t> 9:30-10:30 </a:t>
            </a:r>
            <a:r>
              <a:rPr lang="en-US" sz="2400"/>
              <a:t>    Data Systems: Level of Use &amp; Intervention    Effectiveness</a:t>
            </a:r>
            <a:endParaRPr sz="2400"/>
          </a:p>
          <a:p>
            <a:pPr marL="0" lvl="0" indent="0" algn="l" rtl="0">
              <a:lnSpc>
                <a:spcPct val="115000"/>
              </a:lnSpc>
              <a:spcBef>
                <a:spcPts val="1000"/>
              </a:spcBef>
              <a:spcAft>
                <a:spcPts val="0"/>
              </a:spcAft>
              <a:buClr>
                <a:schemeClr val="dk1"/>
              </a:buClr>
              <a:buSzPts val="1100"/>
              <a:buFont typeface="Arial"/>
              <a:buNone/>
            </a:pPr>
            <a:r>
              <a:rPr lang="en-US" sz="2400" b="1"/>
              <a:t>10:30-10:45</a:t>
            </a:r>
            <a:r>
              <a:rPr lang="en-US" sz="2400"/>
              <a:t>    Break</a:t>
            </a:r>
            <a:endParaRPr sz="2400"/>
          </a:p>
          <a:p>
            <a:pPr marL="0" lvl="0" indent="0" algn="l" rtl="0">
              <a:lnSpc>
                <a:spcPct val="115000"/>
              </a:lnSpc>
              <a:spcBef>
                <a:spcPts val="1000"/>
              </a:spcBef>
              <a:spcAft>
                <a:spcPts val="0"/>
              </a:spcAft>
              <a:buClr>
                <a:schemeClr val="dk1"/>
              </a:buClr>
              <a:buSzPts val="1100"/>
              <a:buFont typeface="Arial"/>
              <a:buNone/>
            </a:pPr>
            <a:r>
              <a:rPr lang="en-US" sz="2400" b="1"/>
              <a:t>10:45-12:00</a:t>
            </a:r>
            <a:r>
              <a:rPr lang="en-US" sz="2400"/>
              <a:t>    Data Systems  - Student Performance &amp; Fidelity</a:t>
            </a:r>
            <a:endParaRPr sz="2400"/>
          </a:p>
          <a:p>
            <a:pPr marL="0" lvl="0" indent="0" algn="l" rtl="0">
              <a:lnSpc>
                <a:spcPct val="115000"/>
              </a:lnSpc>
              <a:spcBef>
                <a:spcPts val="1000"/>
              </a:spcBef>
              <a:spcAft>
                <a:spcPts val="0"/>
              </a:spcAft>
              <a:buClr>
                <a:schemeClr val="dk1"/>
              </a:buClr>
              <a:buSzPts val="1100"/>
              <a:buFont typeface="Arial"/>
              <a:buNone/>
            </a:pPr>
            <a:r>
              <a:rPr lang="en-US" sz="2400" b="1"/>
              <a:t>12:15-12:30</a:t>
            </a:r>
            <a:r>
              <a:rPr lang="en-US" sz="2400"/>
              <a:t>    Wrap-up/Feedback/exit survey</a:t>
            </a:r>
            <a:endParaRPr sz="2400"/>
          </a:p>
          <a:p>
            <a:pPr marL="0" lvl="0" indent="0" algn="l" rtl="0">
              <a:lnSpc>
                <a:spcPct val="115000"/>
              </a:lnSpc>
              <a:spcBef>
                <a:spcPts val="1000"/>
              </a:spcBef>
              <a:spcAft>
                <a:spcPts val="1000"/>
              </a:spcAft>
              <a:buClr>
                <a:schemeClr val="dk1"/>
              </a:buClr>
              <a:buSzPts val="1100"/>
              <a:buFont typeface="Arial"/>
              <a:buNone/>
            </a:pPr>
            <a:endParaRPr sz="2600">
              <a:latin typeface="Arial"/>
              <a:ea typeface="Arial"/>
              <a:cs typeface="Arial"/>
              <a:sym typeface="Arial"/>
            </a:endParaRPr>
          </a:p>
        </p:txBody>
      </p:sp>
      <p:sp>
        <p:nvSpPr>
          <p:cNvPr id="642" name="Google Shape;642;g3d92f2945e0_1_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Day 2 Agenda</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3632bd07924_2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Mental Wellness Conference</a:t>
            </a:r>
            <a:endParaRPr dirty="0"/>
          </a:p>
        </p:txBody>
      </p:sp>
      <p:pic>
        <p:nvPicPr>
          <p:cNvPr id="648" name="Google Shape;648;g3632bd07924_2_0" descr="Save the date information about the upcoming Mental Wellness Conference - dates are October 27, 28, and 29th"/>
          <p:cNvPicPr preferRelativeResize="0"/>
          <p:nvPr/>
        </p:nvPicPr>
        <p:blipFill rotWithShape="1">
          <a:blip r:embed="rId3">
            <a:alphaModFix/>
          </a:blip>
          <a:srcRect/>
          <a:stretch/>
        </p:blipFill>
        <p:spPr>
          <a:xfrm>
            <a:off x="152400" y="1524000"/>
            <a:ext cx="8536410" cy="51816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3e1ed2e3061_1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93700" algn="l" rtl="0">
              <a:lnSpc>
                <a:spcPct val="115000"/>
              </a:lnSpc>
              <a:spcBef>
                <a:spcPts val="1000"/>
              </a:spcBef>
              <a:spcAft>
                <a:spcPts val="0"/>
              </a:spcAft>
              <a:buSzPts val="2600"/>
              <a:buFont typeface="Verdana"/>
              <a:buChar char="•"/>
            </a:pPr>
            <a:r>
              <a:rPr lang="en-US" sz="2600"/>
              <a:t>What is Tier 2? </a:t>
            </a:r>
            <a:endParaRPr sz="2600"/>
          </a:p>
          <a:p>
            <a:pPr marL="457200" lvl="0" indent="-393700" algn="l" rtl="0">
              <a:lnSpc>
                <a:spcPct val="115000"/>
              </a:lnSpc>
              <a:spcBef>
                <a:spcPts val="1000"/>
              </a:spcBef>
              <a:spcAft>
                <a:spcPts val="0"/>
              </a:spcAft>
              <a:buSzPts val="2600"/>
              <a:buFont typeface="Verdana"/>
              <a:buChar char="•"/>
            </a:pPr>
            <a:r>
              <a:rPr lang="en-US" sz="2600"/>
              <a:t>Characteristics of Tier 2 interventions, who for and who provides?</a:t>
            </a:r>
            <a:endParaRPr sz="2600"/>
          </a:p>
          <a:p>
            <a:pPr marL="457200" lvl="0" indent="-393700" algn="l" rtl="0">
              <a:lnSpc>
                <a:spcPct val="115000"/>
              </a:lnSpc>
              <a:spcBef>
                <a:spcPts val="1000"/>
              </a:spcBef>
              <a:spcAft>
                <a:spcPts val="0"/>
              </a:spcAft>
              <a:buSzPts val="2600"/>
              <a:buFont typeface="Verdana"/>
              <a:buChar char="•"/>
            </a:pPr>
            <a:r>
              <a:rPr lang="en-US" sz="2600"/>
              <a:t>Tier 2 Teaming-Systems and Individual Student Support</a:t>
            </a:r>
            <a:endParaRPr sz="2600"/>
          </a:p>
          <a:p>
            <a:pPr marL="457200" lvl="0" indent="-393700" algn="l" rtl="0">
              <a:lnSpc>
                <a:spcPct val="115000"/>
              </a:lnSpc>
              <a:spcBef>
                <a:spcPts val="1000"/>
              </a:spcBef>
              <a:spcAft>
                <a:spcPts val="0"/>
              </a:spcAft>
              <a:buSzPts val="2600"/>
              <a:buFont typeface="Verdana"/>
              <a:buChar char="•"/>
            </a:pPr>
            <a:r>
              <a:rPr lang="en-US" sz="2600"/>
              <a:t>Components of Tier 2 interventions-a brief overview</a:t>
            </a:r>
            <a:endParaRPr sz="2600"/>
          </a:p>
          <a:p>
            <a:pPr marL="457200" lvl="0" indent="-393700" algn="l" rtl="0">
              <a:lnSpc>
                <a:spcPct val="115000"/>
              </a:lnSpc>
              <a:spcBef>
                <a:spcPts val="1000"/>
              </a:spcBef>
              <a:spcAft>
                <a:spcPts val="1000"/>
              </a:spcAft>
              <a:buSzPts val="2600"/>
              <a:buFont typeface="Verdana"/>
              <a:buChar char="•"/>
            </a:pPr>
            <a:r>
              <a:rPr lang="en-US" sz="2600"/>
              <a:t>Data Sources</a:t>
            </a:r>
            <a:endParaRPr sz="2600"/>
          </a:p>
        </p:txBody>
      </p:sp>
      <p:sp>
        <p:nvSpPr>
          <p:cNvPr id="654" name="Google Shape;654;g3e1ed2e3061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Recap from Day 1</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3d92f2945e0_0_29"/>
          <p:cNvSpPr txBox="1">
            <a:spLocks noGrp="1"/>
          </p:cNvSpPr>
          <p:nvPr>
            <p:ph type="body" idx="1"/>
          </p:nvPr>
        </p:nvSpPr>
        <p:spPr>
          <a:xfrm>
            <a:off x="457200" y="1709530"/>
            <a:ext cx="8229600" cy="384644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360"/>
              </a:spcBef>
              <a:spcAft>
                <a:spcPts val="0"/>
              </a:spcAft>
              <a:buSzPts val="1800"/>
              <a:buNone/>
            </a:pPr>
            <a:r>
              <a:rPr lang="en-US" sz="3000"/>
              <a:t>Outcome data systems are used to evaluate individual students' progress towards meeting intervention goals and the overall effectiveness of interventions to monitor Tier 2 systems (Algozzine et al., 2019; Center on PBIS, 2025).</a:t>
            </a:r>
            <a:endParaRPr sz="3000"/>
          </a:p>
        </p:txBody>
      </p:sp>
      <p:sp>
        <p:nvSpPr>
          <p:cNvPr id="660" name="Google Shape;660;g3d92f2945e0_0_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Outcome Data</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3d92f2945e0_1_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system use and outcome data </a:t>
            </a:r>
            <a:endParaRPr/>
          </a:p>
        </p:txBody>
      </p:sp>
      <p:sp>
        <p:nvSpPr>
          <p:cNvPr id="666" name="Google Shape;666;g3d92f2945e0_1_25"/>
          <p:cNvSpPr txBox="1">
            <a:spLocks noGrp="1"/>
          </p:cNvSpPr>
          <p:nvPr>
            <p:ph type="body" idx="1"/>
          </p:nvPr>
        </p:nvSpPr>
        <p:spPr>
          <a:xfrm>
            <a:off x="457200" y="1470350"/>
            <a:ext cx="8229600" cy="5216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360"/>
              </a:spcBef>
              <a:spcAft>
                <a:spcPts val="0"/>
              </a:spcAft>
              <a:buSzPts val="1800"/>
              <a:buNone/>
            </a:pPr>
            <a:r>
              <a:rPr lang="en-US" sz="2400"/>
              <a:t>Tier 2 data systems should allow teams to ask and answer the following </a:t>
            </a:r>
            <a:r>
              <a:rPr lang="en-US" sz="2400" b="1"/>
              <a:t>systems-level questions</a:t>
            </a:r>
            <a:r>
              <a:rPr lang="en-US" sz="2400"/>
              <a:t> on a monthly to quarterly basis:</a:t>
            </a:r>
            <a:endParaRPr sz="2400"/>
          </a:p>
          <a:p>
            <a:pPr marL="457200" lvl="0" indent="-381000" algn="l" rtl="0">
              <a:lnSpc>
                <a:spcPct val="115000"/>
              </a:lnSpc>
              <a:spcBef>
                <a:spcPts val="360"/>
              </a:spcBef>
              <a:spcAft>
                <a:spcPts val="0"/>
              </a:spcAft>
              <a:buSzPts val="2400"/>
              <a:buFont typeface="Verdana"/>
              <a:buChar char="•"/>
            </a:pPr>
            <a:r>
              <a:rPr lang="en-US" sz="2400"/>
              <a:t>What percent of the school population is enrolled in the intervention?</a:t>
            </a:r>
            <a:endParaRPr sz="2400"/>
          </a:p>
          <a:p>
            <a:pPr marL="457200" lvl="0" indent="-381000" algn="l" rtl="0">
              <a:lnSpc>
                <a:spcPct val="115000"/>
              </a:lnSpc>
              <a:spcBef>
                <a:spcPts val="0"/>
              </a:spcBef>
              <a:spcAft>
                <a:spcPts val="0"/>
              </a:spcAft>
              <a:buSzPts val="2400"/>
              <a:buFont typeface="Verdana"/>
              <a:buChar char="•"/>
            </a:pPr>
            <a:r>
              <a:rPr lang="en-US" sz="2400"/>
              <a:t>What percent of students enrolled in the intervention are responding to the intervention?</a:t>
            </a:r>
            <a:endParaRPr sz="2400"/>
          </a:p>
          <a:p>
            <a:pPr marL="457200" lvl="0" indent="-381000" algn="l" rtl="0">
              <a:lnSpc>
                <a:spcPct val="115000"/>
              </a:lnSpc>
              <a:spcBef>
                <a:spcPts val="0"/>
              </a:spcBef>
              <a:spcAft>
                <a:spcPts val="0"/>
              </a:spcAft>
              <a:buSzPts val="2400"/>
              <a:buFont typeface="Verdana"/>
              <a:buChar char="•"/>
            </a:pPr>
            <a:r>
              <a:rPr lang="en-US" sz="2400"/>
              <a:t>What percentage of students are meeting their daily/weekly individual goals?</a:t>
            </a:r>
            <a:endParaRPr sz="2400"/>
          </a:p>
          <a:p>
            <a:pPr marL="457200" lvl="0" indent="-381000" algn="l" rtl="0">
              <a:lnSpc>
                <a:spcPct val="115000"/>
              </a:lnSpc>
              <a:spcBef>
                <a:spcPts val="0"/>
              </a:spcBef>
              <a:spcAft>
                <a:spcPts val="0"/>
              </a:spcAft>
              <a:buSzPts val="2400"/>
              <a:buFont typeface="Verdana"/>
              <a:buChar char="•"/>
            </a:pPr>
            <a:r>
              <a:rPr lang="en-US" sz="2400"/>
              <a:t>Does data suggest a need for a systems-level modification to the intervention?</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35b262c1ac7_0_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8600" y="5471603"/>
            <a:ext cx="1354801" cy="1233984"/>
          </a:xfrm>
          <a:prstGeom prst="rect">
            <a:avLst/>
          </a:prstGeom>
          <a:noFill/>
          <a:ln>
            <a:noFill/>
          </a:ln>
        </p:spPr>
      </p:pic>
      <p:sp>
        <p:nvSpPr>
          <p:cNvPr id="672" name="Google Shape;672;g35b262c1ac7_0_45"/>
          <p:cNvSpPr txBox="1">
            <a:spLocks noGrp="1"/>
          </p:cNvSpPr>
          <p:nvPr>
            <p:ph type="body" idx="1"/>
          </p:nvPr>
        </p:nvSpPr>
        <p:spPr>
          <a:xfrm>
            <a:off x="457200" y="1600200"/>
            <a:ext cx="8229600" cy="51054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chemeClr val="dk1"/>
              </a:buClr>
              <a:buSzPct val="53125"/>
              <a:buFont typeface="Arial"/>
              <a:buNone/>
            </a:pPr>
            <a:r>
              <a:rPr lang="en-US"/>
              <a:t>Written procedure that provides guidance for teachers and/or caregivers to seek additional support for students who are not making sufficient progress at Tier 1.</a:t>
            </a:r>
            <a:endParaRPr/>
          </a:p>
          <a:p>
            <a:pPr marL="0" lvl="0" indent="0" algn="l" rtl="0">
              <a:lnSpc>
                <a:spcPct val="100000"/>
              </a:lnSpc>
              <a:spcBef>
                <a:spcPts val="360"/>
              </a:spcBef>
              <a:spcAft>
                <a:spcPts val="0"/>
              </a:spcAft>
              <a:buSzPct val="56250"/>
              <a:buNone/>
            </a:pPr>
            <a:endParaRPr/>
          </a:p>
          <a:p>
            <a:pPr marL="0" lvl="0" indent="0" algn="ctr" rtl="0">
              <a:lnSpc>
                <a:spcPct val="100000"/>
              </a:lnSpc>
              <a:spcBef>
                <a:spcPts val="640"/>
              </a:spcBef>
              <a:spcAft>
                <a:spcPts val="0"/>
              </a:spcAft>
              <a:buClr>
                <a:schemeClr val="dk1"/>
              </a:buClr>
              <a:buSzPct val="39286"/>
              <a:buFont typeface="Arial"/>
              <a:buNone/>
            </a:pPr>
            <a:r>
              <a:rPr lang="en-US" sz="2800" b="1">
                <a:solidFill>
                  <a:srgbClr val="888888"/>
                </a:solidFill>
              </a:rPr>
              <a:t>What is your System and how is that communicated to all? </a:t>
            </a:r>
            <a:endParaRPr sz="2800" b="1">
              <a:solidFill>
                <a:srgbClr val="888888"/>
              </a:solidFill>
            </a:endParaRPr>
          </a:p>
          <a:p>
            <a:pPr marL="0" lvl="0" indent="0" algn="ctr" rtl="0">
              <a:lnSpc>
                <a:spcPct val="100000"/>
              </a:lnSpc>
              <a:spcBef>
                <a:spcPts val="640"/>
              </a:spcBef>
              <a:spcAft>
                <a:spcPts val="0"/>
              </a:spcAft>
              <a:buClr>
                <a:schemeClr val="dk1"/>
              </a:buClr>
              <a:buSzPct val="39286"/>
              <a:buFont typeface="Arial"/>
              <a:buNone/>
            </a:pPr>
            <a:endParaRPr sz="2800" b="1"/>
          </a:p>
          <a:p>
            <a:pPr marL="457200" lvl="0" indent="457200" algn="ctr" rtl="0">
              <a:lnSpc>
                <a:spcPct val="100000"/>
              </a:lnSpc>
              <a:spcBef>
                <a:spcPts val="640"/>
              </a:spcBef>
              <a:spcAft>
                <a:spcPts val="0"/>
              </a:spcAft>
              <a:buClr>
                <a:schemeClr val="dk1"/>
              </a:buClr>
              <a:buSzPct val="39286"/>
              <a:buFont typeface="Arial"/>
              <a:buNone/>
            </a:pPr>
            <a:r>
              <a:rPr lang="en-US" sz="2800" b="1"/>
              <a:t>(Students may also use this process to request additional support.)</a:t>
            </a:r>
            <a:endParaRPr sz="2800" b="1"/>
          </a:p>
          <a:p>
            <a:pPr marL="0" lvl="0" indent="0" algn="l" rtl="0">
              <a:lnSpc>
                <a:spcPct val="100000"/>
              </a:lnSpc>
              <a:spcBef>
                <a:spcPts val="360"/>
              </a:spcBef>
              <a:spcAft>
                <a:spcPts val="0"/>
              </a:spcAft>
              <a:buSzPct val="56250"/>
              <a:buNone/>
            </a:pPr>
            <a:endParaRPr/>
          </a:p>
        </p:txBody>
      </p:sp>
      <p:sp>
        <p:nvSpPr>
          <p:cNvPr id="673" name="Google Shape;673;g35b262c1ac7_0_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dirty="0"/>
              <a:t>Data Source: Request for Assistance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328cc3a658_2_356"/>
          <p:cNvSpPr txBox="1">
            <a:spLocks noGrp="1"/>
          </p:cNvSpPr>
          <p:nvPr>
            <p:ph type="body" idx="1"/>
          </p:nvPr>
        </p:nvSpPr>
        <p:spPr>
          <a:xfrm>
            <a:off x="228600" y="1600200"/>
            <a:ext cx="8686800" cy="4939748"/>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Verdana"/>
              <a:buChar char="●"/>
            </a:pPr>
            <a:r>
              <a:rPr lang="en-US" sz="2400"/>
              <a:t>Develop an understanding of essential components necessary for implementing Tier 2 support.</a:t>
            </a:r>
            <a:endParaRPr sz="2400"/>
          </a:p>
          <a:p>
            <a:pPr marL="457200" lvl="0" indent="-381000" algn="l" rtl="0">
              <a:lnSpc>
                <a:spcPct val="115000"/>
              </a:lnSpc>
              <a:spcBef>
                <a:spcPts val="0"/>
              </a:spcBef>
              <a:spcAft>
                <a:spcPts val="0"/>
              </a:spcAft>
              <a:buSzPts val="2400"/>
              <a:buFont typeface="Verdana"/>
              <a:buChar char="●"/>
            </a:pPr>
            <a:r>
              <a:rPr lang="en-US" sz="2400"/>
              <a:t>Clarify the roles and responsibilities of the Tier 2 team in supporting both systems and individual students.</a:t>
            </a:r>
            <a:endParaRPr sz="2400"/>
          </a:p>
          <a:p>
            <a:pPr marL="457200" lvl="0" indent="-381000" algn="l" rtl="0">
              <a:lnSpc>
                <a:spcPct val="115000"/>
              </a:lnSpc>
              <a:spcBef>
                <a:spcPts val="0"/>
              </a:spcBef>
              <a:spcAft>
                <a:spcPts val="0"/>
              </a:spcAft>
              <a:buSzPts val="2400"/>
              <a:buFont typeface="Verdana"/>
              <a:buChar char="●"/>
            </a:pPr>
            <a:r>
              <a:rPr lang="en-US" sz="2400"/>
              <a:t>Develop and document clear Tier 2 team processes and procedures, including team membership and meeting structures.</a:t>
            </a:r>
            <a:endParaRPr sz="2400"/>
          </a:p>
          <a:p>
            <a:pPr marL="457200" lvl="0" indent="-381000" algn="l" rtl="0">
              <a:lnSpc>
                <a:spcPct val="115000"/>
              </a:lnSpc>
              <a:spcBef>
                <a:spcPts val="0"/>
              </a:spcBef>
              <a:spcAft>
                <a:spcPts val="0"/>
              </a:spcAft>
              <a:buSzPts val="2400"/>
              <a:buFont typeface="Verdana"/>
              <a:buChar char="●"/>
            </a:pPr>
            <a:r>
              <a:rPr lang="en-US" sz="2400"/>
              <a:t>Determine the data sources necessary to accurately identify students in need of Tier 2 support.</a:t>
            </a:r>
            <a:endParaRPr sz="2400"/>
          </a:p>
          <a:p>
            <a:pPr marL="457200" lvl="0" indent="-228600" algn="l" rtl="0">
              <a:lnSpc>
                <a:spcPct val="100000"/>
              </a:lnSpc>
              <a:spcBef>
                <a:spcPts val="1000"/>
              </a:spcBef>
              <a:spcAft>
                <a:spcPts val="0"/>
              </a:spcAft>
              <a:buSzPts val="2323"/>
              <a:buNone/>
            </a:pPr>
            <a:endParaRPr sz="2400"/>
          </a:p>
        </p:txBody>
      </p:sp>
      <p:sp>
        <p:nvSpPr>
          <p:cNvPr id="239" name="Google Shape;239;g1328cc3a658_2_3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Day 1</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11fcbd0e69e_0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Request for </a:t>
            </a:r>
            <a:endParaRPr/>
          </a:p>
          <a:p>
            <a:pPr marL="0" lvl="0" indent="0" algn="ctr" rtl="0">
              <a:lnSpc>
                <a:spcPct val="100000"/>
              </a:lnSpc>
              <a:spcBef>
                <a:spcPts val="0"/>
              </a:spcBef>
              <a:spcAft>
                <a:spcPts val="0"/>
              </a:spcAft>
              <a:buSzPct val="111111"/>
              <a:buNone/>
            </a:pPr>
            <a:r>
              <a:rPr lang="en-US"/>
              <a:t>Assistance Forms</a:t>
            </a:r>
            <a:endParaRPr/>
          </a:p>
        </p:txBody>
      </p:sp>
      <p:sp>
        <p:nvSpPr>
          <p:cNvPr id="680" name="Google Shape;680;g11fcbd0e69e_0_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80996" algn="l" rtl="0">
              <a:lnSpc>
                <a:spcPct val="100000"/>
              </a:lnSpc>
              <a:spcBef>
                <a:spcPts val="360"/>
              </a:spcBef>
              <a:spcAft>
                <a:spcPts val="0"/>
              </a:spcAft>
              <a:buSzPts val="2400"/>
              <a:buChar char="•"/>
            </a:pPr>
            <a:r>
              <a:rPr lang="en-US" sz="2400"/>
              <a:t>Designed for quick response</a:t>
            </a:r>
            <a:endParaRPr sz="2400"/>
          </a:p>
          <a:p>
            <a:pPr marL="457200" lvl="0" indent="-380996" algn="l" rtl="0">
              <a:lnSpc>
                <a:spcPct val="100000"/>
              </a:lnSpc>
              <a:spcBef>
                <a:spcPts val="1000"/>
              </a:spcBef>
              <a:spcAft>
                <a:spcPts val="0"/>
              </a:spcAft>
              <a:buSzPts val="2400"/>
              <a:buChar char="•"/>
            </a:pPr>
            <a:r>
              <a:rPr lang="en-US" sz="2400"/>
              <a:t>Staff (Teacher, Support Staff, Administration), Caregiver and/or Student may make a nomination. </a:t>
            </a:r>
            <a:endParaRPr sz="2400"/>
          </a:p>
          <a:p>
            <a:pPr marL="457200" lvl="0" indent="-380996" algn="l" rtl="0">
              <a:lnSpc>
                <a:spcPct val="100000"/>
              </a:lnSpc>
              <a:spcBef>
                <a:spcPts val="1000"/>
              </a:spcBef>
              <a:spcAft>
                <a:spcPts val="0"/>
              </a:spcAft>
              <a:buSzPts val="2400"/>
              <a:buChar char="•"/>
            </a:pPr>
            <a:r>
              <a:rPr lang="en-US" sz="2400"/>
              <a:t>Should identify students with not only externalizing (interpersonal) risk characteristics but those with internalizing (intrapersonal) risk characteristics as well.</a:t>
            </a:r>
            <a:endParaRPr sz="2400"/>
          </a:p>
          <a:p>
            <a:pPr marL="457200" lvl="0" indent="-380996" algn="l" rtl="0">
              <a:lnSpc>
                <a:spcPct val="100000"/>
              </a:lnSpc>
              <a:spcBef>
                <a:spcPts val="1000"/>
              </a:spcBef>
              <a:spcAft>
                <a:spcPts val="1000"/>
              </a:spcAft>
              <a:buSzPts val="2400"/>
              <a:buChar char="•"/>
            </a:pPr>
            <a:r>
              <a:rPr lang="en-US" sz="2400"/>
              <a:t>Recommendations may also be scheduled to occur at designated times across the school year.</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0">
                                            <p:txEl>
                                              <p:pRg st="0" end="0"/>
                                            </p:txEl>
                                          </p:spTgt>
                                        </p:tgtEl>
                                        <p:attrNameLst>
                                          <p:attrName>style.visibility</p:attrName>
                                        </p:attrNameLst>
                                      </p:cBhvr>
                                      <p:to>
                                        <p:strVal val="visible"/>
                                      </p:to>
                                    </p:set>
                                    <p:animEffect transition="in" filter="fade">
                                      <p:cBhvr>
                                        <p:cTn id="7" dur="500"/>
                                        <p:tgtEl>
                                          <p:spTgt spid="6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0">
                                            <p:txEl>
                                              <p:pRg st="1" end="1"/>
                                            </p:txEl>
                                          </p:spTgt>
                                        </p:tgtEl>
                                        <p:attrNameLst>
                                          <p:attrName>style.visibility</p:attrName>
                                        </p:attrNameLst>
                                      </p:cBhvr>
                                      <p:to>
                                        <p:strVal val="visible"/>
                                      </p:to>
                                    </p:set>
                                    <p:animEffect transition="in" filter="fade">
                                      <p:cBhvr>
                                        <p:cTn id="12" dur="500"/>
                                        <p:tgtEl>
                                          <p:spTgt spid="6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0">
                                            <p:txEl>
                                              <p:pRg st="2" end="2"/>
                                            </p:txEl>
                                          </p:spTgt>
                                        </p:tgtEl>
                                        <p:attrNameLst>
                                          <p:attrName>style.visibility</p:attrName>
                                        </p:attrNameLst>
                                      </p:cBhvr>
                                      <p:to>
                                        <p:strVal val="visible"/>
                                      </p:to>
                                    </p:set>
                                    <p:animEffect transition="in" filter="fade">
                                      <p:cBhvr>
                                        <p:cTn id="17" dur="500"/>
                                        <p:tgtEl>
                                          <p:spTgt spid="6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0">
                                            <p:txEl>
                                              <p:pRg st="3" end="3"/>
                                            </p:txEl>
                                          </p:spTgt>
                                        </p:tgtEl>
                                        <p:attrNameLst>
                                          <p:attrName>style.visibility</p:attrName>
                                        </p:attrNameLst>
                                      </p:cBhvr>
                                      <p:to>
                                        <p:strVal val="visible"/>
                                      </p:to>
                                    </p:set>
                                    <p:animEffect transition="in" filter="fade">
                                      <p:cBhvr>
                                        <p:cTn id="22" dur="500"/>
                                        <p:tgtEl>
                                          <p:spTgt spid="6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1fcbd0e69e_0_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500"/>
              <a:t>Team Time: Request for assistance</a:t>
            </a:r>
            <a:endParaRPr sz="3500"/>
          </a:p>
        </p:txBody>
      </p:sp>
      <p:sp>
        <p:nvSpPr>
          <p:cNvPr id="687" name="Google Shape;687;g11fcbd0e69e_0_105"/>
          <p:cNvSpPr txBox="1">
            <a:spLocks noGrp="1"/>
          </p:cNvSpPr>
          <p:nvPr>
            <p:ph type="body" idx="1"/>
          </p:nvPr>
        </p:nvSpPr>
        <p:spPr>
          <a:xfrm>
            <a:off x="228600" y="1664125"/>
            <a:ext cx="8686800" cy="4572000"/>
          </a:xfrm>
          <a:prstGeom prst="rect">
            <a:avLst/>
          </a:prstGeom>
          <a:noFill/>
          <a:ln>
            <a:noFill/>
          </a:ln>
        </p:spPr>
        <p:txBody>
          <a:bodyPr spcFirstLastPara="1" wrap="square" lIns="91425" tIns="45700" rIns="91425" bIns="45700" anchor="ctr" anchorCtr="0">
            <a:normAutofit/>
          </a:bodyPr>
          <a:lstStyle/>
          <a:p>
            <a:pPr marL="457200" lvl="0" indent="-400050" algn="l" rtl="0">
              <a:lnSpc>
                <a:spcPct val="115000"/>
              </a:lnSpc>
              <a:spcBef>
                <a:spcPts val="360"/>
              </a:spcBef>
              <a:spcAft>
                <a:spcPts val="0"/>
              </a:spcAft>
              <a:buSzPts val="2700"/>
              <a:buChar char="•"/>
            </a:pPr>
            <a:r>
              <a:rPr lang="en-US" sz="2700" b="1"/>
              <a:t>What is your current process? </a:t>
            </a:r>
            <a:endParaRPr sz="2700" b="1"/>
          </a:p>
          <a:p>
            <a:pPr marL="457200" lvl="0" indent="-400050" algn="l" rtl="0">
              <a:lnSpc>
                <a:spcPct val="115000"/>
              </a:lnSpc>
              <a:spcBef>
                <a:spcPts val="1000"/>
              </a:spcBef>
              <a:spcAft>
                <a:spcPts val="0"/>
              </a:spcAft>
              <a:buSzPts val="2700"/>
              <a:buChar char="•"/>
            </a:pPr>
            <a:r>
              <a:rPr lang="en-US" sz="2700" b="1"/>
              <a:t>Is it formal or informal?</a:t>
            </a:r>
            <a:endParaRPr sz="2700" b="1"/>
          </a:p>
          <a:p>
            <a:pPr marL="457200" lvl="0" indent="-400050" algn="l" rtl="0">
              <a:lnSpc>
                <a:spcPct val="115000"/>
              </a:lnSpc>
              <a:spcBef>
                <a:spcPts val="1000"/>
              </a:spcBef>
              <a:spcAft>
                <a:spcPts val="0"/>
              </a:spcAft>
              <a:buSzPts val="2700"/>
              <a:buChar char="•"/>
            </a:pPr>
            <a:r>
              <a:rPr lang="en-US" sz="2700" b="1"/>
              <a:t>Is it accessible to teachers, students, and families?</a:t>
            </a:r>
            <a:endParaRPr sz="2700" b="1"/>
          </a:p>
          <a:p>
            <a:pPr marL="457200" lvl="0" indent="-400050" algn="l" rtl="0">
              <a:lnSpc>
                <a:spcPct val="115000"/>
              </a:lnSpc>
              <a:spcBef>
                <a:spcPts val="1000"/>
              </a:spcBef>
              <a:spcAft>
                <a:spcPts val="0"/>
              </a:spcAft>
              <a:buSzPts val="2700"/>
              <a:buChar char="•"/>
            </a:pPr>
            <a:r>
              <a:rPr lang="en-US" sz="2700" b="1"/>
              <a:t>Is the request data-based?</a:t>
            </a:r>
            <a:endParaRPr sz="2700" b="1"/>
          </a:p>
          <a:p>
            <a:pPr marL="457200" lvl="0" indent="-400050" algn="l" rtl="0">
              <a:lnSpc>
                <a:spcPct val="115000"/>
              </a:lnSpc>
              <a:spcBef>
                <a:spcPts val="1000"/>
              </a:spcBef>
              <a:spcAft>
                <a:spcPts val="0"/>
              </a:spcAft>
              <a:buSzPts val="2700"/>
              <a:buChar char="•"/>
            </a:pPr>
            <a:r>
              <a:rPr lang="en-US" sz="2700" b="1"/>
              <a:t>How is it communicated across your division?</a:t>
            </a:r>
            <a:endParaRPr sz="2700" b="1"/>
          </a:p>
          <a:p>
            <a:pPr marL="0" lvl="0" indent="0" algn="l" rtl="0">
              <a:lnSpc>
                <a:spcPct val="100000"/>
              </a:lnSpc>
              <a:spcBef>
                <a:spcPts val="1000"/>
              </a:spcBef>
              <a:spcAft>
                <a:spcPts val="1000"/>
              </a:spcAft>
              <a:buSzPts val="1800"/>
              <a:buNone/>
            </a:pPr>
            <a:endParaRPr sz="27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24b1b9bd0d1_2_40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What is your system?</a:t>
            </a:r>
            <a:endParaRPr/>
          </a:p>
          <a:p>
            <a:pPr marL="0" lvl="0" indent="0" algn="ctr" rtl="0">
              <a:lnSpc>
                <a:spcPct val="100000"/>
              </a:lnSpc>
              <a:spcBef>
                <a:spcPts val="0"/>
              </a:spcBef>
              <a:spcAft>
                <a:spcPts val="0"/>
              </a:spcAft>
              <a:buSzPct val="100000"/>
              <a:buNone/>
            </a:pPr>
            <a:r>
              <a:rPr lang="en-US"/>
              <a:t>Data Decision Rules (DDR) </a:t>
            </a:r>
            <a:endParaRPr/>
          </a:p>
        </p:txBody>
      </p:sp>
      <p:sp>
        <p:nvSpPr>
          <p:cNvPr id="693" name="Google Shape;693;g24b1b9bd0d1_2_4050"/>
          <p:cNvSpPr txBox="1">
            <a:spLocks noGrp="1"/>
          </p:cNvSpPr>
          <p:nvPr>
            <p:ph type="body" idx="1"/>
          </p:nvPr>
        </p:nvSpPr>
        <p:spPr>
          <a:xfrm>
            <a:off x="457200"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946"/>
              <a:buNone/>
            </a:pPr>
            <a:r>
              <a:rPr lang="en-US" sz="3000"/>
              <a:t>Decision rules, or “entry and exit criteria”</a:t>
            </a:r>
            <a:endParaRPr sz="3000"/>
          </a:p>
          <a:p>
            <a:pPr marL="0" lvl="0" indent="0" algn="l" rtl="0">
              <a:lnSpc>
                <a:spcPct val="100000"/>
              </a:lnSpc>
              <a:spcBef>
                <a:spcPts val="360"/>
              </a:spcBef>
              <a:spcAft>
                <a:spcPts val="0"/>
              </a:spcAft>
              <a:buSzPts val="1946"/>
              <a:buNone/>
            </a:pPr>
            <a:r>
              <a:rPr lang="en-US" sz="3000"/>
              <a:t> </a:t>
            </a:r>
            <a:endParaRPr/>
          </a:p>
          <a:p>
            <a:pPr marL="457200" lvl="0" indent="-381000" algn="l" rtl="0">
              <a:lnSpc>
                <a:spcPct val="100000"/>
              </a:lnSpc>
              <a:spcBef>
                <a:spcPts val="360"/>
              </a:spcBef>
              <a:spcAft>
                <a:spcPts val="0"/>
              </a:spcAft>
              <a:buSzPts val="2400"/>
              <a:buFont typeface="Verdana"/>
              <a:buChar char="•"/>
            </a:pPr>
            <a:r>
              <a:rPr lang="en-US" sz="2400"/>
              <a:t>Allow for decisions to be made objectively on who receives support. </a:t>
            </a:r>
            <a:endParaRPr sz="2400"/>
          </a:p>
          <a:p>
            <a:pPr marL="457200" lvl="0" indent="-381000" algn="l" rtl="0">
              <a:lnSpc>
                <a:spcPct val="100000"/>
              </a:lnSpc>
              <a:spcBef>
                <a:spcPts val="1000"/>
              </a:spcBef>
              <a:spcAft>
                <a:spcPts val="0"/>
              </a:spcAft>
              <a:buSzPts val="2400"/>
              <a:buFont typeface="Verdana"/>
              <a:buChar char="•"/>
            </a:pPr>
            <a:r>
              <a:rPr lang="en-US" sz="2400"/>
              <a:t>Provide a uniform method to refer students to advanced tiers.</a:t>
            </a:r>
            <a:endParaRPr sz="2400"/>
          </a:p>
          <a:p>
            <a:pPr marL="457200" lvl="0" indent="-381000" algn="l" rtl="0">
              <a:lnSpc>
                <a:spcPct val="100000"/>
              </a:lnSpc>
              <a:spcBef>
                <a:spcPts val="1000"/>
              </a:spcBef>
              <a:spcAft>
                <a:spcPts val="1000"/>
              </a:spcAft>
              <a:buSzPts val="2400"/>
              <a:buFont typeface="Verdana"/>
              <a:buChar char="•"/>
            </a:pPr>
            <a:r>
              <a:rPr lang="en-US" sz="2400"/>
              <a:t>Provide clear exit criteria from advanced tiers interventions and supports.</a:t>
            </a: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g336b62f4fd4_0_8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6950" y="5484353"/>
            <a:ext cx="1354801" cy="1233984"/>
          </a:xfrm>
          <a:prstGeom prst="rect">
            <a:avLst/>
          </a:prstGeom>
          <a:noFill/>
          <a:ln>
            <a:noFill/>
          </a:ln>
        </p:spPr>
      </p:pic>
      <p:sp>
        <p:nvSpPr>
          <p:cNvPr id="699" name="Google Shape;699;g336b62f4fd4_0_864"/>
          <p:cNvSpPr txBox="1">
            <a:spLocks noGrp="1"/>
          </p:cNvSpPr>
          <p:nvPr>
            <p:ph type="body" idx="1"/>
          </p:nvPr>
        </p:nvSpPr>
        <p:spPr>
          <a:xfrm>
            <a:off x="499050" y="1632400"/>
            <a:ext cx="8317200" cy="45720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360"/>
              </a:spcBef>
              <a:spcAft>
                <a:spcPts val="0"/>
              </a:spcAft>
              <a:buSzPts val="2600"/>
              <a:buFont typeface="Verdana"/>
              <a:buChar char="•"/>
            </a:pPr>
            <a:r>
              <a:rPr lang="en-US" sz="2600" b="1"/>
              <a:t>Systems Data Decision Rules:</a:t>
            </a:r>
            <a:r>
              <a:rPr lang="en-US" sz="2600"/>
              <a:t> identification of students </a:t>
            </a:r>
            <a:r>
              <a:rPr lang="en-US" sz="2600" b="1"/>
              <a:t>who</a:t>
            </a:r>
            <a:r>
              <a:rPr lang="en-US" sz="2600"/>
              <a:t> are recommended for Tier 2 supports.</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b="1"/>
              <a:t>Intervention Decision Rules:</a:t>
            </a:r>
            <a:r>
              <a:rPr lang="en-US" sz="2600"/>
              <a:t> identification of which intervention “matches” the students need, with clear entry/exit criteria.  </a:t>
            </a:r>
            <a:r>
              <a:rPr lang="en-US" sz="2600" b="1"/>
              <a:t>(What and How) </a:t>
            </a:r>
            <a:endParaRPr sz="2600" b="1"/>
          </a:p>
        </p:txBody>
      </p:sp>
      <p:sp>
        <p:nvSpPr>
          <p:cNvPr id="700" name="Google Shape;700;g336b62f4fd4_0_8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2 Types of Data Decision Rules</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336b62f4fd4_0_3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The Process</a:t>
            </a:r>
            <a:endParaRPr dirty="0"/>
          </a:p>
        </p:txBody>
      </p:sp>
      <p:sp>
        <p:nvSpPr>
          <p:cNvPr id="706" name="Google Shape;706;g336b62f4fd4_0_320"/>
          <p:cNvSpPr/>
          <p:nvPr/>
        </p:nvSpPr>
        <p:spPr>
          <a:xfrm>
            <a:off x="654300"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Data Sources</a:t>
            </a:r>
            <a:endParaRPr sz="1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Verdana"/>
              <a:ea typeface="Verdana"/>
              <a:cs typeface="Verdana"/>
              <a:sym typeface="Verdana"/>
            </a:endParaRPr>
          </a:p>
        </p:txBody>
      </p:sp>
      <p:sp>
        <p:nvSpPr>
          <p:cNvPr id="707" name="Google Shape;707;g336b62f4fd4_0_320"/>
          <p:cNvSpPr/>
          <p:nvPr/>
        </p:nvSpPr>
        <p:spPr>
          <a:xfrm>
            <a:off x="2284925"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Triangulate Data</a:t>
            </a:r>
            <a:endParaRPr sz="1000" b="1" i="0" u="none" strike="noStrike" cap="none">
              <a:solidFill>
                <a:srgbClr val="000000"/>
              </a:solidFill>
              <a:latin typeface="Verdana"/>
              <a:ea typeface="Verdana"/>
              <a:cs typeface="Verdana"/>
              <a:sym typeface="Verdana"/>
            </a:endParaRPr>
          </a:p>
        </p:txBody>
      </p:sp>
      <p:sp>
        <p:nvSpPr>
          <p:cNvPr id="708" name="Google Shape;708;g336b62f4fd4_0_320"/>
          <p:cNvSpPr/>
          <p:nvPr/>
        </p:nvSpPr>
        <p:spPr>
          <a:xfrm>
            <a:off x="3908703"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Students</a:t>
            </a:r>
            <a:endParaRPr sz="1000" b="1" i="0" u="none" strike="noStrike" cap="none">
              <a:solidFill>
                <a:srgbClr val="000000"/>
              </a:solidFill>
              <a:latin typeface="Verdana"/>
              <a:ea typeface="Verdana"/>
              <a:cs typeface="Verdana"/>
              <a:sym typeface="Verdana"/>
            </a:endParaRPr>
          </a:p>
        </p:txBody>
      </p:sp>
      <p:sp>
        <p:nvSpPr>
          <p:cNvPr id="709" name="Google Shape;709;g336b62f4fd4_0_320"/>
          <p:cNvSpPr/>
          <p:nvPr/>
        </p:nvSpPr>
        <p:spPr>
          <a:xfrm>
            <a:off x="538705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Need</a:t>
            </a:r>
            <a:endParaRPr sz="1000" b="1" i="0" u="none" strike="noStrike" cap="none">
              <a:solidFill>
                <a:srgbClr val="000000"/>
              </a:solidFill>
              <a:latin typeface="Verdana"/>
              <a:ea typeface="Verdana"/>
              <a:cs typeface="Verdana"/>
              <a:sym typeface="Verdana"/>
            </a:endParaRPr>
          </a:p>
        </p:txBody>
      </p:sp>
      <p:sp>
        <p:nvSpPr>
          <p:cNvPr id="710" name="Google Shape;710;g336b62f4fd4_0_320"/>
          <p:cNvSpPr/>
          <p:nvPr/>
        </p:nvSpPr>
        <p:spPr>
          <a:xfrm>
            <a:off x="686390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Select Practices</a:t>
            </a:r>
            <a:endParaRPr sz="1000" b="1" i="0" u="none" strike="noStrike" cap="none">
              <a:solidFill>
                <a:srgbClr val="000000"/>
              </a:solidFill>
              <a:latin typeface="Verdana"/>
              <a:ea typeface="Verdana"/>
              <a:cs typeface="Verdana"/>
              <a:sym typeface="Verdana"/>
            </a:endParaRPr>
          </a:p>
        </p:txBody>
      </p:sp>
      <p:sp>
        <p:nvSpPr>
          <p:cNvPr id="711" name="Google Shape;711;g336b62f4fd4_0_320">
            <a:extLst>
              <a:ext uri="{C183D7F6-B498-43B3-948B-1728B52AA6E4}">
                <adec:decorative xmlns:adec="http://schemas.microsoft.com/office/drawing/2017/decorative" val="1"/>
              </a:ext>
            </a:extLst>
          </p:cNvPr>
          <p:cNvSpPr/>
          <p:nvPr/>
        </p:nvSpPr>
        <p:spPr>
          <a:xfrm>
            <a:off x="8077800" y="3913650"/>
            <a:ext cx="1066200" cy="1575300"/>
          </a:xfrm>
          <a:prstGeom prst="curvedLeftArrow">
            <a:avLst>
              <a:gd name="adj1" fmla="val 25000"/>
              <a:gd name="adj2" fmla="val 50000"/>
              <a:gd name="adj3" fmla="val 25000"/>
            </a:avLst>
          </a:prstGeom>
          <a:solidFill>
            <a:srgbClr val="072B6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12" name="Google Shape;712;g336b62f4fd4_0_320"/>
          <p:cNvSpPr txBox="1"/>
          <p:nvPr/>
        </p:nvSpPr>
        <p:spPr>
          <a:xfrm>
            <a:off x="6373350" y="5024350"/>
            <a:ext cx="1478100" cy="1114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Develop Intervention </a:t>
            </a:r>
            <a:r>
              <a:rPr lang="en-US" sz="1300" b="0" i="0" u="none" strike="noStrike" cap="none">
                <a:solidFill>
                  <a:schemeClr val="dk1"/>
                </a:solidFill>
                <a:latin typeface="Verdana"/>
                <a:ea typeface="Verdana"/>
                <a:cs typeface="Verdana"/>
                <a:sym typeface="Verdana"/>
              </a:rPr>
              <a:t>data decision rules </a:t>
            </a:r>
            <a:r>
              <a:rPr lang="en-US" sz="1400" b="1" i="0" u="none" strike="noStrike" cap="none">
                <a:solidFill>
                  <a:schemeClr val="dk1"/>
                </a:solidFill>
                <a:latin typeface="Verdana"/>
                <a:ea typeface="Verdana"/>
                <a:cs typeface="Verdana"/>
                <a:sym typeface="Verdana"/>
              </a:rPr>
              <a:t>DDRs</a:t>
            </a:r>
            <a:endParaRPr sz="1400" b="1" i="0" u="none" strike="noStrike" cap="none">
              <a:solidFill>
                <a:schemeClr val="dk1"/>
              </a:solidFill>
              <a:latin typeface="Verdana"/>
              <a:ea typeface="Verdana"/>
              <a:cs typeface="Verdana"/>
              <a:sym typeface="Verdana"/>
            </a:endParaRPr>
          </a:p>
        </p:txBody>
      </p:sp>
      <p:pic>
        <p:nvPicPr>
          <p:cNvPr id="713" name="Google Shape;713;g336b62f4fd4_0_3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077975" y="1511450"/>
            <a:ext cx="1951749" cy="1777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3e1ed2e3061_0_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The Process- D</a:t>
            </a:r>
            <a:endParaRPr dirty="0"/>
          </a:p>
        </p:txBody>
      </p:sp>
      <p:sp>
        <p:nvSpPr>
          <p:cNvPr id="719" name="Google Shape;719;g3e1ed2e3061_0_13"/>
          <p:cNvSpPr/>
          <p:nvPr/>
        </p:nvSpPr>
        <p:spPr>
          <a:xfrm>
            <a:off x="654300"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Data Sources</a:t>
            </a:r>
            <a:endParaRPr sz="1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Verdana"/>
              <a:ea typeface="Verdana"/>
              <a:cs typeface="Verdana"/>
              <a:sym typeface="Verdana"/>
            </a:endParaRPr>
          </a:p>
        </p:txBody>
      </p:sp>
      <p:sp>
        <p:nvSpPr>
          <p:cNvPr id="720" name="Google Shape;720;g3e1ed2e3061_0_13"/>
          <p:cNvSpPr/>
          <p:nvPr/>
        </p:nvSpPr>
        <p:spPr>
          <a:xfrm>
            <a:off x="2284925"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Triangulate Data</a:t>
            </a:r>
            <a:endParaRPr sz="1000" b="1" i="0" u="none" strike="noStrike" cap="none">
              <a:solidFill>
                <a:srgbClr val="000000"/>
              </a:solidFill>
              <a:latin typeface="Verdana"/>
              <a:ea typeface="Verdana"/>
              <a:cs typeface="Verdana"/>
              <a:sym typeface="Verdana"/>
            </a:endParaRPr>
          </a:p>
        </p:txBody>
      </p:sp>
      <p:sp>
        <p:nvSpPr>
          <p:cNvPr id="721" name="Google Shape;721;g3e1ed2e3061_0_13"/>
          <p:cNvSpPr/>
          <p:nvPr/>
        </p:nvSpPr>
        <p:spPr>
          <a:xfrm>
            <a:off x="3908703"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Students</a:t>
            </a:r>
            <a:endParaRPr sz="1000" b="1" i="0" u="none" strike="noStrike" cap="none">
              <a:solidFill>
                <a:srgbClr val="000000"/>
              </a:solidFill>
              <a:latin typeface="Verdana"/>
              <a:ea typeface="Verdana"/>
              <a:cs typeface="Verdana"/>
              <a:sym typeface="Verdana"/>
            </a:endParaRPr>
          </a:p>
        </p:txBody>
      </p:sp>
      <p:sp>
        <p:nvSpPr>
          <p:cNvPr id="722" name="Google Shape;722;g3e1ed2e3061_0_13"/>
          <p:cNvSpPr/>
          <p:nvPr/>
        </p:nvSpPr>
        <p:spPr>
          <a:xfrm>
            <a:off x="538705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Identify Need</a:t>
            </a:r>
            <a:endParaRPr sz="1000" b="1" i="0" u="none" strike="noStrike" cap="none">
              <a:solidFill>
                <a:srgbClr val="000000"/>
              </a:solidFill>
              <a:latin typeface="Verdana"/>
              <a:ea typeface="Verdana"/>
              <a:cs typeface="Verdana"/>
              <a:sym typeface="Verdana"/>
            </a:endParaRPr>
          </a:p>
        </p:txBody>
      </p:sp>
      <p:sp>
        <p:nvSpPr>
          <p:cNvPr id="723" name="Google Shape;723;g3e1ed2e3061_0_13"/>
          <p:cNvSpPr/>
          <p:nvPr/>
        </p:nvSpPr>
        <p:spPr>
          <a:xfrm>
            <a:off x="686390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Verdana"/>
                <a:ea typeface="Verdana"/>
                <a:cs typeface="Verdana"/>
                <a:sym typeface="Verdana"/>
              </a:rPr>
              <a:t>Select Practices</a:t>
            </a:r>
            <a:endParaRPr sz="1000" b="1" i="0" u="none" strike="noStrike" cap="none">
              <a:solidFill>
                <a:srgbClr val="000000"/>
              </a:solidFill>
              <a:latin typeface="Verdana"/>
              <a:ea typeface="Verdana"/>
              <a:cs typeface="Verdana"/>
              <a:sym typeface="Verdana"/>
            </a:endParaRPr>
          </a:p>
        </p:txBody>
      </p:sp>
      <p:sp>
        <p:nvSpPr>
          <p:cNvPr id="724" name="Google Shape;724;g3e1ed2e3061_0_13">
            <a:extLst>
              <a:ext uri="{C183D7F6-B498-43B3-948B-1728B52AA6E4}">
                <adec:decorative xmlns:adec="http://schemas.microsoft.com/office/drawing/2017/decorative" val="1"/>
              </a:ext>
            </a:extLst>
          </p:cNvPr>
          <p:cNvSpPr/>
          <p:nvPr/>
        </p:nvSpPr>
        <p:spPr>
          <a:xfrm>
            <a:off x="7954700" y="3949550"/>
            <a:ext cx="1066200" cy="1575300"/>
          </a:xfrm>
          <a:prstGeom prst="curvedLeftArrow">
            <a:avLst>
              <a:gd name="adj1" fmla="val 25000"/>
              <a:gd name="adj2" fmla="val 50000"/>
              <a:gd name="adj3" fmla="val 25000"/>
            </a:avLst>
          </a:prstGeom>
          <a:solidFill>
            <a:srgbClr val="072B6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25" name="Google Shape;725;g3e1ed2e3061_0_13"/>
          <p:cNvSpPr txBox="1"/>
          <p:nvPr/>
        </p:nvSpPr>
        <p:spPr>
          <a:xfrm>
            <a:off x="6373350" y="5024350"/>
            <a:ext cx="1478100" cy="1114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Develop Intervention </a:t>
            </a:r>
            <a:r>
              <a:rPr lang="en-US" sz="1300" b="0" i="0" u="none" strike="noStrike" cap="none">
                <a:solidFill>
                  <a:schemeClr val="dk1"/>
                </a:solidFill>
                <a:latin typeface="Verdana"/>
                <a:ea typeface="Verdana"/>
                <a:cs typeface="Verdana"/>
                <a:sym typeface="Verdana"/>
              </a:rPr>
              <a:t>data decision rules </a:t>
            </a:r>
            <a:r>
              <a:rPr lang="en-US" sz="1400" b="1" i="0" u="none" strike="noStrike" cap="none">
                <a:solidFill>
                  <a:schemeClr val="dk1"/>
                </a:solidFill>
                <a:latin typeface="Verdana"/>
                <a:ea typeface="Verdana"/>
                <a:cs typeface="Verdana"/>
                <a:sym typeface="Verdana"/>
              </a:rPr>
              <a:t>DDRs</a:t>
            </a:r>
            <a:endParaRPr sz="1400" b="1" i="0" u="none" strike="noStrike" cap="none">
              <a:solidFill>
                <a:schemeClr val="dk1"/>
              </a:solidFill>
              <a:latin typeface="Verdana"/>
              <a:ea typeface="Verdana"/>
              <a:cs typeface="Verdana"/>
              <a:sym typeface="Verdana"/>
            </a:endParaRPr>
          </a:p>
        </p:txBody>
      </p:sp>
      <p:pic>
        <p:nvPicPr>
          <p:cNvPr id="726" name="Google Shape;726;g3e1ed2e3061_0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077975" y="1511450"/>
            <a:ext cx="1951749" cy="1777700"/>
          </a:xfrm>
          <a:prstGeom prst="rect">
            <a:avLst/>
          </a:prstGeom>
          <a:noFill/>
          <a:ln>
            <a:noFill/>
          </a:ln>
        </p:spPr>
      </p:pic>
      <p:pic>
        <p:nvPicPr>
          <p:cNvPr id="727" name="Google Shape;727;g3e1ed2e3061_0_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32604" y="1511450"/>
            <a:ext cx="2820170" cy="1777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35b262c1ac7_0_111"/>
          <p:cNvSpPr txBox="1"/>
          <p:nvPr/>
        </p:nvSpPr>
        <p:spPr>
          <a:xfrm>
            <a:off x="798300" y="4318625"/>
            <a:ext cx="7547400" cy="1431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457200" marR="0" lvl="0" indent="0" algn="ctr" rtl="0">
              <a:lnSpc>
                <a:spcPct val="90000"/>
              </a:lnSpc>
              <a:spcBef>
                <a:spcPts val="0"/>
              </a:spcBef>
              <a:spcAft>
                <a:spcPts val="0"/>
              </a:spcAft>
              <a:buClr>
                <a:schemeClr val="dk1"/>
              </a:buClr>
              <a:buSzPts val="1100"/>
              <a:buFont typeface="Arial"/>
              <a:buNone/>
            </a:pPr>
            <a:r>
              <a:rPr lang="en-US" sz="3000" b="0" i="0" u="none" strike="noStrike" cap="none">
                <a:solidFill>
                  <a:schemeClr val="dk1"/>
                </a:solidFill>
                <a:latin typeface="Verdana"/>
                <a:ea typeface="Verdana"/>
                <a:cs typeface="Verdana"/>
                <a:sym typeface="Verdana"/>
              </a:rPr>
              <a:t>We are not making decisions about the data yet, that will come with data decision rules (DDR).</a:t>
            </a:r>
            <a:endParaRPr sz="2800" b="0" i="0" u="none" strike="noStrike" cap="none">
              <a:solidFill>
                <a:schemeClr val="dk1"/>
              </a:solidFill>
              <a:latin typeface="Calibri"/>
              <a:ea typeface="Calibri"/>
              <a:cs typeface="Calibri"/>
              <a:sym typeface="Calibri"/>
            </a:endParaRPr>
          </a:p>
        </p:txBody>
      </p:sp>
      <p:sp>
        <p:nvSpPr>
          <p:cNvPr id="733" name="Google Shape;733;g35b262c1ac7_0_111"/>
          <p:cNvSpPr txBox="1">
            <a:spLocks noGrp="1"/>
          </p:cNvSpPr>
          <p:nvPr>
            <p:ph type="body" idx="1"/>
          </p:nvPr>
        </p:nvSpPr>
        <p:spPr>
          <a:xfrm>
            <a:off x="457200" y="1766976"/>
            <a:ext cx="8229600" cy="22794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1000"/>
              </a:spcBef>
              <a:spcAft>
                <a:spcPts val="0"/>
              </a:spcAft>
              <a:buSzPts val="3000"/>
              <a:buFont typeface="Verdana"/>
              <a:buChar char="•"/>
            </a:pPr>
            <a:r>
              <a:rPr lang="en-US" sz="3000">
                <a:latin typeface="Verdana"/>
                <a:ea typeface="Verdana"/>
                <a:cs typeface="Verdana"/>
                <a:sym typeface="Verdana"/>
              </a:rPr>
              <a:t>is critical as screening will over-identify students at risk</a:t>
            </a:r>
            <a:endParaRPr sz="3000">
              <a:latin typeface="Verdana"/>
              <a:ea typeface="Verdana"/>
              <a:cs typeface="Verdana"/>
              <a:sym typeface="Verdana"/>
            </a:endParaRPr>
          </a:p>
          <a:p>
            <a:pPr marL="457200" lvl="0" indent="-419100" algn="l" rtl="0">
              <a:lnSpc>
                <a:spcPct val="90000"/>
              </a:lnSpc>
              <a:spcBef>
                <a:spcPts val="1000"/>
              </a:spcBef>
              <a:spcAft>
                <a:spcPts val="0"/>
              </a:spcAft>
              <a:buSzPts val="3000"/>
              <a:buFont typeface="Verdana"/>
              <a:buChar char="•"/>
            </a:pPr>
            <a:r>
              <a:rPr lang="en-US" sz="3000">
                <a:latin typeface="Verdana"/>
                <a:ea typeface="Verdana"/>
                <a:cs typeface="Verdana"/>
                <a:sym typeface="Verdana"/>
              </a:rPr>
              <a:t>will identify a smaller, more precise group to target for interventions</a:t>
            </a:r>
            <a:endParaRPr sz="3000">
              <a:latin typeface="Verdana"/>
              <a:ea typeface="Verdana"/>
              <a:cs typeface="Verdana"/>
              <a:sym typeface="Verdana"/>
            </a:endParaRPr>
          </a:p>
          <a:p>
            <a:pPr marL="457200" lvl="0" indent="0" algn="l" rtl="0">
              <a:lnSpc>
                <a:spcPct val="115000"/>
              </a:lnSpc>
              <a:spcBef>
                <a:spcPts val="1000"/>
              </a:spcBef>
              <a:spcAft>
                <a:spcPts val="0"/>
              </a:spcAft>
              <a:buSzPts val="1800"/>
              <a:buNone/>
            </a:pPr>
            <a:endParaRPr sz="2600">
              <a:latin typeface="Verdana"/>
              <a:ea typeface="Verdana"/>
              <a:cs typeface="Verdana"/>
              <a:sym typeface="Verdana"/>
            </a:endParaRPr>
          </a:p>
          <a:p>
            <a:pPr marL="457200" lvl="0" indent="0" algn="l" rtl="0">
              <a:lnSpc>
                <a:spcPct val="115000"/>
              </a:lnSpc>
              <a:spcBef>
                <a:spcPts val="1000"/>
              </a:spcBef>
              <a:spcAft>
                <a:spcPts val="0"/>
              </a:spcAft>
              <a:buSzPts val="1946"/>
              <a:buNone/>
            </a:pPr>
            <a:endParaRPr sz="2400">
              <a:latin typeface="Verdana"/>
              <a:ea typeface="Verdana"/>
              <a:cs typeface="Verdana"/>
              <a:sym typeface="Verdana"/>
            </a:endParaRPr>
          </a:p>
          <a:p>
            <a:pPr marL="457200" lvl="0" indent="0" algn="ctr" rtl="0">
              <a:lnSpc>
                <a:spcPct val="115000"/>
              </a:lnSpc>
              <a:spcBef>
                <a:spcPts val="1000"/>
              </a:spcBef>
              <a:spcAft>
                <a:spcPts val="1000"/>
              </a:spcAft>
              <a:buSzPts val="1946"/>
              <a:buNone/>
            </a:pPr>
            <a:endParaRPr sz="2400">
              <a:latin typeface="Verdana"/>
              <a:ea typeface="Verdana"/>
              <a:cs typeface="Verdana"/>
              <a:sym typeface="Verdana"/>
            </a:endParaRPr>
          </a:p>
        </p:txBody>
      </p:sp>
      <p:sp>
        <p:nvSpPr>
          <p:cNvPr id="734" name="Google Shape;734;g35b262c1ac7_0_1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Triangulate the Data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g336b62f4fd4_0_889" descr="A pyramid broken into three sections where the largest section at the bottom taking up the most space is green, the middle section is the second largest and yellow, and the smallest red section sits at the very top to represent the idea of severity of issues vs overall amounts."/>
          <p:cNvPicPr preferRelativeResize="0"/>
          <p:nvPr/>
        </p:nvPicPr>
        <p:blipFill rotWithShape="1">
          <a:blip r:embed="rId3">
            <a:alphaModFix/>
          </a:blip>
          <a:srcRect/>
          <a:stretch/>
        </p:blipFill>
        <p:spPr>
          <a:xfrm>
            <a:off x="5307850" y="1849850"/>
            <a:ext cx="3607550" cy="3998825"/>
          </a:xfrm>
          <a:prstGeom prst="rect">
            <a:avLst/>
          </a:prstGeom>
          <a:noFill/>
          <a:ln>
            <a:noFill/>
          </a:ln>
        </p:spPr>
      </p:pic>
      <p:sp>
        <p:nvSpPr>
          <p:cNvPr id="740" name="Google Shape;740;g336b62f4fd4_0_889"/>
          <p:cNvSpPr txBox="1">
            <a:spLocks noGrp="1"/>
          </p:cNvSpPr>
          <p:nvPr>
            <p:ph type="body" idx="1"/>
          </p:nvPr>
        </p:nvSpPr>
        <p:spPr>
          <a:xfrm>
            <a:off x="457200" y="1600200"/>
            <a:ext cx="4514100" cy="4950300"/>
          </a:xfrm>
          <a:prstGeom prst="rect">
            <a:avLst/>
          </a:prstGeom>
          <a:noFill/>
          <a:ln>
            <a:noFill/>
          </a:ln>
        </p:spPr>
        <p:txBody>
          <a:bodyPr spcFirstLastPara="1" wrap="square" lIns="91425" tIns="45700" rIns="91425" bIns="45700" anchor="t" anchorCtr="0">
            <a:normAutofit fontScale="92500"/>
          </a:bodyPr>
          <a:lstStyle/>
          <a:p>
            <a:pPr marL="457200" lvl="0" indent="-416560" algn="l" rtl="0">
              <a:lnSpc>
                <a:spcPct val="115000"/>
              </a:lnSpc>
              <a:spcBef>
                <a:spcPts val="700"/>
              </a:spcBef>
              <a:spcAft>
                <a:spcPts val="0"/>
              </a:spcAft>
              <a:buSzPct val="100000"/>
              <a:buFont typeface="Verdana"/>
              <a:buChar char="•"/>
            </a:pPr>
            <a:r>
              <a:rPr lang="en-US" sz="3200">
                <a:latin typeface="Verdana"/>
                <a:ea typeface="Verdana"/>
                <a:cs typeface="Verdana"/>
                <a:sym typeface="Verdana"/>
              </a:rPr>
              <a:t>Determine what the threshold is for students who need tier 2 support</a:t>
            </a:r>
            <a:endParaRPr sz="3200">
              <a:latin typeface="Verdana"/>
              <a:ea typeface="Verdana"/>
              <a:cs typeface="Verdana"/>
              <a:sym typeface="Verdana"/>
            </a:endParaRPr>
          </a:p>
          <a:p>
            <a:pPr marL="457200" lvl="0" indent="-416560" algn="l" rtl="0">
              <a:lnSpc>
                <a:spcPct val="115000"/>
              </a:lnSpc>
              <a:spcBef>
                <a:spcPts val="1000"/>
              </a:spcBef>
              <a:spcAft>
                <a:spcPts val="0"/>
              </a:spcAft>
              <a:buSzPct val="100000"/>
              <a:buFont typeface="Verdana"/>
              <a:buChar char="•"/>
            </a:pPr>
            <a:r>
              <a:rPr lang="en-US" sz="3200">
                <a:latin typeface="Verdana"/>
                <a:ea typeface="Verdana"/>
                <a:cs typeface="Verdana"/>
                <a:sym typeface="Verdana"/>
              </a:rPr>
              <a:t>ALSO determine the cap for students who need more intensive supports</a:t>
            </a:r>
            <a:endParaRPr sz="3200">
              <a:latin typeface="Verdana"/>
              <a:ea typeface="Verdana"/>
              <a:cs typeface="Verdana"/>
              <a:sym typeface="Verdana"/>
            </a:endParaRPr>
          </a:p>
          <a:p>
            <a:pPr marL="0" lvl="0" indent="0" algn="l" rtl="0">
              <a:lnSpc>
                <a:spcPct val="90000"/>
              </a:lnSpc>
              <a:spcBef>
                <a:spcPts val="1000"/>
              </a:spcBef>
              <a:spcAft>
                <a:spcPts val="0"/>
              </a:spcAft>
              <a:buSzPct val="69498"/>
              <a:buNone/>
            </a:pPr>
            <a:endParaRPr/>
          </a:p>
        </p:txBody>
      </p:sp>
      <p:sp>
        <p:nvSpPr>
          <p:cNvPr id="741" name="Google Shape;741;g336b62f4fd4_0_8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dirty="0"/>
              <a:t>Set Floors &amp; Ceilings with Data</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336b62f4fd4_0_8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Identify Students</a:t>
            </a:r>
            <a:endParaRPr/>
          </a:p>
        </p:txBody>
      </p:sp>
      <p:pic>
        <p:nvPicPr>
          <p:cNvPr id="747" name="Google Shape;747;g336b62f4fd4_0_899" descr="A table with students scores in a number of domains; to be used to identify which students might benefit from Tier 2 support"/>
          <p:cNvPicPr preferRelativeResize="0"/>
          <p:nvPr/>
        </p:nvPicPr>
        <p:blipFill rotWithShape="1">
          <a:blip r:embed="rId3">
            <a:alphaModFix/>
          </a:blip>
          <a:srcRect/>
          <a:stretch/>
        </p:blipFill>
        <p:spPr>
          <a:xfrm>
            <a:off x="152400" y="1968600"/>
            <a:ext cx="8839201" cy="342744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4b1b9bd0d1_2_4060"/>
          <p:cNvSpPr txBox="1">
            <a:spLocks noGrp="1"/>
          </p:cNvSpPr>
          <p:nvPr>
            <p:ph type="body" idx="1"/>
          </p:nvPr>
        </p:nvSpPr>
        <p:spPr>
          <a:xfrm>
            <a:off x="332801" y="2004526"/>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Below 25% on universal screener</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Below 70% on benchmark assessments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meet PALS benchmark</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pass prior year’s SOL</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achieve course credit</a:t>
            </a:r>
            <a:endParaRPr sz="2800"/>
          </a:p>
        </p:txBody>
      </p:sp>
      <p:sp>
        <p:nvSpPr>
          <p:cNvPr id="753" name="Google Shape;753;g24b1b9bd0d1_2_4060"/>
          <p:cNvSpPr txBox="1">
            <a:spLocks noGrp="1"/>
          </p:cNvSpPr>
          <p:nvPr>
            <p:ph type="title"/>
          </p:nvPr>
        </p:nvSpPr>
        <p:spPr>
          <a:xfrm>
            <a:off x="228600" y="228599"/>
            <a:ext cx="8686800" cy="1371601"/>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Academic Decision Rules</a:t>
            </a:r>
            <a:br>
              <a:rPr lang="en-US"/>
            </a:br>
            <a:r>
              <a:rPr lang="en-US"/>
              <a:t>Reading Data Example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4b1b9bd0d1_2_28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Anchor Documents</a:t>
            </a:r>
            <a:endParaRPr/>
          </a:p>
        </p:txBody>
      </p:sp>
      <p:pic>
        <p:nvPicPr>
          <p:cNvPr id="246" name="Google Shape;246;g24b1b9bd0d1_2_2864" descr="This is an image of the front page of the Tiered Fidelity of Inventory.&#10;" title="Tiered Fidelity of Inventory Cover Page"/>
          <p:cNvPicPr preferRelativeResize="0"/>
          <p:nvPr/>
        </p:nvPicPr>
        <p:blipFill rotWithShape="1">
          <a:blip r:embed="rId3">
            <a:alphaModFix/>
          </a:blip>
          <a:srcRect/>
          <a:stretch/>
        </p:blipFill>
        <p:spPr>
          <a:xfrm>
            <a:off x="6481275" y="1853075"/>
            <a:ext cx="2230274" cy="3173175"/>
          </a:xfrm>
          <a:prstGeom prst="rect">
            <a:avLst/>
          </a:prstGeom>
          <a:noFill/>
          <a:ln>
            <a:noFill/>
          </a:ln>
        </p:spPr>
      </p:pic>
      <p:pic>
        <p:nvPicPr>
          <p:cNvPr id="247" name="Google Shape;247;g24b1b9bd0d1_2_2864" descr="This is an image of the cover page from the Academic Tiered Fidelity of Inventory created by Virginia Tiered Systems of Support." title="Academic Tiered Fidelity of Inventory"/>
          <p:cNvPicPr preferRelativeResize="0"/>
          <p:nvPr/>
        </p:nvPicPr>
        <p:blipFill rotWithShape="1">
          <a:blip r:embed="rId4">
            <a:alphaModFix/>
          </a:blip>
          <a:srcRect/>
          <a:stretch/>
        </p:blipFill>
        <p:spPr>
          <a:xfrm>
            <a:off x="3301275" y="2996075"/>
            <a:ext cx="2716375" cy="3443300"/>
          </a:xfrm>
          <a:prstGeom prst="rect">
            <a:avLst/>
          </a:prstGeom>
          <a:noFill/>
          <a:ln>
            <a:noFill/>
          </a:ln>
        </p:spPr>
      </p:pic>
      <p:pic>
        <p:nvPicPr>
          <p:cNvPr id="248" name="Google Shape;248;g24b1b9bd0d1_2_2864" descr="screenshot of the first page of the Systems Guide"/>
          <p:cNvPicPr preferRelativeResize="0"/>
          <p:nvPr/>
        </p:nvPicPr>
        <p:blipFill rotWithShape="1">
          <a:blip r:embed="rId5">
            <a:alphaModFix/>
          </a:blip>
          <a:srcRect/>
          <a:stretch/>
        </p:blipFill>
        <p:spPr>
          <a:xfrm>
            <a:off x="228600" y="1532500"/>
            <a:ext cx="2609049" cy="33785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4b1b9bd0d1_2_40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Academic Decision Rules</a:t>
            </a:r>
            <a:br>
              <a:rPr lang="en-US"/>
            </a:br>
            <a:r>
              <a:rPr lang="en-US"/>
              <a:t>Mathematics Data Example</a:t>
            </a:r>
            <a:endParaRPr/>
          </a:p>
        </p:txBody>
      </p:sp>
      <p:pic>
        <p:nvPicPr>
          <p:cNvPr id="760" name="Google Shape;760;g24b1b9bd0d1_2_4068" descr="Advanced tiers decision rules table&#10;"/>
          <p:cNvPicPr preferRelativeResize="0"/>
          <p:nvPr/>
        </p:nvPicPr>
        <p:blipFill rotWithShape="1">
          <a:blip r:embed="rId3">
            <a:alphaModFix/>
          </a:blip>
          <a:srcRect l="1430" t="17603" r="21166" b="26996"/>
          <a:stretch/>
        </p:blipFill>
        <p:spPr>
          <a:xfrm>
            <a:off x="126925" y="1532251"/>
            <a:ext cx="8890150" cy="48915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24b1b9bd0d1_2_40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a:t>
            </a:r>
            <a:br>
              <a:rPr lang="en-US"/>
            </a:br>
            <a:r>
              <a:rPr lang="en-US">
                <a:solidFill>
                  <a:srgbClr val="FFFFFF"/>
                </a:solidFill>
              </a:rPr>
              <a:t>Behavior Data Example</a:t>
            </a:r>
            <a:endParaRPr/>
          </a:p>
        </p:txBody>
      </p:sp>
      <p:sp>
        <p:nvSpPr>
          <p:cNvPr id="766" name="Google Shape;766;g24b1b9bd0d1_2_4089"/>
          <p:cNvSpPr txBox="1">
            <a:spLocks noGrp="1"/>
          </p:cNvSpPr>
          <p:nvPr>
            <p:ph type="body" idx="1"/>
          </p:nvPr>
        </p:nvSpPr>
        <p:spPr>
          <a:xfrm>
            <a:off x="1365200" y="1600200"/>
            <a:ext cx="8229600" cy="5257800"/>
          </a:xfrm>
          <a:prstGeom prst="rect">
            <a:avLst/>
          </a:prstGeom>
          <a:noFill/>
          <a:ln>
            <a:noFill/>
          </a:ln>
        </p:spPr>
        <p:txBody>
          <a:bodyPr spcFirstLastPara="1" wrap="square" lIns="91425" tIns="45700" rIns="91425" bIns="45700" anchor="t" anchorCtr="0">
            <a:normAutofit fontScale="92500" lnSpcReduction="20000"/>
          </a:bodyPr>
          <a:lstStyle/>
          <a:p>
            <a:pPr marL="457200" lvl="0" indent="-406399" algn="l" rtl="0">
              <a:lnSpc>
                <a:spcPct val="100000"/>
              </a:lnSpc>
              <a:spcBef>
                <a:spcPts val="360"/>
              </a:spcBef>
              <a:spcAft>
                <a:spcPts val="0"/>
              </a:spcAft>
              <a:buSzPct val="108107"/>
              <a:buFont typeface="Verdana"/>
              <a:buChar char="•"/>
            </a:pPr>
            <a:r>
              <a:rPr lang="en-US" sz="2800"/>
              <a:t>2-5 ODR’s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1 Suspension</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&gt;  ?  minutes missed instruction</a:t>
            </a:r>
            <a:endParaRPr sz="2800"/>
          </a:p>
          <a:p>
            <a:pPr marL="457200" lvl="0" indent="0" algn="l" rtl="0">
              <a:lnSpc>
                <a:spcPct val="100000"/>
              </a:lnSpc>
              <a:spcBef>
                <a:spcPts val="360"/>
              </a:spcBef>
              <a:spcAft>
                <a:spcPts val="0"/>
              </a:spcAft>
              <a:buSzPct val="69497"/>
              <a:buNone/>
            </a:pPr>
            <a:r>
              <a:rPr lang="en-US" sz="2800"/>
              <a:t> </a:t>
            </a:r>
            <a:endParaRPr sz="2800"/>
          </a:p>
          <a:p>
            <a:pPr marL="457200" lvl="0" indent="-406399" algn="l" rtl="0">
              <a:lnSpc>
                <a:spcPct val="100000"/>
              </a:lnSpc>
              <a:spcBef>
                <a:spcPts val="360"/>
              </a:spcBef>
              <a:spcAft>
                <a:spcPts val="0"/>
              </a:spcAft>
              <a:buSzPct val="108107"/>
              <a:buFont typeface="Verdana"/>
              <a:buChar char="•"/>
            </a:pPr>
            <a:r>
              <a:rPr lang="en-US" sz="2800"/>
              <a:t>&gt;  ?  days unexcused absences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Incomplete classwork</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Tardies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Student, caregiver, staff nomination</a:t>
            </a:r>
            <a:endParaRPr sz="2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4b1b9bd0d1_2_49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 </a:t>
            </a:r>
            <a:endParaRPr/>
          </a:p>
          <a:p>
            <a:pPr marL="0" lvl="0" indent="0" algn="ctr" rtl="0">
              <a:lnSpc>
                <a:spcPct val="100000"/>
              </a:lnSpc>
              <a:spcBef>
                <a:spcPts val="0"/>
              </a:spcBef>
              <a:spcAft>
                <a:spcPts val="0"/>
              </a:spcAft>
              <a:buSzPct val="111111"/>
              <a:buNone/>
            </a:pPr>
            <a:r>
              <a:rPr lang="en-US"/>
              <a:t>Mental Wellness Data Example</a:t>
            </a:r>
            <a:endParaRPr/>
          </a:p>
        </p:txBody>
      </p:sp>
      <p:sp>
        <p:nvSpPr>
          <p:cNvPr id="772" name="Google Shape;772;g24b1b9bd0d1_2_4954"/>
          <p:cNvSpPr txBox="1">
            <a:spLocks noGrp="1"/>
          </p:cNvSpPr>
          <p:nvPr>
            <p:ph type="body" idx="1"/>
          </p:nvPr>
        </p:nvSpPr>
        <p:spPr>
          <a:xfrm>
            <a:off x="914401" y="162642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5+ visits to the nurse/school counselor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3-5 absences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2-4 tardies and/or early dismissals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Student, caregiver, staff nomination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Mental Wellness Screener</a:t>
            </a:r>
            <a:endParaRPr sz="2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2eb7b32c49c_0_0"/>
          <p:cNvSpPr txBox="1">
            <a:spLocks noGrp="1"/>
          </p:cNvSpPr>
          <p:nvPr>
            <p:ph type="ftr" idx="11"/>
          </p:nvPr>
        </p:nvSpPr>
        <p:spPr>
          <a:xfrm>
            <a:off x="0" y="6505137"/>
            <a:ext cx="9067800" cy="2004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Verdana"/>
              <a:buNone/>
            </a:pPr>
            <a:r>
              <a:rPr lang="en-US" sz="2400" b="0" i="1" u="none" strike="noStrike" cap="none">
                <a:solidFill>
                  <a:srgbClr val="000000"/>
                </a:solidFill>
                <a:latin typeface="Verdana"/>
                <a:ea typeface="Verdana"/>
                <a:cs typeface="Verdana"/>
                <a:sym typeface="Verdana"/>
              </a:rPr>
              <a:t>Oregon Response to Intervention and Instruction (2019)</a:t>
            </a:r>
            <a:endParaRPr sz="2400" b="0" i="1" u="none" strike="noStrike" cap="none">
              <a:solidFill>
                <a:srgbClr val="000000"/>
              </a:solidFill>
              <a:latin typeface="Verdana"/>
              <a:ea typeface="Verdana"/>
              <a:cs typeface="Verdana"/>
              <a:sym typeface="Verdana"/>
            </a:endParaRPr>
          </a:p>
        </p:txBody>
      </p:sp>
      <p:pic>
        <p:nvPicPr>
          <p:cNvPr id="778" name="Google Shape;778;g2eb7b32c49c_0_0" descr="circle graph 2"/>
          <p:cNvPicPr preferRelativeResize="0"/>
          <p:nvPr/>
        </p:nvPicPr>
        <p:blipFill rotWithShape="1">
          <a:blip r:embed="rId3">
            <a:alphaModFix/>
          </a:blip>
          <a:srcRect l="5642" t="16061" b="20978"/>
          <a:stretch/>
        </p:blipFill>
        <p:spPr>
          <a:xfrm>
            <a:off x="4724400" y="2486066"/>
            <a:ext cx="4343400" cy="3282972"/>
          </a:xfrm>
          <a:prstGeom prst="rect">
            <a:avLst/>
          </a:prstGeom>
          <a:noFill/>
          <a:ln>
            <a:noFill/>
          </a:ln>
        </p:spPr>
      </p:pic>
      <p:sp>
        <p:nvSpPr>
          <p:cNvPr id="779" name="Google Shape;779;g2eb7b32c49c_0_0"/>
          <p:cNvSpPr txBox="1">
            <a:spLocks noGrp="1"/>
          </p:cNvSpPr>
          <p:nvPr>
            <p:ph type="body" idx="3"/>
          </p:nvPr>
        </p:nvSpPr>
        <p:spPr>
          <a:xfrm>
            <a:off x="5105400" y="1505225"/>
            <a:ext cx="3581400" cy="639900"/>
          </a:xfrm>
          <a:prstGeom prst="rect">
            <a:avLst/>
          </a:prstGeom>
          <a:solidFill>
            <a:srgbClr val="003369">
              <a:alpha val="72941"/>
            </a:srgbClr>
          </a:solidFill>
          <a:ln>
            <a:noFill/>
          </a:ln>
        </p:spPr>
        <p:txBody>
          <a:bodyPr spcFirstLastPara="1" wrap="square" lIns="91425" tIns="45700" rIns="91425" bIns="45700" anchor="b" anchorCtr="0">
            <a:normAutofit/>
          </a:bodyPr>
          <a:lstStyle/>
          <a:p>
            <a:pPr marL="457200" lvl="0" indent="-228600" algn="ctr" rtl="0">
              <a:lnSpc>
                <a:spcPct val="100000"/>
              </a:lnSpc>
              <a:spcBef>
                <a:spcPts val="420"/>
              </a:spcBef>
              <a:spcAft>
                <a:spcPts val="0"/>
              </a:spcAft>
              <a:buClr>
                <a:schemeClr val="lt1"/>
              </a:buClr>
              <a:buSzPts val="2100"/>
              <a:buNone/>
            </a:pPr>
            <a:r>
              <a:rPr lang="en-US"/>
              <a:t>School B</a:t>
            </a:r>
            <a:endParaRPr/>
          </a:p>
        </p:txBody>
      </p:sp>
      <p:pic>
        <p:nvPicPr>
          <p:cNvPr id="780" name="Google Shape;780;g2eb7b32c49c_0_0" descr="circle graph"/>
          <p:cNvPicPr preferRelativeResize="0"/>
          <p:nvPr/>
        </p:nvPicPr>
        <p:blipFill rotWithShape="1">
          <a:blip r:embed="rId4">
            <a:alphaModFix/>
          </a:blip>
          <a:srcRect l="5642" t="18061" b="20981"/>
          <a:stretch/>
        </p:blipFill>
        <p:spPr>
          <a:xfrm>
            <a:off x="555688" y="2553962"/>
            <a:ext cx="4300323" cy="3147201"/>
          </a:xfrm>
          <a:prstGeom prst="rect">
            <a:avLst/>
          </a:prstGeom>
          <a:noFill/>
          <a:ln>
            <a:noFill/>
          </a:ln>
        </p:spPr>
      </p:pic>
      <p:sp>
        <p:nvSpPr>
          <p:cNvPr id="781" name="Google Shape;781;g2eb7b32c49c_0_0"/>
          <p:cNvSpPr txBox="1">
            <a:spLocks noGrp="1"/>
          </p:cNvSpPr>
          <p:nvPr>
            <p:ph type="body" idx="1"/>
          </p:nvPr>
        </p:nvSpPr>
        <p:spPr>
          <a:xfrm>
            <a:off x="555688" y="1494125"/>
            <a:ext cx="3582900" cy="6510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a:t>School A</a:t>
            </a:r>
            <a:endParaRPr/>
          </a:p>
        </p:txBody>
      </p:sp>
      <p:sp>
        <p:nvSpPr>
          <p:cNvPr id="782" name="Google Shape;782;g2eb7b32c49c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Risk Factors and Decision Rules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e775aaafa9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Sample Data Decision Rules Dashboard</a:t>
            </a:r>
            <a:endParaRPr/>
          </a:p>
        </p:txBody>
      </p:sp>
      <p:graphicFrame>
        <p:nvGraphicFramePr>
          <p:cNvPr id="788" name="Google Shape;788;g2e775aaafa9_0_6" descr="Decision rules screen shot listing measure, proficient score, at-risk and high risk columns&#10;Header row is decision rules&#10;&#10;&#10;"/>
          <p:cNvGraphicFramePr/>
          <p:nvPr/>
        </p:nvGraphicFramePr>
        <p:xfrm>
          <a:off x="401899" y="1429784"/>
          <a:ext cx="3000000" cy="3000000"/>
        </p:xfrm>
        <a:graphic>
          <a:graphicData uri="http://schemas.openxmlformats.org/drawingml/2006/table">
            <a:tbl>
              <a:tblPr firstRow="1" bandCol="1">
                <a:noFill/>
                <a:tableStyleId>{3B514FDB-751C-42B1-AAE2-A407C72C17E1}</a:tableStyleId>
              </a:tblPr>
              <a:tblGrid>
                <a:gridCol w="2085050">
                  <a:extLst>
                    <a:ext uri="{9D8B030D-6E8A-4147-A177-3AD203B41FA5}">
                      <a16:colId xmlns:a16="http://schemas.microsoft.com/office/drawing/2014/main" val="20000"/>
                    </a:ext>
                  </a:extLst>
                </a:gridCol>
                <a:gridCol w="2085050">
                  <a:extLst>
                    <a:ext uri="{9D8B030D-6E8A-4147-A177-3AD203B41FA5}">
                      <a16:colId xmlns:a16="http://schemas.microsoft.com/office/drawing/2014/main" val="20001"/>
                    </a:ext>
                  </a:extLst>
                </a:gridCol>
                <a:gridCol w="2085050">
                  <a:extLst>
                    <a:ext uri="{9D8B030D-6E8A-4147-A177-3AD203B41FA5}">
                      <a16:colId xmlns:a16="http://schemas.microsoft.com/office/drawing/2014/main" val="20002"/>
                    </a:ext>
                  </a:extLst>
                </a:gridCol>
                <a:gridCol w="2085050">
                  <a:extLst>
                    <a:ext uri="{9D8B030D-6E8A-4147-A177-3AD203B41FA5}">
                      <a16:colId xmlns:a16="http://schemas.microsoft.com/office/drawing/2014/main" val="20003"/>
                    </a:ext>
                  </a:extLst>
                </a:gridCol>
              </a:tblGrid>
              <a:tr h="388875">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Measure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Proficient Score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At-Risk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High 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589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Managed</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ODR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Absences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Tardy</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ISS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Reading Virginia Growth Assessment     </a:t>
                      </a:r>
                      <a:endParaRPr sz="1200" u="none" strike="noStrike" cap="none"/>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Math Virginia Growth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Writing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3 or 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NS; 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Nurse (non-medication)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 (no pattern)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789" name="Google Shape;789;g2e775aaafa9_0_6"/>
          <p:cNvSpPr txBox="1"/>
          <p:nvPr/>
        </p:nvSpPr>
        <p:spPr>
          <a:xfrm>
            <a:off x="840904" y="6031934"/>
            <a:ext cx="71082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*Ensure schools are looking at more than one data point to determine intervention need(s)*</a:t>
            </a:r>
            <a:endParaRPr sz="2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134ba78c8ca_0_72"/>
          <p:cNvSpPr txBox="1">
            <a:spLocks noGrp="1"/>
          </p:cNvSpPr>
          <p:nvPr>
            <p:ph type="body" idx="1"/>
          </p:nvPr>
        </p:nvSpPr>
        <p:spPr>
          <a:xfrm>
            <a:off x="327259" y="1600200"/>
            <a:ext cx="8588141" cy="4384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2600">
                <a:latin typeface="Verdana"/>
                <a:ea typeface="Verdana"/>
                <a:cs typeface="Verdana"/>
                <a:sym typeface="Verdana"/>
              </a:rPr>
              <a:t>Evaluate, refine and/or create decision rules that triangulate multiple data sources to accurately identify students in need of Tier 2 support.</a:t>
            </a:r>
            <a:endParaRPr sz="2600">
              <a:latin typeface="Verdana"/>
              <a:ea typeface="Verdana"/>
              <a:cs typeface="Verdana"/>
              <a:sym typeface="Verdana"/>
            </a:endParaRPr>
          </a:p>
          <a:p>
            <a:pPr marL="0" lvl="0" indent="0" algn="ctr" rtl="0">
              <a:lnSpc>
                <a:spcPct val="100000"/>
              </a:lnSpc>
              <a:spcBef>
                <a:spcPts val="0"/>
              </a:spcBef>
              <a:spcAft>
                <a:spcPts val="0"/>
              </a:spcAft>
              <a:buSzPts val="1800"/>
              <a:buNone/>
            </a:pPr>
            <a:endParaRPr sz="2400" b="1">
              <a:latin typeface="Verdana"/>
              <a:ea typeface="Verdana"/>
              <a:cs typeface="Verdana"/>
              <a:sym typeface="Verdana"/>
            </a:endParaRPr>
          </a:p>
          <a:p>
            <a:pPr marL="0" lvl="0" indent="0" algn="ctr" rtl="0">
              <a:lnSpc>
                <a:spcPct val="100000"/>
              </a:lnSpc>
              <a:spcBef>
                <a:spcPts val="360"/>
              </a:spcBef>
              <a:spcAft>
                <a:spcPts val="0"/>
              </a:spcAft>
              <a:buSzPts val="1800"/>
              <a:buNone/>
            </a:pPr>
            <a:endParaRPr sz="2400" b="1">
              <a:latin typeface="Verdana"/>
              <a:ea typeface="Verdana"/>
              <a:cs typeface="Verdana"/>
              <a:sym typeface="Verdana"/>
            </a:endParaRPr>
          </a:p>
        </p:txBody>
      </p:sp>
      <p:sp>
        <p:nvSpPr>
          <p:cNvPr id="796" name="Google Shape;796;g134ba78c8ca_0_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a:t>
            </a:r>
            <a:endParaRPr>
              <a:solidFill>
                <a:schemeClr val="lt1"/>
              </a:solidFill>
            </a:endParaRPr>
          </a:p>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 Decision Rules </a:t>
            </a:r>
            <a:endParaRPr>
              <a:solidFill>
                <a:schemeClr val="lt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35b262c1ac7_0_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Team Share Out</a:t>
            </a:r>
            <a:endParaRPr dirty="0"/>
          </a:p>
        </p:txBody>
      </p:sp>
      <p:pic>
        <p:nvPicPr>
          <p:cNvPr id="802" name="Google Shape;802;g35b262c1ac7_0_55" descr="Group of people sitting at a table having a collective brainstorm session depicted by drawings of lightbulbs and clouds and thumbs up and the like over their heads"/>
          <p:cNvPicPr preferRelativeResize="0"/>
          <p:nvPr/>
        </p:nvPicPr>
        <p:blipFill rotWithShape="1">
          <a:blip r:embed="rId3">
            <a:alphaModFix/>
          </a:blip>
          <a:srcRect/>
          <a:stretch/>
        </p:blipFill>
        <p:spPr>
          <a:xfrm>
            <a:off x="2165948" y="1565623"/>
            <a:ext cx="4812100" cy="48121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35b262c1ac7_0_85"/>
          <p:cNvSpPr txBox="1">
            <a:spLocks noGrp="1"/>
          </p:cNvSpPr>
          <p:nvPr>
            <p:ph type="subTitle" idx="1"/>
          </p:nvPr>
        </p:nvSpPr>
        <p:spPr>
          <a:xfrm>
            <a:off x="1270825" y="3293400"/>
            <a:ext cx="6400800" cy="1470000"/>
          </a:xfrm>
          <a:prstGeom prst="rect">
            <a:avLst/>
          </a:prstGeom>
          <a:solidFill>
            <a:schemeClr val="lt1">
              <a:alpha val="67058"/>
            </a:schemeClr>
          </a:solid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640"/>
              </a:spcBef>
              <a:spcAft>
                <a:spcPts val="0"/>
              </a:spcAft>
              <a:buSzPct val="117647"/>
              <a:buNone/>
            </a:pPr>
            <a:r>
              <a:rPr lang="en-US"/>
              <a:t>Level of Use, Monitoring Intervention Effectiveness &amp; Fidelity, Monitoring Student Progress</a:t>
            </a:r>
            <a:endParaRPr/>
          </a:p>
        </p:txBody>
      </p:sp>
      <p:sp>
        <p:nvSpPr>
          <p:cNvPr id="808" name="Google Shape;808;g35b262c1ac7_0_85"/>
          <p:cNvSpPr txBox="1">
            <a:spLocks noGrp="1"/>
          </p:cNvSpPr>
          <p:nvPr>
            <p:ph type="ctrTitle"/>
          </p:nvPr>
        </p:nvSpPr>
        <p:spPr>
          <a:xfrm>
            <a:off x="445050" y="1600200"/>
            <a:ext cx="8334600" cy="1470000"/>
          </a:xfrm>
          <a:prstGeom prst="rect">
            <a:avLst/>
          </a:prstGeom>
          <a:solidFill>
            <a:schemeClr val="lt1">
              <a:alpha val="6705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4800" dirty="0"/>
              <a:t>Systems for Collecting &amp; Reviewing Data</a:t>
            </a:r>
            <a:endParaRPr sz="48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grpSp>
        <p:nvGrpSpPr>
          <p:cNvPr id="813" name="Google Shape;813;g36c356bf47f_1_20" descr="picture representing the data systems we want to consider: level of use, intervention effectiveness, student performance and intervention fidelity"/>
          <p:cNvGrpSpPr/>
          <p:nvPr/>
        </p:nvGrpSpPr>
        <p:grpSpPr>
          <a:xfrm>
            <a:off x="713034" y="2018553"/>
            <a:ext cx="8116504" cy="4320517"/>
            <a:chOff x="1144834" y="2162486"/>
            <a:chExt cx="8116504" cy="4320517"/>
          </a:xfrm>
        </p:grpSpPr>
        <p:grpSp>
          <p:nvGrpSpPr>
            <p:cNvPr id="814" name="Google Shape;814;g36c356bf47f_1_20"/>
            <p:cNvGrpSpPr/>
            <p:nvPr/>
          </p:nvGrpSpPr>
          <p:grpSpPr>
            <a:xfrm>
              <a:off x="4504447" y="4326887"/>
              <a:ext cx="4602477" cy="2156116"/>
              <a:chOff x="4613897" y="2575874"/>
              <a:chExt cx="4602477" cy="2156116"/>
            </a:xfrm>
          </p:grpSpPr>
          <p:sp>
            <p:nvSpPr>
              <p:cNvPr id="815" name="Google Shape;815;g36c356bf47f_1_20"/>
              <p:cNvSpPr/>
              <p:nvPr/>
            </p:nvSpPr>
            <p:spPr>
              <a:xfrm>
                <a:off x="4613897" y="2575874"/>
                <a:ext cx="1269851" cy="1792920"/>
              </a:xfrm>
              <a:custGeom>
                <a:avLst/>
                <a:gdLst/>
                <a:ahLst/>
                <a:cxnLst/>
                <a:rect l="l" t="t" r="r" b="b"/>
                <a:pathLst>
                  <a:path w="61576" h="86940" extrusionOk="0">
                    <a:moveTo>
                      <a:pt x="1" y="0"/>
                    </a:moveTo>
                    <a:lnTo>
                      <a:pt x="1" y="86939"/>
                    </a:lnTo>
                    <a:cubicBezTo>
                      <a:pt x="23080" y="86895"/>
                      <a:pt x="45218" y="77708"/>
                      <a:pt x="61575" y="61351"/>
                    </a:cubicBezTo>
                    <a:lnTo>
                      <a:pt x="2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36c356bf47f_1_20"/>
              <p:cNvSpPr/>
              <p:nvPr/>
            </p:nvSpPr>
            <p:spPr>
              <a:xfrm>
                <a:off x="5650800" y="3832313"/>
                <a:ext cx="3565574" cy="815095"/>
              </a:xfrm>
              <a:custGeom>
                <a:avLst/>
                <a:gdLst/>
                <a:ahLst/>
                <a:cxnLst/>
                <a:rect l="l" t="t" r="r" b="b"/>
                <a:pathLst>
                  <a:path w="100922" h="32581" extrusionOk="0">
                    <a:moveTo>
                      <a:pt x="1" y="1"/>
                    </a:moveTo>
                    <a:lnTo>
                      <a:pt x="1" y="32581"/>
                    </a:lnTo>
                    <a:lnTo>
                      <a:pt x="84654" y="32581"/>
                    </a:lnTo>
                    <a:cubicBezTo>
                      <a:pt x="93662" y="32581"/>
                      <a:pt x="100922" y="25276"/>
                      <a:pt x="100922" y="16313"/>
                    </a:cubicBezTo>
                    <a:cubicBezTo>
                      <a:pt x="100922" y="7306"/>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36c356bf47f_1_20"/>
              <p:cNvSpPr/>
              <p:nvPr/>
            </p:nvSpPr>
            <p:spPr>
              <a:xfrm>
                <a:off x="4843092" y="3727386"/>
                <a:ext cx="1006440" cy="1004604"/>
              </a:xfrm>
              <a:custGeom>
                <a:avLst/>
                <a:gdLst/>
                <a:ahLst/>
                <a:cxnLst/>
                <a:rect l="l" t="t" r="r" b="b"/>
                <a:pathLst>
                  <a:path w="48803" h="48714" extrusionOk="0">
                    <a:moveTo>
                      <a:pt x="24379" y="0"/>
                    </a:moveTo>
                    <a:lnTo>
                      <a:pt x="24021" y="0"/>
                    </a:lnTo>
                    <a:cubicBezTo>
                      <a:pt x="10711" y="180"/>
                      <a:pt x="1" y="11025"/>
                      <a:pt x="1" y="24379"/>
                    </a:cubicBezTo>
                    <a:cubicBezTo>
                      <a:pt x="1" y="24827"/>
                      <a:pt x="1" y="25276"/>
                      <a:pt x="45" y="25768"/>
                    </a:cubicBezTo>
                    <a:cubicBezTo>
                      <a:pt x="807" y="38496"/>
                      <a:pt x="11249" y="48534"/>
                      <a:pt x="24021" y="48713"/>
                    </a:cubicBezTo>
                    <a:lnTo>
                      <a:pt x="24379" y="48713"/>
                    </a:lnTo>
                    <a:cubicBezTo>
                      <a:pt x="37331" y="48713"/>
                      <a:pt x="47996" y="38630"/>
                      <a:pt x="48758" y="25768"/>
                    </a:cubicBezTo>
                    <a:cubicBezTo>
                      <a:pt x="48758" y="25276"/>
                      <a:pt x="48803" y="24827"/>
                      <a:pt x="48803" y="24379"/>
                    </a:cubicBezTo>
                    <a:cubicBezTo>
                      <a:pt x="48758" y="10890"/>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36c356bf47f_1_20"/>
              <p:cNvSpPr/>
              <p:nvPr/>
            </p:nvSpPr>
            <p:spPr>
              <a:xfrm>
                <a:off x="4905928" y="3790223"/>
                <a:ext cx="879838" cy="879838"/>
              </a:xfrm>
              <a:custGeom>
                <a:avLst/>
                <a:gdLst/>
                <a:ahLst/>
                <a:cxnLst/>
                <a:rect l="l" t="t" r="r" b="b"/>
                <a:pathLst>
                  <a:path w="42664" h="42664" extrusionOk="0">
                    <a:moveTo>
                      <a:pt x="42664" y="22587"/>
                    </a:moveTo>
                    <a:lnTo>
                      <a:pt x="42664" y="19988"/>
                    </a:lnTo>
                    <a:cubicBezTo>
                      <a:pt x="42664" y="19181"/>
                      <a:pt x="42171" y="18509"/>
                      <a:pt x="41409" y="18240"/>
                    </a:cubicBezTo>
                    <a:lnTo>
                      <a:pt x="38362" y="17299"/>
                    </a:lnTo>
                    <a:cubicBezTo>
                      <a:pt x="37779" y="17120"/>
                      <a:pt x="37331" y="16672"/>
                      <a:pt x="37152" y="16089"/>
                    </a:cubicBezTo>
                    <a:cubicBezTo>
                      <a:pt x="36883" y="15327"/>
                      <a:pt x="36569" y="14565"/>
                      <a:pt x="36211" y="13803"/>
                    </a:cubicBezTo>
                    <a:cubicBezTo>
                      <a:pt x="35942" y="13266"/>
                      <a:pt x="35942" y="12683"/>
                      <a:pt x="36211" y="12145"/>
                    </a:cubicBezTo>
                    <a:lnTo>
                      <a:pt x="37689" y="9322"/>
                    </a:lnTo>
                    <a:cubicBezTo>
                      <a:pt x="38048" y="8605"/>
                      <a:pt x="37913" y="7754"/>
                      <a:pt x="37331" y="7171"/>
                    </a:cubicBezTo>
                    <a:lnTo>
                      <a:pt x="35494" y="5334"/>
                    </a:lnTo>
                    <a:cubicBezTo>
                      <a:pt x="34956" y="4751"/>
                      <a:pt x="34059" y="4617"/>
                      <a:pt x="33342" y="5020"/>
                    </a:cubicBezTo>
                    <a:lnTo>
                      <a:pt x="30564" y="6454"/>
                    </a:lnTo>
                    <a:cubicBezTo>
                      <a:pt x="30026" y="6723"/>
                      <a:pt x="29399" y="6723"/>
                      <a:pt x="28861" y="6454"/>
                    </a:cubicBezTo>
                    <a:cubicBezTo>
                      <a:pt x="28144" y="6095"/>
                      <a:pt x="27382" y="5782"/>
                      <a:pt x="26620" y="5513"/>
                    </a:cubicBezTo>
                    <a:cubicBezTo>
                      <a:pt x="26038" y="5334"/>
                      <a:pt x="25590" y="4886"/>
                      <a:pt x="25410" y="4303"/>
                    </a:cubicBezTo>
                    <a:lnTo>
                      <a:pt x="24425" y="1300"/>
                    </a:lnTo>
                    <a:cubicBezTo>
                      <a:pt x="24200" y="539"/>
                      <a:pt x="23483" y="1"/>
                      <a:pt x="22677" y="1"/>
                    </a:cubicBezTo>
                    <a:lnTo>
                      <a:pt x="20078" y="1"/>
                    </a:lnTo>
                    <a:cubicBezTo>
                      <a:pt x="19271" y="1"/>
                      <a:pt x="18599" y="539"/>
                      <a:pt x="18330" y="1300"/>
                    </a:cubicBezTo>
                    <a:lnTo>
                      <a:pt x="17389" y="4303"/>
                    </a:lnTo>
                    <a:cubicBezTo>
                      <a:pt x="17209" y="4886"/>
                      <a:pt x="16761" y="5334"/>
                      <a:pt x="16179" y="5513"/>
                    </a:cubicBezTo>
                    <a:cubicBezTo>
                      <a:pt x="15372" y="5782"/>
                      <a:pt x="14610" y="6095"/>
                      <a:pt x="13893" y="6454"/>
                    </a:cubicBezTo>
                    <a:cubicBezTo>
                      <a:pt x="13355" y="6723"/>
                      <a:pt x="12728" y="6723"/>
                      <a:pt x="12235" y="6454"/>
                    </a:cubicBezTo>
                    <a:lnTo>
                      <a:pt x="9412" y="5020"/>
                    </a:lnTo>
                    <a:cubicBezTo>
                      <a:pt x="8695" y="4617"/>
                      <a:pt x="7799" y="4751"/>
                      <a:pt x="7216" y="5334"/>
                    </a:cubicBezTo>
                    <a:lnTo>
                      <a:pt x="5379" y="7171"/>
                    </a:lnTo>
                    <a:cubicBezTo>
                      <a:pt x="4796" y="7754"/>
                      <a:pt x="4662" y="8605"/>
                      <a:pt x="5065" y="9322"/>
                    </a:cubicBezTo>
                    <a:lnTo>
                      <a:pt x="6499" y="12145"/>
                    </a:lnTo>
                    <a:cubicBezTo>
                      <a:pt x="6768" y="12683"/>
                      <a:pt x="6768" y="13311"/>
                      <a:pt x="6499" y="13848"/>
                    </a:cubicBezTo>
                    <a:cubicBezTo>
                      <a:pt x="6140" y="14565"/>
                      <a:pt x="5827" y="15327"/>
                      <a:pt x="5558" y="16089"/>
                    </a:cubicBezTo>
                    <a:cubicBezTo>
                      <a:pt x="5334" y="16672"/>
                      <a:pt x="4886" y="17120"/>
                      <a:pt x="4348" y="17299"/>
                    </a:cubicBezTo>
                    <a:lnTo>
                      <a:pt x="1301" y="18240"/>
                    </a:lnTo>
                    <a:cubicBezTo>
                      <a:pt x="539" y="18509"/>
                      <a:pt x="1" y="19181"/>
                      <a:pt x="1" y="19988"/>
                    </a:cubicBezTo>
                    <a:lnTo>
                      <a:pt x="1" y="22587"/>
                    </a:lnTo>
                    <a:cubicBezTo>
                      <a:pt x="1" y="23394"/>
                      <a:pt x="539" y="24111"/>
                      <a:pt x="1301" y="24380"/>
                    </a:cubicBezTo>
                    <a:lnTo>
                      <a:pt x="4348" y="25321"/>
                    </a:lnTo>
                    <a:cubicBezTo>
                      <a:pt x="4930" y="25500"/>
                      <a:pt x="5379" y="25948"/>
                      <a:pt x="5558" y="26531"/>
                    </a:cubicBezTo>
                    <a:cubicBezTo>
                      <a:pt x="5782" y="27292"/>
                      <a:pt x="6096" y="28054"/>
                      <a:pt x="6499" y="28771"/>
                    </a:cubicBezTo>
                    <a:cubicBezTo>
                      <a:pt x="6768" y="29309"/>
                      <a:pt x="6768" y="29892"/>
                      <a:pt x="6499" y="30429"/>
                    </a:cubicBezTo>
                    <a:lnTo>
                      <a:pt x="5020" y="33342"/>
                    </a:lnTo>
                    <a:cubicBezTo>
                      <a:pt x="4662" y="34059"/>
                      <a:pt x="4796" y="34911"/>
                      <a:pt x="5334" y="35493"/>
                    </a:cubicBezTo>
                    <a:lnTo>
                      <a:pt x="7171" y="37331"/>
                    </a:lnTo>
                    <a:cubicBezTo>
                      <a:pt x="7754" y="37913"/>
                      <a:pt x="8605" y="38048"/>
                      <a:pt x="9322" y="37644"/>
                    </a:cubicBezTo>
                    <a:lnTo>
                      <a:pt x="12190" y="36166"/>
                    </a:lnTo>
                    <a:cubicBezTo>
                      <a:pt x="12728" y="35897"/>
                      <a:pt x="13355" y="35897"/>
                      <a:pt x="13893" y="36166"/>
                    </a:cubicBezTo>
                    <a:cubicBezTo>
                      <a:pt x="14610" y="36524"/>
                      <a:pt x="15327" y="36838"/>
                      <a:pt x="16134" y="37107"/>
                    </a:cubicBezTo>
                    <a:cubicBezTo>
                      <a:pt x="16672" y="37286"/>
                      <a:pt x="17120" y="37734"/>
                      <a:pt x="17299" y="38317"/>
                    </a:cubicBezTo>
                    <a:lnTo>
                      <a:pt x="18285" y="41364"/>
                    </a:lnTo>
                    <a:cubicBezTo>
                      <a:pt x="18509" y="42126"/>
                      <a:pt x="19226" y="42664"/>
                      <a:pt x="20033" y="42664"/>
                    </a:cubicBezTo>
                    <a:lnTo>
                      <a:pt x="22632" y="42664"/>
                    </a:lnTo>
                    <a:cubicBezTo>
                      <a:pt x="23439" y="42664"/>
                      <a:pt x="24156" y="42126"/>
                      <a:pt x="24380" y="41364"/>
                    </a:cubicBezTo>
                    <a:lnTo>
                      <a:pt x="25366" y="38317"/>
                    </a:lnTo>
                    <a:cubicBezTo>
                      <a:pt x="25545" y="37734"/>
                      <a:pt x="25993" y="37286"/>
                      <a:pt x="26531" y="37107"/>
                    </a:cubicBezTo>
                    <a:cubicBezTo>
                      <a:pt x="27337" y="36838"/>
                      <a:pt x="28054" y="36524"/>
                      <a:pt x="28771" y="36166"/>
                    </a:cubicBezTo>
                    <a:cubicBezTo>
                      <a:pt x="29309" y="35897"/>
                      <a:pt x="29937" y="35897"/>
                      <a:pt x="30474" y="36166"/>
                    </a:cubicBezTo>
                    <a:lnTo>
                      <a:pt x="33342" y="37644"/>
                    </a:lnTo>
                    <a:cubicBezTo>
                      <a:pt x="34015" y="38003"/>
                      <a:pt x="34911" y="37913"/>
                      <a:pt x="35449" y="37331"/>
                    </a:cubicBezTo>
                    <a:lnTo>
                      <a:pt x="37286" y="35493"/>
                    </a:lnTo>
                    <a:cubicBezTo>
                      <a:pt x="37869" y="34911"/>
                      <a:pt x="38003" y="34059"/>
                      <a:pt x="37645" y="33342"/>
                    </a:cubicBezTo>
                    <a:lnTo>
                      <a:pt x="36166" y="30474"/>
                    </a:lnTo>
                    <a:cubicBezTo>
                      <a:pt x="35897" y="29981"/>
                      <a:pt x="35897" y="29354"/>
                      <a:pt x="36166" y="28816"/>
                    </a:cubicBezTo>
                    <a:cubicBezTo>
                      <a:pt x="36524" y="28099"/>
                      <a:pt x="36838" y="27337"/>
                      <a:pt x="37107" y="26575"/>
                    </a:cubicBezTo>
                    <a:cubicBezTo>
                      <a:pt x="37286" y="25993"/>
                      <a:pt x="37734" y="25545"/>
                      <a:pt x="38317" y="25365"/>
                    </a:cubicBezTo>
                    <a:lnTo>
                      <a:pt x="41409" y="24380"/>
                    </a:lnTo>
                    <a:cubicBezTo>
                      <a:pt x="42171" y="24156"/>
                      <a:pt x="42664" y="23394"/>
                      <a:pt x="42664" y="22587"/>
                    </a:cubicBezTo>
                    <a:close/>
                    <a:moveTo>
                      <a:pt x="21332" y="34328"/>
                    </a:moveTo>
                    <a:cubicBezTo>
                      <a:pt x="9726" y="34328"/>
                      <a:pt x="3900" y="20302"/>
                      <a:pt x="12101" y="12056"/>
                    </a:cubicBezTo>
                    <a:cubicBezTo>
                      <a:pt x="20346" y="3855"/>
                      <a:pt x="34373" y="9636"/>
                      <a:pt x="34418" y="21287"/>
                    </a:cubicBezTo>
                    <a:cubicBezTo>
                      <a:pt x="34418" y="28502"/>
                      <a:pt x="28547" y="34328"/>
                      <a:pt x="21332" y="3432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36c356bf47f_1_20"/>
              <p:cNvSpPr txBox="1"/>
              <p:nvPr/>
            </p:nvSpPr>
            <p:spPr>
              <a:xfrm>
                <a:off x="5947325" y="3854963"/>
                <a:ext cx="3118200" cy="81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FIDELITY</a:t>
                </a:r>
                <a:endParaRPr sz="2400" b="0" i="0" u="none" strike="noStrike" cap="none">
                  <a:solidFill>
                    <a:schemeClr val="dk1"/>
                  </a:solidFill>
                  <a:latin typeface="Verdana"/>
                  <a:ea typeface="Verdana"/>
                  <a:cs typeface="Verdana"/>
                  <a:sym typeface="Verdana"/>
                </a:endParaRPr>
              </a:p>
            </p:txBody>
          </p:sp>
        </p:grpSp>
        <p:grpSp>
          <p:nvGrpSpPr>
            <p:cNvPr id="820" name="Google Shape;820;g36c356bf47f_1_20"/>
            <p:cNvGrpSpPr/>
            <p:nvPr/>
          </p:nvGrpSpPr>
          <p:grpSpPr>
            <a:xfrm>
              <a:off x="1144834" y="2795868"/>
              <a:ext cx="3359614" cy="3255909"/>
              <a:chOff x="3529870" y="1306052"/>
              <a:chExt cx="2352012" cy="2538721"/>
            </a:xfrm>
          </p:grpSpPr>
          <p:sp>
            <p:nvSpPr>
              <p:cNvPr id="821" name="Google Shape;821;g36c356bf47f_1_20"/>
              <p:cNvSpPr/>
              <p:nvPr/>
            </p:nvSpPr>
            <p:spPr>
              <a:xfrm>
                <a:off x="3529870" y="1487198"/>
                <a:ext cx="2157959" cy="2157959"/>
              </a:xfrm>
              <a:custGeom>
                <a:avLst/>
                <a:gdLst/>
                <a:ahLst/>
                <a:cxnLst/>
                <a:rect l="l" t="t" r="r" b="b"/>
                <a:pathLst>
                  <a:path w="104641" h="104641" extrusionOk="0">
                    <a:moveTo>
                      <a:pt x="104640" y="52343"/>
                    </a:moveTo>
                    <a:cubicBezTo>
                      <a:pt x="104640" y="81248"/>
                      <a:pt x="81248" y="104641"/>
                      <a:pt x="52343" y="104641"/>
                    </a:cubicBezTo>
                    <a:cubicBezTo>
                      <a:pt x="23438" y="104641"/>
                      <a:pt x="0" y="81248"/>
                      <a:pt x="0" y="52343"/>
                    </a:cubicBezTo>
                    <a:cubicBezTo>
                      <a:pt x="0" y="23438"/>
                      <a:pt x="23438" y="0"/>
                      <a:pt x="52343" y="0"/>
                    </a:cubicBezTo>
                    <a:cubicBezTo>
                      <a:pt x="81248" y="0"/>
                      <a:pt x="104640" y="23438"/>
                      <a:pt x="104640" y="5234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36c356bf47f_1_20"/>
              <p:cNvSpPr/>
              <p:nvPr/>
            </p:nvSpPr>
            <p:spPr>
              <a:xfrm>
                <a:off x="3669400" y="1626750"/>
                <a:ext cx="1879803" cy="1879782"/>
              </a:xfrm>
              <a:custGeom>
                <a:avLst/>
                <a:gdLst/>
                <a:ahLst/>
                <a:cxnLst/>
                <a:rect l="l" t="t" r="r" b="b"/>
                <a:pathLst>
                  <a:path w="91153" h="91152" extrusionOk="0">
                    <a:moveTo>
                      <a:pt x="54674" y="5020"/>
                    </a:moveTo>
                    <a:cubicBezTo>
                      <a:pt x="77081" y="10039"/>
                      <a:pt x="91152" y="32311"/>
                      <a:pt x="86088" y="54673"/>
                    </a:cubicBezTo>
                    <a:cubicBezTo>
                      <a:pt x="81069" y="77080"/>
                      <a:pt x="58842" y="91152"/>
                      <a:pt x="36435" y="86088"/>
                    </a:cubicBezTo>
                    <a:cubicBezTo>
                      <a:pt x="14072" y="81069"/>
                      <a:pt x="1" y="58841"/>
                      <a:pt x="5020" y="36434"/>
                    </a:cubicBezTo>
                    <a:cubicBezTo>
                      <a:pt x="10084" y="14072"/>
                      <a:pt x="32312" y="0"/>
                      <a:pt x="54674" y="50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36c356bf47f_1_20"/>
              <p:cNvSpPr/>
              <p:nvPr/>
            </p:nvSpPr>
            <p:spPr>
              <a:xfrm>
                <a:off x="3529870" y="1487198"/>
                <a:ext cx="2158887" cy="2157959"/>
              </a:xfrm>
              <a:custGeom>
                <a:avLst/>
                <a:gdLst/>
                <a:ahLst/>
                <a:cxnLst/>
                <a:rect l="l" t="t" r="r" b="b"/>
                <a:pathLst>
                  <a:path w="104686" h="104641" extrusionOk="0">
                    <a:moveTo>
                      <a:pt x="52343" y="0"/>
                    </a:moveTo>
                    <a:lnTo>
                      <a:pt x="51491" y="0"/>
                    </a:lnTo>
                    <a:cubicBezTo>
                      <a:pt x="22945" y="449"/>
                      <a:pt x="0" y="23752"/>
                      <a:pt x="0" y="52343"/>
                    </a:cubicBezTo>
                    <a:cubicBezTo>
                      <a:pt x="0" y="53329"/>
                      <a:pt x="45" y="54360"/>
                      <a:pt x="90" y="55346"/>
                    </a:cubicBezTo>
                    <a:cubicBezTo>
                      <a:pt x="1658" y="82682"/>
                      <a:pt x="24110" y="104193"/>
                      <a:pt x="51491" y="104641"/>
                    </a:cubicBezTo>
                    <a:lnTo>
                      <a:pt x="52343" y="104641"/>
                    </a:lnTo>
                    <a:cubicBezTo>
                      <a:pt x="80038" y="104641"/>
                      <a:pt x="102982" y="82996"/>
                      <a:pt x="104596" y="55346"/>
                    </a:cubicBezTo>
                    <a:cubicBezTo>
                      <a:pt x="104640" y="54315"/>
                      <a:pt x="104685" y="53329"/>
                      <a:pt x="104685" y="52343"/>
                    </a:cubicBezTo>
                    <a:cubicBezTo>
                      <a:pt x="104685" y="23438"/>
                      <a:pt x="81248" y="0"/>
                      <a:pt x="52343"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36c356bf47f_1_20"/>
              <p:cNvSpPr/>
              <p:nvPr/>
            </p:nvSpPr>
            <p:spPr>
              <a:xfrm>
                <a:off x="4886523" y="1306052"/>
                <a:ext cx="317937" cy="533277"/>
              </a:xfrm>
              <a:custGeom>
                <a:avLst/>
                <a:gdLst/>
                <a:ahLst/>
                <a:cxnLst/>
                <a:rect l="l" t="t" r="r" b="b"/>
                <a:pathLst>
                  <a:path w="15417" h="25859" extrusionOk="0">
                    <a:moveTo>
                      <a:pt x="15417" y="9591"/>
                    </a:moveTo>
                    <a:lnTo>
                      <a:pt x="13042" y="1"/>
                    </a:lnTo>
                    <a:lnTo>
                      <a:pt x="4258" y="4572"/>
                    </a:lnTo>
                    <a:lnTo>
                      <a:pt x="8157" y="6320"/>
                    </a:lnTo>
                    <a:lnTo>
                      <a:pt x="1" y="24335"/>
                    </a:lnTo>
                    <a:lnTo>
                      <a:pt x="3407" y="25859"/>
                    </a:lnTo>
                    <a:lnTo>
                      <a:pt x="11563" y="7843"/>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36c356bf47f_1_20"/>
              <p:cNvSpPr/>
              <p:nvPr/>
            </p:nvSpPr>
            <p:spPr>
              <a:xfrm>
                <a:off x="5326436" y="2037073"/>
                <a:ext cx="555446" cy="273578"/>
              </a:xfrm>
              <a:custGeom>
                <a:avLst/>
                <a:gdLst/>
                <a:ahLst/>
                <a:cxnLst/>
                <a:rect l="l" t="t" r="r" b="b"/>
                <a:pathLst>
                  <a:path w="26934" h="13266" extrusionOk="0">
                    <a:moveTo>
                      <a:pt x="21197" y="11697"/>
                    </a:moveTo>
                    <a:lnTo>
                      <a:pt x="26933" y="3631"/>
                    </a:lnTo>
                    <a:lnTo>
                      <a:pt x="17747" y="1"/>
                    </a:lnTo>
                    <a:lnTo>
                      <a:pt x="18957" y="4079"/>
                    </a:lnTo>
                    <a:lnTo>
                      <a:pt x="0" y="9725"/>
                    </a:lnTo>
                    <a:lnTo>
                      <a:pt x="1031" y="13266"/>
                    </a:lnTo>
                    <a:lnTo>
                      <a:pt x="19987" y="7619"/>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36c356bf47f_1_20"/>
              <p:cNvSpPr/>
              <p:nvPr/>
            </p:nvSpPr>
            <p:spPr>
              <a:xfrm>
                <a:off x="5326436" y="2851265"/>
                <a:ext cx="555446" cy="273578"/>
              </a:xfrm>
              <a:custGeom>
                <a:avLst/>
                <a:gdLst/>
                <a:ahLst/>
                <a:cxnLst/>
                <a:rect l="l" t="t" r="r" b="b"/>
                <a:pathLst>
                  <a:path w="26934" h="13266" extrusionOk="0">
                    <a:moveTo>
                      <a:pt x="21197" y="1524"/>
                    </a:moveTo>
                    <a:lnTo>
                      <a:pt x="26933" y="9636"/>
                    </a:lnTo>
                    <a:lnTo>
                      <a:pt x="17747" y="13266"/>
                    </a:lnTo>
                    <a:lnTo>
                      <a:pt x="18957" y="9188"/>
                    </a:lnTo>
                    <a:lnTo>
                      <a:pt x="0" y="3541"/>
                    </a:lnTo>
                    <a:lnTo>
                      <a:pt x="1031" y="1"/>
                    </a:lnTo>
                    <a:lnTo>
                      <a:pt x="19987" y="5647"/>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36c356bf47f_1_20"/>
              <p:cNvSpPr/>
              <p:nvPr/>
            </p:nvSpPr>
            <p:spPr>
              <a:xfrm>
                <a:off x="4902237" y="3299493"/>
                <a:ext cx="298531" cy="545280"/>
              </a:xfrm>
              <a:custGeom>
                <a:avLst/>
                <a:gdLst/>
                <a:ahLst/>
                <a:cxnLst/>
                <a:rect l="l" t="t" r="r" b="b"/>
                <a:pathLst>
                  <a:path w="14476" h="26441" extrusionOk="0">
                    <a:moveTo>
                      <a:pt x="3003" y="21332"/>
                    </a:moveTo>
                    <a:lnTo>
                      <a:pt x="11473" y="26441"/>
                    </a:lnTo>
                    <a:lnTo>
                      <a:pt x="14476" y="16985"/>
                    </a:lnTo>
                    <a:lnTo>
                      <a:pt x="10487" y="18509"/>
                    </a:lnTo>
                    <a:lnTo>
                      <a:pt x="3496" y="1"/>
                    </a:lnTo>
                    <a:lnTo>
                      <a:pt x="1" y="1300"/>
                    </a:lnTo>
                    <a:lnTo>
                      <a:pt x="6992" y="19808"/>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g36c356bf47f_1_20"/>
              <p:cNvSpPr/>
              <p:nvPr/>
            </p:nvSpPr>
            <p:spPr>
              <a:xfrm>
                <a:off x="3665709" y="1623059"/>
                <a:ext cx="1887186" cy="1887186"/>
              </a:xfrm>
              <a:custGeom>
                <a:avLst/>
                <a:gdLst/>
                <a:ahLst/>
                <a:cxnLst/>
                <a:rect l="l" t="t" r="r" b="b"/>
                <a:pathLst>
                  <a:path w="91511" h="91511" extrusionOk="0">
                    <a:moveTo>
                      <a:pt x="45765" y="17673"/>
                    </a:moveTo>
                    <a:cubicBezTo>
                      <a:pt x="49366" y="17673"/>
                      <a:pt x="52999" y="18371"/>
                      <a:pt x="56466" y="19808"/>
                    </a:cubicBezTo>
                    <a:cubicBezTo>
                      <a:pt x="66908" y="24155"/>
                      <a:pt x="73764" y="34372"/>
                      <a:pt x="73764" y="45710"/>
                    </a:cubicBezTo>
                    <a:cubicBezTo>
                      <a:pt x="73764" y="61171"/>
                      <a:pt x="61216" y="73719"/>
                      <a:pt x="45756" y="73719"/>
                    </a:cubicBezTo>
                    <a:cubicBezTo>
                      <a:pt x="34418" y="73719"/>
                      <a:pt x="24200" y="66862"/>
                      <a:pt x="19853" y="56421"/>
                    </a:cubicBezTo>
                    <a:cubicBezTo>
                      <a:pt x="15551" y="45934"/>
                      <a:pt x="17926" y="33879"/>
                      <a:pt x="25948" y="25903"/>
                    </a:cubicBezTo>
                    <a:cubicBezTo>
                      <a:pt x="31318" y="20533"/>
                      <a:pt x="38475" y="17673"/>
                      <a:pt x="45765" y="17673"/>
                    </a:cubicBezTo>
                    <a:close/>
                    <a:moveTo>
                      <a:pt x="42977" y="0"/>
                    </a:moveTo>
                    <a:cubicBezTo>
                      <a:pt x="41229" y="0"/>
                      <a:pt x="39706" y="1120"/>
                      <a:pt x="39213" y="2779"/>
                    </a:cubicBezTo>
                    <a:lnTo>
                      <a:pt x="37151" y="9277"/>
                    </a:lnTo>
                    <a:cubicBezTo>
                      <a:pt x="36748" y="10487"/>
                      <a:pt x="35807" y="11428"/>
                      <a:pt x="34597" y="11831"/>
                    </a:cubicBezTo>
                    <a:cubicBezTo>
                      <a:pt x="32894" y="12369"/>
                      <a:pt x="31281" y="13041"/>
                      <a:pt x="29667" y="13848"/>
                    </a:cubicBezTo>
                    <a:cubicBezTo>
                      <a:pt x="29107" y="14139"/>
                      <a:pt x="28491" y="14285"/>
                      <a:pt x="27869" y="14285"/>
                    </a:cubicBezTo>
                    <a:cubicBezTo>
                      <a:pt x="27248" y="14285"/>
                      <a:pt x="26620" y="14139"/>
                      <a:pt x="26038" y="13848"/>
                    </a:cubicBezTo>
                    <a:lnTo>
                      <a:pt x="19988" y="10711"/>
                    </a:lnTo>
                    <a:cubicBezTo>
                      <a:pt x="19418" y="10409"/>
                      <a:pt x="18798" y="10264"/>
                      <a:pt x="18182" y="10264"/>
                    </a:cubicBezTo>
                    <a:cubicBezTo>
                      <a:pt x="17150" y="10264"/>
                      <a:pt x="16129" y="10670"/>
                      <a:pt x="15372" y="11428"/>
                    </a:cubicBezTo>
                    <a:lnTo>
                      <a:pt x="11428" y="15326"/>
                    </a:lnTo>
                    <a:cubicBezTo>
                      <a:pt x="10218" y="16536"/>
                      <a:pt x="9949" y="18419"/>
                      <a:pt x="10711" y="19942"/>
                    </a:cubicBezTo>
                    <a:lnTo>
                      <a:pt x="13893" y="26037"/>
                    </a:lnTo>
                    <a:cubicBezTo>
                      <a:pt x="14476" y="27157"/>
                      <a:pt x="14476" y="28502"/>
                      <a:pt x="13893" y="29667"/>
                    </a:cubicBezTo>
                    <a:cubicBezTo>
                      <a:pt x="13086" y="31235"/>
                      <a:pt x="12414" y="32849"/>
                      <a:pt x="11876" y="34552"/>
                    </a:cubicBezTo>
                    <a:cubicBezTo>
                      <a:pt x="11473" y="35762"/>
                      <a:pt x="10532" y="36703"/>
                      <a:pt x="9277" y="37106"/>
                    </a:cubicBezTo>
                    <a:lnTo>
                      <a:pt x="2779" y="39167"/>
                    </a:lnTo>
                    <a:cubicBezTo>
                      <a:pt x="1121" y="39705"/>
                      <a:pt x="1" y="41229"/>
                      <a:pt x="1" y="42932"/>
                    </a:cubicBezTo>
                    <a:lnTo>
                      <a:pt x="1" y="48534"/>
                    </a:lnTo>
                    <a:cubicBezTo>
                      <a:pt x="1" y="50281"/>
                      <a:pt x="1121" y="51805"/>
                      <a:pt x="2779" y="52298"/>
                    </a:cubicBezTo>
                    <a:lnTo>
                      <a:pt x="9322" y="54359"/>
                    </a:lnTo>
                    <a:cubicBezTo>
                      <a:pt x="10532" y="54763"/>
                      <a:pt x="11473" y="55704"/>
                      <a:pt x="11876" y="56959"/>
                    </a:cubicBezTo>
                    <a:cubicBezTo>
                      <a:pt x="12459" y="58617"/>
                      <a:pt x="13131" y="60230"/>
                      <a:pt x="13893" y="61754"/>
                    </a:cubicBezTo>
                    <a:cubicBezTo>
                      <a:pt x="14476" y="62919"/>
                      <a:pt x="14476" y="64263"/>
                      <a:pt x="13893" y="65428"/>
                    </a:cubicBezTo>
                    <a:lnTo>
                      <a:pt x="10711" y="71523"/>
                    </a:lnTo>
                    <a:cubicBezTo>
                      <a:pt x="9949" y="73047"/>
                      <a:pt x="10218" y="74929"/>
                      <a:pt x="11428" y="76139"/>
                    </a:cubicBezTo>
                    <a:lnTo>
                      <a:pt x="15372" y="80038"/>
                    </a:lnTo>
                    <a:cubicBezTo>
                      <a:pt x="16129" y="80795"/>
                      <a:pt x="17150" y="81201"/>
                      <a:pt x="18182" y="81201"/>
                    </a:cubicBezTo>
                    <a:cubicBezTo>
                      <a:pt x="18798" y="81201"/>
                      <a:pt x="19418" y="81056"/>
                      <a:pt x="19988" y="80755"/>
                    </a:cubicBezTo>
                    <a:lnTo>
                      <a:pt x="26082" y="77573"/>
                    </a:lnTo>
                    <a:cubicBezTo>
                      <a:pt x="26665" y="77282"/>
                      <a:pt x="27292" y="77136"/>
                      <a:pt x="27920" y="77136"/>
                    </a:cubicBezTo>
                    <a:cubicBezTo>
                      <a:pt x="28547" y="77136"/>
                      <a:pt x="29175" y="77282"/>
                      <a:pt x="29757" y="77573"/>
                    </a:cubicBezTo>
                    <a:cubicBezTo>
                      <a:pt x="31281" y="78380"/>
                      <a:pt x="32894" y="79052"/>
                      <a:pt x="34552" y="79634"/>
                    </a:cubicBezTo>
                    <a:cubicBezTo>
                      <a:pt x="35762" y="79993"/>
                      <a:pt x="36703" y="80934"/>
                      <a:pt x="37107" y="82189"/>
                    </a:cubicBezTo>
                    <a:lnTo>
                      <a:pt x="39213" y="88732"/>
                    </a:lnTo>
                    <a:cubicBezTo>
                      <a:pt x="39706" y="90390"/>
                      <a:pt x="41229" y="91510"/>
                      <a:pt x="42932" y="91510"/>
                    </a:cubicBezTo>
                    <a:lnTo>
                      <a:pt x="48534" y="91510"/>
                    </a:lnTo>
                    <a:cubicBezTo>
                      <a:pt x="50282" y="91510"/>
                      <a:pt x="51806" y="90390"/>
                      <a:pt x="52298" y="88732"/>
                    </a:cubicBezTo>
                    <a:lnTo>
                      <a:pt x="54405" y="82189"/>
                    </a:lnTo>
                    <a:cubicBezTo>
                      <a:pt x="54808" y="80934"/>
                      <a:pt x="55749" y="79993"/>
                      <a:pt x="56959" y="79590"/>
                    </a:cubicBezTo>
                    <a:cubicBezTo>
                      <a:pt x="58617" y="79052"/>
                      <a:pt x="60231" y="78380"/>
                      <a:pt x="61799" y="77618"/>
                    </a:cubicBezTo>
                    <a:cubicBezTo>
                      <a:pt x="62359" y="77327"/>
                      <a:pt x="62975" y="77181"/>
                      <a:pt x="63597" y="77181"/>
                    </a:cubicBezTo>
                    <a:cubicBezTo>
                      <a:pt x="64219" y="77181"/>
                      <a:pt x="64846" y="77327"/>
                      <a:pt x="65429" y="77618"/>
                    </a:cubicBezTo>
                    <a:lnTo>
                      <a:pt x="71524" y="80800"/>
                    </a:lnTo>
                    <a:cubicBezTo>
                      <a:pt x="72096" y="81086"/>
                      <a:pt x="72719" y="81227"/>
                      <a:pt x="73338" y="81227"/>
                    </a:cubicBezTo>
                    <a:cubicBezTo>
                      <a:pt x="74367" y="81227"/>
                      <a:pt x="75384" y="80838"/>
                      <a:pt x="76139" y="80083"/>
                    </a:cubicBezTo>
                    <a:lnTo>
                      <a:pt x="80083" y="76139"/>
                    </a:lnTo>
                    <a:cubicBezTo>
                      <a:pt x="81293" y="74929"/>
                      <a:pt x="81562" y="73047"/>
                      <a:pt x="80800" y="71523"/>
                    </a:cubicBezTo>
                    <a:lnTo>
                      <a:pt x="77618" y="65428"/>
                    </a:lnTo>
                    <a:cubicBezTo>
                      <a:pt x="77036" y="64263"/>
                      <a:pt x="77036" y="62919"/>
                      <a:pt x="77618" y="61799"/>
                    </a:cubicBezTo>
                    <a:cubicBezTo>
                      <a:pt x="78380" y="60230"/>
                      <a:pt x="79052" y="58617"/>
                      <a:pt x="79635" y="56959"/>
                    </a:cubicBezTo>
                    <a:cubicBezTo>
                      <a:pt x="79993" y="55749"/>
                      <a:pt x="80979" y="54763"/>
                      <a:pt x="82189" y="54359"/>
                    </a:cubicBezTo>
                    <a:lnTo>
                      <a:pt x="88732" y="52298"/>
                    </a:lnTo>
                    <a:cubicBezTo>
                      <a:pt x="90390" y="51805"/>
                      <a:pt x="91511" y="50281"/>
                      <a:pt x="91511" y="48534"/>
                    </a:cubicBezTo>
                    <a:lnTo>
                      <a:pt x="91511" y="42932"/>
                    </a:lnTo>
                    <a:cubicBezTo>
                      <a:pt x="91511" y="41184"/>
                      <a:pt x="90390" y="39660"/>
                      <a:pt x="88732" y="39167"/>
                    </a:cubicBezTo>
                    <a:lnTo>
                      <a:pt x="82234" y="37106"/>
                    </a:lnTo>
                    <a:cubicBezTo>
                      <a:pt x="81024" y="36703"/>
                      <a:pt x="80038" y="35762"/>
                      <a:pt x="79680" y="34507"/>
                    </a:cubicBezTo>
                    <a:cubicBezTo>
                      <a:pt x="79097" y="32849"/>
                      <a:pt x="78425" y="31235"/>
                      <a:pt x="77663" y="29667"/>
                    </a:cubicBezTo>
                    <a:cubicBezTo>
                      <a:pt x="77036" y="28502"/>
                      <a:pt x="77036" y="27157"/>
                      <a:pt x="77663" y="25992"/>
                    </a:cubicBezTo>
                    <a:lnTo>
                      <a:pt x="80800" y="19942"/>
                    </a:lnTo>
                    <a:cubicBezTo>
                      <a:pt x="81607" y="18419"/>
                      <a:pt x="81293" y="16581"/>
                      <a:pt x="80083" y="15371"/>
                    </a:cubicBezTo>
                    <a:lnTo>
                      <a:pt x="76184" y="11428"/>
                    </a:lnTo>
                    <a:cubicBezTo>
                      <a:pt x="75427" y="10670"/>
                      <a:pt x="74406" y="10264"/>
                      <a:pt x="73374" y="10264"/>
                    </a:cubicBezTo>
                    <a:cubicBezTo>
                      <a:pt x="72758" y="10264"/>
                      <a:pt x="72138" y="10409"/>
                      <a:pt x="71568" y="10711"/>
                    </a:cubicBezTo>
                    <a:lnTo>
                      <a:pt x="65519" y="13848"/>
                    </a:lnTo>
                    <a:cubicBezTo>
                      <a:pt x="64936" y="14139"/>
                      <a:pt x="64309" y="14285"/>
                      <a:pt x="63681" y="14285"/>
                    </a:cubicBezTo>
                    <a:cubicBezTo>
                      <a:pt x="63054" y="14285"/>
                      <a:pt x="62426" y="14139"/>
                      <a:pt x="61844" y="13848"/>
                    </a:cubicBezTo>
                    <a:cubicBezTo>
                      <a:pt x="60275" y="13041"/>
                      <a:pt x="58662" y="12369"/>
                      <a:pt x="56959" y="11831"/>
                    </a:cubicBezTo>
                    <a:cubicBezTo>
                      <a:pt x="55749" y="11428"/>
                      <a:pt x="54808" y="10487"/>
                      <a:pt x="54405" y="9277"/>
                    </a:cubicBezTo>
                    <a:lnTo>
                      <a:pt x="52343" y="2779"/>
                    </a:lnTo>
                    <a:cubicBezTo>
                      <a:pt x="51806" y="1120"/>
                      <a:pt x="50282" y="0"/>
                      <a:pt x="4857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829" name="Google Shape;829;g36c356bf47f_1_20"/>
              <p:cNvSpPr/>
              <p:nvPr/>
            </p:nvSpPr>
            <p:spPr>
              <a:xfrm>
                <a:off x="4609278" y="2965864"/>
                <a:ext cx="472276" cy="257864"/>
              </a:xfrm>
              <a:custGeom>
                <a:avLst/>
                <a:gdLst/>
                <a:ahLst/>
                <a:cxnLst/>
                <a:rect l="l" t="t" r="r" b="b"/>
                <a:pathLst>
                  <a:path w="22901" h="12504" extrusionOk="0">
                    <a:moveTo>
                      <a:pt x="1" y="8605"/>
                    </a:moveTo>
                    <a:lnTo>
                      <a:pt x="1" y="12504"/>
                    </a:lnTo>
                    <a:cubicBezTo>
                      <a:pt x="8650" y="12504"/>
                      <a:pt x="16895" y="9008"/>
                      <a:pt x="22901" y="2824"/>
                    </a:cubicBezTo>
                    <a:lnTo>
                      <a:pt x="20167" y="1"/>
                    </a:lnTo>
                    <a:cubicBezTo>
                      <a:pt x="14879" y="5513"/>
                      <a:pt x="7619" y="8605"/>
                      <a:pt x="1" y="860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36c356bf47f_1_20"/>
              <p:cNvSpPr/>
              <p:nvPr/>
            </p:nvSpPr>
            <p:spPr>
              <a:xfrm>
                <a:off x="4609278" y="1906761"/>
                <a:ext cx="475039" cy="260648"/>
              </a:xfrm>
              <a:custGeom>
                <a:avLst/>
                <a:gdLst/>
                <a:ahLst/>
                <a:cxnLst/>
                <a:rect l="l" t="t" r="r" b="b"/>
                <a:pathLst>
                  <a:path w="23035" h="12639" extrusionOk="0">
                    <a:moveTo>
                      <a:pt x="1" y="1"/>
                    </a:moveTo>
                    <a:lnTo>
                      <a:pt x="1" y="3945"/>
                    </a:lnTo>
                    <a:cubicBezTo>
                      <a:pt x="7664" y="3945"/>
                      <a:pt x="14968" y="7082"/>
                      <a:pt x="20257" y="12638"/>
                    </a:cubicBezTo>
                    <a:lnTo>
                      <a:pt x="23035" y="9860"/>
                    </a:lnTo>
                    <a:cubicBezTo>
                      <a:pt x="17030" y="3541"/>
                      <a:pt x="8695"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36c356bf47f_1_20"/>
              <p:cNvSpPr/>
              <p:nvPr/>
            </p:nvSpPr>
            <p:spPr>
              <a:xfrm>
                <a:off x="5025145" y="2569399"/>
                <a:ext cx="242170" cy="454726"/>
              </a:xfrm>
              <a:custGeom>
                <a:avLst/>
                <a:gdLst/>
                <a:ahLst/>
                <a:cxnLst/>
                <a:rect l="l" t="t" r="r" b="b"/>
                <a:pathLst>
                  <a:path w="11743" h="22050" extrusionOk="0">
                    <a:moveTo>
                      <a:pt x="7843" y="1"/>
                    </a:moveTo>
                    <a:cubicBezTo>
                      <a:pt x="7799" y="7171"/>
                      <a:pt x="4975" y="14072"/>
                      <a:pt x="1" y="19226"/>
                    </a:cubicBezTo>
                    <a:lnTo>
                      <a:pt x="2735" y="22049"/>
                    </a:lnTo>
                    <a:cubicBezTo>
                      <a:pt x="8471" y="16134"/>
                      <a:pt x="11697" y="8246"/>
                      <a:pt x="117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36c356bf47f_1_20"/>
              <p:cNvSpPr/>
              <p:nvPr/>
            </p:nvSpPr>
            <p:spPr>
              <a:xfrm>
                <a:off x="5027001" y="2110097"/>
                <a:ext cx="240314" cy="459325"/>
              </a:xfrm>
              <a:custGeom>
                <a:avLst/>
                <a:gdLst/>
                <a:ahLst/>
                <a:cxnLst/>
                <a:rect l="l" t="t" r="r" b="b"/>
                <a:pathLst>
                  <a:path w="11653" h="22273" extrusionOk="0">
                    <a:moveTo>
                      <a:pt x="7753" y="22273"/>
                    </a:moveTo>
                    <a:lnTo>
                      <a:pt x="11652" y="22273"/>
                    </a:lnTo>
                    <a:lnTo>
                      <a:pt x="11652" y="22048"/>
                    </a:lnTo>
                    <a:cubicBezTo>
                      <a:pt x="11652" y="13848"/>
                      <a:pt x="8470" y="5915"/>
                      <a:pt x="2779" y="0"/>
                    </a:cubicBezTo>
                    <a:lnTo>
                      <a:pt x="1" y="2778"/>
                    </a:lnTo>
                    <a:cubicBezTo>
                      <a:pt x="4975" y="7977"/>
                      <a:pt x="7753" y="14878"/>
                      <a:pt x="7753" y="22093"/>
                    </a:cubicBezTo>
                    <a:cubicBezTo>
                      <a:pt x="7753" y="22138"/>
                      <a:pt x="7753" y="22228"/>
                      <a:pt x="7753" y="2227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3" name="Google Shape;833;g36c356bf47f_1_20"/>
            <p:cNvGrpSpPr/>
            <p:nvPr/>
          </p:nvGrpSpPr>
          <p:grpSpPr>
            <a:xfrm>
              <a:off x="4504447" y="3047813"/>
              <a:ext cx="4756066" cy="1279090"/>
              <a:chOff x="4613897" y="1296813"/>
              <a:chExt cx="4756066" cy="1279090"/>
            </a:xfrm>
          </p:grpSpPr>
          <p:sp>
            <p:nvSpPr>
              <p:cNvPr id="834" name="Google Shape;834;g36c356bf47f_1_20"/>
              <p:cNvSpPr/>
              <p:nvPr/>
            </p:nvSpPr>
            <p:spPr>
              <a:xfrm>
                <a:off x="4613897" y="1296813"/>
                <a:ext cx="1798468" cy="1279090"/>
              </a:xfrm>
              <a:custGeom>
                <a:avLst/>
                <a:gdLst/>
                <a:ahLst/>
                <a:cxnLst/>
                <a:rect l="l" t="t" r="r" b="b"/>
                <a:pathLst>
                  <a:path w="87209" h="62024" extrusionOk="0">
                    <a:moveTo>
                      <a:pt x="225" y="62023"/>
                    </a:moveTo>
                    <a:lnTo>
                      <a:pt x="87164" y="62023"/>
                    </a:lnTo>
                    <a:lnTo>
                      <a:pt x="87164" y="61575"/>
                    </a:lnTo>
                    <a:cubicBezTo>
                      <a:pt x="87209" y="38496"/>
                      <a:pt x="78067" y="16358"/>
                      <a:pt x="61799" y="1"/>
                    </a:cubicBezTo>
                    <a:lnTo>
                      <a:pt x="1" y="6184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36c356bf47f_1_20"/>
              <p:cNvSpPr/>
              <p:nvPr/>
            </p:nvSpPr>
            <p:spPr>
              <a:xfrm>
                <a:off x="6605475" y="1617600"/>
                <a:ext cx="2610852" cy="742010"/>
              </a:xfrm>
              <a:custGeom>
                <a:avLst/>
                <a:gdLst/>
                <a:ahLst/>
                <a:cxnLst/>
                <a:rect l="l" t="t" r="r" b="b"/>
                <a:pathLst>
                  <a:path w="100922" h="32580" extrusionOk="0">
                    <a:moveTo>
                      <a:pt x="1" y="0"/>
                    </a:moveTo>
                    <a:lnTo>
                      <a:pt x="1" y="32580"/>
                    </a:lnTo>
                    <a:lnTo>
                      <a:pt x="84654" y="32580"/>
                    </a:lnTo>
                    <a:cubicBezTo>
                      <a:pt x="93617" y="32580"/>
                      <a:pt x="100922" y="25275"/>
                      <a:pt x="100922" y="16268"/>
                    </a:cubicBezTo>
                    <a:cubicBezTo>
                      <a:pt x="100922" y="7305"/>
                      <a:pt x="93617"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36c356bf47f_1_20"/>
              <p:cNvSpPr/>
              <p:nvPr/>
            </p:nvSpPr>
            <p:spPr>
              <a:xfrm>
                <a:off x="5797756" y="1475176"/>
                <a:ext cx="1005512" cy="1005532"/>
              </a:xfrm>
              <a:custGeom>
                <a:avLst/>
                <a:gdLst/>
                <a:ahLst/>
                <a:cxnLst/>
                <a:rect l="l" t="t" r="r" b="b"/>
                <a:pathLst>
                  <a:path w="48758" h="48759" extrusionOk="0">
                    <a:moveTo>
                      <a:pt x="24379" y="1"/>
                    </a:moveTo>
                    <a:lnTo>
                      <a:pt x="24021" y="1"/>
                    </a:lnTo>
                    <a:cubicBezTo>
                      <a:pt x="10666" y="225"/>
                      <a:pt x="0" y="11070"/>
                      <a:pt x="0" y="24380"/>
                    </a:cubicBezTo>
                    <a:cubicBezTo>
                      <a:pt x="0" y="24828"/>
                      <a:pt x="0" y="25321"/>
                      <a:pt x="45" y="25769"/>
                    </a:cubicBezTo>
                    <a:cubicBezTo>
                      <a:pt x="762" y="38541"/>
                      <a:pt x="11249" y="48534"/>
                      <a:pt x="24021" y="48758"/>
                    </a:cubicBezTo>
                    <a:lnTo>
                      <a:pt x="24379" y="48758"/>
                    </a:lnTo>
                    <a:cubicBezTo>
                      <a:pt x="37286" y="48758"/>
                      <a:pt x="47996" y="38675"/>
                      <a:pt x="48713" y="25769"/>
                    </a:cubicBezTo>
                    <a:cubicBezTo>
                      <a:pt x="48713" y="25321"/>
                      <a:pt x="48758" y="24828"/>
                      <a:pt x="48758" y="24380"/>
                    </a:cubicBezTo>
                    <a:cubicBezTo>
                      <a:pt x="48758" y="10891"/>
                      <a:pt x="37868" y="1"/>
                      <a:pt x="24379" y="1"/>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36c356bf47f_1_20"/>
              <p:cNvSpPr/>
              <p:nvPr/>
            </p:nvSpPr>
            <p:spPr>
              <a:xfrm>
                <a:off x="5862448" y="1538961"/>
                <a:ext cx="877982" cy="877982"/>
              </a:xfrm>
              <a:custGeom>
                <a:avLst/>
                <a:gdLst/>
                <a:ahLst/>
                <a:cxnLst/>
                <a:rect l="l" t="t" r="r" b="b"/>
                <a:pathLst>
                  <a:path w="42574" h="42574" extrusionOk="0">
                    <a:moveTo>
                      <a:pt x="42574" y="22586"/>
                    </a:moveTo>
                    <a:lnTo>
                      <a:pt x="42574" y="19987"/>
                    </a:lnTo>
                    <a:cubicBezTo>
                      <a:pt x="42574" y="19180"/>
                      <a:pt x="42036" y="18463"/>
                      <a:pt x="41274" y="18239"/>
                    </a:cubicBezTo>
                    <a:lnTo>
                      <a:pt x="38271" y="17298"/>
                    </a:lnTo>
                    <a:cubicBezTo>
                      <a:pt x="37689" y="17074"/>
                      <a:pt x="37241" y="16626"/>
                      <a:pt x="37061" y="16088"/>
                    </a:cubicBezTo>
                    <a:cubicBezTo>
                      <a:pt x="36793" y="15282"/>
                      <a:pt x="36479" y="14520"/>
                      <a:pt x="36120" y="13803"/>
                    </a:cubicBezTo>
                    <a:cubicBezTo>
                      <a:pt x="35851" y="13265"/>
                      <a:pt x="35851" y="12638"/>
                      <a:pt x="36120" y="12145"/>
                    </a:cubicBezTo>
                    <a:lnTo>
                      <a:pt x="37599" y="9321"/>
                    </a:lnTo>
                    <a:cubicBezTo>
                      <a:pt x="37958" y="8604"/>
                      <a:pt x="37823" y="7753"/>
                      <a:pt x="37241" y="7170"/>
                    </a:cubicBezTo>
                    <a:lnTo>
                      <a:pt x="35403" y="5333"/>
                    </a:lnTo>
                    <a:cubicBezTo>
                      <a:pt x="34821" y="4750"/>
                      <a:pt x="33969" y="4616"/>
                      <a:pt x="33252" y="5019"/>
                    </a:cubicBezTo>
                    <a:lnTo>
                      <a:pt x="30474" y="6453"/>
                    </a:lnTo>
                    <a:cubicBezTo>
                      <a:pt x="29936" y="6722"/>
                      <a:pt x="29309" y="6722"/>
                      <a:pt x="28771" y="6453"/>
                    </a:cubicBezTo>
                    <a:cubicBezTo>
                      <a:pt x="28054" y="6095"/>
                      <a:pt x="27292" y="5781"/>
                      <a:pt x="26485" y="5512"/>
                    </a:cubicBezTo>
                    <a:cubicBezTo>
                      <a:pt x="25903" y="5333"/>
                      <a:pt x="25455" y="4885"/>
                      <a:pt x="25275" y="4347"/>
                    </a:cubicBezTo>
                    <a:lnTo>
                      <a:pt x="24334" y="1300"/>
                    </a:lnTo>
                    <a:cubicBezTo>
                      <a:pt x="24110" y="538"/>
                      <a:pt x="23393" y="0"/>
                      <a:pt x="22587" y="0"/>
                    </a:cubicBezTo>
                    <a:lnTo>
                      <a:pt x="19987" y="0"/>
                    </a:lnTo>
                    <a:cubicBezTo>
                      <a:pt x="19181" y="0"/>
                      <a:pt x="18464" y="538"/>
                      <a:pt x="18240" y="1300"/>
                    </a:cubicBezTo>
                    <a:lnTo>
                      <a:pt x="17254" y="4347"/>
                    </a:lnTo>
                    <a:cubicBezTo>
                      <a:pt x="17074" y="4885"/>
                      <a:pt x="16626" y="5333"/>
                      <a:pt x="16089" y="5512"/>
                    </a:cubicBezTo>
                    <a:cubicBezTo>
                      <a:pt x="15282" y="5781"/>
                      <a:pt x="14520" y="6095"/>
                      <a:pt x="13803" y="6453"/>
                    </a:cubicBezTo>
                    <a:cubicBezTo>
                      <a:pt x="13265" y="6722"/>
                      <a:pt x="12638" y="6722"/>
                      <a:pt x="12100" y="6453"/>
                    </a:cubicBezTo>
                    <a:lnTo>
                      <a:pt x="9322" y="5019"/>
                    </a:lnTo>
                    <a:cubicBezTo>
                      <a:pt x="8605" y="4616"/>
                      <a:pt x="7708" y="4750"/>
                      <a:pt x="7171" y="5333"/>
                    </a:cubicBezTo>
                    <a:lnTo>
                      <a:pt x="5333" y="7170"/>
                    </a:lnTo>
                    <a:cubicBezTo>
                      <a:pt x="4751" y="7753"/>
                      <a:pt x="4616" y="8604"/>
                      <a:pt x="4975" y="9321"/>
                    </a:cubicBezTo>
                    <a:lnTo>
                      <a:pt x="6454" y="12145"/>
                    </a:lnTo>
                    <a:cubicBezTo>
                      <a:pt x="6722" y="12638"/>
                      <a:pt x="6722" y="13265"/>
                      <a:pt x="6454" y="13803"/>
                    </a:cubicBezTo>
                    <a:cubicBezTo>
                      <a:pt x="6095" y="14520"/>
                      <a:pt x="5781" y="15282"/>
                      <a:pt x="5512" y="16088"/>
                    </a:cubicBezTo>
                    <a:cubicBezTo>
                      <a:pt x="5333" y="16626"/>
                      <a:pt x="4885" y="17074"/>
                      <a:pt x="4302" y="17298"/>
                    </a:cubicBezTo>
                    <a:lnTo>
                      <a:pt x="1300" y="18239"/>
                    </a:lnTo>
                    <a:cubicBezTo>
                      <a:pt x="493" y="18463"/>
                      <a:pt x="0" y="19180"/>
                      <a:pt x="0" y="19987"/>
                    </a:cubicBezTo>
                    <a:lnTo>
                      <a:pt x="0" y="22586"/>
                    </a:lnTo>
                    <a:cubicBezTo>
                      <a:pt x="0" y="23393"/>
                      <a:pt x="493" y="24110"/>
                      <a:pt x="1300" y="24334"/>
                    </a:cubicBezTo>
                    <a:lnTo>
                      <a:pt x="4347" y="25320"/>
                    </a:lnTo>
                    <a:cubicBezTo>
                      <a:pt x="4885" y="25499"/>
                      <a:pt x="5333" y="25947"/>
                      <a:pt x="5512" y="26485"/>
                    </a:cubicBezTo>
                    <a:cubicBezTo>
                      <a:pt x="5781" y="27292"/>
                      <a:pt x="6095" y="28009"/>
                      <a:pt x="6454" y="28726"/>
                    </a:cubicBezTo>
                    <a:cubicBezTo>
                      <a:pt x="6722" y="29264"/>
                      <a:pt x="6722" y="29891"/>
                      <a:pt x="6454" y="30429"/>
                    </a:cubicBezTo>
                    <a:lnTo>
                      <a:pt x="4975" y="33252"/>
                    </a:lnTo>
                    <a:cubicBezTo>
                      <a:pt x="4616" y="33969"/>
                      <a:pt x="4751" y="34865"/>
                      <a:pt x="5333" y="35403"/>
                    </a:cubicBezTo>
                    <a:lnTo>
                      <a:pt x="7171" y="37240"/>
                    </a:lnTo>
                    <a:cubicBezTo>
                      <a:pt x="7708" y="37823"/>
                      <a:pt x="8605" y="37957"/>
                      <a:pt x="9322" y="37599"/>
                    </a:cubicBezTo>
                    <a:lnTo>
                      <a:pt x="12145" y="36120"/>
                    </a:lnTo>
                    <a:cubicBezTo>
                      <a:pt x="12683" y="35851"/>
                      <a:pt x="13310" y="35851"/>
                      <a:pt x="13848" y="36120"/>
                    </a:cubicBezTo>
                    <a:cubicBezTo>
                      <a:pt x="14565" y="36479"/>
                      <a:pt x="15327" y="36792"/>
                      <a:pt x="16089" y="37016"/>
                    </a:cubicBezTo>
                    <a:cubicBezTo>
                      <a:pt x="16626" y="37196"/>
                      <a:pt x="17074" y="37644"/>
                      <a:pt x="17298" y="38226"/>
                    </a:cubicBezTo>
                    <a:lnTo>
                      <a:pt x="18240" y="41318"/>
                    </a:lnTo>
                    <a:cubicBezTo>
                      <a:pt x="18508" y="42080"/>
                      <a:pt x="19181" y="42573"/>
                      <a:pt x="19987" y="42573"/>
                    </a:cubicBezTo>
                    <a:lnTo>
                      <a:pt x="22587" y="42573"/>
                    </a:lnTo>
                    <a:cubicBezTo>
                      <a:pt x="23393" y="42573"/>
                      <a:pt x="24110" y="42080"/>
                      <a:pt x="24334" y="41318"/>
                    </a:cubicBezTo>
                    <a:lnTo>
                      <a:pt x="25320" y="38226"/>
                    </a:lnTo>
                    <a:cubicBezTo>
                      <a:pt x="25499" y="37644"/>
                      <a:pt x="25948" y="37196"/>
                      <a:pt x="26530" y="37016"/>
                    </a:cubicBezTo>
                    <a:cubicBezTo>
                      <a:pt x="27292" y="36792"/>
                      <a:pt x="28054" y="36479"/>
                      <a:pt x="28771" y="36120"/>
                    </a:cubicBezTo>
                    <a:cubicBezTo>
                      <a:pt x="29309" y="35851"/>
                      <a:pt x="29891" y="35851"/>
                      <a:pt x="30429" y="36120"/>
                    </a:cubicBezTo>
                    <a:lnTo>
                      <a:pt x="33297" y="37599"/>
                    </a:lnTo>
                    <a:cubicBezTo>
                      <a:pt x="34014" y="37957"/>
                      <a:pt x="34866" y="37823"/>
                      <a:pt x="35448" y="37240"/>
                    </a:cubicBezTo>
                    <a:lnTo>
                      <a:pt x="37285" y="35403"/>
                    </a:lnTo>
                    <a:cubicBezTo>
                      <a:pt x="37823" y="34865"/>
                      <a:pt x="37958" y="33969"/>
                      <a:pt x="37599" y="33252"/>
                    </a:cubicBezTo>
                    <a:lnTo>
                      <a:pt x="36120" y="30473"/>
                    </a:lnTo>
                    <a:cubicBezTo>
                      <a:pt x="35851" y="29936"/>
                      <a:pt x="35851" y="29308"/>
                      <a:pt x="36120" y="28815"/>
                    </a:cubicBezTo>
                    <a:cubicBezTo>
                      <a:pt x="36479" y="28054"/>
                      <a:pt x="36793" y="27337"/>
                      <a:pt x="37017" y="26575"/>
                    </a:cubicBezTo>
                    <a:cubicBezTo>
                      <a:pt x="37196" y="25992"/>
                      <a:pt x="37644" y="25544"/>
                      <a:pt x="38227" y="25365"/>
                    </a:cubicBezTo>
                    <a:lnTo>
                      <a:pt x="41274" y="24379"/>
                    </a:lnTo>
                    <a:cubicBezTo>
                      <a:pt x="42081" y="24155"/>
                      <a:pt x="42574" y="23393"/>
                      <a:pt x="42574" y="22586"/>
                    </a:cubicBezTo>
                    <a:close/>
                    <a:moveTo>
                      <a:pt x="21242" y="34327"/>
                    </a:moveTo>
                    <a:cubicBezTo>
                      <a:pt x="9635" y="34372"/>
                      <a:pt x="3810" y="20301"/>
                      <a:pt x="12010" y="12055"/>
                    </a:cubicBezTo>
                    <a:cubicBezTo>
                      <a:pt x="20211" y="3854"/>
                      <a:pt x="34283" y="9680"/>
                      <a:pt x="34283" y="21287"/>
                    </a:cubicBezTo>
                    <a:cubicBezTo>
                      <a:pt x="34283" y="28502"/>
                      <a:pt x="28457" y="34327"/>
                      <a:pt x="21242" y="343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36c356bf47f_1_20"/>
              <p:cNvSpPr txBox="1"/>
              <p:nvPr/>
            </p:nvSpPr>
            <p:spPr>
              <a:xfrm>
                <a:off x="6605463" y="1617650"/>
                <a:ext cx="2764500" cy="74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EFFECTIVENESS</a:t>
                </a:r>
                <a:endParaRPr sz="2400" b="0" i="0" u="none" strike="noStrike" cap="none">
                  <a:solidFill>
                    <a:schemeClr val="dk1"/>
                  </a:solidFill>
                  <a:latin typeface="Verdana"/>
                  <a:ea typeface="Verdana"/>
                  <a:cs typeface="Verdana"/>
                  <a:sym typeface="Verdana"/>
                </a:endParaRPr>
              </a:p>
            </p:txBody>
          </p:sp>
        </p:grpSp>
        <p:grpSp>
          <p:nvGrpSpPr>
            <p:cNvPr id="839" name="Google Shape;839;g36c356bf47f_1_20"/>
            <p:cNvGrpSpPr/>
            <p:nvPr/>
          </p:nvGrpSpPr>
          <p:grpSpPr>
            <a:xfrm>
              <a:off x="4504447" y="2162486"/>
              <a:ext cx="4451635" cy="2160740"/>
              <a:chOff x="4613897" y="411474"/>
              <a:chExt cx="4451635" cy="2160740"/>
            </a:xfrm>
          </p:grpSpPr>
          <p:sp>
            <p:nvSpPr>
              <p:cNvPr id="840" name="Google Shape;840;g36c356bf47f_1_20"/>
              <p:cNvSpPr/>
              <p:nvPr/>
            </p:nvSpPr>
            <p:spPr>
              <a:xfrm>
                <a:off x="4613897" y="763580"/>
                <a:ext cx="1274471" cy="1808634"/>
              </a:xfrm>
              <a:custGeom>
                <a:avLst/>
                <a:gdLst/>
                <a:ahLst/>
                <a:cxnLst/>
                <a:rect l="l" t="t" r="r" b="b"/>
                <a:pathLst>
                  <a:path w="61800" h="87702" extrusionOk="0">
                    <a:moveTo>
                      <a:pt x="61799" y="25858"/>
                    </a:moveTo>
                    <a:cubicBezTo>
                      <a:pt x="45442" y="9321"/>
                      <a:pt x="23214" y="45"/>
                      <a:pt x="1" y="0"/>
                    </a:cubicBezTo>
                    <a:lnTo>
                      <a:pt x="1" y="87701"/>
                    </a:lnTo>
                    <a:lnTo>
                      <a:pt x="1" y="8770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36c356bf47f_1_20"/>
              <p:cNvSpPr/>
              <p:nvPr/>
            </p:nvSpPr>
            <p:spPr>
              <a:xfrm>
                <a:off x="5650800" y="553888"/>
                <a:ext cx="3359693" cy="741951"/>
              </a:xfrm>
              <a:custGeom>
                <a:avLst/>
                <a:gdLst/>
                <a:ahLst/>
                <a:cxnLst/>
                <a:rect l="l" t="t" r="r" b="b"/>
                <a:pathLst>
                  <a:path w="100922" h="32581" extrusionOk="0">
                    <a:moveTo>
                      <a:pt x="1" y="0"/>
                    </a:moveTo>
                    <a:lnTo>
                      <a:pt x="1" y="32580"/>
                    </a:lnTo>
                    <a:lnTo>
                      <a:pt x="84654" y="32580"/>
                    </a:lnTo>
                    <a:cubicBezTo>
                      <a:pt x="93662" y="32580"/>
                      <a:pt x="100922" y="25275"/>
                      <a:pt x="100922" y="16313"/>
                    </a:cubicBezTo>
                    <a:cubicBezTo>
                      <a:pt x="100922" y="7305"/>
                      <a:pt x="93662"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36c356bf47f_1_20"/>
              <p:cNvSpPr/>
              <p:nvPr/>
            </p:nvSpPr>
            <p:spPr>
              <a:xfrm>
                <a:off x="4843092" y="411474"/>
                <a:ext cx="1006440" cy="1005512"/>
              </a:xfrm>
              <a:custGeom>
                <a:avLst/>
                <a:gdLst/>
                <a:ahLst/>
                <a:cxnLst/>
                <a:rect l="l" t="t" r="r" b="b"/>
                <a:pathLst>
                  <a:path w="48803" h="48758" extrusionOk="0">
                    <a:moveTo>
                      <a:pt x="24379" y="0"/>
                    </a:moveTo>
                    <a:lnTo>
                      <a:pt x="24021" y="0"/>
                    </a:lnTo>
                    <a:cubicBezTo>
                      <a:pt x="10711" y="224"/>
                      <a:pt x="1" y="11069"/>
                      <a:pt x="1" y="24379"/>
                    </a:cubicBezTo>
                    <a:cubicBezTo>
                      <a:pt x="1" y="24872"/>
                      <a:pt x="1" y="25320"/>
                      <a:pt x="45" y="25768"/>
                    </a:cubicBezTo>
                    <a:cubicBezTo>
                      <a:pt x="807" y="38540"/>
                      <a:pt x="11249" y="48534"/>
                      <a:pt x="24021" y="48758"/>
                    </a:cubicBezTo>
                    <a:lnTo>
                      <a:pt x="24379" y="48758"/>
                    </a:lnTo>
                    <a:cubicBezTo>
                      <a:pt x="37331" y="48758"/>
                      <a:pt x="47996" y="38674"/>
                      <a:pt x="48758" y="25768"/>
                    </a:cubicBezTo>
                    <a:cubicBezTo>
                      <a:pt x="48758" y="25320"/>
                      <a:pt x="48803" y="24872"/>
                      <a:pt x="48803" y="24379"/>
                    </a:cubicBezTo>
                    <a:cubicBezTo>
                      <a:pt x="48758" y="10935"/>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36c356bf47f_1_20"/>
              <p:cNvSpPr/>
              <p:nvPr/>
            </p:nvSpPr>
            <p:spPr>
              <a:xfrm>
                <a:off x="4905928" y="475238"/>
                <a:ext cx="879838" cy="878910"/>
              </a:xfrm>
              <a:custGeom>
                <a:avLst/>
                <a:gdLst/>
                <a:ahLst/>
                <a:cxnLst/>
                <a:rect l="l" t="t" r="r" b="b"/>
                <a:pathLst>
                  <a:path w="42664" h="42619" extrusionOk="0">
                    <a:moveTo>
                      <a:pt x="42664" y="22586"/>
                    </a:moveTo>
                    <a:lnTo>
                      <a:pt x="42664" y="19987"/>
                    </a:lnTo>
                    <a:cubicBezTo>
                      <a:pt x="42664" y="19181"/>
                      <a:pt x="42171" y="18464"/>
                      <a:pt x="41409" y="18239"/>
                    </a:cubicBezTo>
                    <a:lnTo>
                      <a:pt x="38362" y="17298"/>
                    </a:lnTo>
                    <a:cubicBezTo>
                      <a:pt x="37779" y="17119"/>
                      <a:pt x="37331" y="16671"/>
                      <a:pt x="37152" y="16088"/>
                    </a:cubicBezTo>
                    <a:cubicBezTo>
                      <a:pt x="36883" y="15282"/>
                      <a:pt x="36569" y="14520"/>
                      <a:pt x="36211" y="13803"/>
                    </a:cubicBezTo>
                    <a:cubicBezTo>
                      <a:pt x="35942" y="13265"/>
                      <a:pt x="35942" y="12638"/>
                      <a:pt x="36211" y="12145"/>
                    </a:cubicBezTo>
                    <a:lnTo>
                      <a:pt x="37689" y="9321"/>
                    </a:lnTo>
                    <a:cubicBezTo>
                      <a:pt x="38048" y="8604"/>
                      <a:pt x="37913" y="7708"/>
                      <a:pt x="37331" y="7170"/>
                    </a:cubicBezTo>
                    <a:lnTo>
                      <a:pt x="35494" y="5333"/>
                    </a:lnTo>
                    <a:cubicBezTo>
                      <a:pt x="34956" y="4750"/>
                      <a:pt x="34059" y="4616"/>
                      <a:pt x="33342" y="4975"/>
                    </a:cubicBezTo>
                    <a:lnTo>
                      <a:pt x="30564" y="6453"/>
                    </a:lnTo>
                    <a:cubicBezTo>
                      <a:pt x="30026" y="6722"/>
                      <a:pt x="29399" y="6722"/>
                      <a:pt x="28861" y="6453"/>
                    </a:cubicBezTo>
                    <a:cubicBezTo>
                      <a:pt x="28144" y="6050"/>
                      <a:pt x="27382" y="5736"/>
                      <a:pt x="26620" y="5512"/>
                    </a:cubicBezTo>
                    <a:cubicBezTo>
                      <a:pt x="26038" y="5333"/>
                      <a:pt x="25590" y="4885"/>
                      <a:pt x="25410" y="4302"/>
                    </a:cubicBezTo>
                    <a:lnTo>
                      <a:pt x="24425" y="1255"/>
                    </a:lnTo>
                    <a:cubicBezTo>
                      <a:pt x="24200" y="493"/>
                      <a:pt x="23483" y="0"/>
                      <a:pt x="22677" y="0"/>
                    </a:cubicBezTo>
                    <a:lnTo>
                      <a:pt x="20078" y="0"/>
                    </a:lnTo>
                    <a:cubicBezTo>
                      <a:pt x="19271" y="0"/>
                      <a:pt x="18599" y="493"/>
                      <a:pt x="18330" y="1255"/>
                    </a:cubicBezTo>
                    <a:lnTo>
                      <a:pt x="17389" y="4302"/>
                    </a:lnTo>
                    <a:cubicBezTo>
                      <a:pt x="17209" y="4885"/>
                      <a:pt x="16761" y="5333"/>
                      <a:pt x="16179" y="5512"/>
                    </a:cubicBezTo>
                    <a:cubicBezTo>
                      <a:pt x="15372" y="5736"/>
                      <a:pt x="14610" y="6050"/>
                      <a:pt x="13848" y="6453"/>
                    </a:cubicBezTo>
                    <a:cubicBezTo>
                      <a:pt x="13311" y="6677"/>
                      <a:pt x="12683" y="6677"/>
                      <a:pt x="12190" y="6453"/>
                    </a:cubicBezTo>
                    <a:lnTo>
                      <a:pt x="9367" y="4975"/>
                    </a:lnTo>
                    <a:cubicBezTo>
                      <a:pt x="8650" y="4616"/>
                      <a:pt x="7799" y="4750"/>
                      <a:pt x="7216" y="5333"/>
                    </a:cubicBezTo>
                    <a:lnTo>
                      <a:pt x="5379" y="7170"/>
                    </a:lnTo>
                    <a:cubicBezTo>
                      <a:pt x="4796" y="7708"/>
                      <a:pt x="4662" y="8604"/>
                      <a:pt x="5065" y="9277"/>
                    </a:cubicBezTo>
                    <a:lnTo>
                      <a:pt x="6499" y="12145"/>
                    </a:lnTo>
                    <a:cubicBezTo>
                      <a:pt x="6768" y="12638"/>
                      <a:pt x="6768" y="13265"/>
                      <a:pt x="6499" y="13803"/>
                    </a:cubicBezTo>
                    <a:cubicBezTo>
                      <a:pt x="6140" y="14520"/>
                      <a:pt x="5782" y="15282"/>
                      <a:pt x="5558" y="16088"/>
                    </a:cubicBezTo>
                    <a:cubicBezTo>
                      <a:pt x="5334" y="16671"/>
                      <a:pt x="4886" y="17119"/>
                      <a:pt x="4348" y="17298"/>
                    </a:cubicBezTo>
                    <a:lnTo>
                      <a:pt x="1301" y="18239"/>
                    </a:lnTo>
                    <a:cubicBezTo>
                      <a:pt x="539" y="18508"/>
                      <a:pt x="1" y="19181"/>
                      <a:pt x="1" y="19987"/>
                    </a:cubicBezTo>
                    <a:lnTo>
                      <a:pt x="1" y="22586"/>
                    </a:lnTo>
                    <a:cubicBezTo>
                      <a:pt x="1" y="23393"/>
                      <a:pt x="539" y="24110"/>
                      <a:pt x="1301" y="24379"/>
                    </a:cubicBezTo>
                    <a:lnTo>
                      <a:pt x="4348" y="25320"/>
                    </a:lnTo>
                    <a:cubicBezTo>
                      <a:pt x="4930" y="25499"/>
                      <a:pt x="5334" y="25947"/>
                      <a:pt x="5558" y="26530"/>
                    </a:cubicBezTo>
                    <a:cubicBezTo>
                      <a:pt x="5782" y="27292"/>
                      <a:pt x="6096" y="28009"/>
                      <a:pt x="6454" y="28771"/>
                    </a:cubicBezTo>
                    <a:cubicBezTo>
                      <a:pt x="6723" y="29264"/>
                      <a:pt x="6723" y="29891"/>
                      <a:pt x="6454" y="30429"/>
                    </a:cubicBezTo>
                    <a:lnTo>
                      <a:pt x="5020" y="33342"/>
                    </a:lnTo>
                    <a:cubicBezTo>
                      <a:pt x="4662" y="34014"/>
                      <a:pt x="4796" y="34910"/>
                      <a:pt x="5334" y="35448"/>
                    </a:cubicBezTo>
                    <a:lnTo>
                      <a:pt x="7216" y="37285"/>
                    </a:lnTo>
                    <a:cubicBezTo>
                      <a:pt x="7799" y="37868"/>
                      <a:pt x="8650" y="38002"/>
                      <a:pt x="9367" y="37644"/>
                    </a:cubicBezTo>
                    <a:lnTo>
                      <a:pt x="12235" y="36165"/>
                    </a:lnTo>
                    <a:cubicBezTo>
                      <a:pt x="12728" y="35896"/>
                      <a:pt x="13355" y="35896"/>
                      <a:pt x="13893" y="36165"/>
                    </a:cubicBezTo>
                    <a:cubicBezTo>
                      <a:pt x="14610" y="36524"/>
                      <a:pt x="15372" y="36837"/>
                      <a:pt x="16134" y="37061"/>
                    </a:cubicBezTo>
                    <a:cubicBezTo>
                      <a:pt x="16717" y="37241"/>
                      <a:pt x="17165" y="37689"/>
                      <a:pt x="17344" y="38271"/>
                    </a:cubicBezTo>
                    <a:lnTo>
                      <a:pt x="18285" y="41319"/>
                    </a:lnTo>
                    <a:cubicBezTo>
                      <a:pt x="18554" y="42080"/>
                      <a:pt x="19271" y="42618"/>
                      <a:pt x="20078" y="42618"/>
                    </a:cubicBezTo>
                    <a:lnTo>
                      <a:pt x="22677" y="42618"/>
                    </a:lnTo>
                    <a:cubicBezTo>
                      <a:pt x="23439" y="42618"/>
                      <a:pt x="24156" y="42080"/>
                      <a:pt x="24425" y="41319"/>
                    </a:cubicBezTo>
                    <a:lnTo>
                      <a:pt x="25366" y="38271"/>
                    </a:lnTo>
                    <a:cubicBezTo>
                      <a:pt x="25545" y="37689"/>
                      <a:pt x="25993" y="37241"/>
                      <a:pt x="26576" y="37061"/>
                    </a:cubicBezTo>
                    <a:cubicBezTo>
                      <a:pt x="27337" y="36837"/>
                      <a:pt x="28099" y="36524"/>
                      <a:pt x="28816" y="36165"/>
                    </a:cubicBezTo>
                    <a:cubicBezTo>
                      <a:pt x="29354" y="35896"/>
                      <a:pt x="29981" y="35896"/>
                      <a:pt x="30519" y="36165"/>
                    </a:cubicBezTo>
                    <a:lnTo>
                      <a:pt x="33342" y="37644"/>
                    </a:lnTo>
                    <a:cubicBezTo>
                      <a:pt x="34059" y="38002"/>
                      <a:pt x="34911" y="37868"/>
                      <a:pt x="35494" y="37285"/>
                    </a:cubicBezTo>
                    <a:lnTo>
                      <a:pt x="37331" y="35448"/>
                    </a:lnTo>
                    <a:cubicBezTo>
                      <a:pt x="37913" y="34910"/>
                      <a:pt x="38048" y="34014"/>
                      <a:pt x="37689" y="33297"/>
                    </a:cubicBezTo>
                    <a:lnTo>
                      <a:pt x="36211" y="30474"/>
                    </a:lnTo>
                    <a:cubicBezTo>
                      <a:pt x="35942" y="29936"/>
                      <a:pt x="35942" y="29308"/>
                      <a:pt x="36211" y="28771"/>
                    </a:cubicBezTo>
                    <a:cubicBezTo>
                      <a:pt x="36569" y="28054"/>
                      <a:pt x="36883" y="27292"/>
                      <a:pt x="37152" y="26530"/>
                    </a:cubicBezTo>
                    <a:cubicBezTo>
                      <a:pt x="37331" y="25992"/>
                      <a:pt x="37779" y="25544"/>
                      <a:pt x="38317" y="25365"/>
                    </a:cubicBezTo>
                    <a:lnTo>
                      <a:pt x="41409" y="24379"/>
                    </a:lnTo>
                    <a:cubicBezTo>
                      <a:pt x="42171" y="24110"/>
                      <a:pt x="42664" y="23393"/>
                      <a:pt x="42664" y="22586"/>
                    </a:cubicBezTo>
                    <a:close/>
                    <a:moveTo>
                      <a:pt x="21332" y="34328"/>
                    </a:moveTo>
                    <a:cubicBezTo>
                      <a:pt x="9726" y="34328"/>
                      <a:pt x="3900" y="20256"/>
                      <a:pt x="12101" y="12055"/>
                    </a:cubicBezTo>
                    <a:cubicBezTo>
                      <a:pt x="20346" y="3809"/>
                      <a:pt x="34418" y="9635"/>
                      <a:pt x="34418" y="21287"/>
                    </a:cubicBezTo>
                    <a:cubicBezTo>
                      <a:pt x="34373" y="28502"/>
                      <a:pt x="28547" y="34328"/>
                      <a:pt x="21332" y="3432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36c356bf47f_1_20"/>
              <p:cNvSpPr txBox="1"/>
              <p:nvPr/>
            </p:nvSpPr>
            <p:spPr>
              <a:xfrm>
                <a:off x="5849532" y="554838"/>
                <a:ext cx="3216000" cy="3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LEVEL OF USE</a:t>
                </a:r>
                <a:endParaRPr sz="2400" b="0" i="0" u="none" strike="noStrike" cap="none">
                  <a:solidFill>
                    <a:schemeClr val="dk1"/>
                  </a:solidFill>
                  <a:latin typeface="Verdana"/>
                  <a:ea typeface="Verdana"/>
                  <a:cs typeface="Verdana"/>
                  <a:sym typeface="Verdana"/>
                </a:endParaRPr>
              </a:p>
            </p:txBody>
          </p:sp>
        </p:grpSp>
        <p:grpSp>
          <p:nvGrpSpPr>
            <p:cNvPr id="845" name="Google Shape;845;g36c356bf47f_1_20"/>
            <p:cNvGrpSpPr/>
            <p:nvPr/>
          </p:nvGrpSpPr>
          <p:grpSpPr>
            <a:xfrm>
              <a:off x="4509066" y="4326887"/>
              <a:ext cx="4752272" cy="1265211"/>
              <a:chOff x="4618516" y="2575874"/>
              <a:chExt cx="4752272" cy="1265211"/>
            </a:xfrm>
          </p:grpSpPr>
          <p:sp>
            <p:nvSpPr>
              <p:cNvPr id="846" name="Google Shape;846;g36c356bf47f_1_20"/>
              <p:cNvSpPr/>
              <p:nvPr/>
            </p:nvSpPr>
            <p:spPr>
              <a:xfrm>
                <a:off x="4618516" y="2575874"/>
                <a:ext cx="1792920" cy="1265211"/>
              </a:xfrm>
              <a:custGeom>
                <a:avLst/>
                <a:gdLst/>
                <a:ahLst/>
                <a:cxnLst/>
                <a:rect l="l" t="t" r="r" b="b"/>
                <a:pathLst>
                  <a:path w="86940" h="61351" extrusionOk="0">
                    <a:moveTo>
                      <a:pt x="86940" y="0"/>
                    </a:moveTo>
                    <a:lnTo>
                      <a:pt x="1" y="0"/>
                    </a:lnTo>
                    <a:lnTo>
                      <a:pt x="61351" y="61351"/>
                    </a:lnTo>
                    <a:cubicBezTo>
                      <a:pt x="77618" y="45083"/>
                      <a:pt x="86850" y="23035"/>
                      <a:pt x="86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36c356bf47f_1_20"/>
              <p:cNvSpPr/>
              <p:nvPr/>
            </p:nvSpPr>
            <p:spPr>
              <a:xfrm>
                <a:off x="6605475" y="2786613"/>
                <a:ext cx="2610852" cy="815079"/>
              </a:xfrm>
              <a:custGeom>
                <a:avLst/>
                <a:gdLst/>
                <a:ahLst/>
                <a:cxnLst/>
                <a:rect l="l" t="t" r="r" b="b"/>
                <a:pathLst>
                  <a:path w="100922" h="32626" extrusionOk="0">
                    <a:moveTo>
                      <a:pt x="1" y="1"/>
                    </a:moveTo>
                    <a:lnTo>
                      <a:pt x="1" y="32625"/>
                    </a:lnTo>
                    <a:lnTo>
                      <a:pt x="84654" y="32625"/>
                    </a:lnTo>
                    <a:cubicBezTo>
                      <a:pt x="93617" y="32625"/>
                      <a:pt x="100922" y="25320"/>
                      <a:pt x="100922" y="16358"/>
                    </a:cubicBezTo>
                    <a:cubicBezTo>
                      <a:pt x="100922" y="7350"/>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36c356bf47f_1_20"/>
              <p:cNvSpPr/>
              <p:nvPr/>
            </p:nvSpPr>
            <p:spPr>
              <a:xfrm>
                <a:off x="5796828" y="2680306"/>
                <a:ext cx="1007368" cy="1006440"/>
              </a:xfrm>
              <a:custGeom>
                <a:avLst/>
                <a:gdLst/>
                <a:ahLst/>
                <a:cxnLst/>
                <a:rect l="l" t="t" r="r" b="b"/>
                <a:pathLst>
                  <a:path w="48848" h="48803" extrusionOk="0">
                    <a:moveTo>
                      <a:pt x="24424" y="0"/>
                    </a:moveTo>
                    <a:lnTo>
                      <a:pt x="24066" y="0"/>
                    </a:lnTo>
                    <a:cubicBezTo>
                      <a:pt x="10711" y="224"/>
                      <a:pt x="1" y="11114"/>
                      <a:pt x="45" y="24424"/>
                    </a:cubicBezTo>
                    <a:cubicBezTo>
                      <a:pt x="45" y="24917"/>
                      <a:pt x="45" y="25365"/>
                      <a:pt x="90" y="25813"/>
                    </a:cubicBezTo>
                    <a:cubicBezTo>
                      <a:pt x="807" y="38585"/>
                      <a:pt x="11294" y="48623"/>
                      <a:pt x="24066" y="48803"/>
                    </a:cubicBezTo>
                    <a:lnTo>
                      <a:pt x="24424" y="48803"/>
                    </a:lnTo>
                    <a:cubicBezTo>
                      <a:pt x="37331" y="48803"/>
                      <a:pt x="48041" y="38719"/>
                      <a:pt x="48758" y="25813"/>
                    </a:cubicBezTo>
                    <a:cubicBezTo>
                      <a:pt x="48758" y="25365"/>
                      <a:pt x="48803" y="24917"/>
                      <a:pt x="48803" y="24424"/>
                    </a:cubicBezTo>
                    <a:cubicBezTo>
                      <a:pt x="48848" y="10935"/>
                      <a:pt x="37913" y="0"/>
                      <a:pt x="24424"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g36c356bf47f_1_20"/>
              <p:cNvSpPr/>
              <p:nvPr/>
            </p:nvSpPr>
            <p:spPr>
              <a:xfrm>
                <a:off x="5862448" y="2744998"/>
                <a:ext cx="877982" cy="877982"/>
              </a:xfrm>
              <a:custGeom>
                <a:avLst/>
                <a:gdLst/>
                <a:ahLst/>
                <a:cxnLst/>
                <a:rect l="l" t="t" r="r" b="b"/>
                <a:pathLst>
                  <a:path w="42574" h="42574" extrusionOk="0">
                    <a:moveTo>
                      <a:pt x="42574" y="22586"/>
                    </a:moveTo>
                    <a:lnTo>
                      <a:pt x="42574" y="19987"/>
                    </a:lnTo>
                    <a:cubicBezTo>
                      <a:pt x="42574" y="19181"/>
                      <a:pt x="42036" y="18464"/>
                      <a:pt x="41274" y="18239"/>
                    </a:cubicBezTo>
                    <a:lnTo>
                      <a:pt x="38271" y="17254"/>
                    </a:lnTo>
                    <a:cubicBezTo>
                      <a:pt x="37689" y="17074"/>
                      <a:pt x="37241" y="16626"/>
                      <a:pt x="37061" y="16044"/>
                    </a:cubicBezTo>
                    <a:cubicBezTo>
                      <a:pt x="36793" y="15282"/>
                      <a:pt x="36479" y="14520"/>
                      <a:pt x="36120" y="13803"/>
                    </a:cubicBezTo>
                    <a:cubicBezTo>
                      <a:pt x="35851" y="13265"/>
                      <a:pt x="35851" y="12638"/>
                      <a:pt x="36120" y="12100"/>
                    </a:cubicBezTo>
                    <a:lnTo>
                      <a:pt x="37599" y="9322"/>
                    </a:lnTo>
                    <a:cubicBezTo>
                      <a:pt x="37958" y="8604"/>
                      <a:pt x="37823" y="7708"/>
                      <a:pt x="37241" y="7170"/>
                    </a:cubicBezTo>
                    <a:lnTo>
                      <a:pt x="35403" y="5333"/>
                    </a:lnTo>
                    <a:cubicBezTo>
                      <a:pt x="34821" y="4750"/>
                      <a:pt x="33969" y="4616"/>
                      <a:pt x="33252" y="4975"/>
                    </a:cubicBezTo>
                    <a:lnTo>
                      <a:pt x="30474" y="6453"/>
                    </a:lnTo>
                    <a:cubicBezTo>
                      <a:pt x="29936" y="6722"/>
                      <a:pt x="29309" y="6722"/>
                      <a:pt x="28771" y="6453"/>
                    </a:cubicBezTo>
                    <a:cubicBezTo>
                      <a:pt x="28054" y="6095"/>
                      <a:pt x="27292" y="5736"/>
                      <a:pt x="26485" y="5512"/>
                    </a:cubicBezTo>
                    <a:cubicBezTo>
                      <a:pt x="25903" y="5333"/>
                      <a:pt x="25455" y="4885"/>
                      <a:pt x="25275" y="4302"/>
                    </a:cubicBezTo>
                    <a:lnTo>
                      <a:pt x="24334" y="1300"/>
                    </a:lnTo>
                    <a:cubicBezTo>
                      <a:pt x="24110" y="493"/>
                      <a:pt x="23393" y="0"/>
                      <a:pt x="22587" y="0"/>
                    </a:cubicBezTo>
                    <a:lnTo>
                      <a:pt x="19987" y="0"/>
                    </a:lnTo>
                    <a:cubicBezTo>
                      <a:pt x="19181" y="0"/>
                      <a:pt x="18464" y="493"/>
                      <a:pt x="18240" y="1300"/>
                    </a:cubicBezTo>
                    <a:lnTo>
                      <a:pt x="17254" y="4302"/>
                    </a:lnTo>
                    <a:cubicBezTo>
                      <a:pt x="17074" y="4885"/>
                      <a:pt x="16626" y="5333"/>
                      <a:pt x="16089" y="5512"/>
                    </a:cubicBezTo>
                    <a:cubicBezTo>
                      <a:pt x="15282" y="5736"/>
                      <a:pt x="14520" y="6095"/>
                      <a:pt x="13803" y="6453"/>
                    </a:cubicBezTo>
                    <a:cubicBezTo>
                      <a:pt x="13265" y="6722"/>
                      <a:pt x="12638" y="6722"/>
                      <a:pt x="12100" y="6453"/>
                    </a:cubicBezTo>
                    <a:lnTo>
                      <a:pt x="9322" y="4975"/>
                    </a:lnTo>
                    <a:cubicBezTo>
                      <a:pt x="8605" y="4616"/>
                      <a:pt x="7708" y="4750"/>
                      <a:pt x="7171" y="5333"/>
                    </a:cubicBezTo>
                    <a:lnTo>
                      <a:pt x="5333" y="7170"/>
                    </a:lnTo>
                    <a:cubicBezTo>
                      <a:pt x="4751" y="7708"/>
                      <a:pt x="4616" y="8604"/>
                      <a:pt x="4975" y="9322"/>
                    </a:cubicBezTo>
                    <a:lnTo>
                      <a:pt x="6454" y="12100"/>
                    </a:lnTo>
                    <a:cubicBezTo>
                      <a:pt x="6722" y="12638"/>
                      <a:pt x="6722" y="13265"/>
                      <a:pt x="6454" y="13803"/>
                    </a:cubicBezTo>
                    <a:cubicBezTo>
                      <a:pt x="6095" y="14520"/>
                      <a:pt x="5781" y="15282"/>
                      <a:pt x="5512" y="16044"/>
                    </a:cubicBezTo>
                    <a:cubicBezTo>
                      <a:pt x="5333" y="16626"/>
                      <a:pt x="4885" y="17074"/>
                      <a:pt x="4302" y="17254"/>
                    </a:cubicBezTo>
                    <a:lnTo>
                      <a:pt x="1300" y="18239"/>
                    </a:lnTo>
                    <a:cubicBezTo>
                      <a:pt x="493" y="18464"/>
                      <a:pt x="0" y="19181"/>
                      <a:pt x="0" y="19987"/>
                    </a:cubicBezTo>
                    <a:lnTo>
                      <a:pt x="0" y="22586"/>
                    </a:lnTo>
                    <a:cubicBezTo>
                      <a:pt x="0" y="23348"/>
                      <a:pt x="493" y="24065"/>
                      <a:pt x="1300" y="24334"/>
                    </a:cubicBezTo>
                    <a:lnTo>
                      <a:pt x="4347" y="25275"/>
                    </a:lnTo>
                    <a:cubicBezTo>
                      <a:pt x="4885" y="25455"/>
                      <a:pt x="5333" y="25903"/>
                      <a:pt x="5512" y="26485"/>
                    </a:cubicBezTo>
                    <a:cubicBezTo>
                      <a:pt x="5781" y="27247"/>
                      <a:pt x="6095" y="28009"/>
                      <a:pt x="6454" y="28726"/>
                    </a:cubicBezTo>
                    <a:cubicBezTo>
                      <a:pt x="6722" y="29264"/>
                      <a:pt x="6722" y="29891"/>
                      <a:pt x="6454" y="30384"/>
                    </a:cubicBezTo>
                    <a:lnTo>
                      <a:pt x="4975" y="33252"/>
                    </a:lnTo>
                    <a:cubicBezTo>
                      <a:pt x="4616" y="33969"/>
                      <a:pt x="4751" y="34821"/>
                      <a:pt x="5333" y="35403"/>
                    </a:cubicBezTo>
                    <a:lnTo>
                      <a:pt x="7171" y="37241"/>
                    </a:lnTo>
                    <a:cubicBezTo>
                      <a:pt x="7708" y="37778"/>
                      <a:pt x="8605" y="37913"/>
                      <a:pt x="9322" y="37554"/>
                    </a:cubicBezTo>
                    <a:lnTo>
                      <a:pt x="12145" y="36075"/>
                    </a:lnTo>
                    <a:cubicBezTo>
                      <a:pt x="12683" y="35807"/>
                      <a:pt x="13310" y="35807"/>
                      <a:pt x="13848" y="36075"/>
                    </a:cubicBezTo>
                    <a:cubicBezTo>
                      <a:pt x="14565" y="36434"/>
                      <a:pt x="15327" y="36748"/>
                      <a:pt x="16089" y="37017"/>
                    </a:cubicBezTo>
                    <a:cubicBezTo>
                      <a:pt x="16626" y="37196"/>
                      <a:pt x="17074" y="37644"/>
                      <a:pt x="17298" y="38227"/>
                    </a:cubicBezTo>
                    <a:lnTo>
                      <a:pt x="18240" y="41274"/>
                    </a:lnTo>
                    <a:cubicBezTo>
                      <a:pt x="18508" y="42036"/>
                      <a:pt x="19181" y="42573"/>
                      <a:pt x="19987" y="42573"/>
                    </a:cubicBezTo>
                    <a:lnTo>
                      <a:pt x="22587" y="42573"/>
                    </a:lnTo>
                    <a:cubicBezTo>
                      <a:pt x="23393" y="42573"/>
                      <a:pt x="24110" y="42036"/>
                      <a:pt x="24334" y="41274"/>
                    </a:cubicBezTo>
                    <a:lnTo>
                      <a:pt x="25320" y="38227"/>
                    </a:lnTo>
                    <a:cubicBezTo>
                      <a:pt x="25499" y="37644"/>
                      <a:pt x="25948" y="37196"/>
                      <a:pt x="26530" y="37017"/>
                    </a:cubicBezTo>
                    <a:cubicBezTo>
                      <a:pt x="27292" y="36748"/>
                      <a:pt x="28054" y="36434"/>
                      <a:pt x="28771" y="36075"/>
                    </a:cubicBezTo>
                    <a:cubicBezTo>
                      <a:pt x="29309" y="35807"/>
                      <a:pt x="29891" y="35807"/>
                      <a:pt x="30429" y="36075"/>
                    </a:cubicBezTo>
                    <a:lnTo>
                      <a:pt x="33297" y="37554"/>
                    </a:lnTo>
                    <a:cubicBezTo>
                      <a:pt x="34014" y="37913"/>
                      <a:pt x="34866" y="37778"/>
                      <a:pt x="35448" y="37241"/>
                    </a:cubicBezTo>
                    <a:lnTo>
                      <a:pt x="37285" y="35403"/>
                    </a:lnTo>
                    <a:cubicBezTo>
                      <a:pt x="37823" y="34821"/>
                      <a:pt x="37958" y="33969"/>
                      <a:pt x="37599" y="33252"/>
                    </a:cubicBezTo>
                    <a:lnTo>
                      <a:pt x="36120" y="30384"/>
                    </a:lnTo>
                    <a:cubicBezTo>
                      <a:pt x="35851" y="29891"/>
                      <a:pt x="35851" y="29264"/>
                      <a:pt x="36120" y="28726"/>
                    </a:cubicBezTo>
                    <a:cubicBezTo>
                      <a:pt x="36479" y="28009"/>
                      <a:pt x="36793" y="27247"/>
                      <a:pt x="37061" y="26485"/>
                    </a:cubicBezTo>
                    <a:cubicBezTo>
                      <a:pt x="37241" y="25903"/>
                      <a:pt x="37689" y="25455"/>
                      <a:pt x="38271" y="25275"/>
                    </a:cubicBezTo>
                    <a:lnTo>
                      <a:pt x="41319" y="24334"/>
                    </a:lnTo>
                    <a:cubicBezTo>
                      <a:pt x="42081" y="24065"/>
                      <a:pt x="42574" y="23348"/>
                      <a:pt x="42574" y="22586"/>
                    </a:cubicBezTo>
                    <a:close/>
                    <a:moveTo>
                      <a:pt x="21242" y="34328"/>
                    </a:moveTo>
                    <a:cubicBezTo>
                      <a:pt x="9635" y="34328"/>
                      <a:pt x="3810" y="20256"/>
                      <a:pt x="12010" y="12055"/>
                    </a:cubicBezTo>
                    <a:cubicBezTo>
                      <a:pt x="20211" y="3809"/>
                      <a:pt x="34283" y="9635"/>
                      <a:pt x="34283" y="21287"/>
                    </a:cubicBezTo>
                    <a:cubicBezTo>
                      <a:pt x="34283" y="28457"/>
                      <a:pt x="28457" y="34283"/>
                      <a:pt x="21242" y="3428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36c356bf47f_1_20"/>
              <p:cNvSpPr txBox="1"/>
              <p:nvPr/>
            </p:nvSpPr>
            <p:spPr>
              <a:xfrm>
                <a:off x="6819888" y="2855763"/>
                <a:ext cx="2550900" cy="65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STUDENT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PERFORMANCE</a:t>
                </a:r>
                <a:endParaRPr sz="2400" b="0" i="0" u="none" strike="noStrike" cap="none">
                  <a:solidFill>
                    <a:schemeClr val="dk1"/>
                  </a:solidFill>
                  <a:latin typeface="Verdana"/>
                  <a:ea typeface="Verdana"/>
                  <a:cs typeface="Verdana"/>
                  <a:sym typeface="Verdana"/>
                </a:endParaRPr>
              </a:p>
            </p:txBody>
          </p:sp>
        </p:grpSp>
      </p:grpSp>
      <p:sp>
        <p:nvSpPr>
          <p:cNvPr id="851" name="Google Shape;851;g36c356bf47f_1_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Tier 2 Data Systems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5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Advanced Tiers Data for Decision Making </a:t>
            </a:r>
            <a:endParaRPr/>
          </a:p>
        </p:txBody>
      </p:sp>
      <p:sp>
        <p:nvSpPr>
          <p:cNvPr id="858" name="Google Shape;858;p50"/>
          <p:cNvSpPr txBox="1">
            <a:spLocks noGrp="1"/>
          </p:cNvSpPr>
          <p:nvPr>
            <p:ph type="body" idx="2"/>
          </p:nvPr>
        </p:nvSpPr>
        <p:spPr>
          <a:xfrm>
            <a:off x="457200" y="2174875"/>
            <a:ext cx="4040100" cy="43659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Level of Use: </a:t>
            </a:r>
            <a:endParaRPr sz="2300"/>
          </a:p>
          <a:p>
            <a:pPr marL="914400" lvl="1" indent="-374650" algn="l" rtl="0">
              <a:lnSpc>
                <a:spcPct val="99166"/>
              </a:lnSpc>
              <a:spcBef>
                <a:spcPts val="1000"/>
              </a:spcBef>
              <a:spcAft>
                <a:spcPts val="0"/>
              </a:spcAft>
              <a:buSzPts val="2300"/>
              <a:buChar char="–"/>
            </a:pPr>
            <a:r>
              <a:rPr lang="en-US" sz="2300"/>
              <a:t>% of students accessing advanced tiers interventions</a:t>
            </a:r>
            <a:endParaRPr sz="2300"/>
          </a:p>
          <a:p>
            <a:pPr marL="457200" lvl="0" indent="-374650" algn="l" rtl="0">
              <a:lnSpc>
                <a:spcPct val="100000"/>
              </a:lnSpc>
              <a:spcBef>
                <a:spcPts val="1000"/>
              </a:spcBef>
              <a:spcAft>
                <a:spcPts val="0"/>
              </a:spcAft>
              <a:buSzPts val="2300"/>
              <a:buFont typeface="Verdana"/>
              <a:buChar char="•"/>
            </a:pPr>
            <a:r>
              <a:rPr lang="en-US" sz="2300"/>
              <a:t>Effectiveness of EACH  EB intervention in place</a:t>
            </a:r>
            <a:endParaRPr sz="2300"/>
          </a:p>
          <a:p>
            <a:pPr marL="457200" lvl="0" indent="-374650" algn="l" rtl="0">
              <a:lnSpc>
                <a:spcPct val="100000"/>
              </a:lnSpc>
              <a:spcBef>
                <a:spcPts val="1000"/>
              </a:spcBef>
              <a:spcAft>
                <a:spcPts val="1000"/>
              </a:spcAft>
              <a:buSzPts val="2300"/>
              <a:buFont typeface="Verdana"/>
              <a:buChar char="•"/>
            </a:pPr>
            <a:r>
              <a:rPr lang="en-US" sz="2300"/>
              <a:t>Students entering and exiting advanced tiers (movement across tiers)</a:t>
            </a:r>
            <a:endParaRPr sz="2300"/>
          </a:p>
        </p:txBody>
      </p:sp>
      <p:sp>
        <p:nvSpPr>
          <p:cNvPr id="859" name="Google Shape;859;p5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Fidelity of implementation</a:t>
            </a:r>
            <a:endParaRPr sz="2300"/>
          </a:p>
          <a:p>
            <a:pPr marL="457200" lvl="0" indent="-374650" algn="l" rtl="0">
              <a:lnSpc>
                <a:spcPct val="100000"/>
              </a:lnSpc>
              <a:spcBef>
                <a:spcPts val="1000"/>
              </a:spcBef>
              <a:spcAft>
                <a:spcPts val="0"/>
              </a:spcAft>
              <a:buSzPts val="2300"/>
              <a:buFont typeface="Verdana"/>
              <a:buChar char="•"/>
            </a:pPr>
            <a:r>
              <a:rPr lang="en-US" sz="2300"/>
              <a:t>Progress monitoring: Continue, fade, intensify or move on  according to the responsiveness </a:t>
            </a:r>
            <a:endParaRPr sz="2300"/>
          </a:p>
          <a:p>
            <a:pPr marL="0" lvl="0" indent="0" algn="l" rtl="0">
              <a:lnSpc>
                <a:spcPct val="100000"/>
              </a:lnSpc>
              <a:spcBef>
                <a:spcPts val="1000"/>
              </a:spcBef>
              <a:spcAft>
                <a:spcPts val="0"/>
              </a:spcAft>
              <a:buSzPts val="2400"/>
              <a:buNone/>
            </a:pPr>
            <a:endParaRPr sz="2300"/>
          </a:p>
        </p:txBody>
      </p:sp>
      <p:sp>
        <p:nvSpPr>
          <p:cNvPr id="860" name="Google Shape;860;p50"/>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Support the System</a:t>
            </a:r>
            <a:endParaRPr/>
          </a:p>
        </p:txBody>
      </p:sp>
      <p:sp>
        <p:nvSpPr>
          <p:cNvPr id="861" name="Google Shape;861;p50"/>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a:t>Support the Student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8">
                                            <p:txEl>
                                              <p:pRg st="0" end="0"/>
                                            </p:txEl>
                                          </p:spTgt>
                                        </p:tgtEl>
                                        <p:attrNameLst>
                                          <p:attrName>style.visibility</p:attrName>
                                        </p:attrNameLst>
                                      </p:cBhvr>
                                      <p:to>
                                        <p:strVal val="visible"/>
                                      </p:to>
                                    </p:set>
                                    <p:animEffect transition="in" filter="fade">
                                      <p:cBhvr>
                                        <p:cTn id="7" dur="500"/>
                                        <p:tgtEl>
                                          <p:spTgt spid="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8">
                                            <p:txEl>
                                              <p:pRg st="1" end="1"/>
                                            </p:txEl>
                                          </p:spTgt>
                                        </p:tgtEl>
                                        <p:attrNameLst>
                                          <p:attrName>style.visibility</p:attrName>
                                        </p:attrNameLst>
                                      </p:cBhvr>
                                      <p:to>
                                        <p:strVal val="visible"/>
                                      </p:to>
                                    </p:set>
                                    <p:animEffect transition="in" filter="fade">
                                      <p:cBhvr>
                                        <p:cTn id="12" dur="500"/>
                                        <p:tgtEl>
                                          <p:spTgt spid="8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8">
                                            <p:txEl>
                                              <p:pRg st="2" end="2"/>
                                            </p:txEl>
                                          </p:spTgt>
                                        </p:tgtEl>
                                        <p:attrNameLst>
                                          <p:attrName>style.visibility</p:attrName>
                                        </p:attrNameLst>
                                      </p:cBhvr>
                                      <p:to>
                                        <p:strVal val="visible"/>
                                      </p:to>
                                    </p:set>
                                    <p:animEffect transition="in" filter="fade">
                                      <p:cBhvr>
                                        <p:cTn id="17" dur="500"/>
                                        <p:tgtEl>
                                          <p:spTgt spid="8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8">
                                            <p:txEl>
                                              <p:pRg st="3" end="3"/>
                                            </p:txEl>
                                          </p:spTgt>
                                        </p:tgtEl>
                                        <p:attrNameLst>
                                          <p:attrName>style.visibility</p:attrName>
                                        </p:attrNameLst>
                                      </p:cBhvr>
                                      <p:to>
                                        <p:strVal val="visible"/>
                                      </p:to>
                                    </p:set>
                                    <p:animEffect transition="in" filter="fade">
                                      <p:cBhvr>
                                        <p:cTn id="22" dur="500"/>
                                        <p:tgtEl>
                                          <p:spTgt spid="8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9">
                                            <p:txEl>
                                              <p:pRg st="0" end="0"/>
                                            </p:txEl>
                                          </p:spTgt>
                                        </p:tgtEl>
                                        <p:attrNameLst>
                                          <p:attrName>style.visibility</p:attrName>
                                        </p:attrNameLst>
                                      </p:cBhvr>
                                      <p:to>
                                        <p:strVal val="visible"/>
                                      </p:to>
                                    </p:set>
                                    <p:animEffect transition="in" filter="fade">
                                      <p:cBhvr>
                                        <p:cTn id="27" dur="500"/>
                                        <p:tgtEl>
                                          <p:spTgt spid="85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9">
                                            <p:txEl>
                                              <p:pRg st="1" end="1"/>
                                            </p:txEl>
                                          </p:spTgt>
                                        </p:tgtEl>
                                        <p:attrNameLst>
                                          <p:attrName>style.visibility</p:attrName>
                                        </p:attrNameLst>
                                      </p:cBhvr>
                                      <p:to>
                                        <p:strVal val="visible"/>
                                      </p:to>
                                    </p:set>
                                    <p:animEffect transition="in" filter="fade">
                                      <p:cBhvr>
                                        <p:cTn id="32" dur="500"/>
                                        <p:tgtEl>
                                          <p:spTgt spid="85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9">
                                            <p:txEl>
                                              <p:pRg st="2" end="2"/>
                                            </p:txEl>
                                          </p:spTgt>
                                        </p:tgtEl>
                                        <p:attrNameLst>
                                          <p:attrName>style.visibility</p:attrName>
                                        </p:attrNameLst>
                                      </p:cBhvr>
                                      <p:to>
                                        <p:strVal val="visible"/>
                                      </p:to>
                                    </p:set>
                                    <p:animEffect transition="in" filter="fade">
                                      <p:cBhvr>
                                        <p:cTn id="37" dur="500"/>
                                        <p:tgtEl>
                                          <p:spTgt spid="8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6c356bf47f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VTSS Core Components</a:t>
            </a:r>
            <a:endParaRPr/>
          </a:p>
        </p:txBody>
      </p:sp>
      <p:pic>
        <p:nvPicPr>
          <p:cNvPr id="255" name="Google Shape;255;g36c356bf47f_0_0" descr="MTSS Core Components.png Picture shows Virginia's 5 Core components of MTSS (Aligned Organizational Structure, Problem Solving Process, Tiered Continuum of Supports, Systematic Implementation, Evaluation) and the related features for each component"/>
          <p:cNvPicPr preferRelativeResize="0"/>
          <p:nvPr/>
        </p:nvPicPr>
        <p:blipFill rotWithShape="1">
          <a:blip r:embed="rId3">
            <a:alphaModFix/>
          </a:blip>
          <a:srcRect/>
          <a:stretch/>
        </p:blipFill>
        <p:spPr>
          <a:xfrm>
            <a:off x="427875" y="1697675"/>
            <a:ext cx="7919874" cy="47636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08864" y="2928257"/>
            <a:ext cx="2796268" cy="2449286"/>
          </a:xfrm>
          <a:prstGeom prst="rect">
            <a:avLst/>
          </a:prstGeom>
          <a:noFill/>
          <a:ln>
            <a:noFill/>
          </a:ln>
        </p:spPr>
      </p:pic>
      <p:sp>
        <p:nvSpPr>
          <p:cNvPr id="868" name="Google Shape;868;p53"/>
          <p:cNvSpPr txBox="1">
            <a:spLocks noGrp="1"/>
          </p:cNvSpPr>
          <p:nvPr>
            <p:ph type="body" idx="1"/>
          </p:nvPr>
        </p:nvSpPr>
        <p:spPr>
          <a:xfrm>
            <a:off x="457200" y="1600200"/>
            <a:ext cx="8458200" cy="4572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60"/>
              </a:spcBef>
              <a:spcAft>
                <a:spcPts val="0"/>
              </a:spcAft>
              <a:buSzPct val="64285"/>
              <a:buNone/>
            </a:pPr>
            <a:r>
              <a:rPr lang="en-US" sz="11200"/>
              <a:t>Team uses data to determine if there is sufficient use of Tier II</a:t>
            </a:r>
            <a:endParaRPr sz="11200"/>
          </a:p>
          <a:p>
            <a:pPr marL="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many: &gt;20%</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few: &lt;1%</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Just Right: 5-15%</a:t>
            </a:r>
            <a:endParaRPr sz="11200"/>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p:txBody>
      </p:sp>
      <p:sp>
        <p:nvSpPr>
          <p:cNvPr id="869" name="Google Shape;869;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Calculating Level Of Use Data</a:t>
            </a:r>
            <a:endParaRPr/>
          </a:p>
        </p:txBody>
      </p:sp>
      <p:graphicFrame>
        <p:nvGraphicFramePr>
          <p:cNvPr id="876" name="Google Shape;876;p54"/>
          <p:cNvGraphicFramePr/>
          <p:nvPr/>
        </p:nvGraphicFramePr>
        <p:xfrm>
          <a:off x="351366" y="1371600"/>
          <a:ext cx="3000000" cy="3000000"/>
        </p:xfrm>
        <a:graphic>
          <a:graphicData uri="http://schemas.openxmlformats.org/drawingml/2006/table">
            <a:tbl>
              <a:tblPr firstRow="1" bandCol="1">
                <a:noFill/>
                <a:tableStyleId>{3B514FDB-751C-42B1-AAE2-A407C72C17E1}</a:tableStyleId>
              </a:tblPr>
              <a:tblGrid>
                <a:gridCol w="4150775">
                  <a:extLst>
                    <a:ext uri="{9D8B030D-6E8A-4147-A177-3AD203B41FA5}">
                      <a16:colId xmlns:a16="http://schemas.microsoft.com/office/drawing/2014/main" val="20000"/>
                    </a:ext>
                  </a:extLst>
                </a:gridCol>
                <a:gridCol w="4150775">
                  <a:extLst>
                    <a:ext uri="{9D8B030D-6E8A-4147-A177-3AD203B41FA5}">
                      <a16:colId xmlns:a16="http://schemas.microsoft.com/office/drawing/2014/main" val="20001"/>
                    </a:ext>
                  </a:extLst>
                </a:gridCol>
              </a:tblGrid>
              <a:tr h="467425">
                <a:tc>
                  <a:txBody>
                    <a:bodyPr/>
                    <a:lstStyle/>
                    <a:p>
                      <a:pPr marL="0" marR="0" lvl="0" indent="0" algn="l" rtl="0">
                        <a:lnSpc>
                          <a:spcPct val="100000"/>
                        </a:lnSpc>
                        <a:spcBef>
                          <a:spcPts val="0"/>
                        </a:spcBef>
                        <a:spcAft>
                          <a:spcPts val="0"/>
                        </a:spcAft>
                        <a:buClr>
                          <a:schemeClr val="dk1"/>
                        </a:buClr>
                        <a:buSzPts val="1100"/>
                        <a:buFont typeface="Arial"/>
                        <a:buNone/>
                      </a:pPr>
                      <a:r>
                        <a:rPr lang="en-US" sz="2000" b="1" u="none" strike="noStrike" cap="none">
                          <a:latin typeface="Verdana"/>
                          <a:ea typeface="Verdana"/>
                          <a:cs typeface="Verdana"/>
                          <a:sym typeface="Verdana"/>
                        </a:rPr>
                        <a:t>Potential Steps:</a:t>
                      </a:r>
                      <a:endParaRPr sz="2000" b="1"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Verdana"/>
                          <a:ea typeface="Verdana"/>
                          <a:cs typeface="Verdana"/>
                          <a:sym typeface="Verdana"/>
                        </a:rPr>
                        <a:t>Example:</a:t>
                      </a:r>
                      <a:endParaRPr sz="2000" b="1"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671925">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latin typeface="Verdana"/>
                          <a:ea typeface="Verdana"/>
                          <a:cs typeface="Verdana"/>
                          <a:sym typeface="Verdana"/>
                        </a:rPr>
                        <a:t>Identify # of students in your building</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500 students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141692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5% of your school population.</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20% of your school population</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 25 students</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20%= 100 students</a:t>
                      </a:r>
                      <a:endParaRPr sz="1700" u="none" strike="noStrike" cap="none">
                        <a:latin typeface="Verdana"/>
                        <a:ea typeface="Verdana"/>
                        <a:cs typeface="Verdana"/>
                        <a:sym typeface="Verdana"/>
                      </a:endParaRPr>
                    </a:p>
                    <a:p>
                      <a:pPr marL="457200" marR="0" lvl="0" indent="-336550" algn="l" rtl="0">
                        <a:lnSpc>
                          <a:spcPct val="100000"/>
                        </a:lnSpc>
                        <a:spcBef>
                          <a:spcPts val="0"/>
                        </a:spcBef>
                        <a:spcAft>
                          <a:spcPts val="0"/>
                        </a:spcAft>
                        <a:buClr>
                          <a:srgbClr val="000000"/>
                        </a:buClr>
                        <a:buSzPts val="1700"/>
                        <a:buFont typeface="Verdana"/>
                        <a:buChar char="●"/>
                      </a:pPr>
                      <a:r>
                        <a:rPr lang="en-US" sz="1700" u="none" strike="noStrike" cap="none">
                          <a:latin typeface="Verdana"/>
                          <a:ea typeface="Verdana"/>
                          <a:cs typeface="Verdana"/>
                          <a:sym typeface="Verdana"/>
                        </a:rPr>
                        <a:t>25-100 students should be accessing advanced tier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9202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Can our current systems support this many students?</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Yes: Keep Going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No: Team Problem Solving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1168600">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how many students are currently accessing or requiring access to Tier II interventions (consider decision rules and RFA).</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Less than 25 or more than 100: Team Problem Solving</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Between 25 and 100: Just Right!</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67192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Reassess each month</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And as students move in and out of receiving Tier II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Healthy Framework Quick Math</a:t>
            </a:r>
            <a:endParaRPr sz="3600"/>
          </a:p>
        </p:txBody>
      </p:sp>
      <p:graphicFrame>
        <p:nvGraphicFramePr>
          <p:cNvPr id="883" name="Google Shape;883;p55" descr="Quick math calculation table"/>
          <p:cNvGraphicFramePr/>
          <p:nvPr/>
        </p:nvGraphicFramePr>
        <p:xfrm>
          <a:off x="362400" y="1359500"/>
          <a:ext cx="8419200" cy="5200510"/>
        </p:xfrm>
        <a:graphic>
          <a:graphicData uri="http://schemas.openxmlformats.org/drawingml/2006/table">
            <a:tbl>
              <a:tblPr firstRow="1" bandCol="1">
                <a:noFill/>
                <a:tableStyleId>{3B514FDB-751C-42B1-AAE2-A407C72C17E1}</a:tableStyleId>
              </a:tblPr>
              <a:tblGrid>
                <a:gridCol w="4209600">
                  <a:extLst>
                    <a:ext uri="{9D8B030D-6E8A-4147-A177-3AD203B41FA5}">
                      <a16:colId xmlns:a16="http://schemas.microsoft.com/office/drawing/2014/main" val="20000"/>
                    </a:ext>
                  </a:extLst>
                </a:gridCol>
                <a:gridCol w="4209600">
                  <a:extLst>
                    <a:ext uri="{9D8B030D-6E8A-4147-A177-3AD203B41FA5}">
                      <a16:colId xmlns:a16="http://schemas.microsoft.com/office/drawing/2014/main" val="20001"/>
                    </a:ext>
                  </a:extLst>
                </a:gridCol>
              </a:tblGrid>
              <a:tr h="777300">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314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10-15 %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25752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might be the number of students in your school receiving tier 2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9314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1-5%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1257525">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What might be the number of students in your school receiving tier 3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pic>
        <p:nvPicPr>
          <p:cNvPr id="884" name="Google Shape;884;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52200" y="2262975"/>
            <a:ext cx="3817750" cy="3393550"/>
          </a:xfrm>
          <a:prstGeom prst="rect">
            <a:avLst/>
          </a:prstGeom>
          <a:noFill/>
          <a:ln>
            <a:noFill/>
          </a:ln>
        </p:spPr>
      </p:pic>
      <p:sp>
        <p:nvSpPr>
          <p:cNvPr id="885" name="Google Shape;885;p55">
            <a:extLst>
              <a:ext uri="{C183D7F6-B498-43B3-948B-1728B52AA6E4}">
                <adec:decorative xmlns:adec="http://schemas.microsoft.com/office/drawing/2017/decorative" val="1"/>
              </a:ext>
            </a:extLst>
          </p:cNvPr>
          <p:cNvSpPr/>
          <p:nvPr/>
        </p:nvSpPr>
        <p:spPr>
          <a:xfrm rot="572555">
            <a:off x="5787394" y="3243880"/>
            <a:ext cx="2357648" cy="204459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886" name="Google Shape;886;p55"/>
          <p:cNvSpPr txBox="1"/>
          <p:nvPr/>
        </p:nvSpPr>
        <p:spPr>
          <a:xfrm rot="-1033274">
            <a:off x="5698569" y="3953578"/>
            <a:ext cx="2463335" cy="67713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Healthy</a:t>
            </a:r>
            <a:endParaRPr sz="3200" b="0" i="0" u="none" strike="noStrike" cap="none">
              <a:solidFill>
                <a:srgbClr val="000000"/>
              </a:solidFill>
              <a:latin typeface="Verdana"/>
              <a:ea typeface="Verdana"/>
              <a:cs typeface="Verdana"/>
              <a:sym typeface="Verdan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The Case of the Flipped Triangle</a:t>
            </a:r>
            <a:endParaRPr dirty="0"/>
          </a:p>
        </p:txBody>
      </p:sp>
      <p:sp>
        <p:nvSpPr>
          <p:cNvPr id="893" name="Google Shape;893;p56" descr="Upside down triangle showing more students in need of intervention than students meeting benchmarks"/>
          <p:cNvSpPr/>
          <p:nvPr/>
        </p:nvSpPr>
        <p:spPr>
          <a:xfrm rot="10800000">
            <a:off x="2208875" y="1809100"/>
            <a:ext cx="5280300" cy="4691100"/>
          </a:xfrm>
          <a:prstGeom prst="triangle">
            <a:avLst>
              <a:gd name="adj" fmla="val 50000"/>
            </a:avLst>
          </a:prstGeom>
          <a:solidFill>
            <a:srgbClr val="FFD96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56"/>
          <p:cNvSpPr txBox="1"/>
          <p:nvPr/>
        </p:nvSpPr>
        <p:spPr>
          <a:xfrm>
            <a:off x="3876125" y="2185925"/>
            <a:ext cx="19458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Below Benchmark 60%-80%</a:t>
            </a:r>
            <a:endParaRPr sz="2200" b="1" i="0" u="none" strike="noStrike" cap="none">
              <a:solidFill>
                <a:srgbClr val="000000"/>
              </a:solidFill>
              <a:latin typeface="Verdana"/>
              <a:ea typeface="Verdana"/>
              <a:cs typeface="Verdana"/>
              <a:sym typeface="Verdana"/>
            </a:endParaRPr>
          </a:p>
        </p:txBody>
      </p:sp>
      <p:cxnSp>
        <p:nvCxnSpPr>
          <p:cNvPr id="895" name="Google Shape;895;p56" descr="tip of triangle showing fewer students meeting benchmarks"/>
          <p:cNvCxnSpPr>
            <a:stCxn id="893" idx="5"/>
            <a:endCxn id="893" idx="1"/>
          </p:cNvCxnSpPr>
          <p:nvPr/>
        </p:nvCxnSpPr>
        <p:spPr>
          <a:xfrm>
            <a:off x="3528950" y="4154650"/>
            <a:ext cx="2640300" cy="0"/>
          </a:xfrm>
          <a:prstGeom prst="straightConnector1">
            <a:avLst/>
          </a:prstGeom>
          <a:noFill/>
          <a:ln w="38100" cap="flat" cmpd="sng">
            <a:solidFill>
              <a:schemeClr val="dk2"/>
            </a:solidFill>
            <a:prstDash val="solid"/>
            <a:round/>
            <a:headEnd type="none" w="sm" len="sm"/>
            <a:tailEnd type="none" w="sm" len="sm"/>
          </a:ln>
        </p:spPr>
      </p:cxnSp>
      <p:sp>
        <p:nvSpPr>
          <p:cNvPr id="896" name="Google Shape;896;p56">
            <a:extLst>
              <a:ext uri="{C183D7F6-B498-43B3-948B-1728B52AA6E4}">
                <adec:decorative xmlns:adec="http://schemas.microsoft.com/office/drawing/2017/decorative" val="1"/>
              </a:ext>
            </a:extLst>
          </p:cNvPr>
          <p:cNvSpPr/>
          <p:nvPr/>
        </p:nvSpPr>
        <p:spPr>
          <a:xfrm rot="10800000">
            <a:off x="3528875" y="4154525"/>
            <a:ext cx="2640300" cy="2430000"/>
          </a:xfrm>
          <a:prstGeom prst="triangle">
            <a:avLst>
              <a:gd name="adj" fmla="val 50000"/>
            </a:avLst>
          </a:prstGeom>
          <a:solidFill>
            <a:srgbClr val="6AA84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56"/>
          <p:cNvSpPr txBox="1"/>
          <p:nvPr/>
        </p:nvSpPr>
        <p:spPr>
          <a:xfrm>
            <a:off x="3920825" y="4238800"/>
            <a:ext cx="18564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At Benchmark 20%-40%</a:t>
            </a:r>
            <a:endParaRPr sz="2100" b="1" i="0" u="none" strike="noStrike" cap="none">
              <a:solidFill>
                <a:srgbClr val="000000"/>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57"/>
          <p:cNvSpPr txBox="1">
            <a:spLocks noGrp="1"/>
          </p:cNvSpPr>
          <p:nvPr>
            <p:ph type="body" idx="1"/>
          </p:nvPr>
        </p:nvSpPr>
        <p:spPr>
          <a:xfrm>
            <a:off x="228600" y="1852350"/>
            <a:ext cx="8229600" cy="50853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Too many students require more intensive instruction?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Consider:</a:t>
            </a:r>
            <a:endParaRPr sz="2800"/>
          </a:p>
          <a:p>
            <a:pPr marL="457200" lvl="0" indent="0" algn="l" rtl="0">
              <a:lnSpc>
                <a:spcPct val="100000"/>
              </a:lnSpc>
              <a:spcBef>
                <a:spcPts val="360"/>
              </a:spcBef>
              <a:spcAft>
                <a:spcPts val="0"/>
              </a:spcAft>
              <a:buSzPts val="1800"/>
              <a:buNone/>
            </a:pPr>
            <a:r>
              <a:rPr lang="en-US" sz="2800"/>
              <a:t>_  Elevate Tier 1 Practices</a:t>
            </a:r>
            <a:endParaRPr sz="2800"/>
          </a:p>
          <a:p>
            <a:pPr marL="914400" lvl="1" indent="-406400" algn="l" rtl="0">
              <a:lnSpc>
                <a:spcPct val="100000"/>
              </a:lnSpc>
              <a:spcBef>
                <a:spcPts val="360"/>
              </a:spcBef>
              <a:spcAft>
                <a:spcPts val="0"/>
              </a:spcAft>
              <a:buSzPts val="2800"/>
              <a:buChar char="–"/>
            </a:pPr>
            <a:r>
              <a:rPr lang="en-US"/>
              <a:t>Revisiting decision rules</a:t>
            </a:r>
            <a:endParaRPr/>
          </a:p>
          <a:p>
            <a:pPr marL="914400" lvl="1" indent="-406400" algn="l" rtl="0">
              <a:lnSpc>
                <a:spcPct val="100000"/>
              </a:lnSpc>
              <a:spcBef>
                <a:spcPts val="360"/>
              </a:spcBef>
              <a:spcAft>
                <a:spcPts val="0"/>
              </a:spcAft>
              <a:buSzPts val="2800"/>
              <a:buChar char="–"/>
            </a:pPr>
            <a:r>
              <a:rPr lang="en-US"/>
              <a:t>Modify and enhance Tier 1 instruction</a:t>
            </a:r>
            <a:endParaRPr/>
          </a:p>
        </p:txBody>
      </p:sp>
      <p:sp>
        <p:nvSpPr>
          <p:cNvPr id="904" name="Google Shape;904;p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Problem Solving</a:t>
            </a:r>
            <a:endParaRPr/>
          </a:p>
        </p:txBody>
      </p:sp>
      <p:pic>
        <p:nvPicPr>
          <p:cNvPr id="905" name="Google Shape;905;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45900" y="5136275"/>
            <a:ext cx="1551000" cy="1551025"/>
          </a:xfrm>
          <a:prstGeom prst="rect">
            <a:avLst/>
          </a:prstGeom>
          <a:noFill/>
          <a:ln>
            <a:noFill/>
          </a:ln>
        </p:spPr>
      </p:pic>
      <p:sp>
        <p:nvSpPr>
          <p:cNvPr id="906" name="Google Shape;906;p57"/>
          <p:cNvSpPr txBox="1"/>
          <p:nvPr/>
        </p:nvSpPr>
        <p:spPr>
          <a:xfrm>
            <a:off x="465800" y="5844400"/>
            <a:ext cx="6773400" cy="5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Do we have a healthy core?</a:t>
            </a:r>
            <a:endParaRPr sz="32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
          <p:cNvSpPr txBox="1"/>
          <p:nvPr/>
        </p:nvSpPr>
        <p:spPr>
          <a:xfrm>
            <a:off x="116625" y="645900"/>
            <a:ext cx="91440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Verdana"/>
                <a:ea typeface="Verdana"/>
                <a:cs typeface="Verdana"/>
                <a:sym typeface="Verdana"/>
              </a:rPr>
              <a:t>Tier 2 Data Systems</a:t>
            </a:r>
            <a:endParaRPr sz="3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2" name="Google Shape;912;p1" descr="picture representing the data systems we want to consider: level of use, intervention effectiveness, student performance and intervention fidelity"/>
          <p:cNvGrpSpPr/>
          <p:nvPr/>
        </p:nvGrpSpPr>
        <p:grpSpPr>
          <a:xfrm>
            <a:off x="713034" y="2018553"/>
            <a:ext cx="8116504" cy="4320517"/>
            <a:chOff x="1144834" y="2162486"/>
            <a:chExt cx="8116504" cy="4320517"/>
          </a:xfrm>
        </p:grpSpPr>
        <p:grpSp>
          <p:nvGrpSpPr>
            <p:cNvPr id="913" name="Google Shape;913;p1"/>
            <p:cNvGrpSpPr/>
            <p:nvPr/>
          </p:nvGrpSpPr>
          <p:grpSpPr>
            <a:xfrm>
              <a:off x="4504447" y="4326887"/>
              <a:ext cx="4602477" cy="2156116"/>
              <a:chOff x="4613897" y="2575874"/>
              <a:chExt cx="4602477" cy="2156116"/>
            </a:xfrm>
          </p:grpSpPr>
          <p:sp>
            <p:nvSpPr>
              <p:cNvPr id="914" name="Google Shape;914;p1"/>
              <p:cNvSpPr/>
              <p:nvPr/>
            </p:nvSpPr>
            <p:spPr>
              <a:xfrm>
                <a:off x="4613897" y="2575874"/>
                <a:ext cx="1269851" cy="1792920"/>
              </a:xfrm>
              <a:custGeom>
                <a:avLst/>
                <a:gdLst/>
                <a:ahLst/>
                <a:cxnLst/>
                <a:rect l="l" t="t" r="r" b="b"/>
                <a:pathLst>
                  <a:path w="61576" h="86940" extrusionOk="0">
                    <a:moveTo>
                      <a:pt x="1" y="0"/>
                    </a:moveTo>
                    <a:lnTo>
                      <a:pt x="1" y="86939"/>
                    </a:lnTo>
                    <a:cubicBezTo>
                      <a:pt x="23080" y="86895"/>
                      <a:pt x="45218" y="77708"/>
                      <a:pt x="61575" y="61351"/>
                    </a:cubicBezTo>
                    <a:lnTo>
                      <a:pt x="2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
              <p:cNvSpPr/>
              <p:nvPr/>
            </p:nvSpPr>
            <p:spPr>
              <a:xfrm>
                <a:off x="5650800" y="3832313"/>
                <a:ext cx="3565574" cy="815095"/>
              </a:xfrm>
              <a:custGeom>
                <a:avLst/>
                <a:gdLst/>
                <a:ahLst/>
                <a:cxnLst/>
                <a:rect l="l" t="t" r="r" b="b"/>
                <a:pathLst>
                  <a:path w="100922" h="32581" extrusionOk="0">
                    <a:moveTo>
                      <a:pt x="1" y="1"/>
                    </a:moveTo>
                    <a:lnTo>
                      <a:pt x="1" y="32581"/>
                    </a:lnTo>
                    <a:lnTo>
                      <a:pt x="84654" y="32581"/>
                    </a:lnTo>
                    <a:cubicBezTo>
                      <a:pt x="93662" y="32581"/>
                      <a:pt x="100922" y="25276"/>
                      <a:pt x="100922" y="16313"/>
                    </a:cubicBezTo>
                    <a:cubicBezTo>
                      <a:pt x="100922" y="7306"/>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
              <p:cNvSpPr/>
              <p:nvPr/>
            </p:nvSpPr>
            <p:spPr>
              <a:xfrm>
                <a:off x="4843092" y="3727386"/>
                <a:ext cx="1006440" cy="1004604"/>
              </a:xfrm>
              <a:custGeom>
                <a:avLst/>
                <a:gdLst/>
                <a:ahLst/>
                <a:cxnLst/>
                <a:rect l="l" t="t" r="r" b="b"/>
                <a:pathLst>
                  <a:path w="48803" h="48714" extrusionOk="0">
                    <a:moveTo>
                      <a:pt x="24379" y="0"/>
                    </a:moveTo>
                    <a:lnTo>
                      <a:pt x="24021" y="0"/>
                    </a:lnTo>
                    <a:cubicBezTo>
                      <a:pt x="10711" y="180"/>
                      <a:pt x="1" y="11025"/>
                      <a:pt x="1" y="24379"/>
                    </a:cubicBezTo>
                    <a:cubicBezTo>
                      <a:pt x="1" y="24827"/>
                      <a:pt x="1" y="25276"/>
                      <a:pt x="45" y="25768"/>
                    </a:cubicBezTo>
                    <a:cubicBezTo>
                      <a:pt x="807" y="38496"/>
                      <a:pt x="11249" y="48534"/>
                      <a:pt x="24021" y="48713"/>
                    </a:cubicBezTo>
                    <a:lnTo>
                      <a:pt x="24379" y="48713"/>
                    </a:lnTo>
                    <a:cubicBezTo>
                      <a:pt x="37331" y="48713"/>
                      <a:pt x="47996" y="38630"/>
                      <a:pt x="48758" y="25768"/>
                    </a:cubicBezTo>
                    <a:cubicBezTo>
                      <a:pt x="48758" y="25276"/>
                      <a:pt x="48803" y="24827"/>
                      <a:pt x="48803" y="24379"/>
                    </a:cubicBezTo>
                    <a:cubicBezTo>
                      <a:pt x="48758" y="10890"/>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1"/>
              <p:cNvSpPr/>
              <p:nvPr/>
            </p:nvSpPr>
            <p:spPr>
              <a:xfrm>
                <a:off x="4905928" y="3790223"/>
                <a:ext cx="879838" cy="879838"/>
              </a:xfrm>
              <a:custGeom>
                <a:avLst/>
                <a:gdLst/>
                <a:ahLst/>
                <a:cxnLst/>
                <a:rect l="l" t="t" r="r" b="b"/>
                <a:pathLst>
                  <a:path w="42664" h="42664" extrusionOk="0">
                    <a:moveTo>
                      <a:pt x="42664" y="22587"/>
                    </a:moveTo>
                    <a:lnTo>
                      <a:pt x="42664" y="19988"/>
                    </a:lnTo>
                    <a:cubicBezTo>
                      <a:pt x="42664" y="19181"/>
                      <a:pt x="42171" y="18509"/>
                      <a:pt x="41409" y="18240"/>
                    </a:cubicBezTo>
                    <a:lnTo>
                      <a:pt x="38362" y="17299"/>
                    </a:lnTo>
                    <a:cubicBezTo>
                      <a:pt x="37779" y="17120"/>
                      <a:pt x="37331" y="16672"/>
                      <a:pt x="37152" y="16089"/>
                    </a:cubicBezTo>
                    <a:cubicBezTo>
                      <a:pt x="36883" y="15327"/>
                      <a:pt x="36569" y="14565"/>
                      <a:pt x="36211" y="13803"/>
                    </a:cubicBezTo>
                    <a:cubicBezTo>
                      <a:pt x="35942" y="13266"/>
                      <a:pt x="35942" y="12683"/>
                      <a:pt x="36211" y="12145"/>
                    </a:cubicBezTo>
                    <a:lnTo>
                      <a:pt x="37689" y="9322"/>
                    </a:lnTo>
                    <a:cubicBezTo>
                      <a:pt x="38048" y="8605"/>
                      <a:pt x="37913" y="7754"/>
                      <a:pt x="37331" y="7171"/>
                    </a:cubicBezTo>
                    <a:lnTo>
                      <a:pt x="35494" y="5334"/>
                    </a:lnTo>
                    <a:cubicBezTo>
                      <a:pt x="34956" y="4751"/>
                      <a:pt x="34059" y="4617"/>
                      <a:pt x="33342" y="5020"/>
                    </a:cubicBezTo>
                    <a:lnTo>
                      <a:pt x="30564" y="6454"/>
                    </a:lnTo>
                    <a:cubicBezTo>
                      <a:pt x="30026" y="6723"/>
                      <a:pt x="29399" y="6723"/>
                      <a:pt x="28861" y="6454"/>
                    </a:cubicBezTo>
                    <a:cubicBezTo>
                      <a:pt x="28144" y="6095"/>
                      <a:pt x="27382" y="5782"/>
                      <a:pt x="26620" y="5513"/>
                    </a:cubicBezTo>
                    <a:cubicBezTo>
                      <a:pt x="26038" y="5334"/>
                      <a:pt x="25590" y="4886"/>
                      <a:pt x="25410" y="4303"/>
                    </a:cubicBezTo>
                    <a:lnTo>
                      <a:pt x="24425" y="1300"/>
                    </a:lnTo>
                    <a:cubicBezTo>
                      <a:pt x="24200" y="539"/>
                      <a:pt x="23483" y="1"/>
                      <a:pt x="22677" y="1"/>
                    </a:cubicBezTo>
                    <a:lnTo>
                      <a:pt x="20078" y="1"/>
                    </a:lnTo>
                    <a:cubicBezTo>
                      <a:pt x="19271" y="1"/>
                      <a:pt x="18599" y="539"/>
                      <a:pt x="18330" y="1300"/>
                    </a:cubicBezTo>
                    <a:lnTo>
                      <a:pt x="17389" y="4303"/>
                    </a:lnTo>
                    <a:cubicBezTo>
                      <a:pt x="17209" y="4886"/>
                      <a:pt x="16761" y="5334"/>
                      <a:pt x="16179" y="5513"/>
                    </a:cubicBezTo>
                    <a:cubicBezTo>
                      <a:pt x="15372" y="5782"/>
                      <a:pt x="14610" y="6095"/>
                      <a:pt x="13893" y="6454"/>
                    </a:cubicBezTo>
                    <a:cubicBezTo>
                      <a:pt x="13355" y="6723"/>
                      <a:pt x="12728" y="6723"/>
                      <a:pt x="12235" y="6454"/>
                    </a:cubicBezTo>
                    <a:lnTo>
                      <a:pt x="9412" y="5020"/>
                    </a:lnTo>
                    <a:cubicBezTo>
                      <a:pt x="8695" y="4617"/>
                      <a:pt x="7799" y="4751"/>
                      <a:pt x="7216" y="5334"/>
                    </a:cubicBezTo>
                    <a:lnTo>
                      <a:pt x="5379" y="7171"/>
                    </a:lnTo>
                    <a:cubicBezTo>
                      <a:pt x="4796" y="7754"/>
                      <a:pt x="4662" y="8605"/>
                      <a:pt x="5065" y="9322"/>
                    </a:cubicBezTo>
                    <a:lnTo>
                      <a:pt x="6499" y="12145"/>
                    </a:lnTo>
                    <a:cubicBezTo>
                      <a:pt x="6768" y="12683"/>
                      <a:pt x="6768" y="13311"/>
                      <a:pt x="6499" y="13848"/>
                    </a:cubicBezTo>
                    <a:cubicBezTo>
                      <a:pt x="6140" y="14565"/>
                      <a:pt x="5827" y="15327"/>
                      <a:pt x="5558" y="16089"/>
                    </a:cubicBezTo>
                    <a:cubicBezTo>
                      <a:pt x="5334" y="16672"/>
                      <a:pt x="4886" y="17120"/>
                      <a:pt x="4348" y="17299"/>
                    </a:cubicBezTo>
                    <a:lnTo>
                      <a:pt x="1301" y="18240"/>
                    </a:lnTo>
                    <a:cubicBezTo>
                      <a:pt x="539" y="18509"/>
                      <a:pt x="1" y="19181"/>
                      <a:pt x="1" y="19988"/>
                    </a:cubicBezTo>
                    <a:lnTo>
                      <a:pt x="1" y="22587"/>
                    </a:lnTo>
                    <a:cubicBezTo>
                      <a:pt x="1" y="23394"/>
                      <a:pt x="539" y="24111"/>
                      <a:pt x="1301" y="24380"/>
                    </a:cubicBezTo>
                    <a:lnTo>
                      <a:pt x="4348" y="25321"/>
                    </a:lnTo>
                    <a:cubicBezTo>
                      <a:pt x="4930" y="25500"/>
                      <a:pt x="5379" y="25948"/>
                      <a:pt x="5558" y="26531"/>
                    </a:cubicBezTo>
                    <a:cubicBezTo>
                      <a:pt x="5782" y="27292"/>
                      <a:pt x="6096" y="28054"/>
                      <a:pt x="6499" y="28771"/>
                    </a:cubicBezTo>
                    <a:cubicBezTo>
                      <a:pt x="6768" y="29309"/>
                      <a:pt x="6768" y="29892"/>
                      <a:pt x="6499" y="30429"/>
                    </a:cubicBezTo>
                    <a:lnTo>
                      <a:pt x="5020" y="33342"/>
                    </a:lnTo>
                    <a:cubicBezTo>
                      <a:pt x="4662" y="34059"/>
                      <a:pt x="4796" y="34911"/>
                      <a:pt x="5334" y="35493"/>
                    </a:cubicBezTo>
                    <a:lnTo>
                      <a:pt x="7171" y="37331"/>
                    </a:lnTo>
                    <a:cubicBezTo>
                      <a:pt x="7754" y="37913"/>
                      <a:pt x="8605" y="38048"/>
                      <a:pt x="9322" y="37644"/>
                    </a:cubicBezTo>
                    <a:lnTo>
                      <a:pt x="12190" y="36166"/>
                    </a:lnTo>
                    <a:cubicBezTo>
                      <a:pt x="12728" y="35897"/>
                      <a:pt x="13355" y="35897"/>
                      <a:pt x="13893" y="36166"/>
                    </a:cubicBezTo>
                    <a:cubicBezTo>
                      <a:pt x="14610" y="36524"/>
                      <a:pt x="15327" y="36838"/>
                      <a:pt x="16134" y="37107"/>
                    </a:cubicBezTo>
                    <a:cubicBezTo>
                      <a:pt x="16672" y="37286"/>
                      <a:pt x="17120" y="37734"/>
                      <a:pt x="17299" y="38317"/>
                    </a:cubicBezTo>
                    <a:lnTo>
                      <a:pt x="18285" y="41364"/>
                    </a:lnTo>
                    <a:cubicBezTo>
                      <a:pt x="18509" y="42126"/>
                      <a:pt x="19226" y="42664"/>
                      <a:pt x="20033" y="42664"/>
                    </a:cubicBezTo>
                    <a:lnTo>
                      <a:pt x="22632" y="42664"/>
                    </a:lnTo>
                    <a:cubicBezTo>
                      <a:pt x="23439" y="42664"/>
                      <a:pt x="24156" y="42126"/>
                      <a:pt x="24380" y="41364"/>
                    </a:cubicBezTo>
                    <a:lnTo>
                      <a:pt x="25366" y="38317"/>
                    </a:lnTo>
                    <a:cubicBezTo>
                      <a:pt x="25545" y="37734"/>
                      <a:pt x="25993" y="37286"/>
                      <a:pt x="26531" y="37107"/>
                    </a:cubicBezTo>
                    <a:cubicBezTo>
                      <a:pt x="27337" y="36838"/>
                      <a:pt x="28054" y="36524"/>
                      <a:pt x="28771" y="36166"/>
                    </a:cubicBezTo>
                    <a:cubicBezTo>
                      <a:pt x="29309" y="35897"/>
                      <a:pt x="29937" y="35897"/>
                      <a:pt x="30474" y="36166"/>
                    </a:cubicBezTo>
                    <a:lnTo>
                      <a:pt x="33342" y="37644"/>
                    </a:lnTo>
                    <a:cubicBezTo>
                      <a:pt x="34015" y="38003"/>
                      <a:pt x="34911" y="37913"/>
                      <a:pt x="35449" y="37331"/>
                    </a:cubicBezTo>
                    <a:lnTo>
                      <a:pt x="37286" y="35493"/>
                    </a:lnTo>
                    <a:cubicBezTo>
                      <a:pt x="37869" y="34911"/>
                      <a:pt x="38003" y="34059"/>
                      <a:pt x="37645" y="33342"/>
                    </a:cubicBezTo>
                    <a:lnTo>
                      <a:pt x="36166" y="30474"/>
                    </a:lnTo>
                    <a:cubicBezTo>
                      <a:pt x="35897" y="29981"/>
                      <a:pt x="35897" y="29354"/>
                      <a:pt x="36166" y="28816"/>
                    </a:cubicBezTo>
                    <a:cubicBezTo>
                      <a:pt x="36524" y="28099"/>
                      <a:pt x="36838" y="27337"/>
                      <a:pt x="37107" y="26575"/>
                    </a:cubicBezTo>
                    <a:cubicBezTo>
                      <a:pt x="37286" y="25993"/>
                      <a:pt x="37734" y="25545"/>
                      <a:pt x="38317" y="25365"/>
                    </a:cubicBezTo>
                    <a:lnTo>
                      <a:pt x="41409" y="24380"/>
                    </a:lnTo>
                    <a:cubicBezTo>
                      <a:pt x="42171" y="24156"/>
                      <a:pt x="42664" y="23394"/>
                      <a:pt x="42664" y="22587"/>
                    </a:cubicBezTo>
                    <a:close/>
                    <a:moveTo>
                      <a:pt x="21332" y="34328"/>
                    </a:moveTo>
                    <a:cubicBezTo>
                      <a:pt x="9726" y="34328"/>
                      <a:pt x="3900" y="20302"/>
                      <a:pt x="12101" y="12056"/>
                    </a:cubicBezTo>
                    <a:cubicBezTo>
                      <a:pt x="20346" y="3855"/>
                      <a:pt x="34373" y="9636"/>
                      <a:pt x="34418" y="21287"/>
                    </a:cubicBezTo>
                    <a:cubicBezTo>
                      <a:pt x="34418" y="28502"/>
                      <a:pt x="28547" y="34328"/>
                      <a:pt x="21332" y="3432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1"/>
              <p:cNvSpPr txBox="1"/>
              <p:nvPr/>
            </p:nvSpPr>
            <p:spPr>
              <a:xfrm>
                <a:off x="5947325" y="3854963"/>
                <a:ext cx="3118200" cy="81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FIDELITY</a:t>
                </a:r>
                <a:endParaRPr sz="2400" b="0" i="0" u="none" strike="noStrike" cap="none">
                  <a:solidFill>
                    <a:schemeClr val="dk1"/>
                  </a:solidFill>
                  <a:latin typeface="Verdana"/>
                  <a:ea typeface="Verdana"/>
                  <a:cs typeface="Verdana"/>
                  <a:sym typeface="Verdana"/>
                </a:endParaRPr>
              </a:p>
            </p:txBody>
          </p:sp>
        </p:grpSp>
        <p:grpSp>
          <p:nvGrpSpPr>
            <p:cNvPr id="919" name="Google Shape;919;p1"/>
            <p:cNvGrpSpPr/>
            <p:nvPr/>
          </p:nvGrpSpPr>
          <p:grpSpPr>
            <a:xfrm>
              <a:off x="1144834" y="2795868"/>
              <a:ext cx="3359614" cy="3255909"/>
              <a:chOff x="3529870" y="1306052"/>
              <a:chExt cx="2352012" cy="2538721"/>
            </a:xfrm>
          </p:grpSpPr>
          <p:sp>
            <p:nvSpPr>
              <p:cNvPr id="920" name="Google Shape;920;p1"/>
              <p:cNvSpPr/>
              <p:nvPr/>
            </p:nvSpPr>
            <p:spPr>
              <a:xfrm>
                <a:off x="3529870" y="1487198"/>
                <a:ext cx="2157959" cy="2157959"/>
              </a:xfrm>
              <a:custGeom>
                <a:avLst/>
                <a:gdLst/>
                <a:ahLst/>
                <a:cxnLst/>
                <a:rect l="l" t="t" r="r" b="b"/>
                <a:pathLst>
                  <a:path w="104641" h="104641" extrusionOk="0">
                    <a:moveTo>
                      <a:pt x="104640" y="52343"/>
                    </a:moveTo>
                    <a:cubicBezTo>
                      <a:pt x="104640" y="81248"/>
                      <a:pt x="81248" y="104641"/>
                      <a:pt x="52343" y="104641"/>
                    </a:cubicBezTo>
                    <a:cubicBezTo>
                      <a:pt x="23438" y="104641"/>
                      <a:pt x="0" y="81248"/>
                      <a:pt x="0" y="52343"/>
                    </a:cubicBezTo>
                    <a:cubicBezTo>
                      <a:pt x="0" y="23438"/>
                      <a:pt x="23438" y="0"/>
                      <a:pt x="52343" y="0"/>
                    </a:cubicBezTo>
                    <a:cubicBezTo>
                      <a:pt x="81248" y="0"/>
                      <a:pt x="104640" y="23438"/>
                      <a:pt x="104640" y="5234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1"/>
              <p:cNvSpPr/>
              <p:nvPr/>
            </p:nvSpPr>
            <p:spPr>
              <a:xfrm>
                <a:off x="3669400" y="1626750"/>
                <a:ext cx="1879803" cy="1879782"/>
              </a:xfrm>
              <a:custGeom>
                <a:avLst/>
                <a:gdLst/>
                <a:ahLst/>
                <a:cxnLst/>
                <a:rect l="l" t="t" r="r" b="b"/>
                <a:pathLst>
                  <a:path w="91153" h="91152" extrusionOk="0">
                    <a:moveTo>
                      <a:pt x="54674" y="5020"/>
                    </a:moveTo>
                    <a:cubicBezTo>
                      <a:pt x="77081" y="10039"/>
                      <a:pt x="91152" y="32311"/>
                      <a:pt x="86088" y="54673"/>
                    </a:cubicBezTo>
                    <a:cubicBezTo>
                      <a:pt x="81069" y="77080"/>
                      <a:pt x="58842" y="91152"/>
                      <a:pt x="36435" y="86088"/>
                    </a:cubicBezTo>
                    <a:cubicBezTo>
                      <a:pt x="14072" y="81069"/>
                      <a:pt x="1" y="58841"/>
                      <a:pt x="5020" y="36434"/>
                    </a:cubicBezTo>
                    <a:cubicBezTo>
                      <a:pt x="10084" y="14072"/>
                      <a:pt x="32312" y="0"/>
                      <a:pt x="54674" y="50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
              <p:cNvSpPr/>
              <p:nvPr/>
            </p:nvSpPr>
            <p:spPr>
              <a:xfrm>
                <a:off x="3529870" y="1487198"/>
                <a:ext cx="2158887" cy="2157959"/>
              </a:xfrm>
              <a:custGeom>
                <a:avLst/>
                <a:gdLst/>
                <a:ahLst/>
                <a:cxnLst/>
                <a:rect l="l" t="t" r="r" b="b"/>
                <a:pathLst>
                  <a:path w="104686" h="104641" extrusionOk="0">
                    <a:moveTo>
                      <a:pt x="52343" y="0"/>
                    </a:moveTo>
                    <a:lnTo>
                      <a:pt x="51491" y="0"/>
                    </a:lnTo>
                    <a:cubicBezTo>
                      <a:pt x="22945" y="449"/>
                      <a:pt x="0" y="23752"/>
                      <a:pt x="0" y="52343"/>
                    </a:cubicBezTo>
                    <a:cubicBezTo>
                      <a:pt x="0" y="53329"/>
                      <a:pt x="45" y="54360"/>
                      <a:pt x="90" y="55346"/>
                    </a:cubicBezTo>
                    <a:cubicBezTo>
                      <a:pt x="1658" y="82682"/>
                      <a:pt x="24110" y="104193"/>
                      <a:pt x="51491" y="104641"/>
                    </a:cubicBezTo>
                    <a:lnTo>
                      <a:pt x="52343" y="104641"/>
                    </a:lnTo>
                    <a:cubicBezTo>
                      <a:pt x="80038" y="104641"/>
                      <a:pt x="102982" y="82996"/>
                      <a:pt x="104596" y="55346"/>
                    </a:cubicBezTo>
                    <a:cubicBezTo>
                      <a:pt x="104640" y="54315"/>
                      <a:pt x="104685" y="53329"/>
                      <a:pt x="104685" y="52343"/>
                    </a:cubicBezTo>
                    <a:cubicBezTo>
                      <a:pt x="104685" y="23438"/>
                      <a:pt x="81248" y="0"/>
                      <a:pt x="52343"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
              <p:cNvSpPr/>
              <p:nvPr/>
            </p:nvSpPr>
            <p:spPr>
              <a:xfrm>
                <a:off x="4886523" y="1306052"/>
                <a:ext cx="317937" cy="533277"/>
              </a:xfrm>
              <a:custGeom>
                <a:avLst/>
                <a:gdLst/>
                <a:ahLst/>
                <a:cxnLst/>
                <a:rect l="l" t="t" r="r" b="b"/>
                <a:pathLst>
                  <a:path w="15417" h="25859" extrusionOk="0">
                    <a:moveTo>
                      <a:pt x="15417" y="9591"/>
                    </a:moveTo>
                    <a:lnTo>
                      <a:pt x="13042" y="1"/>
                    </a:lnTo>
                    <a:lnTo>
                      <a:pt x="4258" y="4572"/>
                    </a:lnTo>
                    <a:lnTo>
                      <a:pt x="8157" y="6320"/>
                    </a:lnTo>
                    <a:lnTo>
                      <a:pt x="1" y="24335"/>
                    </a:lnTo>
                    <a:lnTo>
                      <a:pt x="3407" y="25859"/>
                    </a:lnTo>
                    <a:lnTo>
                      <a:pt x="11563" y="7843"/>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
              <p:cNvSpPr/>
              <p:nvPr/>
            </p:nvSpPr>
            <p:spPr>
              <a:xfrm>
                <a:off x="5326436" y="2037073"/>
                <a:ext cx="555446" cy="273578"/>
              </a:xfrm>
              <a:custGeom>
                <a:avLst/>
                <a:gdLst/>
                <a:ahLst/>
                <a:cxnLst/>
                <a:rect l="l" t="t" r="r" b="b"/>
                <a:pathLst>
                  <a:path w="26934" h="13266" extrusionOk="0">
                    <a:moveTo>
                      <a:pt x="21197" y="11697"/>
                    </a:moveTo>
                    <a:lnTo>
                      <a:pt x="26933" y="3631"/>
                    </a:lnTo>
                    <a:lnTo>
                      <a:pt x="17747" y="1"/>
                    </a:lnTo>
                    <a:lnTo>
                      <a:pt x="18957" y="4079"/>
                    </a:lnTo>
                    <a:lnTo>
                      <a:pt x="0" y="9725"/>
                    </a:lnTo>
                    <a:lnTo>
                      <a:pt x="1031" y="13266"/>
                    </a:lnTo>
                    <a:lnTo>
                      <a:pt x="19987" y="7619"/>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
              <p:cNvSpPr/>
              <p:nvPr/>
            </p:nvSpPr>
            <p:spPr>
              <a:xfrm>
                <a:off x="5326436" y="2851265"/>
                <a:ext cx="555446" cy="273578"/>
              </a:xfrm>
              <a:custGeom>
                <a:avLst/>
                <a:gdLst/>
                <a:ahLst/>
                <a:cxnLst/>
                <a:rect l="l" t="t" r="r" b="b"/>
                <a:pathLst>
                  <a:path w="26934" h="13266" extrusionOk="0">
                    <a:moveTo>
                      <a:pt x="21197" y="1524"/>
                    </a:moveTo>
                    <a:lnTo>
                      <a:pt x="26933" y="9636"/>
                    </a:lnTo>
                    <a:lnTo>
                      <a:pt x="17747" y="13266"/>
                    </a:lnTo>
                    <a:lnTo>
                      <a:pt x="18957" y="9188"/>
                    </a:lnTo>
                    <a:lnTo>
                      <a:pt x="0" y="3541"/>
                    </a:lnTo>
                    <a:lnTo>
                      <a:pt x="1031" y="1"/>
                    </a:lnTo>
                    <a:lnTo>
                      <a:pt x="19987" y="5647"/>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
              <p:cNvSpPr/>
              <p:nvPr/>
            </p:nvSpPr>
            <p:spPr>
              <a:xfrm>
                <a:off x="4902237" y="3299493"/>
                <a:ext cx="298531" cy="545280"/>
              </a:xfrm>
              <a:custGeom>
                <a:avLst/>
                <a:gdLst/>
                <a:ahLst/>
                <a:cxnLst/>
                <a:rect l="l" t="t" r="r" b="b"/>
                <a:pathLst>
                  <a:path w="14476" h="26441" extrusionOk="0">
                    <a:moveTo>
                      <a:pt x="3003" y="21332"/>
                    </a:moveTo>
                    <a:lnTo>
                      <a:pt x="11473" y="26441"/>
                    </a:lnTo>
                    <a:lnTo>
                      <a:pt x="14476" y="16985"/>
                    </a:lnTo>
                    <a:lnTo>
                      <a:pt x="10487" y="18509"/>
                    </a:lnTo>
                    <a:lnTo>
                      <a:pt x="3496" y="1"/>
                    </a:lnTo>
                    <a:lnTo>
                      <a:pt x="1" y="1300"/>
                    </a:lnTo>
                    <a:lnTo>
                      <a:pt x="6992" y="19808"/>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1"/>
              <p:cNvSpPr/>
              <p:nvPr/>
            </p:nvSpPr>
            <p:spPr>
              <a:xfrm>
                <a:off x="3665709" y="1623059"/>
                <a:ext cx="1887186" cy="1887186"/>
              </a:xfrm>
              <a:custGeom>
                <a:avLst/>
                <a:gdLst/>
                <a:ahLst/>
                <a:cxnLst/>
                <a:rect l="l" t="t" r="r" b="b"/>
                <a:pathLst>
                  <a:path w="91511" h="91511" extrusionOk="0">
                    <a:moveTo>
                      <a:pt x="45765" y="17673"/>
                    </a:moveTo>
                    <a:cubicBezTo>
                      <a:pt x="49366" y="17673"/>
                      <a:pt x="52999" y="18371"/>
                      <a:pt x="56466" y="19808"/>
                    </a:cubicBezTo>
                    <a:cubicBezTo>
                      <a:pt x="66908" y="24155"/>
                      <a:pt x="73764" y="34372"/>
                      <a:pt x="73764" y="45710"/>
                    </a:cubicBezTo>
                    <a:cubicBezTo>
                      <a:pt x="73764" y="61171"/>
                      <a:pt x="61216" y="73719"/>
                      <a:pt x="45756" y="73719"/>
                    </a:cubicBezTo>
                    <a:cubicBezTo>
                      <a:pt x="34418" y="73719"/>
                      <a:pt x="24200" y="66862"/>
                      <a:pt x="19853" y="56421"/>
                    </a:cubicBezTo>
                    <a:cubicBezTo>
                      <a:pt x="15551" y="45934"/>
                      <a:pt x="17926" y="33879"/>
                      <a:pt x="25948" y="25903"/>
                    </a:cubicBezTo>
                    <a:cubicBezTo>
                      <a:pt x="31318" y="20533"/>
                      <a:pt x="38475" y="17673"/>
                      <a:pt x="45765" y="17673"/>
                    </a:cubicBezTo>
                    <a:close/>
                    <a:moveTo>
                      <a:pt x="42977" y="0"/>
                    </a:moveTo>
                    <a:cubicBezTo>
                      <a:pt x="41229" y="0"/>
                      <a:pt x="39706" y="1120"/>
                      <a:pt x="39213" y="2779"/>
                    </a:cubicBezTo>
                    <a:lnTo>
                      <a:pt x="37151" y="9277"/>
                    </a:lnTo>
                    <a:cubicBezTo>
                      <a:pt x="36748" y="10487"/>
                      <a:pt x="35807" y="11428"/>
                      <a:pt x="34597" y="11831"/>
                    </a:cubicBezTo>
                    <a:cubicBezTo>
                      <a:pt x="32894" y="12369"/>
                      <a:pt x="31281" y="13041"/>
                      <a:pt x="29667" y="13848"/>
                    </a:cubicBezTo>
                    <a:cubicBezTo>
                      <a:pt x="29107" y="14139"/>
                      <a:pt x="28491" y="14285"/>
                      <a:pt x="27869" y="14285"/>
                    </a:cubicBezTo>
                    <a:cubicBezTo>
                      <a:pt x="27248" y="14285"/>
                      <a:pt x="26620" y="14139"/>
                      <a:pt x="26038" y="13848"/>
                    </a:cubicBezTo>
                    <a:lnTo>
                      <a:pt x="19988" y="10711"/>
                    </a:lnTo>
                    <a:cubicBezTo>
                      <a:pt x="19418" y="10409"/>
                      <a:pt x="18798" y="10264"/>
                      <a:pt x="18182" y="10264"/>
                    </a:cubicBezTo>
                    <a:cubicBezTo>
                      <a:pt x="17150" y="10264"/>
                      <a:pt x="16129" y="10670"/>
                      <a:pt x="15372" y="11428"/>
                    </a:cubicBezTo>
                    <a:lnTo>
                      <a:pt x="11428" y="15326"/>
                    </a:lnTo>
                    <a:cubicBezTo>
                      <a:pt x="10218" y="16536"/>
                      <a:pt x="9949" y="18419"/>
                      <a:pt x="10711" y="19942"/>
                    </a:cubicBezTo>
                    <a:lnTo>
                      <a:pt x="13893" y="26037"/>
                    </a:lnTo>
                    <a:cubicBezTo>
                      <a:pt x="14476" y="27157"/>
                      <a:pt x="14476" y="28502"/>
                      <a:pt x="13893" y="29667"/>
                    </a:cubicBezTo>
                    <a:cubicBezTo>
                      <a:pt x="13086" y="31235"/>
                      <a:pt x="12414" y="32849"/>
                      <a:pt x="11876" y="34552"/>
                    </a:cubicBezTo>
                    <a:cubicBezTo>
                      <a:pt x="11473" y="35762"/>
                      <a:pt x="10532" y="36703"/>
                      <a:pt x="9277" y="37106"/>
                    </a:cubicBezTo>
                    <a:lnTo>
                      <a:pt x="2779" y="39167"/>
                    </a:lnTo>
                    <a:cubicBezTo>
                      <a:pt x="1121" y="39705"/>
                      <a:pt x="1" y="41229"/>
                      <a:pt x="1" y="42932"/>
                    </a:cubicBezTo>
                    <a:lnTo>
                      <a:pt x="1" y="48534"/>
                    </a:lnTo>
                    <a:cubicBezTo>
                      <a:pt x="1" y="50281"/>
                      <a:pt x="1121" y="51805"/>
                      <a:pt x="2779" y="52298"/>
                    </a:cubicBezTo>
                    <a:lnTo>
                      <a:pt x="9322" y="54359"/>
                    </a:lnTo>
                    <a:cubicBezTo>
                      <a:pt x="10532" y="54763"/>
                      <a:pt x="11473" y="55704"/>
                      <a:pt x="11876" y="56959"/>
                    </a:cubicBezTo>
                    <a:cubicBezTo>
                      <a:pt x="12459" y="58617"/>
                      <a:pt x="13131" y="60230"/>
                      <a:pt x="13893" y="61754"/>
                    </a:cubicBezTo>
                    <a:cubicBezTo>
                      <a:pt x="14476" y="62919"/>
                      <a:pt x="14476" y="64263"/>
                      <a:pt x="13893" y="65428"/>
                    </a:cubicBezTo>
                    <a:lnTo>
                      <a:pt x="10711" y="71523"/>
                    </a:lnTo>
                    <a:cubicBezTo>
                      <a:pt x="9949" y="73047"/>
                      <a:pt x="10218" y="74929"/>
                      <a:pt x="11428" y="76139"/>
                    </a:cubicBezTo>
                    <a:lnTo>
                      <a:pt x="15372" y="80038"/>
                    </a:lnTo>
                    <a:cubicBezTo>
                      <a:pt x="16129" y="80795"/>
                      <a:pt x="17150" y="81201"/>
                      <a:pt x="18182" y="81201"/>
                    </a:cubicBezTo>
                    <a:cubicBezTo>
                      <a:pt x="18798" y="81201"/>
                      <a:pt x="19418" y="81056"/>
                      <a:pt x="19988" y="80755"/>
                    </a:cubicBezTo>
                    <a:lnTo>
                      <a:pt x="26082" y="77573"/>
                    </a:lnTo>
                    <a:cubicBezTo>
                      <a:pt x="26665" y="77282"/>
                      <a:pt x="27292" y="77136"/>
                      <a:pt x="27920" y="77136"/>
                    </a:cubicBezTo>
                    <a:cubicBezTo>
                      <a:pt x="28547" y="77136"/>
                      <a:pt x="29175" y="77282"/>
                      <a:pt x="29757" y="77573"/>
                    </a:cubicBezTo>
                    <a:cubicBezTo>
                      <a:pt x="31281" y="78380"/>
                      <a:pt x="32894" y="79052"/>
                      <a:pt x="34552" y="79634"/>
                    </a:cubicBezTo>
                    <a:cubicBezTo>
                      <a:pt x="35762" y="79993"/>
                      <a:pt x="36703" y="80934"/>
                      <a:pt x="37107" y="82189"/>
                    </a:cubicBezTo>
                    <a:lnTo>
                      <a:pt x="39213" y="88732"/>
                    </a:lnTo>
                    <a:cubicBezTo>
                      <a:pt x="39706" y="90390"/>
                      <a:pt x="41229" y="91510"/>
                      <a:pt x="42932" y="91510"/>
                    </a:cubicBezTo>
                    <a:lnTo>
                      <a:pt x="48534" y="91510"/>
                    </a:lnTo>
                    <a:cubicBezTo>
                      <a:pt x="50282" y="91510"/>
                      <a:pt x="51806" y="90390"/>
                      <a:pt x="52298" y="88732"/>
                    </a:cubicBezTo>
                    <a:lnTo>
                      <a:pt x="54405" y="82189"/>
                    </a:lnTo>
                    <a:cubicBezTo>
                      <a:pt x="54808" y="80934"/>
                      <a:pt x="55749" y="79993"/>
                      <a:pt x="56959" y="79590"/>
                    </a:cubicBezTo>
                    <a:cubicBezTo>
                      <a:pt x="58617" y="79052"/>
                      <a:pt x="60231" y="78380"/>
                      <a:pt x="61799" y="77618"/>
                    </a:cubicBezTo>
                    <a:cubicBezTo>
                      <a:pt x="62359" y="77327"/>
                      <a:pt x="62975" y="77181"/>
                      <a:pt x="63597" y="77181"/>
                    </a:cubicBezTo>
                    <a:cubicBezTo>
                      <a:pt x="64219" y="77181"/>
                      <a:pt x="64846" y="77327"/>
                      <a:pt x="65429" y="77618"/>
                    </a:cubicBezTo>
                    <a:lnTo>
                      <a:pt x="71524" y="80800"/>
                    </a:lnTo>
                    <a:cubicBezTo>
                      <a:pt x="72096" y="81086"/>
                      <a:pt x="72719" y="81227"/>
                      <a:pt x="73338" y="81227"/>
                    </a:cubicBezTo>
                    <a:cubicBezTo>
                      <a:pt x="74367" y="81227"/>
                      <a:pt x="75384" y="80838"/>
                      <a:pt x="76139" y="80083"/>
                    </a:cubicBezTo>
                    <a:lnTo>
                      <a:pt x="80083" y="76139"/>
                    </a:lnTo>
                    <a:cubicBezTo>
                      <a:pt x="81293" y="74929"/>
                      <a:pt x="81562" y="73047"/>
                      <a:pt x="80800" y="71523"/>
                    </a:cubicBezTo>
                    <a:lnTo>
                      <a:pt x="77618" y="65428"/>
                    </a:lnTo>
                    <a:cubicBezTo>
                      <a:pt x="77036" y="64263"/>
                      <a:pt x="77036" y="62919"/>
                      <a:pt x="77618" y="61799"/>
                    </a:cubicBezTo>
                    <a:cubicBezTo>
                      <a:pt x="78380" y="60230"/>
                      <a:pt x="79052" y="58617"/>
                      <a:pt x="79635" y="56959"/>
                    </a:cubicBezTo>
                    <a:cubicBezTo>
                      <a:pt x="79993" y="55749"/>
                      <a:pt x="80979" y="54763"/>
                      <a:pt x="82189" y="54359"/>
                    </a:cubicBezTo>
                    <a:lnTo>
                      <a:pt x="88732" y="52298"/>
                    </a:lnTo>
                    <a:cubicBezTo>
                      <a:pt x="90390" y="51805"/>
                      <a:pt x="91511" y="50281"/>
                      <a:pt x="91511" y="48534"/>
                    </a:cubicBezTo>
                    <a:lnTo>
                      <a:pt x="91511" y="42932"/>
                    </a:lnTo>
                    <a:cubicBezTo>
                      <a:pt x="91511" y="41184"/>
                      <a:pt x="90390" y="39660"/>
                      <a:pt x="88732" y="39167"/>
                    </a:cubicBezTo>
                    <a:lnTo>
                      <a:pt x="82234" y="37106"/>
                    </a:lnTo>
                    <a:cubicBezTo>
                      <a:pt x="81024" y="36703"/>
                      <a:pt x="80038" y="35762"/>
                      <a:pt x="79680" y="34507"/>
                    </a:cubicBezTo>
                    <a:cubicBezTo>
                      <a:pt x="79097" y="32849"/>
                      <a:pt x="78425" y="31235"/>
                      <a:pt x="77663" y="29667"/>
                    </a:cubicBezTo>
                    <a:cubicBezTo>
                      <a:pt x="77036" y="28502"/>
                      <a:pt x="77036" y="27157"/>
                      <a:pt x="77663" y="25992"/>
                    </a:cubicBezTo>
                    <a:lnTo>
                      <a:pt x="80800" y="19942"/>
                    </a:lnTo>
                    <a:cubicBezTo>
                      <a:pt x="81607" y="18419"/>
                      <a:pt x="81293" y="16581"/>
                      <a:pt x="80083" y="15371"/>
                    </a:cubicBezTo>
                    <a:lnTo>
                      <a:pt x="76184" y="11428"/>
                    </a:lnTo>
                    <a:cubicBezTo>
                      <a:pt x="75427" y="10670"/>
                      <a:pt x="74406" y="10264"/>
                      <a:pt x="73374" y="10264"/>
                    </a:cubicBezTo>
                    <a:cubicBezTo>
                      <a:pt x="72758" y="10264"/>
                      <a:pt x="72138" y="10409"/>
                      <a:pt x="71568" y="10711"/>
                    </a:cubicBezTo>
                    <a:lnTo>
                      <a:pt x="65519" y="13848"/>
                    </a:lnTo>
                    <a:cubicBezTo>
                      <a:pt x="64936" y="14139"/>
                      <a:pt x="64309" y="14285"/>
                      <a:pt x="63681" y="14285"/>
                    </a:cubicBezTo>
                    <a:cubicBezTo>
                      <a:pt x="63054" y="14285"/>
                      <a:pt x="62426" y="14139"/>
                      <a:pt x="61844" y="13848"/>
                    </a:cubicBezTo>
                    <a:cubicBezTo>
                      <a:pt x="60275" y="13041"/>
                      <a:pt x="58662" y="12369"/>
                      <a:pt x="56959" y="11831"/>
                    </a:cubicBezTo>
                    <a:cubicBezTo>
                      <a:pt x="55749" y="11428"/>
                      <a:pt x="54808" y="10487"/>
                      <a:pt x="54405" y="9277"/>
                    </a:cubicBezTo>
                    <a:lnTo>
                      <a:pt x="52343" y="2779"/>
                    </a:lnTo>
                    <a:cubicBezTo>
                      <a:pt x="51806" y="1120"/>
                      <a:pt x="50282" y="0"/>
                      <a:pt x="4857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928" name="Google Shape;928;p1"/>
              <p:cNvSpPr/>
              <p:nvPr/>
            </p:nvSpPr>
            <p:spPr>
              <a:xfrm>
                <a:off x="4609278" y="2965864"/>
                <a:ext cx="472276" cy="257864"/>
              </a:xfrm>
              <a:custGeom>
                <a:avLst/>
                <a:gdLst/>
                <a:ahLst/>
                <a:cxnLst/>
                <a:rect l="l" t="t" r="r" b="b"/>
                <a:pathLst>
                  <a:path w="22901" h="12504" extrusionOk="0">
                    <a:moveTo>
                      <a:pt x="1" y="8605"/>
                    </a:moveTo>
                    <a:lnTo>
                      <a:pt x="1" y="12504"/>
                    </a:lnTo>
                    <a:cubicBezTo>
                      <a:pt x="8650" y="12504"/>
                      <a:pt x="16895" y="9008"/>
                      <a:pt x="22901" y="2824"/>
                    </a:cubicBezTo>
                    <a:lnTo>
                      <a:pt x="20167" y="1"/>
                    </a:lnTo>
                    <a:cubicBezTo>
                      <a:pt x="14879" y="5513"/>
                      <a:pt x="7619" y="8605"/>
                      <a:pt x="1" y="860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
              <p:cNvSpPr/>
              <p:nvPr/>
            </p:nvSpPr>
            <p:spPr>
              <a:xfrm>
                <a:off x="4609278" y="1906761"/>
                <a:ext cx="475039" cy="260648"/>
              </a:xfrm>
              <a:custGeom>
                <a:avLst/>
                <a:gdLst/>
                <a:ahLst/>
                <a:cxnLst/>
                <a:rect l="l" t="t" r="r" b="b"/>
                <a:pathLst>
                  <a:path w="23035" h="12639" extrusionOk="0">
                    <a:moveTo>
                      <a:pt x="1" y="1"/>
                    </a:moveTo>
                    <a:lnTo>
                      <a:pt x="1" y="3945"/>
                    </a:lnTo>
                    <a:cubicBezTo>
                      <a:pt x="7664" y="3945"/>
                      <a:pt x="14968" y="7082"/>
                      <a:pt x="20257" y="12638"/>
                    </a:cubicBezTo>
                    <a:lnTo>
                      <a:pt x="23035" y="9860"/>
                    </a:lnTo>
                    <a:cubicBezTo>
                      <a:pt x="17030" y="3541"/>
                      <a:pt x="8695"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1"/>
              <p:cNvSpPr/>
              <p:nvPr/>
            </p:nvSpPr>
            <p:spPr>
              <a:xfrm>
                <a:off x="5025145" y="2569399"/>
                <a:ext cx="242170" cy="454726"/>
              </a:xfrm>
              <a:custGeom>
                <a:avLst/>
                <a:gdLst/>
                <a:ahLst/>
                <a:cxnLst/>
                <a:rect l="l" t="t" r="r" b="b"/>
                <a:pathLst>
                  <a:path w="11743" h="22050" extrusionOk="0">
                    <a:moveTo>
                      <a:pt x="7843" y="1"/>
                    </a:moveTo>
                    <a:cubicBezTo>
                      <a:pt x="7799" y="7171"/>
                      <a:pt x="4975" y="14072"/>
                      <a:pt x="1" y="19226"/>
                    </a:cubicBezTo>
                    <a:lnTo>
                      <a:pt x="2735" y="22049"/>
                    </a:lnTo>
                    <a:cubicBezTo>
                      <a:pt x="8471" y="16134"/>
                      <a:pt x="11697" y="8246"/>
                      <a:pt x="117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1"/>
              <p:cNvSpPr/>
              <p:nvPr/>
            </p:nvSpPr>
            <p:spPr>
              <a:xfrm>
                <a:off x="5027001" y="2110097"/>
                <a:ext cx="240314" cy="459325"/>
              </a:xfrm>
              <a:custGeom>
                <a:avLst/>
                <a:gdLst/>
                <a:ahLst/>
                <a:cxnLst/>
                <a:rect l="l" t="t" r="r" b="b"/>
                <a:pathLst>
                  <a:path w="11653" h="22273" extrusionOk="0">
                    <a:moveTo>
                      <a:pt x="7753" y="22273"/>
                    </a:moveTo>
                    <a:lnTo>
                      <a:pt x="11652" y="22273"/>
                    </a:lnTo>
                    <a:lnTo>
                      <a:pt x="11652" y="22048"/>
                    </a:lnTo>
                    <a:cubicBezTo>
                      <a:pt x="11652" y="13848"/>
                      <a:pt x="8470" y="5915"/>
                      <a:pt x="2779" y="0"/>
                    </a:cubicBezTo>
                    <a:lnTo>
                      <a:pt x="1" y="2778"/>
                    </a:lnTo>
                    <a:cubicBezTo>
                      <a:pt x="4975" y="7977"/>
                      <a:pt x="7753" y="14878"/>
                      <a:pt x="7753" y="22093"/>
                    </a:cubicBezTo>
                    <a:cubicBezTo>
                      <a:pt x="7753" y="22138"/>
                      <a:pt x="7753" y="22228"/>
                      <a:pt x="7753" y="2227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2" name="Google Shape;932;p1"/>
            <p:cNvGrpSpPr/>
            <p:nvPr/>
          </p:nvGrpSpPr>
          <p:grpSpPr>
            <a:xfrm>
              <a:off x="4504447" y="3047813"/>
              <a:ext cx="4756066" cy="1279090"/>
              <a:chOff x="4613897" y="1296813"/>
              <a:chExt cx="4756066" cy="1279090"/>
            </a:xfrm>
          </p:grpSpPr>
          <p:sp>
            <p:nvSpPr>
              <p:cNvPr id="933" name="Google Shape;933;p1"/>
              <p:cNvSpPr/>
              <p:nvPr/>
            </p:nvSpPr>
            <p:spPr>
              <a:xfrm>
                <a:off x="4613897" y="1296813"/>
                <a:ext cx="1798468" cy="1279090"/>
              </a:xfrm>
              <a:custGeom>
                <a:avLst/>
                <a:gdLst/>
                <a:ahLst/>
                <a:cxnLst/>
                <a:rect l="l" t="t" r="r" b="b"/>
                <a:pathLst>
                  <a:path w="87209" h="62024" extrusionOk="0">
                    <a:moveTo>
                      <a:pt x="225" y="62023"/>
                    </a:moveTo>
                    <a:lnTo>
                      <a:pt x="87164" y="62023"/>
                    </a:lnTo>
                    <a:lnTo>
                      <a:pt x="87164" y="61575"/>
                    </a:lnTo>
                    <a:cubicBezTo>
                      <a:pt x="87209" y="38496"/>
                      <a:pt x="78067" y="16358"/>
                      <a:pt x="61799" y="1"/>
                    </a:cubicBezTo>
                    <a:lnTo>
                      <a:pt x="1" y="6184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1"/>
              <p:cNvSpPr/>
              <p:nvPr/>
            </p:nvSpPr>
            <p:spPr>
              <a:xfrm>
                <a:off x="6605475" y="1617600"/>
                <a:ext cx="2610852" cy="742010"/>
              </a:xfrm>
              <a:custGeom>
                <a:avLst/>
                <a:gdLst/>
                <a:ahLst/>
                <a:cxnLst/>
                <a:rect l="l" t="t" r="r" b="b"/>
                <a:pathLst>
                  <a:path w="100922" h="32580" extrusionOk="0">
                    <a:moveTo>
                      <a:pt x="1" y="0"/>
                    </a:moveTo>
                    <a:lnTo>
                      <a:pt x="1" y="32580"/>
                    </a:lnTo>
                    <a:lnTo>
                      <a:pt x="84654" y="32580"/>
                    </a:lnTo>
                    <a:cubicBezTo>
                      <a:pt x="93617" y="32580"/>
                      <a:pt x="100922" y="25275"/>
                      <a:pt x="100922" y="16268"/>
                    </a:cubicBezTo>
                    <a:cubicBezTo>
                      <a:pt x="100922" y="7305"/>
                      <a:pt x="93617"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1"/>
              <p:cNvSpPr/>
              <p:nvPr/>
            </p:nvSpPr>
            <p:spPr>
              <a:xfrm>
                <a:off x="5797756" y="1475176"/>
                <a:ext cx="1005512" cy="1005532"/>
              </a:xfrm>
              <a:custGeom>
                <a:avLst/>
                <a:gdLst/>
                <a:ahLst/>
                <a:cxnLst/>
                <a:rect l="l" t="t" r="r" b="b"/>
                <a:pathLst>
                  <a:path w="48758" h="48759" extrusionOk="0">
                    <a:moveTo>
                      <a:pt x="24379" y="1"/>
                    </a:moveTo>
                    <a:lnTo>
                      <a:pt x="24021" y="1"/>
                    </a:lnTo>
                    <a:cubicBezTo>
                      <a:pt x="10666" y="225"/>
                      <a:pt x="0" y="11070"/>
                      <a:pt x="0" y="24380"/>
                    </a:cubicBezTo>
                    <a:cubicBezTo>
                      <a:pt x="0" y="24828"/>
                      <a:pt x="0" y="25321"/>
                      <a:pt x="45" y="25769"/>
                    </a:cubicBezTo>
                    <a:cubicBezTo>
                      <a:pt x="762" y="38541"/>
                      <a:pt x="11249" y="48534"/>
                      <a:pt x="24021" y="48758"/>
                    </a:cubicBezTo>
                    <a:lnTo>
                      <a:pt x="24379" y="48758"/>
                    </a:lnTo>
                    <a:cubicBezTo>
                      <a:pt x="37286" y="48758"/>
                      <a:pt x="47996" y="38675"/>
                      <a:pt x="48713" y="25769"/>
                    </a:cubicBezTo>
                    <a:cubicBezTo>
                      <a:pt x="48713" y="25321"/>
                      <a:pt x="48758" y="24828"/>
                      <a:pt x="48758" y="24380"/>
                    </a:cubicBezTo>
                    <a:cubicBezTo>
                      <a:pt x="48758" y="10891"/>
                      <a:pt x="37868" y="1"/>
                      <a:pt x="24379" y="1"/>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
              <p:cNvSpPr/>
              <p:nvPr/>
            </p:nvSpPr>
            <p:spPr>
              <a:xfrm>
                <a:off x="5862448" y="1538961"/>
                <a:ext cx="877982" cy="877982"/>
              </a:xfrm>
              <a:custGeom>
                <a:avLst/>
                <a:gdLst/>
                <a:ahLst/>
                <a:cxnLst/>
                <a:rect l="l" t="t" r="r" b="b"/>
                <a:pathLst>
                  <a:path w="42574" h="42574" extrusionOk="0">
                    <a:moveTo>
                      <a:pt x="42574" y="22586"/>
                    </a:moveTo>
                    <a:lnTo>
                      <a:pt x="42574" y="19987"/>
                    </a:lnTo>
                    <a:cubicBezTo>
                      <a:pt x="42574" y="19180"/>
                      <a:pt x="42036" y="18463"/>
                      <a:pt x="41274" y="18239"/>
                    </a:cubicBezTo>
                    <a:lnTo>
                      <a:pt x="38271" y="17298"/>
                    </a:lnTo>
                    <a:cubicBezTo>
                      <a:pt x="37689" y="17074"/>
                      <a:pt x="37241" y="16626"/>
                      <a:pt x="37061" y="16088"/>
                    </a:cubicBezTo>
                    <a:cubicBezTo>
                      <a:pt x="36793" y="15282"/>
                      <a:pt x="36479" y="14520"/>
                      <a:pt x="36120" y="13803"/>
                    </a:cubicBezTo>
                    <a:cubicBezTo>
                      <a:pt x="35851" y="13265"/>
                      <a:pt x="35851" y="12638"/>
                      <a:pt x="36120" y="12145"/>
                    </a:cubicBezTo>
                    <a:lnTo>
                      <a:pt x="37599" y="9321"/>
                    </a:lnTo>
                    <a:cubicBezTo>
                      <a:pt x="37958" y="8604"/>
                      <a:pt x="37823" y="7753"/>
                      <a:pt x="37241" y="7170"/>
                    </a:cubicBezTo>
                    <a:lnTo>
                      <a:pt x="35403" y="5333"/>
                    </a:lnTo>
                    <a:cubicBezTo>
                      <a:pt x="34821" y="4750"/>
                      <a:pt x="33969" y="4616"/>
                      <a:pt x="33252" y="5019"/>
                    </a:cubicBezTo>
                    <a:lnTo>
                      <a:pt x="30474" y="6453"/>
                    </a:lnTo>
                    <a:cubicBezTo>
                      <a:pt x="29936" y="6722"/>
                      <a:pt x="29309" y="6722"/>
                      <a:pt x="28771" y="6453"/>
                    </a:cubicBezTo>
                    <a:cubicBezTo>
                      <a:pt x="28054" y="6095"/>
                      <a:pt x="27292" y="5781"/>
                      <a:pt x="26485" y="5512"/>
                    </a:cubicBezTo>
                    <a:cubicBezTo>
                      <a:pt x="25903" y="5333"/>
                      <a:pt x="25455" y="4885"/>
                      <a:pt x="25275" y="4347"/>
                    </a:cubicBezTo>
                    <a:lnTo>
                      <a:pt x="24334" y="1300"/>
                    </a:lnTo>
                    <a:cubicBezTo>
                      <a:pt x="24110" y="538"/>
                      <a:pt x="23393" y="0"/>
                      <a:pt x="22587" y="0"/>
                    </a:cubicBezTo>
                    <a:lnTo>
                      <a:pt x="19987" y="0"/>
                    </a:lnTo>
                    <a:cubicBezTo>
                      <a:pt x="19181" y="0"/>
                      <a:pt x="18464" y="538"/>
                      <a:pt x="18240" y="1300"/>
                    </a:cubicBezTo>
                    <a:lnTo>
                      <a:pt x="17254" y="4347"/>
                    </a:lnTo>
                    <a:cubicBezTo>
                      <a:pt x="17074" y="4885"/>
                      <a:pt x="16626" y="5333"/>
                      <a:pt x="16089" y="5512"/>
                    </a:cubicBezTo>
                    <a:cubicBezTo>
                      <a:pt x="15282" y="5781"/>
                      <a:pt x="14520" y="6095"/>
                      <a:pt x="13803" y="6453"/>
                    </a:cubicBezTo>
                    <a:cubicBezTo>
                      <a:pt x="13265" y="6722"/>
                      <a:pt x="12638" y="6722"/>
                      <a:pt x="12100" y="6453"/>
                    </a:cubicBezTo>
                    <a:lnTo>
                      <a:pt x="9322" y="5019"/>
                    </a:lnTo>
                    <a:cubicBezTo>
                      <a:pt x="8605" y="4616"/>
                      <a:pt x="7708" y="4750"/>
                      <a:pt x="7171" y="5333"/>
                    </a:cubicBezTo>
                    <a:lnTo>
                      <a:pt x="5333" y="7170"/>
                    </a:lnTo>
                    <a:cubicBezTo>
                      <a:pt x="4751" y="7753"/>
                      <a:pt x="4616" y="8604"/>
                      <a:pt x="4975" y="9321"/>
                    </a:cubicBezTo>
                    <a:lnTo>
                      <a:pt x="6454" y="12145"/>
                    </a:lnTo>
                    <a:cubicBezTo>
                      <a:pt x="6722" y="12638"/>
                      <a:pt x="6722" y="13265"/>
                      <a:pt x="6454" y="13803"/>
                    </a:cubicBezTo>
                    <a:cubicBezTo>
                      <a:pt x="6095" y="14520"/>
                      <a:pt x="5781" y="15282"/>
                      <a:pt x="5512" y="16088"/>
                    </a:cubicBezTo>
                    <a:cubicBezTo>
                      <a:pt x="5333" y="16626"/>
                      <a:pt x="4885" y="17074"/>
                      <a:pt x="4302" y="17298"/>
                    </a:cubicBezTo>
                    <a:lnTo>
                      <a:pt x="1300" y="18239"/>
                    </a:lnTo>
                    <a:cubicBezTo>
                      <a:pt x="493" y="18463"/>
                      <a:pt x="0" y="19180"/>
                      <a:pt x="0" y="19987"/>
                    </a:cubicBezTo>
                    <a:lnTo>
                      <a:pt x="0" y="22586"/>
                    </a:lnTo>
                    <a:cubicBezTo>
                      <a:pt x="0" y="23393"/>
                      <a:pt x="493" y="24110"/>
                      <a:pt x="1300" y="24334"/>
                    </a:cubicBezTo>
                    <a:lnTo>
                      <a:pt x="4347" y="25320"/>
                    </a:lnTo>
                    <a:cubicBezTo>
                      <a:pt x="4885" y="25499"/>
                      <a:pt x="5333" y="25947"/>
                      <a:pt x="5512" y="26485"/>
                    </a:cubicBezTo>
                    <a:cubicBezTo>
                      <a:pt x="5781" y="27292"/>
                      <a:pt x="6095" y="28009"/>
                      <a:pt x="6454" y="28726"/>
                    </a:cubicBezTo>
                    <a:cubicBezTo>
                      <a:pt x="6722" y="29264"/>
                      <a:pt x="6722" y="29891"/>
                      <a:pt x="6454" y="30429"/>
                    </a:cubicBezTo>
                    <a:lnTo>
                      <a:pt x="4975" y="33252"/>
                    </a:lnTo>
                    <a:cubicBezTo>
                      <a:pt x="4616" y="33969"/>
                      <a:pt x="4751" y="34865"/>
                      <a:pt x="5333" y="35403"/>
                    </a:cubicBezTo>
                    <a:lnTo>
                      <a:pt x="7171" y="37240"/>
                    </a:lnTo>
                    <a:cubicBezTo>
                      <a:pt x="7708" y="37823"/>
                      <a:pt x="8605" y="37957"/>
                      <a:pt x="9322" y="37599"/>
                    </a:cubicBezTo>
                    <a:lnTo>
                      <a:pt x="12145" y="36120"/>
                    </a:lnTo>
                    <a:cubicBezTo>
                      <a:pt x="12683" y="35851"/>
                      <a:pt x="13310" y="35851"/>
                      <a:pt x="13848" y="36120"/>
                    </a:cubicBezTo>
                    <a:cubicBezTo>
                      <a:pt x="14565" y="36479"/>
                      <a:pt x="15327" y="36792"/>
                      <a:pt x="16089" y="37016"/>
                    </a:cubicBezTo>
                    <a:cubicBezTo>
                      <a:pt x="16626" y="37196"/>
                      <a:pt x="17074" y="37644"/>
                      <a:pt x="17298" y="38226"/>
                    </a:cubicBezTo>
                    <a:lnTo>
                      <a:pt x="18240" y="41318"/>
                    </a:lnTo>
                    <a:cubicBezTo>
                      <a:pt x="18508" y="42080"/>
                      <a:pt x="19181" y="42573"/>
                      <a:pt x="19987" y="42573"/>
                    </a:cubicBezTo>
                    <a:lnTo>
                      <a:pt x="22587" y="42573"/>
                    </a:lnTo>
                    <a:cubicBezTo>
                      <a:pt x="23393" y="42573"/>
                      <a:pt x="24110" y="42080"/>
                      <a:pt x="24334" y="41318"/>
                    </a:cubicBezTo>
                    <a:lnTo>
                      <a:pt x="25320" y="38226"/>
                    </a:lnTo>
                    <a:cubicBezTo>
                      <a:pt x="25499" y="37644"/>
                      <a:pt x="25948" y="37196"/>
                      <a:pt x="26530" y="37016"/>
                    </a:cubicBezTo>
                    <a:cubicBezTo>
                      <a:pt x="27292" y="36792"/>
                      <a:pt x="28054" y="36479"/>
                      <a:pt x="28771" y="36120"/>
                    </a:cubicBezTo>
                    <a:cubicBezTo>
                      <a:pt x="29309" y="35851"/>
                      <a:pt x="29891" y="35851"/>
                      <a:pt x="30429" y="36120"/>
                    </a:cubicBezTo>
                    <a:lnTo>
                      <a:pt x="33297" y="37599"/>
                    </a:lnTo>
                    <a:cubicBezTo>
                      <a:pt x="34014" y="37957"/>
                      <a:pt x="34866" y="37823"/>
                      <a:pt x="35448" y="37240"/>
                    </a:cubicBezTo>
                    <a:lnTo>
                      <a:pt x="37285" y="35403"/>
                    </a:lnTo>
                    <a:cubicBezTo>
                      <a:pt x="37823" y="34865"/>
                      <a:pt x="37958" y="33969"/>
                      <a:pt x="37599" y="33252"/>
                    </a:cubicBezTo>
                    <a:lnTo>
                      <a:pt x="36120" y="30473"/>
                    </a:lnTo>
                    <a:cubicBezTo>
                      <a:pt x="35851" y="29936"/>
                      <a:pt x="35851" y="29308"/>
                      <a:pt x="36120" y="28815"/>
                    </a:cubicBezTo>
                    <a:cubicBezTo>
                      <a:pt x="36479" y="28054"/>
                      <a:pt x="36793" y="27337"/>
                      <a:pt x="37017" y="26575"/>
                    </a:cubicBezTo>
                    <a:cubicBezTo>
                      <a:pt x="37196" y="25992"/>
                      <a:pt x="37644" y="25544"/>
                      <a:pt x="38227" y="25365"/>
                    </a:cubicBezTo>
                    <a:lnTo>
                      <a:pt x="41274" y="24379"/>
                    </a:lnTo>
                    <a:cubicBezTo>
                      <a:pt x="42081" y="24155"/>
                      <a:pt x="42574" y="23393"/>
                      <a:pt x="42574" y="22586"/>
                    </a:cubicBezTo>
                    <a:close/>
                    <a:moveTo>
                      <a:pt x="21242" y="34327"/>
                    </a:moveTo>
                    <a:cubicBezTo>
                      <a:pt x="9635" y="34372"/>
                      <a:pt x="3810" y="20301"/>
                      <a:pt x="12010" y="12055"/>
                    </a:cubicBezTo>
                    <a:cubicBezTo>
                      <a:pt x="20211" y="3854"/>
                      <a:pt x="34283" y="9680"/>
                      <a:pt x="34283" y="21287"/>
                    </a:cubicBezTo>
                    <a:cubicBezTo>
                      <a:pt x="34283" y="28502"/>
                      <a:pt x="28457" y="34327"/>
                      <a:pt x="21242" y="343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
              <p:cNvSpPr txBox="1"/>
              <p:nvPr/>
            </p:nvSpPr>
            <p:spPr>
              <a:xfrm>
                <a:off x="6605463" y="1617650"/>
                <a:ext cx="2764500" cy="74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EFFECTIVENESS</a:t>
                </a:r>
                <a:endParaRPr sz="2400" b="0" i="0" u="none" strike="noStrike" cap="none">
                  <a:solidFill>
                    <a:schemeClr val="dk1"/>
                  </a:solidFill>
                  <a:latin typeface="Verdana"/>
                  <a:ea typeface="Verdana"/>
                  <a:cs typeface="Verdana"/>
                  <a:sym typeface="Verdana"/>
                </a:endParaRPr>
              </a:p>
            </p:txBody>
          </p:sp>
        </p:grpSp>
        <p:grpSp>
          <p:nvGrpSpPr>
            <p:cNvPr id="938" name="Google Shape;938;p1"/>
            <p:cNvGrpSpPr/>
            <p:nvPr/>
          </p:nvGrpSpPr>
          <p:grpSpPr>
            <a:xfrm>
              <a:off x="4504447" y="2162486"/>
              <a:ext cx="4451635" cy="2160740"/>
              <a:chOff x="4613897" y="411474"/>
              <a:chExt cx="4451635" cy="2160740"/>
            </a:xfrm>
          </p:grpSpPr>
          <p:sp>
            <p:nvSpPr>
              <p:cNvPr id="939" name="Google Shape;939;p1"/>
              <p:cNvSpPr/>
              <p:nvPr/>
            </p:nvSpPr>
            <p:spPr>
              <a:xfrm>
                <a:off x="4613897" y="763580"/>
                <a:ext cx="1274471" cy="1808634"/>
              </a:xfrm>
              <a:custGeom>
                <a:avLst/>
                <a:gdLst/>
                <a:ahLst/>
                <a:cxnLst/>
                <a:rect l="l" t="t" r="r" b="b"/>
                <a:pathLst>
                  <a:path w="61800" h="87702" extrusionOk="0">
                    <a:moveTo>
                      <a:pt x="61799" y="25858"/>
                    </a:moveTo>
                    <a:cubicBezTo>
                      <a:pt x="45442" y="9321"/>
                      <a:pt x="23214" y="45"/>
                      <a:pt x="1" y="0"/>
                    </a:cubicBezTo>
                    <a:lnTo>
                      <a:pt x="1" y="87701"/>
                    </a:lnTo>
                    <a:lnTo>
                      <a:pt x="1" y="8770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1"/>
              <p:cNvSpPr/>
              <p:nvPr/>
            </p:nvSpPr>
            <p:spPr>
              <a:xfrm>
                <a:off x="5650800" y="553888"/>
                <a:ext cx="3359693" cy="741951"/>
              </a:xfrm>
              <a:custGeom>
                <a:avLst/>
                <a:gdLst/>
                <a:ahLst/>
                <a:cxnLst/>
                <a:rect l="l" t="t" r="r" b="b"/>
                <a:pathLst>
                  <a:path w="100922" h="32581" extrusionOk="0">
                    <a:moveTo>
                      <a:pt x="1" y="0"/>
                    </a:moveTo>
                    <a:lnTo>
                      <a:pt x="1" y="32580"/>
                    </a:lnTo>
                    <a:lnTo>
                      <a:pt x="84654" y="32580"/>
                    </a:lnTo>
                    <a:cubicBezTo>
                      <a:pt x="93662" y="32580"/>
                      <a:pt x="100922" y="25275"/>
                      <a:pt x="100922" y="16313"/>
                    </a:cubicBezTo>
                    <a:cubicBezTo>
                      <a:pt x="100922" y="7305"/>
                      <a:pt x="93662"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1"/>
              <p:cNvSpPr/>
              <p:nvPr/>
            </p:nvSpPr>
            <p:spPr>
              <a:xfrm>
                <a:off x="4843092" y="411474"/>
                <a:ext cx="1006440" cy="1005512"/>
              </a:xfrm>
              <a:custGeom>
                <a:avLst/>
                <a:gdLst/>
                <a:ahLst/>
                <a:cxnLst/>
                <a:rect l="l" t="t" r="r" b="b"/>
                <a:pathLst>
                  <a:path w="48803" h="48758" extrusionOk="0">
                    <a:moveTo>
                      <a:pt x="24379" y="0"/>
                    </a:moveTo>
                    <a:lnTo>
                      <a:pt x="24021" y="0"/>
                    </a:lnTo>
                    <a:cubicBezTo>
                      <a:pt x="10711" y="224"/>
                      <a:pt x="1" y="11069"/>
                      <a:pt x="1" y="24379"/>
                    </a:cubicBezTo>
                    <a:cubicBezTo>
                      <a:pt x="1" y="24872"/>
                      <a:pt x="1" y="25320"/>
                      <a:pt x="45" y="25768"/>
                    </a:cubicBezTo>
                    <a:cubicBezTo>
                      <a:pt x="807" y="38540"/>
                      <a:pt x="11249" y="48534"/>
                      <a:pt x="24021" y="48758"/>
                    </a:cubicBezTo>
                    <a:lnTo>
                      <a:pt x="24379" y="48758"/>
                    </a:lnTo>
                    <a:cubicBezTo>
                      <a:pt x="37331" y="48758"/>
                      <a:pt x="47996" y="38674"/>
                      <a:pt x="48758" y="25768"/>
                    </a:cubicBezTo>
                    <a:cubicBezTo>
                      <a:pt x="48758" y="25320"/>
                      <a:pt x="48803" y="24872"/>
                      <a:pt x="48803" y="24379"/>
                    </a:cubicBezTo>
                    <a:cubicBezTo>
                      <a:pt x="48758" y="10935"/>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1"/>
              <p:cNvSpPr/>
              <p:nvPr/>
            </p:nvSpPr>
            <p:spPr>
              <a:xfrm>
                <a:off x="4905928" y="475238"/>
                <a:ext cx="879838" cy="878910"/>
              </a:xfrm>
              <a:custGeom>
                <a:avLst/>
                <a:gdLst/>
                <a:ahLst/>
                <a:cxnLst/>
                <a:rect l="l" t="t" r="r" b="b"/>
                <a:pathLst>
                  <a:path w="42664" h="42619" extrusionOk="0">
                    <a:moveTo>
                      <a:pt x="42664" y="22586"/>
                    </a:moveTo>
                    <a:lnTo>
                      <a:pt x="42664" y="19987"/>
                    </a:lnTo>
                    <a:cubicBezTo>
                      <a:pt x="42664" y="19181"/>
                      <a:pt x="42171" y="18464"/>
                      <a:pt x="41409" y="18239"/>
                    </a:cubicBezTo>
                    <a:lnTo>
                      <a:pt x="38362" y="17298"/>
                    </a:lnTo>
                    <a:cubicBezTo>
                      <a:pt x="37779" y="17119"/>
                      <a:pt x="37331" y="16671"/>
                      <a:pt x="37152" y="16088"/>
                    </a:cubicBezTo>
                    <a:cubicBezTo>
                      <a:pt x="36883" y="15282"/>
                      <a:pt x="36569" y="14520"/>
                      <a:pt x="36211" y="13803"/>
                    </a:cubicBezTo>
                    <a:cubicBezTo>
                      <a:pt x="35942" y="13265"/>
                      <a:pt x="35942" y="12638"/>
                      <a:pt x="36211" y="12145"/>
                    </a:cubicBezTo>
                    <a:lnTo>
                      <a:pt x="37689" y="9321"/>
                    </a:lnTo>
                    <a:cubicBezTo>
                      <a:pt x="38048" y="8604"/>
                      <a:pt x="37913" y="7708"/>
                      <a:pt x="37331" y="7170"/>
                    </a:cubicBezTo>
                    <a:lnTo>
                      <a:pt x="35494" y="5333"/>
                    </a:lnTo>
                    <a:cubicBezTo>
                      <a:pt x="34956" y="4750"/>
                      <a:pt x="34059" y="4616"/>
                      <a:pt x="33342" y="4975"/>
                    </a:cubicBezTo>
                    <a:lnTo>
                      <a:pt x="30564" y="6453"/>
                    </a:lnTo>
                    <a:cubicBezTo>
                      <a:pt x="30026" y="6722"/>
                      <a:pt x="29399" y="6722"/>
                      <a:pt x="28861" y="6453"/>
                    </a:cubicBezTo>
                    <a:cubicBezTo>
                      <a:pt x="28144" y="6050"/>
                      <a:pt x="27382" y="5736"/>
                      <a:pt x="26620" y="5512"/>
                    </a:cubicBezTo>
                    <a:cubicBezTo>
                      <a:pt x="26038" y="5333"/>
                      <a:pt x="25590" y="4885"/>
                      <a:pt x="25410" y="4302"/>
                    </a:cubicBezTo>
                    <a:lnTo>
                      <a:pt x="24425" y="1255"/>
                    </a:lnTo>
                    <a:cubicBezTo>
                      <a:pt x="24200" y="493"/>
                      <a:pt x="23483" y="0"/>
                      <a:pt x="22677" y="0"/>
                    </a:cubicBezTo>
                    <a:lnTo>
                      <a:pt x="20078" y="0"/>
                    </a:lnTo>
                    <a:cubicBezTo>
                      <a:pt x="19271" y="0"/>
                      <a:pt x="18599" y="493"/>
                      <a:pt x="18330" y="1255"/>
                    </a:cubicBezTo>
                    <a:lnTo>
                      <a:pt x="17389" y="4302"/>
                    </a:lnTo>
                    <a:cubicBezTo>
                      <a:pt x="17209" y="4885"/>
                      <a:pt x="16761" y="5333"/>
                      <a:pt x="16179" y="5512"/>
                    </a:cubicBezTo>
                    <a:cubicBezTo>
                      <a:pt x="15372" y="5736"/>
                      <a:pt x="14610" y="6050"/>
                      <a:pt x="13848" y="6453"/>
                    </a:cubicBezTo>
                    <a:cubicBezTo>
                      <a:pt x="13311" y="6677"/>
                      <a:pt x="12683" y="6677"/>
                      <a:pt x="12190" y="6453"/>
                    </a:cubicBezTo>
                    <a:lnTo>
                      <a:pt x="9367" y="4975"/>
                    </a:lnTo>
                    <a:cubicBezTo>
                      <a:pt x="8650" y="4616"/>
                      <a:pt x="7799" y="4750"/>
                      <a:pt x="7216" y="5333"/>
                    </a:cubicBezTo>
                    <a:lnTo>
                      <a:pt x="5379" y="7170"/>
                    </a:lnTo>
                    <a:cubicBezTo>
                      <a:pt x="4796" y="7708"/>
                      <a:pt x="4662" y="8604"/>
                      <a:pt x="5065" y="9277"/>
                    </a:cubicBezTo>
                    <a:lnTo>
                      <a:pt x="6499" y="12145"/>
                    </a:lnTo>
                    <a:cubicBezTo>
                      <a:pt x="6768" y="12638"/>
                      <a:pt x="6768" y="13265"/>
                      <a:pt x="6499" y="13803"/>
                    </a:cubicBezTo>
                    <a:cubicBezTo>
                      <a:pt x="6140" y="14520"/>
                      <a:pt x="5782" y="15282"/>
                      <a:pt x="5558" y="16088"/>
                    </a:cubicBezTo>
                    <a:cubicBezTo>
                      <a:pt x="5334" y="16671"/>
                      <a:pt x="4886" y="17119"/>
                      <a:pt x="4348" y="17298"/>
                    </a:cubicBezTo>
                    <a:lnTo>
                      <a:pt x="1301" y="18239"/>
                    </a:lnTo>
                    <a:cubicBezTo>
                      <a:pt x="539" y="18508"/>
                      <a:pt x="1" y="19181"/>
                      <a:pt x="1" y="19987"/>
                    </a:cubicBezTo>
                    <a:lnTo>
                      <a:pt x="1" y="22586"/>
                    </a:lnTo>
                    <a:cubicBezTo>
                      <a:pt x="1" y="23393"/>
                      <a:pt x="539" y="24110"/>
                      <a:pt x="1301" y="24379"/>
                    </a:cubicBezTo>
                    <a:lnTo>
                      <a:pt x="4348" y="25320"/>
                    </a:lnTo>
                    <a:cubicBezTo>
                      <a:pt x="4930" y="25499"/>
                      <a:pt x="5334" y="25947"/>
                      <a:pt x="5558" y="26530"/>
                    </a:cubicBezTo>
                    <a:cubicBezTo>
                      <a:pt x="5782" y="27292"/>
                      <a:pt x="6096" y="28009"/>
                      <a:pt x="6454" y="28771"/>
                    </a:cubicBezTo>
                    <a:cubicBezTo>
                      <a:pt x="6723" y="29264"/>
                      <a:pt x="6723" y="29891"/>
                      <a:pt x="6454" y="30429"/>
                    </a:cubicBezTo>
                    <a:lnTo>
                      <a:pt x="5020" y="33342"/>
                    </a:lnTo>
                    <a:cubicBezTo>
                      <a:pt x="4662" y="34014"/>
                      <a:pt x="4796" y="34910"/>
                      <a:pt x="5334" y="35448"/>
                    </a:cubicBezTo>
                    <a:lnTo>
                      <a:pt x="7216" y="37285"/>
                    </a:lnTo>
                    <a:cubicBezTo>
                      <a:pt x="7799" y="37868"/>
                      <a:pt x="8650" y="38002"/>
                      <a:pt x="9367" y="37644"/>
                    </a:cubicBezTo>
                    <a:lnTo>
                      <a:pt x="12235" y="36165"/>
                    </a:lnTo>
                    <a:cubicBezTo>
                      <a:pt x="12728" y="35896"/>
                      <a:pt x="13355" y="35896"/>
                      <a:pt x="13893" y="36165"/>
                    </a:cubicBezTo>
                    <a:cubicBezTo>
                      <a:pt x="14610" y="36524"/>
                      <a:pt x="15372" y="36837"/>
                      <a:pt x="16134" y="37061"/>
                    </a:cubicBezTo>
                    <a:cubicBezTo>
                      <a:pt x="16717" y="37241"/>
                      <a:pt x="17165" y="37689"/>
                      <a:pt x="17344" y="38271"/>
                    </a:cubicBezTo>
                    <a:lnTo>
                      <a:pt x="18285" y="41319"/>
                    </a:lnTo>
                    <a:cubicBezTo>
                      <a:pt x="18554" y="42080"/>
                      <a:pt x="19271" y="42618"/>
                      <a:pt x="20078" y="42618"/>
                    </a:cubicBezTo>
                    <a:lnTo>
                      <a:pt x="22677" y="42618"/>
                    </a:lnTo>
                    <a:cubicBezTo>
                      <a:pt x="23439" y="42618"/>
                      <a:pt x="24156" y="42080"/>
                      <a:pt x="24425" y="41319"/>
                    </a:cubicBezTo>
                    <a:lnTo>
                      <a:pt x="25366" y="38271"/>
                    </a:lnTo>
                    <a:cubicBezTo>
                      <a:pt x="25545" y="37689"/>
                      <a:pt x="25993" y="37241"/>
                      <a:pt x="26576" y="37061"/>
                    </a:cubicBezTo>
                    <a:cubicBezTo>
                      <a:pt x="27337" y="36837"/>
                      <a:pt x="28099" y="36524"/>
                      <a:pt x="28816" y="36165"/>
                    </a:cubicBezTo>
                    <a:cubicBezTo>
                      <a:pt x="29354" y="35896"/>
                      <a:pt x="29981" y="35896"/>
                      <a:pt x="30519" y="36165"/>
                    </a:cubicBezTo>
                    <a:lnTo>
                      <a:pt x="33342" y="37644"/>
                    </a:lnTo>
                    <a:cubicBezTo>
                      <a:pt x="34059" y="38002"/>
                      <a:pt x="34911" y="37868"/>
                      <a:pt x="35494" y="37285"/>
                    </a:cubicBezTo>
                    <a:lnTo>
                      <a:pt x="37331" y="35448"/>
                    </a:lnTo>
                    <a:cubicBezTo>
                      <a:pt x="37913" y="34910"/>
                      <a:pt x="38048" y="34014"/>
                      <a:pt x="37689" y="33297"/>
                    </a:cubicBezTo>
                    <a:lnTo>
                      <a:pt x="36211" y="30474"/>
                    </a:lnTo>
                    <a:cubicBezTo>
                      <a:pt x="35942" y="29936"/>
                      <a:pt x="35942" y="29308"/>
                      <a:pt x="36211" y="28771"/>
                    </a:cubicBezTo>
                    <a:cubicBezTo>
                      <a:pt x="36569" y="28054"/>
                      <a:pt x="36883" y="27292"/>
                      <a:pt x="37152" y="26530"/>
                    </a:cubicBezTo>
                    <a:cubicBezTo>
                      <a:pt x="37331" y="25992"/>
                      <a:pt x="37779" y="25544"/>
                      <a:pt x="38317" y="25365"/>
                    </a:cubicBezTo>
                    <a:lnTo>
                      <a:pt x="41409" y="24379"/>
                    </a:lnTo>
                    <a:cubicBezTo>
                      <a:pt x="42171" y="24110"/>
                      <a:pt x="42664" y="23393"/>
                      <a:pt x="42664" y="22586"/>
                    </a:cubicBezTo>
                    <a:close/>
                    <a:moveTo>
                      <a:pt x="21332" y="34328"/>
                    </a:moveTo>
                    <a:cubicBezTo>
                      <a:pt x="9726" y="34328"/>
                      <a:pt x="3900" y="20256"/>
                      <a:pt x="12101" y="12055"/>
                    </a:cubicBezTo>
                    <a:cubicBezTo>
                      <a:pt x="20346" y="3809"/>
                      <a:pt x="34418" y="9635"/>
                      <a:pt x="34418" y="21287"/>
                    </a:cubicBezTo>
                    <a:cubicBezTo>
                      <a:pt x="34373" y="28502"/>
                      <a:pt x="28547" y="34328"/>
                      <a:pt x="21332" y="3432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1"/>
              <p:cNvSpPr txBox="1"/>
              <p:nvPr/>
            </p:nvSpPr>
            <p:spPr>
              <a:xfrm>
                <a:off x="5849532" y="554838"/>
                <a:ext cx="3216000" cy="3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LEVEL OF USE</a:t>
                </a:r>
                <a:endParaRPr sz="2400" b="0" i="0" u="none" strike="noStrike" cap="none">
                  <a:solidFill>
                    <a:schemeClr val="dk1"/>
                  </a:solidFill>
                  <a:latin typeface="Verdana"/>
                  <a:ea typeface="Verdana"/>
                  <a:cs typeface="Verdana"/>
                  <a:sym typeface="Verdana"/>
                </a:endParaRPr>
              </a:p>
            </p:txBody>
          </p:sp>
        </p:grpSp>
        <p:grpSp>
          <p:nvGrpSpPr>
            <p:cNvPr id="944" name="Google Shape;944;p1"/>
            <p:cNvGrpSpPr/>
            <p:nvPr/>
          </p:nvGrpSpPr>
          <p:grpSpPr>
            <a:xfrm>
              <a:off x="4509066" y="4326887"/>
              <a:ext cx="4752272" cy="1265211"/>
              <a:chOff x="4618516" y="2575874"/>
              <a:chExt cx="4752272" cy="1265211"/>
            </a:xfrm>
          </p:grpSpPr>
          <p:sp>
            <p:nvSpPr>
              <p:cNvPr id="945" name="Google Shape;945;p1"/>
              <p:cNvSpPr/>
              <p:nvPr/>
            </p:nvSpPr>
            <p:spPr>
              <a:xfrm>
                <a:off x="4618516" y="2575874"/>
                <a:ext cx="1792920" cy="1265211"/>
              </a:xfrm>
              <a:custGeom>
                <a:avLst/>
                <a:gdLst/>
                <a:ahLst/>
                <a:cxnLst/>
                <a:rect l="l" t="t" r="r" b="b"/>
                <a:pathLst>
                  <a:path w="86940" h="61351" extrusionOk="0">
                    <a:moveTo>
                      <a:pt x="86940" y="0"/>
                    </a:moveTo>
                    <a:lnTo>
                      <a:pt x="1" y="0"/>
                    </a:lnTo>
                    <a:lnTo>
                      <a:pt x="61351" y="61351"/>
                    </a:lnTo>
                    <a:cubicBezTo>
                      <a:pt x="77618" y="45083"/>
                      <a:pt x="86850" y="23035"/>
                      <a:pt x="86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1"/>
              <p:cNvSpPr/>
              <p:nvPr/>
            </p:nvSpPr>
            <p:spPr>
              <a:xfrm>
                <a:off x="6605475" y="2786613"/>
                <a:ext cx="2610852" cy="815079"/>
              </a:xfrm>
              <a:custGeom>
                <a:avLst/>
                <a:gdLst/>
                <a:ahLst/>
                <a:cxnLst/>
                <a:rect l="l" t="t" r="r" b="b"/>
                <a:pathLst>
                  <a:path w="100922" h="32626" extrusionOk="0">
                    <a:moveTo>
                      <a:pt x="1" y="1"/>
                    </a:moveTo>
                    <a:lnTo>
                      <a:pt x="1" y="32625"/>
                    </a:lnTo>
                    <a:lnTo>
                      <a:pt x="84654" y="32625"/>
                    </a:lnTo>
                    <a:cubicBezTo>
                      <a:pt x="93617" y="32625"/>
                      <a:pt x="100922" y="25320"/>
                      <a:pt x="100922" y="16358"/>
                    </a:cubicBezTo>
                    <a:cubicBezTo>
                      <a:pt x="100922" y="7350"/>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1"/>
              <p:cNvSpPr/>
              <p:nvPr/>
            </p:nvSpPr>
            <p:spPr>
              <a:xfrm>
                <a:off x="5796828" y="2680306"/>
                <a:ext cx="1007368" cy="1006440"/>
              </a:xfrm>
              <a:custGeom>
                <a:avLst/>
                <a:gdLst/>
                <a:ahLst/>
                <a:cxnLst/>
                <a:rect l="l" t="t" r="r" b="b"/>
                <a:pathLst>
                  <a:path w="48848" h="48803" extrusionOk="0">
                    <a:moveTo>
                      <a:pt x="24424" y="0"/>
                    </a:moveTo>
                    <a:lnTo>
                      <a:pt x="24066" y="0"/>
                    </a:lnTo>
                    <a:cubicBezTo>
                      <a:pt x="10711" y="224"/>
                      <a:pt x="1" y="11114"/>
                      <a:pt x="45" y="24424"/>
                    </a:cubicBezTo>
                    <a:cubicBezTo>
                      <a:pt x="45" y="24917"/>
                      <a:pt x="45" y="25365"/>
                      <a:pt x="90" y="25813"/>
                    </a:cubicBezTo>
                    <a:cubicBezTo>
                      <a:pt x="807" y="38585"/>
                      <a:pt x="11294" y="48623"/>
                      <a:pt x="24066" y="48803"/>
                    </a:cubicBezTo>
                    <a:lnTo>
                      <a:pt x="24424" y="48803"/>
                    </a:lnTo>
                    <a:cubicBezTo>
                      <a:pt x="37331" y="48803"/>
                      <a:pt x="48041" y="38719"/>
                      <a:pt x="48758" y="25813"/>
                    </a:cubicBezTo>
                    <a:cubicBezTo>
                      <a:pt x="48758" y="25365"/>
                      <a:pt x="48803" y="24917"/>
                      <a:pt x="48803" y="24424"/>
                    </a:cubicBezTo>
                    <a:cubicBezTo>
                      <a:pt x="48848" y="10935"/>
                      <a:pt x="37913" y="0"/>
                      <a:pt x="24424"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1"/>
              <p:cNvSpPr/>
              <p:nvPr/>
            </p:nvSpPr>
            <p:spPr>
              <a:xfrm>
                <a:off x="5862448" y="2744998"/>
                <a:ext cx="877982" cy="877982"/>
              </a:xfrm>
              <a:custGeom>
                <a:avLst/>
                <a:gdLst/>
                <a:ahLst/>
                <a:cxnLst/>
                <a:rect l="l" t="t" r="r" b="b"/>
                <a:pathLst>
                  <a:path w="42574" h="42574" extrusionOk="0">
                    <a:moveTo>
                      <a:pt x="42574" y="22586"/>
                    </a:moveTo>
                    <a:lnTo>
                      <a:pt x="42574" y="19987"/>
                    </a:lnTo>
                    <a:cubicBezTo>
                      <a:pt x="42574" y="19181"/>
                      <a:pt x="42036" y="18464"/>
                      <a:pt x="41274" y="18239"/>
                    </a:cubicBezTo>
                    <a:lnTo>
                      <a:pt x="38271" y="17254"/>
                    </a:lnTo>
                    <a:cubicBezTo>
                      <a:pt x="37689" y="17074"/>
                      <a:pt x="37241" y="16626"/>
                      <a:pt x="37061" y="16044"/>
                    </a:cubicBezTo>
                    <a:cubicBezTo>
                      <a:pt x="36793" y="15282"/>
                      <a:pt x="36479" y="14520"/>
                      <a:pt x="36120" y="13803"/>
                    </a:cubicBezTo>
                    <a:cubicBezTo>
                      <a:pt x="35851" y="13265"/>
                      <a:pt x="35851" y="12638"/>
                      <a:pt x="36120" y="12100"/>
                    </a:cubicBezTo>
                    <a:lnTo>
                      <a:pt x="37599" y="9322"/>
                    </a:lnTo>
                    <a:cubicBezTo>
                      <a:pt x="37958" y="8604"/>
                      <a:pt x="37823" y="7708"/>
                      <a:pt x="37241" y="7170"/>
                    </a:cubicBezTo>
                    <a:lnTo>
                      <a:pt x="35403" y="5333"/>
                    </a:lnTo>
                    <a:cubicBezTo>
                      <a:pt x="34821" y="4750"/>
                      <a:pt x="33969" y="4616"/>
                      <a:pt x="33252" y="4975"/>
                    </a:cubicBezTo>
                    <a:lnTo>
                      <a:pt x="30474" y="6453"/>
                    </a:lnTo>
                    <a:cubicBezTo>
                      <a:pt x="29936" y="6722"/>
                      <a:pt x="29309" y="6722"/>
                      <a:pt x="28771" y="6453"/>
                    </a:cubicBezTo>
                    <a:cubicBezTo>
                      <a:pt x="28054" y="6095"/>
                      <a:pt x="27292" y="5736"/>
                      <a:pt x="26485" y="5512"/>
                    </a:cubicBezTo>
                    <a:cubicBezTo>
                      <a:pt x="25903" y="5333"/>
                      <a:pt x="25455" y="4885"/>
                      <a:pt x="25275" y="4302"/>
                    </a:cubicBezTo>
                    <a:lnTo>
                      <a:pt x="24334" y="1300"/>
                    </a:lnTo>
                    <a:cubicBezTo>
                      <a:pt x="24110" y="493"/>
                      <a:pt x="23393" y="0"/>
                      <a:pt x="22587" y="0"/>
                    </a:cubicBezTo>
                    <a:lnTo>
                      <a:pt x="19987" y="0"/>
                    </a:lnTo>
                    <a:cubicBezTo>
                      <a:pt x="19181" y="0"/>
                      <a:pt x="18464" y="493"/>
                      <a:pt x="18240" y="1300"/>
                    </a:cubicBezTo>
                    <a:lnTo>
                      <a:pt x="17254" y="4302"/>
                    </a:lnTo>
                    <a:cubicBezTo>
                      <a:pt x="17074" y="4885"/>
                      <a:pt x="16626" y="5333"/>
                      <a:pt x="16089" y="5512"/>
                    </a:cubicBezTo>
                    <a:cubicBezTo>
                      <a:pt x="15282" y="5736"/>
                      <a:pt x="14520" y="6095"/>
                      <a:pt x="13803" y="6453"/>
                    </a:cubicBezTo>
                    <a:cubicBezTo>
                      <a:pt x="13265" y="6722"/>
                      <a:pt x="12638" y="6722"/>
                      <a:pt x="12100" y="6453"/>
                    </a:cubicBezTo>
                    <a:lnTo>
                      <a:pt x="9322" y="4975"/>
                    </a:lnTo>
                    <a:cubicBezTo>
                      <a:pt x="8605" y="4616"/>
                      <a:pt x="7708" y="4750"/>
                      <a:pt x="7171" y="5333"/>
                    </a:cubicBezTo>
                    <a:lnTo>
                      <a:pt x="5333" y="7170"/>
                    </a:lnTo>
                    <a:cubicBezTo>
                      <a:pt x="4751" y="7708"/>
                      <a:pt x="4616" y="8604"/>
                      <a:pt x="4975" y="9322"/>
                    </a:cubicBezTo>
                    <a:lnTo>
                      <a:pt x="6454" y="12100"/>
                    </a:lnTo>
                    <a:cubicBezTo>
                      <a:pt x="6722" y="12638"/>
                      <a:pt x="6722" y="13265"/>
                      <a:pt x="6454" y="13803"/>
                    </a:cubicBezTo>
                    <a:cubicBezTo>
                      <a:pt x="6095" y="14520"/>
                      <a:pt x="5781" y="15282"/>
                      <a:pt x="5512" y="16044"/>
                    </a:cubicBezTo>
                    <a:cubicBezTo>
                      <a:pt x="5333" y="16626"/>
                      <a:pt x="4885" y="17074"/>
                      <a:pt x="4302" y="17254"/>
                    </a:cubicBezTo>
                    <a:lnTo>
                      <a:pt x="1300" y="18239"/>
                    </a:lnTo>
                    <a:cubicBezTo>
                      <a:pt x="493" y="18464"/>
                      <a:pt x="0" y="19181"/>
                      <a:pt x="0" y="19987"/>
                    </a:cubicBezTo>
                    <a:lnTo>
                      <a:pt x="0" y="22586"/>
                    </a:lnTo>
                    <a:cubicBezTo>
                      <a:pt x="0" y="23348"/>
                      <a:pt x="493" y="24065"/>
                      <a:pt x="1300" y="24334"/>
                    </a:cubicBezTo>
                    <a:lnTo>
                      <a:pt x="4347" y="25275"/>
                    </a:lnTo>
                    <a:cubicBezTo>
                      <a:pt x="4885" y="25455"/>
                      <a:pt x="5333" y="25903"/>
                      <a:pt x="5512" y="26485"/>
                    </a:cubicBezTo>
                    <a:cubicBezTo>
                      <a:pt x="5781" y="27247"/>
                      <a:pt x="6095" y="28009"/>
                      <a:pt x="6454" y="28726"/>
                    </a:cubicBezTo>
                    <a:cubicBezTo>
                      <a:pt x="6722" y="29264"/>
                      <a:pt x="6722" y="29891"/>
                      <a:pt x="6454" y="30384"/>
                    </a:cubicBezTo>
                    <a:lnTo>
                      <a:pt x="4975" y="33252"/>
                    </a:lnTo>
                    <a:cubicBezTo>
                      <a:pt x="4616" y="33969"/>
                      <a:pt x="4751" y="34821"/>
                      <a:pt x="5333" y="35403"/>
                    </a:cubicBezTo>
                    <a:lnTo>
                      <a:pt x="7171" y="37241"/>
                    </a:lnTo>
                    <a:cubicBezTo>
                      <a:pt x="7708" y="37778"/>
                      <a:pt x="8605" y="37913"/>
                      <a:pt x="9322" y="37554"/>
                    </a:cubicBezTo>
                    <a:lnTo>
                      <a:pt x="12145" y="36075"/>
                    </a:lnTo>
                    <a:cubicBezTo>
                      <a:pt x="12683" y="35807"/>
                      <a:pt x="13310" y="35807"/>
                      <a:pt x="13848" y="36075"/>
                    </a:cubicBezTo>
                    <a:cubicBezTo>
                      <a:pt x="14565" y="36434"/>
                      <a:pt x="15327" y="36748"/>
                      <a:pt x="16089" y="37017"/>
                    </a:cubicBezTo>
                    <a:cubicBezTo>
                      <a:pt x="16626" y="37196"/>
                      <a:pt x="17074" y="37644"/>
                      <a:pt x="17298" y="38227"/>
                    </a:cubicBezTo>
                    <a:lnTo>
                      <a:pt x="18240" y="41274"/>
                    </a:lnTo>
                    <a:cubicBezTo>
                      <a:pt x="18508" y="42036"/>
                      <a:pt x="19181" y="42573"/>
                      <a:pt x="19987" y="42573"/>
                    </a:cubicBezTo>
                    <a:lnTo>
                      <a:pt x="22587" y="42573"/>
                    </a:lnTo>
                    <a:cubicBezTo>
                      <a:pt x="23393" y="42573"/>
                      <a:pt x="24110" y="42036"/>
                      <a:pt x="24334" y="41274"/>
                    </a:cubicBezTo>
                    <a:lnTo>
                      <a:pt x="25320" y="38227"/>
                    </a:lnTo>
                    <a:cubicBezTo>
                      <a:pt x="25499" y="37644"/>
                      <a:pt x="25948" y="37196"/>
                      <a:pt x="26530" y="37017"/>
                    </a:cubicBezTo>
                    <a:cubicBezTo>
                      <a:pt x="27292" y="36748"/>
                      <a:pt x="28054" y="36434"/>
                      <a:pt x="28771" y="36075"/>
                    </a:cubicBezTo>
                    <a:cubicBezTo>
                      <a:pt x="29309" y="35807"/>
                      <a:pt x="29891" y="35807"/>
                      <a:pt x="30429" y="36075"/>
                    </a:cubicBezTo>
                    <a:lnTo>
                      <a:pt x="33297" y="37554"/>
                    </a:lnTo>
                    <a:cubicBezTo>
                      <a:pt x="34014" y="37913"/>
                      <a:pt x="34866" y="37778"/>
                      <a:pt x="35448" y="37241"/>
                    </a:cubicBezTo>
                    <a:lnTo>
                      <a:pt x="37285" y="35403"/>
                    </a:lnTo>
                    <a:cubicBezTo>
                      <a:pt x="37823" y="34821"/>
                      <a:pt x="37958" y="33969"/>
                      <a:pt x="37599" y="33252"/>
                    </a:cubicBezTo>
                    <a:lnTo>
                      <a:pt x="36120" y="30384"/>
                    </a:lnTo>
                    <a:cubicBezTo>
                      <a:pt x="35851" y="29891"/>
                      <a:pt x="35851" y="29264"/>
                      <a:pt x="36120" y="28726"/>
                    </a:cubicBezTo>
                    <a:cubicBezTo>
                      <a:pt x="36479" y="28009"/>
                      <a:pt x="36793" y="27247"/>
                      <a:pt x="37061" y="26485"/>
                    </a:cubicBezTo>
                    <a:cubicBezTo>
                      <a:pt x="37241" y="25903"/>
                      <a:pt x="37689" y="25455"/>
                      <a:pt x="38271" y="25275"/>
                    </a:cubicBezTo>
                    <a:lnTo>
                      <a:pt x="41319" y="24334"/>
                    </a:lnTo>
                    <a:cubicBezTo>
                      <a:pt x="42081" y="24065"/>
                      <a:pt x="42574" y="23348"/>
                      <a:pt x="42574" y="22586"/>
                    </a:cubicBezTo>
                    <a:close/>
                    <a:moveTo>
                      <a:pt x="21242" y="34328"/>
                    </a:moveTo>
                    <a:cubicBezTo>
                      <a:pt x="9635" y="34328"/>
                      <a:pt x="3810" y="20256"/>
                      <a:pt x="12010" y="12055"/>
                    </a:cubicBezTo>
                    <a:cubicBezTo>
                      <a:pt x="20211" y="3809"/>
                      <a:pt x="34283" y="9635"/>
                      <a:pt x="34283" y="21287"/>
                    </a:cubicBezTo>
                    <a:cubicBezTo>
                      <a:pt x="34283" y="28457"/>
                      <a:pt x="28457" y="34283"/>
                      <a:pt x="21242" y="3428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
              <p:cNvSpPr txBox="1"/>
              <p:nvPr/>
            </p:nvSpPr>
            <p:spPr>
              <a:xfrm>
                <a:off x="6819888" y="2855763"/>
                <a:ext cx="2550900" cy="65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STUDENT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PERFORMANCE</a:t>
                </a:r>
                <a:endParaRPr sz="2400" b="0" i="0" u="none" strike="noStrike" cap="none">
                  <a:solidFill>
                    <a:schemeClr val="dk1"/>
                  </a:solidFill>
                  <a:latin typeface="Verdana"/>
                  <a:ea typeface="Verdana"/>
                  <a:cs typeface="Verdana"/>
                  <a:sym typeface="Verdana"/>
                </a:endParaRPr>
              </a:p>
            </p:txBody>
          </p:sp>
        </p:grpSp>
      </p:grpSp>
      <p:sp>
        <p:nvSpPr>
          <p:cNvPr id="950" name="Google Shape;950;p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Tier 2 Data Systems</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6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64669" algn="l" rtl="0">
              <a:lnSpc>
                <a:spcPct val="100000"/>
              </a:lnSpc>
              <a:spcBef>
                <a:spcPts val="360"/>
              </a:spcBef>
              <a:spcAft>
                <a:spcPts val="0"/>
              </a:spcAft>
              <a:buSzPts val="3200"/>
              <a:buFont typeface="Verdana"/>
              <a:buChar char="•"/>
            </a:pPr>
            <a:r>
              <a:rPr lang="en-US"/>
              <a:t>Teams need to know whether advanced tier interventions are effective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does adequate progress look like (decision rule)?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 of students are being successful in each intervention?</a:t>
            </a:r>
            <a:endParaRPr/>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p:txBody>
      </p:sp>
      <p:sp>
        <p:nvSpPr>
          <p:cNvPr id="957" name="Google Shape;957;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Intervention Effectiveness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Intervention Effectiveness</a:t>
            </a:r>
            <a:endParaRPr/>
          </a:p>
          <a:p>
            <a:pPr marL="0" lvl="0" indent="0" algn="ctr" rtl="0">
              <a:lnSpc>
                <a:spcPct val="100000"/>
              </a:lnSpc>
              <a:spcBef>
                <a:spcPts val="0"/>
              </a:spcBef>
              <a:spcAft>
                <a:spcPts val="0"/>
              </a:spcAft>
              <a:buSzPct val="111111"/>
              <a:buNone/>
            </a:pPr>
            <a:r>
              <a:rPr lang="en-US"/>
              <a:t>Tier 2 Team Meeting Example</a:t>
            </a:r>
            <a:endParaRPr/>
          </a:p>
        </p:txBody>
      </p:sp>
      <p:pic>
        <p:nvPicPr>
          <p:cNvPr id="964" name="Google Shape;964;p67"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4"/>
                                        </p:tgtEl>
                                        <p:attrNameLst>
                                          <p:attrName>style.visibility</p:attrName>
                                        </p:attrNameLst>
                                      </p:cBhvr>
                                      <p:to>
                                        <p:strVal val="visible"/>
                                      </p:to>
                                    </p:set>
                                    <p:animEffect transition="in" filter="fade">
                                      <p:cBhvr>
                                        <p:cTn id="7" dur="1000"/>
                                        <p:tgtEl>
                                          <p:spTgt spid="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336b62f4fd4_0_9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Tracking tool-Intervention Monitoring</a:t>
            </a:r>
            <a:endParaRPr/>
          </a:p>
        </p:txBody>
      </p:sp>
      <p:pic>
        <p:nvPicPr>
          <p:cNvPr id="970" name="Google Shape;970;g336b62f4fd4_0_929" descr="An example of how you could track students enrollment and performance with interventions"/>
          <p:cNvPicPr preferRelativeResize="0"/>
          <p:nvPr/>
        </p:nvPicPr>
        <p:blipFill rotWithShape="1">
          <a:blip r:embed="rId3">
            <a:alphaModFix/>
          </a:blip>
          <a:srcRect/>
          <a:stretch/>
        </p:blipFill>
        <p:spPr>
          <a:xfrm>
            <a:off x="943538" y="1473850"/>
            <a:ext cx="7256934" cy="51815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Electronic Intervention Tracking</a:t>
            </a:r>
            <a:endParaRPr sz="3600"/>
          </a:p>
        </p:txBody>
      </p:sp>
      <p:sp>
        <p:nvSpPr>
          <p:cNvPr id="977" name="Google Shape;977;p6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0" algn="l" rtl="0">
              <a:lnSpc>
                <a:spcPct val="100000"/>
              </a:lnSpc>
              <a:spcBef>
                <a:spcPts val="360"/>
              </a:spcBef>
              <a:spcAft>
                <a:spcPts val="0"/>
              </a:spcAft>
              <a:buSzPts val="1800"/>
              <a:buNone/>
            </a:pPr>
            <a:r>
              <a:rPr lang="en-US" u="sng">
                <a:solidFill>
                  <a:schemeClr val="hlink"/>
                </a:solidFill>
                <a:hlinkClick r:id="rId3"/>
              </a:rPr>
              <a:t>Intervention Tracking Examples</a:t>
            </a:r>
            <a:endParaRPr/>
          </a:p>
          <a:p>
            <a:pPr marL="457200" lvl="0" indent="-228600" algn="l" rtl="0">
              <a:lnSpc>
                <a:spcPct val="100000"/>
              </a:lnSpc>
              <a:spcBef>
                <a:spcPts val="360"/>
              </a:spcBef>
              <a:spcAft>
                <a:spcPts val="0"/>
              </a:spcAft>
              <a:buSzPts val="1800"/>
              <a:buNone/>
            </a:pPr>
            <a:endParaRPr/>
          </a:p>
        </p:txBody>
      </p:sp>
      <p:pic>
        <p:nvPicPr>
          <p:cNvPr id="978" name="Google Shape;978;p68" descr="screenshot of intervention tracking spreadsheet" title="Intervention tracking spreadsheet"/>
          <p:cNvPicPr preferRelativeResize="0"/>
          <p:nvPr/>
        </p:nvPicPr>
        <p:blipFill rotWithShape="1">
          <a:blip r:embed="rId4">
            <a:alphaModFix/>
          </a:blip>
          <a:srcRect/>
          <a:stretch/>
        </p:blipFill>
        <p:spPr>
          <a:xfrm>
            <a:off x="612225" y="1600200"/>
            <a:ext cx="7919551" cy="34469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d5c89dfee3_0_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is MTSS?</a:t>
            </a:r>
            <a:endParaRPr dirty="0"/>
          </a:p>
        </p:txBody>
      </p:sp>
      <p:pic>
        <p:nvPicPr>
          <p:cNvPr id="262" name="Google Shape;262;g3d5c89dfee3_0_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81200" y="1524000"/>
            <a:ext cx="5181599" cy="51815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2"/>
          <p:cNvSpPr txBox="1"/>
          <p:nvPr/>
        </p:nvSpPr>
        <p:spPr>
          <a:xfrm>
            <a:off x="116625" y="645900"/>
            <a:ext cx="91440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Verdana"/>
                <a:ea typeface="Verdana"/>
                <a:cs typeface="Verdana"/>
                <a:sym typeface="Verdana"/>
              </a:rPr>
              <a:t>Tier 2 Data Systems</a:t>
            </a:r>
            <a:endParaRPr sz="3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4" name="Google Shape;984;p2" descr="picture representing the data systems we want to consider: level of use, intervention effectiveness, student performance and intervention fidelity"/>
          <p:cNvGrpSpPr/>
          <p:nvPr/>
        </p:nvGrpSpPr>
        <p:grpSpPr>
          <a:xfrm>
            <a:off x="713034" y="2018553"/>
            <a:ext cx="8116504" cy="4320517"/>
            <a:chOff x="1144834" y="2162486"/>
            <a:chExt cx="8116504" cy="4320517"/>
          </a:xfrm>
        </p:grpSpPr>
        <p:grpSp>
          <p:nvGrpSpPr>
            <p:cNvPr id="985" name="Google Shape;985;p2"/>
            <p:cNvGrpSpPr/>
            <p:nvPr/>
          </p:nvGrpSpPr>
          <p:grpSpPr>
            <a:xfrm>
              <a:off x="4504447" y="4326887"/>
              <a:ext cx="4602477" cy="2156116"/>
              <a:chOff x="4613897" y="2575874"/>
              <a:chExt cx="4602477" cy="2156116"/>
            </a:xfrm>
          </p:grpSpPr>
          <p:sp>
            <p:nvSpPr>
              <p:cNvPr id="986" name="Google Shape;986;p2"/>
              <p:cNvSpPr/>
              <p:nvPr/>
            </p:nvSpPr>
            <p:spPr>
              <a:xfrm>
                <a:off x="4613897" y="2575874"/>
                <a:ext cx="1269851" cy="1792920"/>
              </a:xfrm>
              <a:custGeom>
                <a:avLst/>
                <a:gdLst/>
                <a:ahLst/>
                <a:cxnLst/>
                <a:rect l="l" t="t" r="r" b="b"/>
                <a:pathLst>
                  <a:path w="61576" h="86940" extrusionOk="0">
                    <a:moveTo>
                      <a:pt x="1" y="0"/>
                    </a:moveTo>
                    <a:lnTo>
                      <a:pt x="1" y="86939"/>
                    </a:lnTo>
                    <a:cubicBezTo>
                      <a:pt x="23080" y="86895"/>
                      <a:pt x="45218" y="77708"/>
                      <a:pt x="61575" y="61351"/>
                    </a:cubicBezTo>
                    <a:lnTo>
                      <a:pt x="2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2"/>
              <p:cNvSpPr/>
              <p:nvPr/>
            </p:nvSpPr>
            <p:spPr>
              <a:xfrm>
                <a:off x="5650800" y="3832313"/>
                <a:ext cx="3565574" cy="815095"/>
              </a:xfrm>
              <a:custGeom>
                <a:avLst/>
                <a:gdLst/>
                <a:ahLst/>
                <a:cxnLst/>
                <a:rect l="l" t="t" r="r" b="b"/>
                <a:pathLst>
                  <a:path w="100922" h="32581" extrusionOk="0">
                    <a:moveTo>
                      <a:pt x="1" y="1"/>
                    </a:moveTo>
                    <a:lnTo>
                      <a:pt x="1" y="32581"/>
                    </a:lnTo>
                    <a:lnTo>
                      <a:pt x="84654" y="32581"/>
                    </a:lnTo>
                    <a:cubicBezTo>
                      <a:pt x="93662" y="32581"/>
                      <a:pt x="100922" y="25276"/>
                      <a:pt x="100922" y="16313"/>
                    </a:cubicBezTo>
                    <a:cubicBezTo>
                      <a:pt x="100922" y="7306"/>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2"/>
              <p:cNvSpPr/>
              <p:nvPr/>
            </p:nvSpPr>
            <p:spPr>
              <a:xfrm>
                <a:off x="4843092" y="3727386"/>
                <a:ext cx="1006440" cy="1004604"/>
              </a:xfrm>
              <a:custGeom>
                <a:avLst/>
                <a:gdLst/>
                <a:ahLst/>
                <a:cxnLst/>
                <a:rect l="l" t="t" r="r" b="b"/>
                <a:pathLst>
                  <a:path w="48803" h="48714" extrusionOk="0">
                    <a:moveTo>
                      <a:pt x="24379" y="0"/>
                    </a:moveTo>
                    <a:lnTo>
                      <a:pt x="24021" y="0"/>
                    </a:lnTo>
                    <a:cubicBezTo>
                      <a:pt x="10711" y="180"/>
                      <a:pt x="1" y="11025"/>
                      <a:pt x="1" y="24379"/>
                    </a:cubicBezTo>
                    <a:cubicBezTo>
                      <a:pt x="1" y="24827"/>
                      <a:pt x="1" y="25276"/>
                      <a:pt x="45" y="25768"/>
                    </a:cubicBezTo>
                    <a:cubicBezTo>
                      <a:pt x="807" y="38496"/>
                      <a:pt x="11249" y="48534"/>
                      <a:pt x="24021" y="48713"/>
                    </a:cubicBezTo>
                    <a:lnTo>
                      <a:pt x="24379" y="48713"/>
                    </a:lnTo>
                    <a:cubicBezTo>
                      <a:pt x="37331" y="48713"/>
                      <a:pt x="47996" y="38630"/>
                      <a:pt x="48758" y="25768"/>
                    </a:cubicBezTo>
                    <a:cubicBezTo>
                      <a:pt x="48758" y="25276"/>
                      <a:pt x="48803" y="24827"/>
                      <a:pt x="48803" y="24379"/>
                    </a:cubicBezTo>
                    <a:cubicBezTo>
                      <a:pt x="48758" y="10890"/>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2"/>
              <p:cNvSpPr/>
              <p:nvPr/>
            </p:nvSpPr>
            <p:spPr>
              <a:xfrm>
                <a:off x="4905928" y="3790223"/>
                <a:ext cx="879838" cy="879838"/>
              </a:xfrm>
              <a:custGeom>
                <a:avLst/>
                <a:gdLst/>
                <a:ahLst/>
                <a:cxnLst/>
                <a:rect l="l" t="t" r="r" b="b"/>
                <a:pathLst>
                  <a:path w="42664" h="42664" extrusionOk="0">
                    <a:moveTo>
                      <a:pt x="42664" y="22587"/>
                    </a:moveTo>
                    <a:lnTo>
                      <a:pt x="42664" y="19988"/>
                    </a:lnTo>
                    <a:cubicBezTo>
                      <a:pt x="42664" y="19181"/>
                      <a:pt x="42171" y="18509"/>
                      <a:pt x="41409" y="18240"/>
                    </a:cubicBezTo>
                    <a:lnTo>
                      <a:pt x="38362" y="17299"/>
                    </a:lnTo>
                    <a:cubicBezTo>
                      <a:pt x="37779" y="17120"/>
                      <a:pt x="37331" y="16672"/>
                      <a:pt x="37152" y="16089"/>
                    </a:cubicBezTo>
                    <a:cubicBezTo>
                      <a:pt x="36883" y="15327"/>
                      <a:pt x="36569" y="14565"/>
                      <a:pt x="36211" y="13803"/>
                    </a:cubicBezTo>
                    <a:cubicBezTo>
                      <a:pt x="35942" y="13266"/>
                      <a:pt x="35942" y="12683"/>
                      <a:pt x="36211" y="12145"/>
                    </a:cubicBezTo>
                    <a:lnTo>
                      <a:pt x="37689" y="9322"/>
                    </a:lnTo>
                    <a:cubicBezTo>
                      <a:pt x="38048" y="8605"/>
                      <a:pt x="37913" y="7754"/>
                      <a:pt x="37331" y="7171"/>
                    </a:cubicBezTo>
                    <a:lnTo>
                      <a:pt x="35494" y="5334"/>
                    </a:lnTo>
                    <a:cubicBezTo>
                      <a:pt x="34956" y="4751"/>
                      <a:pt x="34059" y="4617"/>
                      <a:pt x="33342" y="5020"/>
                    </a:cubicBezTo>
                    <a:lnTo>
                      <a:pt x="30564" y="6454"/>
                    </a:lnTo>
                    <a:cubicBezTo>
                      <a:pt x="30026" y="6723"/>
                      <a:pt x="29399" y="6723"/>
                      <a:pt x="28861" y="6454"/>
                    </a:cubicBezTo>
                    <a:cubicBezTo>
                      <a:pt x="28144" y="6095"/>
                      <a:pt x="27382" y="5782"/>
                      <a:pt x="26620" y="5513"/>
                    </a:cubicBezTo>
                    <a:cubicBezTo>
                      <a:pt x="26038" y="5334"/>
                      <a:pt x="25590" y="4886"/>
                      <a:pt x="25410" y="4303"/>
                    </a:cubicBezTo>
                    <a:lnTo>
                      <a:pt x="24425" y="1300"/>
                    </a:lnTo>
                    <a:cubicBezTo>
                      <a:pt x="24200" y="539"/>
                      <a:pt x="23483" y="1"/>
                      <a:pt x="22677" y="1"/>
                    </a:cubicBezTo>
                    <a:lnTo>
                      <a:pt x="20078" y="1"/>
                    </a:lnTo>
                    <a:cubicBezTo>
                      <a:pt x="19271" y="1"/>
                      <a:pt x="18599" y="539"/>
                      <a:pt x="18330" y="1300"/>
                    </a:cubicBezTo>
                    <a:lnTo>
                      <a:pt x="17389" y="4303"/>
                    </a:lnTo>
                    <a:cubicBezTo>
                      <a:pt x="17209" y="4886"/>
                      <a:pt x="16761" y="5334"/>
                      <a:pt x="16179" y="5513"/>
                    </a:cubicBezTo>
                    <a:cubicBezTo>
                      <a:pt x="15372" y="5782"/>
                      <a:pt x="14610" y="6095"/>
                      <a:pt x="13893" y="6454"/>
                    </a:cubicBezTo>
                    <a:cubicBezTo>
                      <a:pt x="13355" y="6723"/>
                      <a:pt x="12728" y="6723"/>
                      <a:pt x="12235" y="6454"/>
                    </a:cubicBezTo>
                    <a:lnTo>
                      <a:pt x="9412" y="5020"/>
                    </a:lnTo>
                    <a:cubicBezTo>
                      <a:pt x="8695" y="4617"/>
                      <a:pt x="7799" y="4751"/>
                      <a:pt x="7216" y="5334"/>
                    </a:cubicBezTo>
                    <a:lnTo>
                      <a:pt x="5379" y="7171"/>
                    </a:lnTo>
                    <a:cubicBezTo>
                      <a:pt x="4796" y="7754"/>
                      <a:pt x="4662" y="8605"/>
                      <a:pt x="5065" y="9322"/>
                    </a:cubicBezTo>
                    <a:lnTo>
                      <a:pt x="6499" y="12145"/>
                    </a:lnTo>
                    <a:cubicBezTo>
                      <a:pt x="6768" y="12683"/>
                      <a:pt x="6768" y="13311"/>
                      <a:pt x="6499" y="13848"/>
                    </a:cubicBezTo>
                    <a:cubicBezTo>
                      <a:pt x="6140" y="14565"/>
                      <a:pt x="5827" y="15327"/>
                      <a:pt x="5558" y="16089"/>
                    </a:cubicBezTo>
                    <a:cubicBezTo>
                      <a:pt x="5334" y="16672"/>
                      <a:pt x="4886" y="17120"/>
                      <a:pt x="4348" y="17299"/>
                    </a:cubicBezTo>
                    <a:lnTo>
                      <a:pt x="1301" y="18240"/>
                    </a:lnTo>
                    <a:cubicBezTo>
                      <a:pt x="539" y="18509"/>
                      <a:pt x="1" y="19181"/>
                      <a:pt x="1" y="19988"/>
                    </a:cubicBezTo>
                    <a:lnTo>
                      <a:pt x="1" y="22587"/>
                    </a:lnTo>
                    <a:cubicBezTo>
                      <a:pt x="1" y="23394"/>
                      <a:pt x="539" y="24111"/>
                      <a:pt x="1301" y="24380"/>
                    </a:cubicBezTo>
                    <a:lnTo>
                      <a:pt x="4348" y="25321"/>
                    </a:lnTo>
                    <a:cubicBezTo>
                      <a:pt x="4930" y="25500"/>
                      <a:pt x="5379" y="25948"/>
                      <a:pt x="5558" y="26531"/>
                    </a:cubicBezTo>
                    <a:cubicBezTo>
                      <a:pt x="5782" y="27292"/>
                      <a:pt x="6096" y="28054"/>
                      <a:pt x="6499" y="28771"/>
                    </a:cubicBezTo>
                    <a:cubicBezTo>
                      <a:pt x="6768" y="29309"/>
                      <a:pt x="6768" y="29892"/>
                      <a:pt x="6499" y="30429"/>
                    </a:cubicBezTo>
                    <a:lnTo>
                      <a:pt x="5020" y="33342"/>
                    </a:lnTo>
                    <a:cubicBezTo>
                      <a:pt x="4662" y="34059"/>
                      <a:pt x="4796" y="34911"/>
                      <a:pt x="5334" y="35493"/>
                    </a:cubicBezTo>
                    <a:lnTo>
                      <a:pt x="7171" y="37331"/>
                    </a:lnTo>
                    <a:cubicBezTo>
                      <a:pt x="7754" y="37913"/>
                      <a:pt x="8605" y="38048"/>
                      <a:pt x="9322" y="37644"/>
                    </a:cubicBezTo>
                    <a:lnTo>
                      <a:pt x="12190" y="36166"/>
                    </a:lnTo>
                    <a:cubicBezTo>
                      <a:pt x="12728" y="35897"/>
                      <a:pt x="13355" y="35897"/>
                      <a:pt x="13893" y="36166"/>
                    </a:cubicBezTo>
                    <a:cubicBezTo>
                      <a:pt x="14610" y="36524"/>
                      <a:pt x="15327" y="36838"/>
                      <a:pt x="16134" y="37107"/>
                    </a:cubicBezTo>
                    <a:cubicBezTo>
                      <a:pt x="16672" y="37286"/>
                      <a:pt x="17120" y="37734"/>
                      <a:pt x="17299" y="38317"/>
                    </a:cubicBezTo>
                    <a:lnTo>
                      <a:pt x="18285" y="41364"/>
                    </a:lnTo>
                    <a:cubicBezTo>
                      <a:pt x="18509" y="42126"/>
                      <a:pt x="19226" y="42664"/>
                      <a:pt x="20033" y="42664"/>
                    </a:cubicBezTo>
                    <a:lnTo>
                      <a:pt x="22632" y="42664"/>
                    </a:lnTo>
                    <a:cubicBezTo>
                      <a:pt x="23439" y="42664"/>
                      <a:pt x="24156" y="42126"/>
                      <a:pt x="24380" y="41364"/>
                    </a:cubicBezTo>
                    <a:lnTo>
                      <a:pt x="25366" y="38317"/>
                    </a:lnTo>
                    <a:cubicBezTo>
                      <a:pt x="25545" y="37734"/>
                      <a:pt x="25993" y="37286"/>
                      <a:pt x="26531" y="37107"/>
                    </a:cubicBezTo>
                    <a:cubicBezTo>
                      <a:pt x="27337" y="36838"/>
                      <a:pt x="28054" y="36524"/>
                      <a:pt x="28771" y="36166"/>
                    </a:cubicBezTo>
                    <a:cubicBezTo>
                      <a:pt x="29309" y="35897"/>
                      <a:pt x="29937" y="35897"/>
                      <a:pt x="30474" y="36166"/>
                    </a:cubicBezTo>
                    <a:lnTo>
                      <a:pt x="33342" y="37644"/>
                    </a:lnTo>
                    <a:cubicBezTo>
                      <a:pt x="34015" y="38003"/>
                      <a:pt x="34911" y="37913"/>
                      <a:pt x="35449" y="37331"/>
                    </a:cubicBezTo>
                    <a:lnTo>
                      <a:pt x="37286" y="35493"/>
                    </a:lnTo>
                    <a:cubicBezTo>
                      <a:pt x="37869" y="34911"/>
                      <a:pt x="38003" y="34059"/>
                      <a:pt x="37645" y="33342"/>
                    </a:cubicBezTo>
                    <a:lnTo>
                      <a:pt x="36166" y="30474"/>
                    </a:lnTo>
                    <a:cubicBezTo>
                      <a:pt x="35897" y="29981"/>
                      <a:pt x="35897" y="29354"/>
                      <a:pt x="36166" y="28816"/>
                    </a:cubicBezTo>
                    <a:cubicBezTo>
                      <a:pt x="36524" y="28099"/>
                      <a:pt x="36838" y="27337"/>
                      <a:pt x="37107" y="26575"/>
                    </a:cubicBezTo>
                    <a:cubicBezTo>
                      <a:pt x="37286" y="25993"/>
                      <a:pt x="37734" y="25545"/>
                      <a:pt x="38317" y="25365"/>
                    </a:cubicBezTo>
                    <a:lnTo>
                      <a:pt x="41409" y="24380"/>
                    </a:lnTo>
                    <a:cubicBezTo>
                      <a:pt x="42171" y="24156"/>
                      <a:pt x="42664" y="23394"/>
                      <a:pt x="42664" y="22587"/>
                    </a:cubicBezTo>
                    <a:close/>
                    <a:moveTo>
                      <a:pt x="21332" y="34328"/>
                    </a:moveTo>
                    <a:cubicBezTo>
                      <a:pt x="9726" y="34328"/>
                      <a:pt x="3900" y="20302"/>
                      <a:pt x="12101" y="12056"/>
                    </a:cubicBezTo>
                    <a:cubicBezTo>
                      <a:pt x="20346" y="3855"/>
                      <a:pt x="34373" y="9636"/>
                      <a:pt x="34418" y="21287"/>
                    </a:cubicBezTo>
                    <a:cubicBezTo>
                      <a:pt x="34418" y="28502"/>
                      <a:pt x="28547" y="34328"/>
                      <a:pt x="21332" y="3432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2"/>
              <p:cNvSpPr txBox="1"/>
              <p:nvPr/>
            </p:nvSpPr>
            <p:spPr>
              <a:xfrm>
                <a:off x="5947325" y="3854963"/>
                <a:ext cx="3118200" cy="81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FIDELITY</a:t>
                </a:r>
                <a:endParaRPr sz="2400" b="0" i="0" u="none" strike="noStrike" cap="none">
                  <a:solidFill>
                    <a:schemeClr val="dk1"/>
                  </a:solidFill>
                  <a:latin typeface="Verdana"/>
                  <a:ea typeface="Verdana"/>
                  <a:cs typeface="Verdana"/>
                  <a:sym typeface="Verdana"/>
                </a:endParaRPr>
              </a:p>
            </p:txBody>
          </p:sp>
        </p:grpSp>
        <p:grpSp>
          <p:nvGrpSpPr>
            <p:cNvPr id="991" name="Google Shape;991;p2"/>
            <p:cNvGrpSpPr/>
            <p:nvPr/>
          </p:nvGrpSpPr>
          <p:grpSpPr>
            <a:xfrm>
              <a:off x="1144834" y="2795868"/>
              <a:ext cx="3359614" cy="3255909"/>
              <a:chOff x="3529870" y="1306052"/>
              <a:chExt cx="2352012" cy="2538721"/>
            </a:xfrm>
          </p:grpSpPr>
          <p:sp>
            <p:nvSpPr>
              <p:cNvPr id="992" name="Google Shape;992;p2"/>
              <p:cNvSpPr/>
              <p:nvPr/>
            </p:nvSpPr>
            <p:spPr>
              <a:xfrm>
                <a:off x="3529870" y="1487198"/>
                <a:ext cx="2157959" cy="2157959"/>
              </a:xfrm>
              <a:custGeom>
                <a:avLst/>
                <a:gdLst/>
                <a:ahLst/>
                <a:cxnLst/>
                <a:rect l="l" t="t" r="r" b="b"/>
                <a:pathLst>
                  <a:path w="104641" h="104641" extrusionOk="0">
                    <a:moveTo>
                      <a:pt x="104640" y="52343"/>
                    </a:moveTo>
                    <a:cubicBezTo>
                      <a:pt x="104640" y="81248"/>
                      <a:pt x="81248" y="104641"/>
                      <a:pt x="52343" y="104641"/>
                    </a:cubicBezTo>
                    <a:cubicBezTo>
                      <a:pt x="23438" y="104641"/>
                      <a:pt x="0" y="81248"/>
                      <a:pt x="0" y="52343"/>
                    </a:cubicBezTo>
                    <a:cubicBezTo>
                      <a:pt x="0" y="23438"/>
                      <a:pt x="23438" y="0"/>
                      <a:pt x="52343" y="0"/>
                    </a:cubicBezTo>
                    <a:cubicBezTo>
                      <a:pt x="81248" y="0"/>
                      <a:pt x="104640" y="23438"/>
                      <a:pt x="104640" y="5234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2"/>
              <p:cNvSpPr/>
              <p:nvPr/>
            </p:nvSpPr>
            <p:spPr>
              <a:xfrm>
                <a:off x="3669400" y="1626750"/>
                <a:ext cx="1879803" cy="1879782"/>
              </a:xfrm>
              <a:custGeom>
                <a:avLst/>
                <a:gdLst/>
                <a:ahLst/>
                <a:cxnLst/>
                <a:rect l="l" t="t" r="r" b="b"/>
                <a:pathLst>
                  <a:path w="91153" h="91152" extrusionOk="0">
                    <a:moveTo>
                      <a:pt x="54674" y="5020"/>
                    </a:moveTo>
                    <a:cubicBezTo>
                      <a:pt x="77081" y="10039"/>
                      <a:pt x="91152" y="32311"/>
                      <a:pt x="86088" y="54673"/>
                    </a:cubicBezTo>
                    <a:cubicBezTo>
                      <a:pt x="81069" y="77080"/>
                      <a:pt x="58842" y="91152"/>
                      <a:pt x="36435" y="86088"/>
                    </a:cubicBezTo>
                    <a:cubicBezTo>
                      <a:pt x="14072" y="81069"/>
                      <a:pt x="1" y="58841"/>
                      <a:pt x="5020" y="36434"/>
                    </a:cubicBezTo>
                    <a:cubicBezTo>
                      <a:pt x="10084" y="14072"/>
                      <a:pt x="32312" y="0"/>
                      <a:pt x="54674" y="50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2"/>
              <p:cNvSpPr/>
              <p:nvPr/>
            </p:nvSpPr>
            <p:spPr>
              <a:xfrm>
                <a:off x="3529870" y="1487198"/>
                <a:ext cx="2158887" cy="2157959"/>
              </a:xfrm>
              <a:custGeom>
                <a:avLst/>
                <a:gdLst/>
                <a:ahLst/>
                <a:cxnLst/>
                <a:rect l="l" t="t" r="r" b="b"/>
                <a:pathLst>
                  <a:path w="104686" h="104641" extrusionOk="0">
                    <a:moveTo>
                      <a:pt x="52343" y="0"/>
                    </a:moveTo>
                    <a:lnTo>
                      <a:pt x="51491" y="0"/>
                    </a:lnTo>
                    <a:cubicBezTo>
                      <a:pt x="22945" y="449"/>
                      <a:pt x="0" y="23752"/>
                      <a:pt x="0" y="52343"/>
                    </a:cubicBezTo>
                    <a:cubicBezTo>
                      <a:pt x="0" y="53329"/>
                      <a:pt x="45" y="54360"/>
                      <a:pt x="90" y="55346"/>
                    </a:cubicBezTo>
                    <a:cubicBezTo>
                      <a:pt x="1658" y="82682"/>
                      <a:pt x="24110" y="104193"/>
                      <a:pt x="51491" y="104641"/>
                    </a:cubicBezTo>
                    <a:lnTo>
                      <a:pt x="52343" y="104641"/>
                    </a:lnTo>
                    <a:cubicBezTo>
                      <a:pt x="80038" y="104641"/>
                      <a:pt x="102982" y="82996"/>
                      <a:pt x="104596" y="55346"/>
                    </a:cubicBezTo>
                    <a:cubicBezTo>
                      <a:pt x="104640" y="54315"/>
                      <a:pt x="104685" y="53329"/>
                      <a:pt x="104685" y="52343"/>
                    </a:cubicBezTo>
                    <a:cubicBezTo>
                      <a:pt x="104685" y="23438"/>
                      <a:pt x="81248" y="0"/>
                      <a:pt x="52343"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2"/>
              <p:cNvSpPr/>
              <p:nvPr/>
            </p:nvSpPr>
            <p:spPr>
              <a:xfrm>
                <a:off x="4886523" y="1306052"/>
                <a:ext cx="317937" cy="533277"/>
              </a:xfrm>
              <a:custGeom>
                <a:avLst/>
                <a:gdLst/>
                <a:ahLst/>
                <a:cxnLst/>
                <a:rect l="l" t="t" r="r" b="b"/>
                <a:pathLst>
                  <a:path w="15417" h="25859" extrusionOk="0">
                    <a:moveTo>
                      <a:pt x="15417" y="9591"/>
                    </a:moveTo>
                    <a:lnTo>
                      <a:pt x="13042" y="1"/>
                    </a:lnTo>
                    <a:lnTo>
                      <a:pt x="4258" y="4572"/>
                    </a:lnTo>
                    <a:lnTo>
                      <a:pt x="8157" y="6320"/>
                    </a:lnTo>
                    <a:lnTo>
                      <a:pt x="1" y="24335"/>
                    </a:lnTo>
                    <a:lnTo>
                      <a:pt x="3407" y="25859"/>
                    </a:lnTo>
                    <a:lnTo>
                      <a:pt x="11563" y="7843"/>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2"/>
              <p:cNvSpPr/>
              <p:nvPr/>
            </p:nvSpPr>
            <p:spPr>
              <a:xfrm>
                <a:off x="5326436" y="2037073"/>
                <a:ext cx="555446" cy="273578"/>
              </a:xfrm>
              <a:custGeom>
                <a:avLst/>
                <a:gdLst/>
                <a:ahLst/>
                <a:cxnLst/>
                <a:rect l="l" t="t" r="r" b="b"/>
                <a:pathLst>
                  <a:path w="26934" h="13266" extrusionOk="0">
                    <a:moveTo>
                      <a:pt x="21197" y="11697"/>
                    </a:moveTo>
                    <a:lnTo>
                      <a:pt x="26933" y="3631"/>
                    </a:lnTo>
                    <a:lnTo>
                      <a:pt x="17747" y="1"/>
                    </a:lnTo>
                    <a:lnTo>
                      <a:pt x="18957" y="4079"/>
                    </a:lnTo>
                    <a:lnTo>
                      <a:pt x="0" y="9725"/>
                    </a:lnTo>
                    <a:lnTo>
                      <a:pt x="1031" y="13266"/>
                    </a:lnTo>
                    <a:lnTo>
                      <a:pt x="19987" y="7619"/>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2"/>
              <p:cNvSpPr/>
              <p:nvPr/>
            </p:nvSpPr>
            <p:spPr>
              <a:xfrm>
                <a:off x="5326436" y="2851265"/>
                <a:ext cx="555446" cy="273578"/>
              </a:xfrm>
              <a:custGeom>
                <a:avLst/>
                <a:gdLst/>
                <a:ahLst/>
                <a:cxnLst/>
                <a:rect l="l" t="t" r="r" b="b"/>
                <a:pathLst>
                  <a:path w="26934" h="13266" extrusionOk="0">
                    <a:moveTo>
                      <a:pt x="21197" y="1524"/>
                    </a:moveTo>
                    <a:lnTo>
                      <a:pt x="26933" y="9636"/>
                    </a:lnTo>
                    <a:lnTo>
                      <a:pt x="17747" y="13266"/>
                    </a:lnTo>
                    <a:lnTo>
                      <a:pt x="18957" y="9188"/>
                    </a:lnTo>
                    <a:lnTo>
                      <a:pt x="0" y="3541"/>
                    </a:lnTo>
                    <a:lnTo>
                      <a:pt x="1031" y="1"/>
                    </a:lnTo>
                    <a:lnTo>
                      <a:pt x="19987" y="5647"/>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2"/>
              <p:cNvSpPr/>
              <p:nvPr/>
            </p:nvSpPr>
            <p:spPr>
              <a:xfrm>
                <a:off x="4902237" y="3299493"/>
                <a:ext cx="298531" cy="545280"/>
              </a:xfrm>
              <a:custGeom>
                <a:avLst/>
                <a:gdLst/>
                <a:ahLst/>
                <a:cxnLst/>
                <a:rect l="l" t="t" r="r" b="b"/>
                <a:pathLst>
                  <a:path w="14476" h="26441" extrusionOk="0">
                    <a:moveTo>
                      <a:pt x="3003" y="21332"/>
                    </a:moveTo>
                    <a:lnTo>
                      <a:pt x="11473" y="26441"/>
                    </a:lnTo>
                    <a:lnTo>
                      <a:pt x="14476" y="16985"/>
                    </a:lnTo>
                    <a:lnTo>
                      <a:pt x="10487" y="18509"/>
                    </a:lnTo>
                    <a:lnTo>
                      <a:pt x="3496" y="1"/>
                    </a:lnTo>
                    <a:lnTo>
                      <a:pt x="1" y="1300"/>
                    </a:lnTo>
                    <a:lnTo>
                      <a:pt x="6992" y="19808"/>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2"/>
              <p:cNvSpPr/>
              <p:nvPr/>
            </p:nvSpPr>
            <p:spPr>
              <a:xfrm>
                <a:off x="3665709" y="1623059"/>
                <a:ext cx="1887186" cy="1887186"/>
              </a:xfrm>
              <a:custGeom>
                <a:avLst/>
                <a:gdLst/>
                <a:ahLst/>
                <a:cxnLst/>
                <a:rect l="l" t="t" r="r" b="b"/>
                <a:pathLst>
                  <a:path w="91511" h="91511" extrusionOk="0">
                    <a:moveTo>
                      <a:pt x="45765" y="17673"/>
                    </a:moveTo>
                    <a:cubicBezTo>
                      <a:pt x="49366" y="17673"/>
                      <a:pt x="52999" y="18371"/>
                      <a:pt x="56466" y="19808"/>
                    </a:cubicBezTo>
                    <a:cubicBezTo>
                      <a:pt x="66908" y="24155"/>
                      <a:pt x="73764" y="34372"/>
                      <a:pt x="73764" y="45710"/>
                    </a:cubicBezTo>
                    <a:cubicBezTo>
                      <a:pt x="73764" y="61171"/>
                      <a:pt x="61216" y="73719"/>
                      <a:pt x="45756" y="73719"/>
                    </a:cubicBezTo>
                    <a:cubicBezTo>
                      <a:pt x="34418" y="73719"/>
                      <a:pt x="24200" y="66862"/>
                      <a:pt x="19853" y="56421"/>
                    </a:cubicBezTo>
                    <a:cubicBezTo>
                      <a:pt x="15551" y="45934"/>
                      <a:pt x="17926" y="33879"/>
                      <a:pt x="25948" y="25903"/>
                    </a:cubicBezTo>
                    <a:cubicBezTo>
                      <a:pt x="31318" y="20533"/>
                      <a:pt x="38475" y="17673"/>
                      <a:pt x="45765" y="17673"/>
                    </a:cubicBezTo>
                    <a:close/>
                    <a:moveTo>
                      <a:pt x="42977" y="0"/>
                    </a:moveTo>
                    <a:cubicBezTo>
                      <a:pt x="41229" y="0"/>
                      <a:pt x="39706" y="1120"/>
                      <a:pt x="39213" y="2779"/>
                    </a:cubicBezTo>
                    <a:lnTo>
                      <a:pt x="37151" y="9277"/>
                    </a:lnTo>
                    <a:cubicBezTo>
                      <a:pt x="36748" y="10487"/>
                      <a:pt x="35807" y="11428"/>
                      <a:pt x="34597" y="11831"/>
                    </a:cubicBezTo>
                    <a:cubicBezTo>
                      <a:pt x="32894" y="12369"/>
                      <a:pt x="31281" y="13041"/>
                      <a:pt x="29667" y="13848"/>
                    </a:cubicBezTo>
                    <a:cubicBezTo>
                      <a:pt x="29107" y="14139"/>
                      <a:pt x="28491" y="14285"/>
                      <a:pt x="27869" y="14285"/>
                    </a:cubicBezTo>
                    <a:cubicBezTo>
                      <a:pt x="27248" y="14285"/>
                      <a:pt x="26620" y="14139"/>
                      <a:pt x="26038" y="13848"/>
                    </a:cubicBezTo>
                    <a:lnTo>
                      <a:pt x="19988" y="10711"/>
                    </a:lnTo>
                    <a:cubicBezTo>
                      <a:pt x="19418" y="10409"/>
                      <a:pt x="18798" y="10264"/>
                      <a:pt x="18182" y="10264"/>
                    </a:cubicBezTo>
                    <a:cubicBezTo>
                      <a:pt x="17150" y="10264"/>
                      <a:pt x="16129" y="10670"/>
                      <a:pt x="15372" y="11428"/>
                    </a:cubicBezTo>
                    <a:lnTo>
                      <a:pt x="11428" y="15326"/>
                    </a:lnTo>
                    <a:cubicBezTo>
                      <a:pt x="10218" y="16536"/>
                      <a:pt x="9949" y="18419"/>
                      <a:pt x="10711" y="19942"/>
                    </a:cubicBezTo>
                    <a:lnTo>
                      <a:pt x="13893" y="26037"/>
                    </a:lnTo>
                    <a:cubicBezTo>
                      <a:pt x="14476" y="27157"/>
                      <a:pt x="14476" y="28502"/>
                      <a:pt x="13893" y="29667"/>
                    </a:cubicBezTo>
                    <a:cubicBezTo>
                      <a:pt x="13086" y="31235"/>
                      <a:pt x="12414" y="32849"/>
                      <a:pt x="11876" y="34552"/>
                    </a:cubicBezTo>
                    <a:cubicBezTo>
                      <a:pt x="11473" y="35762"/>
                      <a:pt x="10532" y="36703"/>
                      <a:pt x="9277" y="37106"/>
                    </a:cubicBezTo>
                    <a:lnTo>
                      <a:pt x="2779" y="39167"/>
                    </a:lnTo>
                    <a:cubicBezTo>
                      <a:pt x="1121" y="39705"/>
                      <a:pt x="1" y="41229"/>
                      <a:pt x="1" y="42932"/>
                    </a:cubicBezTo>
                    <a:lnTo>
                      <a:pt x="1" y="48534"/>
                    </a:lnTo>
                    <a:cubicBezTo>
                      <a:pt x="1" y="50281"/>
                      <a:pt x="1121" y="51805"/>
                      <a:pt x="2779" y="52298"/>
                    </a:cubicBezTo>
                    <a:lnTo>
                      <a:pt x="9322" y="54359"/>
                    </a:lnTo>
                    <a:cubicBezTo>
                      <a:pt x="10532" y="54763"/>
                      <a:pt x="11473" y="55704"/>
                      <a:pt x="11876" y="56959"/>
                    </a:cubicBezTo>
                    <a:cubicBezTo>
                      <a:pt x="12459" y="58617"/>
                      <a:pt x="13131" y="60230"/>
                      <a:pt x="13893" y="61754"/>
                    </a:cubicBezTo>
                    <a:cubicBezTo>
                      <a:pt x="14476" y="62919"/>
                      <a:pt x="14476" y="64263"/>
                      <a:pt x="13893" y="65428"/>
                    </a:cubicBezTo>
                    <a:lnTo>
                      <a:pt x="10711" y="71523"/>
                    </a:lnTo>
                    <a:cubicBezTo>
                      <a:pt x="9949" y="73047"/>
                      <a:pt x="10218" y="74929"/>
                      <a:pt x="11428" y="76139"/>
                    </a:cubicBezTo>
                    <a:lnTo>
                      <a:pt x="15372" y="80038"/>
                    </a:lnTo>
                    <a:cubicBezTo>
                      <a:pt x="16129" y="80795"/>
                      <a:pt x="17150" y="81201"/>
                      <a:pt x="18182" y="81201"/>
                    </a:cubicBezTo>
                    <a:cubicBezTo>
                      <a:pt x="18798" y="81201"/>
                      <a:pt x="19418" y="81056"/>
                      <a:pt x="19988" y="80755"/>
                    </a:cubicBezTo>
                    <a:lnTo>
                      <a:pt x="26082" y="77573"/>
                    </a:lnTo>
                    <a:cubicBezTo>
                      <a:pt x="26665" y="77282"/>
                      <a:pt x="27292" y="77136"/>
                      <a:pt x="27920" y="77136"/>
                    </a:cubicBezTo>
                    <a:cubicBezTo>
                      <a:pt x="28547" y="77136"/>
                      <a:pt x="29175" y="77282"/>
                      <a:pt x="29757" y="77573"/>
                    </a:cubicBezTo>
                    <a:cubicBezTo>
                      <a:pt x="31281" y="78380"/>
                      <a:pt x="32894" y="79052"/>
                      <a:pt x="34552" y="79634"/>
                    </a:cubicBezTo>
                    <a:cubicBezTo>
                      <a:pt x="35762" y="79993"/>
                      <a:pt x="36703" y="80934"/>
                      <a:pt x="37107" y="82189"/>
                    </a:cubicBezTo>
                    <a:lnTo>
                      <a:pt x="39213" y="88732"/>
                    </a:lnTo>
                    <a:cubicBezTo>
                      <a:pt x="39706" y="90390"/>
                      <a:pt x="41229" y="91510"/>
                      <a:pt x="42932" y="91510"/>
                    </a:cubicBezTo>
                    <a:lnTo>
                      <a:pt x="48534" y="91510"/>
                    </a:lnTo>
                    <a:cubicBezTo>
                      <a:pt x="50282" y="91510"/>
                      <a:pt x="51806" y="90390"/>
                      <a:pt x="52298" y="88732"/>
                    </a:cubicBezTo>
                    <a:lnTo>
                      <a:pt x="54405" y="82189"/>
                    </a:lnTo>
                    <a:cubicBezTo>
                      <a:pt x="54808" y="80934"/>
                      <a:pt x="55749" y="79993"/>
                      <a:pt x="56959" y="79590"/>
                    </a:cubicBezTo>
                    <a:cubicBezTo>
                      <a:pt x="58617" y="79052"/>
                      <a:pt x="60231" y="78380"/>
                      <a:pt x="61799" y="77618"/>
                    </a:cubicBezTo>
                    <a:cubicBezTo>
                      <a:pt x="62359" y="77327"/>
                      <a:pt x="62975" y="77181"/>
                      <a:pt x="63597" y="77181"/>
                    </a:cubicBezTo>
                    <a:cubicBezTo>
                      <a:pt x="64219" y="77181"/>
                      <a:pt x="64846" y="77327"/>
                      <a:pt x="65429" y="77618"/>
                    </a:cubicBezTo>
                    <a:lnTo>
                      <a:pt x="71524" y="80800"/>
                    </a:lnTo>
                    <a:cubicBezTo>
                      <a:pt x="72096" y="81086"/>
                      <a:pt x="72719" y="81227"/>
                      <a:pt x="73338" y="81227"/>
                    </a:cubicBezTo>
                    <a:cubicBezTo>
                      <a:pt x="74367" y="81227"/>
                      <a:pt x="75384" y="80838"/>
                      <a:pt x="76139" y="80083"/>
                    </a:cubicBezTo>
                    <a:lnTo>
                      <a:pt x="80083" y="76139"/>
                    </a:lnTo>
                    <a:cubicBezTo>
                      <a:pt x="81293" y="74929"/>
                      <a:pt x="81562" y="73047"/>
                      <a:pt x="80800" y="71523"/>
                    </a:cubicBezTo>
                    <a:lnTo>
                      <a:pt x="77618" y="65428"/>
                    </a:lnTo>
                    <a:cubicBezTo>
                      <a:pt x="77036" y="64263"/>
                      <a:pt x="77036" y="62919"/>
                      <a:pt x="77618" y="61799"/>
                    </a:cubicBezTo>
                    <a:cubicBezTo>
                      <a:pt x="78380" y="60230"/>
                      <a:pt x="79052" y="58617"/>
                      <a:pt x="79635" y="56959"/>
                    </a:cubicBezTo>
                    <a:cubicBezTo>
                      <a:pt x="79993" y="55749"/>
                      <a:pt x="80979" y="54763"/>
                      <a:pt x="82189" y="54359"/>
                    </a:cubicBezTo>
                    <a:lnTo>
                      <a:pt x="88732" y="52298"/>
                    </a:lnTo>
                    <a:cubicBezTo>
                      <a:pt x="90390" y="51805"/>
                      <a:pt x="91511" y="50281"/>
                      <a:pt x="91511" y="48534"/>
                    </a:cubicBezTo>
                    <a:lnTo>
                      <a:pt x="91511" y="42932"/>
                    </a:lnTo>
                    <a:cubicBezTo>
                      <a:pt x="91511" y="41184"/>
                      <a:pt x="90390" y="39660"/>
                      <a:pt x="88732" y="39167"/>
                    </a:cubicBezTo>
                    <a:lnTo>
                      <a:pt x="82234" y="37106"/>
                    </a:lnTo>
                    <a:cubicBezTo>
                      <a:pt x="81024" y="36703"/>
                      <a:pt x="80038" y="35762"/>
                      <a:pt x="79680" y="34507"/>
                    </a:cubicBezTo>
                    <a:cubicBezTo>
                      <a:pt x="79097" y="32849"/>
                      <a:pt x="78425" y="31235"/>
                      <a:pt x="77663" y="29667"/>
                    </a:cubicBezTo>
                    <a:cubicBezTo>
                      <a:pt x="77036" y="28502"/>
                      <a:pt x="77036" y="27157"/>
                      <a:pt x="77663" y="25992"/>
                    </a:cubicBezTo>
                    <a:lnTo>
                      <a:pt x="80800" y="19942"/>
                    </a:lnTo>
                    <a:cubicBezTo>
                      <a:pt x="81607" y="18419"/>
                      <a:pt x="81293" y="16581"/>
                      <a:pt x="80083" y="15371"/>
                    </a:cubicBezTo>
                    <a:lnTo>
                      <a:pt x="76184" y="11428"/>
                    </a:lnTo>
                    <a:cubicBezTo>
                      <a:pt x="75427" y="10670"/>
                      <a:pt x="74406" y="10264"/>
                      <a:pt x="73374" y="10264"/>
                    </a:cubicBezTo>
                    <a:cubicBezTo>
                      <a:pt x="72758" y="10264"/>
                      <a:pt x="72138" y="10409"/>
                      <a:pt x="71568" y="10711"/>
                    </a:cubicBezTo>
                    <a:lnTo>
                      <a:pt x="65519" y="13848"/>
                    </a:lnTo>
                    <a:cubicBezTo>
                      <a:pt x="64936" y="14139"/>
                      <a:pt x="64309" y="14285"/>
                      <a:pt x="63681" y="14285"/>
                    </a:cubicBezTo>
                    <a:cubicBezTo>
                      <a:pt x="63054" y="14285"/>
                      <a:pt x="62426" y="14139"/>
                      <a:pt x="61844" y="13848"/>
                    </a:cubicBezTo>
                    <a:cubicBezTo>
                      <a:pt x="60275" y="13041"/>
                      <a:pt x="58662" y="12369"/>
                      <a:pt x="56959" y="11831"/>
                    </a:cubicBezTo>
                    <a:cubicBezTo>
                      <a:pt x="55749" y="11428"/>
                      <a:pt x="54808" y="10487"/>
                      <a:pt x="54405" y="9277"/>
                    </a:cubicBezTo>
                    <a:lnTo>
                      <a:pt x="52343" y="2779"/>
                    </a:lnTo>
                    <a:cubicBezTo>
                      <a:pt x="51806" y="1120"/>
                      <a:pt x="50282" y="0"/>
                      <a:pt x="4857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1000" name="Google Shape;1000;p2"/>
              <p:cNvSpPr/>
              <p:nvPr/>
            </p:nvSpPr>
            <p:spPr>
              <a:xfrm>
                <a:off x="4609278" y="2965864"/>
                <a:ext cx="472276" cy="257864"/>
              </a:xfrm>
              <a:custGeom>
                <a:avLst/>
                <a:gdLst/>
                <a:ahLst/>
                <a:cxnLst/>
                <a:rect l="l" t="t" r="r" b="b"/>
                <a:pathLst>
                  <a:path w="22901" h="12504" extrusionOk="0">
                    <a:moveTo>
                      <a:pt x="1" y="8605"/>
                    </a:moveTo>
                    <a:lnTo>
                      <a:pt x="1" y="12504"/>
                    </a:lnTo>
                    <a:cubicBezTo>
                      <a:pt x="8650" y="12504"/>
                      <a:pt x="16895" y="9008"/>
                      <a:pt x="22901" y="2824"/>
                    </a:cubicBezTo>
                    <a:lnTo>
                      <a:pt x="20167" y="1"/>
                    </a:lnTo>
                    <a:cubicBezTo>
                      <a:pt x="14879" y="5513"/>
                      <a:pt x="7619" y="8605"/>
                      <a:pt x="1" y="860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2"/>
              <p:cNvSpPr/>
              <p:nvPr/>
            </p:nvSpPr>
            <p:spPr>
              <a:xfrm>
                <a:off x="4609278" y="1906761"/>
                <a:ext cx="475039" cy="260648"/>
              </a:xfrm>
              <a:custGeom>
                <a:avLst/>
                <a:gdLst/>
                <a:ahLst/>
                <a:cxnLst/>
                <a:rect l="l" t="t" r="r" b="b"/>
                <a:pathLst>
                  <a:path w="23035" h="12639" extrusionOk="0">
                    <a:moveTo>
                      <a:pt x="1" y="1"/>
                    </a:moveTo>
                    <a:lnTo>
                      <a:pt x="1" y="3945"/>
                    </a:lnTo>
                    <a:cubicBezTo>
                      <a:pt x="7664" y="3945"/>
                      <a:pt x="14968" y="7082"/>
                      <a:pt x="20257" y="12638"/>
                    </a:cubicBezTo>
                    <a:lnTo>
                      <a:pt x="23035" y="9860"/>
                    </a:lnTo>
                    <a:cubicBezTo>
                      <a:pt x="17030" y="3541"/>
                      <a:pt x="8695"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2"/>
              <p:cNvSpPr/>
              <p:nvPr/>
            </p:nvSpPr>
            <p:spPr>
              <a:xfrm>
                <a:off x="5025145" y="2569399"/>
                <a:ext cx="242170" cy="454726"/>
              </a:xfrm>
              <a:custGeom>
                <a:avLst/>
                <a:gdLst/>
                <a:ahLst/>
                <a:cxnLst/>
                <a:rect l="l" t="t" r="r" b="b"/>
                <a:pathLst>
                  <a:path w="11743" h="22050" extrusionOk="0">
                    <a:moveTo>
                      <a:pt x="7843" y="1"/>
                    </a:moveTo>
                    <a:cubicBezTo>
                      <a:pt x="7799" y="7171"/>
                      <a:pt x="4975" y="14072"/>
                      <a:pt x="1" y="19226"/>
                    </a:cubicBezTo>
                    <a:lnTo>
                      <a:pt x="2735" y="22049"/>
                    </a:lnTo>
                    <a:cubicBezTo>
                      <a:pt x="8471" y="16134"/>
                      <a:pt x="11697" y="8246"/>
                      <a:pt x="117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2"/>
              <p:cNvSpPr/>
              <p:nvPr/>
            </p:nvSpPr>
            <p:spPr>
              <a:xfrm>
                <a:off x="5027001" y="2110097"/>
                <a:ext cx="240314" cy="459325"/>
              </a:xfrm>
              <a:custGeom>
                <a:avLst/>
                <a:gdLst/>
                <a:ahLst/>
                <a:cxnLst/>
                <a:rect l="l" t="t" r="r" b="b"/>
                <a:pathLst>
                  <a:path w="11653" h="22273" extrusionOk="0">
                    <a:moveTo>
                      <a:pt x="7753" y="22273"/>
                    </a:moveTo>
                    <a:lnTo>
                      <a:pt x="11652" y="22273"/>
                    </a:lnTo>
                    <a:lnTo>
                      <a:pt x="11652" y="22048"/>
                    </a:lnTo>
                    <a:cubicBezTo>
                      <a:pt x="11652" y="13848"/>
                      <a:pt x="8470" y="5915"/>
                      <a:pt x="2779" y="0"/>
                    </a:cubicBezTo>
                    <a:lnTo>
                      <a:pt x="1" y="2778"/>
                    </a:lnTo>
                    <a:cubicBezTo>
                      <a:pt x="4975" y="7977"/>
                      <a:pt x="7753" y="14878"/>
                      <a:pt x="7753" y="22093"/>
                    </a:cubicBezTo>
                    <a:cubicBezTo>
                      <a:pt x="7753" y="22138"/>
                      <a:pt x="7753" y="22228"/>
                      <a:pt x="7753" y="2227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04" name="Google Shape;1004;p2"/>
            <p:cNvGrpSpPr/>
            <p:nvPr/>
          </p:nvGrpSpPr>
          <p:grpSpPr>
            <a:xfrm>
              <a:off x="4504447" y="3047813"/>
              <a:ext cx="4756066" cy="1279090"/>
              <a:chOff x="4613897" y="1296813"/>
              <a:chExt cx="4756066" cy="1279090"/>
            </a:xfrm>
          </p:grpSpPr>
          <p:sp>
            <p:nvSpPr>
              <p:cNvPr id="1005" name="Google Shape;1005;p2"/>
              <p:cNvSpPr/>
              <p:nvPr/>
            </p:nvSpPr>
            <p:spPr>
              <a:xfrm>
                <a:off x="4613897" y="1296813"/>
                <a:ext cx="1798468" cy="1279090"/>
              </a:xfrm>
              <a:custGeom>
                <a:avLst/>
                <a:gdLst/>
                <a:ahLst/>
                <a:cxnLst/>
                <a:rect l="l" t="t" r="r" b="b"/>
                <a:pathLst>
                  <a:path w="87209" h="62024" extrusionOk="0">
                    <a:moveTo>
                      <a:pt x="225" y="62023"/>
                    </a:moveTo>
                    <a:lnTo>
                      <a:pt x="87164" y="62023"/>
                    </a:lnTo>
                    <a:lnTo>
                      <a:pt x="87164" y="61575"/>
                    </a:lnTo>
                    <a:cubicBezTo>
                      <a:pt x="87209" y="38496"/>
                      <a:pt x="78067" y="16358"/>
                      <a:pt x="61799" y="1"/>
                    </a:cubicBezTo>
                    <a:lnTo>
                      <a:pt x="1" y="6184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2"/>
              <p:cNvSpPr/>
              <p:nvPr/>
            </p:nvSpPr>
            <p:spPr>
              <a:xfrm>
                <a:off x="6605475" y="1617600"/>
                <a:ext cx="2610852" cy="742010"/>
              </a:xfrm>
              <a:custGeom>
                <a:avLst/>
                <a:gdLst/>
                <a:ahLst/>
                <a:cxnLst/>
                <a:rect l="l" t="t" r="r" b="b"/>
                <a:pathLst>
                  <a:path w="100922" h="32580" extrusionOk="0">
                    <a:moveTo>
                      <a:pt x="1" y="0"/>
                    </a:moveTo>
                    <a:lnTo>
                      <a:pt x="1" y="32580"/>
                    </a:lnTo>
                    <a:lnTo>
                      <a:pt x="84654" y="32580"/>
                    </a:lnTo>
                    <a:cubicBezTo>
                      <a:pt x="93617" y="32580"/>
                      <a:pt x="100922" y="25275"/>
                      <a:pt x="100922" y="16268"/>
                    </a:cubicBezTo>
                    <a:cubicBezTo>
                      <a:pt x="100922" y="7305"/>
                      <a:pt x="93617"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2"/>
              <p:cNvSpPr/>
              <p:nvPr/>
            </p:nvSpPr>
            <p:spPr>
              <a:xfrm>
                <a:off x="5797756" y="1475176"/>
                <a:ext cx="1005512" cy="1005532"/>
              </a:xfrm>
              <a:custGeom>
                <a:avLst/>
                <a:gdLst/>
                <a:ahLst/>
                <a:cxnLst/>
                <a:rect l="l" t="t" r="r" b="b"/>
                <a:pathLst>
                  <a:path w="48758" h="48759" extrusionOk="0">
                    <a:moveTo>
                      <a:pt x="24379" y="1"/>
                    </a:moveTo>
                    <a:lnTo>
                      <a:pt x="24021" y="1"/>
                    </a:lnTo>
                    <a:cubicBezTo>
                      <a:pt x="10666" y="225"/>
                      <a:pt x="0" y="11070"/>
                      <a:pt x="0" y="24380"/>
                    </a:cubicBezTo>
                    <a:cubicBezTo>
                      <a:pt x="0" y="24828"/>
                      <a:pt x="0" y="25321"/>
                      <a:pt x="45" y="25769"/>
                    </a:cubicBezTo>
                    <a:cubicBezTo>
                      <a:pt x="762" y="38541"/>
                      <a:pt x="11249" y="48534"/>
                      <a:pt x="24021" y="48758"/>
                    </a:cubicBezTo>
                    <a:lnTo>
                      <a:pt x="24379" y="48758"/>
                    </a:lnTo>
                    <a:cubicBezTo>
                      <a:pt x="37286" y="48758"/>
                      <a:pt x="47996" y="38675"/>
                      <a:pt x="48713" y="25769"/>
                    </a:cubicBezTo>
                    <a:cubicBezTo>
                      <a:pt x="48713" y="25321"/>
                      <a:pt x="48758" y="24828"/>
                      <a:pt x="48758" y="24380"/>
                    </a:cubicBezTo>
                    <a:cubicBezTo>
                      <a:pt x="48758" y="10891"/>
                      <a:pt x="37868" y="1"/>
                      <a:pt x="24379" y="1"/>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2"/>
              <p:cNvSpPr/>
              <p:nvPr/>
            </p:nvSpPr>
            <p:spPr>
              <a:xfrm>
                <a:off x="5862448" y="1538961"/>
                <a:ext cx="877982" cy="877982"/>
              </a:xfrm>
              <a:custGeom>
                <a:avLst/>
                <a:gdLst/>
                <a:ahLst/>
                <a:cxnLst/>
                <a:rect l="l" t="t" r="r" b="b"/>
                <a:pathLst>
                  <a:path w="42574" h="42574" extrusionOk="0">
                    <a:moveTo>
                      <a:pt x="42574" y="22586"/>
                    </a:moveTo>
                    <a:lnTo>
                      <a:pt x="42574" y="19987"/>
                    </a:lnTo>
                    <a:cubicBezTo>
                      <a:pt x="42574" y="19180"/>
                      <a:pt x="42036" y="18463"/>
                      <a:pt x="41274" y="18239"/>
                    </a:cubicBezTo>
                    <a:lnTo>
                      <a:pt x="38271" y="17298"/>
                    </a:lnTo>
                    <a:cubicBezTo>
                      <a:pt x="37689" y="17074"/>
                      <a:pt x="37241" y="16626"/>
                      <a:pt x="37061" y="16088"/>
                    </a:cubicBezTo>
                    <a:cubicBezTo>
                      <a:pt x="36793" y="15282"/>
                      <a:pt x="36479" y="14520"/>
                      <a:pt x="36120" y="13803"/>
                    </a:cubicBezTo>
                    <a:cubicBezTo>
                      <a:pt x="35851" y="13265"/>
                      <a:pt x="35851" y="12638"/>
                      <a:pt x="36120" y="12145"/>
                    </a:cubicBezTo>
                    <a:lnTo>
                      <a:pt x="37599" y="9321"/>
                    </a:lnTo>
                    <a:cubicBezTo>
                      <a:pt x="37958" y="8604"/>
                      <a:pt x="37823" y="7753"/>
                      <a:pt x="37241" y="7170"/>
                    </a:cubicBezTo>
                    <a:lnTo>
                      <a:pt x="35403" y="5333"/>
                    </a:lnTo>
                    <a:cubicBezTo>
                      <a:pt x="34821" y="4750"/>
                      <a:pt x="33969" y="4616"/>
                      <a:pt x="33252" y="5019"/>
                    </a:cubicBezTo>
                    <a:lnTo>
                      <a:pt x="30474" y="6453"/>
                    </a:lnTo>
                    <a:cubicBezTo>
                      <a:pt x="29936" y="6722"/>
                      <a:pt x="29309" y="6722"/>
                      <a:pt x="28771" y="6453"/>
                    </a:cubicBezTo>
                    <a:cubicBezTo>
                      <a:pt x="28054" y="6095"/>
                      <a:pt x="27292" y="5781"/>
                      <a:pt x="26485" y="5512"/>
                    </a:cubicBezTo>
                    <a:cubicBezTo>
                      <a:pt x="25903" y="5333"/>
                      <a:pt x="25455" y="4885"/>
                      <a:pt x="25275" y="4347"/>
                    </a:cubicBezTo>
                    <a:lnTo>
                      <a:pt x="24334" y="1300"/>
                    </a:lnTo>
                    <a:cubicBezTo>
                      <a:pt x="24110" y="538"/>
                      <a:pt x="23393" y="0"/>
                      <a:pt x="22587" y="0"/>
                    </a:cubicBezTo>
                    <a:lnTo>
                      <a:pt x="19987" y="0"/>
                    </a:lnTo>
                    <a:cubicBezTo>
                      <a:pt x="19181" y="0"/>
                      <a:pt x="18464" y="538"/>
                      <a:pt x="18240" y="1300"/>
                    </a:cubicBezTo>
                    <a:lnTo>
                      <a:pt x="17254" y="4347"/>
                    </a:lnTo>
                    <a:cubicBezTo>
                      <a:pt x="17074" y="4885"/>
                      <a:pt x="16626" y="5333"/>
                      <a:pt x="16089" y="5512"/>
                    </a:cubicBezTo>
                    <a:cubicBezTo>
                      <a:pt x="15282" y="5781"/>
                      <a:pt x="14520" y="6095"/>
                      <a:pt x="13803" y="6453"/>
                    </a:cubicBezTo>
                    <a:cubicBezTo>
                      <a:pt x="13265" y="6722"/>
                      <a:pt x="12638" y="6722"/>
                      <a:pt x="12100" y="6453"/>
                    </a:cubicBezTo>
                    <a:lnTo>
                      <a:pt x="9322" y="5019"/>
                    </a:lnTo>
                    <a:cubicBezTo>
                      <a:pt x="8605" y="4616"/>
                      <a:pt x="7708" y="4750"/>
                      <a:pt x="7171" y="5333"/>
                    </a:cubicBezTo>
                    <a:lnTo>
                      <a:pt x="5333" y="7170"/>
                    </a:lnTo>
                    <a:cubicBezTo>
                      <a:pt x="4751" y="7753"/>
                      <a:pt x="4616" y="8604"/>
                      <a:pt x="4975" y="9321"/>
                    </a:cubicBezTo>
                    <a:lnTo>
                      <a:pt x="6454" y="12145"/>
                    </a:lnTo>
                    <a:cubicBezTo>
                      <a:pt x="6722" y="12638"/>
                      <a:pt x="6722" y="13265"/>
                      <a:pt x="6454" y="13803"/>
                    </a:cubicBezTo>
                    <a:cubicBezTo>
                      <a:pt x="6095" y="14520"/>
                      <a:pt x="5781" y="15282"/>
                      <a:pt x="5512" y="16088"/>
                    </a:cubicBezTo>
                    <a:cubicBezTo>
                      <a:pt x="5333" y="16626"/>
                      <a:pt x="4885" y="17074"/>
                      <a:pt x="4302" y="17298"/>
                    </a:cubicBezTo>
                    <a:lnTo>
                      <a:pt x="1300" y="18239"/>
                    </a:lnTo>
                    <a:cubicBezTo>
                      <a:pt x="493" y="18463"/>
                      <a:pt x="0" y="19180"/>
                      <a:pt x="0" y="19987"/>
                    </a:cubicBezTo>
                    <a:lnTo>
                      <a:pt x="0" y="22586"/>
                    </a:lnTo>
                    <a:cubicBezTo>
                      <a:pt x="0" y="23393"/>
                      <a:pt x="493" y="24110"/>
                      <a:pt x="1300" y="24334"/>
                    </a:cubicBezTo>
                    <a:lnTo>
                      <a:pt x="4347" y="25320"/>
                    </a:lnTo>
                    <a:cubicBezTo>
                      <a:pt x="4885" y="25499"/>
                      <a:pt x="5333" y="25947"/>
                      <a:pt x="5512" y="26485"/>
                    </a:cubicBezTo>
                    <a:cubicBezTo>
                      <a:pt x="5781" y="27292"/>
                      <a:pt x="6095" y="28009"/>
                      <a:pt x="6454" y="28726"/>
                    </a:cubicBezTo>
                    <a:cubicBezTo>
                      <a:pt x="6722" y="29264"/>
                      <a:pt x="6722" y="29891"/>
                      <a:pt x="6454" y="30429"/>
                    </a:cubicBezTo>
                    <a:lnTo>
                      <a:pt x="4975" y="33252"/>
                    </a:lnTo>
                    <a:cubicBezTo>
                      <a:pt x="4616" y="33969"/>
                      <a:pt x="4751" y="34865"/>
                      <a:pt x="5333" y="35403"/>
                    </a:cubicBezTo>
                    <a:lnTo>
                      <a:pt x="7171" y="37240"/>
                    </a:lnTo>
                    <a:cubicBezTo>
                      <a:pt x="7708" y="37823"/>
                      <a:pt x="8605" y="37957"/>
                      <a:pt x="9322" y="37599"/>
                    </a:cubicBezTo>
                    <a:lnTo>
                      <a:pt x="12145" y="36120"/>
                    </a:lnTo>
                    <a:cubicBezTo>
                      <a:pt x="12683" y="35851"/>
                      <a:pt x="13310" y="35851"/>
                      <a:pt x="13848" y="36120"/>
                    </a:cubicBezTo>
                    <a:cubicBezTo>
                      <a:pt x="14565" y="36479"/>
                      <a:pt x="15327" y="36792"/>
                      <a:pt x="16089" y="37016"/>
                    </a:cubicBezTo>
                    <a:cubicBezTo>
                      <a:pt x="16626" y="37196"/>
                      <a:pt x="17074" y="37644"/>
                      <a:pt x="17298" y="38226"/>
                    </a:cubicBezTo>
                    <a:lnTo>
                      <a:pt x="18240" y="41318"/>
                    </a:lnTo>
                    <a:cubicBezTo>
                      <a:pt x="18508" y="42080"/>
                      <a:pt x="19181" y="42573"/>
                      <a:pt x="19987" y="42573"/>
                    </a:cubicBezTo>
                    <a:lnTo>
                      <a:pt x="22587" y="42573"/>
                    </a:lnTo>
                    <a:cubicBezTo>
                      <a:pt x="23393" y="42573"/>
                      <a:pt x="24110" y="42080"/>
                      <a:pt x="24334" y="41318"/>
                    </a:cubicBezTo>
                    <a:lnTo>
                      <a:pt x="25320" y="38226"/>
                    </a:lnTo>
                    <a:cubicBezTo>
                      <a:pt x="25499" y="37644"/>
                      <a:pt x="25948" y="37196"/>
                      <a:pt x="26530" y="37016"/>
                    </a:cubicBezTo>
                    <a:cubicBezTo>
                      <a:pt x="27292" y="36792"/>
                      <a:pt x="28054" y="36479"/>
                      <a:pt x="28771" y="36120"/>
                    </a:cubicBezTo>
                    <a:cubicBezTo>
                      <a:pt x="29309" y="35851"/>
                      <a:pt x="29891" y="35851"/>
                      <a:pt x="30429" y="36120"/>
                    </a:cubicBezTo>
                    <a:lnTo>
                      <a:pt x="33297" y="37599"/>
                    </a:lnTo>
                    <a:cubicBezTo>
                      <a:pt x="34014" y="37957"/>
                      <a:pt x="34866" y="37823"/>
                      <a:pt x="35448" y="37240"/>
                    </a:cubicBezTo>
                    <a:lnTo>
                      <a:pt x="37285" y="35403"/>
                    </a:lnTo>
                    <a:cubicBezTo>
                      <a:pt x="37823" y="34865"/>
                      <a:pt x="37958" y="33969"/>
                      <a:pt x="37599" y="33252"/>
                    </a:cubicBezTo>
                    <a:lnTo>
                      <a:pt x="36120" y="30473"/>
                    </a:lnTo>
                    <a:cubicBezTo>
                      <a:pt x="35851" y="29936"/>
                      <a:pt x="35851" y="29308"/>
                      <a:pt x="36120" y="28815"/>
                    </a:cubicBezTo>
                    <a:cubicBezTo>
                      <a:pt x="36479" y="28054"/>
                      <a:pt x="36793" y="27337"/>
                      <a:pt x="37017" y="26575"/>
                    </a:cubicBezTo>
                    <a:cubicBezTo>
                      <a:pt x="37196" y="25992"/>
                      <a:pt x="37644" y="25544"/>
                      <a:pt x="38227" y="25365"/>
                    </a:cubicBezTo>
                    <a:lnTo>
                      <a:pt x="41274" y="24379"/>
                    </a:lnTo>
                    <a:cubicBezTo>
                      <a:pt x="42081" y="24155"/>
                      <a:pt x="42574" y="23393"/>
                      <a:pt x="42574" y="22586"/>
                    </a:cubicBezTo>
                    <a:close/>
                    <a:moveTo>
                      <a:pt x="21242" y="34327"/>
                    </a:moveTo>
                    <a:cubicBezTo>
                      <a:pt x="9635" y="34372"/>
                      <a:pt x="3810" y="20301"/>
                      <a:pt x="12010" y="12055"/>
                    </a:cubicBezTo>
                    <a:cubicBezTo>
                      <a:pt x="20211" y="3854"/>
                      <a:pt x="34283" y="9680"/>
                      <a:pt x="34283" y="21287"/>
                    </a:cubicBezTo>
                    <a:cubicBezTo>
                      <a:pt x="34283" y="28502"/>
                      <a:pt x="28457" y="34327"/>
                      <a:pt x="21242" y="343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2"/>
              <p:cNvSpPr txBox="1"/>
              <p:nvPr/>
            </p:nvSpPr>
            <p:spPr>
              <a:xfrm>
                <a:off x="6605463" y="1617650"/>
                <a:ext cx="2764500" cy="74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INTERVENTION EFFECTIVENESS</a:t>
                </a:r>
                <a:endParaRPr sz="2400" b="0" i="0" u="none" strike="noStrike" cap="none">
                  <a:solidFill>
                    <a:schemeClr val="dk1"/>
                  </a:solidFill>
                  <a:latin typeface="Verdana"/>
                  <a:ea typeface="Verdana"/>
                  <a:cs typeface="Verdana"/>
                  <a:sym typeface="Verdana"/>
                </a:endParaRPr>
              </a:p>
            </p:txBody>
          </p:sp>
        </p:grpSp>
        <p:grpSp>
          <p:nvGrpSpPr>
            <p:cNvPr id="1010" name="Google Shape;1010;p2"/>
            <p:cNvGrpSpPr/>
            <p:nvPr/>
          </p:nvGrpSpPr>
          <p:grpSpPr>
            <a:xfrm>
              <a:off x="4504447" y="2162486"/>
              <a:ext cx="4451635" cy="2160740"/>
              <a:chOff x="4613897" y="411474"/>
              <a:chExt cx="4451635" cy="2160740"/>
            </a:xfrm>
          </p:grpSpPr>
          <p:sp>
            <p:nvSpPr>
              <p:cNvPr id="1011" name="Google Shape;1011;p2"/>
              <p:cNvSpPr/>
              <p:nvPr/>
            </p:nvSpPr>
            <p:spPr>
              <a:xfrm>
                <a:off x="4613897" y="763580"/>
                <a:ext cx="1274471" cy="1808634"/>
              </a:xfrm>
              <a:custGeom>
                <a:avLst/>
                <a:gdLst/>
                <a:ahLst/>
                <a:cxnLst/>
                <a:rect l="l" t="t" r="r" b="b"/>
                <a:pathLst>
                  <a:path w="61800" h="87702" extrusionOk="0">
                    <a:moveTo>
                      <a:pt x="61799" y="25858"/>
                    </a:moveTo>
                    <a:cubicBezTo>
                      <a:pt x="45442" y="9321"/>
                      <a:pt x="23214" y="45"/>
                      <a:pt x="1" y="0"/>
                    </a:cubicBezTo>
                    <a:lnTo>
                      <a:pt x="1" y="87701"/>
                    </a:lnTo>
                    <a:lnTo>
                      <a:pt x="1" y="8770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2"/>
              <p:cNvSpPr/>
              <p:nvPr/>
            </p:nvSpPr>
            <p:spPr>
              <a:xfrm>
                <a:off x="5650800" y="553888"/>
                <a:ext cx="3359693" cy="741951"/>
              </a:xfrm>
              <a:custGeom>
                <a:avLst/>
                <a:gdLst/>
                <a:ahLst/>
                <a:cxnLst/>
                <a:rect l="l" t="t" r="r" b="b"/>
                <a:pathLst>
                  <a:path w="100922" h="32581" extrusionOk="0">
                    <a:moveTo>
                      <a:pt x="1" y="0"/>
                    </a:moveTo>
                    <a:lnTo>
                      <a:pt x="1" y="32580"/>
                    </a:lnTo>
                    <a:lnTo>
                      <a:pt x="84654" y="32580"/>
                    </a:lnTo>
                    <a:cubicBezTo>
                      <a:pt x="93662" y="32580"/>
                      <a:pt x="100922" y="25275"/>
                      <a:pt x="100922" y="16313"/>
                    </a:cubicBezTo>
                    <a:cubicBezTo>
                      <a:pt x="100922" y="7305"/>
                      <a:pt x="93662" y="0"/>
                      <a:pt x="84654"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2"/>
              <p:cNvSpPr/>
              <p:nvPr/>
            </p:nvSpPr>
            <p:spPr>
              <a:xfrm>
                <a:off x="4843092" y="411474"/>
                <a:ext cx="1006440" cy="1005512"/>
              </a:xfrm>
              <a:custGeom>
                <a:avLst/>
                <a:gdLst/>
                <a:ahLst/>
                <a:cxnLst/>
                <a:rect l="l" t="t" r="r" b="b"/>
                <a:pathLst>
                  <a:path w="48803" h="48758" extrusionOk="0">
                    <a:moveTo>
                      <a:pt x="24379" y="0"/>
                    </a:moveTo>
                    <a:lnTo>
                      <a:pt x="24021" y="0"/>
                    </a:lnTo>
                    <a:cubicBezTo>
                      <a:pt x="10711" y="224"/>
                      <a:pt x="1" y="11069"/>
                      <a:pt x="1" y="24379"/>
                    </a:cubicBezTo>
                    <a:cubicBezTo>
                      <a:pt x="1" y="24872"/>
                      <a:pt x="1" y="25320"/>
                      <a:pt x="45" y="25768"/>
                    </a:cubicBezTo>
                    <a:cubicBezTo>
                      <a:pt x="807" y="38540"/>
                      <a:pt x="11249" y="48534"/>
                      <a:pt x="24021" y="48758"/>
                    </a:cubicBezTo>
                    <a:lnTo>
                      <a:pt x="24379" y="48758"/>
                    </a:lnTo>
                    <a:cubicBezTo>
                      <a:pt x="37331" y="48758"/>
                      <a:pt x="47996" y="38674"/>
                      <a:pt x="48758" y="25768"/>
                    </a:cubicBezTo>
                    <a:cubicBezTo>
                      <a:pt x="48758" y="25320"/>
                      <a:pt x="48803" y="24872"/>
                      <a:pt x="48803" y="24379"/>
                    </a:cubicBezTo>
                    <a:cubicBezTo>
                      <a:pt x="48758" y="10935"/>
                      <a:pt x="37868" y="0"/>
                      <a:pt x="24379"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2"/>
              <p:cNvSpPr/>
              <p:nvPr/>
            </p:nvSpPr>
            <p:spPr>
              <a:xfrm>
                <a:off x="4905928" y="475238"/>
                <a:ext cx="879838" cy="878910"/>
              </a:xfrm>
              <a:custGeom>
                <a:avLst/>
                <a:gdLst/>
                <a:ahLst/>
                <a:cxnLst/>
                <a:rect l="l" t="t" r="r" b="b"/>
                <a:pathLst>
                  <a:path w="42664" h="42619" extrusionOk="0">
                    <a:moveTo>
                      <a:pt x="42664" y="22586"/>
                    </a:moveTo>
                    <a:lnTo>
                      <a:pt x="42664" y="19987"/>
                    </a:lnTo>
                    <a:cubicBezTo>
                      <a:pt x="42664" y="19181"/>
                      <a:pt x="42171" y="18464"/>
                      <a:pt x="41409" y="18239"/>
                    </a:cubicBezTo>
                    <a:lnTo>
                      <a:pt x="38362" y="17298"/>
                    </a:lnTo>
                    <a:cubicBezTo>
                      <a:pt x="37779" y="17119"/>
                      <a:pt x="37331" y="16671"/>
                      <a:pt x="37152" y="16088"/>
                    </a:cubicBezTo>
                    <a:cubicBezTo>
                      <a:pt x="36883" y="15282"/>
                      <a:pt x="36569" y="14520"/>
                      <a:pt x="36211" y="13803"/>
                    </a:cubicBezTo>
                    <a:cubicBezTo>
                      <a:pt x="35942" y="13265"/>
                      <a:pt x="35942" y="12638"/>
                      <a:pt x="36211" y="12145"/>
                    </a:cubicBezTo>
                    <a:lnTo>
                      <a:pt x="37689" y="9321"/>
                    </a:lnTo>
                    <a:cubicBezTo>
                      <a:pt x="38048" y="8604"/>
                      <a:pt x="37913" y="7708"/>
                      <a:pt x="37331" y="7170"/>
                    </a:cubicBezTo>
                    <a:lnTo>
                      <a:pt x="35494" y="5333"/>
                    </a:lnTo>
                    <a:cubicBezTo>
                      <a:pt x="34956" y="4750"/>
                      <a:pt x="34059" y="4616"/>
                      <a:pt x="33342" y="4975"/>
                    </a:cubicBezTo>
                    <a:lnTo>
                      <a:pt x="30564" y="6453"/>
                    </a:lnTo>
                    <a:cubicBezTo>
                      <a:pt x="30026" y="6722"/>
                      <a:pt x="29399" y="6722"/>
                      <a:pt x="28861" y="6453"/>
                    </a:cubicBezTo>
                    <a:cubicBezTo>
                      <a:pt x="28144" y="6050"/>
                      <a:pt x="27382" y="5736"/>
                      <a:pt x="26620" y="5512"/>
                    </a:cubicBezTo>
                    <a:cubicBezTo>
                      <a:pt x="26038" y="5333"/>
                      <a:pt x="25590" y="4885"/>
                      <a:pt x="25410" y="4302"/>
                    </a:cubicBezTo>
                    <a:lnTo>
                      <a:pt x="24425" y="1255"/>
                    </a:lnTo>
                    <a:cubicBezTo>
                      <a:pt x="24200" y="493"/>
                      <a:pt x="23483" y="0"/>
                      <a:pt x="22677" y="0"/>
                    </a:cubicBezTo>
                    <a:lnTo>
                      <a:pt x="20078" y="0"/>
                    </a:lnTo>
                    <a:cubicBezTo>
                      <a:pt x="19271" y="0"/>
                      <a:pt x="18599" y="493"/>
                      <a:pt x="18330" y="1255"/>
                    </a:cubicBezTo>
                    <a:lnTo>
                      <a:pt x="17389" y="4302"/>
                    </a:lnTo>
                    <a:cubicBezTo>
                      <a:pt x="17209" y="4885"/>
                      <a:pt x="16761" y="5333"/>
                      <a:pt x="16179" y="5512"/>
                    </a:cubicBezTo>
                    <a:cubicBezTo>
                      <a:pt x="15372" y="5736"/>
                      <a:pt x="14610" y="6050"/>
                      <a:pt x="13848" y="6453"/>
                    </a:cubicBezTo>
                    <a:cubicBezTo>
                      <a:pt x="13311" y="6677"/>
                      <a:pt x="12683" y="6677"/>
                      <a:pt x="12190" y="6453"/>
                    </a:cubicBezTo>
                    <a:lnTo>
                      <a:pt x="9367" y="4975"/>
                    </a:lnTo>
                    <a:cubicBezTo>
                      <a:pt x="8650" y="4616"/>
                      <a:pt x="7799" y="4750"/>
                      <a:pt x="7216" y="5333"/>
                    </a:cubicBezTo>
                    <a:lnTo>
                      <a:pt x="5379" y="7170"/>
                    </a:lnTo>
                    <a:cubicBezTo>
                      <a:pt x="4796" y="7708"/>
                      <a:pt x="4662" y="8604"/>
                      <a:pt x="5065" y="9277"/>
                    </a:cubicBezTo>
                    <a:lnTo>
                      <a:pt x="6499" y="12145"/>
                    </a:lnTo>
                    <a:cubicBezTo>
                      <a:pt x="6768" y="12638"/>
                      <a:pt x="6768" y="13265"/>
                      <a:pt x="6499" y="13803"/>
                    </a:cubicBezTo>
                    <a:cubicBezTo>
                      <a:pt x="6140" y="14520"/>
                      <a:pt x="5782" y="15282"/>
                      <a:pt x="5558" y="16088"/>
                    </a:cubicBezTo>
                    <a:cubicBezTo>
                      <a:pt x="5334" y="16671"/>
                      <a:pt x="4886" y="17119"/>
                      <a:pt x="4348" y="17298"/>
                    </a:cubicBezTo>
                    <a:lnTo>
                      <a:pt x="1301" y="18239"/>
                    </a:lnTo>
                    <a:cubicBezTo>
                      <a:pt x="539" y="18508"/>
                      <a:pt x="1" y="19181"/>
                      <a:pt x="1" y="19987"/>
                    </a:cubicBezTo>
                    <a:lnTo>
                      <a:pt x="1" y="22586"/>
                    </a:lnTo>
                    <a:cubicBezTo>
                      <a:pt x="1" y="23393"/>
                      <a:pt x="539" y="24110"/>
                      <a:pt x="1301" y="24379"/>
                    </a:cubicBezTo>
                    <a:lnTo>
                      <a:pt x="4348" y="25320"/>
                    </a:lnTo>
                    <a:cubicBezTo>
                      <a:pt x="4930" y="25499"/>
                      <a:pt x="5334" y="25947"/>
                      <a:pt x="5558" y="26530"/>
                    </a:cubicBezTo>
                    <a:cubicBezTo>
                      <a:pt x="5782" y="27292"/>
                      <a:pt x="6096" y="28009"/>
                      <a:pt x="6454" y="28771"/>
                    </a:cubicBezTo>
                    <a:cubicBezTo>
                      <a:pt x="6723" y="29264"/>
                      <a:pt x="6723" y="29891"/>
                      <a:pt x="6454" y="30429"/>
                    </a:cubicBezTo>
                    <a:lnTo>
                      <a:pt x="5020" y="33342"/>
                    </a:lnTo>
                    <a:cubicBezTo>
                      <a:pt x="4662" y="34014"/>
                      <a:pt x="4796" y="34910"/>
                      <a:pt x="5334" y="35448"/>
                    </a:cubicBezTo>
                    <a:lnTo>
                      <a:pt x="7216" y="37285"/>
                    </a:lnTo>
                    <a:cubicBezTo>
                      <a:pt x="7799" y="37868"/>
                      <a:pt x="8650" y="38002"/>
                      <a:pt x="9367" y="37644"/>
                    </a:cubicBezTo>
                    <a:lnTo>
                      <a:pt x="12235" y="36165"/>
                    </a:lnTo>
                    <a:cubicBezTo>
                      <a:pt x="12728" y="35896"/>
                      <a:pt x="13355" y="35896"/>
                      <a:pt x="13893" y="36165"/>
                    </a:cubicBezTo>
                    <a:cubicBezTo>
                      <a:pt x="14610" y="36524"/>
                      <a:pt x="15372" y="36837"/>
                      <a:pt x="16134" y="37061"/>
                    </a:cubicBezTo>
                    <a:cubicBezTo>
                      <a:pt x="16717" y="37241"/>
                      <a:pt x="17165" y="37689"/>
                      <a:pt x="17344" y="38271"/>
                    </a:cubicBezTo>
                    <a:lnTo>
                      <a:pt x="18285" y="41319"/>
                    </a:lnTo>
                    <a:cubicBezTo>
                      <a:pt x="18554" y="42080"/>
                      <a:pt x="19271" y="42618"/>
                      <a:pt x="20078" y="42618"/>
                    </a:cubicBezTo>
                    <a:lnTo>
                      <a:pt x="22677" y="42618"/>
                    </a:lnTo>
                    <a:cubicBezTo>
                      <a:pt x="23439" y="42618"/>
                      <a:pt x="24156" y="42080"/>
                      <a:pt x="24425" y="41319"/>
                    </a:cubicBezTo>
                    <a:lnTo>
                      <a:pt x="25366" y="38271"/>
                    </a:lnTo>
                    <a:cubicBezTo>
                      <a:pt x="25545" y="37689"/>
                      <a:pt x="25993" y="37241"/>
                      <a:pt x="26576" y="37061"/>
                    </a:cubicBezTo>
                    <a:cubicBezTo>
                      <a:pt x="27337" y="36837"/>
                      <a:pt x="28099" y="36524"/>
                      <a:pt x="28816" y="36165"/>
                    </a:cubicBezTo>
                    <a:cubicBezTo>
                      <a:pt x="29354" y="35896"/>
                      <a:pt x="29981" y="35896"/>
                      <a:pt x="30519" y="36165"/>
                    </a:cubicBezTo>
                    <a:lnTo>
                      <a:pt x="33342" y="37644"/>
                    </a:lnTo>
                    <a:cubicBezTo>
                      <a:pt x="34059" y="38002"/>
                      <a:pt x="34911" y="37868"/>
                      <a:pt x="35494" y="37285"/>
                    </a:cubicBezTo>
                    <a:lnTo>
                      <a:pt x="37331" y="35448"/>
                    </a:lnTo>
                    <a:cubicBezTo>
                      <a:pt x="37913" y="34910"/>
                      <a:pt x="38048" y="34014"/>
                      <a:pt x="37689" y="33297"/>
                    </a:cubicBezTo>
                    <a:lnTo>
                      <a:pt x="36211" y="30474"/>
                    </a:lnTo>
                    <a:cubicBezTo>
                      <a:pt x="35942" y="29936"/>
                      <a:pt x="35942" y="29308"/>
                      <a:pt x="36211" y="28771"/>
                    </a:cubicBezTo>
                    <a:cubicBezTo>
                      <a:pt x="36569" y="28054"/>
                      <a:pt x="36883" y="27292"/>
                      <a:pt x="37152" y="26530"/>
                    </a:cubicBezTo>
                    <a:cubicBezTo>
                      <a:pt x="37331" y="25992"/>
                      <a:pt x="37779" y="25544"/>
                      <a:pt x="38317" y="25365"/>
                    </a:cubicBezTo>
                    <a:lnTo>
                      <a:pt x="41409" y="24379"/>
                    </a:lnTo>
                    <a:cubicBezTo>
                      <a:pt x="42171" y="24110"/>
                      <a:pt x="42664" y="23393"/>
                      <a:pt x="42664" y="22586"/>
                    </a:cubicBezTo>
                    <a:close/>
                    <a:moveTo>
                      <a:pt x="21332" y="34328"/>
                    </a:moveTo>
                    <a:cubicBezTo>
                      <a:pt x="9726" y="34328"/>
                      <a:pt x="3900" y="20256"/>
                      <a:pt x="12101" y="12055"/>
                    </a:cubicBezTo>
                    <a:cubicBezTo>
                      <a:pt x="20346" y="3809"/>
                      <a:pt x="34418" y="9635"/>
                      <a:pt x="34418" y="21287"/>
                    </a:cubicBezTo>
                    <a:cubicBezTo>
                      <a:pt x="34373" y="28502"/>
                      <a:pt x="28547" y="34328"/>
                      <a:pt x="21332" y="3432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2"/>
              <p:cNvSpPr txBox="1"/>
              <p:nvPr/>
            </p:nvSpPr>
            <p:spPr>
              <a:xfrm>
                <a:off x="5849532" y="554838"/>
                <a:ext cx="3216000" cy="3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LEVEL OF USE</a:t>
                </a:r>
                <a:endParaRPr sz="2400" b="0" i="0" u="none" strike="noStrike" cap="none">
                  <a:solidFill>
                    <a:schemeClr val="dk1"/>
                  </a:solidFill>
                  <a:latin typeface="Verdana"/>
                  <a:ea typeface="Verdana"/>
                  <a:cs typeface="Verdana"/>
                  <a:sym typeface="Verdana"/>
                </a:endParaRPr>
              </a:p>
            </p:txBody>
          </p:sp>
        </p:grpSp>
        <p:grpSp>
          <p:nvGrpSpPr>
            <p:cNvPr id="1016" name="Google Shape;1016;p2"/>
            <p:cNvGrpSpPr/>
            <p:nvPr/>
          </p:nvGrpSpPr>
          <p:grpSpPr>
            <a:xfrm>
              <a:off x="4509066" y="4326887"/>
              <a:ext cx="4752272" cy="1265211"/>
              <a:chOff x="4618516" y="2575874"/>
              <a:chExt cx="4752272" cy="1265211"/>
            </a:xfrm>
          </p:grpSpPr>
          <p:sp>
            <p:nvSpPr>
              <p:cNvPr id="1017" name="Google Shape;1017;p2"/>
              <p:cNvSpPr/>
              <p:nvPr/>
            </p:nvSpPr>
            <p:spPr>
              <a:xfrm>
                <a:off x="4618516" y="2575874"/>
                <a:ext cx="1792920" cy="1265211"/>
              </a:xfrm>
              <a:custGeom>
                <a:avLst/>
                <a:gdLst/>
                <a:ahLst/>
                <a:cxnLst/>
                <a:rect l="l" t="t" r="r" b="b"/>
                <a:pathLst>
                  <a:path w="86940" h="61351" extrusionOk="0">
                    <a:moveTo>
                      <a:pt x="86940" y="0"/>
                    </a:moveTo>
                    <a:lnTo>
                      <a:pt x="1" y="0"/>
                    </a:lnTo>
                    <a:lnTo>
                      <a:pt x="61351" y="61351"/>
                    </a:lnTo>
                    <a:cubicBezTo>
                      <a:pt x="77618" y="45083"/>
                      <a:pt x="86850" y="23035"/>
                      <a:pt x="86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2"/>
              <p:cNvSpPr/>
              <p:nvPr/>
            </p:nvSpPr>
            <p:spPr>
              <a:xfrm>
                <a:off x="6605475" y="2786613"/>
                <a:ext cx="2610852" cy="815079"/>
              </a:xfrm>
              <a:custGeom>
                <a:avLst/>
                <a:gdLst/>
                <a:ahLst/>
                <a:cxnLst/>
                <a:rect l="l" t="t" r="r" b="b"/>
                <a:pathLst>
                  <a:path w="100922" h="32626" extrusionOk="0">
                    <a:moveTo>
                      <a:pt x="1" y="1"/>
                    </a:moveTo>
                    <a:lnTo>
                      <a:pt x="1" y="32625"/>
                    </a:lnTo>
                    <a:lnTo>
                      <a:pt x="84654" y="32625"/>
                    </a:lnTo>
                    <a:cubicBezTo>
                      <a:pt x="93617" y="32625"/>
                      <a:pt x="100922" y="25320"/>
                      <a:pt x="100922" y="16358"/>
                    </a:cubicBezTo>
                    <a:cubicBezTo>
                      <a:pt x="100922" y="7350"/>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2"/>
              <p:cNvSpPr/>
              <p:nvPr/>
            </p:nvSpPr>
            <p:spPr>
              <a:xfrm>
                <a:off x="5796828" y="2680306"/>
                <a:ext cx="1007368" cy="1006440"/>
              </a:xfrm>
              <a:custGeom>
                <a:avLst/>
                <a:gdLst/>
                <a:ahLst/>
                <a:cxnLst/>
                <a:rect l="l" t="t" r="r" b="b"/>
                <a:pathLst>
                  <a:path w="48848" h="48803" extrusionOk="0">
                    <a:moveTo>
                      <a:pt x="24424" y="0"/>
                    </a:moveTo>
                    <a:lnTo>
                      <a:pt x="24066" y="0"/>
                    </a:lnTo>
                    <a:cubicBezTo>
                      <a:pt x="10711" y="224"/>
                      <a:pt x="1" y="11114"/>
                      <a:pt x="45" y="24424"/>
                    </a:cubicBezTo>
                    <a:cubicBezTo>
                      <a:pt x="45" y="24917"/>
                      <a:pt x="45" y="25365"/>
                      <a:pt x="90" y="25813"/>
                    </a:cubicBezTo>
                    <a:cubicBezTo>
                      <a:pt x="807" y="38585"/>
                      <a:pt x="11294" y="48623"/>
                      <a:pt x="24066" y="48803"/>
                    </a:cubicBezTo>
                    <a:lnTo>
                      <a:pt x="24424" y="48803"/>
                    </a:lnTo>
                    <a:cubicBezTo>
                      <a:pt x="37331" y="48803"/>
                      <a:pt x="48041" y="38719"/>
                      <a:pt x="48758" y="25813"/>
                    </a:cubicBezTo>
                    <a:cubicBezTo>
                      <a:pt x="48758" y="25365"/>
                      <a:pt x="48803" y="24917"/>
                      <a:pt x="48803" y="24424"/>
                    </a:cubicBezTo>
                    <a:cubicBezTo>
                      <a:pt x="48848" y="10935"/>
                      <a:pt x="37913" y="0"/>
                      <a:pt x="24424" y="0"/>
                    </a:cubicBezTo>
                    <a:close/>
                  </a:path>
                </a:pathLst>
              </a:custGeom>
              <a:solidFill>
                <a:srgbClr val="FFFFFF"/>
              </a:solidFill>
              <a:ln>
                <a:noFill/>
              </a:ln>
              <a:effectLst>
                <a:outerShdw blurRad="57150" dist="19050" dir="54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2"/>
              <p:cNvSpPr/>
              <p:nvPr/>
            </p:nvSpPr>
            <p:spPr>
              <a:xfrm>
                <a:off x="5862448" y="2744998"/>
                <a:ext cx="877982" cy="877982"/>
              </a:xfrm>
              <a:custGeom>
                <a:avLst/>
                <a:gdLst/>
                <a:ahLst/>
                <a:cxnLst/>
                <a:rect l="l" t="t" r="r" b="b"/>
                <a:pathLst>
                  <a:path w="42574" h="42574" extrusionOk="0">
                    <a:moveTo>
                      <a:pt x="42574" y="22586"/>
                    </a:moveTo>
                    <a:lnTo>
                      <a:pt x="42574" y="19987"/>
                    </a:lnTo>
                    <a:cubicBezTo>
                      <a:pt x="42574" y="19181"/>
                      <a:pt x="42036" y="18464"/>
                      <a:pt x="41274" y="18239"/>
                    </a:cubicBezTo>
                    <a:lnTo>
                      <a:pt x="38271" y="17254"/>
                    </a:lnTo>
                    <a:cubicBezTo>
                      <a:pt x="37689" y="17074"/>
                      <a:pt x="37241" y="16626"/>
                      <a:pt x="37061" y="16044"/>
                    </a:cubicBezTo>
                    <a:cubicBezTo>
                      <a:pt x="36793" y="15282"/>
                      <a:pt x="36479" y="14520"/>
                      <a:pt x="36120" y="13803"/>
                    </a:cubicBezTo>
                    <a:cubicBezTo>
                      <a:pt x="35851" y="13265"/>
                      <a:pt x="35851" y="12638"/>
                      <a:pt x="36120" y="12100"/>
                    </a:cubicBezTo>
                    <a:lnTo>
                      <a:pt x="37599" y="9322"/>
                    </a:lnTo>
                    <a:cubicBezTo>
                      <a:pt x="37958" y="8604"/>
                      <a:pt x="37823" y="7708"/>
                      <a:pt x="37241" y="7170"/>
                    </a:cubicBezTo>
                    <a:lnTo>
                      <a:pt x="35403" y="5333"/>
                    </a:lnTo>
                    <a:cubicBezTo>
                      <a:pt x="34821" y="4750"/>
                      <a:pt x="33969" y="4616"/>
                      <a:pt x="33252" y="4975"/>
                    </a:cubicBezTo>
                    <a:lnTo>
                      <a:pt x="30474" y="6453"/>
                    </a:lnTo>
                    <a:cubicBezTo>
                      <a:pt x="29936" y="6722"/>
                      <a:pt x="29309" y="6722"/>
                      <a:pt x="28771" y="6453"/>
                    </a:cubicBezTo>
                    <a:cubicBezTo>
                      <a:pt x="28054" y="6095"/>
                      <a:pt x="27292" y="5736"/>
                      <a:pt x="26485" y="5512"/>
                    </a:cubicBezTo>
                    <a:cubicBezTo>
                      <a:pt x="25903" y="5333"/>
                      <a:pt x="25455" y="4885"/>
                      <a:pt x="25275" y="4302"/>
                    </a:cubicBezTo>
                    <a:lnTo>
                      <a:pt x="24334" y="1300"/>
                    </a:lnTo>
                    <a:cubicBezTo>
                      <a:pt x="24110" y="493"/>
                      <a:pt x="23393" y="0"/>
                      <a:pt x="22587" y="0"/>
                    </a:cubicBezTo>
                    <a:lnTo>
                      <a:pt x="19987" y="0"/>
                    </a:lnTo>
                    <a:cubicBezTo>
                      <a:pt x="19181" y="0"/>
                      <a:pt x="18464" y="493"/>
                      <a:pt x="18240" y="1300"/>
                    </a:cubicBezTo>
                    <a:lnTo>
                      <a:pt x="17254" y="4302"/>
                    </a:lnTo>
                    <a:cubicBezTo>
                      <a:pt x="17074" y="4885"/>
                      <a:pt x="16626" y="5333"/>
                      <a:pt x="16089" y="5512"/>
                    </a:cubicBezTo>
                    <a:cubicBezTo>
                      <a:pt x="15282" y="5736"/>
                      <a:pt x="14520" y="6095"/>
                      <a:pt x="13803" y="6453"/>
                    </a:cubicBezTo>
                    <a:cubicBezTo>
                      <a:pt x="13265" y="6722"/>
                      <a:pt x="12638" y="6722"/>
                      <a:pt x="12100" y="6453"/>
                    </a:cubicBezTo>
                    <a:lnTo>
                      <a:pt x="9322" y="4975"/>
                    </a:lnTo>
                    <a:cubicBezTo>
                      <a:pt x="8605" y="4616"/>
                      <a:pt x="7708" y="4750"/>
                      <a:pt x="7171" y="5333"/>
                    </a:cubicBezTo>
                    <a:lnTo>
                      <a:pt x="5333" y="7170"/>
                    </a:lnTo>
                    <a:cubicBezTo>
                      <a:pt x="4751" y="7708"/>
                      <a:pt x="4616" y="8604"/>
                      <a:pt x="4975" y="9322"/>
                    </a:cubicBezTo>
                    <a:lnTo>
                      <a:pt x="6454" y="12100"/>
                    </a:lnTo>
                    <a:cubicBezTo>
                      <a:pt x="6722" y="12638"/>
                      <a:pt x="6722" y="13265"/>
                      <a:pt x="6454" y="13803"/>
                    </a:cubicBezTo>
                    <a:cubicBezTo>
                      <a:pt x="6095" y="14520"/>
                      <a:pt x="5781" y="15282"/>
                      <a:pt x="5512" y="16044"/>
                    </a:cubicBezTo>
                    <a:cubicBezTo>
                      <a:pt x="5333" y="16626"/>
                      <a:pt x="4885" y="17074"/>
                      <a:pt x="4302" y="17254"/>
                    </a:cubicBezTo>
                    <a:lnTo>
                      <a:pt x="1300" y="18239"/>
                    </a:lnTo>
                    <a:cubicBezTo>
                      <a:pt x="493" y="18464"/>
                      <a:pt x="0" y="19181"/>
                      <a:pt x="0" y="19987"/>
                    </a:cubicBezTo>
                    <a:lnTo>
                      <a:pt x="0" y="22586"/>
                    </a:lnTo>
                    <a:cubicBezTo>
                      <a:pt x="0" y="23348"/>
                      <a:pt x="493" y="24065"/>
                      <a:pt x="1300" y="24334"/>
                    </a:cubicBezTo>
                    <a:lnTo>
                      <a:pt x="4347" y="25275"/>
                    </a:lnTo>
                    <a:cubicBezTo>
                      <a:pt x="4885" y="25455"/>
                      <a:pt x="5333" y="25903"/>
                      <a:pt x="5512" y="26485"/>
                    </a:cubicBezTo>
                    <a:cubicBezTo>
                      <a:pt x="5781" y="27247"/>
                      <a:pt x="6095" y="28009"/>
                      <a:pt x="6454" y="28726"/>
                    </a:cubicBezTo>
                    <a:cubicBezTo>
                      <a:pt x="6722" y="29264"/>
                      <a:pt x="6722" y="29891"/>
                      <a:pt x="6454" y="30384"/>
                    </a:cubicBezTo>
                    <a:lnTo>
                      <a:pt x="4975" y="33252"/>
                    </a:lnTo>
                    <a:cubicBezTo>
                      <a:pt x="4616" y="33969"/>
                      <a:pt x="4751" y="34821"/>
                      <a:pt x="5333" y="35403"/>
                    </a:cubicBezTo>
                    <a:lnTo>
                      <a:pt x="7171" y="37241"/>
                    </a:lnTo>
                    <a:cubicBezTo>
                      <a:pt x="7708" y="37778"/>
                      <a:pt x="8605" y="37913"/>
                      <a:pt x="9322" y="37554"/>
                    </a:cubicBezTo>
                    <a:lnTo>
                      <a:pt x="12145" y="36075"/>
                    </a:lnTo>
                    <a:cubicBezTo>
                      <a:pt x="12683" y="35807"/>
                      <a:pt x="13310" y="35807"/>
                      <a:pt x="13848" y="36075"/>
                    </a:cubicBezTo>
                    <a:cubicBezTo>
                      <a:pt x="14565" y="36434"/>
                      <a:pt x="15327" y="36748"/>
                      <a:pt x="16089" y="37017"/>
                    </a:cubicBezTo>
                    <a:cubicBezTo>
                      <a:pt x="16626" y="37196"/>
                      <a:pt x="17074" y="37644"/>
                      <a:pt x="17298" y="38227"/>
                    </a:cubicBezTo>
                    <a:lnTo>
                      <a:pt x="18240" y="41274"/>
                    </a:lnTo>
                    <a:cubicBezTo>
                      <a:pt x="18508" y="42036"/>
                      <a:pt x="19181" y="42573"/>
                      <a:pt x="19987" y="42573"/>
                    </a:cubicBezTo>
                    <a:lnTo>
                      <a:pt x="22587" y="42573"/>
                    </a:lnTo>
                    <a:cubicBezTo>
                      <a:pt x="23393" y="42573"/>
                      <a:pt x="24110" y="42036"/>
                      <a:pt x="24334" y="41274"/>
                    </a:cubicBezTo>
                    <a:lnTo>
                      <a:pt x="25320" y="38227"/>
                    </a:lnTo>
                    <a:cubicBezTo>
                      <a:pt x="25499" y="37644"/>
                      <a:pt x="25948" y="37196"/>
                      <a:pt x="26530" y="37017"/>
                    </a:cubicBezTo>
                    <a:cubicBezTo>
                      <a:pt x="27292" y="36748"/>
                      <a:pt x="28054" y="36434"/>
                      <a:pt x="28771" y="36075"/>
                    </a:cubicBezTo>
                    <a:cubicBezTo>
                      <a:pt x="29309" y="35807"/>
                      <a:pt x="29891" y="35807"/>
                      <a:pt x="30429" y="36075"/>
                    </a:cubicBezTo>
                    <a:lnTo>
                      <a:pt x="33297" y="37554"/>
                    </a:lnTo>
                    <a:cubicBezTo>
                      <a:pt x="34014" y="37913"/>
                      <a:pt x="34866" y="37778"/>
                      <a:pt x="35448" y="37241"/>
                    </a:cubicBezTo>
                    <a:lnTo>
                      <a:pt x="37285" y="35403"/>
                    </a:lnTo>
                    <a:cubicBezTo>
                      <a:pt x="37823" y="34821"/>
                      <a:pt x="37958" y="33969"/>
                      <a:pt x="37599" y="33252"/>
                    </a:cubicBezTo>
                    <a:lnTo>
                      <a:pt x="36120" y="30384"/>
                    </a:lnTo>
                    <a:cubicBezTo>
                      <a:pt x="35851" y="29891"/>
                      <a:pt x="35851" y="29264"/>
                      <a:pt x="36120" y="28726"/>
                    </a:cubicBezTo>
                    <a:cubicBezTo>
                      <a:pt x="36479" y="28009"/>
                      <a:pt x="36793" y="27247"/>
                      <a:pt x="37061" y="26485"/>
                    </a:cubicBezTo>
                    <a:cubicBezTo>
                      <a:pt x="37241" y="25903"/>
                      <a:pt x="37689" y="25455"/>
                      <a:pt x="38271" y="25275"/>
                    </a:cubicBezTo>
                    <a:lnTo>
                      <a:pt x="41319" y="24334"/>
                    </a:lnTo>
                    <a:cubicBezTo>
                      <a:pt x="42081" y="24065"/>
                      <a:pt x="42574" y="23348"/>
                      <a:pt x="42574" y="22586"/>
                    </a:cubicBezTo>
                    <a:close/>
                    <a:moveTo>
                      <a:pt x="21242" y="34328"/>
                    </a:moveTo>
                    <a:cubicBezTo>
                      <a:pt x="9635" y="34328"/>
                      <a:pt x="3810" y="20256"/>
                      <a:pt x="12010" y="12055"/>
                    </a:cubicBezTo>
                    <a:cubicBezTo>
                      <a:pt x="20211" y="3809"/>
                      <a:pt x="34283" y="9635"/>
                      <a:pt x="34283" y="21287"/>
                    </a:cubicBezTo>
                    <a:cubicBezTo>
                      <a:pt x="34283" y="28457"/>
                      <a:pt x="28457" y="34283"/>
                      <a:pt x="21242" y="3428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2"/>
              <p:cNvSpPr txBox="1"/>
              <p:nvPr/>
            </p:nvSpPr>
            <p:spPr>
              <a:xfrm>
                <a:off x="6819888" y="2855763"/>
                <a:ext cx="2550900" cy="65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STUDENT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PERFORMANCE</a:t>
                </a:r>
                <a:endParaRPr sz="2400" b="0" i="0" u="none" strike="noStrike" cap="none">
                  <a:solidFill>
                    <a:schemeClr val="dk1"/>
                  </a:solidFill>
                  <a:latin typeface="Verdana"/>
                  <a:ea typeface="Verdana"/>
                  <a:cs typeface="Verdana"/>
                  <a:sym typeface="Verdana"/>
                </a:endParaRPr>
              </a:p>
            </p:txBody>
          </p:sp>
        </p:grpSp>
      </p:grpSp>
      <p:sp>
        <p:nvSpPr>
          <p:cNvPr id="1022" name="Google Shape;1022;p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Tier 2 Data Systems</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64"/>
          <p:cNvSpPr txBox="1">
            <a:spLocks noGrp="1"/>
          </p:cNvSpPr>
          <p:nvPr>
            <p:ph type="body" idx="1"/>
          </p:nvPr>
        </p:nvSpPr>
        <p:spPr>
          <a:xfrm>
            <a:off x="119525" y="1506075"/>
            <a:ext cx="9024600" cy="5210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sz="2600"/>
              <a:t>Monitors student progress across all three tiers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b="1"/>
              <a:t>Evaluates the effectiveness of instruction</a:t>
            </a:r>
            <a:r>
              <a:rPr lang="en-US" sz="2600"/>
              <a:t> so that teachers can create better instructional programs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Identifies students who are </a:t>
            </a:r>
            <a:r>
              <a:rPr lang="en-US" sz="2600" b="1"/>
              <a:t>not making adequate progress</a:t>
            </a:r>
            <a:r>
              <a:rPr lang="en-US" sz="2600"/>
              <a:t> and who need </a:t>
            </a:r>
            <a:r>
              <a:rPr lang="en-US" sz="2600" b="1"/>
              <a:t>additional or alternative instruction</a:t>
            </a:r>
            <a:endParaRPr sz="2600" b="1"/>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Estimates </a:t>
            </a:r>
            <a:r>
              <a:rPr lang="en-US" sz="2600" b="1"/>
              <a:t>rates of improvement</a:t>
            </a:r>
            <a:r>
              <a:rPr lang="en-US" sz="2600"/>
              <a:t> for each student</a:t>
            </a:r>
            <a:endParaRPr sz="2600"/>
          </a:p>
        </p:txBody>
      </p:sp>
      <p:sp>
        <p:nvSpPr>
          <p:cNvPr id="1028" name="Google Shape;1028;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Defining Progress Monitoring</a:t>
            </a:r>
            <a:endParaRPr/>
          </a:p>
          <a:p>
            <a:pPr marL="0" lvl="0" indent="0" algn="ctr" rtl="0">
              <a:lnSpc>
                <a:spcPct val="100000"/>
              </a:lnSpc>
              <a:spcBef>
                <a:spcPts val="0"/>
              </a:spcBef>
              <a:spcAft>
                <a:spcPts val="0"/>
              </a:spcAft>
              <a:buSzPct val="100000"/>
              <a:buNone/>
            </a:pPr>
            <a:r>
              <a:rPr lang="en-US"/>
              <a:t>Common Language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7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90636" algn="l" rtl="0">
              <a:lnSpc>
                <a:spcPct val="100000"/>
              </a:lnSpc>
              <a:spcBef>
                <a:spcPts val="360"/>
              </a:spcBef>
              <a:spcAft>
                <a:spcPts val="0"/>
              </a:spcAft>
              <a:buSzPct val="90326"/>
              <a:buChar char="•"/>
            </a:pPr>
            <a:r>
              <a:rPr lang="en-US" sz="3316" b="1"/>
              <a:t>Baseline:</a:t>
            </a:r>
            <a:r>
              <a:rPr lang="en-US" sz="3316"/>
              <a:t> where the student is performing prior to intervention</a:t>
            </a:r>
            <a:endParaRPr sz="3316"/>
          </a:p>
          <a:p>
            <a:pPr marL="457200" lvl="0" indent="0" algn="l" rtl="0">
              <a:lnSpc>
                <a:spcPct val="100000"/>
              </a:lnSpc>
              <a:spcBef>
                <a:spcPts val="360"/>
              </a:spcBef>
              <a:spcAft>
                <a:spcPts val="0"/>
              </a:spcAft>
              <a:buSzPct val="63842"/>
              <a:buNone/>
            </a:pPr>
            <a:endParaRPr sz="3316"/>
          </a:p>
          <a:p>
            <a:pPr marL="457200" lvl="0" indent="-390636" algn="l" rtl="0">
              <a:lnSpc>
                <a:spcPct val="100000"/>
              </a:lnSpc>
              <a:spcBef>
                <a:spcPts val="360"/>
              </a:spcBef>
              <a:spcAft>
                <a:spcPts val="0"/>
              </a:spcAft>
              <a:buSzPct val="90326"/>
              <a:buChar char="•"/>
            </a:pPr>
            <a:r>
              <a:rPr lang="en-US" sz="3316" b="1"/>
              <a:t>Goal</a:t>
            </a:r>
            <a:r>
              <a:rPr lang="en-US" sz="3316"/>
              <a:t>: where the student is expected to be performing by a given date </a:t>
            </a:r>
            <a:endParaRPr sz="3316"/>
          </a:p>
          <a:p>
            <a:pPr marL="457200" lvl="0" indent="0" algn="l" rtl="0">
              <a:lnSpc>
                <a:spcPct val="100000"/>
              </a:lnSpc>
              <a:spcBef>
                <a:spcPts val="360"/>
              </a:spcBef>
              <a:spcAft>
                <a:spcPts val="0"/>
              </a:spcAft>
              <a:buSzPct val="63842"/>
              <a:buNone/>
            </a:pPr>
            <a:endParaRPr sz="3316"/>
          </a:p>
          <a:p>
            <a:pPr marL="457200" lvl="0" indent="-390636" algn="l" rtl="0">
              <a:lnSpc>
                <a:spcPct val="100000"/>
              </a:lnSpc>
              <a:spcBef>
                <a:spcPts val="360"/>
              </a:spcBef>
              <a:spcAft>
                <a:spcPts val="0"/>
              </a:spcAft>
              <a:buSzPct val="90326"/>
              <a:buChar char="•"/>
            </a:pPr>
            <a:r>
              <a:rPr lang="en-US" sz="3316" b="1"/>
              <a:t>Goal Line/ Aim Line</a:t>
            </a:r>
            <a:r>
              <a:rPr lang="en-US" sz="3316"/>
              <a:t>: line connecting the baseline to the goal. </a:t>
            </a:r>
            <a:endParaRPr sz="3316"/>
          </a:p>
          <a:p>
            <a:pPr marL="457200" lvl="0" indent="0" algn="l" rtl="0">
              <a:lnSpc>
                <a:spcPct val="100000"/>
              </a:lnSpc>
              <a:spcBef>
                <a:spcPts val="360"/>
              </a:spcBef>
              <a:spcAft>
                <a:spcPts val="0"/>
              </a:spcAft>
              <a:buSzPct val="63842"/>
              <a:buNone/>
            </a:pPr>
            <a:endParaRPr sz="3316" b="1"/>
          </a:p>
          <a:p>
            <a:pPr marL="457200" lvl="0" indent="-390636" algn="l" rtl="0">
              <a:lnSpc>
                <a:spcPct val="100000"/>
              </a:lnSpc>
              <a:spcBef>
                <a:spcPts val="360"/>
              </a:spcBef>
              <a:spcAft>
                <a:spcPts val="0"/>
              </a:spcAft>
              <a:buSzPct val="90326"/>
              <a:buChar char="•"/>
            </a:pPr>
            <a:r>
              <a:rPr lang="en-US" sz="3316" b="1"/>
              <a:t>Phase Line</a:t>
            </a:r>
            <a:r>
              <a:rPr lang="en-US" sz="3316"/>
              <a:t>: line that separates changes to the intervention</a:t>
            </a:r>
            <a:endParaRPr sz="3316"/>
          </a:p>
          <a:p>
            <a:pPr marL="457200" lvl="0" indent="0" algn="l" rtl="0">
              <a:lnSpc>
                <a:spcPct val="100000"/>
              </a:lnSpc>
              <a:spcBef>
                <a:spcPts val="360"/>
              </a:spcBef>
              <a:spcAft>
                <a:spcPts val="0"/>
              </a:spcAft>
              <a:buSzPct val="66176"/>
              <a:buNone/>
            </a:pPr>
            <a:endParaRPr/>
          </a:p>
        </p:txBody>
      </p:sp>
      <p:sp>
        <p:nvSpPr>
          <p:cNvPr id="1034" name="Google Shape;1034;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Graphing Progress Monitoring Data</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75" title="Points scored"/>
          <p:cNvPicPr preferRelativeResize="0"/>
          <p:nvPr/>
        </p:nvPicPr>
        <p:blipFill rotWithShape="1">
          <a:blip r:embed="rId3">
            <a:alphaModFix/>
          </a:blip>
          <a:srcRect/>
          <a:stretch/>
        </p:blipFill>
        <p:spPr>
          <a:xfrm>
            <a:off x="838200" y="1504225"/>
            <a:ext cx="7379652" cy="5175851"/>
          </a:xfrm>
          <a:prstGeom prst="rect">
            <a:avLst/>
          </a:prstGeom>
          <a:noFill/>
          <a:ln>
            <a:noFill/>
          </a:ln>
        </p:spPr>
      </p:pic>
      <p:cxnSp>
        <p:nvCxnSpPr>
          <p:cNvPr id="1040" name="Google Shape;1040;p75" descr="line graph"/>
          <p:cNvCxnSpPr/>
          <p:nvPr/>
        </p:nvCxnSpPr>
        <p:spPr>
          <a:xfrm>
            <a:off x="3334225" y="2096425"/>
            <a:ext cx="15300" cy="2768100"/>
          </a:xfrm>
          <a:prstGeom prst="straightConnector1">
            <a:avLst/>
          </a:prstGeom>
          <a:noFill/>
          <a:ln w="28575" cap="flat" cmpd="sng">
            <a:solidFill>
              <a:schemeClr val="dk2"/>
            </a:solidFill>
            <a:prstDash val="solid"/>
            <a:round/>
            <a:headEnd type="none" w="sm" len="sm"/>
            <a:tailEnd type="none" w="sm" len="sm"/>
          </a:ln>
        </p:spPr>
      </p:cxnSp>
      <p:sp>
        <p:nvSpPr>
          <p:cNvPr id="1041" name="Google Shape;1041;p75"/>
          <p:cNvSpPr txBox="1"/>
          <p:nvPr/>
        </p:nvSpPr>
        <p:spPr>
          <a:xfrm>
            <a:off x="201567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Baseline</a:t>
            </a:r>
            <a:endParaRPr sz="1400" b="0" i="0" u="none" strike="noStrike" cap="none">
              <a:solidFill>
                <a:srgbClr val="000000"/>
              </a:solidFill>
              <a:latin typeface="Arial"/>
              <a:ea typeface="Arial"/>
              <a:cs typeface="Arial"/>
              <a:sym typeface="Arial"/>
            </a:endParaRPr>
          </a:p>
        </p:txBody>
      </p:sp>
      <p:sp>
        <p:nvSpPr>
          <p:cNvPr id="1042" name="Google Shape;1042;p75"/>
          <p:cNvSpPr txBox="1"/>
          <p:nvPr/>
        </p:nvSpPr>
        <p:spPr>
          <a:xfrm>
            <a:off x="333422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Intervention</a:t>
            </a:r>
            <a:endParaRPr sz="1400" b="0" i="0" u="none" strike="noStrike" cap="none">
              <a:solidFill>
                <a:srgbClr val="000000"/>
              </a:solidFill>
              <a:latin typeface="Arial"/>
              <a:ea typeface="Arial"/>
              <a:cs typeface="Arial"/>
              <a:sym typeface="Arial"/>
            </a:endParaRPr>
          </a:p>
        </p:txBody>
      </p:sp>
      <p:sp>
        <p:nvSpPr>
          <p:cNvPr id="1043" name="Google Shape;1043;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   Academic Graphing Example</a:t>
            </a:r>
            <a:endParaRPr sz="38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81"/>
          <p:cNvSpPr txBox="1">
            <a:spLocks noGrp="1"/>
          </p:cNvSpPr>
          <p:nvPr>
            <p:ph type="title"/>
          </p:nvPr>
        </p:nvSpPr>
        <p:spPr>
          <a:xfrm>
            <a:off x="228600" y="0"/>
            <a:ext cx="8686800" cy="1062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Decision Tree Example</a:t>
            </a:r>
            <a:endParaRPr/>
          </a:p>
        </p:txBody>
      </p:sp>
      <p:pic>
        <p:nvPicPr>
          <p:cNvPr id="1050" name="Google Shape;1050;p81" descr="progress monitoring decision tree&#10;"/>
          <p:cNvPicPr preferRelativeResize="0"/>
          <p:nvPr/>
        </p:nvPicPr>
        <p:blipFill rotWithShape="1">
          <a:blip r:embed="rId3">
            <a:alphaModFix/>
          </a:blip>
          <a:srcRect/>
          <a:stretch/>
        </p:blipFill>
        <p:spPr>
          <a:xfrm>
            <a:off x="1" y="1152525"/>
            <a:ext cx="9143999" cy="482009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b="1"/>
              <a:t>Prior to meeting</a:t>
            </a:r>
            <a:r>
              <a:rPr lang="en-US" sz="2800"/>
              <a:t>, intervention coordinators review data and determine: </a:t>
            </a:r>
            <a:endParaRPr sz="2800"/>
          </a:p>
          <a:p>
            <a:pPr marL="914400" lvl="1" indent="-406400" algn="l" rtl="0">
              <a:lnSpc>
                <a:spcPct val="100000"/>
              </a:lnSpc>
              <a:spcBef>
                <a:spcPts val="360"/>
              </a:spcBef>
              <a:spcAft>
                <a:spcPts val="0"/>
              </a:spcAft>
              <a:buSzPts val="2800"/>
              <a:buChar char="–"/>
            </a:pPr>
            <a:r>
              <a:rPr lang="en-US" b="1" i="1"/>
              <a:t>Continue</a:t>
            </a:r>
            <a:r>
              <a:rPr lang="en-US"/>
              <a:t>: students making progress, but have not met their goal</a:t>
            </a:r>
            <a:endParaRPr/>
          </a:p>
          <a:p>
            <a:pPr marL="914400" lvl="1" indent="-406400" algn="l" rtl="0">
              <a:lnSpc>
                <a:spcPct val="100000"/>
              </a:lnSpc>
              <a:spcBef>
                <a:spcPts val="360"/>
              </a:spcBef>
              <a:spcAft>
                <a:spcPts val="0"/>
              </a:spcAft>
              <a:buSzPts val="2800"/>
              <a:buChar char="–"/>
            </a:pPr>
            <a:r>
              <a:rPr lang="en-US" b="1" i="1"/>
              <a:t>Fade/Graduate</a:t>
            </a:r>
            <a:r>
              <a:rPr lang="en-US"/>
              <a:t>:  students who have met their goal and should be considered for fading or movement back to Tier I</a:t>
            </a:r>
            <a:endParaRPr/>
          </a:p>
          <a:p>
            <a:pPr marL="914400" lvl="1" indent="-406400" algn="l" rtl="0">
              <a:lnSpc>
                <a:spcPct val="100000"/>
              </a:lnSpc>
              <a:spcBef>
                <a:spcPts val="360"/>
              </a:spcBef>
              <a:spcAft>
                <a:spcPts val="0"/>
              </a:spcAft>
              <a:buSzPts val="2800"/>
              <a:buChar char="–"/>
            </a:pPr>
            <a:r>
              <a:rPr lang="en-US" b="1" i="1"/>
              <a:t>Modify/Intensify/Change</a:t>
            </a:r>
            <a:r>
              <a:rPr lang="en-US"/>
              <a:t>: students not responding</a:t>
            </a:r>
            <a:endParaRPr/>
          </a:p>
        </p:txBody>
      </p:sp>
      <p:sp>
        <p:nvSpPr>
          <p:cNvPr id="1057" name="Google Shape;1057;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Reports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Coordinator Report Sample </a:t>
            </a:r>
            <a:endParaRPr/>
          </a:p>
        </p:txBody>
      </p:sp>
      <p:pic>
        <p:nvPicPr>
          <p:cNvPr id="1064" name="Google Shape;1064;p84" descr="sample form"/>
          <p:cNvPicPr preferRelativeResize="0"/>
          <p:nvPr/>
        </p:nvPicPr>
        <p:blipFill rotWithShape="1">
          <a:blip r:embed="rId3">
            <a:alphaModFix/>
          </a:blip>
          <a:srcRect/>
          <a:stretch/>
        </p:blipFill>
        <p:spPr>
          <a:xfrm>
            <a:off x="645825" y="1525079"/>
            <a:ext cx="7852350" cy="49665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85"/>
          <p:cNvSpPr txBox="1">
            <a:spLocks noGrp="1"/>
          </p:cNvSpPr>
          <p:nvPr>
            <p:ph type="body" idx="1"/>
          </p:nvPr>
        </p:nvSpPr>
        <p:spPr>
          <a:xfrm>
            <a:off x="228600" y="1465725"/>
            <a:ext cx="8686800" cy="51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600"/>
              <a:t>Is the student making enough progress to meet their goal?</a:t>
            </a:r>
            <a:endParaRPr sz="2600"/>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Not Yet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continuing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fading the intervention back to Tier I instruction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High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modifying/changing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Low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supporting staff to increase fidelity</a:t>
            </a:r>
            <a:endParaRPr sz="2600"/>
          </a:p>
        </p:txBody>
      </p:sp>
      <p:sp>
        <p:nvSpPr>
          <p:cNvPr id="1071" name="Google Shape;1071;p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Data Conversations about Student Performance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87"/>
          <p:cNvSpPr/>
          <p:nvPr/>
        </p:nvSpPr>
        <p:spPr>
          <a:xfrm>
            <a:off x="1035550" y="1605675"/>
            <a:ext cx="77502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Track progress of students in intervention to determine intervention effectiveness.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Progress monitor individual student performance data and apply decision rules to continue or alter support</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Graph data for team data-informed decision-making</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1077" name="Google Shape;1077;p87" descr="lightbulb icon" title="lightbulb icon"/>
          <p:cNvPicPr preferRelativeResize="0"/>
          <p:nvPr/>
        </p:nvPicPr>
        <p:blipFill rotWithShape="1">
          <a:blip r:embed="rId3">
            <a:alphaModFix/>
          </a:blip>
          <a:srcRect/>
          <a:stretch/>
        </p:blipFill>
        <p:spPr>
          <a:xfrm>
            <a:off x="208476" y="1701275"/>
            <a:ext cx="827074" cy="923757"/>
          </a:xfrm>
          <a:prstGeom prst="rect">
            <a:avLst/>
          </a:prstGeom>
          <a:noFill/>
          <a:ln>
            <a:noFill/>
          </a:ln>
        </p:spPr>
      </p:pic>
      <p:pic>
        <p:nvPicPr>
          <p:cNvPr id="1078" name="Google Shape;1078;p87" descr="lightbulb icon" title="lightbulb icon"/>
          <p:cNvPicPr preferRelativeResize="0"/>
          <p:nvPr/>
        </p:nvPicPr>
        <p:blipFill rotWithShape="1">
          <a:blip r:embed="rId3">
            <a:alphaModFix/>
          </a:blip>
          <a:srcRect/>
          <a:stretch/>
        </p:blipFill>
        <p:spPr>
          <a:xfrm>
            <a:off x="208476" y="3270538"/>
            <a:ext cx="827074" cy="923757"/>
          </a:xfrm>
          <a:prstGeom prst="rect">
            <a:avLst/>
          </a:prstGeom>
          <a:noFill/>
          <a:ln>
            <a:noFill/>
          </a:ln>
        </p:spPr>
      </p:pic>
      <p:pic>
        <p:nvPicPr>
          <p:cNvPr id="1079" name="Google Shape;1079;p87" descr="lightbulb icon" title="lightbulb icon"/>
          <p:cNvPicPr preferRelativeResize="0"/>
          <p:nvPr/>
        </p:nvPicPr>
        <p:blipFill rotWithShape="1">
          <a:blip r:embed="rId3">
            <a:alphaModFix/>
          </a:blip>
          <a:srcRect/>
          <a:stretch/>
        </p:blipFill>
        <p:spPr>
          <a:xfrm>
            <a:off x="208476" y="4839800"/>
            <a:ext cx="827074" cy="923757"/>
          </a:xfrm>
          <a:prstGeom prst="rect">
            <a:avLst/>
          </a:prstGeom>
          <a:noFill/>
          <a:ln>
            <a:noFill/>
          </a:ln>
        </p:spPr>
      </p:pic>
      <p:sp>
        <p:nvSpPr>
          <p:cNvPr id="1080" name="Google Shape;1080;p8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 </a:t>
            </a:r>
            <a:endParaRPr/>
          </a:p>
          <a:p>
            <a:pPr marL="0" lvl="0" indent="0" algn="ctr" rtl="0">
              <a:lnSpc>
                <a:spcPct val="100000"/>
              </a:lnSpc>
              <a:spcBef>
                <a:spcPts val="0"/>
              </a:spcBef>
              <a:spcAft>
                <a:spcPts val="0"/>
              </a:spcAft>
              <a:buSzPct val="111111"/>
              <a:buNone/>
            </a:pPr>
            <a:r>
              <a:rPr lang="en-US"/>
              <a:t> Progress Monitoring</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64669" algn="l" rtl="0">
              <a:lnSpc>
                <a:spcPct val="100000"/>
              </a:lnSpc>
              <a:spcBef>
                <a:spcPts val="360"/>
              </a:spcBef>
              <a:spcAft>
                <a:spcPts val="0"/>
              </a:spcAft>
              <a:buSzPts val="3200"/>
              <a:buFont typeface="Verdana"/>
              <a:buChar char="•"/>
            </a:pPr>
            <a:r>
              <a:rPr lang="en-US"/>
              <a:t>Teams need to know whether advanced tier interventions are effective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does adequate progress look like (decision rule)?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 of students are being successful in each intervention?</a:t>
            </a:r>
            <a:endParaRPr/>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p:txBody>
      </p:sp>
      <p:sp>
        <p:nvSpPr>
          <p:cNvPr id="1087" name="Google Shape;1087;p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Intervention Effectiveness</a:t>
            </a:r>
            <a:endParaRPr dirty="0"/>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4295</Words>
  <Application>Microsoft Office PowerPoint</Application>
  <PresentationFormat>On-screen Show (4:3)</PresentationFormat>
  <Paragraphs>725</Paragraphs>
  <Slides>111</Slides>
  <Notes>111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111</vt:i4>
      </vt:variant>
    </vt:vector>
  </HeadingPairs>
  <TitlesOfParts>
    <vt:vector size="125" baseType="lpstr">
      <vt:lpstr>Bree Serif</vt:lpstr>
      <vt:lpstr>Verdana</vt:lpstr>
      <vt:lpstr>Merriweather ExtraBold</vt:lpstr>
      <vt:lpstr>Alegreya</vt:lpstr>
      <vt:lpstr>Merriweather Black</vt:lpstr>
      <vt:lpstr>Helvetica Neue</vt:lpstr>
      <vt:lpstr>Calibri</vt:lpstr>
      <vt:lpstr>Permanent Marker</vt:lpstr>
      <vt:lpstr>Merriweather</vt:lpstr>
      <vt:lpstr>Quattrocento Sans</vt:lpstr>
      <vt:lpstr>Roboto ExtraBold</vt:lpstr>
      <vt:lpstr>Arial</vt:lpstr>
      <vt:lpstr>Presentation Titles</vt:lpstr>
      <vt:lpstr>Content Slides</vt:lpstr>
      <vt:lpstr>Advanced Tiers</vt:lpstr>
      <vt:lpstr>Follow VTSS</vt:lpstr>
      <vt:lpstr>Advanced Tiers Notetaker</vt:lpstr>
      <vt:lpstr>Day 1 Agenda</vt:lpstr>
      <vt:lpstr>Community Agreements</vt:lpstr>
      <vt:lpstr>Learning Intentions - Day 1</vt:lpstr>
      <vt:lpstr>Anchor Documents</vt:lpstr>
      <vt:lpstr>VTSS Core Components</vt:lpstr>
      <vt:lpstr>What is MTSS?</vt:lpstr>
      <vt:lpstr>What is MTSS</vt:lpstr>
      <vt:lpstr>Vision For Advanced Tiers</vt:lpstr>
      <vt:lpstr>What is Your Vision for Tier 2 School Implementation? </vt:lpstr>
      <vt:lpstr>Essential Element Alignment</vt:lpstr>
      <vt:lpstr>Science of Implementation </vt:lpstr>
      <vt:lpstr>Moving In and Out of Tiers</vt:lpstr>
      <vt:lpstr>Where are we in the Triangle?</vt:lpstr>
      <vt:lpstr>Data to Assess Core Instruction</vt:lpstr>
      <vt:lpstr>To get to the outcome</vt:lpstr>
      <vt:lpstr>What is Tier 2?</vt:lpstr>
      <vt:lpstr>Who is supported by Tier 2? </vt:lpstr>
      <vt:lpstr>Who provides Tier 2 Supports? </vt:lpstr>
      <vt:lpstr>Goals of the Tier 2 team</vt:lpstr>
      <vt:lpstr>Tier 2 Meeting Types and Teaming Structures</vt:lpstr>
      <vt:lpstr>Student Issue or Systems Issue?</vt:lpstr>
      <vt:lpstr>Team Icons</vt:lpstr>
      <vt:lpstr>Tier 2 Team Meeting: Systems </vt:lpstr>
      <vt:lpstr>Key Activities to Define and Monitor Tier 2 Systems</vt:lpstr>
      <vt:lpstr>Tier 2 Team Meeting: Individual Student Support</vt:lpstr>
      <vt:lpstr>Key Activities for Tier 2 Individual Student Support Team</vt:lpstr>
      <vt:lpstr>Who is on your team? Roles and Expertise Matter</vt:lpstr>
      <vt:lpstr>Effective Team Operating Procedures</vt:lpstr>
      <vt:lpstr>Advanced Tier  Sample Meeting Agenda</vt:lpstr>
      <vt:lpstr> Bi-directional Stakeholder Communication </vt:lpstr>
      <vt:lpstr>Team Time: Teaming</vt:lpstr>
      <vt:lpstr>Example of a Tier 2 Meeting</vt:lpstr>
      <vt:lpstr>Team Share Out</vt:lpstr>
      <vt:lpstr>Data Systems Overview</vt:lpstr>
      <vt:lpstr>DATA Systems </vt:lpstr>
      <vt:lpstr>Team Data Conversations</vt:lpstr>
      <vt:lpstr>Tier 2 Core Intervention Features</vt:lpstr>
      <vt:lpstr>Teams building Infrastructure around WHAT?</vt:lpstr>
      <vt:lpstr>What Data Sources do you use for Identifying Students?</vt:lpstr>
      <vt:lpstr>Possible data sources you might use to  identify students are at-risk.</vt:lpstr>
      <vt:lpstr>Breakout - Data Sources</vt:lpstr>
      <vt:lpstr>Share Out - Data Sources</vt:lpstr>
      <vt:lpstr>What is Universal Screening?</vt:lpstr>
      <vt:lpstr>Purpose of Screening</vt:lpstr>
      <vt:lpstr>Universal Screener Selection</vt:lpstr>
      <vt:lpstr>Data Sources: Universal Screeners</vt:lpstr>
      <vt:lpstr>Break Out Universal Screening</vt:lpstr>
      <vt:lpstr>Finish Today-Exit survey</vt:lpstr>
      <vt:lpstr>Advanced Tiers – Day 2</vt:lpstr>
      <vt:lpstr>Learning Intentions - Day 2</vt:lpstr>
      <vt:lpstr>Day 2 Agenda</vt:lpstr>
      <vt:lpstr>Mental Wellness Conference</vt:lpstr>
      <vt:lpstr>Recap from Day 1</vt:lpstr>
      <vt:lpstr>Outcome Data</vt:lpstr>
      <vt:lpstr>Tier 2 system use and outcome data </vt:lpstr>
      <vt:lpstr>Data Source: Request for Assistance</vt:lpstr>
      <vt:lpstr>Request for  Assistance Forms</vt:lpstr>
      <vt:lpstr>Team Time: Request for assistance</vt:lpstr>
      <vt:lpstr>What is your system? Data Decision Rules (DDR) </vt:lpstr>
      <vt:lpstr>2 Types of Data Decision Rules</vt:lpstr>
      <vt:lpstr>The Process</vt:lpstr>
      <vt:lpstr>The Process- D</vt:lpstr>
      <vt:lpstr>Triangulate the Data</vt:lpstr>
      <vt:lpstr>Set Floors &amp; Ceilings with Data</vt:lpstr>
      <vt:lpstr>Identify Students</vt:lpstr>
      <vt:lpstr>Tier 2 Academic Decision Rules Reading Data Example</vt:lpstr>
      <vt:lpstr>Tier 2 Academic Decision Rules Mathematics Data Example</vt:lpstr>
      <vt:lpstr>Tier 2 Decision Rules Behavior Data Example</vt:lpstr>
      <vt:lpstr>Tier 2 Decision Rules:  Mental Wellness Data Example</vt:lpstr>
      <vt:lpstr>Risk Factors and Decision Rules</vt:lpstr>
      <vt:lpstr>Sample Data Decision Rules Dashboard</vt:lpstr>
      <vt:lpstr>Team Time:  Decision Rules </vt:lpstr>
      <vt:lpstr>Team Share Out</vt:lpstr>
      <vt:lpstr>Systems for Collecting &amp; Reviewing Data</vt:lpstr>
      <vt:lpstr>Tier 2 Data Systems</vt:lpstr>
      <vt:lpstr>Advanced Tiers Data for Decision Making </vt:lpstr>
      <vt:lpstr>Level of Use </vt:lpstr>
      <vt:lpstr>Calculating Level Of Use Data</vt:lpstr>
      <vt:lpstr>Healthy Framework Quick Math</vt:lpstr>
      <vt:lpstr>The Case of the Flipped Triangle</vt:lpstr>
      <vt:lpstr>Level of Use Problem Solving</vt:lpstr>
      <vt:lpstr>Tier 2 Data Systems</vt:lpstr>
      <vt:lpstr>Intervention Effectiveness</vt:lpstr>
      <vt:lpstr>Intervention Effectiveness Tier 2 Team Meeting Example</vt:lpstr>
      <vt:lpstr>Tracking tool-Intervention Monitoring</vt:lpstr>
      <vt:lpstr>Electronic Intervention Tracking</vt:lpstr>
      <vt:lpstr>Tier 2 Data Systems</vt:lpstr>
      <vt:lpstr>Defining Progress Monitoring Common Language </vt:lpstr>
      <vt:lpstr>Graphing Progress Monitoring Data</vt:lpstr>
      <vt:lpstr>   Academic Graphing Example</vt:lpstr>
      <vt:lpstr>Decision Tree Example</vt:lpstr>
      <vt:lpstr>Progress Monitoring Reports</vt:lpstr>
      <vt:lpstr>Coordinator Report Sample </vt:lpstr>
      <vt:lpstr>Team Data Conversations about Student Performance</vt:lpstr>
      <vt:lpstr>Big Ideas:   Progress Monitoring</vt:lpstr>
      <vt:lpstr>Intervention Effectiveness</vt:lpstr>
      <vt:lpstr>Fidelity of Implementation What is your System?</vt:lpstr>
      <vt:lpstr>Checklist Manifesto</vt:lpstr>
      <vt:lpstr>How to Measure Fidelity</vt:lpstr>
      <vt:lpstr>Power of Fidelity</vt:lpstr>
      <vt:lpstr>Advanced Tiers Team Fidelity Conversations</vt:lpstr>
      <vt:lpstr>Action Planning</vt:lpstr>
      <vt:lpstr>We love feedback!!</vt:lpstr>
      <vt:lpstr>Thank you</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Ryan McElhaney</cp:lastModifiedBy>
  <cp:revision>1</cp:revision>
  <dcterms:modified xsi:type="dcterms:W3CDTF">2026-06-23T01:16:59Z</dcterms:modified>
</cp:coreProperties>
</file>