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5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6858000" type="screen4x3"/>
  <p:notesSz cx="6858000" cy="9144000"/>
  <p:embeddedFontLst>
    <p:embeddedFont>
      <p:font typeface="Calibri" panose="020F0502020204030204" pitchFamily="34" charset="0"/>
      <p:regular r:id="rId57"/>
      <p:bold r:id="rId58"/>
      <p:italic r:id="rId59"/>
      <p:boldItalic r:id="rId60"/>
    </p:embeddedFont>
    <p:embeddedFont>
      <p:font typeface="Nixie One" panose="020B0604020202020204" charset="0"/>
      <p:regular r:id="rId61"/>
    </p:embeddedFont>
    <p:embeddedFont>
      <p:font typeface="Quattrocento Sans" panose="020B0502050000020003"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609266-A273-4D65-A56C-738746AE359A}">
  <a:tblStyle styleId="{DB609266-A273-4D65-A56C-738746AE359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73" autoAdjust="0"/>
  </p:normalViewPr>
  <p:slideViewPr>
    <p:cSldViewPr snapToGrid="0">
      <p:cViewPr varScale="1">
        <p:scale>
          <a:sx n="101" d="100"/>
          <a:sy n="101" d="100"/>
        </p:scale>
        <p:origin x="1200" y="108"/>
      </p:cViewPr>
      <p:guideLst>
        <p:guide orient="horz" pos="2160"/>
        <p:guide pos="2880"/>
      </p:guideLst>
    </p:cSldViewPr>
  </p:slideViewPr>
  <p:outlineViewPr>
    <p:cViewPr>
      <p:scale>
        <a:sx n="33" d="100"/>
        <a:sy n="33" d="100"/>
      </p:scale>
      <p:origin x="0" y="-14232"/>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90c6ff15b8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90c6ff15b8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290c6ff15b8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73c2c4b6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73c2c4b6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2973c2c4b6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973c2c4b6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973c2c4b61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2973c2c4b61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92a47d8c18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92a47d8c18_1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292a47d8c18_1_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0c6ff15b8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290c6ff15b8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290c6ff15b8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923c9d4df8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g2923c9d4df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923c9d4df8_0_2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2923c9d4df8_0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923c9d4df8_0_2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g2923c9d4df8_0_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928d973bae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928d973bae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92a47d8c18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92a47d8c18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g292a47d8c18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923c9d4df8_0_2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2923c9d4df8_0_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923c9d4df8_0_2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2923c9d4df8_0_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881a4880b5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2881a4880b5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9760a49172_0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9760a49172_0_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g29760a49172_0_2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9760a49172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29760a49172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9760a49172_0_1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29760a49172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9760a49172_0_2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g29760a49172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881a4880b5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g2881a4880b5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928d973bae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g2928d973ba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928d973bae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928d973ba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92a47d8c18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92a47d8c18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g292a47d8c18_0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923c9d4df8_0_5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2923c9d4df8_0_5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92c2af824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g292c2af824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28d973bae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g2928d973ba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92933713ce_0_7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g292933713ce_0_7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7" name="Google Shape;46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8cd54792c6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g28cd54792c6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8cd54792c6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g28cd54792c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92933713ce_0_4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292933713ce_0_4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g292933713ce_0_4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2933713ce_0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292933713ce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g292933713ce_0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928d973bae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g2928d973ba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90c6ff15b8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290c6ff15b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881a4880b5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2881a4880b5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923c9d4df8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2923c9d4df8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2923c9d4df8_0_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923c9d4df8_0_4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2923c9d4df8_0_4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23c9d4df8_0_4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2923c9d4df8_0_4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923c9d4df8_0_5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g2923c9d4df8_0_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928d973bae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g2928d973bae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81a4880b5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g2881a4880b5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92933713ce_0_3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292933713ce_0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8cd54792c6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28cd54792c6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8cd54792c6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g28cd54792c6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2a47d8c1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2a47d8c18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g292a47d8c18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8cd54792c6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g28cd54792c6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928d973bae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g2928d973bae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92a47d8c18_1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g292a47d8c18_1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92a47d8c18_1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92a47d8c18_1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g292a47d8c18_1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2a47d8c18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92a47d8c18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292a47d8c18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9a06cbc74b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9a06cbc74b_0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9a06cbc74b_0_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90c6ff15b8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90c6ff15b8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90c6ff15b8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0c6ff15b8_0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290c6ff15b8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290c6ff15b8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hyperlink" Target="https://www.facebook.com/vtssric/"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
        <p:cNvGrpSpPr/>
        <p:nvPr/>
      </p:nvGrpSpPr>
      <p:grpSpPr>
        <a:xfrm>
          <a:off x="0" y="0"/>
          <a:ext cx="0" cy="0"/>
          <a:chOff x="0" y="0"/>
          <a:chExt cx="0" cy="0"/>
        </a:xfrm>
      </p:grpSpPr>
      <p:pic>
        <p:nvPicPr>
          <p:cNvPr id="13" name="Google Shape;13;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4" name="Google Shape;14;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16" name="Google Shape;16;p2"/>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_No_VTSS 1">
  <p:cSld name="1_Blank_No_VTSS">
    <p:bg>
      <p:bgPr>
        <a:solidFill>
          <a:schemeClr val="lt1"/>
        </a:solidFill>
        <a:effectLst/>
      </p:bgPr>
    </p:bg>
    <p:spTree>
      <p:nvGrpSpPr>
        <p:cNvPr id="1" name="Shape 53"/>
        <p:cNvGrpSpPr/>
        <p:nvPr/>
      </p:nvGrpSpPr>
      <p:grpSpPr>
        <a:xfrm>
          <a:off x="0" y="0"/>
          <a:ext cx="0" cy="0"/>
          <a:chOff x="0" y="0"/>
          <a:chExt cx="0" cy="0"/>
        </a:xfrm>
      </p:grpSpPr>
      <p:sp>
        <p:nvSpPr>
          <p:cNvPr id="54" name="Google Shape;54;p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3"/>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6" name="Google Shape;66;p1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67"/>
        <p:cNvGrpSpPr/>
        <p:nvPr/>
      </p:nvGrpSpPr>
      <p:grpSpPr>
        <a:xfrm>
          <a:off x="0" y="0"/>
          <a:ext cx="0" cy="0"/>
          <a:chOff x="0" y="0"/>
          <a:chExt cx="0" cy="0"/>
        </a:xfrm>
      </p:grpSpPr>
      <p:sp>
        <p:nvSpPr>
          <p:cNvPr id="68" name="Google Shape;68;p14"/>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4"/>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0" name="Google Shape;70;p14"/>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1" name="Google Shape;71;p14"/>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5"/>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5"/>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76" name="Google Shape;76;p15"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77"/>
        <p:cNvGrpSpPr/>
        <p:nvPr/>
      </p:nvGrpSpPr>
      <p:grpSpPr>
        <a:xfrm>
          <a:off x="0" y="0"/>
          <a:ext cx="0" cy="0"/>
          <a:chOff x="0" y="0"/>
          <a:chExt cx="0" cy="0"/>
        </a:xfrm>
      </p:grpSpPr>
      <p:sp>
        <p:nvSpPr>
          <p:cNvPr id="78" name="Google Shape;78;p16"/>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6"/>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0" name="Google Shape;80;p16"/>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1" name="Google Shape;81;p16"/>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82"/>
        <p:cNvGrpSpPr/>
        <p:nvPr/>
      </p:nvGrpSpPr>
      <p:grpSpPr>
        <a:xfrm>
          <a:off x="0" y="0"/>
          <a:ext cx="0" cy="0"/>
          <a:chOff x="0" y="0"/>
          <a:chExt cx="0" cy="0"/>
        </a:xfrm>
      </p:grpSpPr>
      <p:sp>
        <p:nvSpPr>
          <p:cNvPr id="83" name="Google Shape;83;p17"/>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7"/>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5" name="Google Shape;85;p17"/>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86" name="Google Shape;86;p17"/>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7"/>
        <p:cNvGrpSpPr/>
        <p:nvPr/>
      </p:nvGrpSpPr>
      <p:grpSpPr>
        <a:xfrm>
          <a:off x="0" y="0"/>
          <a:ext cx="0" cy="0"/>
          <a:chOff x="0" y="0"/>
          <a:chExt cx="0" cy="0"/>
        </a:xfrm>
      </p:grpSpPr>
      <p:sp>
        <p:nvSpPr>
          <p:cNvPr id="88" name="Google Shape;88;p18"/>
          <p:cNvSpPr txBox="1">
            <a:spLocks noGrp="1"/>
          </p:cNvSpPr>
          <p:nvPr>
            <p:ph type="body" idx="1"/>
          </p:nvPr>
        </p:nvSpPr>
        <p:spPr>
          <a:xfrm>
            <a:off x="457201" y="1600201"/>
            <a:ext cx="8229600" cy="35813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8"/>
          <p:cNvSpPr txBox="1">
            <a:spLocks noGrp="1"/>
          </p:cNvSpPr>
          <p:nvPr>
            <p:ph type="title"/>
          </p:nvPr>
        </p:nvSpPr>
        <p:spPr>
          <a:xfrm>
            <a:off x="2057400" y="228600"/>
            <a:ext cx="6857999" cy="9906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 name="Google Shape;90;p1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91" name="Google Shape;91;p18"/>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92"/>
        <p:cNvGrpSpPr/>
        <p:nvPr/>
      </p:nvGrpSpPr>
      <p:grpSpPr>
        <a:xfrm>
          <a:off x="0" y="0"/>
          <a:ext cx="0" cy="0"/>
          <a:chOff x="0" y="0"/>
          <a:chExt cx="0" cy="0"/>
        </a:xfrm>
      </p:grpSpPr>
      <p:pic>
        <p:nvPicPr>
          <p:cNvPr id="93" name="Google Shape;93;p19"/>
          <p:cNvPicPr preferRelativeResize="0"/>
          <p:nvPr/>
        </p:nvPicPr>
        <p:blipFill rotWithShape="1">
          <a:blip r:embed="rId2">
            <a:alphaModFix/>
          </a:blip>
          <a:srcRect l="136" t="32397" r="-135" b="12770"/>
          <a:stretch/>
        </p:blipFill>
        <p:spPr>
          <a:xfrm rot="10800000">
            <a:off x="0" y="0"/>
            <a:ext cx="9143999" cy="1554608"/>
          </a:xfrm>
          <a:prstGeom prst="rect">
            <a:avLst/>
          </a:prstGeom>
          <a:noFill/>
          <a:ln>
            <a:noFill/>
          </a:ln>
        </p:spPr>
      </p:pic>
      <p:pic>
        <p:nvPicPr>
          <p:cNvPr id="94" name="Google Shape;94;p19"/>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95" name="Google Shape;95;p1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20"/>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02" name="Google Shape;102;p21"/>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03" name="Google Shape;103;p21"/>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104" name="Google Shape;104;p21"/>
          <p:cNvPicPr preferRelativeResize="0"/>
          <p:nvPr/>
        </p:nvPicPr>
        <p:blipFill rotWithShape="1">
          <a:blip r:embed="rId3">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19" name="Google Shape;19;p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1" name="Google Shape;21;p3"/>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22"/>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09" name="Google Shape;109;p22"/>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22"/>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11" name="Google Shape;111;p22"/>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12" name="Google Shape;112;p22"/>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3" name="Google Shape;113;p22"/>
          <p:cNvPicPr preferRelativeResize="0"/>
          <p:nvPr/>
        </p:nvPicPr>
        <p:blipFill rotWithShape="1">
          <a:blip r:embed="rId2">
            <a:alphaModFix/>
          </a:blip>
          <a:srcRect/>
          <a:stretch/>
        </p:blipFill>
        <p:spPr>
          <a:xfrm>
            <a:off x="7467600" y="5947878"/>
            <a:ext cx="1559301" cy="91012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pic>
        <p:nvPicPr>
          <p:cNvPr id="115" name="Google Shape;115;p23"/>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9" name="Google Shape;119;p24"/>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20" name="Google Shape;120;p24"/>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1" name="Google Shape;121;p2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122"/>
        <p:cNvGrpSpPr/>
        <p:nvPr/>
      </p:nvGrpSpPr>
      <p:grpSpPr>
        <a:xfrm>
          <a:off x="0" y="0"/>
          <a:ext cx="0" cy="0"/>
          <a:chOff x="0" y="0"/>
          <a:chExt cx="0" cy="0"/>
        </a:xfrm>
      </p:grpSpPr>
      <p:sp>
        <p:nvSpPr>
          <p:cNvPr id="123" name="Google Shape;123;p25"/>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5"/>
          <p:cNvSpPr txBox="1">
            <a:spLocks noGrp="1"/>
          </p:cNvSpPr>
          <p:nvPr>
            <p:ph type="title"/>
          </p:nvPr>
        </p:nvSpPr>
        <p:spPr>
          <a:xfrm>
            <a:off x="228600" y="228600"/>
            <a:ext cx="8686799" cy="1143000"/>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8650" y="365125"/>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131" name="Google Shape;131;p2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132" name="Google Shape;132;p28"/>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133"/>
        <p:cNvGrpSpPr/>
        <p:nvPr/>
      </p:nvGrpSpPr>
      <p:grpSpPr>
        <a:xfrm>
          <a:off x="0" y="0"/>
          <a:ext cx="0" cy="0"/>
          <a:chOff x="0" y="0"/>
          <a:chExt cx="0" cy="0"/>
        </a:xfrm>
      </p:grpSpPr>
      <p:sp>
        <p:nvSpPr>
          <p:cNvPr id="134" name="Google Shape;134;p29"/>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9"/>
          <p:cNvSpPr txBox="1">
            <a:spLocks noGrp="1"/>
          </p:cNvSpPr>
          <p:nvPr>
            <p:ph type="body" idx="1"/>
          </p:nvPr>
        </p:nvSpPr>
        <p:spPr>
          <a:xfrm>
            <a:off x="912813" y="1666567"/>
            <a:ext cx="3582988" cy="657533"/>
          </a:xfrm>
          <a:prstGeom prst="rect">
            <a:avLst/>
          </a:prstGeom>
          <a:solidFill>
            <a:srgbClr val="003369">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29"/>
          <p:cNvSpPr txBox="1">
            <a:spLocks noGrp="1"/>
          </p:cNvSpPr>
          <p:nvPr>
            <p:ph type="body" idx="2"/>
          </p:nvPr>
        </p:nvSpPr>
        <p:spPr>
          <a:xfrm>
            <a:off x="465826" y="2451651"/>
            <a:ext cx="4040188" cy="36745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7" name="Google Shape;137;p29"/>
          <p:cNvSpPr txBox="1">
            <a:spLocks noGrp="1"/>
          </p:cNvSpPr>
          <p:nvPr>
            <p:ph type="body" idx="3"/>
          </p:nvPr>
        </p:nvSpPr>
        <p:spPr>
          <a:xfrm>
            <a:off x="5105400" y="1673500"/>
            <a:ext cx="3581400" cy="639762"/>
          </a:xfrm>
          <a:prstGeom prst="rect">
            <a:avLst/>
          </a:prstGeom>
          <a:solidFill>
            <a:srgbClr val="003369">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100"/>
              <a:buNone/>
              <a:defRPr sz="2100" b="1">
                <a:solidFill>
                  <a:schemeClr val="lt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29"/>
          <p:cNvSpPr txBox="1">
            <a:spLocks noGrp="1"/>
          </p:cNvSpPr>
          <p:nvPr>
            <p:ph type="body" idx="4"/>
          </p:nvPr>
        </p:nvSpPr>
        <p:spPr>
          <a:xfrm>
            <a:off x="4648200" y="2451649"/>
            <a:ext cx="4038600" cy="367451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139" name="Google Shape;139;p29"/>
          <p:cNvSpPr/>
          <p:nvPr/>
        </p:nvSpPr>
        <p:spPr>
          <a:xfrm>
            <a:off x="457200" y="1672590"/>
            <a:ext cx="457200" cy="651510"/>
          </a:xfrm>
          <a:prstGeom prst="rect">
            <a:avLst/>
          </a:prstGeom>
          <a:solidFill>
            <a:srgbClr val="D8DDE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140" name="Google Shape;140;p29"/>
          <p:cNvSpPr/>
          <p:nvPr/>
        </p:nvSpPr>
        <p:spPr>
          <a:xfrm>
            <a:off x="4648200" y="1666566"/>
            <a:ext cx="457200" cy="646695"/>
          </a:xfrm>
          <a:prstGeom prst="rect">
            <a:avLst/>
          </a:prstGeom>
          <a:solidFill>
            <a:srgbClr val="D8DDE5">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30"/>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30"/>
          <p:cNvSpPr txBox="1">
            <a:spLocks noGrp="1"/>
          </p:cNvSpPr>
          <p:nvPr>
            <p:ph type="body" idx="2"/>
          </p:nvPr>
        </p:nvSpPr>
        <p:spPr>
          <a:xfrm>
            <a:off x="457200" y="1435101"/>
            <a:ext cx="3008313" cy="4512778"/>
          </a:xfrm>
          <a:prstGeom prst="rect">
            <a:avLst/>
          </a:prstGeom>
          <a:solidFill>
            <a:srgbClr val="003369">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45" name="Google Shape;145;p30"/>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1"/>
          <p:cNvSpPr txBox="1">
            <a:spLocks noGrp="1"/>
          </p:cNvSpPr>
          <p:nvPr>
            <p:ph type="body" idx="1"/>
          </p:nvPr>
        </p:nvSpPr>
        <p:spPr>
          <a:xfrm>
            <a:off x="3575050" y="273051"/>
            <a:ext cx="5111750" cy="5674828"/>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9" name="Google Shape;149;p31"/>
          <p:cNvSpPr/>
          <p:nvPr/>
        </p:nvSpPr>
        <p:spPr>
          <a:xfrm>
            <a:off x="457200" y="273362"/>
            <a:ext cx="457200" cy="1161288"/>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0" name="Google Shape;150;p31"/>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3">
  <p:cSld name="Title Slide 3">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4" name="Google Shape;24;p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26" name="Google Shape;26;p4"/>
          <p:cNvPicPr preferRelativeResize="0"/>
          <p:nvPr/>
        </p:nvPicPr>
        <p:blipFill rotWithShape="1">
          <a:blip r:embed="rId3">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628650" y="202259"/>
            <a:ext cx="7886700" cy="1325563"/>
          </a:xfrm>
          <a:prstGeom prst="rect">
            <a:avLst/>
          </a:prstGeom>
          <a:solidFill>
            <a:srgbClr val="003369"/>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3" name="Google Shape;153;p32"/>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154" name="Google Shape;154;p32"/>
          <p:cNvGrpSpPr/>
          <p:nvPr/>
        </p:nvGrpSpPr>
        <p:grpSpPr>
          <a:xfrm>
            <a:off x="2144995" y="3177707"/>
            <a:ext cx="4854010" cy="1143000"/>
            <a:chOff x="1981200" y="1826567"/>
            <a:chExt cx="4854010" cy="1143000"/>
          </a:xfrm>
        </p:grpSpPr>
        <p:pic>
          <p:nvPicPr>
            <p:cNvPr id="155" name="Google Shape;155;p32">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156" name="Google Shape;156;p32"/>
            <p:cNvSpPr txBox="1"/>
            <p:nvPr/>
          </p:nvSpPr>
          <p:spPr>
            <a:xfrm>
              <a:off x="3544367" y="2167234"/>
              <a:ext cx="329084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57" name="Google Shape;157;p32"/>
          <p:cNvGrpSpPr/>
          <p:nvPr/>
        </p:nvGrpSpPr>
        <p:grpSpPr>
          <a:xfrm>
            <a:off x="2050634" y="4545484"/>
            <a:ext cx="5042731" cy="1143000"/>
            <a:chOff x="1981200" y="3426768"/>
            <a:chExt cx="5042731" cy="1143000"/>
          </a:xfrm>
        </p:grpSpPr>
        <p:pic>
          <p:nvPicPr>
            <p:cNvPr id="158" name="Google Shape;158;p32">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59" name="Google Shape;159;p32"/>
            <p:cNvSpPr txBox="1"/>
            <p:nvPr/>
          </p:nvSpPr>
          <p:spPr>
            <a:xfrm>
              <a:off x="3547217" y="3767437"/>
              <a:ext cx="34767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60" name="Google Shape;160;p32"/>
          <p:cNvSpPr txBox="1"/>
          <p:nvPr/>
        </p:nvSpPr>
        <p:spPr>
          <a:xfrm>
            <a:off x="1066800" y="1752600"/>
            <a:ext cx="6781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61"/>
        <p:cNvGrpSpPr/>
        <p:nvPr/>
      </p:nvGrpSpPr>
      <p:grpSpPr>
        <a:xfrm>
          <a:off x="0" y="0"/>
          <a:ext cx="0" cy="0"/>
          <a:chOff x="0" y="0"/>
          <a:chExt cx="0" cy="0"/>
        </a:xfrm>
      </p:grpSpPr>
      <p:sp>
        <p:nvSpPr>
          <p:cNvPr id="162" name="Google Shape;162;p3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3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4" name="Google Shape;164;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4">
  <p:cSld name="Title Slide  4">
    <p:spTree>
      <p:nvGrpSpPr>
        <p:cNvPr id="1" name="Shape 27"/>
        <p:cNvGrpSpPr/>
        <p:nvPr/>
      </p:nvGrpSpPr>
      <p:grpSpPr>
        <a:xfrm>
          <a:off x="0" y="0"/>
          <a:ext cx="0" cy="0"/>
          <a:chOff x="0" y="0"/>
          <a:chExt cx="0" cy="0"/>
        </a:xfrm>
      </p:grpSpPr>
      <p:pic>
        <p:nvPicPr>
          <p:cNvPr id="28" name="Google Shape;28;p5"/>
          <p:cNvPicPr preferRelativeResize="0"/>
          <p:nvPr/>
        </p:nvPicPr>
        <p:blipFill rotWithShape="1">
          <a:blip r:embed="rId2">
            <a:alphaModFix/>
          </a:blip>
          <a:srcRect/>
          <a:stretch/>
        </p:blipFill>
        <p:spPr>
          <a:xfrm>
            <a:off x="0" y="1876147"/>
            <a:ext cx="9147018" cy="2210529"/>
          </a:xfrm>
          <a:prstGeom prst="rect">
            <a:avLst/>
          </a:prstGeom>
          <a:noFill/>
          <a:ln>
            <a:noFill/>
          </a:ln>
        </p:spPr>
      </p:pic>
      <p:sp>
        <p:nvSpPr>
          <p:cNvPr id="29" name="Google Shape;29;p5"/>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1" name="Google Shape;31;p5"/>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5">
  <p:cSld name="Title Slide 5">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blip>
          <a:srcRect/>
          <a:stretch/>
        </p:blipFill>
        <p:spPr>
          <a:xfrm>
            <a:off x="0" y="1599831"/>
            <a:ext cx="9147018" cy="2763161"/>
          </a:xfrm>
          <a:prstGeom prst="rect">
            <a:avLst/>
          </a:prstGeom>
          <a:noFill/>
          <a:ln>
            <a:noFill/>
          </a:ln>
        </p:spPr>
      </p:pic>
      <p:sp>
        <p:nvSpPr>
          <p:cNvPr id="34" name="Google Shape;34;p6"/>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6" name="Google Shape;36;p6"/>
          <p:cNvPicPr preferRelativeResize="0"/>
          <p:nvPr/>
        </p:nvPicPr>
        <p:blipFill rotWithShape="1">
          <a:blip r:embed="rId3">
            <a:alphaModFix/>
          </a:blip>
          <a:srcRect/>
          <a:stretch/>
        </p:blipFill>
        <p:spPr>
          <a:xfrm>
            <a:off x="3200401" y="104910"/>
            <a:ext cx="2666998" cy="13468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No Picture">
  <p:cSld name="Title Slide - No Picture">
    <p:spTree>
      <p:nvGrpSpPr>
        <p:cNvPr id="1" name="Shape 37"/>
        <p:cNvGrpSpPr/>
        <p:nvPr/>
      </p:nvGrpSpPr>
      <p:grpSpPr>
        <a:xfrm>
          <a:off x="0" y="0"/>
          <a:ext cx="0" cy="0"/>
          <a:chOff x="0" y="0"/>
          <a:chExt cx="0" cy="0"/>
        </a:xfrm>
      </p:grpSpPr>
      <p:sp>
        <p:nvSpPr>
          <p:cNvPr id="38" name="Google Shape;38;p7"/>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40" name="Google Shape;40;p7"/>
          <p:cNvPicPr preferRelativeResize="0"/>
          <p:nvPr/>
        </p:nvPicPr>
        <p:blipFill rotWithShape="1">
          <a:blip r:embed="rId2">
            <a:alphaModFix/>
          </a:blip>
          <a:srcRect/>
          <a:stretch/>
        </p:blipFill>
        <p:spPr>
          <a:xfrm>
            <a:off x="3200400" y="104910"/>
            <a:ext cx="2667000" cy="13468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VTSS Text">
  <p:cSld name="Title - VTSS Text">
    <p:spTree>
      <p:nvGrpSpPr>
        <p:cNvPr id="1" name="Shape 41"/>
        <p:cNvGrpSpPr/>
        <p:nvPr/>
      </p:nvGrpSpPr>
      <p:grpSpPr>
        <a:xfrm>
          <a:off x="0" y="0"/>
          <a:ext cx="0" cy="0"/>
          <a:chOff x="0" y="0"/>
          <a:chExt cx="0" cy="0"/>
        </a:xfrm>
      </p:grpSpPr>
      <p:sp>
        <p:nvSpPr>
          <p:cNvPr id="42" name="Google Shape;42;p8"/>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4" name="Google Shape;44;p8"/>
          <p:cNvSpPr txBox="1"/>
          <p:nvPr/>
        </p:nvSpPr>
        <p:spPr>
          <a:xfrm>
            <a:off x="152400" y="471984"/>
            <a:ext cx="8763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200" b="1" i="0" u="none" strike="noStrike" cap="none">
                <a:solidFill>
                  <a:srgbClr val="003369"/>
                </a:solidFill>
                <a:latin typeface="Quattrocento Sans"/>
                <a:ea typeface="Quattrocento Sans"/>
                <a:cs typeface="Quattrocento Sans"/>
                <a:sym typeface="Quattrocento Sans"/>
              </a:rPr>
              <a:t>Virginia Tiered Systems of Supports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
        <p:cNvGrpSpPr/>
        <p:nvPr/>
      </p:nvGrpSpPr>
      <p:grpSpPr>
        <a:xfrm>
          <a:off x="0" y="0"/>
          <a:ext cx="0" cy="0"/>
          <a:chOff x="0" y="0"/>
          <a:chExt cx="0" cy="0"/>
        </a:xfrm>
      </p:grpSpPr>
      <p:sp>
        <p:nvSpPr>
          <p:cNvPr id="46" name="Google Shape;46;p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7" name="Google Shape;47;p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4000"/>
              <a:buFont typeface="Verdana"/>
              <a:buNone/>
              <a:defRPr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8" name="Google Shape;48;p9"/>
          <p:cNvPicPr preferRelativeResize="0"/>
          <p:nvPr/>
        </p:nvPicPr>
        <p:blipFill rotWithShape="1">
          <a:blip r:embed="rId2">
            <a:alphaModFix/>
          </a:blip>
          <a:srcRect/>
          <a:stretch/>
        </p:blipFill>
        <p:spPr>
          <a:xfrm>
            <a:off x="7543800" y="6033861"/>
            <a:ext cx="1464053" cy="85452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Blank_No_VTSS" type="blank">
  <p:cSld name="BLANK">
    <p:bg>
      <p:bgPr>
        <a:solidFill>
          <a:schemeClr val="lt1"/>
        </a:solidFill>
        <a:effectLst/>
      </p:bgPr>
    </p:bg>
    <p:spTree>
      <p:nvGrpSpPr>
        <p:cNvPr id="1" name="Shape 49"/>
        <p:cNvGrpSpPr/>
        <p:nvPr/>
      </p:nvGrpSpPr>
      <p:grpSpPr>
        <a:xfrm>
          <a:off x="0" y="0"/>
          <a:ext cx="0" cy="0"/>
          <a:chOff x="0" y="0"/>
          <a:chExt cx="0" cy="0"/>
        </a:xfrm>
      </p:grpSpPr>
      <p:sp>
        <p:nvSpPr>
          <p:cNvPr id="50" name="Google Shape;50;p1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1" name="Google Shape;51;p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1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1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12"/>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12"/>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2"/>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hyperlink" Target="https://compcenternetwork.org/sites/default/files/AL_Coaching_Framework_FINAL.pdf" TargetMode="External"/><Relationship Id="rId4" Type="http://schemas.openxmlformats.org/officeDocument/2006/relationships/hyperlink" Target="https://dpi.wi.gov/sites/default/files/imce/coaching/pdf/Coaching_Competency_Practice_Profile_Version_3.1_August_2022_EIS.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intensiveintervention.org/sites/default/files/Coaching_Selection_Criteria_508.pdf"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hyperlink" Target="https://intensiveintervention.org/sites/default/files/Coaching_Selection_Criteria_508.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hyperlink" Target="https://www.ascd.org/el/articles/you-cant-have-a-coaching-culture-without-a-struct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www.lawinsider.com/dictionary/decision-making-authority#:~:text=Decision%2Dmaking%20authority%20means%20the%20power%20to%20make%20important%20decisions,-Sample%201Sample" TargetMode="Externa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northstarfacilitators.com/2019/04/decision-making-authorit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flpbis.cbcs.usf.edu/" TargetMode="Externa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hyperlink" Target="https://implementation.fpg.unc.edu/" TargetMode="Externa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dpi.wi.gov/coaching"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https://implementation.fpg.unc.edu/resource/communication-protocols-worksheet/"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implementation.fpg.unc.edu/resource/communication-protocols-worksheet/" TargetMode="External"/><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hyperlink" Target="https://www.schoolcounselors4mts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hyperlink" Target="https://www.pbis.org/resource/pbis-implementation-blueprin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Verdana"/>
              <a:buNone/>
            </a:pPr>
            <a:r>
              <a:rPr lang="en-US" sz="4600" b="1" dirty="0">
                <a:latin typeface="Nixie One"/>
                <a:ea typeface="Nixie One"/>
                <a:cs typeface="Nixie One"/>
                <a:sym typeface="Nixie One"/>
              </a:rPr>
              <a:t>Continuing to Grow Your Coaching System</a:t>
            </a:r>
            <a:endParaRPr sz="4200" dirty="0"/>
          </a:p>
        </p:txBody>
      </p:sp>
      <p:sp>
        <p:nvSpPr>
          <p:cNvPr id="170" name="Google Shape;170;p34"/>
          <p:cNvSpPr txBox="1">
            <a:spLocks noGrp="1"/>
          </p:cNvSpPr>
          <p:nvPr>
            <p:ph type="subTitle" idx="1"/>
          </p:nvPr>
        </p:nvSpPr>
        <p:spPr>
          <a:xfrm>
            <a:off x="1373121" y="5355000"/>
            <a:ext cx="6400800" cy="914400"/>
          </a:xfrm>
          <a:prstGeom prst="rect">
            <a:avLst/>
          </a:prstGeom>
          <a:solidFill>
            <a:schemeClr val="lt1">
              <a:alpha val="67843"/>
            </a:schemeClr>
          </a:solid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en-US" sz="3300" b="1">
                <a:solidFill>
                  <a:schemeClr val="dk1"/>
                </a:solidFill>
                <a:latin typeface="Nixie One"/>
                <a:ea typeface="Nixie One"/>
                <a:cs typeface="Nixie One"/>
                <a:sym typeface="Nixie One"/>
              </a:rPr>
              <a:t>November 30, 2023</a:t>
            </a:r>
            <a:endParaRPr sz="3300" b="1">
              <a:solidFill>
                <a:schemeClr val="dk1"/>
              </a:solidFill>
              <a:latin typeface="Nixie One"/>
              <a:ea typeface="Nixie One"/>
              <a:cs typeface="Nixie One"/>
              <a:sym typeface="Nixie On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3"/>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lnSpc>
                <a:spcPct val="100000"/>
              </a:lnSpc>
              <a:spcBef>
                <a:spcPts val="0"/>
              </a:spcBef>
              <a:spcAft>
                <a:spcPts val="0"/>
              </a:spcAft>
              <a:buNone/>
            </a:pPr>
            <a:r>
              <a:rPr lang="en-US" b="1">
                <a:latin typeface="Nixie One"/>
                <a:ea typeface="Nixie One"/>
                <a:cs typeface="Nixie One"/>
                <a:sym typeface="Nixie One"/>
              </a:rPr>
              <a:t>Focus on Systems for Coaching</a:t>
            </a:r>
            <a:endParaRPr/>
          </a:p>
        </p:txBody>
      </p:sp>
      <p:sp>
        <p:nvSpPr>
          <p:cNvPr id="261" name="Google Shape;261;p43"/>
          <p:cNvSpPr txBo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400" b="1">
                <a:solidFill>
                  <a:srgbClr val="000000"/>
                </a:solidFill>
                <a:latin typeface="Nixie One"/>
                <a:ea typeface="Nixie One"/>
                <a:cs typeface="Nixie One"/>
                <a:sym typeface="Nixie One"/>
              </a:rPr>
              <a:t>Coaching Systems are developed to ensure schools and school staff have equitable access to high-quality coaching to successfully implement practices, programs, or initiatives.</a:t>
            </a:r>
            <a:endParaRPr sz="3800" b="1">
              <a:solidFill>
                <a:srgbClr val="000000"/>
              </a:solidFill>
              <a:latin typeface="Nixie One"/>
              <a:ea typeface="Nixie One"/>
              <a:cs typeface="Nixie One"/>
              <a:sym typeface="Nixie One"/>
            </a:endParaRPr>
          </a:p>
        </p:txBody>
      </p:sp>
      <p:graphicFrame>
        <p:nvGraphicFramePr>
          <p:cNvPr id="2" name="Table 1">
            <a:extLst>
              <a:ext uri="{FF2B5EF4-FFF2-40B4-BE49-F238E27FC236}">
                <a16:creationId xmlns:a16="http://schemas.microsoft.com/office/drawing/2014/main" id="{5A21BB3F-4C2B-45B2-E74B-6AB1F2200908}"/>
              </a:ext>
            </a:extLst>
          </p:cNvPr>
          <p:cNvGraphicFramePr>
            <a:graphicFrameLocks noGrp="1"/>
          </p:cNvGraphicFramePr>
          <p:nvPr>
            <p:extLst>
              <p:ext uri="{D42A27DB-BD31-4B8C-83A1-F6EECF244321}">
                <p14:modId xmlns:p14="http://schemas.microsoft.com/office/powerpoint/2010/main" val="3197675413"/>
              </p:ext>
            </p:extLst>
          </p:nvPr>
        </p:nvGraphicFramePr>
        <p:xfrm>
          <a:off x="523874" y="3329941"/>
          <a:ext cx="8144049" cy="1727833"/>
        </p:xfrm>
        <a:graphic>
          <a:graphicData uri="http://schemas.openxmlformats.org/drawingml/2006/table">
            <a:tbl>
              <a:tblPr firstRow="1" bandRow="1">
                <a:tableStyleId>{5C22544A-7EE6-4342-B048-85BDC9FD1C3A}</a:tableStyleId>
              </a:tblPr>
              <a:tblGrid>
                <a:gridCol w="6413439">
                  <a:extLst>
                    <a:ext uri="{9D8B030D-6E8A-4147-A177-3AD203B41FA5}">
                      <a16:colId xmlns:a16="http://schemas.microsoft.com/office/drawing/2014/main" val="3077647277"/>
                    </a:ext>
                  </a:extLst>
                </a:gridCol>
                <a:gridCol w="585354">
                  <a:extLst>
                    <a:ext uri="{9D8B030D-6E8A-4147-A177-3AD203B41FA5}">
                      <a16:colId xmlns:a16="http://schemas.microsoft.com/office/drawing/2014/main" val="1395008237"/>
                    </a:ext>
                  </a:extLst>
                </a:gridCol>
                <a:gridCol w="572628">
                  <a:extLst>
                    <a:ext uri="{9D8B030D-6E8A-4147-A177-3AD203B41FA5}">
                      <a16:colId xmlns:a16="http://schemas.microsoft.com/office/drawing/2014/main" val="2750689539"/>
                    </a:ext>
                  </a:extLst>
                </a:gridCol>
                <a:gridCol w="572628">
                  <a:extLst>
                    <a:ext uri="{9D8B030D-6E8A-4147-A177-3AD203B41FA5}">
                      <a16:colId xmlns:a16="http://schemas.microsoft.com/office/drawing/2014/main" val="4068849473"/>
                    </a:ext>
                  </a:extLst>
                </a:gridCol>
              </a:tblGrid>
              <a:tr h="710641">
                <a:tc>
                  <a:txBody>
                    <a:bodyPr/>
                    <a:lstStyle/>
                    <a:p>
                      <a:pPr algn="l"/>
                      <a:r>
                        <a:rPr lang="en-US" sz="1600" b="0" dirty="0">
                          <a:solidFill>
                            <a:schemeClr val="tx1"/>
                          </a:solidFill>
                        </a:rPr>
                        <a:t>25. Division has a </a:t>
                      </a:r>
                      <a:r>
                        <a:rPr lang="en-US" sz="1600" b="1" u="sng" dirty="0">
                          <a:solidFill>
                            <a:srgbClr val="FF0000"/>
                          </a:solidFill>
                        </a:rPr>
                        <a:t>coaching system </a:t>
                      </a:r>
                      <a:r>
                        <a:rPr lang="en-US" sz="1600" b="0" dirty="0">
                          <a:solidFill>
                            <a:schemeClr val="tx1"/>
                          </a:solidFill>
                        </a:rPr>
                        <a:t>to support schools in their implementation of EIs including VTSS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0364616"/>
                  </a:ext>
                </a:extLst>
              </a:tr>
              <a:tr h="508596">
                <a:tc>
                  <a:txBody>
                    <a:bodyPr/>
                    <a:lstStyle/>
                    <a:p>
                      <a:pPr algn="l"/>
                      <a:r>
                        <a:rPr lang="en-US" sz="1600" b="0" dirty="0">
                          <a:solidFill>
                            <a:schemeClr val="tx1"/>
                          </a:solidFill>
                        </a:rPr>
                        <a:t>26. DIT uses a </a:t>
                      </a:r>
                      <a:r>
                        <a:rPr lang="en-US" sz="1600" b="1" dirty="0">
                          <a:solidFill>
                            <a:schemeClr val="tx1"/>
                          </a:solidFill>
                        </a:rPr>
                        <a:t>coaching service delivery plan</a:t>
                      </a:r>
                      <a:r>
                        <a:rPr lang="en-US" sz="1600" b="0" dirty="0">
                          <a:solidFill>
                            <a:schemeClr val="tx1"/>
                          </a:solidFill>
                        </a:rPr>
                        <a:t> for VTSS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0100283"/>
                  </a:ext>
                </a:extLst>
              </a:tr>
              <a:tr h="508596">
                <a:tc>
                  <a:txBody>
                    <a:bodyPr/>
                    <a:lstStyle/>
                    <a:p>
                      <a:pPr algn="l"/>
                      <a:r>
                        <a:rPr lang="en-US" sz="1600" b="0" dirty="0">
                          <a:solidFill>
                            <a:schemeClr val="tx1"/>
                          </a:solidFill>
                        </a:rPr>
                        <a:t>27. DIT uses coaching effectiveness data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b="0" dirty="0">
                          <a:solidFill>
                            <a:schemeClr val="tx1"/>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58476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4"/>
          <p:cNvSpPr txBox="1">
            <a:spLocks noGrp="1"/>
          </p:cNvSpPr>
          <p:nvPr>
            <p:ph type="body" idx="1"/>
          </p:nvPr>
        </p:nvSpPr>
        <p:spPr>
          <a:xfrm>
            <a:off x="457200" y="1551800"/>
            <a:ext cx="8229600" cy="4909200"/>
          </a:xfrm>
          <a:prstGeom prst="rect">
            <a:avLst/>
          </a:prstGeom>
        </p:spPr>
        <p:txBody>
          <a:bodyPr spcFirstLastPara="1" wrap="square" lIns="91425" tIns="45700" rIns="91425" bIns="45700" anchor="t" anchorCtr="0">
            <a:normAutofit/>
          </a:bodyPr>
          <a:lstStyle/>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Established a vision for a culture of coaching in your division?</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Discussed how do you include coaching as a part of your division initiatives?</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b="1">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Determined the knowledge, skills, and abilities your coaches need?  </a:t>
            </a:r>
            <a:endParaRPr sz="2700"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endParaRPr sz="2700" b="1">
              <a:latin typeface="Nixie One"/>
              <a:ea typeface="Nixie One"/>
              <a:cs typeface="Nixie One"/>
              <a:sym typeface="Nixie One"/>
            </a:endParaRPr>
          </a:p>
          <a:p>
            <a:pPr marL="457200" lvl="0" indent="-400050" algn="l" rtl="0">
              <a:lnSpc>
                <a:spcPct val="100000"/>
              </a:lnSpc>
              <a:spcBef>
                <a:spcPts val="0"/>
              </a:spcBef>
              <a:spcAft>
                <a:spcPts val="0"/>
              </a:spcAft>
              <a:buSzPts val="2700"/>
              <a:buFont typeface="Nixie One"/>
              <a:buChar char="•"/>
            </a:pPr>
            <a:r>
              <a:rPr lang="en-US" sz="2700" b="1">
                <a:latin typeface="Nixie One"/>
                <a:ea typeface="Nixie One"/>
                <a:cs typeface="Nixie One"/>
                <a:sym typeface="Nixie One"/>
              </a:rPr>
              <a:t>Planned next steps to continue growing your coaching system? </a:t>
            </a:r>
            <a:endParaRPr sz="3100"/>
          </a:p>
        </p:txBody>
      </p:sp>
      <p:sp>
        <p:nvSpPr>
          <p:cNvPr id="270" name="Google Shape;270;p4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b="1">
                <a:latin typeface="Nixie One"/>
                <a:ea typeface="Nixie One"/>
                <a:cs typeface="Nixie One"/>
                <a:sym typeface="Nixie One"/>
              </a:rPr>
              <a:t>Growing Your Coaching System </a:t>
            </a:r>
            <a:endParaRPr b="1">
              <a:latin typeface="Nixie One"/>
              <a:ea typeface="Nixie One"/>
              <a:cs typeface="Nixie One"/>
              <a:sym typeface="Nixie One"/>
            </a:endParaRPr>
          </a:p>
          <a:p>
            <a:pPr marL="0" lvl="0" indent="0" algn="ctr" rtl="0">
              <a:spcBef>
                <a:spcPts val="0"/>
              </a:spcBef>
              <a:spcAft>
                <a:spcPts val="0"/>
              </a:spcAft>
              <a:buNone/>
            </a:pPr>
            <a:r>
              <a:rPr lang="en-US" b="1">
                <a:latin typeface="Nixie One"/>
                <a:ea typeface="Nixie One"/>
                <a:cs typeface="Nixie One"/>
                <a:sym typeface="Nixie One"/>
              </a:rPr>
              <a:t>Part 1</a:t>
            </a:r>
            <a:endParaRPr b="1">
              <a:latin typeface="Nixie One"/>
              <a:ea typeface="Nixie One"/>
              <a:cs typeface="Nixie One"/>
              <a:sym typeface="Nixie On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5"/>
          <p:cNvSpPr txBox="1">
            <a:spLocks noGrp="1"/>
          </p:cNvSpPr>
          <p:nvPr>
            <p:ph type="body" idx="1"/>
          </p:nvPr>
        </p:nvSpPr>
        <p:spPr>
          <a:xfrm>
            <a:off x="344250" y="1555550"/>
            <a:ext cx="8229600" cy="4792500"/>
          </a:xfrm>
          <a:prstGeom prst="rect">
            <a:avLst/>
          </a:prstGeom>
        </p:spPr>
        <p:txBody>
          <a:bodyPr spcFirstLastPara="1" wrap="square" lIns="91425" tIns="45700" rIns="91425" bIns="45700" anchor="t" anchorCtr="0">
            <a:normAutofit/>
          </a:bodyPr>
          <a:lstStyle/>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are your next steps for establishing a vision for a culture of coaching in your division?</a:t>
            </a:r>
            <a:endParaRPr sz="2733" b="1">
              <a:latin typeface="Nixie One"/>
              <a:ea typeface="Nixie One"/>
              <a:cs typeface="Nixie One"/>
              <a:sym typeface="Nixie One"/>
            </a:endParaRPr>
          </a:p>
          <a:p>
            <a:pPr marL="457200" lvl="0" indent="0" algn="l" rtl="0">
              <a:lnSpc>
                <a:spcPct val="90000"/>
              </a:lnSpc>
              <a:spcBef>
                <a:spcPts val="0"/>
              </a:spcBef>
              <a:spcAft>
                <a:spcPts val="0"/>
              </a:spcAft>
              <a:buClr>
                <a:schemeClr val="dk1"/>
              </a:buClr>
              <a:buSzPts val="1100"/>
              <a:buFont typeface="Arial"/>
              <a:buNone/>
            </a:pPr>
            <a:endParaRPr sz="2733">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Do you include coaching as a part of your division initiatives? </a:t>
            </a:r>
            <a:endParaRPr sz="2733" b="1">
              <a:latin typeface="Nixie One"/>
              <a:ea typeface="Nixie One"/>
              <a:cs typeface="Nixie One"/>
              <a:sym typeface="Nixie One"/>
            </a:endParaRPr>
          </a:p>
          <a:p>
            <a:pPr marL="457200" lvl="0" indent="0" algn="l" rtl="0">
              <a:lnSpc>
                <a:spcPct val="90000"/>
              </a:lnSpc>
              <a:spcBef>
                <a:spcPts val="0"/>
              </a:spcBef>
              <a:spcAft>
                <a:spcPts val="0"/>
              </a:spcAft>
              <a:buClr>
                <a:schemeClr val="dk1"/>
              </a:buClr>
              <a:buSzPts val="1100"/>
              <a:buFont typeface="Arial"/>
              <a:buNone/>
            </a:pPr>
            <a:endParaRPr sz="2733" b="1">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knowledge, skills, and abilities do your coaches need?  </a:t>
            </a:r>
            <a:endParaRPr sz="2733" b="1">
              <a:latin typeface="Nixie One"/>
              <a:ea typeface="Nixie One"/>
              <a:cs typeface="Nixie One"/>
              <a:sym typeface="Nixie One"/>
            </a:endParaRPr>
          </a:p>
          <a:p>
            <a:pPr marL="0" lvl="0" indent="0" algn="l" rtl="0">
              <a:lnSpc>
                <a:spcPct val="90000"/>
              </a:lnSpc>
              <a:spcBef>
                <a:spcPts val="0"/>
              </a:spcBef>
              <a:spcAft>
                <a:spcPts val="0"/>
              </a:spcAft>
              <a:buNone/>
            </a:pPr>
            <a:endParaRPr sz="2733" b="1">
              <a:latin typeface="Nixie One"/>
              <a:ea typeface="Nixie One"/>
              <a:cs typeface="Nixie One"/>
              <a:sym typeface="Nixie One"/>
            </a:endParaRPr>
          </a:p>
          <a:p>
            <a:pPr marL="457200" lvl="0" indent="-402200" algn="l" rtl="0">
              <a:lnSpc>
                <a:spcPct val="90000"/>
              </a:lnSpc>
              <a:spcBef>
                <a:spcPts val="0"/>
              </a:spcBef>
              <a:spcAft>
                <a:spcPts val="0"/>
              </a:spcAft>
              <a:buSzPts val="2734"/>
              <a:buFont typeface="Nixie One"/>
              <a:buChar char="•"/>
            </a:pPr>
            <a:r>
              <a:rPr lang="en-US" sz="2733" b="1">
                <a:latin typeface="Nixie One"/>
                <a:ea typeface="Nixie One"/>
                <a:cs typeface="Nixie One"/>
                <a:sym typeface="Nixie One"/>
              </a:rPr>
              <a:t>What are your next steps for these considerations?</a:t>
            </a:r>
            <a:endParaRPr sz="2700"/>
          </a:p>
        </p:txBody>
      </p:sp>
      <p:sp>
        <p:nvSpPr>
          <p:cNvPr id="277" name="Google Shape;277;p4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4111" b="1">
                <a:latin typeface="Nixie One"/>
                <a:ea typeface="Nixie One"/>
                <a:cs typeface="Nixie One"/>
                <a:sym typeface="Nixie One"/>
              </a:rPr>
              <a:t>Independent Reflection and Small Group Discussion</a:t>
            </a:r>
            <a:endParaRPr sz="4111" b="1">
              <a:latin typeface="Nixie One"/>
              <a:ea typeface="Nixie One"/>
              <a:cs typeface="Nixie One"/>
              <a:sym typeface="Nixie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6"/>
          <p:cNvSpPr txBox="1">
            <a:spLocks noGrp="1"/>
          </p:cNvSpPr>
          <p:nvPr>
            <p:ph type="body" idx="1"/>
          </p:nvPr>
        </p:nvSpPr>
        <p:spPr>
          <a:xfrm>
            <a:off x="4076100" y="1603350"/>
            <a:ext cx="4839300" cy="4084500"/>
          </a:xfrm>
          <a:prstGeom prst="rect">
            <a:avLst/>
          </a:prstGeom>
        </p:spPr>
        <p:txBody>
          <a:bodyPr spcFirstLastPara="1" wrap="square" lIns="91425" tIns="45700" rIns="91425" bIns="45700" anchor="t" anchorCtr="0">
            <a:normAutofit lnSpcReduction="10000"/>
          </a:bodyPr>
          <a:lstStyle/>
          <a:p>
            <a:pPr marL="457200" lvl="0" indent="-387350" algn="l" rtl="0">
              <a:lnSpc>
                <a:spcPct val="100000"/>
              </a:lnSpc>
              <a:spcBef>
                <a:spcPts val="0"/>
              </a:spcBef>
              <a:spcAft>
                <a:spcPts val="0"/>
              </a:spcAft>
              <a:buSzPts val="2500"/>
              <a:buFont typeface="Nixie One"/>
              <a:buAutoNum type="arabicPeriod"/>
            </a:pPr>
            <a:r>
              <a:rPr lang="en-US" b="1">
                <a:latin typeface="Nixie One"/>
                <a:ea typeface="Nixie One"/>
                <a:cs typeface="Nixie One"/>
                <a:sym typeface="Nixie One"/>
              </a:rPr>
              <a:t>Content</a:t>
            </a:r>
            <a:endParaRPr b="1">
              <a:latin typeface="Nixie One"/>
              <a:ea typeface="Nixie One"/>
              <a:cs typeface="Nixie One"/>
              <a:sym typeface="Nixie One"/>
            </a:endParaRPr>
          </a:p>
          <a:p>
            <a:pPr marL="0" lvl="0" indent="0" algn="l" rtl="0">
              <a:lnSpc>
                <a:spcPct val="100000"/>
              </a:lnSpc>
              <a:spcBef>
                <a:spcPts val="0"/>
              </a:spcBef>
              <a:spcAft>
                <a:spcPts val="0"/>
              </a:spcAft>
              <a:buNone/>
            </a:pPr>
            <a:endParaRPr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AutoNum type="arabicPeriod"/>
            </a:pPr>
            <a:r>
              <a:rPr lang="en-US" b="1">
                <a:latin typeface="Nixie One"/>
                <a:ea typeface="Nixie One"/>
                <a:cs typeface="Nixie One"/>
                <a:sym typeface="Nixie One"/>
              </a:rPr>
              <a:t>Processing/</a:t>
            </a:r>
            <a:endParaRPr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Discussion/Activity</a:t>
            </a:r>
            <a:endParaRPr b="1">
              <a:latin typeface="Nixie One"/>
              <a:ea typeface="Nixie One"/>
              <a:cs typeface="Nixie One"/>
              <a:sym typeface="Nixie One"/>
            </a:endParaRPr>
          </a:p>
          <a:p>
            <a:pPr marL="457200" lvl="0" indent="0" algn="l"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Choice of Breakout</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Support from a VTSS Coach (1 &amp; 2)</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Wellness Room (3)</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Division Rooms</a:t>
            </a:r>
            <a:endParaRPr b="1">
              <a:latin typeface="Nixie One"/>
              <a:ea typeface="Nixie One"/>
              <a:cs typeface="Nixie One"/>
              <a:sym typeface="Nixie One"/>
            </a:endParaRPr>
          </a:p>
          <a:p>
            <a:pPr marL="9144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Open Rooms</a:t>
            </a:r>
            <a:endParaRPr b="1">
              <a:latin typeface="Nixie One"/>
              <a:ea typeface="Nixie One"/>
              <a:cs typeface="Nixie One"/>
              <a:sym typeface="Nixie One"/>
            </a:endParaRPr>
          </a:p>
        </p:txBody>
      </p:sp>
      <p:sp>
        <p:nvSpPr>
          <p:cNvPr id="284" name="Google Shape;284;p4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Walk with Us: Learning Cycle</a:t>
            </a:r>
            <a:endParaRPr b="1">
              <a:latin typeface="Nixie One"/>
              <a:ea typeface="Nixie One"/>
              <a:cs typeface="Nixie One"/>
              <a:sym typeface="Nixie One"/>
            </a:endParaRPr>
          </a:p>
        </p:txBody>
      </p:sp>
      <p:pic>
        <p:nvPicPr>
          <p:cNvPr id="285" name="Google Shape;285;p46" descr="A brick path through a garden"/>
          <p:cNvPicPr preferRelativeResize="0"/>
          <p:nvPr/>
        </p:nvPicPr>
        <p:blipFill>
          <a:blip r:embed="rId3">
            <a:alphaModFix/>
          </a:blip>
          <a:stretch>
            <a:fillRect/>
          </a:stretch>
        </p:blipFill>
        <p:spPr>
          <a:xfrm>
            <a:off x="349050" y="2497750"/>
            <a:ext cx="3484476" cy="23229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47" descr="Cover of the Virginia Gardener's Guide"/>
          <p:cNvPicPr preferRelativeResize="0"/>
          <p:nvPr/>
        </p:nvPicPr>
        <p:blipFill rotWithShape="1">
          <a:blip r:embed="rId3">
            <a:alphaModFix/>
          </a:blip>
          <a:srcRect/>
          <a:stretch/>
        </p:blipFill>
        <p:spPr>
          <a:xfrm>
            <a:off x="491875" y="389025"/>
            <a:ext cx="3612125" cy="5597700"/>
          </a:xfrm>
          <a:prstGeom prst="rect">
            <a:avLst/>
          </a:prstGeom>
          <a:noFill/>
          <a:ln>
            <a:noFill/>
          </a:ln>
        </p:spPr>
      </p:pic>
      <p:pic>
        <p:nvPicPr>
          <p:cNvPr id="292" name="Google Shape;292;p47" descr="Picture of notetaker document"/>
          <p:cNvPicPr preferRelativeResize="0"/>
          <p:nvPr/>
        </p:nvPicPr>
        <p:blipFill rotWithShape="1">
          <a:blip r:embed="rId4">
            <a:alphaModFix/>
          </a:blip>
          <a:srcRect l="42617" t="39277" r="31050" b="11068"/>
          <a:stretch/>
        </p:blipFill>
        <p:spPr>
          <a:xfrm>
            <a:off x="4405300" y="988538"/>
            <a:ext cx="4348277" cy="4398674"/>
          </a:xfrm>
          <a:prstGeom prst="rect">
            <a:avLst/>
          </a:prstGeom>
          <a:noFill/>
          <a:ln w="9525" cap="flat" cmpd="sng">
            <a:solidFill>
              <a:schemeClr val="accent5"/>
            </a:solidFill>
            <a:prstDash val="solid"/>
            <a:round/>
            <a:headEnd type="none" w="sm" len="sm"/>
            <a:tailEnd type="none" w="sm" len="sm"/>
          </a:ln>
        </p:spPr>
      </p:pic>
      <p:sp>
        <p:nvSpPr>
          <p:cNvPr id="2" name="Title 1" hidden="1">
            <a:extLst>
              <a:ext uri="{FF2B5EF4-FFF2-40B4-BE49-F238E27FC236}">
                <a16:creationId xmlns:a16="http://schemas.microsoft.com/office/drawing/2014/main" id="{02E86691-1C74-64F0-2730-B4F590999B04}"/>
              </a:ext>
            </a:extLst>
          </p:cNvPr>
          <p:cNvSpPr>
            <a:spLocks noGrp="1"/>
          </p:cNvSpPr>
          <p:nvPr>
            <p:ph type="title" idx="4294967295"/>
          </p:nvPr>
        </p:nvSpPr>
        <p:spPr/>
        <p:txBody>
          <a:bodyPr/>
          <a:lstStyle/>
          <a:p>
            <a:r>
              <a:rPr lang="en-US" dirty="0"/>
              <a:t>Gardeners Guide &amp; Notetaker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8"/>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b="1">
                <a:latin typeface="Nixie One"/>
                <a:ea typeface="Nixie One"/>
                <a:cs typeface="Nixie One"/>
                <a:sym typeface="Nixie One"/>
              </a:rPr>
              <a:t>Examine the Plants</a:t>
            </a:r>
            <a:endParaRPr b="1">
              <a:latin typeface="Nixie One"/>
              <a:ea typeface="Nixie One"/>
              <a:cs typeface="Nixie One"/>
              <a:sym typeface="Nixie One"/>
            </a:endParaRPr>
          </a:p>
        </p:txBody>
      </p:sp>
      <p:sp>
        <p:nvSpPr>
          <p:cNvPr id="298" name="Google Shape;298;p48"/>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dirty="0">
                <a:solidFill>
                  <a:srgbClr val="434343"/>
                </a:solidFill>
                <a:latin typeface="Nixie One"/>
                <a:ea typeface="Nixie One"/>
                <a:cs typeface="Nixie One"/>
                <a:sym typeface="Nixie One"/>
              </a:rPr>
              <a:t>Guidelines for Selecting Coaches</a:t>
            </a:r>
            <a:endParaRPr b="1" dirty="0">
              <a:solidFill>
                <a:srgbClr val="434343"/>
              </a:solidFill>
              <a:latin typeface="Nixie One"/>
              <a:ea typeface="Nixie One"/>
              <a:cs typeface="Nixie One"/>
              <a:sym typeface="Nixie On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In GYCS, we discussed</a:t>
            </a:r>
            <a:endParaRPr sz="3800" b="1">
              <a:latin typeface="Nixie One"/>
              <a:ea typeface="Nixie One"/>
              <a:cs typeface="Nixie One"/>
              <a:sym typeface="Nixie One"/>
            </a:endParaRPr>
          </a:p>
        </p:txBody>
      </p:sp>
      <p:pic>
        <p:nvPicPr>
          <p:cNvPr id="304" name="Google Shape;304;p49" descr="A picture of a flowerig plant and the root system growing under it"/>
          <p:cNvPicPr preferRelativeResize="0"/>
          <p:nvPr/>
        </p:nvPicPr>
        <p:blipFill>
          <a:blip r:embed="rId3">
            <a:alphaModFix/>
          </a:blip>
          <a:stretch>
            <a:fillRect/>
          </a:stretch>
        </p:blipFill>
        <p:spPr>
          <a:xfrm>
            <a:off x="2080850" y="1527475"/>
            <a:ext cx="4982308" cy="5181600"/>
          </a:xfrm>
          <a:prstGeom prst="rect">
            <a:avLst/>
          </a:prstGeom>
          <a:noFill/>
          <a:ln w="9525" cap="flat" cmpd="sng">
            <a:solidFill>
              <a:schemeClr val="dk1"/>
            </a:solidFill>
            <a:prstDash val="solid"/>
            <a:round/>
            <a:headEnd type="none" w="sm" len="sm"/>
            <a:tailEnd type="none" w="sm" len="sm"/>
          </a:ln>
        </p:spPr>
      </p:pic>
      <p:sp>
        <p:nvSpPr>
          <p:cNvPr id="305" name="Google Shape;305;p49"/>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306" name="Google Shape;306;p49"/>
          <p:cNvSpPr txBox="1"/>
          <p:nvPr/>
        </p:nvSpPr>
        <p:spPr>
          <a:xfrm>
            <a:off x="4645750" y="1659225"/>
            <a:ext cx="2346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dk1"/>
                </a:solidFill>
                <a:latin typeface="Nixie One"/>
                <a:ea typeface="Nixie One"/>
                <a:cs typeface="Nixie One"/>
                <a:sym typeface="Nixie One"/>
              </a:rPr>
              <a:t>Roles and responsibilities</a:t>
            </a:r>
            <a:endParaRPr sz="2000" b="1">
              <a:solidFill>
                <a:schemeClr val="dk1"/>
              </a:solidFill>
              <a:latin typeface="Nixie One"/>
              <a:ea typeface="Nixie One"/>
              <a:cs typeface="Nixie One"/>
              <a:sym typeface="Nixie On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Examples</a:t>
            </a:r>
            <a:endParaRPr b="1">
              <a:latin typeface="Nixie One"/>
              <a:ea typeface="Nixie One"/>
              <a:cs typeface="Nixie One"/>
              <a:sym typeface="Nixie One"/>
            </a:endParaRPr>
          </a:p>
        </p:txBody>
      </p:sp>
      <p:sp>
        <p:nvSpPr>
          <p:cNvPr id="312" name="Google Shape;312;p50"/>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313" name="Google Shape;313;p50" descr="Wisconsin Department of Public Instruction Coaching Competencies at a Glance document"/>
          <p:cNvPicPr preferRelativeResize="0"/>
          <p:nvPr/>
        </p:nvPicPr>
        <p:blipFill rotWithShape="1">
          <a:blip r:embed="rId3">
            <a:alphaModFix/>
          </a:blip>
          <a:srcRect l="21915" t="20202" r="23556" b="3850"/>
          <a:stretch/>
        </p:blipFill>
        <p:spPr>
          <a:xfrm>
            <a:off x="227700" y="1637088"/>
            <a:ext cx="4348526" cy="3249163"/>
          </a:xfrm>
          <a:prstGeom prst="rect">
            <a:avLst/>
          </a:prstGeom>
          <a:noFill/>
          <a:ln w="9525" cap="flat" cmpd="sng">
            <a:solidFill>
              <a:schemeClr val="dk1"/>
            </a:solidFill>
            <a:prstDash val="solid"/>
            <a:round/>
            <a:headEnd type="none" w="sm" len="sm"/>
            <a:tailEnd type="none" w="sm" len="sm"/>
          </a:ln>
        </p:spPr>
      </p:pic>
      <p:sp>
        <p:nvSpPr>
          <p:cNvPr id="314" name="Google Shape;314;p50"/>
          <p:cNvSpPr txBox="1"/>
          <p:nvPr/>
        </p:nvSpPr>
        <p:spPr>
          <a:xfrm>
            <a:off x="227700" y="4993313"/>
            <a:ext cx="4121400" cy="5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4"/>
              </a:rPr>
              <a:t>Wisconsin Department of Public Instruction</a:t>
            </a:r>
            <a:endParaRPr sz="1600" b="1">
              <a:latin typeface="Nixie One"/>
              <a:ea typeface="Nixie One"/>
              <a:cs typeface="Nixie One"/>
              <a:sym typeface="Nixie One"/>
            </a:endParaRPr>
          </a:p>
        </p:txBody>
      </p:sp>
      <p:sp>
        <p:nvSpPr>
          <p:cNvPr id="315" name="Google Shape;315;p50"/>
          <p:cNvSpPr txBox="1"/>
          <p:nvPr/>
        </p:nvSpPr>
        <p:spPr>
          <a:xfrm>
            <a:off x="4749013" y="4977388"/>
            <a:ext cx="4121400" cy="5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5"/>
              </a:rPr>
              <a:t>The Alabama Coaching Framework</a:t>
            </a:r>
            <a:r>
              <a:rPr lang="en-US" sz="1600" b="1">
                <a:latin typeface="Nixie One"/>
                <a:ea typeface="Nixie One"/>
                <a:cs typeface="Nixie One"/>
                <a:sym typeface="Nixie One"/>
              </a:rPr>
              <a:t> (pg. 20-22)</a:t>
            </a:r>
            <a:endParaRPr sz="1600" b="1">
              <a:latin typeface="Nixie One"/>
              <a:ea typeface="Nixie One"/>
              <a:cs typeface="Nixie One"/>
              <a:sym typeface="Nixie One"/>
            </a:endParaRPr>
          </a:p>
        </p:txBody>
      </p:sp>
      <p:pic>
        <p:nvPicPr>
          <p:cNvPr id="316" name="Google Shape;316;p50" descr="The Alabama Coaching Framework document"/>
          <p:cNvPicPr preferRelativeResize="0"/>
          <p:nvPr/>
        </p:nvPicPr>
        <p:blipFill rotWithShape="1">
          <a:blip r:embed="rId6">
            <a:alphaModFix/>
          </a:blip>
          <a:srcRect l="25065" t="20742" r="25515" b="6604"/>
          <a:stretch/>
        </p:blipFill>
        <p:spPr>
          <a:xfrm>
            <a:off x="4790163" y="1668950"/>
            <a:ext cx="4039075" cy="318545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Selection Criteria</a:t>
            </a:r>
            <a:endParaRPr b="1">
              <a:latin typeface="Nixie One"/>
              <a:ea typeface="Nixie One"/>
              <a:cs typeface="Nixie One"/>
              <a:sym typeface="Nixie One"/>
            </a:endParaRPr>
          </a:p>
        </p:txBody>
      </p:sp>
      <p:sp>
        <p:nvSpPr>
          <p:cNvPr id="322" name="Google Shape;322;p51"/>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323" name="Google Shape;323;p51"/>
          <p:cNvSpPr txBox="1"/>
          <p:nvPr/>
        </p:nvSpPr>
        <p:spPr>
          <a:xfrm>
            <a:off x="254400" y="1440201"/>
            <a:ext cx="8635200" cy="454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200" b="1">
                <a:solidFill>
                  <a:schemeClr val="dk1"/>
                </a:solidFill>
                <a:latin typeface="Nixie One"/>
                <a:ea typeface="Nixie One"/>
                <a:cs typeface="Nixie One"/>
                <a:sym typeface="Nixie One"/>
              </a:rPr>
              <a:t>Coaches should be an expert in their field and should have considerable experience teaching their content or subject area (for purposes of this document, subject area can also refer to behavior).  </a:t>
            </a:r>
            <a:endParaRPr sz="2200" b="1">
              <a:solidFill>
                <a:schemeClr val="dk1"/>
              </a:solidFill>
              <a:latin typeface="Nixie One"/>
              <a:ea typeface="Nixie One"/>
              <a:cs typeface="Nixie One"/>
              <a:sym typeface="Nixie One"/>
            </a:endParaRPr>
          </a:p>
          <a:p>
            <a:pPr marL="0" lvl="0" indent="0" algn="l" rtl="0">
              <a:spcBef>
                <a:spcPts val="0"/>
              </a:spcBef>
              <a:spcAft>
                <a:spcPts val="0"/>
              </a:spcAft>
              <a:buNone/>
            </a:pPr>
            <a:endParaRPr sz="2200" b="1">
              <a:solidFill>
                <a:schemeClr val="dk1"/>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US" sz="2200" b="1">
                <a:solidFill>
                  <a:schemeClr val="dk1"/>
                </a:solidFill>
                <a:latin typeface="Nixie One"/>
                <a:ea typeface="Nixie One"/>
                <a:cs typeface="Nixie One"/>
                <a:sym typeface="Nixie One"/>
              </a:rPr>
              <a:t>Coaches should be knowledgeable about MTSS and DBI.  </a:t>
            </a:r>
            <a:endParaRPr sz="2200" b="1">
              <a:solidFill>
                <a:schemeClr val="dk1"/>
              </a:solidFill>
              <a:latin typeface="Nixie One"/>
              <a:ea typeface="Nixie One"/>
              <a:cs typeface="Nixie One"/>
              <a:sym typeface="Nixie One"/>
            </a:endParaRPr>
          </a:p>
          <a:p>
            <a:pPr marL="0" lvl="0" indent="0" algn="l" rtl="0">
              <a:spcBef>
                <a:spcPts val="0"/>
              </a:spcBef>
              <a:spcAft>
                <a:spcPts val="0"/>
              </a:spcAft>
              <a:buNone/>
            </a:pPr>
            <a:endParaRPr sz="2200" b="1">
              <a:solidFill>
                <a:schemeClr val="dk1"/>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US" sz="2200" b="1">
                <a:solidFill>
                  <a:schemeClr val="dk1"/>
                </a:solidFill>
                <a:latin typeface="Nixie One"/>
                <a:ea typeface="Nixie One"/>
                <a:cs typeface="Nixie One"/>
                <a:sym typeface="Nixie One"/>
              </a:rPr>
              <a:t>Coaches should be able to make the time commitment needed for the level of intensity they are providing.  </a:t>
            </a:r>
            <a:endParaRPr sz="2200" b="1">
              <a:solidFill>
                <a:schemeClr val="dk1"/>
              </a:solidFill>
              <a:latin typeface="Nixie One"/>
              <a:ea typeface="Nixie One"/>
              <a:cs typeface="Nixie One"/>
              <a:sym typeface="Nixie One"/>
            </a:endParaRPr>
          </a:p>
          <a:p>
            <a:pPr marL="0" lvl="0" indent="0" algn="l" rtl="0">
              <a:spcBef>
                <a:spcPts val="0"/>
              </a:spcBef>
              <a:spcAft>
                <a:spcPts val="0"/>
              </a:spcAft>
              <a:buNone/>
            </a:pPr>
            <a:endParaRPr sz="2200" b="1">
              <a:solidFill>
                <a:schemeClr val="dk1"/>
              </a:solidFill>
              <a:latin typeface="Nixie One"/>
              <a:ea typeface="Nixie One"/>
              <a:cs typeface="Nixie One"/>
              <a:sym typeface="Nixie One"/>
            </a:endParaRPr>
          </a:p>
          <a:p>
            <a:pPr marL="0" lvl="0" indent="0" algn="l" rtl="0">
              <a:spcBef>
                <a:spcPts val="0"/>
              </a:spcBef>
              <a:spcAft>
                <a:spcPts val="0"/>
              </a:spcAft>
              <a:buClr>
                <a:schemeClr val="dk1"/>
              </a:buClr>
              <a:buSzPts val="1100"/>
              <a:buFont typeface="Arial"/>
              <a:buNone/>
            </a:pPr>
            <a:r>
              <a:rPr lang="en-US" sz="2200" b="1">
                <a:solidFill>
                  <a:schemeClr val="dk1"/>
                </a:solidFill>
                <a:latin typeface="Nixie One"/>
                <a:ea typeface="Nixie One"/>
                <a:cs typeface="Nixie One"/>
                <a:sym typeface="Nixie One"/>
              </a:rPr>
              <a:t>Coaches should be knowledgeable about adult learning principles and alliance-building strategies (e.g., collaborating, developing trusting relationships). </a:t>
            </a:r>
            <a:endParaRPr sz="2400" b="1">
              <a:latin typeface="Nixie One"/>
              <a:ea typeface="Nixie One"/>
              <a:cs typeface="Nixie One"/>
              <a:sym typeface="Nixie One"/>
            </a:endParaRPr>
          </a:p>
        </p:txBody>
      </p:sp>
      <p:sp>
        <p:nvSpPr>
          <p:cNvPr id="324" name="Google Shape;324;p51"/>
          <p:cNvSpPr txBox="1"/>
          <p:nvPr/>
        </p:nvSpPr>
        <p:spPr>
          <a:xfrm>
            <a:off x="304800" y="6112575"/>
            <a:ext cx="62463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3"/>
              </a:rPr>
              <a:t>National Center on Intensive Intervention</a:t>
            </a:r>
            <a:endParaRPr sz="1600" b="1">
              <a:latin typeface="Nixie One"/>
              <a:ea typeface="Nixie One"/>
              <a:cs typeface="Nixie One"/>
              <a:sym typeface="Nixie On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 of Selection Criteria</a:t>
            </a:r>
            <a:endParaRPr b="1">
              <a:latin typeface="Nixie One"/>
              <a:ea typeface="Nixie One"/>
              <a:cs typeface="Nixie One"/>
              <a:sym typeface="Nixie One"/>
            </a:endParaRPr>
          </a:p>
        </p:txBody>
      </p:sp>
      <p:sp>
        <p:nvSpPr>
          <p:cNvPr id="330" name="Google Shape;330;p52"/>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331" name="Google Shape;331;p52" descr="National Center on Intensive Intervention Coaching Selection Criteria document"/>
          <p:cNvPicPr preferRelativeResize="0"/>
          <p:nvPr/>
        </p:nvPicPr>
        <p:blipFill rotWithShape="1">
          <a:blip r:embed="rId3">
            <a:alphaModFix/>
          </a:blip>
          <a:srcRect l="11545" t="19916" r="13045"/>
          <a:stretch/>
        </p:blipFill>
        <p:spPr>
          <a:xfrm>
            <a:off x="611725" y="1471375"/>
            <a:ext cx="7778851" cy="4431624"/>
          </a:xfrm>
          <a:prstGeom prst="rect">
            <a:avLst/>
          </a:prstGeom>
          <a:noFill/>
          <a:ln w="9525" cap="flat" cmpd="sng">
            <a:solidFill>
              <a:schemeClr val="dk1"/>
            </a:solidFill>
            <a:prstDash val="solid"/>
            <a:round/>
            <a:headEnd type="none" w="sm" len="sm"/>
            <a:tailEnd type="none" w="sm" len="sm"/>
          </a:ln>
        </p:spPr>
      </p:pic>
      <p:sp>
        <p:nvSpPr>
          <p:cNvPr id="332" name="Google Shape;332;p52"/>
          <p:cNvSpPr txBox="1"/>
          <p:nvPr/>
        </p:nvSpPr>
        <p:spPr>
          <a:xfrm>
            <a:off x="0" y="6188775"/>
            <a:ext cx="62463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4"/>
              </a:rPr>
              <a:t>National Center on Intensive Intervention</a:t>
            </a:r>
            <a:endParaRPr sz="1600" b="1">
              <a:latin typeface="Nixie One"/>
              <a:ea typeface="Nixie One"/>
              <a:cs typeface="Nixie One"/>
              <a:sym typeface="Nixie On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A Message of Gratitude</a:t>
            </a:r>
            <a:endParaRPr b="1">
              <a:latin typeface="Nixie One"/>
              <a:ea typeface="Nixie One"/>
              <a:cs typeface="Nixie One"/>
              <a:sym typeface="Nixie One"/>
            </a:endParaRPr>
          </a:p>
        </p:txBody>
      </p:sp>
      <p:pic>
        <p:nvPicPr>
          <p:cNvPr id="177" name="Google Shape;177;p35" descr="Group of people looking at a computer screen"/>
          <p:cNvPicPr preferRelativeResize="0"/>
          <p:nvPr/>
        </p:nvPicPr>
        <p:blipFill>
          <a:blip r:embed="rId3">
            <a:alphaModFix/>
          </a:blip>
          <a:stretch>
            <a:fillRect/>
          </a:stretch>
        </p:blipFill>
        <p:spPr>
          <a:xfrm>
            <a:off x="6208450" y="1820475"/>
            <a:ext cx="2619325" cy="1746225"/>
          </a:xfrm>
          <a:prstGeom prst="rect">
            <a:avLst/>
          </a:prstGeom>
          <a:noFill/>
          <a:ln>
            <a:noFill/>
          </a:ln>
        </p:spPr>
      </p:pic>
      <p:pic>
        <p:nvPicPr>
          <p:cNvPr id="178" name="Google Shape;178;p35" descr="A woman rubbing her temples and looking tired"/>
          <p:cNvPicPr preferRelativeResize="0"/>
          <p:nvPr/>
        </p:nvPicPr>
        <p:blipFill>
          <a:blip r:embed="rId4">
            <a:alphaModFix/>
          </a:blip>
          <a:stretch>
            <a:fillRect/>
          </a:stretch>
        </p:blipFill>
        <p:spPr>
          <a:xfrm>
            <a:off x="154825" y="4665550"/>
            <a:ext cx="3056175" cy="2037450"/>
          </a:xfrm>
          <a:prstGeom prst="rect">
            <a:avLst/>
          </a:prstGeom>
          <a:noFill/>
          <a:ln>
            <a:noFill/>
          </a:ln>
        </p:spPr>
      </p:pic>
      <p:pic>
        <p:nvPicPr>
          <p:cNvPr id="179" name="Google Shape;179;p35" descr="A person juggling 5 colorful balls"/>
          <p:cNvPicPr preferRelativeResize="0"/>
          <p:nvPr/>
        </p:nvPicPr>
        <p:blipFill>
          <a:blip r:embed="rId5">
            <a:alphaModFix/>
          </a:blip>
          <a:stretch>
            <a:fillRect/>
          </a:stretch>
        </p:blipFill>
        <p:spPr>
          <a:xfrm>
            <a:off x="3964950" y="2911475"/>
            <a:ext cx="2800699" cy="3360850"/>
          </a:xfrm>
          <a:prstGeom prst="rect">
            <a:avLst/>
          </a:prstGeom>
          <a:noFill/>
          <a:ln>
            <a:noFill/>
          </a:ln>
        </p:spPr>
      </p:pic>
      <p:pic>
        <p:nvPicPr>
          <p:cNvPr id="180" name="Google Shape;180;p35" descr="Spinning top"/>
          <p:cNvPicPr preferRelativeResize="0"/>
          <p:nvPr/>
        </p:nvPicPr>
        <p:blipFill>
          <a:blip r:embed="rId6">
            <a:alphaModFix/>
          </a:blip>
          <a:stretch>
            <a:fillRect/>
          </a:stretch>
        </p:blipFill>
        <p:spPr>
          <a:xfrm>
            <a:off x="378850" y="1623588"/>
            <a:ext cx="3210000" cy="2140000"/>
          </a:xfrm>
          <a:prstGeom prst="rect">
            <a:avLst/>
          </a:prstGeom>
          <a:noFill/>
          <a:ln>
            <a:noFill/>
          </a:ln>
        </p:spPr>
      </p:pic>
      <p:pic>
        <p:nvPicPr>
          <p:cNvPr id="181" name="Google Shape;181;p35" descr="An image of a person pushing a rock up a hill"/>
          <p:cNvPicPr preferRelativeResize="0"/>
          <p:nvPr/>
        </p:nvPicPr>
        <p:blipFill>
          <a:blip r:embed="rId7">
            <a:alphaModFix/>
          </a:blip>
          <a:stretch>
            <a:fillRect/>
          </a:stretch>
        </p:blipFill>
        <p:spPr>
          <a:xfrm>
            <a:off x="7072825" y="4015575"/>
            <a:ext cx="1842575" cy="16708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Selecting Coaches</a:t>
            </a:r>
            <a:endParaRPr b="1">
              <a:latin typeface="Nixie One"/>
              <a:ea typeface="Nixie One"/>
              <a:cs typeface="Nixie One"/>
              <a:sym typeface="Nixie One"/>
            </a:endParaRPr>
          </a:p>
        </p:txBody>
      </p:sp>
      <p:sp>
        <p:nvSpPr>
          <p:cNvPr id="338" name="Google Shape;338;p53"/>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339" name="Google Shape;339;p53" descr="Two people sitting across from each other and talking"/>
          <p:cNvPicPr preferRelativeResize="0"/>
          <p:nvPr/>
        </p:nvPicPr>
        <p:blipFill>
          <a:blip r:embed="rId3">
            <a:alphaModFix/>
          </a:blip>
          <a:stretch>
            <a:fillRect/>
          </a:stretch>
        </p:blipFill>
        <p:spPr>
          <a:xfrm>
            <a:off x="6244800" y="2699325"/>
            <a:ext cx="2456450" cy="1961325"/>
          </a:xfrm>
          <a:prstGeom prst="rect">
            <a:avLst/>
          </a:prstGeom>
          <a:noFill/>
          <a:ln w="9525" cap="flat" cmpd="sng">
            <a:solidFill>
              <a:schemeClr val="accent3"/>
            </a:solidFill>
            <a:prstDash val="solid"/>
            <a:round/>
            <a:headEnd type="none" w="sm" len="sm"/>
            <a:tailEnd type="none" w="sm" len="sm"/>
          </a:ln>
        </p:spPr>
      </p:pic>
      <p:sp>
        <p:nvSpPr>
          <p:cNvPr id="340" name="Google Shape;340;p53"/>
          <p:cNvSpPr txBox="1"/>
          <p:nvPr/>
        </p:nvSpPr>
        <p:spPr>
          <a:xfrm>
            <a:off x="228600" y="1815975"/>
            <a:ext cx="5687400" cy="388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650" b="1">
                <a:solidFill>
                  <a:schemeClr val="dk1"/>
                </a:solidFill>
                <a:highlight>
                  <a:srgbClr val="FFFFFF"/>
                </a:highlight>
                <a:latin typeface="Nixie One"/>
                <a:ea typeface="Nixie One"/>
                <a:cs typeface="Nixie One"/>
                <a:sym typeface="Nixie One"/>
              </a:rPr>
              <a:t>“When I select coaches, I look for many criteria, but to start with, I look for indicators that they know themselves; have strategies to respond to strong emotions when they arise; and are reflective, humble, and eager to improve their own practice.</a:t>
            </a:r>
            <a:r>
              <a:rPr lang="en-US" sz="2500" b="1">
                <a:solidFill>
                  <a:schemeClr val="dk1"/>
                </a:solidFill>
                <a:latin typeface="Nixie One"/>
                <a:ea typeface="Nixie One"/>
                <a:cs typeface="Nixie One"/>
                <a:sym typeface="Nixie One"/>
              </a:rPr>
              <a:t>”</a:t>
            </a:r>
            <a:endParaRPr sz="2500" b="1">
              <a:solidFill>
                <a:schemeClr val="dk1"/>
              </a:solidFill>
              <a:latin typeface="Nixie One"/>
              <a:ea typeface="Nixie One"/>
              <a:cs typeface="Nixie One"/>
              <a:sym typeface="Nixie One"/>
            </a:endParaRPr>
          </a:p>
          <a:p>
            <a:pPr marL="1371600" lvl="0" indent="457200" algn="l" rtl="0">
              <a:lnSpc>
                <a:spcPct val="100000"/>
              </a:lnSpc>
              <a:spcBef>
                <a:spcPts val="0"/>
              </a:spcBef>
              <a:spcAft>
                <a:spcPts val="0"/>
              </a:spcAft>
              <a:buClr>
                <a:schemeClr val="dk1"/>
              </a:buClr>
              <a:buSzPts val="1100"/>
              <a:buFont typeface="Arial"/>
              <a:buNone/>
            </a:pPr>
            <a:r>
              <a:rPr lang="en-US" sz="2500" b="1">
                <a:solidFill>
                  <a:schemeClr val="dk1"/>
                </a:solidFill>
                <a:latin typeface="Nixie One"/>
                <a:ea typeface="Nixie One"/>
                <a:cs typeface="Nixie One"/>
                <a:sym typeface="Nixie One"/>
              </a:rPr>
              <a:t>-</a:t>
            </a:r>
            <a:r>
              <a:rPr lang="en-US" sz="2500" b="1" u="sng">
                <a:solidFill>
                  <a:schemeClr val="hlink"/>
                </a:solidFill>
                <a:latin typeface="Nixie One"/>
                <a:ea typeface="Nixie One"/>
                <a:cs typeface="Nixie One"/>
                <a:sym typeface="Nixie One"/>
                <a:hlinkClick r:id="rId4"/>
              </a:rPr>
              <a:t>Elena Aguilar</a:t>
            </a:r>
            <a:endParaRPr sz="2500" b="1">
              <a:solidFill>
                <a:schemeClr val="dk1"/>
              </a:solidFill>
              <a:latin typeface="Nixie One"/>
              <a:ea typeface="Nixie One"/>
              <a:cs typeface="Nixie One"/>
              <a:sym typeface="Nixie One"/>
            </a:endParaRPr>
          </a:p>
          <a:p>
            <a:pPr marL="0" lvl="0" indent="0" algn="l" rtl="0">
              <a:lnSpc>
                <a:spcPct val="100000"/>
              </a:lnSpc>
              <a:spcBef>
                <a:spcPts val="0"/>
              </a:spcBef>
              <a:spcAft>
                <a:spcPts val="0"/>
              </a:spcAft>
              <a:buNone/>
            </a:pPr>
            <a:endParaRPr b="1">
              <a:latin typeface="Nixie One"/>
              <a:ea typeface="Nixie One"/>
              <a:cs typeface="Nixie One"/>
              <a:sym typeface="Nixie O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 Selection Criteria</a:t>
            </a:r>
            <a:endParaRPr b="1">
              <a:latin typeface="Nixie One"/>
              <a:ea typeface="Nixie One"/>
              <a:cs typeface="Nixie One"/>
              <a:sym typeface="Nixie One"/>
            </a:endParaRPr>
          </a:p>
        </p:txBody>
      </p:sp>
      <p:sp>
        <p:nvSpPr>
          <p:cNvPr id="346" name="Google Shape;346;p54"/>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347" name="Google Shape;347;p54" descr="A branch from a fern tree"/>
          <p:cNvPicPr preferRelativeResize="0"/>
          <p:nvPr/>
        </p:nvPicPr>
        <p:blipFill>
          <a:blip r:embed="rId3">
            <a:alphaModFix/>
          </a:blip>
          <a:stretch>
            <a:fillRect/>
          </a:stretch>
        </p:blipFill>
        <p:spPr>
          <a:xfrm>
            <a:off x="5455200" y="2533651"/>
            <a:ext cx="3460200" cy="2303200"/>
          </a:xfrm>
          <a:prstGeom prst="rect">
            <a:avLst/>
          </a:prstGeom>
          <a:noFill/>
          <a:ln>
            <a:noFill/>
          </a:ln>
        </p:spPr>
      </p:pic>
      <p:sp>
        <p:nvSpPr>
          <p:cNvPr id="348" name="Google Shape;348;p54"/>
          <p:cNvSpPr txBox="1"/>
          <p:nvPr/>
        </p:nvSpPr>
        <p:spPr>
          <a:xfrm>
            <a:off x="228600" y="1453425"/>
            <a:ext cx="6831300" cy="484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a:latin typeface="Nixie One"/>
                <a:ea typeface="Nixie One"/>
                <a:cs typeface="Nixie One"/>
                <a:sym typeface="Nixie One"/>
              </a:rPr>
              <a:t>Options:</a:t>
            </a:r>
            <a:endParaRPr sz="2500" b="1">
              <a:latin typeface="Nixie One"/>
              <a:ea typeface="Nixie One"/>
              <a:cs typeface="Nixie One"/>
              <a:sym typeface="Nixie One"/>
            </a:endParaRPr>
          </a:p>
          <a:p>
            <a:pPr marL="0" lvl="0" indent="0" algn="l" rtl="0">
              <a:spcBef>
                <a:spcPts val="0"/>
              </a:spcBef>
              <a:spcAft>
                <a:spcPts val="0"/>
              </a:spcAft>
              <a:buNone/>
            </a:pPr>
            <a:endParaRPr sz="2500" b="1">
              <a:latin typeface="Nixie One"/>
              <a:ea typeface="Nixie One"/>
              <a:cs typeface="Nixie One"/>
              <a:sym typeface="Nixie One"/>
            </a:endParaRPr>
          </a:p>
          <a:p>
            <a:pPr marL="457200" lvl="0" indent="-387350" algn="l" rtl="0">
              <a:spcBef>
                <a:spcPts val="0"/>
              </a:spcBef>
              <a:spcAft>
                <a:spcPts val="0"/>
              </a:spcAft>
              <a:buSzPts val="2500"/>
              <a:buFont typeface="Nixie One"/>
              <a:buAutoNum type="arabicPeriod"/>
            </a:pPr>
            <a:r>
              <a:rPr lang="en-US" sz="2500" b="1">
                <a:solidFill>
                  <a:schemeClr val="dk1"/>
                </a:solidFill>
                <a:latin typeface="Nixie One"/>
                <a:ea typeface="Nixie One"/>
                <a:cs typeface="Nixie One"/>
                <a:sym typeface="Nixie One"/>
              </a:rPr>
              <a:t>Create a list of interview </a:t>
            </a:r>
            <a:endParaRPr sz="2500" b="1">
              <a:solidFill>
                <a:schemeClr val="dk1"/>
              </a:solidFill>
              <a:latin typeface="Nixie One"/>
              <a:ea typeface="Nixie One"/>
              <a:cs typeface="Nixie One"/>
              <a:sym typeface="Nixie One"/>
            </a:endParaRPr>
          </a:p>
          <a:p>
            <a:pPr marL="457200" lvl="0" indent="0" algn="l" rtl="0">
              <a:spcBef>
                <a:spcPts val="0"/>
              </a:spcBef>
              <a:spcAft>
                <a:spcPts val="0"/>
              </a:spcAft>
              <a:buNone/>
            </a:pPr>
            <a:r>
              <a:rPr lang="en-US" sz="2500" b="1">
                <a:solidFill>
                  <a:schemeClr val="dk1"/>
                </a:solidFill>
                <a:latin typeface="Nixie One"/>
                <a:ea typeface="Nixie One"/>
                <a:cs typeface="Nixie One"/>
                <a:sym typeface="Nixie One"/>
              </a:rPr>
              <a:t>questions or selection </a:t>
            </a:r>
            <a:endParaRPr sz="2500" b="1">
              <a:solidFill>
                <a:schemeClr val="dk1"/>
              </a:solidFill>
              <a:latin typeface="Nixie One"/>
              <a:ea typeface="Nixie One"/>
              <a:cs typeface="Nixie One"/>
              <a:sym typeface="Nixie One"/>
            </a:endParaRPr>
          </a:p>
          <a:p>
            <a:pPr marL="457200" lvl="0" indent="0" algn="l" rtl="0">
              <a:spcBef>
                <a:spcPts val="0"/>
              </a:spcBef>
              <a:spcAft>
                <a:spcPts val="0"/>
              </a:spcAft>
              <a:buNone/>
            </a:pPr>
            <a:r>
              <a:rPr lang="en-US" sz="2500" b="1">
                <a:solidFill>
                  <a:schemeClr val="dk1"/>
                </a:solidFill>
                <a:latin typeface="Nixie One"/>
                <a:ea typeface="Nixie One"/>
                <a:cs typeface="Nixie One"/>
                <a:sym typeface="Nixie One"/>
              </a:rPr>
              <a:t>considerations for </a:t>
            </a:r>
            <a:endParaRPr sz="2500" b="1">
              <a:solidFill>
                <a:schemeClr val="dk1"/>
              </a:solidFill>
              <a:latin typeface="Nixie One"/>
              <a:ea typeface="Nixie One"/>
              <a:cs typeface="Nixie One"/>
              <a:sym typeface="Nixie One"/>
            </a:endParaRPr>
          </a:p>
          <a:p>
            <a:pPr marL="457200" lvl="0" indent="0" algn="l" rtl="0">
              <a:spcBef>
                <a:spcPts val="0"/>
              </a:spcBef>
              <a:spcAft>
                <a:spcPts val="0"/>
              </a:spcAft>
              <a:buNone/>
            </a:pPr>
            <a:r>
              <a:rPr lang="en-US" sz="2500" b="1">
                <a:solidFill>
                  <a:schemeClr val="dk1"/>
                </a:solidFill>
                <a:latin typeface="Nixie One"/>
                <a:ea typeface="Nixie One"/>
                <a:cs typeface="Nixie One"/>
                <a:sym typeface="Nixie One"/>
              </a:rPr>
              <a:t>different types of </a:t>
            </a:r>
            <a:endParaRPr sz="2500" b="1">
              <a:solidFill>
                <a:schemeClr val="dk1"/>
              </a:solidFill>
              <a:latin typeface="Nixie One"/>
              <a:ea typeface="Nixie One"/>
              <a:cs typeface="Nixie One"/>
              <a:sym typeface="Nixie One"/>
            </a:endParaRPr>
          </a:p>
          <a:p>
            <a:pPr marL="457200" lvl="0" indent="0" algn="l" rtl="0">
              <a:spcBef>
                <a:spcPts val="0"/>
              </a:spcBef>
              <a:spcAft>
                <a:spcPts val="0"/>
              </a:spcAft>
              <a:buNone/>
            </a:pPr>
            <a:r>
              <a:rPr lang="en-US" sz="2500" b="1">
                <a:solidFill>
                  <a:schemeClr val="dk1"/>
                </a:solidFill>
                <a:latin typeface="Nixie One"/>
                <a:ea typeface="Nixie One"/>
                <a:cs typeface="Nixie One"/>
                <a:sym typeface="Nixie One"/>
              </a:rPr>
              <a:t>coaches in your system.</a:t>
            </a:r>
            <a:endParaRPr sz="2500" b="1">
              <a:solidFill>
                <a:schemeClr val="dk1"/>
              </a:solidFill>
              <a:latin typeface="Nixie One"/>
              <a:ea typeface="Nixie One"/>
              <a:cs typeface="Nixie One"/>
              <a:sym typeface="Nixie One"/>
            </a:endParaRPr>
          </a:p>
          <a:p>
            <a:pPr marL="457200" lvl="0" indent="-387350" algn="l" rtl="0">
              <a:spcBef>
                <a:spcPts val="0"/>
              </a:spcBef>
              <a:spcAft>
                <a:spcPts val="0"/>
              </a:spcAft>
              <a:buSzPts val="2500"/>
              <a:buFont typeface="Nixie One"/>
              <a:buAutoNum type="arabicPeriod"/>
            </a:pPr>
            <a:r>
              <a:rPr lang="en-US" sz="2500" b="1">
                <a:latin typeface="Nixie One"/>
                <a:ea typeface="Nixie One"/>
                <a:cs typeface="Nixie One"/>
                <a:sym typeface="Nixie One"/>
              </a:rPr>
              <a:t>Create a selection rubric</a:t>
            </a:r>
            <a:endParaRPr sz="2500" b="1">
              <a:latin typeface="Nixie One"/>
              <a:ea typeface="Nixie One"/>
              <a:cs typeface="Nixie One"/>
              <a:sym typeface="Nixie One"/>
            </a:endParaRPr>
          </a:p>
          <a:p>
            <a:pPr marL="457200" lvl="0" indent="-387350" algn="l" rtl="0">
              <a:spcBef>
                <a:spcPts val="0"/>
              </a:spcBef>
              <a:spcAft>
                <a:spcPts val="0"/>
              </a:spcAft>
              <a:buSzPts val="2500"/>
              <a:buFont typeface="Nixie One"/>
              <a:buAutoNum type="arabicPeriod"/>
            </a:pPr>
            <a:r>
              <a:rPr lang="en-US" sz="2500" b="1">
                <a:latin typeface="Nixie One"/>
                <a:ea typeface="Nixie One"/>
                <a:cs typeface="Nixie One"/>
                <a:sym typeface="Nixie One"/>
              </a:rPr>
              <a:t>Join another group to</a:t>
            </a:r>
            <a:endParaRPr sz="2500" b="1">
              <a:latin typeface="Nixie One"/>
              <a:ea typeface="Nixie One"/>
              <a:cs typeface="Nixie One"/>
              <a:sym typeface="Nixie One"/>
            </a:endParaRPr>
          </a:p>
          <a:p>
            <a:pPr marL="457200" lvl="0" indent="0" algn="l" rtl="0">
              <a:spcBef>
                <a:spcPts val="0"/>
              </a:spcBef>
              <a:spcAft>
                <a:spcPts val="0"/>
              </a:spcAft>
              <a:buNone/>
            </a:pPr>
            <a:r>
              <a:rPr lang="en-US" sz="2500" b="1">
                <a:latin typeface="Nixie One"/>
                <a:ea typeface="Nixie One"/>
                <a:cs typeface="Nixie One"/>
                <a:sym typeface="Nixie One"/>
              </a:rPr>
              <a:t>work on necessary </a:t>
            </a:r>
            <a:endParaRPr sz="2500" b="1">
              <a:latin typeface="Nixie One"/>
              <a:ea typeface="Nixie One"/>
              <a:cs typeface="Nixie One"/>
              <a:sym typeface="Nixie One"/>
            </a:endParaRPr>
          </a:p>
          <a:p>
            <a:pPr marL="457200" lvl="0" indent="0" algn="l" rtl="0">
              <a:spcBef>
                <a:spcPts val="0"/>
              </a:spcBef>
              <a:spcAft>
                <a:spcPts val="0"/>
              </a:spcAft>
              <a:buNone/>
            </a:pPr>
            <a:r>
              <a:rPr lang="en-US" sz="2500" b="1">
                <a:latin typeface="Nixie One"/>
                <a:ea typeface="Nixie One"/>
                <a:cs typeface="Nixie One"/>
                <a:sym typeface="Nixie One"/>
              </a:rPr>
              <a:t>knowledge and skills for </a:t>
            </a:r>
            <a:endParaRPr sz="2500" b="1">
              <a:latin typeface="Nixie One"/>
              <a:ea typeface="Nixie One"/>
              <a:cs typeface="Nixie One"/>
              <a:sym typeface="Nixie One"/>
            </a:endParaRPr>
          </a:p>
          <a:p>
            <a:pPr marL="457200" lvl="0" indent="0" algn="l" rtl="0">
              <a:spcBef>
                <a:spcPts val="0"/>
              </a:spcBef>
              <a:spcAft>
                <a:spcPts val="0"/>
              </a:spcAft>
              <a:buNone/>
            </a:pPr>
            <a:r>
              <a:rPr lang="en-US" sz="2500" b="1">
                <a:latin typeface="Nixie One"/>
                <a:ea typeface="Nixie One"/>
                <a:cs typeface="Nixie One"/>
                <a:sym typeface="Nixie One"/>
              </a:rPr>
              <a:t>different types of coaches</a:t>
            </a:r>
            <a:r>
              <a:rPr lang="en-US" sz="2400" b="1">
                <a:latin typeface="Nixie One"/>
                <a:ea typeface="Nixie One"/>
                <a:cs typeface="Nixie One"/>
                <a:sym typeface="Nixie One"/>
              </a:rPr>
              <a:t>  </a:t>
            </a:r>
            <a:endParaRPr sz="2400" b="1">
              <a:latin typeface="Nixie One"/>
              <a:ea typeface="Nixie One"/>
              <a:cs typeface="Nixie One"/>
              <a:sym typeface="Nixie One"/>
            </a:endParaRPr>
          </a:p>
          <a:p>
            <a:pPr marL="0" lvl="0" indent="0" algn="l" rtl="0">
              <a:spcBef>
                <a:spcPts val="0"/>
              </a:spcBef>
              <a:spcAft>
                <a:spcPts val="0"/>
              </a:spcAft>
              <a:buNone/>
            </a:pPr>
            <a:endParaRPr sz="2400" b="1">
              <a:latin typeface="Nixie One"/>
              <a:ea typeface="Nixie One"/>
              <a:cs typeface="Nixie One"/>
              <a:sym typeface="Nixie One"/>
            </a:endParaRPr>
          </a:p>
        </p:txBody>
      </p:sp>
      <p:pic>
        <p:nvPicPr>
          <p:cNvPr id="349" name="Google Shape;349;p54" descr="Picture of notetaker document"/>
          <p:cNvPicPr preferRelativeResize="0"/>
          <p:nvPr/>
        </p:nvPicPr>
        <p:blipFill rotWithShape="1">
          <a:blip r:embed="rId4">
            <a:alphaModFix/>
          </a:blip>
          <a:srcRect l="42617" t="39277" r="31050" b="11068"/>
          <a:stretch/>
        </p:blipFill>
        <p:spPr>
          <a:xfrm>
            <a:off x="5681925" y="5486425"/>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5"/>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sz="4900" b="1">
                <a:latin typeface="Nixie One"/>
                <a:ea typeface="Nixie One"/>
                <a:cs typeface="Nixie One"/>
                <a:sym typeface="Nixie One"/>
              </a:rPr>
              <a:t>Decide When to Harvest the Garden</a:t>
            </a:r>
            <a:endParaRPr sz="4900" b="1">
              <a:latin typeface="Nixie One"/>
              <a:ea typeface="Nixie One"/>
              <a:cs typeface="Nixie One"/>
              <a:sym typeface="Nixie One"/>
            </a:endParaRPr>
          </a:p>
        </p:txBody>
      </p:sp>
      <p:sp>
        <p:nvSpPr>
          <p:cNvPr id="355" name="Google Shape;355;p55"/>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100"/>
              <a:buFont typeface="Arial"/>
              <a:buNone/>
            </a:pPr>
            <a:r>
              <a:rPr lang="en-US" b="1">
                <a:solidFill>
                  <a:srgbClr val="434343"/>
                </a:solidFill>
                <a:highlight>
                  <a:srgbClr val="FFFFFF"/>
                </a:highlight>
                <a:latin typeface="Nixie One"/>
                <a:ea typeface="Nixie One"/>
                <a:cs typeface="Nixie One"/>
                <a:sym typeface="Nixie One"/>
              </a:rPr>
              <a:t>Decision Making Authority for Coaches</a:t>
            </a:r>
            <a:endParaRPr sz="5300" b="1">
              <a:solidFill>
                <a:srgbClr val="434343"/>
              </a:solidFill>
              <a:latin typeface="Nixie One"/>
              <a:ea typeface="Nixie One"/>
              <a:cs typeface="Nixie One"/>
              <a:sym typeface="Nixie On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6"/>
          <p:cNvSpPr txBox="1">
            <a:spLocks noGrp="1"/>
          </p:cNvSpPr>
          <p:nvPr>
            <p:ph type="body" idx="1"/>
          </p:nvPr>
        </p:nvSpPr>
        <p:spPr>
          <a:xfrm>
            <a:off x="228600" y="2386788"/>
            <a:ext cx="3750300" cy="2663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000" b="1">
                <a:solidFill>
                  <a:srgbClr val="242424"/>
                </a:solidFill>
                <a:highlight>
                  <a:srgbClr val="FFFFFF"/>
                </a:highlight>
                <a:latin typeface="Nixie One"/>
                <a:ea typeface="Nixie One"/>
                <a:cs typeface="Nixie One"/>
                <a:sym typeface="Nixie One"/>
              </a:rPr>
              <a:t>Decision making authority is the power to make important decisions.</a:t>
            </a:r>
            <a:endParaRPr sz="3000" b="1">
              <a:latin typeface="Nixie One"/>
              <a:ea typeface="Nixie One"/>
              <a:cs typeface="Nixie One"/>
              <a:sym typeface="Nixie One"/>
            </a:endParaRPr>
          </a:p>
        </p:txBody>
      </p:sp>
      <p:sp>
        <p:nvSpPr>
          <p:cNvPr id="362" name="Google Shape;362;p5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When is it time to harvest?</a:t>
            </a:r>
            <a:endParaRPr b="1">
              <a:latin typeface="Nixie One"/>
              <a:ea typeface="Nixie One"/>
              <a:cs typeface="Nixie One"/>
              <a:sym typeface="Nixie One"/>
            </a:endParaRPr>
          </a:p>
        </p:txBody>
      </p:sp>
      <p:sp>
        <p:nvSpPr>
          <p:cNvPr id="363" name="Google Shape;363;p56"/>
          <p:cNvSpPr txBox="1"/>
          <p:nvPr/>
        </p:nvSpPr>
        <p:spPr>
          <a:xfrm>
            <a:off x="304225" y="6220725"/>
            <a:ext cx="57828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3"/>
              </a:rPr>
              <a:t>Law Insider</a:t>
            </a:r>
            <a:endParaRPr sz="1600" b="1">
              <a:latin typeface="Nixie One"/>
              <a:ea typeface="Nixie One"/>
              <a:cs typeface="Nixie One"/>
              <a:sym typeface="Nixie One"/>
            </a:endParaRPr>
          </a:p>
        </p:txBody>
      </p:sp>
      <p:pic>
        <p:nvPicPr>
          <p:cNvPr id="364" name="Google Shape;364;p56" descr="A basket of harvested vegetables"/>
          <p:cNvPicPr preferRelativeResize="0"/>
          <p:nvPr/>
        </p:nvPicPr>
        <p:blipFill>
          <a:blip r:embed="rId4">
            <a:alphaModFix/>
          </a:blip>
          <a:stretch>
            <a:fillRect/>
          </a:stretch>
        </p:blipFill>
        <p:spPr>
          <a:xfrm>
            <a:off x="3978900" y="1991663"/>
            <a:ext cx="4860300" cy="32418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57" descr="A visual of a ladder of decision making"/>
          <p:cNvPicPr preferRelativeResize="0"/>
          <p:nvPr/>
        </p:nvPicPr>
        <p:blipFill rotWithShape="1">
          <a:blip r:embed="rId3">
            <a:alphaModFix/>
          </a:blip>
          <a:srcRect l="28567" t="19698" r="30041"/>
          <a:stretch/>
        </p:blipFill>
        <p:spPr>
          <a:xfrm>
            <a:off x="1471250" y="214200"/>
            <a:ext cx="6005650" cy="6250274"/>
          </a:xfrm>
          <a:prstGeom prst="rect">
            <a:avLst/>
          </a:prstGeom>
          <a:noFill/>
          <a:ln w="9525" cap="flat" cmpd="sng">
            <a:solidFill>
              <a:schemeClr val="dk1"/>
            </a:solidFill>
            <a:prstDash val="solid"/>
            <a:round/>
            <a:headEnd type="none" w="sm" len="sm"/>
            <a:tailEnd type="none" w="sm" len="sm"/>
          </a:ln>
        </p:spPr>
      </p:pic>
      <p:sp>
        <p:nvSpPr>
          <p:cNvPr id="370" name="Google Shape;370;p57"/>
          <p:cNvSpPr txBox="1"/>
          <p:nvPr/>
        </p:nvSpPr>
        <p:spPr>
          <a:xfrm>
            <a:off x="55050" y="6464475"/>
            <a:ext cx="3435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rgbClr val="236DA7"/>
                </a:solidFill>
                <a:latin typeface="Nixie One"/>
                <a:ea typeface="Nixie One"/>
                <a:cs typeface="Nixie One"/>
                <a:sym typeface="Nixie One"/>
                <a:hlinkClick r:id="rId4">
                  <a:extLst>
                    <a:ext uri="{A12FA001-AC4F-418D-AE19-62706E023703}">
                      <ahyp:hlinkClr xmlns:ahyp="http://schemas.microsoft.com/office/drawing/2018/hyperlinkcolor" val="tx"/>
                    </a:ext>
                  </a:extLst>
                </a:hlinkClick>
              </a:rPr>
              <a:t>North Star Facilitators</a:t>
            </a:r>
            <a:endParaRPr sz="1600" b="1">
              <a:solidFill>
                <a:srgbClr val="236DA7"/>
              </a:solidFill>
              <a:latin typeface="Nixie One"/>
              <a:ea typeface="Nixie One"/>
              <a:cs typeface="Nixie One"/>
              <a:sym typeface="Nixie One"/>
            </a:endParaRPr>
          </a:p>
        </p:txBody>
      </p:sp>
      <p:sp>
        <p:nvSpPr>
          <p:cNvPr id="371" name="Google Shape;371;p57">
            <a:extLst>
              <a:ext uri="{C183D7F6-B498-43B3-948B-1728B52AA6E4}">
                <adec:decorative xmlns:adec="http://schemas.microsoft.com/office/drawing/2017/decorative" val="1"/>
              </a:ext>
            </a:extLst>
          </p:cNvPr>
          <p:cNvSpPr/>
          <p:nvPr/>
        </p:nvSpPr>
        <p:spPr>
          <a:xfrm>
            <a:off x="5824700" y="2155775"/>
            <a:ext cx="1075200" cy="498300"/>
          </a:xfrm>
          <a:prstGeom prst="leftArrow">
            <a:avLst>
              <a:gd name="adj1" fmla="val 50000"/>
              <a:gd name="adj2" fmla="val 50000"/>
            </a:avLst>
          </a:prstGeom>
          <a:solidFill>
            <a:srgbClr val="3333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2" name="Title 1" hidden="1">
            <a:extLst>
              <a:ext uri="{FF2B5EF4-FFF2-40B4-BE49-F238E27FC236}">
                <a16:creationId xmlns:a16="http://schemas.microsoft.com/office/drawing/2014/main" id="{2238D8A4-920B-E180-2F56-2434A9ACC780}"/>
              </a:ext>
            </a:extLst>
          </p:cNvPr>
          <p:cNvSpPr>
            <a:spLocks noGrp="1"/>
          </p:cNvSpPr>
          <p:nvPr>
            <p:ph type="title" idx="4294967295"/>
          </p:nvPr>
        </p:nvSpPr>
        <p:spPr/>
        <p:txBody>
          <a:bodyPr/>
          <a:lstStyle/>
          <a:p>
            <a:r>
              <a:rPr lang="en-US" dirty="0"/>
              <a:t>Ladder of Decision Making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 decision needs to be made…</a:t>
            </a:r>
            <a:endParaRPr b="1">
              <a:latin typeface="Nixie One"/>
              <a:ea typeface="Nixie One"/>
              <a:cs typeface="Nixie One"/>
              <a:sym typeface="Nixie One"/>
            </a:endParaRPr>
          </a:p>
        </p:txBody>
      </p:sp>
      <p:sp>
        <p:nvSpPr>
          <p:cNvPr id="377" name="Google Shape;377;p58"/>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378" name="Google Shape;378;p58">
            <a:extLst>
              <a:ext uri="{C183D7F6-B498-43B3-948B-1728B52AA6E4}">
                <adec:decorative xmlns:adec="http://schemas.microsoft.com/office/drawing/2017/decorative" val="1"/>
              </a:ext>
            </a:extLst>
          </p:cNvPr>
          <p:cNvSpPr/>
          <p:nvPr/>
        </p:nvSpPr>
        <p:spPr>
          <a:xfrm>
            <a:off x="3297500" y="2315549"/>
            <a:ext cx="2540100" cy="2540100"/>
          </a:xfrm>
          <a:prstGeom prst="donut">
            <a:avLst>
              <a:gd name="adj" fmla="val 16067"/>
            </a:avLst>
          </a:prstGeom>
          <a:solidFill>
            <a:srgbClr val="000000">
              <a:alpha val="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79" name="Google Shape;379;p58">
            <a:extLst>
              <a:ext uri="{C183D7F6-B498-43B3-948B-1728B52AA6E4}">
                <adec:decorative xmlns:adec="http://schemas.microsoft.com/office/drawing/2017/decorative" val="1"/>
              </a:ext>
            </a:extLst>
          </p:cNvPr>
          <p:cNvCxnSpPr/>
          <p:nvPr/>
        </p:nvCxnSpPr>
        <p:spPr>
          <a:xfrm>
            <a:off x="3025325" y="2658320"/>
            <a:ext cx="340800" cy="376500"/>
          </a:xfrm>
          <a:prstGeom prst="straightConnector1">
            <a:avLst/>
          </a:prstGeom>
          <a:noFill/>
          <a:ln w="19050" cap="flat" cmpd="sng">
            <a:solidFill>
              <a:srgbClr val="307BF3"/>
            </a:solidFill>
            <a:prstDash val="solid"/>
            <a:round/>
            <a:headEnd type="oval" w="med" len="med"/>
            <a:tailEnd type="none" w="sm" len="sm"/>
          </a:ln>
        </p:spPr>
      </p:cxnSp>
      <p:sp>
        <p:nvSpPr>
          <p:cNvPr id="380" name="Google Shape;380;p58"/>
          <p:cNvSpPr txBox="1"/>
          <p:nvPr/>
        </p:nvSpPr>
        <p:spPr>
          <a:xfrm>
            <a:off x="6080906" y="2080200"/>
            <a:ext cx="2722800" cy="66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Identify problem with precision</a:t>
            </a:r>
            <a:endParaRPr sz="1800" b="1" i="0" u="none" strike="noStrike" cap="none">
              <a:solidFill>
                <a:srgbClr val="000000"/>
              </a:solidFill>
              <a:latin typeface="Nixie One"/>
              <a:ea typeface="Nixie One"/>
              <a:cs typeface="Nixie One"/>
              <a:sym typeface="Nixie One"/>
            </a:endParaRPr>
          </a:p>
        </p:txBody>
      </p:sp>
      <p:cxnSp>
        <p:nvCxnSpPr>
          <p:cNvPr id="381" name="Google Shape;381;p58">
            <a:extLst>
              <a:ext uri="{C183D7F6-B498-43B3-948B-1728B52AA6E4}">
                <adec:decorative xmlns:adec="http://schemas.microsoft.com/office/drawing/2017/decorative" val="1"/>
              </a:ext>
            </a:extLst>
          </p:cNvPr>
          <p:cNvCxnSpPr/>
          <p:nvPr/>
        </p:nvCxnSpPr>
        <p:spPr>
          <a:xfrm rot="10800000" flipH="1">
            <a:off x="2925575" y="3822750"/>
            <a:ext cx="367500" cy="138600"/>
          </a:xfrm>
          <a:prstGeom prst="straightConnector1">
            <a:avLst/>
          </a:prstGeom>
          <a:noFill/>
          <a:ln w="19050" cap="flat" cmpd="sng">
            <a:solidFill>
              <a:srgbClr val="0944A1"/>
            </a:solidFill>
            <a:prstDash val="solid"/>
            <a:round/>
            <a:headEnd type="oval" w="med" len="med"/>
            <a:tailEnd type="none" w="sm" len="sm"/>
          </a:ln>
        </p:spPr>
      </p:cxnSp>
      <p:sp>
        <p:nvSpPr>
          <p:cNvPr id="382" name="Google Shape;382;p58"/>
          <p:cNvSpPr txBox="1"/>
          <p:nvPr/>
        </p:nvSpPr>
        <p:spPr>
          <a:xfrm>
            <a:off x="514105" y="2080200"/>
            <a:ext cx="2540100" cy="669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dk1"/>
              </a:buClr>
              <a:buSzPts val="1400"/>
              <a:buFont typeface="Arial"/>
              <a:buNone/>
            </a:pPr>
            <a:r>
              <a:rPr lang="en-US" sz="1800" b="1" i="0" u="none" strike="noStrike" cap="none">
                <a:solidFill>
                  <a:schemeClr val="dk1"/>
                </a:solidFill>
                <a:latin typeface="Nixie One"/>
                <a:ea typeface="Nixie One"/>
                <a:cs typeface="Nixie One"/>
                <a:sym typeface="Nixie One"/>
              </a:rPr>
              <a:t>Monitor and </a:t>
            </a:r>
            <a:r>
              <a:rPr lang="en-US" sz="1800" b="1">
                <a:solidFill>
                  <a:srgbClr val="0F90FF"/>
                </a:solidFill>
                <a:latin typeface="Nixie One"/>
                <a:ea typeface="Nixie One"/>
                <a:cs typeface="Nixie One"/>
                <a:sym typeface="Nixie One"/>
              </a:rPr>
              <a:t>e</a:t>
            </a:r>
            <a:r>
              <a:rPr lang="en-US" sz="1800" b="1" i="0" u="none" strike="noStrike" cap="none">
                <a:solidFill>
                  <a:srgbClr val="0F90FF"/>
                </a:solidFill>
                <a:latin typeface="Nixie One"/>
                <a:ea typeface="Nixie One"/>
                <a:cs typeface="Nixie One"/>
                <a:sym typeface="Nixie One"/>
              </a:rPr>
              <a:t>valuate</a:t>
            </a:r>
            <a:r>
              <a:rPr lang="en-US" sz="1800" b="1" i="0" u="none" strike="noStrike" cap="none">
                <a:solidFill>
                  <a:schemeClr val="dk1"/>
                </a:solidFill>
                <a:latin typeface="Nixie One"/>
                <a:ea typeface="Nixie One"/>
                <a:cs typeface="Nixie One"/>
                <a:sym typeface="Nixie One"/>
              </a:rPr>
              <a:t> </a:t>
            </a:r>
            <a:r>
              <a:rPr lang="en-US" sz="1800" b="1">
                <a:solidFill>
                  <a:schemeClr val="dk1"/>
                </a:solidFill>
                <a:latin typeface="Nixie One"/>
                <a:ea typeface="Nixie One"/>
                <a:cs typeface="Nixie One"/>
                <a:sym typeface="Nixie One"/>
              </a:rPr>
              <a:t>r</a:t>
            </a:r>
            <a:r>
              <a:rPr lang="en-US" sz="1800" b="1" i="0" u="none" strike="noStrike" cap="none">
                <a:solidFill>
                  <a:schemeClr val="dk1"/>
                </a:solidFill>
                <a:latin typeface="Nixie One"/>
                <a:ea typeface="Nixie One"/>
                <a:cs typeface="Nixie One"/>
                <a:sym typeface="Nixie One"/>
              </a:rPr>
              <a:t>esults</a:t>
            </a:r>
            <a:endParaRPr sz="1800" b="1" i="0" u="none" strike="noStrike" cap="none">
              <a:solidFill>
                <a:schemeClr val="dk1"/>
              </a:solidFill>
              <a:latin typeface="Nixie One"/>
              <a:ea typeface="Nixie One"/>
              <a:cs typeface="Nixie One"/>
              <a:sym typeface="Nixie One"/>
            </a:endParaRPr>
          </a:p>
          <a:p>
            <a:pPr marL="0" marR="0" lvl="0" indent="0" algn="r" rtl="0">
              <a:lnSpc>
                <a:spcPct val="115000"/>
              </a:lnSpc>
              <a:spcBef>
                <a:spcPts val="0"/>
              </a:spcBef>
              <a:spcAft>
                <a:spcPts val="0"/>
              </a:spcAft>
              <a:buClr>
                <a:srgbClr val="000000"/>
              </a:buClr>
              <a:buSzPts val="800"/>
              <a:buFont typeface="Arial"/>
              <a:buNone/>
            </a:pPr>
            <a:endParaRPr sz="1800" b="0" i="0" u="none" strike="noStrike" cap="none">
              <a:solidFill>
                <a:srgbClr val="000000"/>
              </a:solidFill>
              <a:latin typeface="Roboto"/>
              <a:ea typeface="Roboto"/>
              <a:cs typeface="Roboto"/>
              <a:sym typeface="Roboto"/>
            </a:endParaRPr>
          </a:p>
        </p:txBody>
      </p:sp>
      <p:sp>
        <p:nvSpPr>
          <p:cNvPr id="383" name="Google Shape;383;p58">
            <a:extLst>
              <a:ext uri="{C183D7F6-B498-43B3-948B-1728B52AA6E4}">
                <adec:decorative xmlns:adec="http://schemas.microsoft.com/office/drawing/2017/decorative" val="1"/>
              </a:ext>
            </a:extLst>
          </p:cNvPr>
          <p:cNvSpPr/>
          <p:nvPr/>
        </p:nvSpPr>
        <p:spPr>
          <a:xfrm rot="-1800585" flipH="1">
            <a:off x="3224378" y="2235808"/>
            <a:ext cx="2688407" cy="2690826"/>
          </a:xfrm>
          <a:prstGeom prst="blockArc">
            <a:avLst>
              <a:gd name="adj1" fmla="val 14348563"/>
              <a:gd name="adj2" fmla="val 19872341"/>
              <a:gd name="adj3" fmla="val 9100"/>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84" name="Google Shape;384;p58">
            <a:extLst>
              <a:ext uri="{C183D7F6-B498-43B3-948B-1728B52AA6E4}">
                <adec:decorative xmlns:adec="http://schemas.microsoft.com/office/drawing/2017/decorative" val="1"/>
              </a:ext>
            </a:extLst>
          </p:cNvPr>
          <p:cNvCxnSpPr/>
          <p:nvPr/>
        </p:nvCxnSpPr>
        <p:spPr>
          <a:xfrm rot="10800000">
            <a:off x="5633050" y="4072907"/>
            <a:ext cx="354900" cy="350100"/>
          </a:xfrm>
          <a:prstGeom prst="straightConnector1">
            <a:avLst/>
          </a:prstGeom>
          <a:noFill/>
          <a:ln w="19050" cap="flat" cmpd="sng">
            <a:solidFill>
              <a:srgbClr val="307BF3"/>
            </a:solidFill>
            <a:prstDash val="solid"/>
            <a:round/>
            <a:headEnd type="oval" w="med" len="med"/>
            <a:tailEnd type="none" w="sm" len="sm"/>
          </a:ln>
        </p:spPr>
      </p:cxnSp>
      <p:sp>
        <p:nvSpPr>
          <p:cNvPr id="385" name="Google Shape;385;p58"/>
          <p:cNvSpPr txBox="1"/>
          <p:nvPr/>
        </p:nvSpPr>
        <p:spPr>
          <a:xfrm>
            <a:off x="-240800" y="3098550"/>
            <a:ext cx="3226500" cy="14391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100"/>
              <a:buFont typeface="Arial"/>
              <a:buNone/>
            </a:pPr>
            <a:r>
              <a:rPr lang="en-US" sz="1700" b="1" i="0" u="none" strike="noStrike" cap="none">
                <a:solidFill>
                  <a:schemeClr val="dk1"/>
                </a:solidFill>
                <a:latin typeface="Nixie One"/>
                <a:ea typeface="Nixie One"/>
                <a:cs typeface="Nixie One"/>
                <a:sym typeface="Nixie One"/>
              </a:rPr>
              <a:t>What strategies/ practices will we select and </a:t>
            </a:r>
            <a:r>
              <a:rPr lang="en-US" sz="1700" b="1" i="0" u="none" strike="noStrike" cap="none">
                <a:solidFill>
                  <a:srgbClr val="0F90FF"/>
                </a:solidFill>
                <a:latin typeface="Nixie One"/>
                <a:ea typeface="Nixie One"/>
                <a:cs typeface="Nixie One"/>
                <a:sym typeface="Nixie One"/>
              </a:rPr>
              <a:t>implement</a:t>
            </a:r>
            <a:r>
              <a:rPr lang="en-US" sz="1700" b="1" i="0" u="none" strike="noStrike" cap="none">
                <a:solidFill>
                  <a:schemeClr val="dk1"/>
                </a:solidFill>
                <a:latin typeface="Nixie One"/>
                <a:ea typeface="Nixie One"/>
                <a:cs typeface="Nixie One"/>
                <a:sym typeface="Nixie One"/>
              </a:rPr>
              <a:t>? (Supporting student academic and social behavior)</a:t>
            </a:r>
            <a:endParaRPr sz="1700" b="1" i="0" u="none" strike="noStrike" cap="none">
              <a:solidFill>
                <a:schemeClr val="dk1"/>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1100"/>
              <a:buFont typeface="Arial"/>
              <a:buNone/>
            </a:pPr>
            <a:endParaRPr sz="1700" b="1" i="0" u="none" strike="noStrike" cap="none">
              <a:solidFill>
                <a:srgbClr val="000000"/>
              </a:solidFill>
              <a:latin typeface="Roboto"/>
              <a:ea typeface="Roboto"/>
              <a:cs typeface="Roboto"/>
              <a:sym typeface="Roboto"/>
            </a:endParaRPr>
          </a:p>
        </p:txBody>
      </p:sp>
      <p:sp>
        <p:nvSpPr>
          <p:cNvPr id="386" name="Google Shape;386;p58"/>
          <p:cNvSpPr txBox="1"/>
          <p:nvPr/>
        </p:nvSpPr>
        <p:spPr>
          <a:xfrm>
            <a:off x="6062250" y="3894875"/>
            <a:ext cx="3081900" cy="134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What does the data say? </a:t>
            </a:r>
            <a:r>
              <a:rPr lang="en-US" sz="1800" b="1" i="0" u="none" strike="noStrike" cap="none">
                <a:solidFill>
                  <a:srgbClr val="0F90FF"/>
                </a:solidFill>
                <a:latin typeface="Nixie One"/>
                <a:ea typeface="Nixie One"/>
                <a:cs typeface="Nixie One"/>
                <a:sym typeface="Nixie One"/>
              </a:rPr>
              <a:t>Analyze</a:t>
            </a:r>
            <a:r>
              <a:rPr lang="en-US" sz="1800" b="1" i="0" u="none" strike="noStrike" cap="none">
                <a:solidFill>
                  <a:srgbClr val="000000"/>
                </a:solidFill>
                <a:latin typeface="Nixie One"/>
                <a:ea typeface="Nixie One"/>
                <a:cs typeface="Nixie One"/>
                <a:sym typeface="Nixie One"/>
              </a:rPr>
              <a:t> strengths and opportunities for growth.</a:t>
            </a:r>
            <a:endParaRPr sz="1800" b="1" i="0" u="none" strike="noStrike" cap="none">
              <a:solidFill>
                <a:srgbClr val="000000"/>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Nixie One"/>
              <a:ea typeface="Nixie One"/>
              <a:cs typeface="Nixie One"/>
              <a:sym typeface="Nixie One"/>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a:solidFill>
                <a:srgbClr val="000000"/>
              </a:solidFill>
              <a:latin typeface="Nixie One"/>
              <a:ea typeface="Nixie One"/>
              <a:cs typeface="Nixie One"/>
              <a:sym typeface="Nixie One"/>
            </a:endParaRPr>
          </a:p>
        </p:txBody>
      </p:sp>
      <p:sp>
        <p:nvSpPr>
          <p:cNvPr id="387" name="Google Shape;387;p58"/>
          <p:cNvSpPr txBox="1"/>
          <p:nvPr/>
        </p:nvSpPr>
        <p:spPr>
          <a:xfrm>
            <a:off x="3845784" y="3206268"/>
            <a:ext cx="1444800" cy="804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US" sz="1900" b="1" i="0" u="none" strike="noStrike" cap="none">
                <a:solidFill>
                  <a:srgbClr val="000000"/>
                </a:solidFill>
                <a:latin typeface="Roboto"/>
                <a:ea typeface="Roboto"/>
                <a:cs typeface="Roboto"/>
                <a:sym typeface="Roboto"/>
              </a:rPr>
              <a:t>Data </a:t>
            </a:r>
            <a:endParaRPr sz="1900" b="0" i="0" u="none" strike="noStrike" cap="none">
              <a:solidFill>
                <a:srgbClr val="000000"/>
              </a:solidFill>
              <a:latin typeface="Arial"/>
              <a:ea typeface="Arial"/>
              <a:cs typeface="Arial"/>
              <a:sym typeface="Arial"/>
            </a:endParaRPr>
          </a:p>
        </p:txBody>
      </p:sp>
      <p:sp>
        <p:nvSpPr>
          <p:cNvPr id="388" name="Google Shape;388;p58">
            <a:extLst>
              <a:ext uri="{C183D7F6-B498-43B3-948B-1728B52AA6E4}">
                <adec:decorative xmlns:adec="http://schemas.microsoft.com/office/drawing/2017/decorative" val="1"/>
              </a:ext>
            </a:extLst>
          </p:cNvPr>
          <p:cNvSpPr/>
          <p:nvPr/>
        </p:nvSpPr>
        <p:spPr>
          <a:xfrm rot="1800047">
            <a:off x="3219843" y="2236242"/>
            <a:ext cx="2690936" cy="2690936"/>
          </a:xfrm>
          <a:prstGeom prst="blockArc">
            <a:avLst>
              <a:gd name="adj1" fmla="val 14545937"/>
              <a:gd name="adj2" fmla="val 19902139"/>
              <a:gd name="adj3" fmla="val 9115"/>
            </a:avLst>
          </a:prstGeom>
          <a:solidFill>
            <a:srgbClr val="0944A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89" name="Google Shape;389;p58">
            <a:extLst>
              <a:ext uri="{C183D7F6-B498-43B3-948B-1728B52AA6E4}">
                <adec:decorative xmlns:adec="http://schemas.microsoft.com/office/drawing/2017/decorative" val="1"/>
              </a:ext>
            </a:extLst>
          </p:cNvPr>
          <p:cNvSpPr/>
          <p:nvPr/>
        </p:nvSpPr>
        <p:spPr>
          <a:xfrm rot="9000757">
            <a:off x="3213964" y="2235827"/>
            <a:ext cx="2690226" cy="2690226"/>
          </a:xfrm>
          <a:prstGeom prst="blockArc">
            <a:avLst>
              <a:gd name="adj1" fmla="val 18041678"/>
              <a:gd name="adj2" fmla="val 1798478"/>
              <a:gd name="adj3" fmla="val 9595"/>
            </a:avLst>
          </a:prstGeom>
          <a:solidFill>
            <a:srgbClr val="0944A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58">
            <a:extLst>
              <a:ext uri="{C183D7F6-B498-43B3-948B-1728B52AA6E4}">
                <adec:decorative xmlns:adec="http://schemas.microsoft.com/office/drawing/2017/decorative" val="1"/>
              </a:ext>
            </a:extLst>
          </p:cNvPr>
          <p:cNvSpPr/>
          <p:nvPr/>
        </p:nvSpPr>
        <p:spPr>
          <a:xfrm rot="-9000757" flipH="1">
            <a:off x="3221634" y="2236577"/>
            <a:ext cx="2690226" cy="2690226"/>
          </a:xfrm>
          <a:prstGeom prst="blockArc">
            <a:avLst>
              <a:gd name="adj1" fmla="val 17967225"/>
              <a:gd name="adj2" fmla="val 1529547"/>
              <a:gd name="adj3" fmla="val 9279"/>
            </a:avLst>
          </a:prstGeom>
          <a:solidFill>
            <a:srgbClr val="307BF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58">
            <a:extLst>
              <a:ext uri="{C183D7F6-B498-43B3-948B-1728B52AA6E4}">
                <adec:decorative xmlns:adec="http://schemas.microsoft.com/office/drawing/2017/decorative" val="1"/>
              </a:ext>
            </a:extLst>
          </p:cNvPr>
          <p:cNvSpPr/>
          <p:nvPr/>
        </p:nvSpPr>
        <p:spPr>
          <a:xfrm rot="8100000">
            <a:off x="3166119" y="3407257"/>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58">
            <a:extLst>
              <a:ext uri="{C183D7F6-B498-43B3-948B-1728B52AA6E4}">
                <adec:decorative xmlns:adec="http://schemas.microsoft.com/office/drawing/2017/decorative" val="1"/>
              </a:ext>
            </a:extLst>
          </p:cNvPr>
          <p:cNvSpPr/>
          <p:nvPr/>
        </p:nvSpPr>
        <p:spPr>
          <a:xfrm rot="-2700000">
            <a:off x="5598628" y="3400096"/>
            <a:ext cx="363170" cy="363170"/>
          </a:xfrm>
          <a:prstGeom prst="rtTriangle">
            <a:avLst/>
          </a:prstGeom>
          <a:solidFill>
            <a:srgbClr val="0944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58">
            <a:extLst>
              <a:ext uri="{C183D7F6-B498-43B3-948B-1728B52AA6E4}">
                <adec:decorative xmlns:adec="http://schemas.microsoft.com/office/drawing/2017/decorative" val="1"/>
              </a:ext>
            </a:extLst>
          </p:cNvPr>
          <p:cNvSpPr/>
          <p:nvPr/>
        </p:nvSpPr>
        <p:spPr>
          <a:xfrm rot="2700000">
            <a:off x="4382023" y="4612869"/>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8">
            <a:extLst>
              <a:ext uri="{C183D7F6-B498-43B3-948B-1728B52AA6E4}">
                <adec:decorative xmlns:adec="http://schemas.microsoft.com/office/drawing/2017/decorative" val="1"/>
              </a:ext>
            </a:extLst>
          </p:cNvPr>
          <p:cNvSpPr/>
          <p:nvPr/>
        </p:nvSpPr>
        <p:spPr>
          <a:xfrm rot="-8100000">
            <a:off x="4382715" y="2177201"/>
            <a:ext cx="363170" cy="363170"/>
          </a:xfrm>
          <a:prstGeom prst="rtTriangle">
            <a:avLst/>
          </a:prstGeom>
          <a:solidFill>
            <a:srgbClr val="307B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58"/>
          <p:cNvSpPr txBox="1"/>
          <p:nvPr/>
        </p:nvSpPr>
        <p:spPr>
          <a:xfrm>
            <a:off x="4834625" y="5055025"/>
            <a:ext cx="2540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800" b="1" i="0" u="none" strike="noStrike" cap="none">
                <a:solidFill>
                  <a:srgbClr val="000000"/>
                </a:solidFill>
                <a:latin typeface="Nixie One"/>
                <a:ea typeface="Nixie One"/>
                <a:cs typeface="Nixie One"/>
                <a:sym typeface="Nixie One"/>
              </a:rPr>
              <a:t>Establish a SMART goal</a:t>
            </a:r>
            <a:endParaRPr sz="1800" b="1" i="0" u="none" strike="noStrike" cap="none">
              <a:solidFill>
                <a:srgbClr val="000000"/>
              </a:solidFill>
              <a:latin typeface="Nixie One"/>
              <a:ea typeface="Nixie One"/>
              <a:cs typeface="Nixie One"/>
              <a:sym typeface="Nixie One"/>
            </a:endParaRPr>
          </a:p>
        </p:txBody>
      </p:sp>
      <p:sp>
        <p:nvSpPr>
          <p:cNvPr id="396" name="Google Shape;396;p58"/>
          <p:cNvSpPr txBox="1"/>
          <p:nvPr/>
        </p:nvSpPr>
        <p:spPr>
          <a:xfrm rot="2273">
            <a:off x="422974" y="4646284"/>
            <a:ext cx="2722501" cy="10158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800" b="1" i="0" u="none" strike="noStrike" cap="none">
                <a:solidFill>
                  <a:schemeClr val="dk1"/>
                </a:solidFill>
                <a:latin typeface="Nixie One"/>
                <a:ea typeface="Nixie One"/>
                <a:cs typeface="Nixie One"/>
                <a:sym typeface="Nixie One"/>
              </a:rPr>
              <a:t>What do teachers need to </a:t>
            </a:r>
            <a:r>
              <a:rPr lang="en-US" sz="1800" b="1" i="0" u="none" strike="noStrike" cap="none">
                <a:solidFill>
                  <a:srgbClr val="0F90FF"/>
                </a:solidFill>
                <a:latin typeface="Nixie One"/>
                <a:ea typeface="Nixie One"/>
                <a:cs typeface="Nixie One"/>
                <a:sym typeface="Nixie One"/>
              </a:rPr>
              <a:t>implement/sustain</a:t>
            </a:r>
            <a:r>
              <a:rPr lang="en-US" sz="1800" b="1" i="0" u="none" strike="noStrike" cap="none">
                <a:solidFill>
                  <a:schemeClr val="dk1"/>
                </a:solidFill>
                <a:latin typeface="Nixie One"/>
                <a:ea typeface="Nixie One"/>
                <a:cs typeface="Nixie One"/>
                <a:sym typeface="Nixie One"/>
              </a:rPr>
              <a:t>?</a:t>
            </a:r>
            <a:endParaRPr sz="1800" b="1" i="0" u="none" strike="noStrike" cap="none">
              <a:solidFill>
                <a:srgbClr val="000000"/>
              </a:solidFill>
              <a:latin typeface="Nixie One"/>
              <a:ea typeface="Nixie One"/>
              <a:cs typeface="Nixie One"/>
              <a:sym typeface="Nixie One"/>
            </a:endParaRPr>
          </a:p>
        </p:txBody>
      </p:sp>
      <p:cxnSp>
        <p:nvCxnSpPr>
          <p:cNvPr id="397" name="Google Shape;397;p58">
            <a:extLst>
              <a:ext uri="{C183D7F6-B498-43B3-948B-1728B52AA6E4}">
                <adec:decorative xmlns:adec="http://schemas.microsoft.com/office/drawing/2017/decorative" val="1"/>
              </a:ext>
            </a:extLst>
          </p:cNvPr>
          <p:cNvCxnSpPr/>
          <p:nvPr/>
        </p:nvCxnSpPr>
        <p:spPr>
          <a:xfrm rot="10800000">
            <a:off x="5233775" y="4707325"/>
            <a:ext cx="160200" cy="500100"/>
          </a:xfrm>
          <a:prstGeom prst="straightConnector1">
            <a:avLst/>
          </a:prstGeom>
          <a:noFill/>
          <a:ln w="19050" cap="flat" cmpd="sng">
            <a:solidFill>
              <a:srgbClr val="307BF3"/>
            </a:solidFill>
            <a:prstDash val="solid"/>
            <a:round/>
            <a:headEnd type="oval" w="med" len="med"/>
            <a:tailEnd type="none" w="sm" len="sm"/>
          </a:ln>
        </p:spPr>
      </p:cxnSp>
      <p:cxnSp>
        <p:nvCxnSpPr>
          <p:cNvPr id="398" name="Google Shape;398;p58">
            <a:extLst>
              <a:ext uri="{C183D7F6-B498-43B3-948B-1728B52AA6E4}">
                <adec:decorative xmlns:adec="http://schemas.microsoft.com/office/drawing/2017/decorative" val="1"/>
              </a:ext>
            </a:extLst>
          </p:cNvPr>
          <p:cNvCxnSpPr/>
          <p:nvPr/>
        </p:nvCxnSpPr>
        <p:spPr>
          <a:xfrm rot="10800000" flipH="1">
            <a:off x="3258025" y="4414925"/>
            <a:ext cx="457500" cy="306300"/>
          </a:xfrm>
          <a:prstGeom prst="straightConnector1">
            <a:avLst/>
          </a:prstGeom>
          <a:noFill/>
          <a:ln w="19050" cap="flat" cmpd="sng">
            <a:solidFill>
              <a:srgbClr val="0944A1"/>
            </a:solidFill>
            <a:prstDash val="solid"/>
            <a:round/>
            <a:headEnd type="oval" w="med" len="med"/>
            <a:tailEnd type="none" w="sm" len="sm"/>
          </a:ln>
        </p:spPr>
      </p:cxnSp>
      <p:pic>
        <p:nvPicPr>
          <p:cNvPr id="399" name="Google Shape;399;p5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49851">
            <a:off x="3358575" y="1980445"/>
            <a:ext cx="2837400" cy="2865218"/>
          </a:xfrm>
          <a:prstGeom prst="rect">
            <a:avLst/>
          </a:prstGeom>
          <a:noFill/>
          <a:ln>
            <a:noFill/>
          </a:ln>
        </p:spPr>
      </p:pic>
      <p:pic>
        <p:nvPicPr>
          <p:cNvPr id="400" name="Google Shape;400;p5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431825" y="2574074"/>
            <a:ext cx="2722500" cy="2652026"/>
          </a:xfrm>
          <a:prstGeom prst="rect">
            <a:avLst/>
          </a:prstGeom>
          <a:noFill/>
          <a:ln>
            <a:noFill/>
          </a:ln>
        </p:spPr>
      </p:pic>
      <p:pic>
        <p:nvPicPr>
          <p:cNvPr id="401" name="Google Shape;401;p5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883838" y="2273725"/>
            <a:ext cx="2828925" cy="2933700"/>
          </a:xfrm>
          <a:prstGeom prst="rect">
            <a:avLst/>
          </a:prstGeom>
          <a:noFill/>
          <a:ln>
            <a:noFill/>
          </a:ln>
        </p:spPr>
      </p:pic>
      <p:cxnSp>
        <p:nvCxnSpPr>
          <p:cNvPr id="402" name="Google Shape;402;p58">
            <a:extLst>
              <a:ext uri="{C183D7F6-B498-43B3-948B-1728B52AA6E4}">
                <adec:decorative xmlns:adec="http://schemas.microsoft.com/office/drawing/2017/decorative" val="1"/>
              </a:ext>
            </a:extLst>
          </p:cNvPr>
          <p:cNvCxnSpPr/>
          <p:nvPr/>
        </p:nvCxnSpPr>
        <p:spPr>
          <a:xfrm flipH="1">
            <a:off x="5638100" y="2394725"/>
            <a:ext cx="442800" cy="368100"/>
          </a:xfrm>
          <a:prstGeom prst="straightConnector1">
            <a:avLst/>
          </a:prstGeom>
          <a:noFill/>
          <a:ln w="19050" cap="flat" cmpd="sng">
            <a:solidFill>
              <a:srgbClr val="0944A1"/>
            </a:solidFill>
            <a:prstDash val="solid"/>
            <a:round/>
            <a:headEnd type="oval" w="med" len="med"/>
            <a:tailEnd type="none" w="sm" len="sm"/>
          </a:ln>
        </p:spPr>
      </p:cxnSp>
      <p:pic>
        <p:nvPicPr>
          <p:cNvPr id="403" name="Google Shape;403;p5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2985700" y="1960500"/>
            <a:ext cx="2837400" cy="2809763"/>
          </a:xfrm>
          <a:prstGeom prst="rect">
            <a:avLst/>
          </a:prstGeom>
          <a:noFill/>
          <a:ln>
            <a:noFill/>
          </a:ln>
        </p:spPr>
      </p:pic>
      <p:sp>
        <p:nvSpPr>
          <p:cNvPr id="404" name="Google Shape;404;p58"/>
          <p:cNvSpPr txBox="1"/>
          <p:nvPr/>
        </p:nvSpPr>
        <p:spPr>
          <a:xfrm>
            <a:off x="132125" y="6441125"/>
            <a:ext cx="72426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7"/>
              </a:rPr>
              <a:t>Florida Positive Behavioral Interventions &amp; Supports Project</a:t>
            </a:r>
            <a:endParaRPr sz="1600" b="1">
              <a:latin typeface="Nixie One"/>
              <a:ea typeface="Nixie One"/>
              <a:cs typeface="Nixie One"/>
              <a:sym typeface="Nixie On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Activity: Decision Making Authority</a:t>
            </a:r>
            <a:endParaRPr b="1">
              <a:latin typeface="Nixie One"/>
              <a:ea typeface="Nixie One"/>
              <a:cs typeface="Nixie One"/>
              <a:sym typeface="Nixie One"/>
            </a:endParaRPr>
          </a:p>
        </p:txBody>
      </p:sp>
      <p:sp>
        <p:nvSpPr>
          <p:cNvPr id="410" name="Google Shape;410;p59"/>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411" name="Google Shape;411;p59" descr="A branch from a fern tree"/>
          <p:cNvPicPr preferRelativeResize="0"/>
          <p:nvPr/>
        </p:nvPicPr>
        <p:blipFill>
          <a:blip r:embed="rId3">
            <a:alphaModFix/>
          </a:blip>
          <a:stretch>
            <a:fillRect/>
          </a:stretch>
        </p:blipFill>
        <p:spPr>
          <a:xfrm>
            <a:off x="5501750" y="2841850"/>
            <a:ext cx="3281400" cy="2184201"/>
          </a:xfrm>
          <a:prstGeom prst="rect">
            <a:avLst/>
          </a:prstGeom>
          <a:noFill/>
          <a:ln>
            <a:noFill/>
          </a:ln>
        </p:spPr>
      </p:pic>
      <p:sp>
        <p:nvSpPr>
          <p:cNvPr id="412" name="Google Shape;412;p59"/>
          <p:cNvSpPr txBox="1"/>
          <p:nvPr/>
        </p:nvSpPr>
        <p:spPr>
          <a:xfrm>
            <a:off x="154850" y="1371600"/>
            <a:ext cx="5346900" cy="54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latin typeface="Nixie One"/>
                <a:ea typeface="Nixie One"/>
                <a:cs typeface="Nixie One"/>
                <a:sym typeface="Nixie One"/>
              </a:rPr>
              <a:t>Choose one to discuss and take notes:</a:t>
            </a:r>
            <a:endParaRPr sz="2300" b="1">
              <a:latin typeface="Nixie One"/>
              <a:ea typeface="Nixie One"/>
              <a:cs typeface="Nixie One"/>
              <a:sym typeface="Nixie One"/>
            </a:endParaRPr>
          </a:p>
          <a:p>
            <a:pPr marL="457200" lvl="0" indent="-374650" algn="l" rtl="0">
              <a:spcBef>
                <a:spcPts val="0"/>
              </a:spcBef>
              <a:spcAft>
                <a:spcPts val="0"/>
              </a:spcAft>
              <a:buSzPts val="2300"/>
              <a:buFont typeface="Nixie One"/>
              <a:buAutoNum type="arabicPeriod"/>
            </a:pPr>
            <a:r>
              <a:rPr lang="en-US" sz="2300" b="1">
                <a:latin typeface="Nixie One"/>
                <a:ea typeface="Nixie One"/>
                <a:cs typeface="Nixie One"/>
                <a:sym typeface="Nixie One"/>
              </a:rPr>
              <a:t>Is there a decision making process coaches are expected to use? If </a:t>
            </a:r>
            <a:r>
              <a:rPr lang="en-US" sz="2300" b="1">
                <a:solidFill>
                  <a:srgbClr val="980000"/>
                </a:solidFill>
                <a:latin typeface="Nixie One"/>
                <a:ea typeface="Nixie One"/>
                <a:cs typeface="Nixie One"/>
                <a:sym typeface="Nixie One"/>
              </a:rPr>
              <a:t>yes</a:t>
            </a:r>
            <a:r>
              <a:rPr lang="en-US" sz="2300" b="1">
                <a:latin typeface="Nixie One"/>
                <a:ea typeface="Nixie One"/>
                <a:cs typeface="Nixie One"/>
                <a:sym typeface="Nixie One"/>
              </a:rPr>
              <a:t>, what is it? How is it communicated to coaches? If </a:t>
            </a:r>
            <a:r>
              <a:rPr lang="en-US" sz="2300" b="1">
                <a:solidFill>
                  <a:srgbClr val="980000"/>
                </a:solidFill>
                <a:latin typeface="Nixie One"/>
                <a:ea typeface="Nixie One"/>
                <a:cs typeface="Nixie One"/>
                <a:sym typeface="Nixie One"/>
              </a:rPr>
              <a:t>no</a:t>
            </a:r>
            <a:r>
              <a:rPr lang="en-US" sz="2300" b="1">
                <a:latin typeface="Nixie One"/>
                <a:ea typeface="Nixie One"/>
                <a:cs typeface="Nixie One"/>
                <a:sym typeface="Nixie One"/>
              </a:rPr>
              <a:t>, what do you need to do to select one? </a:t>
            </a:r>
            <a:endParaRPr sz="2300" b="1">
              <a:latin typeface="Nixie One"/>
              <a:ea typeface="Nixie One"/>
              <a:cs typeface="Nixie One"/>
              <a:sym typeface="Nixie One"/>
            </a:endParaRPr>
          </a:p>
          <a:p>
            <a:pPr marL="0" lvl="0" indent="0" algn="l" rtl="0">
              <a:spcBef>
                <a:spcPts val="0"/>
              </a:spcBef>
              <a:spcAft>
                <a:spcPts val="0"/>
              </a:spcAft>
              <a:buNone/>
            </a:pPr>
            <a:endParaRPr sz="2300" b="1">
              <a:latin typeface="Nixie One"/>
              <a:ea typeface="Nixie One"/>
              <a:cs typeface="Nixie One"/>
              <a:sym typeface="Nixie One"/>
            </a:endParaRPr>
          </a:p>
          <a:p>
            <a:pPr marL="457200" lvl="0" indent="-381000" algn="l" rtl="0">
              <a:spcBef>
                <a:spcPts val="0"/>
              </a:spcBef>
              <a:spcAft>
                <a:spcPts val="0"/>
              </a:spcAft>
              <a:buSzPts val="2400"/>
              <a:buFont typeface="Nixie One"/>
              <a:buAutoNum type="arabicPeriod"/>
            </a:pPr>
            <a:r>
              <a:rPr lang="en-US" sz="2300" b="1">
                <a:latin typeface="Nixie One"/>
                <a:ea typeface="Nixie One"/>
                <a:cs typeface="Nixie One"/>
                <a:sym typeface="Nixie One"/>
              </a:rPr>
              <a:t>Create a list of the decisions coaches have and do not have the authority to make. How is a coach’s decision making authority communicated?</a:t>
            </a:r>
            <a:r>
              <a:rPr lang="en-US" sz="2400" b="1">
                <a:latin typeface="Nixie One"/>
                <a:ea typeface="Nixie One"/>
                <a:cs typeface="Nixie One"/>
                <a:sym typeface="Nixie One"/>
              </a:rPr>
              <a:t>   </a:t>
            </a:r>
            <a:endParaRPr sz="2400" b="1">
              <a:latin typeface="Nixie One"/>
              <a:ea typeface="Nixie One"/>
              <a:cs typeface="Nixie One"/>
              <a:sym typeface="Nixie One"/>
            </a:endParaRPr>
          </a:p>
        </p:txBody>
      </p:sp>
      <p:pic>
        <p:nvPicPr>
          <p:cNvPr id="413" name="Google Shape;413;p59" descr="Picture of notetaker document"/>
          <p:cNvPicPr preferRelativeResize="0"/>
          <p:nvPr/>
        </p:nvPicPr>
        <p:blipFill rotWithShape="1">
          <a:blip r:embed="rId4">
            <a:alphaModFix/>
          </a:blip>
          <a:srcRect l="42617" t="39277" r="31050" b="11068"/>
          <a:stretch/>
        </p:blipFill>
        <p:spPr>
          <a:xfrm>
            <a:off x="5681925" y="5486425"/>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0"/>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sz="4100" b="1">
                <a:solidFill>
                  <a:schemeClr val="dk1"/>
                </a:solidFill>
                <a:highlight>
                  <a:srgbClr val="FFFFFF"/>
                </a:highlight>
                <a:latin typeface="Nixie One"/>
                <a:ea typeface="Nixie One"/>
                <a:cs typeface="Nixie One"/>
                <a:sym typeface="Nixie One"/>
              </a:rPr>
              <a:t>Create a Pruning, Weeding and Watering Schedule</a:t>
            </a:r>
            <a:endParaRPr sz="4100" b="1">
              <a:latin typeface="Nixie One"/>
              <a:ea typeface="Nixie One"/>
              <a:cs typeface="Nixie One"/>
              <a:sym typeface="Nixie One"/>
            </a:endParaRPr>
          </a:p>
        </p:txBody>
      </p:sp>
      <p:sp>
        <p:nvSpPr>
          <p:cNvPr id="419" name="Google Shape;419;p60"/>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Time Allocation for Coaches</a:t>
            </a:r>
            <a:endParaRPr b="1">
              <a:solidFill>
                <a:srgbClr val="434343"/>
              </a:solidFill>
              <a:latin typeface="Nixie One"/>
              <a:ea typeface="Nixie One"/>
              <a:cs typeface="Nixie One"/>
              <a:sym typeface="Nixie On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for Coaches</a:t>
            </a:r>
            <a:endParaRPr b="1">
              <a:latin typeface="Nixie One"/>
              <a:ea typeface="Nixie One"/>
              <a:cs typeface="Nixie One"/>
              <a:sym typeface="Nixie One"/>
            </a:endParaRPr>
          </a:p>
        </p:txBody>
      </p:sp>
      <p:sp>
        <p:nvSpPr>
          <p:cNvPr id="425" name="Google Shape;425;p61"/>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426" name="Google Shape;426;p61"/>
          <p:cNvSpPr txBox="1"/>
          <p:nvPr/>
        </p:nvSpPr>
        <p:spPr>
          <a:xfrm>
            <a:off x="228600" y="1408575"/>
            <a:ext cx="5373300" cy="528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“...coaching is part of differentiated professional learning. It is not a one-size-fits-all process that can be delivered at a school faculty meeting or in a one-day workshop. Coaching is embedded within the context of instruction and/or systems work in order to increase instructional and leadership capacity.”</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-Catherine Moran</a:t>
            </a:r>
            <a:endParaRPr sz="2400" b="1">
              <a:solidFill>
                <a:schemeClr val="dk1"/>
              </a:solidFill>
              <a:latin typeface="Nixie One"/>
              <a:ea typeface="Nixie One"/>
              <a:cs typeface="Nixie One"/>
              <a:sym typeface="Nixie One"/>
            </a:endParaRPr>
          </a:p>
        </p:txBody>
      </p:sp>
      <p:pic>
        <p:nvPicPr>
          <p:cNvPr id="427" name="Google Shape;427;p61" descr="Two adults standing and talking"/>
          <p:cNvPicPr preferRelativeResize="0"/>
          <p:nvPr/>
        </p:nvPicPr>
        <p:blipFill>
          <a:blip r:embed="rId3">
            <a:alphaModFix/>
          </a:blip>
          <a:stretch>
            <a:fillRect/>
          </a:stretch>
        </p:blipFill>
        <p:spPr>
          <a:xfrm>
            <a:off x="5726400" y="2474975"/>
            <a:ext cx="3189000" cy="2463378"/>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for Coaches</a:t>
            </a:r>
            <a:endParaRPr b="1">
              <a:latin typeface="Nixie One"/>
              <a:ea typeface="Nixie One"/>
              <a:cs typeface="Nixie One"/>
              <a:sym typeface="Nixie One"/>
            </a:endParaRPr>
          </a:p>
        </p:txBody>
      </p:sp>
      <p:sp>
        <p:nvSpPr>
          <p:cNvPr id="433" name="Google Shape;433;p62"/>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434" name="Google Shape;434;p62"/>
          <p:cNvSpPr txBox="1"/>
          <p:nvPr/>
        </p:nvSpPr>
        <p:spPr>
          <a:xfrm>
            <a:off x="276900" y="1575525"/>
            <a:ext cx="8590200" cy="51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Nixie One"/>
                <a:ea typeface="Nixie One"/>
                <a:cs typeface="Nixie One"/>
                <a:sym typeface="Nixie One"/>
              </a:rPr>
              <a:t>Considerations for a school systems coach:</a:t>
            </a:r>
            <a:endParaRPr sz="2400" b="1">
              <a:latin typeface="Nixie One"/>
              <a:ea typeface="Nixie One"/>
              <a:cs typeface="Nixie One"/>
              <a:sym typeface="Nixie One"/>
            </a:endParaRPr>
          </a:p>
          <a:p>
            <a:pPr marL="0" lvl="0" indent="0" algn="l" rtl="0">
              <a:spcBef>
                <a:spcPts val="0"/>
              </a:spcBef>
              <a:spcAft>
                <a:spcPts val="0"/>
              </a:spcAft>
              <a:buNone/>
            </a:pPr>
            <a:endParaRPr sz="2400" b="1">
              <a:latin typeface="Nixie One"/>
              <a:ea typeface="Nixie One"/>
              <a:cs typeface="Nixie One"/>
              <a:sym typeface="Nixie One"/>
            </a:endParaRPr>
          </a:p>
          <a:p>
            <a:pPr marL="0" lvl="0" indent="0" algn="l" rtl="0">
              <a:lnSpc>
                <a:spcPct val="115000"/>
              </a:lnSpc>
              <a:spcBef>
                <a:spcPts val="0"/>
              </a:spcBef>
              <a:spcAft>
                <a:spcPts val="0"/>
              </a:spcAft>
              <a:buNone/>
            </a:pPr>
            <a:r>
              <a:rPr lang="en-US" sz="2400" b="1">
                <a:solidFill>
                  <a:schemeClr val="dk1"/>
                </a:solidFill>
                <a:latin typeface="Nixie One"/>
                <a:ea typeface="Nixie One"/>
                <a:cs typeface="Nixie One"/>
                <a:sym typeface="Nixie One"/>
              </a:rPr>
              <a:t>Time allocation includes, but is not limited to, the following activities: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None/>
            </a:pPr>
            <a:r>
              <a:rPr lang="en-US" sz="2400" b="1">
                <a:solidFill>
                  <a:schemeClr val="dk1"/>
                </a:solidFill>
                <a:latin typeface="Nixie One"/>
                <a:ea typeface="Nixie One"/>
                <a:cs typeface="Nixie One"/>
                <a:sym typeface="Nixie One"/>
              </a:rPr>
              <a:t>• Attendance at professional learning sessions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Attendance at monthly coaches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Meetings with administrator</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Facilitation of monthly SLT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Preparing to facilitate monthly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Completion of assigned action items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None/>
            </a:pPr>
            <a:r>
              <a:rPr lang="en-US" sz="2400" b="1">
                <a:solidFill>
                  <a:schemeClr val="dk1"/>
                </a:solidFill>
                <a:latin typeface="Nixie One"/>
                <a:ea typeface="Nixie One"/>
                <a:cs typeface="Nixie One"/>
                <a:sym typeface="Nixie One"/>
              </a:rPr>
              <a:t>• Data collection and analysis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endParaRPr sz="2400" b="1">
              <a:solidFill>
                <a:schemeClr val="dk1"/>
              </a:solidFill>
              <a:latin typeface="Nixie One"/>
              <a:ea typeface="Nixie One"/>
              <a:cs typeface="Nixie One"/>
              <a:sym typeface="Nixie One"/>
            </a:endParaRPr>
          </a:p>
          <a:p>
            <a:pPr marL="0" lvl="0" indent="0" algn="l" rtl="0">
              <a:spcBef>
                <a:spcPts val="0"/>
              </a:spcBef>
              <a:spcAft>
                <a:spcPts val="0"/>
              </a:spcAft>
              <a:buNone/>
            </a:pPr>
            <a:endParaRPr sz="2400" b="1">
              <a:latin typeface="Nixie One"/>
              <a:ea typeface="Nixie One"/>
              <a:cs typeface="Nixie One"/>
              <a:sym typeface="Nixie On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Walk with Us: Notetaker</a:t>
            </a:r>
            <a:endParaRPr b="1">
              <a:latin typeface="Nixie One"/>
              <a:ea typeface="Nixie One"/>
              <a:cs typeface="Nixie One"/>
              <a:sym typeface="Nixie One"/>
            </a:endParaRPr>
          </a:p>
        </p:txBody>
      </p:sp>
      <p:pic>
        <p:nvPicPr>
          <p:cNvPr id="188" name="Google Shape;188;p36" descr="Picture of notetaker document"/>
          <p:cNvPicPr preferRelativeResize="0"/>
          <p:nvPr/>
        </p:nvPicPr>
        <p:blipFill rotWithShape="1">
          <a:blip r:embed="rId3">
            <a:alphaModFix/>
          </a:blip>
          <a:srcRect l="42617" t="39277" r="31050" b="11068"/>
          <a:stretch/>
        </p:blipFill>
        <p:spPr>
          <a:xfrm>
            <a:off x="1710000" y="1473450"/>
            <a:ext cx="5180952" cy="5241001"/>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Time Allocation for </a:t>
            </a:r>
            <a:endParaRPr b="1">
              <a:latin typeface="Nixie One"/>
              <a:ea typeface="Nixie One"/>
              <a:cs typeface="Nixie One"/>
              <a:sym typeface="Nixie One"/>
            </a:endParaRPr>
          </a:p>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Instructional Coaches</a:t>
            </a:r>
            <a:endParaRPr b="1">
              <a:latin typeface="Nixie One"/>
              <a:ea typeface="Nixie One"/>
              <a:cs typeface="Nixie One"/>
              <a:sym typeface="Nixie One"/>
            </a:endParaRPr>
          </a:p>
        </p:txBody>
      </p:sp>
      <p:sp>
        <p:nvSpPr>
          <p:cNvPr id="440" name="Google Shape;440;p63"/>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441" name="Google Shape;441;p63"/>
          <p:cNvSpPr txBox="1"/>
          <p:nvPr/>
        </p:nvSpPr>
        <p:spPr>
          <a:xfrm>
            <a:off x="276900" y="1599100"/>
            <a:ext cx="8590200" cy="506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a:solidFill>
                  <a:schemeClr val="dk1"/>
                </a:solidFill>
                <a:latin typeface="Nixie One"/>
                <a:ea typeface="Nixie One"/>
                <a:cs typeface="Nixie One"/>
                <a:sym typeface="Nixie One"/>
              </a:rPr>
              <a:t>Time allocation may include, but is not limited to, the following activities: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Team/grade level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Data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Regular peer to peer coaching cycles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Meetings with administrator</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Facilitation of school leadership team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Preparing to facilitate data, grade/content, leadership,   </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peer to peer coaching meetings</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Providing/receiving professional development </a:t>
            </a:r>
            <a:endParaRPr sz="2400" b="1">
              <a:solidFill>
                <a:schemeClr val="dk1"/>
              </a:solidFill>
              <a:latin typeface="Nixie One"/>
              <a:ea typeface="Nixie One"/>
              <a:cs typeface="Nixie One"/>
              <a:sym typeface="Nixie One"/>
            </a:endParaRPr>
          </a:p>
          <a:p>
            <a:pPr marL="0" lvl="0" indent="0" algn="l" rtl="0">
              <a:lnSpc>
                <a:spcPct val="115000"/>
              </a:lnSpc>
              <a:spcBef>
                <a:spcPts val="0"/>
              </a:spcBef>
              <a:spcAft>
                <a:spcPts val="0"/>
              </a:spcAft>
              <a:buClr>
                <a:schemeClr val="dk1"/>
              </a:buClr>
              <a:buSzPts val="1100"/>
              <a:buFont typeface="Arial"/>
              <a:buNone/>
            </a:pPr>
            <a:r>
              <a:rPr lang="en-US" sz="2400" b="1">
                <a:solidFill>
                  <a:schemeClr val="dk1"/>
                </a:solidFill>
                <a:latin typeface="Nixie One"/>
                <a:ea typeface="Nixie One"/>
                <a:cs typeface="Nixie One"/>
                <a:sym typeface="Nixie One"/>
              </a:rPr>
              <a:t>• Covering classes to allow peer observation</a:t>
            </a:r>
            <a:endParaRPr sz="2400" b="1">
              <a:solidFill>
                <a:schemeClr val="dk1"/>
              </a:solidFill>
              <a:latin typeface="Nixie One"/>
              <a:ea typeface="Nixie One"/>
              <a:cs typeface="Nixie One"/>
              <a:sym typeface="Nixie One"/>
            </a:endParaRPr>
          </a:p>
          <a:p>
            <a:pPr marL="0" lvl="0" indent="0" algn="l" rtl="0">
              <a:spcBef>
                <a:spcPts val="0"/>
              </a:spcBef>
              <a:spcAft>
                <a:spcPts val="0"/>
              </a:spcAft>
              <a:buNone/>
            </a:pPr>
            <a:endParaRPr sz="2400">
              <a:latin typeface="Verdana"/>
              <a:ea typeface="Verdana"/>
              <a:cs typeface="Verdana"/>
              <a:sym typeface="Verdan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Protecting Time Allocation for Coaches</a:t>
            </a:r>
            <a:endParaRPr b="1">
              <a:latin typeface="Nixie One"/>
              <a:ea typeface="Nixie One"/>
              <a:cs typeface="Nixie One"/>
              <a:sym typeface="Nixie One"/>
            </a:endParaRPr>
          </a:p>
        </p:txBody>
      </p:sp>
      <p:sp>
        <p:nvSpPr>
          <p:cNvPr id="447" name="Google Shape;447;p64"/>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448" name="Google Shape;448;p64"/>
          <p:cNvSpPr txBox="1"/>
          <p:nvPr/>
        </p:nvSpPr>
        <p:spPr>
          <a:xfrm>
            <a:off x="159200" y="1371600"/>
            <a:ext cx="6428400" cy="51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b="1">
                <a:latin typeface="Nixie One"/>
                <a:ea typeface="Nixie One"/>
                <a:cs typeface="Nixie One"/>
                <a:sym typeface="Nixie One"/>
              </a:rPr>
              <a:t>Common barriers to protecting time for coaching activities:</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Serving as administrator designee</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Administrative duties/paperwork</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Substitute teacher</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Extra duties</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Writing assessments</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Managing local/state assessment schedules</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Discipline</a:t>
            </a:r>
            <a:endParaRPr sz="2400" b="1">
              <a:latin typeface="Nixie One"/>
              <a:ea typeface="Nixie One"/>
              <a:cs typeface="Nixie One"/>
              <a:sym typeface="Nixie One"/>
            </a:endParaRPr>
          </a:p>
          <a:p>
            <a:pPr marL="457200" lvl="0" indent="-381000" algn="l" rtl="0">
              <a:lnSpc>
                <a:spcPct val="115000"/>
              </a:lnSpc>
              <a:spcBef>
                <a:spcPts val="0"/>
              </a:spcBef>
              <a:spcAft>
                <a:spcPts val="0"/>
              </a:spcAft>
              <a:buSzPts val="2400"/>
              <a:buFont typeface="Nixie One"/>
              <a:buChar char="●"/>
            </a:pPr>
            <a:r>
              <a:rPr lang="en-US" sz="2400" b="1">
                <a:latin typeface="Nixie One"/>
                <a:ea typeface="Nixie One"/>
                <a:cs typeface="Nixie One"/>
                <a:sym typeface="Nixie One"/>
              </a:rPr>
              <a:t>Small group instruction</a:t>
            </a:r>
            <a:endParaRPr sz="2400" b="1">
              <a:latin typeface="Nixie One"/>
              <a:ea typeface="Nixie One"/>
              <a:cs typeface="Nixie One"/>
              <a:sym typeface="Nixie One"/>
            </a:endParaRPr>
          </a:p>
          <a:p>
            <a:pPr marL="0" lvl="0" indent="0" algn="l" rtl="0">
              <a:spcBef>
                <a:spcPts val="0"/>
              </a:spcBef>
              <a:spcAft>
                <a:spcPts val="0"/>
              </a:spcAft>
              <a:buNone/>
            </a:pPr>
            <a:endParaRPr sz="2400">
              <a:latin typeface="Verdana"/>
              <a:ea typeface="Verdana"/>
              <a:cs typeface="Verdana"/>
              <a:sym typeface="Verdana"/>
            </a:endParaRPr>
          </a:p>
        </p:txBody>
      </p:sp>
      <p:pic>
        <p:nvPicPr>
          <p:cNvPr id="449" name="Google Shape;449;p64" descr="Road closed sign"/>
          <p:cNvPicPr preferRelativeResize="0"/>
          <p:nvPr/>
        </p:nvPicPr>
        <p:blipFill>
          <a:blip r:embed="rId3">
            <a:alphaModFix/>
          </a:blip>
          <a:stretch>
            <a:fillRect/>
          </a:stretch>
        </p:blipFill>
        <p:spPr>
          <a:xfrm>
            <a:off x="6024875" y="2872932"/>
            <a:ext cx="2969101" cy="1965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Time Allocation Activity</a:t>
            </a:r>
            <a:endParaRPr b="1">
              <a:latin typeface="Nixie One"/>
              <a:ea typeface="Nixie One"/>
              <a:cs typeface="Nixie One"/>
              <a:sym typeface="Nixie One"/>
            </a:endParaRPr>
          </a:p>
        </p:txBody>
      </p:sp>
      <p:sp>
        <p:nvSpPr>
          <p:cNvPr id="455" name="Google Shape;455;p65"/>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456" name="Google Shape;456;p65" descr="A branch from a fern tree"/>
          <p:cNvPicPr preferRelativeResize="0"/>
          <p:nvPr/>
        </p:nvPicPr>
        <p:blipFill>
          <a:blip r:embed="rId3">
            <a:alphaModFix/>
          </a:blip>
          <a:stretch>
            <a:fillRect/>
          </a:stretch>
        </p:blipFill>
        <p:spPr>
          <a:xfrm>
            <a:off x="5010025" y="2154600"/>
            <a:ext cx="3708250" cy="2468300"/>
          </a:xfrm>
          <a:prstGeom prst="rect">
            <a:avLst/>
          </a:prstGeom>
          <a:noFill/>
          <a:ln>
            <a:noFill/>
          </a:ln>
        </p:spPr>
      </p:pic>
      <p:sp>
        <p:nvSpPr>
          <p:cNvPr id="457" name="Google Shape;457;p65" descr="A branch from a fern tree"/>
          <p:cNvSpPr txBox="1"/>
          <p:nvPr/>
        </p:nvSpPr>
        <p:spPr>
          <a:xfrm>
            <a:off x="257700" y="1371600"/>
            <a:ext cx="6798000" cy="52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F90FF"/>
                </a:solidFill>
                <a:latin typeface="Nixie One"/>
                <a:ea typeface="Nixie One"/>
                <a:cs typeface="Nixie One"/>
                <a:sym typeface="Nixie One"/>
              </a:rPr>
              <a:t>Option 1:</a:t>
            </a:r>
            <a:endParaRPr sz="2200" b="1">
              <a:solidFill>
                <a:srgbClr val="0F90FF"/>
              </a:solidFill>
              <a:latin typeface="Nixie One"/>
              <a:ea typeface="Nixie One"/>
              <a:cs typeface="Nixie One"/>
              <a:sym typeface="Nixie One"/>
            </a:endParaRPr>
          </a:p>
          <a:p>
            <a:pPr marL="457200" lvl="0" indent="-368300" algn="l" rtl="0">
              <a:spcBef>
                <a:spcPts val="0"/>
              </a:spcBef>
              <a:spcAft>
                <a:spcPts val="0"/>
              </a:spcAft>
              <a:buSzPts val="2200"/>
              <a:buFont typeface="Nixie One"/>
              <a:buAutoNum type="arabicPeriod"/>
            </a:pPr>
            <a:r>
              <a:rPr lang="en-US" sz="2200" b="1">
                <a:latin typeface="Nixie One"/>
                <a:ea typeface="Nixie One"/>
                <a:cs typeface="Nixie One"/>
                <a:sym typeface="Nixie One"/>
              </a:rPr>
              <a:t>Identify activities for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each type of coach in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your system.</a:t>
            </a:r>
            <a:endParaRPr sz="2200" b="1">
              <a:latin typeface="Nixie One"/>
              <a:ea typeface="Nixie One"/>
              <a:cs typeface="Nixie One"/>
              <a:sym typeface="Nixie One"/>
            </a:endParaRPr>
          </a:p>
          <a:p>
            <a:pPr marL="457200" lvl="0" indent="-368300" algn="l" rtl="0">
              <a:spcBef>
                <a:spcPts val="0"/>
              </a:spcBef>
              <a:spcAft>
                <a:spcPts val="0"/>
              </a:spcAft>
              <a:buSzPts val="2200"/>
              <a:buFont typeface="Nixie One"/>
              <a:buAutoNum type="arabicPeriod"/>
            </a:pPr>
            <a:r>
              <a:rPr lang="en-US" sz="2200" b="1">
                <a:latin typeface="Nixie One"/>
                <a:ea typeface="Nixie One"/>
                <a:cs typeface="Nixie One"/>
                <a:sym typeface="Nixie One"/>
              </a:rPr>
              <a:t>Prioritize activities as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they relate to your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vision and purpose for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coaching.</a:t>
            </a:r>
            <a:endParaRPr sz="2200" b="1">
              <a:latin typeface="Nixie One"/>
              <a:ea typeface="Nixie One"/>
              <a:cs typeface="Nixie One"/>
              <a:sym typeface="Nixie One"/>
            </a:endParaRPr>
          </a:p>
          <a:p>
            <a:pPr marL="457200" lvl="0" indent="-368300" algn="l" rtl="0">
              <a:spcBef>
                <a:spcPts val="0"/>
              </a:spcBef>
              <a:spcAft>
                <a:spcPts val="0"/>
              </a:spcAft>
              <a:buSzPts val="2200"/>
              <a:buFont typeface="Nixie One"/>
              <a:buAutoNum type="arabicPeriod"/>
            </a:pPr>
            <a:r>
              <a:rPr lang="en-US" sz="2200" b="1">
                <a:latin typeface="Nixie One"/>
                <a:ea typeface="Nixie One"/>
                <a:cs typeface="Nixie One"/>
                <a:sym typeface="Nixie One"/>
              </a:rPr>
              <a:t>Estimate percentage of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time allocation for each </a:t>
            </a:r>
            <a:endParaRPr sz="2200" b="1">
              <a:latin typeface="Nixie One"/>
              <a:ea typeface="Nixie One"/>
              <a:cs typeface="Nixie One"/>
              <a:sym typeface="Nixie One"/>
            </a:endParaRPr>
          </a:p>
          <a:p>
            <a:pPr marL="457200" lvl="0" indent="0" algn="l" rtl="0">
              <a:spcBef>
                <a:spcPts val="0"/>
              </a:spcBef>
              <a:spcAft>
                <a:spcPts val="0"/>
              </a:spcAft>
              <a:buNone/>
            </a:pPr>
            <a:r>
              <a:rPr lang="en-US" sz="2200" b="1">
                <a:latin typeface="Nixie One"/>
                <a:ea typeface="Nixie One"/>
                <a:cs typeface="Nixie One"/>
                <a:sym typeface="Nixie One"/>
              </a:rPr>
              <a:t>activity.</a:t>
            </a:r>
            <a:endParaRPr sz="2200" b="1">
              <a:latin typeface="Nixie One"/>
              <a:ea typeface="Nixie One"/>
              <a:cs typeface="Nixie One"/>
              <a:sym typeface="Nixie One"/>
            </a:endParaRPr>
          </a:p>
          <a:p>
            <a:pPr marL="457200" lvl="0" indent="-368300" algn="l" rtl="0">
              <a:spcBef>
                <a:spcPts val="0"/>
              </a:spcBef>
              <a:spcAft>
                <a:spcPts val="0"/>
              </a:spcAft>
              <a:buSzPts val="2200"/>
              <a:buFont typeface="Nixie One"/>
              <a:buAutoNum type="arabicPeriod"/>
            </a:pPr>
            <a:r>
              <a:rPr lang="en-US" sz="2200" b="1">
                <a:latin typeface="Nixie One"/>
                <a:ea typeface="Nixie One"/>
                <a:cs typeface="Nixie One"/>
                <a:sym typeface="Nixie One"/>
              </a:rPr>
              <a:t>Identify potential barriers and solutions to protecting the time of coaches.</a:t>
            </a:r>
            <a:endParaRPr sz="2200" b="1">
              <a:latin typeface="Nixie One"/>
              <a:ea typeface="Nixie One"/>
              <a:cs typeface="Nixie One"/>
              <a:sym typeface="Nixie One"/>
            </a:endParaRPr>
          </a:p>
          <a:p>
            <a:pPr marL="0" lvl="0" indent="0" algn="l" rtl="0">
              <a:spcBef>
                <a:spcPts val="0"/>
              </a:spcBef>
              <a:spcAft>
                <a:spcPts val="0"/>
              </a:spcAft>
              <a:buNone/>
            </a:pPr>
            <a:r>
              <a:rPr lang="en-US" sz="2200" b="1">
                <a:solidFill>
                  <a:srgbClr val="0F90FF"/>
                </a:solidFill>
                <a:latin typeface="Nixie One"/>
                <a:ea typeface="Nixie One"/>
                <a:cs typeface="Nixie One"/>
                <a:sym typeface="Nixie One"/>
              </a:rPr>
              <a:t>Option 2: </a:t>
            </a:r>
            <a:endParaRPr sz="2200" b="1">
              <a:solidFill>
                <a:srgbClr val="0F90FF"/>
              </a:solidFill>
              <a:latin typeface="Nixie One"/>
              <a:ea typeface="Nixie One"/>
              <a:cs typeface="Nixie One"/>
              <a:sym typeface="Nixie One"/>
            </a:endParaRPr>
          </a:p>
          <a:p>
            <a:pPr marL="457200" lvl="0" indent="0" algn="l" rtl="0">
              <a:spcBef>
                <a:spcPts val="0"/>
              </a:spcBef>
              <a:spcAft>
                <a:spcPts val="0"/>
              </a:spcAft>
              <a:buNone/>
            </a:pPr>
            <a:r>
              <a:rPr lang="en-US" sz="2200" b="1">
                <a:solidFill>
                  <a:schemeClr val="dk1"/>
                </a:solidFill>
                <a:latin typeface="Nixie One"/>
                <a:ea typeface="Nixie One"/>
                <a:cs typeface="Nixie One"/>
                <a:sym typeface="Nixie One"/>
              </a:rPr>
              <a:t>Join another group to work on creating your vision for coaching.</a:t>
            </a:r>
            <a:endParaRPr sz="2200" b="1">
              <a:latin typeface="Nixie One"/>
              <a:ea typeface="Nixie One"/>
              <a:cs typeface="Nixie One"/>
              <a:sym typeface="Nixie One"/>
            </a:endParaRPr>
          </a:p>
          <a:p>
            <a:pPr marL="0" lvl="0" indent="0" algn="l" rtl="0">
              <a:spcBef>
                <a:spcPts val="0"/>
              </a:spcBef>
              <a:spcAft>
                <a:spcPts val="0"/>
              </a:spcAft>
              <a:buNone/>
            </a:pPr>
            <a:endParaRPr sz="2500" b="1">
              <a:latin typeface="Nixie One"/>
              <a:ea typeface="Nixie One"/>
              <a:cs typeface="Nixie One"/>
              <a:sym typeface="Nixie One"/>
            </a:endParaRPr>
          </a:p>
        </p:txBody>
      </p:sp>
      <p:pic>
        <p:nvPicPr>
          <p:cNvPr id="458" name="Google Shape;458;p65" descr="Picture of notetaker document"/>
          <p:cNvPicPr preferRelativeResize="0"/>
          <p:nvPr/>
        </p:nvPicPr>
        <p:blipFill rotWithShape="1">
          <a:blip r:embed="rId4">
            <a:alphaModFix/>
          </a:blip>
          <a:srcRect l="42617" t="39277" r="31050" b="11068"/>
          <a:stretch/>
        </p:blipFill>
        <p:spPr>
          <a:xfrm>
            <a:off x="7224225" y="4782650"/>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6"/>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sz="4900" b="1">
                <a:latin typeface="Nixie One"/>
                <a:ea typeface="Nixie One"/>
                <a:cs typeface="Nixie One"/>
                <a:sym typeface="Nixie One"/>
              </a:rPr>
              <a:t>Plan the Harvest</a:t>
            </a:r>
            <a:endParaRPr sz="4900" b="1">
              <a:latin typeface="Nixie One"/>
              <a:ea typeface="Nixie One"/>
              <a:cs typeface="Nixie One"/>
              <a:sym typeface="Nixie One"/>
            </a:endParaRPr>
          </a:p>
        </p:txBody>
      </p:sp>
      <p:sp>
        <p:nvSpPr>
          <p:cNvPr id="464" name="Google Shape;464;p66"/>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Planning the Delivery of Coaching</a:t>
            </a:r>
            <a:endParaRPr b="1">
              <a:solidFill>
                <a:srgbClr val="434343"/>
              </a:solidFill>
              <a:latin typeface="Nixie One"/>
              <a:ea typeface="Nixie One"/>
              <a:cs typeface="Nixie One"/>
              <a:sym typeface="Nixie On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7"/>
          <p:cNvSpPr txBox="1">
            <a:spLocks noGrp="1"/>
          </p:cNvSpPr>
          <p:nvPr>
            <p:ph type="title"/>
          </p:nvPr>
        </p:nvSpPr>
        <p:spPr>
          <a:xfrm>
            <a:off x="457200" y="250507"/>
            <a:ext cx="8229600" cy="1325563"/>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What is needed?</a:t>
            </a:r>
            <a:endParaRPr b="1">
              <a:latin typeface="Nixie One"/>
              <a:ea typeface="Nixie One"/>
              <a:cs typeface="Nixie One"/>
              <a:sym typeface="Nixie One"/>
            </a:endParaRPr>
          </a:p>
        </p:txBody>
      </p:sp>
      <p:sp>
        <p:nvSpPr>
          <p:cNvPr id="470" name="Google Shape;470;p67"/>
          <p:cNvSpPr txBox="1">
            <a:spLocks noGrp="1"/>
          </p:cNvSpPr>
          <p:nvPr>
            <p:ph type="body" idx="1"/>
          </p:nvPr>
        </p:nvSpPr>
        <p:spPr>
          <a:xfrm>
            <a:off x="833500" y="1666575"/>
            <a:ext cx="3662400" cy="657600"/>
          </a:xfrm>
          <a:prstGeom prst="rect">
            <a:avLst/>
          </a:prstGeom>
          <a:solidFill>
            <a:srgbClr val="003369">
              <a:alpha val="74901"/>
            </a:srgbClr>
          </a:solid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2100"/>
              <a:buNone/>
            </a:pPr>
            <a:r>
              <a:rPr lang="en-US" sz="2400">
                <a:latin typeface="Nixie One"/>
                <a:ea typeface="Nixie One"/>
                <a:cs typeface="Nixie One"/>
                <a:sym typeface="Nixie One"/>
              </a:rPr>
              <a:t>SKILLS</a:t>
            </a:r>
            <a:endParaRPr sz="2400">
              <a:latin typeface="Nixie One"/>
              <a:ea typeface="Nixie One"/>
              <a:cs typeface="Nixie One"/>
              <a:sym typeface="Nixie One"/>
            </a:endParaRPr>
          </a:p>
          <a:p>
            <a:pPr marL="0" lvl="0" indent="0" algn="ctr" rtl="0">
              <a:lnSpc>
                <a:spcPct val="80000"/>
              </a:lnSpc>
              <a:spcBef>
                <a:spcPts val="0"/>
              </a:spcBef>
              <a:spcAft>
                <a:spcPts val="0"/>
              </a:spcAft>
              <a:buClr>
                <a:schemeClr val="lt1"/>
              </a:buClr>
              <a:buSzPts val="2100"/>
              <a:buNone/>
            </a:pPr>
            <a:r>
              <a:rPr lang="en-US" sz="2400">
                <a:latin typeface="Nixie One"/>
                <a:ea typeface="Nixie One"/>
                <a:cs typeface="Nixie One"/>
                <a:sym typeface="Nixie One"/>
              </a:rPr>
              <a:t>Coaching “Coaching”</a:t>
            </a:r>
            <a:endParaRPr sz="2400">
              <a:latin typeface="Nixie One"/>
              <a:ea typeface="Nixie One"/>
              <a:cs typeface="Nixie One"/>
              <a:sym typeface="Nixie One"/>
            </a:endParaRPr>
          </a:p>
        </p:txBody>
      </p:sp>
      <p:sp>
        <p:nvSpPr>
          <p:cNvPr id="471" name="Google Shape;471;p67"/>
          <p:cNvSpPr txBox="1">
            <a:spLocks noGrp="1"/>
          </p:cNvSpPr>
          <p:nvPr>
            <p:ph type="body" idx="2"/>
          </p:nvPr>
        </p:nvSpPr>
        <p:spPr>
          <a:xfrm>
            <a:off x="457200" y="2414600"/>
            <a:ext cx="4040100" cy="4297200"/>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Performance Feedback</a:t>
            </a:r>
            <a:endParaRPr sz="2300" b="1">
              <a:latin typeface="Nixie One"/>
              <a:ea typeface="Nixie One"/>
              <a:cs typeface="Nixie One"/>
              <a:sym typeface="Nixie One"/>
            </a:endParaRPr>
          </a:p>
          <a:p>
            <a:pPr marL="0" lvl="0" indent="0" algn="l" rtl="0">
              <a:lnSpc>
                <a:spcPct val="100000"/>
              </a:lnSpc>
              <a:spcBef>
                <a:spcPts val="0"/>
              </a:spcBef>
              <a:spcAft>
                <a:spcPts val="0"/>
              </a:spcAft>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Creating an Enabling Context</a:t>
            </a:r>
            <a:endParaRPr sz="2300" b="1">
              <a:latin typeface="Nixie One"/>
              <a:ea typeface="Nixie One"/>
              <a:cs typeface="Nixie One"/>
              <a:sym typeface="Nixie One"/>
            </a:endParaRPr>
          </a:p>
          <a:p>
            <a:pPr marL="0" lvl="0" indent="0" algn="l" rtl="0">
              <a:lnSpc>
                <a:spcPct val="100000"/>
              </a:lnSpc>
              <a:spcBef>
                <a:spcPts val="0"/>
              </a:spcBef>
              <a:spcAft>
                <a:spcPts val="0"/>
              </a:spcAft>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Data use</a:t>
            </a:r>
            <a:endParaRPr sz="2300" b="1">
              <a:latin typeface="Nixie One"/>
              <a:ea typeface="Nixie One"/>
              <a:cs typeface="Nixie One"/>
              <a:sym typeface="Nixie One"/>
            </a:endParaRPr>
          </a:p>
          <a:p>
            <a:pPr marL="0" lvl="0" indent="0" algn="l" rtl="0">
              <a:lnSpc>
                <a:spcPct val="100000"/>
              </a:lnSpc>
              <a:spcBef>
                <a:spcPts val="0"/>
              </a:spcBef>
              <a:spcAft>
                <a:spcPts val="0"/>
              </a:spcAft>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Application of Content Knowledge</a:t>
            </a:r>
            <a:endParaRPr sz="2300" b="1">
              <a:latin typeface="Nixie One"/>
              <a:ea typeface="Nixie One"/>
              <a:cs typeface="Nixie One"/>
              <a:sym typeface="Nixie One"/>
            </a:endParaRPr>
          </a:p>
          <a:p>
            <a:pPr marL="0" lvl="0" indent="0" algn="l" rtl="0">
              <a:lnSpc>
                <a:spcPct val="100000"/>
              </a:lnSpc>
              <a:spcBef>
                <a:spcPts val="0"/>
              </a:spcBef>
              <a:spcAft>
                <a:spcPts val="0"/>
              </a:spcAft>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Continuum of Supports</a:t>
            </a:r>
            <a:endParaRPr sz="2300" b="1">
              <a:latin typeface="Nixie One"/>
              <a:ea typeface="Nixie One"/>
              <a:cs typeface="Nixie One"/>
              <a:sym typeface="Nixie One"/>
            </a:endParaRPr>
          </a:p>
          <a:p>
            <a:pPr marL="0" lvl="0" indent="0" algn="l" rtl="0">
              <a:lnSpc>
                <a:spcPct val="100000"/>
              </a:lnSpc>
              <a:spcBef>
                <a:spcPts val="0"/>
              </a:spcBef>
              <a:spcAft>
                <a:spcPts val="0"/>
              </a:spcAft>
              <a:buNone/>
            </a:pPr>
            <a:endParaRPr sz="1100" b="1">
              <a:latin typeface="Nixie One"/>
              <a:ea typeface="Nixie One"/>
              <a:cs typeface="Nixie One"/>
              <a:sym typeface="Nixie One"/>
            </a:endParaRPr>
          </a:p>
          <a:p>
            <a:pPr marL="457200" lvl="0" indent="-374650" algn="l" rtl="0">
              <a:lnSpc>
                <a:spcPct val="100000"/>
              </a:lnSpc>
              <a:spcBef>
                <a:spcPts val="0"/>
              </a:spcBef>
              <a:spcAft>
                <a:spcPts val="0"/>
              </a:spcAft>
              <a:buSzPts val="2300"/>
              <a:buFont typeface="Nixie One"/>
              <a:buChar char="•"/>
            </a:pPr>
            <a:r>
              <a:rPr lang="en-US" sz="2300" b="1">
                <a:latin typeface="Nixie One"/>
                <a:ea typeface="Nixie One"/>
                <a:cs typeface="Nixie One"/>
                <a:sym typeface="Nixie One"/>
              </a:rPr>
              <a:t>Scaffolding</a:t>
            </a:r>
            <a:endParaRPr sz="2300" b="1">
              <a:latin typeface="Nixie One"/>
              <a:ea typeface="Nixie One"/>
              <a:cs typeface="Nixie One"/>
              <a:sym typeface="Nixie One"/>
            </a:endParaRPr>
          </a:p>
        </p:txBody>
      </p:sp>
      <p:sp>
        <p:nvSpPr>
          <p:cNvPr id="472" name="Google Shape;472;p67"/>
          <p:cNvSpPr txBox="1">
            <a:spLocks noGrp="1"/>
          </p:cNvSpPr>
          <p:nvPr>
            <p:ph type="body" idx="3"/>
          </p:nvPr>
        </p:nvSpPr>
        <p:spPr>
          <a:xfrm>
            <a:off x="4957050" y="1673500"/>
            <a:ext cx="3729900" cy="639900"/>
          </a:xfrm>
          <a:prstGeom prst="rect">
            <a:avLst/>
          </a:prstGeom>
          <a:solidFill>
            <a:srgbClr val="003369">
              <a:alpha val="74901"/>
            </a:srgbClr>
          </a:solidFill>
          <a:ln>
            <a:noFill/>
          </a:ln>
        </p:spPr>
        <p:txBody>
          <a:bodyPr spcFirstLastPara="1" wrap="square" lIns="91425" tIns="45700" rIns="91425" bIns="45700" anchor="b" anchorCtr="0">
            <a:noAutofit/>
          </a:bodyPr>
          <a:lstStyle/>
          <a:p>
            <a:pPr marL="0" lvl="0" indent="0" algn="ctr" rtl="0">
              <a:lnSpc>
                <a:spcPct val="80000"/>
              </a:lnSpc>
              <a:spcBef>
                <a:spcPts val="0"/>
              </a:spcBef>
              <a:spcAft>
                <a:spcPts val="0"/>
              </a:spcAft>
              <a:buClr>
                <a:schemeClr val="lt1"/>
              </a:buClr>
              <a:buSzPts val="1942"/>
              <a:buNone/>
            </a:pPr>
            <a:r>
              <a:rPr lang="en-US" sz="2420">
                <a:latin typeface="Nixie One"/>
                <a:ea typeface="Nixie One"/>
                <a:cs typeface="Nixie One"/>
                <a:sym typeface="Nixie One"/>
              </a:rPr>
              <a:t>ORGANIZATION</a:t>
            </a:r>
            <a:endParaRPr sz="2420">
              <a:latin typeface="Nixie One"/>
              <a:ea typeface="Nixie One"/>
              <a:cs typeface="Nixie One"/>
              <a:sym typeface="Nixie One"/>
            </a:endParaRPr>
          </a:p>
          <a:p>
            <a:pPr marL="0" lvl="0" indent="0" algn="ctr" rtl="0">
              <a:lnSpc>
                <a:spcPct val="80000"/>
              </a:lnSpc>
              <a:spcBef>
                <a:spcPts val="0"/>
              </a:spcBef>
              <a:spcAft>
                <a:spcPts val="0"/>
              </a:spcAft>
              <a:buClr>
                <a:schemeClr val="lt1"/>
              </a:buClr>
              <a:buSzPts val="1942"/>
              <a:buNone/>
            </a:pPr>
            <a:r>
              <a:rPr lang="en-US" sz="2420">
                <a:latin typeface="Nixie One"/>
                <a:ea typeface="Nixie One"/>
                <a:cs typeface="Nixie One"/>
                <a:sym typeface="Nixie One"/>
              </a:rPr>
              <a:t>Planning for Coaching</a:t>
            </a:r>
            <a:endParaRPr sz="2420">
              <a:latin typeface="Nixie One"/>
              <a:ea typeface="Nixie One"/>
              <a:cs typeface="Nixie One"/>
              <a:sym typeface="Nixie One"/>
            </a:endParaRPr>
          </a:p>
        </p:txBody>
      </p:sp>
      <p:sp>
        <p:nvSpPr>
          <p:cNvPr id="473" name="Google Shape;473;p67"/>
          <p:cNvSpPr txBox="1">
            <a:spLocks noGrp="1"/>
          </p:cNvSpPr>
          <p:nvPr>
            <p:ph type="body" idx="4"/>
          </p:nvPr>
        </p:nvSpPr>
        <p:spPr>
          <a:xfrm>
            <a:off x="4648200" y="2485800"/>
            <a:ext cx="4300800" cy="35340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Routine</a:t>
            </a:r>
            <a:endParaRPr sz="2500" b="1">
              <a:latin typeface="Nixie One"/>
              <a:ea typeface="Nixie One"/>
              <a:cs typeface="Nixie One"/>
              <a:sym typeface="Nixie One"/>
            </a:endParaRPr>
          </a:p>
          <a:p>
            <a:pPr marL="0" lvl="0" indent="0" algn="l" rtl="0">
              <a:lnSpc>
                <a:spcPct val="100000"/>
              </a:lnSpc>
              <a:spcBef>
                <a:spcPts val="0"/>
              </a:spcBef>
              <a:spcAft>
                <a:spcPts val="0"/>
              </a:spcAft>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Structure </a:t>
            </a:r>
            <a:endParaRPr sz="2500" b="1">
              <a:latin typeface="Nixie One"/>
              <a:ea typeface="Nixie One"/>
              <a:cs typeface="Nixie One"/>
              <a:sym typeface="Nixie One"/>
            </a:endParaRPr>
          </a:p>
          <a:p>
            <a:pPr marL="0" lvl="0" indent="0" algn="l" rtl="0">
              <a:lnSpc>
                <a:spcPct val="100000"/>
              </a:lnSpc>
              <a:spcBef>
                <a:spcPts val="0"/>
              </a:spcBef>
              <a:spcAft>
                <a:spcPts val="0"/>
              </a:spcAft>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Templates, Protocols, Processes</a:t>
            </a:r>
            <a:endParaRPr sz="2500" b="1">
              <a:latin typeface="Nixie One"/>
              <a:ea typeface="Nixie One"/>
              <a:cs typeface="Nixie One"/>
              <a:sym typeface="Nixie One"/>
            </a:endParaRPr>
          </a:p>
          <a:p>
            <a:pPr marL="457200" lvl="0" indent="0" algn="l" rtl="0">
              <a:lnSpc>
                <a:spcPct val="100000"/>
              </a:lnSpc>
              <a:spcBef>
                <a:spcPts val="0"/>
              </a:spcBef>
              <a:spcAft>
                <a:spcPts val="0"/>
              </a:spcAft>
              <a:buNone/>
            </a:pPr>
            <a:endParaRPr sz="2500" b="1">
              <a:latin typeface="Nixie One"/>
              <a:ea typeface="Nixie One"/>
              <a:cs typeface="Nixie One"/>
              <a:sym typeface="Nixie One"/>
            </a:endParaRPr>
          </a:p>
          <a:p>
            <a:pPr marL="457200" lvl="0" indent="-387350" algn="l" rtl="0">
              <a:lnSpc>
                <a:spcPct val="100000"/>
              </a:lnSpc>
              <a:spcBef>
                <a:spcPts val="0"/>
              </a:spcBef>
              <a:spcAft>
                <a:spcPts val="0"/>
              </a:spcAft>
              <a:buSzPts val="2500"/>
              <a:buFont typeface="Nixie One"/>
              <a:buChar char="•"/>
            </a:pPr>
            <a:r>
              <a:rPr lang="en-US" sz="2500" b="1">
                <a:latin typeface="Nixie One"/>
                <a:ea typeface="Nixie One"/>
                <a:cs typeface="Nixie One"/>
                <a:sym typeface="Nixie One"/>
              </a:rPr>
              <a:t>Building in Sustainability </a:t>
            </a:r>
            <a:endParaRPr sz="2500" b="1">
              <a:latin typeface="Nixie One"/>
              <a:ea typeface="Nixie One"/>
              <a:cs typeface="Nixie One"/>
              <a:sym typeface="Nixie On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8" descr="NIRN Practice Profile for Coaching components"/>
          <p:cNvPicPr preferRelativeResize="0"/>
          <p:nvPr/>
        </p:nvPicPr>
        <p:blipFill>
          <a:blip r:embed="rId3">
            <a:alphaModFix/>
          </a:blip>
          <a:stretch>
            <a:fillRect/>
          </a:stretch>
        </p:blipFill>
        <p:spPr>
          <a:xfrm>
            <a:off x="22786" y="1304700"/>
            <a:ext cx="9098426" cy="2676001"/>
          </a:xfrm>
          <a:prstGeom prst="rect">
            <a:avLst/>
          </a:prstGeom>
          <a:noFill/>
          <a:ln>
            <a:noFill/>
          </a:ln>
        </p:spPr>
      </p:pic>
      <p:sp>
        <p:nvSpPr>
          <p:cNvPr id="479" name="Google Shape;479;p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Coaching Skills</a:t>
            </a:r>
            <a:endParaRPr b="1">
              <a:latin typeface="Nixie One"/>
              <a:ea typeface="Nixie One"/>
              <a:cs typeface="Nixie One"/>
              <a:sym typeface="Nixie One"/>
            </a:endParaRPr>
          </a:p>
        </p:txBody>
      </p:sp>
      <p:pic>
        <p:nvPicPr>
          <p:cNvPr id="480" name="Google Shape;480;p68" descr="NIRN Practice Profile for Coaching"/>
          <p:cNvPicPr preferRelativeResize="0"/>
          <p:nvPr/>
        </p:nvPicPr>
        <p:blipFill>
          <a:blip r:embed="rId4">
            <a:alphaModFix/>
          </a:blip>
          <a:stretch>
            <a:fillRect/>
          </a:stretch>
        </p:blipFill>
        <p:spPr>
          <a:xfrm>
            <a:off x="4373499" y="3881849"/>
            <a:ext cx="4541903" cy="2807699"/>
          </a:xfrm>
          <a:prstGeom prst="rect">
            <a:avLst/>
          </a:prstGeom>
          <a:noFill/>
          <a:ln w="9525" cap="flat" cmpd="sng">
            <a:solidFill>
              <a:schemeClr val="dk1"/>
            </a:solidFill>
            <a:prstDash val="solid"/>
            <a:round/>
            <a:headEnd type="none" w="sm" len="sm"/>
            <a:tailEnd type="none" w="sm" len="sm"/>
          </a:ln>
        </p:spPr>
      </p:pic>
      <p:sp>
        <p:nvSpPr>
          <p:cNvPr id="481" name="Google Shape;481;p68"/>
          <p:cNvSpPr txBox="1"/>
          <p:nvPr/>
        </p:nvSpPr>
        <p:spPr>
          <a:xfrm>
            <a:off x="228600" y="3783000"/>
            <a:ext cx="4160400" cy="30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i="1">
                <a:latin typeface="Nixie One"/>
                <a:ea typeface="Nixie One"/>
                <a:cs typeface="Nixie One"/>
                <a:sym typeface="Nixie One"/>
              </a:rPr>
              <a:t>Practice Profiles identify the core components of a program, and describe the key activities that are associated with each core component. Practice profiles enable a program to be teachable, learnable, and doable in typical human service settings.</a:t>
            </a:r>
            <a:endParaRPr sz="1200" b="1">
              <a:latin typeface="Nixie One"/>
              <a:ea typeface="Nixie One"/>
              <a:cs typeface="Nixie One"/>
              <a:sym typeface="Nixie One"/>
            </a:endParaRPr>
          </a:p>
          <a:p>
            <a:pPr marL="0" lvl="0" indent="0" algn="l" rtl="0">
              <a:spcBef>
                <a:spcPts val="0"/>
              </a:spcBef>
              <a:spcAft>
                <a:spcPts val="0"/>
              </a:spcAft>
              <a:buNone/>
            </a:pPr>
            <a:r>
              <a:rPr lang="en-US" b="1" i="1">
                <a:latin typeface="Nixie One"/>
                <a:ea typeface="Nixie One"/>
                <a:cs typeface="Nixie One"/>
                <a:sym typeface="Nixie One"/>
              </a:rPr>
              <a:t>Source: AIHub </a:t>
            </a:r>
            <a:r>
              <a:rPr lang="en-US" b="1" i="1" u="sng">
                <a:solidFill>
                  <a:schemeClr val="hlink"/>
                </a:solidFill>
                <a:latin typeface="Nixie One"/>
                <a:ea typeface="Nixie One"/>
                <a:cs typeface="Nixie One"/>
                <a:sym typeface="Nixie One"/>
                <a:hlinkClick r:id="rId5"/>
              </a:rPr>
              <a:t>https://implementation.fpg.unc.edu/</a:t>
            </a:r>
            <a:endParaRPr b="1" i="1">
              <a:latin typeface="Nixie One"/>
              <a:ea typeface="Nixie One"/>
              <a:cs typeface="Nixie One"/>
              <a:sym typeface="Nixie On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Verdana"/>
              <a:buNone/>
            </a:pPr>
            <a:r>
              <a:rPr lang="en-US" b="1">
                <a:latin typeface="Nixie One"/>
                <a:ea typeface="Nixie One"/>
                <a:cs typeface="Nixie One"/>
                <a:sym typeface="Nixie One"/>
              </a:rPr>
              <a:t>Organization</a:t>
            </a:r>
            <a:endParaRPr b="1">
              <a:latin typeface="Nixie One"/>
              <a:ea typeface="Nixie One"/>
              <a:cs typeface="Nixie One"/>
              <a:sym typeface="Nixie One"/>
            </a:endParaRPr>
          </a:p>
        </p:txBody>
      </p:sp>
      <p:pic>
        <p:nvPicPr>
          <p:cNvPr id="487" name="Google Shape;487;p69" descr="Coaching Service Delivery Plan document"/>
          <p:cNvPicPr preferRelativeResize="0"/>
          <p:nvPr/>
        </p:nvPicPr>
        <p:blipFill>
          <a:blip r:embed="rId3">
            <a:alphaModFix/>
          </a:blip>
          <a:stretch>
            <a:fillRect/>
          </a:stretch>
        </p:blipFill>
        <p:spPr>
          <a:xfrm>
            <a:off x="527213" y="1444325"/>
            <a:ext cx="7940075" cy="5413675"/>
          </a:xfrm>
          <a:prstGeom prst="rect">
            <a:avLst/>
          </a:prstGeom>
          <a:noFill/>
          <a:ln w="9525" cap="flat" cmpd="sng">
            <a:solidFill>
              <a:schemeClr val="dk1"/>
            </a:solidFill>
            <a:prstDash val="solid"/>
            <a:round/>
            <a:headEnd type="none" w="sm" len="sm"/>
            <a:tailEnd type="none" w="sm" len="sm"/>
          </a:ln>
        </p:spPr>
      </p:pic>
      <p:pic>
        <p:nvPicPr>
          <p:cNvPr id="488" name="Google Shape;488;p69" descr="Example of Coaching Service Delivery Plan"/>
          <p:cNvPicPr preferRelativeResize="0"/>
          <p:nvPr/>
        </p:nvPicPr>
        <p:blipFill>
          <a:blip r:embed="rId4">
            <a:alphaModFix/>
          </a:blip>
          <a:stretch>
            <a:fillRect/>
          </a:stretch>
        </p:blipFill>
        <p:spPr>
          <a:xfrm rot="-824784">
            <a:off x="3708688" y="2499103"/>
            <a:ext cx="4291353" cy="38151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aphicFrame>
        <p:nvGraphicFramePr>
          <p:cNvPr id="494" name="Google Shape;494;p70" descr="Table comparing traditional feedback and learning-focused feedback"/>
          <p:cNvGraphicFramePr/>
          <p:nvPr>
            <p:extLst>
              <p:ext uri="{D42A27DB-BD31-4B8C-83A1-F6EECF244321}">
                <p14:modId xmlns:p14="http://schemas.microsoft.com/office/powerpoint/2010/main" val="985494603"/>
              </p:ext>
            </p:extLst>
          </p:nvPr>
        </p:nvGraphicFramePr>
        <p:xfrm>
          <a:off x="228600" y="1231825"/>
          <a:ext cx="8686800" cy="6074830"/>
        </p:xfrm>
        <a:graphic>
          <a:graphicData uri="http://schemas.openxmlformats.org/drawingml/2006/table">
            <a:tbl>
              <a:tblPr firstRow="1">
                <a:noFill/>
                <a:tableStyleId>{DB609266-A273-4D65-A56C-738746AE359A}</a:tableStyleId>
              </a:tblPr>
              <a:tblGrid>
                <a:gridCol w="4179750">
                  <a:extLst>
                    <a:ext uri="{9D8B030D-6E8A-4147-A177-3AD203B41FA5}">
                      <a16:colId xmlns:a16="http://schemas.microsoft.com/office/drawing/2014/main" val="20000"/>
                    </a:ext>
                  </a:extLst>
                </a:gridCol>
                <a:gridCol w="4507050">
                  <a:extLst>
                    <a:ext uri="{9D8B030D-6E8A-4147-A177-3AD203B41FA5}">
                      <a16:colId xmlns:a16="http://schemas.microsoft.com/office/drawing/2014/main" val="20001"/>
                    </a:ext>
                  </a:extLst>
                </a:gridCol>
              </a:tblGrid>
              <a:tr h="649750">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a:latin typeface="Nixie One"/>
                        <a:ea typeface="Nixie One"/>
                        <a:cs typeface="Nixie One"/>
                        <a:sym typeface="Nixie One"/>
                      </a:endParaRPr>
                    </a:p>
                  </a:txBody>
                  <a:tcPr marL="91425" marR="91425" marT="91425" marB="91425">
                    <a:solidFill>
                      <a:srgbClr val="B7B7B7"/>
                    </a:solidFill>
                  </a:tcPr>
                </a:tc>
                <a:tc>
                  <a:txBody>
                    <a:bodyPr/>
                    <a:lstStyle/>
                    <a:p>
                      <a:pPr marL="0" marR="0" lvl="0" indent="0" algn="l" rtl="0">
                        <a:lnSpc>
                          <a:spcPct val="100000"/>
                        </a:lnSpc>
                        <a:spcBef>
                          <a:spcPts val="0"/>
                        </a:spcBef>
                        <a:spcAft>
                          <a:spcPts val="0"/>
                        </a:spcAft>
                        <a:buClr>
                          <a:srgbClr val="000000"/>
                        </a:buClr>
                        <a:buSzPts val="1600"/>
                        <a:buFont typeface="Arial"/>
                        <a:buNone/>
                      </a:pPr>
                      <a:endParaRPr sz="1600" b="1" u="none" strike="noStrike" cap="none" dirty="0">
                        <a:latin typeface="Nixie One"/>
                        <a:ea typeface="Nixie One"/>
                        <a:cs typeface="Nixie One"/>
                        <a:sym typeface="Nixie One"/>
                      </a:endParaRPr>
                    </a:p>
                  </a:txBody>
                  <a:tcPr marL="91425" marR="91425" marT="91425" marB="91425">
                    <a:solidFill>
                      <a:srgbClr val="B7B7B7"/>
                    </a:solidFill>
                  </a:tcPr>
                </a:tc>
                <a:extLst>
                  <a:ext uri="{0D108BD9-81ED-4DB2-BD59-A6C34878D82A}">
                    <a16:rowId xmlns:a16="http://schemas.microsoft.com/office/drawing/2014/main" val="1166684956"/>
                  </a:ext>
                </a:extLst>
              </a:tr>
              <a:tr h="6497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Traditional feedback</a:t>
                      </a:r>
                      <a:endParaRPr sz="16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(Evaluation)</a:t>
                      </a:r>
                      <a:endParaRPr sz="1600" b="1" u="none" strike="noStrike" cap="none">
                        <a:latin typeface="Nixie One"/>
                        <a:ea typeface="Nixie One"/>
                        <a:cs typeface="Nixie One"/>
                        <a:sym typeface="Nixie One"/>
                      </a:endParaRPr>
                    </a:p>
                  </a:txBody>
                  <a:tcPr marL="91425" marR="91425" marT="91425" marB="91425">
                    <a:solidFill>
                      <a:srgbClr val="B7B7B7"/>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Learning-focused feedback</a:t>
                      </a:r>
                      <a:endParaRPr sz="16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600"/>
                        <a:buFont typeface="Arial"/>
                        <a:buNone/>
                      </a:pPr>
                      <a:r>
                        <a:rPr lang="en-US" sz="1600" b="1" u="none" strike="noStrike" cap="none">
                          <a:latin typeface="Nixie One"/>
                          <a:ea typeface="Nixie One"/>
                          <a:cs typeface="Nixie One"/>
                          <a:sym typeface="Nixie One"/>
                        </a:rPr>
                        <a:t>(Coaching)</a:t>
                      </a:r>
                      <a:endParaRPr sz="1600" b="1" u="none" strike="noStrike" cap="none">
                        <a:latin typeface="Nixie One"/>
                        <a:ea typeface="Nixie One"/>
                        <a:cs typeface="Nixie One"/>
                        <a:sym typeface="Nixie One"/>
                      </a:endParaRPr>
                    </a:p>
                  </a:txBody>
                  <a:tcPr marL="91425" marR="91425" marT="91425" marB="91425">
                    <a:solidFill>
                      <a:srgbClr val="B7B7B7"/>
                    </a:solidFill>
                  </a:tcPr>
                </a:tc>
                <a:extLst>
                  <a:ext uri="{0D108BD9-81ED-4DB2-BD59-A6C34878D82A}">
                    <a16:rowId xmlns:a16="http://schemas.microsoft.com/office/drawing/2014/main" val="10000"/>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latin typeface="Nixie One"/>
                          <a:ea typeface="Nixie One"/>
                          <a:cs typeface="Nixie One"/>
                          <a:sym typeface="Nixie One"/>
                        </a:rPr>
                        <a:t>Product</a:t>
                      </a:r>
                      <a:endParaRPr sz="1500" b="1" u="none" strike="noStrike" cap="none" dirty="0">
                        <a:latin typeface="Nixie One"/>
                        <a:ea typeface="Nixie One"/>
                        <a:cs typeface="Nixie One"/>
                        <a:sym typeface="Nixie One"/>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Process</a:t>
                      </a:r>
                      <a:endParaRPr sz="1500" b="1" u="none" strike="noStrike" cap="none">
                        <a:latin typeface="Nixie One"/>
                        <a:ea typeface="Nixie One"/>
                        <a:cs typeface="Nixie One"/>
                        <a:sym typeface="Nixie One"/>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Opinion/judgement</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Criteria-based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2022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Single form/source of data/</a:t>
                      </a:r>
                      <a:endParaRPr sz="1500" b="1" u="none" strike="noStrike" cap="none">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evidence</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Multiple forms and sources of data/evidence</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Expected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Desired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Untimely</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Timely</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Impersonal</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Responsive to learner</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Occasional</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Frequent</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Past-focused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Future-focused</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One-way</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Reciprocal</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Communicated</a:t>
                      </a:r>
                      <a:endParaRPr sz="1500" b="1" u="none" strike="noStrike" cap="none">
                        <a:latin typeface="Nixie One"/>
                        <a:ea typeface="Nixie One"/>
                        <a:cs typeface="Nixie One"/>
                        <a:sym typeface="Nixie One"/>
                      </a:endParaRPr>
                    </a:p>
                  </a:txBody>
                  <a:tcPr marL="91425" marR="91425" marT="91425" marB="91425">
                    <a:lnR w="9525" cap="flat" cmpd="sng">
                      <a:solidFill>
                        <a:srgbClr val="9E9E9E"/>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Skillful Interaction</a:t>
                      </a:r>
                      <a:endParaRPr sz="1500" b="1" u="none" strike="noStrike" cap="none">
                        <a:latin typeface="Nixie One"/>
                        <a:ea typeface="Nixie One"/>
                        <a:cs typeface="Nixie One"/>
                        <a:sym typeface="Nixie On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r h="39870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Nixie One"/>
                          <a:ea typeface="Nixie One"/>
                          <a:cs typeface="Nixie One"/>
                          <a:sym typeface="Nixie One"/>
                        </a:rPr>
                        <a:t>One dimensional</a:t>
                      </a:r>
                      <a:endParaRPr sz="1500" b="1" u="none" strike="noStrike" cap="none">
                        <a:latin typeface="Nixie One"/>
                        <a:ea typeface="Nixie One"/>
                        <a:cs typeface="Nixie One"/>
                        <a:sym typeface="Nixie One"/>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dirty="0">
                          <a:latin typeface="Nixie One"/>
                          <a:ea typeface="Nixie One"/>
                          <a:cs typeface="Nixie One"/>
                          <a:sym typeface="Nixie One"/>
                        </a:rPr>
                        <a:t>Multidimensional</a:t>
                      </a:r>
                      <a:endParaRPr sz="1500" b="1" u="none" strike="noStrike" cap="none" dirty="0">
                        <a:latin typeface="Nixie One"/>
                        <a:ea typeface="Nixie One"/>
                        <a:cs typeface="Nixie One"/>
                        <a:sym typeface="Nixie One"/>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11"/>
                  </a:ext>
                </a:extLst>
              </a:tr>
            </a:tbl>
          </a:graphicData>
        </a:graphic>
      </p:graphicFrame>
      <p:sp>
        <p:nvSpPr>
          <p:cNvPr id="495" name="Google Shape;495;p70"/>
          <p:cNvSpPr txBox="1">
            <a:spLocks noGrp="1"/>
          </p:cNvSpPr>
          <p:nvPr>
            <p:ph type="title" idx="4294967295"/>
          </p:nvPr>
        </p:nvSpPr>
        <p:spPr>
          <a:xfrm>
            <a:off x="228600" y="88825"/>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98360"/>
              <a:buFont typeface="Arial"/>
              <a:buNone/>
            </a:pPr>
            <a:r>
              <a:rPr lang="en-US" sz="4066" b="1">
                <a:solidFill>
                  <a:schemeClr val="lt1"/>
                </a:solidFill>
                <a:latin typeface="Nixie One"/>
                <a:ea typeface="Nixie One"/>
                <a:cs typeface="Nixie One"/>
                <a:sym typeface="Nixie One"/>
              </a:rPr>
              <a:t>Contrasts Between Traditional and Learning-focused Feedback</a:t>
            </a:r>
            <a:endParaRPr b="1">
              <a:latin typeface="Nixie One"/>
              <a:ea typeface="Nixie One"/>
              <a:cs typeface="Nixie One"/>
              <a:sym typeface="Nixie On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1"/>
          <p:cNvSpPr txBox="1">
            <a:spLocks noGrp="1"/>
          </p:cNvSpPr>
          <p:nvPr>
            <p:ph type="body" idx="1"/>
          </p:nvPr>
        </p:nvSpPr>
        <p:spPr>
          <a:xfrm>
            <a:off x="228600" y="1445325"/>
            <a:ext cx="8686800" cy="4718100"/>
          </a:xfrm>
          <a:prstGeom prst="rect">
            <a:avLst/>
          </a:prstGeom>
          <a:noFill/>
          <a:ln>
            <a:noFill/>
          </a:ln>
        </p:spPr>
        <p:txBody>
          <a:bodyPr spcFirstLastPara="1" wrap="square" lIns="91425" tIns="45700" rIns="91425" bIns="45700" anchor="t" anchorCtr="0">
            <a:noAutofit/>
          </a:bodyPr>
          <a:lstStyle/>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When will you provide performance feedback?</a:t>
            </a:r>
            <a:endParaRPr sz="3100" b="1">
              <a:latin typeface="Nixie One"/>
              <a:ea typeface="Nixie One"/>
              <a:cs typeface="Nixie One"/>
              <a:sym typeface="Nixie One"/>
            </a:endParaRPr>
          </a:p>
          <a:p>
            <a:pPr marL="457200" lvl="0" indent="0" algn="l" rtl="0">
              <a:lnSpc>
                <a:spcPct val="100000"/>
              </a:lnSpc>
              <a:spcBef>
                <a:spcPts val="360"/>
              </a:spcBef>
              <a:spcAft>
                <a:spcPts val="0"/>
              </a:spcAft>
              <a:buSzPts val="1800"/>
              <a:buNone/>
            </a:pPr>
            <a:endParaRPr sz="3100" b="1">
              <a:latin typeface="Nixie One"/>
              <a:ea typeface="Nixie One"/>
              <a:cs typeface="Nixie One"/>
              <a:sym typeface="Nixie One"/>
            </a:endParaRPr>
          </a:p>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How will you provide performance feedback?</a:t>
            </a:r>
            <a:endParaRPr sz="3100" b="1">
              <a:latin typeface="Nixie One"/>
              <a:ea typeface="Nixie One"/>
              <a:cs typeface="Nixie One"/>
              <a:sym typeface="Nixie One"/>
            </a:endParaRPr>
          </a:p>
          <a:p>
            <a:pPr marL="914400" lvl="1" indent="-361950" algn="l" rtl="0">
              <a:lnSpc>
                <a:spcPct val="100000"/>
              </a:lnSpc>
              <a:spcBef>
                <a:spcPts val="0"/>
              </a:spcBef>
              <a:spcAft>
                <a:spcPts val="0"/>
              </a:spcAft>
              <a:buSzPts val="2100"/>
              <a:buFont typeface="Nixie One"/>
              <a:buChar char="–"/>
            </a:pPr>
            <a:r>
              <a:rPr lang="en-US" sz="2700" b="1">
                <a:latin typeface="Nixie One"/>
                <a:ea typeface="Nixie One"/>
                <a:cs typeface="Nixie One"/>
                <a:sym typeface="Nixie One"/>
              </a:rPr>
              <a:t>Feedback protocols, etc.</a:t>
            </a:r>
            <a:endParaRPr sz="2700" b="1">
              <a:latin typeface="Nixie One"/>
              <a:ea typeface="Nixie One"/>
              <a:cs typeface="Nixie One"/>
              <a:sym typeface="Nixie One"/>
            </a:endParaRPr>
          </a:p>
          <a:p>
            <a:pPr marL="914400" lvl="0" indent="0" algn="l" rtl="0">
              <a:lnSpc>
                <a:spcPct val="100000"/>
              </a:lnSpc>
              <a:spcBef>
                <a:spcPts val="360"/>
              </a:spcBef>
              <a:spcAft>
                <a:spcPts val="0"/>
              </a:spcAft>
              <a:buSzPts val="1800"/>
              <a:buNone/>
            </a:pPr>
            <a:endParaRPr sz="3100" b="1">
              <a:latin typeface="Nixie One"/>
              <a:ea typeface="Nixie One"/>
              <a:cs typeface="Nixie One"/>
              <a:sym typeface="Nixie One"/>
            </a:endParaRPr>
          </a:p>
          <a:p>
            <a:pPr marL="457200" lvl="0" indent="-361950" algn="l" rtl="0">
              <a:lnSpc>
                <a:spcPct val="100000"/>
              </a:lnSpc>
              <a:spcBef>
                <a:spcPts val="360"/>
              </a:spcBef>
              <a:spcAft>
                <a:spcPts val="0"/>
              </a:spcAft>
              <a:buSzPts val="2100"/>
              <a:buFont typeface="Nixie One"/>
              <a:buChar char="•"/>
            </a:pPr>
            <a:r>
              <a:rPr lang="en-US" sz="3100" b="1">
                <a:latin typeface="Nixie One"/>
                <a:ea typeface="Nixie One"/>
                <a:cs typeface="Nixie One"/>
                <a:sym typeface="Nixie One"/>
              </a:rPr>
              <a:t>How will you monitor fidelity to these expectations?</a:t>
            </a:r>
            <a:endParaRPr sz="3100" b="1">
              <a:latin typeface="Nixie One"/>
              <a:ea typeface="Nixie One"/>
              <a:cs typeface="Nixie One"/>
              <a:sym typeface="Nixie One"/>
            </a:endParaRPr>
          </a:p>
        </p:txBody>
      </p:sp>
      <p:sp>
        <p:nvSpPr>
          <p:cNvPr id="502" name="Google Shape;502;p71"/>
          <p:cNvSpPr txBox="1">
            <a:spLocks noGrp="1"/>
          </p:cNvSpPr>
          <p:nvPr>
            <p:ph type="title"/>
          </p:nvPr>
        </p:nvSpPr>
        <p:spPr>
          <a:xfrm>
            <a:off x="228600" y="1298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Arial"/>
              <a:buNone/>
            </a:pPr>
            <a:r>
              <a:rPr lang="en-US" b="1">
                <a:latin typeface="Nixie One"/>
                <a:ea typeface="Nixie One"/>
                <a:cs typeface="Nixie One"/>
                <a:sym typeface="Nixie One"/>
              </a:rPr>
              <a:t>Intentional Feedback</a:t>
            </a:r>
            <a:endParaRPr b="1">
              <a:latin typeface="Nixie One"/>
              <a:ea typeface="Nixie One"/>
              <a:cs typeface="Nixie One"/>
              <a:sym typeface="Nixie On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pic>
        <p:nvPicPr>
          <p:cNvPr id="508" name="Google Shape;508;p72" descr="A branch from a fern tree"/>
          <p:cNvPicPr preferRelativeResize="0"/>
          <p:nvPr/>
        </p:nvPicPr>
        <p:blipFill>
          <a:blip r:embed="rId3">
            <a:alphaModFix/>
          </a:blip>
          <a:stretch>
            <a:fillRect/>
          </a:stretch>
        </p:blipFill>
        <p:spPr>
          <a:xfrm>
            <a:off x="4832100" y="2169774"/>
            <a:ext cx="3952426" cy="2630825"/>
          </a:xfrm>
          <a:prstGeom prst="rect">
            <a:avLst/>
          </a:prstGeom>
          <a:noFill/>
          <a:ln>
            <a:noFill/>
          </a:ln>
        </p:spPr>
      </p:pic>
      <p:sp>
        <p:nvSpPr>
          <p:cNvPr id="509" name="Google Shape;509;p72"/>
          <p:cNvSpPr txBox="1"/>
          <p:nvPr/>
        </p:nvSpPr>
        <p:spPr>
          <a:xfrm>
            <a:off x="228600" y="1483600"/>
            <a:ext cx="4278000" cy="48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Nixie One"/>
                <a:ea typeface="Nixie One"/>
                <a:cs typeface="Nixie One"/>
                <a:sym typeface="Nixie One"/>
              </a:rPr>
              <a:t>Options for discussion:</a:t>
            </a:r>
            <a:endParaRPr sz="2600" b="1">
              <a:latin typeface="Nixie One"/>
              <a:ea typeface="Nixie One"/>
              <a:cs typeface="Nixie One"/>
              <a:sym typeface="Nixie One"/>
            </a:endParaRPr>
          </a:p>
          <a:p>
            <a:pPr marL="0" lvl="0" indent="0" algn="l" rtl="0">
              <a:spcBef>
                <a:spcPts val="0"/>
              </a:spcBef>
              <a:spcAft>
                <a:spcPts val="0"/>
              </a:spcAft>
              <a:buNone/>
            </a:pPr>
            <a:endParaRPr sz="2600" b="1">
              <a:latin typeface="Nixie One"/>
              <a:ea typeface="Nixie One"/>
              <a:cs typeface="Nixie One"/>
              <a:sym typeface="Nixie One"/>
            </a:endParaRPr>
          </a:p>
          <a:p>
            <a:pPr marL="457200" lvl="0" indent="-393700" algn="l" rtl="0">
              <a:spcBef>
                <a:spcPts val="0"/>
              </a:spcBef>
              <a:spcAft>
                <a:spcPts val="0"/>
              </a:spcAft>
              <a:buSzPts val="2600"/>
              <a:buFont typeface="Nixie One"/>
              <a:buAutoNum type="arabicPeriod"/>
            </a:pPr>
            <a:r>
              <a:rPr lang="en-US" sz="2600" b="1">
                <a:latin typeface="Nixie One"/>
                <a:ea typeface="Nixie One"/>
                <a:cs typeface="Nixie One"/>
                <a:sym typeface="Nixie One"/>
              </a:rPr>
              <a:t>Planning for coaches’ ongoing professional development</a:t>
            </a:r>
            <a:endParaRPr sz="2600" b="1">
              <a:latin typeface="Nixie One"/>
              <a:ea typeface="Nixie One"/>
              <a:cs typeface="Nixie One"/>
              <a:sym typeface="Nixie One"/>
            </a:endParaRPr>
          </a:p>
          <a:p>
            <a:pPr marL="457200" lvl="0" indent="0" algn="l" rtl="0">
              <a:spcBef>
                <a:spcPts val="0"/>
              </a:spcBef>
              <a:spcAft>
                <a:spcPts val="0"/>
              </a:spcAft>
              <a:buNone/>
            </a:pPr>
            <a:endParaRPr sz="2600" b="1">
              <a:latin typeface="Nixie One"/>
              <a:ea typeface="Nixie One"/>
              <a:cs typeface="Nixie One"/>
              <a:sym typeface="Nixie One"/>
            </a:endParaRPr>
          </a:p>
          <a:p>
            <a:pPr marL="457200" lvl="0" indent="-393700" algn="l" rtl="0">
              <a:spcBef>
                <a:spcPts val="0"/>
              </a:spcBef>
              <a:spcAft>
                <a:spcPts val="0"/>
              </a:spcAft>
              <a:buSzPts val="2600"/>
              <a:buFont typeface="Nixie One"/>
              <a:buAutoNum type="arabicPeriod"/>
            </a:pPr>
            <a:r>
              <a:rPr lang="en-US" sz="2600" b="1">
                <a:latin typeface="Nixie One"/>
                <a:ea typeface="Nixie One"/>
                <a:cs typeface="Nixie One"/>
                <a:sym typeface="Nixie One"/>
              </a:rPr>
              <a:t>Designing feedback loops</a:t>
            </a:r>
            <a:endParaRPr sz="2600" b="1">
              <a:latin typeface="Nixie One"/>
              <a:ea typeface="Nixie One"/>
              <a:cs typeface="Nixie One"/>
              <a:sym typeface="Nixie One"/>
            </a:endParaRPr>
          </a:p>
          <a:p>
            <a:pPr marL="457200" lvl="0" indent="0" algn="l" rtl="0">
              <a:spcBef>
                <a:spcPts val="0"/>
              </a:spcBef>
              <a:spcAft>
                <a:spcPts val="0"/>
              </a:spcAft>
              <a:buNone/>
            </a:pPr>
            <a:endParaRPr sz="2600" b="1">
              <a:latin typeface="Nixie One"/>
              <a:ea typeface="Nixie One"/>
              <a:cs typeface="Nixie One"/>
              <a:sym typeface="Nixie One"/>
            </a:endParaRPr>
          </a:p>
          <a:p>
            <a:pPr marL="457200" lvl="0" indent="-393700" algn="l" rtl="0">
              <a:spcBef>
                <a:spcPts val="0"/>
              </a:spcBef>
              <a:spcAft>
                <a:spcPts val="0"/>
              </a:spcAft>
              <a:buSzPts val="2600"/>
              <a:buFont typeface="Nixie One"/>
              <a:buAutoNum type="arabicPeriod"/>
            </a:pPr>
            <a:r>
              <a:rPr lang="en-US" sz="2600" b="1">
                <a:latin typeface="Nixie One"/>
                <a:ea typeface="Nixie One"/>
                <a:cs typeface="Nixie One"/>
                <a:sym typeface="Nixie One"/>
              </a:rPr>
              <a:t>What will you do &amp; what tools will you use</a:t>
            </a:r>
            <a:endParaRPr sz="2600" b="1">
              <a:latin typeface="Nixie One"/>
              <a:ea typeface="Nixie One"/>
              <a:cs typeface="Nixie One"/>
              <a:sym typeface="Nixie One"/>
            </a:endParaRPr>
          </a:p>
        </p:txBody>
      </p:sp>
      <p:pic>
        <p:nvPicPr>
          <p:cNvPr id="510" name="Google Shape;510;p72" descr="Picture of notetaker document"/>
          <p:cNvPicPr preferRelativeResize="0"/>
          <p:nvPr/>
        </p:nvPicPr>
        <p:blipFill rotWithShape="1">
          <a:blip r:embed="rId4">
            <a:alphaModFix/>
          </a:blip>
          <a:srcRect l="42617" t="39277" r="31050" b="11068"/>
          <a:stretch/>
        </p:blipFill>
        <p:spPr>
          <a:xfrm>
            <a:off x="5681925" y="5486425"/>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7"/>
          <p:cNvSpPr txBox="1">
            <a:spLocks noGrp="1"/>
          </p:cNvSpPr>
          <p:nvPr>
            <p:ph type="body" idx="1"/>
          </p:nvPr>
        </p:nvSpPr>
        <p:spPr>
          <a:xfrm>
            <a:off x="1130350" y="1371600"/>
            <a:ext cx="8001000" cy="55857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3000" b="1">
                <a:highlight>
                  <a:schemeClr val="lt1"/>
                </a:highlight>
                <a:latin typeface="Nixie One"/>
                <a:ea typeface="Nixie One"/>
                <a:cs typeface="Nixie One"/>
                <a:sym typeface="Nixie One"/>
              </a:rPr>
              <a:t>Identify a process for selecting coaches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r>
              <a:rPr lang="en-US" sz="3000" b="1">
                <a:highlight>
                  <a:schemeClr val="lt1"/>
                </a:highlight>
                <a:latin typeface="Nixie One"/>
                <a:ea typeface="Nixie One"/>
                <a:cs typeface="Nixie One"/>
                <a:sym typeface="Nixie One"/>
              </a:rPr>
              <a:t>Determine how time for coaching is allocated and protected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r>
              <a:rPr lang="en-US" sz="3000" b="1">
                <a:highlight>
                  <a:schemeClr val="lt1"/>
                </a:highlight>
                <a:latin typeface="Nixie One"/>
                <a:ea typeface="Nixie One"/>
                <a:cs typeface="Nixie One"/>
                <a:sym typeface="Nixie One"/>
              </a:rPr>
              <a:t>Define the decision making authority of coaches and expectations for planning and communication </a:t>
            </a: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endParaRPr sz="3000" b="1">
              <a:highlight>
                <a:schemeClr val="lt1"/>
              </a:highlight>
              <a:latin typeface="Nixie One"/>
              <a:ea typeface="Nixie One"/>
              <a:cs typeface="Nixie One"/>
              <a:sym typeface="Nixie One"/>
            </a:endParaRPr>
          </a:p>
          <a:p>
            <a:pPr marL="0" lvl="0" indent="0" algn="l" rtl="0">
              <a:lnSpc>
                <a:spcPct val="100000"/>
              </a:lnSpc>
              <a:spcBef>
                <a:spcPts val="0"/>
              </a:spcBef>
              <a:spcAft>
                <a:spcPts val="0"/>
              </a:spcAft>
              <a:buNone/>
            </a:pPr>
            <a:r>
              <a:rPr lang="en-US" sz="3000" b="1">
                <a:highlight>
                  <a:schemeClr val="lt1"/>
                </a:highlight>
                <a:latin typeface="Nixie One"/>
                <a:ea typeface="Nixie One"/>
                <a:cs typeface="Nixie One"/>
                <a:sym typeface="Nixie One"/>
              </a:rPr>
              <a:t>Develop a plan to monitor coaching fidelity and effectiveness</a:t>
            </a:r>
            <a:endParaRPr sz="4000" b="1">
              <a:highlight>
                <a:srgbClr val="FFFFFF"/>
              </a:highlight>
              <a:latin typeface="Nixie One"/>
              <a:ea typeface="Nixie One"/>
              <a:cs typeface="Nixie One"/>
              <a:sym typeface="Nixie One"/>
            </a:endParaRPr>
          </a:p>
          <a:p>
            <a:pPr marL="0" lvl="0" indent="0" algn="l" rtl="0">
              <a:lnSpc>
                <a:spcPct val="90000"/>
              </a:lnSpc>
              <a:spcBef>
                <a:spcPts val="0"/>
              </a:spcBef>
              <a:spcAft>
                <a:spcPts val="0"/>
              </a:spcAft>
              <a:buClr>
                <a:schemeClr val="dk1"/>
              </a:buClr>
              <a:buSzPts val="2800"/>
              <a:buNone/>
            </a:pPr>
            <a:endParaRPr sz="2400"/>
          </a:p>
        </p:txBody>
      </p:sp>
      <p:sp>
        <p:nvSpPr>
          <p:cNvPr id="194" name="Google Shape;194;p3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Verdana"/>
              <a:buNone/>
            </a:pPr>
            <a:r>
              <a:rPr lang="en-US" b="1">
                <a:latin typeface="Nixie One"/>
                <a:ea typeface="Nixie One"/>
                <a:cs typeface="Nixie One"/>
                <a:sym typeface="Nixie One"/>
              </a:rPr>
              <a:t>Establishing our Purpose for Learning </a:t>
            </a:r>
            <a:endParaRPr/>
          </a:p>
        </p:txBody>
      </p:sp>
      <p:pic>
        <p:nvPicPr>
          <p:cNvPr id="195" name="Google Shape;195;p37" descr="Picture of two pots for plants"/>
          <p:cNvPicPr preferRelativeResize="0"/>
          <p:nvPr/>
        </p:nvPicPr>
        <p:blipFill>
          <a:blip r:embed="rId3">
            <a:alphaModFix/>
          </a:blip>
          <a:stretch>
            <a:fillRect/>
          </a:stretch>
        </p:blipFill>
        <p:spPr>
          <a:xfrm>
            <a:off x="177248" y="2498048"/>
            <a:ext cx="901750" cy="769250"/>
          </a:xfrm>
          <a:prstGeom prst="rect">
            <a:avLst/>
          </a:prstGeom>
          <a:noFill/>
          <a:ln>
            <a:noFill/>
          </a:ln>
        </p:spPr>
      </p:pic>
      <p:pic>
        <p:nvPicPr>
          <p:cNvPr id="196" name="Google Shape;196;p37" descr="Rain boots"/>
          <p:cNvPicPr preferRelativeResize="0"/>
          <p:nvPr/>
        </p:nvPicPr>
        <p:blipFill>
          <a:blip r:embed="rId4">
            <a:alphaModFix/>
          </a:blip>
          <a:stretch>
            <a:fillRect/>
          </a:stretch>
        </p:blipFill>
        <p:spPr>
          <a:xfrm>
            <a:off x="88475" y="5372100"/>
            <a:ext cx="1004454" cy="1143000"/>
          </a:xfrm>
          <a:prstGeom prst="rect">
            <a:avLst/>
          </a:prstGeom>
          <a:noFill/>
          <a:ln>
            <a:noFill/>
          </a:ln>
        </p:spPr>
      </p:pic>
      <p:pic>
        <p:nvPicPr>
          <p:cNvPr id="197" name="Google Shape;197;p37" descr="A vase of tulips"/>
          <p:cNvPicPr preferRelativeResize="0"/>
          <p:nvPr/>
        </p:nvPicPr>
        <p:blipFill>
          <a:blip r:embed="rId5">
            <a:alphaModFix/>
          </a:blip>
          <a:stretch>
            <a:fillRect/>
          </a:stretch>
        </p:blipFill>
        <p:spPr>
          <a:xfrm>
            <a:off x="88487" y="3800100"/>
            <a:ext cx="1079275" cy="1204845"/>
          </a:xfrm>
          <a:prstGeom prst="rect">
            <a:avLst/>
          </a:prstGeom>
          <a:noFill/>
          <a:ln>
            <a:noFill/>
          </a:ln>
        </p:spPr>
      </p:pic>
      <p:pic>
        <p:nvPicPr>
          <p:cNvPr id="198" name="Google Shape;198;p37" descr="Picture of a growing plant"/>
          <p:cNvPicPr preferRelativeResize="0"/>
          <p:nvPr/>
        </p:nvPicPr>
        <p:blipFill>
          <a:blip r:embed="rId6">
            <a:alphaModFix/>
          </a:blip>
          <a:stretch>
            <a:fillRect/>
          </a:stretch>
        </p:blipFill>
        <p:spPr>
          <a:xfrm>
            <a:off x="249099" y="1421300"/>
            <a:ext cx="758064" cy="1027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3"/>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sz="4900" b="1">
                <a:latin typeface="Nixie One"/>
                <a:ea typeface="Nixie One"/>
                <a:cs typeface="Nixie One"/>
                <a:sym typeface="Nixie One"/>
              </a:rPr>
              <a:t>Communicate the Harvest Plan</a:t>
            </a:r>
            <a:endParaRPr sz="4900" b="1">
              <a:latin typeface="Nixie One"/>
              <a:ea typeface="Nixie One"/>
              <a:cs typeface="Nixie One"/>
              <a:sym typeface="Nixie One"/>
            </a:endParaRPr>
          </a:p>
        </p:txBody>
      </p:sp>
      <p:sp>
        <p:nvSpPr>
          <p:cNvPr id="516" name="Google Shape;516;p73"/>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Plan for Coaches to Communicate with Others</a:t>
            </a:r>
            <a:endParaRPr b="1">
              <a:solidFill>
                <a:srgbClr val="434343"/>
              </a:solidFill>
              <a:latin typeface="Nixie One"/>
              <a:ea typeface="Nixie One"/>
              <a:cs typeface="Nixie One"/>
              <a:sym typeface="Nixie On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74">
            <a:extLst>
              <a:ext uri="{C183D7F6-B498-43B3-948B-1728B52AA6E4}">
                <adec:decorative xmlns:adec="http://schemas.microsoft.com/office/drawing/2017/decorative" val="1"/>
              </a:ext>
            </a:extLst>
          </p:cNvPr>
          <p:cNvSpPr/>
          <p:nvPr/>
        </p:nvSpPr>
        <p:spPr>
          <a:xfrm>
            <a:off x="4871267" y="1118200"/>
            <a:ext cx="1386900" cy="698100"/>
          </a:xfrm>
          <a:prstGeom prst="roundRect">
            <a:avLst>
              <a:gd name="adj" fmla="val 16667"/>
            </a:avLst>
          </a:prstGeom>
          <a:solidFill>
            <a:srgbClr val="236DA7"/>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23" name="Google Shape;523;p74">
            <a:extLst>
              <a:ext uri="{C183D7F6-B498-43B3-948B-1728B52AA6E4}">
                <adec:decorative xmlns:adec="http://schemas.microsoft.com/office/drawing/2017/decorative" val="1"/>
              </a:ext>
            </a:extLst>
          </p:cNvPr>
          <p:cNvSpPr/>
          <p:nvPr/>
        </p:nvSpPr>
        <p:spPr>
          <a:xfrm>
            <a:off x="4008500" y="2292700"/>
            <a:ext cx="1386900" cy="698100"/>
          </a:xfrm>
          <a:prstGeom prst="roundRect">
            <a:avLst>
              <a:gd name="adj" fmla="val 16667"/>
            </a:avLst>
          </a:prstGeom>
          <a:solidFill>
            <a:srgbClr val="AFDA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24" name="Google Shape;524;p74">
            <a:extLst>
              <a:ext uri="{C183D7F6-B498-43B3-948B-1728B52AA6E4}">
                <adec:decorative xmlns:adec="http://schemas.microsoft.com/office/drawing/2017/decorative" val="1"/>
              </a:ext>
            </a:extLst>
          </p:cNvPr>
          <p:cNvSpPr/>
          <p:nvPr/>
        </p:nvSpPr>
        <p:spPr>
          <a:xfrm>
            <a:off x="3121667" y="3480584"/>
            <a:ext cx="1386900" cy="698100"/>
          </a:xfrm>
          <a:prstGeom prst="roundRect">
            <a:avLst>
              <a:gd name="adj" fmla="val 16667"/>
            </a:avLst>
          </a:prstGeom>
          <a:solidFill>
            <a:srgbClr val="60B4FE"/>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25" name="Google Shape;525;p74">
            <a:extLst>
              <a:ext uri="{C183D7F6-B498-43B3-948B-1728B52AA6E4}">
                <adec:decorative xmlns:adec="http://schemas.microsoft.com/office/drawing/2017/decorative" val="1"/>
              </a:ext>
            </a:extLst>
          </p:cNvPr>
          <p:cNvSpPr/>
          <p:nvPr/>
        </p:nvSpPr>
        <p:spPr>
          <a:xfrm>
            <a:off x="2228100" y="4660867"/>
            <a:ext cx="1386900" cy="698100"/>
          </a:xfrm>
          <a:prstGeom prst="roundRect">
            <a:avLst>
              <a:gd name="adj" fmla="val 16667"/>
            </a:avLst>
          </a:prstGeom>
          <a:solidFill>
            <a:srgbClr val="0F90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526" name="Google Shape;526;p74">
            <a:extLst>
              <a:ext uri="{C183D7F6-B498-43B3-948B-1728B52AA6E4}">
                <adec:decorative xmlns:adec="http://schemas.microsoft.com/office/drawing/2017/decorative" val="1"/>
              </a:ext>
            </a:extLst>
          </p:cNvPr>
          <p:cNvSpPr/>
          <p:nvPr/>
        </p:nvSpPr>
        <p:spPr>
          <a:xfrm>
            <a:off x="1319800" y="5835700"/>
            <a:ext cx="1386900" cy="698100"/>
          </a:xfrm>
          <a:prstGeom prst="roundRect">
            <a:avLst>
              <a:gd name="adj" fmla="val 16667"/>
            </a:avLst>
          </a:prstGeom>
          <a:solidFill>
            <a:srgbClr val="FFFFFF"/>
          </a:solidFill>
          <a:ln w="9525" cap="flat" cmpd="sng">
            <a:solidFill>
              <a:srgbClr val="003C7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cxnSp>
        <p:nvCxnSpPr>
          <p:cNvPr id="527" name="Google Shape;527;p74">
            <a:extLst>
              <a:ext uri="{C183D7F6-B498-43B3-948B-1728B52AA6E4}">
                <adec:decorative xmlns:adec="http://schemas.microsoft.com/office/drawing/2017/decorative" val="1"/>
              </a:ext>
            </a:extLst>
          </p:cNvPr>
          <p:cNvCxnSpPr/>
          <p:nvPr/>
        </p:nvCxnSpPr>
        <p:spPr>
          <a:xfrm rot="5400000">
            <a:off x="4243767" y="16505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28" name="Google Shape;528;p74">
            <a:extLst>
              <a:ext uri="{C183D7F6-B498-43B3-948B-1728B52AA6E4}">
                <adec:decorative xmlns:adec="http://schemas.microsoft.com/office/drawing/2017/decorative" val="1"/>
              </a:ext>
            </a:extLst>
          </p:cNvPr>
          <p:cNvCxnSpPr/>
          <p:nvPr/>
        </p:nvCxnSpPr>
        <p:spPr>
          <a:xfrm rot="5400000">
            <a:off x="3390433" y="28442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29" name="Google Shape;529;p74">
            <a:extLst>
              <a:ext uri="{C183D7F6-B498-43B3-948B-1728B52AA6E4}">
                <adec:decorative xmlns:adec="http://schemas.microsoft.com/office/drawing/2017/decorative" val="1"/>
              </a:ext>
            </a:extLst>
          </p:cNvPr>
          <p:cNvCxnSpPr/>
          <p:nvPr/>
        </p:nvCxnSpPr>
        <p:spPr>
          <a:xfrm rot="5400000">
            <a:off x="2494167" y="40190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cxnSp>
        <p:nvCxnSpPr>
          <p:cNvPr id="530" name="Google Shape;530;p74">
            <a:extLst>
              <a:ext uri="{C183D7F6-B498-43B3-948B-1728B52AA6E4}">
                <adec:decorative xmlns:adec="http://schemas.microsoft.com/office/drawing/2017/decorative" val="1"/>
              </a:ext>
            </a:extLst>
          </p:cNvPr>
          <p:cNvCxnSpPr/>
          <p:nvPr/>
        </p:nvCxnSpPr>
        <p:spPr>
          <a:xfrm rot="5400000">
            <a:off x="1617733" y="5212700"/>
            <a:ext cx="603900" cy="537900"/>
          </a:xfrm>
          <a:prstGeom prst="bentConnector3">
            <a:avLst>
              <a:gd name="adj1" fmla="val 1562"/>
            </a:avLst>
          </a:prstGeom>
          <a:noFill/>
          <a:ln w="28575" cap="flat" cmpd="sng">
            <a:solidFill>
              <a:srgbClr val="000000"/>
            </a:solidFill>
            <a:prstDash val="solid"/>
            <a:round/>
            <a:headEnd type="none" w="sm" len="sm"/>
            <a:tailEnd type="stealth" w="med" len="med"/>
          </a:ln>
        </p:spPr>
      </p:cxnSp>
      <p:sp>
        <p:nvSpPr>
          <p:cNvPr id="531" name="Google Shape;531;p74"/>
          <p:cNvSpPr txBox="1"/>
          <p:nvPr/>
        </p:nvSpPr>
        <p:spPr>
          <a:xfrm>
            <a:off x="4791067" y="1056801"/>
            <a:ext cx="1547100" cy="861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State</a:t>
            </a:r>
            <a:endParaRPr sz="2000" b="1" i="0" u="none" strike="noStrike" cap="none">
              <a:solidFill>
                <a:srgbClr val="000000"/>
              </a:solidFill>
              <a:latin typeface="Nixie One"/>
              <a:ea typeface="Nixie One"/>
              <a:cs typeface="Nixie One"/>
              <a:sym typeface="Nixie One"/>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Agencies</a:t>
            </a:r>
            <a:endParaRPr sz="2000" b="1" i="0" u="none" strike="noStrike" cap="none">
              <a:solidFill>
                <a:srgbClr val="000000"/>
              </a:solidFill>
              <a:latin typeface="Nixie One"/>
              <a:ea typeface="Nixie One"/>
              <a:cs typeface="Nixie One"/>
              <a:sym typeface="Nixie One"/>
            </a:endParaRPr>
          </a:p>
        </p:txBody>
      </p:sp>
      <p:sp>
        <p:nvSpPr>
          <p:cNvPr id="532" name="Google Shape;532;p74"/>
          <p:cNvSpPr txBox="1"/>
          <p:nvPr/>
        </p:nvSpPr>
        <p:spPr>
          <a:xfrm>
            <a:off x="3928300" y="2381601"/>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Divisions</a:t>
            </a:r>
            <a:endParaRPr sz="2000" b="1" i="0" u="none" strike="noStrike" cap="none">
              <a:solidFill>
                <a:srgbClr val="000000"/>
              </a:solidFill>
              <a:latin typeface="Nixie One"/>
              <a:ea typeface="Nixie One"/>
              <a:cs typeface="Nixie One"/>
              <a:sym typeface="Nixie One"/>
            </a:endParaRPr>
          </a:p>
        </p:txBody>
      </p:sp>
      <p:sp>
        <p:nvSpPr>
          <p:cNvPr id="533" name="Google Shape;533;p74"/>
          <p:cNvSpPr txBox="1"/>
          <p:nvPr/>
        </p:nvSpPr>
        <p:spPr>
          <a:xfrm>
            <a:off x="3041467" y="3558984"/>
            <a:ext cx="1547100" cy="5541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Clr>
                <a:srgbClr val="000000"/>
              </a:buClr>
              <a:buSzPts val="2000"/>
              <a:buFont typeface="Arial"/>
              <a:buNone/>
            </a:pPr>
            <a:r>
              <a:rPr lang="en-US" sz="2000" b="1">
                <a:latin typeface="Nixie One"/>
                <a:ea typeface="Nixie One"/>
                <a:cs typeface="Nixie One"/>
                <a:sym typeface="Nixie One"/>
              </a:rPr>
              <a:t>Schools</a:t>
            </a:r>
            <a:endParaRPr sz="2000" b="1" i="0" u="none" strike="noStrike" cap="none">
              <a:solidFill>
                <a:srgbClr val="000000"/>
              </a:solidFill>
              <a:latin typeface="Nixie One"/>
              <a:ea typeface="Nixie One"/>
              <a:cs typeface="Nixie One"/>
              <a:sym typeface="Nixie One"/>
            </a:endParaRPr>
          </a:p>
        </p:txBody>
      </p:sp>
      <p:sp>
        <p:nvSpPr>
          <p:cNvPr id="534" name="Google Shape;534;p74"/>
          <p:cNvSpPr txBox="1"/>
          <p:nvPr/>
        </p:nvSpPr>
        <p:spPr>
          <a:xfrm>
            <a:off x="2073100" y="4740334"/>
            <a:ext cx="1696800" cy="538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900" b="1" i="0" u="none" strike="noStrike" cap="none">
                <a:solidFill>
                  <a:srgbClr val="000000"/>
                </a:solidFill>
                <a:latin typeface="Nixie One"/>
                <a:ea typeface="Nixie One"/>
                <a:cs typeface="Nixie One"/>
                <a:sym typeface="Nixie One"/>
              </a:rPr>
              <a:t>Classrooms</a:t>
            </a:r>
            <a:endParaRPr sz="1900" b="1" i="0" u="none" strike="noStrike" cap="none">
              <a:solidFill>
                <a:srgbClr val="000000"/>
              </a:solidFill>
              <a:latin typeface="Nixie One"/>
              <a:ea typeface="Nixie One"/>
              <a:cs typeface="Nixie One"/>
              <a:sym typeface="Nixie One"/>
            </a:endParaRPr>
          </a:p>
        </p:txBody>
      </p:sp>
      <p:sp>
        <p:nvSpPr>
          <p:cNvPr id="535" name="Google Shape;535;p74"/>
          <p:cNvSpPr txBox="1"/>
          <p:nvPr/>
        </p:nvSpPr>
        <p:spPr>
          <a:xfrm>
            <a:off x="1239600" y="5917900"/>
            <a:ext cx="1547100" cy="5541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Nixie One"/>
                <a:ea typeface="Nixie One"/>
                <a:cs typeface="Nixie One"/>
                <a:sym typeface="Nixie One"/>
              </a:rPr>
              <a:t>Students</a:t>
            </a:r>
            <a:endParaRPr sz="2000" b="1" i="0" u="none" strike="noStrike" cap="none">
              <a:solidFill>
                <a:srgbClr val="000000"/>
              </a:solidFill>
              <a:latin typeface="Nixie One"/>
              <a:ea typeface="Nixie One"/>
              <a:cs typeface="Nixie One"/>
              <a:sym typeface="Nixie One"/>
            </a:endParaRPr>
          </a:p>
        </p:txBody>
      </p:sp>
      <p:sp>
        <p:nvSpPr>
          <p:cNvPr id="536" name="Google Shape;536;p74"/>
          <p:cNvSpPr txBox="1"/>
          <p:nvPr/>
        </p:nvSpPr>
        <p:spPr>
          <a:xfrm>
            <a:off x="6314667" y="1118200"/>
            <a:ext cx="18771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Provides guidance, </a:t>
            </a:r>
            <a:endParaRPr sz="12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coordinates training </a:t>
            </a:r>
            <a:endParaRPr sz="1200" b="1" i="0" u="none" strike="noStrike" cap="none">
              <a:solidFill>
                <a:srgbClr val="000000"/>
              </a:solidFill>
              <a:latin typeface="Nixie One"/>
              <a:ea typeface="Nixie One"/>
              <a:cs typeface="Nixie One"/>
              <a:sym typeface="Nixie One"/>
            </a:endParaRPr>
          </a:p>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and technical assistance.</a:t>
            </a:r>
            <a:endParaRPr sz="1200" b="1" i="0" u="none" strike="noStrike" cap="none">
              <a:solidFill>
                <a:srgbClr val="000000"/>
              </a:solidFill>
              <a:latin typeface="Nixie One"/>
              <a:ea typeface="Nixie One"/>
              <a:cs typeface="Nixie One"/>
              <a:sym typeface="Nixie One"/>
            </a:endParaRPr>
          </a:p>
        </p:txBody>
      </p:sp>
      <p:sp>
        <p:nvSpPr>
          <p:cNvPr id="537" name="Google Shape;537;p74"/>
          <p:cNvSpPr txBox="1"/>
          <p:nvPr/>
        </p:nvSpPr>
        <p:spPr>
          <a:xfrm>
            <a:off x="5475500" y="2217400"/>
            <a:ext cx="18771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Creates local guidance, allocates funding, and provides training for school leaders.</a:t>
            </a:r>
            <a:endParaRPr sz="1200" b="1" i="0" u="none" strike="noStrike" cap="none">
              <a:solidFill>
                <a:srgbClr val="000000"/>
              </a:solidFill>
              <a:latin typeface="Nixie One"/>
              <a:ea typeface="Nixie One"/>
              <a:cs typeface="Nixie One"/>
              <a:sym typeface="Nixie One"/>
            </a:endParaRPr>
          </a:p>
        </p:txBody>
      </p:sp>
      <p:sp>
        <p:nvSpPr>
          <p:cNvPr id="538" name="Google Shape;538;p74"/>
          <p:cNvSpPr txBox="1"/>
          <p:nvPr/>
        </p:nvSpPr>
        <p:spPr>
          <a:xfrm>
            <a:off x="4626067" y="3385034"/>
            <a:ext cx="1877100" cy="11697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Creates guidance for implementation, provides teacher training and allocates resources.</a:t>
            </a:r>
            <a:endParaRPr sz="1200" b="1" i="0" u="none" strike="noStrike" cap="none">
              <a:solidFill>
                <a:srgbClr val="000000"/>
              </a:solidFill>
              <a:latin typeface="Nixie One"/>
              <a:ea typeface="Nixie One"/>
              <a:cs typeface="Nixie One"/>
              <a:sym typeface="Nixie One"/>
            </a:endParaRPr>
          </a:p>
        </p:txBody>
      </p:sp>
      <p:sp>
        <p:nvSpPr>
          <p:cNvPr id="539" name="Google Shape;539;p74"/>
          <p:cNvSpPr txBox="1"/>
          <p:nvPr/>
        </p:nvSpPr>
        <p:spPr>
          <a:xfrm>
            <a:off x="3716133" y="4661800"/>
            <a:ext cx="1877100" cy="9852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Implements practices to fidelity to support all students.</a:t>
            </a:r>
            <a:endParaRPr sz="1200" b="1" i="0" u="none" strike="noStrike" cap="none">
              <a:solidFill>
                <a:srgbClr val="000000"/>
              </a:solidFill>
              <a:latin typeface="Nixie One"/>
              <a:ea typeface="Nixie One"/>
              <a:cs typeface="Nixie One"/>
              <a:sym typeface="Nixie One"/>
            </a:endParaRPr>
          </a:p>
        </p:txBody>
      </p:sp>
      <p:sp>
        <p:nvSpPr>
          <p:cNvPr id="540" name="Google Shape;540;p74"/>
          <p:cNvSpPr txBox="1"/>
          <p:nvPr/>
        </p:nvSpPr>
        <p:spPr>
          <a:xfrm>
            <a:off x="2753733" y="5929001"/>
            <a:ext cx="18771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200" b="1" i="0" u="none" strike="noStrike" cap="none">
                <a:solidFill>
                  <a:srgbClr val="000000"/>
                </a:solidFill>
                <a:latin typeface="Nixie One"/>
                <a:ea typeface="Nixie One"/>
                <a:cs typeface="Nixie One"/>
                <a:sym typeface="Nixie One"/>
              </a:rPr>
              <a:t>Increased positive outcomes.</a:t>
            </a:r>
            <a:endParaRPr sz="1200" b="1" i="0" u="none" strike="noStrike" cap="none">
              <a:solidFill>
                <a:srgbClr val="000000"/>
              </a:solidFill>
              <a:latin typeface="Nixie One"/>
              <a:ea typeface="Nixie One"/>
              <a:cs typeface="Nixie One"/>
              <a:sym typeface="Nixie One"/>
            </a:endParaRPr>
          </a:p>
        </p:txBody>
      </p:sp>
      <p:cxnSp>
        <p:nvCxnSpPr>
          <p:cNvPr id="541" name="Google Shape;541;p74">
            <a:extLst>
              <a:ext uri="{C183D7F6-B498-43B3-948B-1728B52AA6E4}">
                <adec:decorative xmlns:adec="http://schemas.microsoft.com/office/drawing/2017/decorative" val="1"/>
              </a:ext>
            </a:extLst>
          </p:cNvPr>
          <p:cNvCxnSpPr/>
          <p:nvPr/>
        </p:nvCxnSpPr>
        <p:spPr>
          <a:xfrm rot="10800000" flipH="1">
            <a:off x="2475200" y="54570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42" name="Google Shape;542;p74">
            <a:extLst>
              <a:ext uri="{C183D7F6-B498-43B3-948B-1728B52AA6E4}">
                <adec:decorative xmlns:adec="http://schemas.microsoft.com/office/drawing/2017/decorative" val="1"/>
              </a:ext>
            </a:extLst>
          </p:cNvPr>
          <p:cNvCxnSpPr/>
          <p:nvPr/>
        </p:nvCxnSpPr>
        <p:spPr>
          <a:xfrm rot="10800000" flipH="1">
            <a:off x="3331700" y="4303967"/>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43" name="Google Shape;543;p74">
            <a:extLst>
              <a:ext uri="{C183D7F6-B498-43B3-948B-1728B52AA6E4}">
                <adec:decorative xmlns:adec="http://schemas.microsoft.com/office/drawing/2017/decorative" val="1"/>
              </a:ext>
            </a:extLst>
          </p:cNvPr>
          <p:cNvCxnSpPr/>
          <p:nvPr/>
        </p:nvCxnSpPr>
        <p:spPr>
          <a:xfrm rot="10800000" flipH="1">
            <a:off x="4225267" y="3080133"/>
            <a:ext cx="283200" cy="311100"/>
          </a:xfrm>
          <a:prstGeom prst="straightConnector1">
            <a:avLst/>
          </a:prstGeom>
          <a:noFill/>
          <a:ln w="19050" cap="flat" cmpd="sng">
            <a:solidFill>
              <a:srgbClr val="000000"/>
            </a:solidFill>
            <a:prstDash val="solid"/>
            <a:round/>
            <a:headEnd type="none" w="sm" len="sm"/>
            <a:tailEnd type="triangle" w="med" len="med"/>
          </a:ln>
        </p:spPr>
      </p:cxnSp>
      <p:cxnSp>
        <p:nvCxnSpPr>
          <p:cNvPr id="544" name="Google Shape;544;p74">
            <a:extLst>
              <a:ext uri="{C183D7F6-B498-43B3-948B-1728B52AA6E4}">
                <adec:decorative xmlns:adec="http://schemas.microsoft.com/office/drawing/2017/decorative" val="1"/>
              </a:ext>
            </a:extLst>
          </p:cNvPr>
          <p:cNvCxnSpPr/>
          <p:nvPr/>
        </p:nvCxnSpPr>
        <p:spPr>
          <a:xfrm rot="10800000" flipH="1">
            <a:off x="5192300" y="1929651"/>
            <a:ext cx="283200" cy="311100"/>
          </a:xfrm>
          <a:prstGeom prst="straightConnector1">
            <a:avLst/>
          </a:prstGeom>
          <a:noFill/>
          <a:ln w="19050" cap="flat" cmpd="sng">
            <a:solidFill>
              <a:srgbClr val="000000"/>
            </a:solidFill>
            <a:prstDash val="solid"/>
            <a:round/>
            <a:headEnd type="none" w="sm" len="sm"/>
            <a:tailEnd type="triangle" w="med" len="med"/>
          </a:ln>
        </p:spPr>
      </p:cxnSp>
      <p:sp>
        <p:nvSpPr>
          <p:cNvPr id="545" name="Google Shape;545;p74"/>
          <p:cNvSpPr/>
          <p:nvPr/>
        </p:nvSpPr>
        <p:spPr>
          <a:xfrm>
            <a:off x="5763675" y="505275"/>
            <a:ext cx="2252400" cy="5541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700" b="1" i="0" u="none" strike="noStrike" cap="none">
                <a:solidFill>
                  <a:srgbClr val="FFFFFF"/>
                </a:solidFill>
                <a:latin typeface="Nixie One"/>
                <a:ea typeface="Nixie One"/>
                <a:cs typeface="Nixie One"/>
                <a:sym typeface="Nixie One"/>
              </a:rPr>
              <a:t>National TA Support</a:t>
            </a:r>
            <a:endParaRPr sz="1700" b="1" i="0" u="none" strike="noStrike" cap="none">
              <a:solidFill>
                <a:srgbClr val="FFFFFF"/>
              </a:solidFill>
              <a:latin typeface="Nixie One"/>
              <a:ea typeface="Nixie One"/>
              <a:cs typeface="Nixie One"/>
              <a:sym typeface="Nixie One"/>
            </a:endParaRPr>
          </a:p>
        </p:txBody>
      </p:sp>
      <p:sp>
        <p:nvSpPr>
          <p:cNvPr id="546" name="Google Shape;546;p74"/>
          <p:cNvSpPr/>
          <p:nvPr/>
        </p:nvSpPr>
        <p:spPr>
          <a:xfrm>
            <a:off x="6694749" y="5294300"/>
            <a:ext cx="1497017" cy="903000"/>
          </a:xfrm>
          <a:prstGeom prst="roundRect">
            <a:avLst>
              <a:gd name="adj" fmla="val 16667"/>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900" b="1" i="0" u="none" strike="noStrike" cap="none">
                <a:solidFill>
                  <a:srgbClr val="FFFFFF"/>
                </a:solidFill>
                <a:latin typeface="Nixie One"/>
                <a:ea typeface="Nixie One"/>
                <a:cs typeface="Nixie One"/>
                <a:sym typeface="Nixie One"/>
              </a:rPr>
              <a:t>Coaching</a:t>
            </a:r>
            <a:endParaRPr sz="1900" b="1" i="0" u="none" strike="noStrike" cap="none">
              <a:solidFill>
                <a:srgbClr val="FFFFFF"/>
              </a:solidFill>
              <a:latin typeface="Nixie One"/>
              <a:ea typeface="Nixie One"/>
              <a:cs typeface="Nixie One"/>
              <a:sym typeface="Nixie One"/>
            </a:endParaRPr>
          </a:p>
        </p:txBody>
      </p:sp>
      <p:sp>
        <p:nvSpPr>
          <p:cNvPr id="547" name="Google Shape;547;p74">
            <a:extLst>
              <a:ext uri="{C183D7F6-B498-43B3-948B-1728B52AA6E4}">
                <adec:decorative xmlns:adec="http://schemas.microsoft.com/office/drawing/2017/decorative" val="1"/>
              </a:ext>
            </a:extLst>
          </p:cNvPr>
          <p:cNvSpPr/>
          <p:nvPr/>
        </p:nvSpPr>
        <p:spPr>
          <a:xfrm rot="-8627494">
            <a:off x="5994954" y="2185348"/>
            <a:ext cx="1200560" cy="5108980"/>
          </a:xfrm>
          <a:prstGeom prst="leftBrace">
            <a:avLst>
              <a:gd name="adj1" fmla="val 50000"/>
              <a:gd name="adj2" fmla="val 52059"/>
            </a:avLst>
          </a:prstGeom>
          <a:noFill/>
          <a:ln w="762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4"/>
          <p:cNvSpPr txBox="1"/>
          <p:nvPr/>
        </p:nvSpPr>
        <p:spPr>
          <a:xfrm>
            <a:off x="18600" y="505275"/>
            <a:ext cx="3989100" cy="861900"/>
          </a:xfrm>
          <a:prstGeom prst="rect">
            <a:avLst/>
          </a:prstGeom>
          <a:solidFill>
            <a:srgbClr val="002060"/>
          </a:solidFill>
          <a:ln>
            <a:noFill/>
          </a:ln>
        </p:spPr>
        <p:txBody>
          <a:bodyPr spcFirstLastPara="1" wrap="square" lIns="121900" tIns="121900" rIns="121900" bIns="121900" anchor="ctr" anchorCtr="0">
            <a:noAutofit/>
          </a:bodyPr>
          <a:lstStyle/>
          <a:p>
            <a:pPr marL="0" marR="0" lvl="0" indent="0" algn="ctr" rtl="0">
              <a:lnSpc>
                <a:spcPct val="90000"/>
              </a:lnSpc>
              <a:spcBef>
                <a:spcPts val="0"/>
              </a:spcBef>
              <a:spcAft>
                <a:spcPts val="0"/>
              </a:spcAft>
              <a:buClr>
                <a:srgbClr val="000000"/>
              </a:buClr>
              <a:buSzPts val="2600"/>
              <a:buFont typeface="Arial"/>
              <a:buNone/>
            </a:pPr>
            <a:r>
              <a:rPr lang="en-US" sz="2400" b="1" i="0" u="none" strike="noStrike" cap="none">
                <a:solidFill>
                  <a:srgbClr val="FFFFFF"/>
                </a:solidFill>
                <a:latin typeface="Nixie One"/>
                <a:ea typeface="Nixie One"/>
                <a:cs typeface="Nixie One"/>
                <a:sym typeface="Nixie One"/>
              </a:rPr>
              <a:t>Virginia’s Cascading Model of Support</a:t>
            </a:r>
            <a:endParaRPr sz="2400" b="1" i="0" u="none" strike="noStrike" cap="none">
              <a:solidFill>
                <a:srgbClr val="FFFFFF"/>
              </a:solidFill>
              <a:latin typeface="Nixie One"/>
              <a:ea typeface="Nixie One"/>
              <a:cs typeface="Nixie One"/>
              <a:sym typeface="Nixie One"/>
            </a:endParaRPr>
          </a:p>
        </p:txBody>
      </p:sp>
      <p:sp>
        <p:nvSpPr>
          <p:cNvPr id="549" name="Google Shape;549;p74">
            <a:extLst>
              <a:ext uri="{C183D7F6-B498-43B3-948B-1728B52AA6E4}">
                <adec:decorative xmlns:adec="http://schemas.microsoft.com/office/drawing/2017/decorative" val="1"/>
              </a:ext>
            </a:extLst>
          </p:cNvPr>
          <p:cNvSpPr/>
          <p:nvPr/>
        </p:nvSpPr>
        <p:spPr>
          <a:xfrm>
            <a:off x="4024975" y="2270150"/>
            <a:ext cx="1386900" cy="6981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0" name="Google Shape;550;p74">
            <a:extLst>
              <a:ext uri="{C183D7F6-B498-43B3-948B-1728B52AA6E4}">
                <adec:decorative xmlns:adec="http://schemas.microsoft.com/office/drawing/2017/decorative" val="1"/>
              </a:ext>
            </a:extLst>
          </p:cNvPr>
          <p:cNvSpPr/>
          <p:nvPr/>
        </p:nvSpPr>
        <p:spPr>
          <a:xfrm>
            <a:off x="3121675" y="3539800"/>
            <a:ext cx="1386900" cy="6156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551" name="Google Shape;551;p74">
            <a:extLst>
              <a:ext uri="{C183D7F6-B498-43B3-948B-1728B52AA6E4}">
                <adec:decorative xmlns:adec="http://schemas.microsoft.com/office/drawing/2017/decorative" val="1"/>
              </a:ext>
            </a:extLst>
          </p:cNvPr>
          <p:cNvSpPr/>
          <p:nvPr/>
        </p:nvSpPr>
        <p:spPr>
          <a:xfrm>
            <a:off x="2147950" y="4721513"/>
            <a:ext cx="1547100" cy="603900"/>
          </a:xfrm>
          <a:prstGeom prst="roundRect">
            <a:avLst>
              <a:gd name="adj" fmla="val 16667"/>
            </a:avLst>
          </a:prstGeom>
          <a:noFill/>
          <a:ln w="7620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Verdana"/>
              <a:ea typeface="Verdana"/>
              <a:cs typeface="Verdana"/>
              <a:sym typeface="Verdana"/>
            </a:endParaRPr>
          </a:p>
        </p:txBody>
      </p:sp>
      <p:sp>
        <p:nvSpPr>
          <p:cNvPr id="2" name="Title 1" hidden="1">
            <a:extLst>
              <a:ext uri="{FF2B5EF4-FFF2-40B4-BE49-F238E27FC236}">
                <a16:creationId xmlns:a16="http://schemas.microsoft.com/office/drawing/2014/main" id="{F79D596C-283C-CF70-1484-42E990AF3DCD}"/>
              </a:ext>
            </a:extLst>
          </p:cNvPr>
          <p:cNvSpPr>
            <a:spLocks noGrp="1"/>
          </p:cNvSpPr>
          <p:nvPr>
            <p:ph type="title" idx="4294967295"/>
          </p:nvPr>
        </p:nvSpPr>
        <p:spPr/>
        <p:txBody>
          <a:bodyPr>
            <a:normAutofit fontScale="90000"/>
          </a:bodyPr>
          <a:lstStyle/>
          <a:p>
            <a:r>
              <a:rPr lang="en-US" dirty="0"/>
              <a:t>Virginia’s Cascading</a:t>
            </a:r>
            <a:r>
              <a:rPr lang="en-US" baseline="0" dirty="0"/>
              <a:t> Model of Support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dirty="0">
                <a:latin typeface="Nixie One"/>
                <a:ea typeface="Nixie One"/>
                <a:cs typeface="Nixie One"/>
                <a:sym typeface="Nixie One"/>
              </a:rPr>
              <a:t>Another example </a:t>
            </a:r>
            <a:endParaRPr b="1" dirty="0">
              <a:latin typeface="Nixie One"/>
              <a:ea typeface="Nixie One"/>
              <a:cs typeface="Nixie One"/>
              <a:sym typeface="Nixie One"/>
            </a:endParaRPr>
          </a:p>
        </p:txBody>
      </p:sp>
      <p:sp>
        <p:nvSpPr>
          <p:cNvPr id="557" name="Google Shape;557;p75"/>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558" name="Google Shape;558;p75"/>
          <p:cNvSpPr txBox="1"/>
          <p:nvPr/>
        </p:nvSpPr>
        <p:spPr>
          <a:xfrm>
            <a:off x="0" y="6188775"/>
            <a:ext cx="62463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3"/>
              </a:rPr>
              <a:t>Wisconsin Department of Public Instruction </a:t>
            </a:r>
            <a:endParaRPr sz="1600" b="1">
              <a:latin typeface="Nixie One"/>
              <a:ea typeface="Nixie One"/>
              <a:cs typeface="Nixie One"/>
              <a:sym typeface="Nixie One"/>
            </a:endParaRPr>
          </a:p>
        </p:txBody>
      </p:sp>
      <p:pic>
        <p:nvPicPr>
          <p:cNvPr id="559" name="Google Shape;559;p75" descr="LInked Communication Teams visual from Wisconsin Department of Public Instruction"/>
          <p:cNvPicPr preferRelativeResize="0"/>
          <p:nvPr/>
        </p:nvPicPr>
        <p:blipFill rotWithShape="1">
          <a:blip r:embed="rId4">
            <a:alphaModFix/>
          </a:blip>
          <a:srcRect l="1932" t="2030" r="1941" b="1732"/>
          <a:stretch/>
        </p:blipFill>
        <p:spPr>
          <a:xfrm>
            <a:off x="1619250" y="1473900"/>
            <a:ext cx="5905501" cy="46125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27500"/>
              <a:buFont typeface="Arial"/>
              <a:buNone/>
            </a:pPr>
            <a:r>
              <a:rPr lang="en-US" b="1">
                <a:latin typeface="Nixie One"/>
                <a:ea typeface="Nixie One"/>
                <a:cs typeface="Nixie One"/>
                <a:sym typeface="Nixie One"/>
              </a:rPr>
              <a:t>Develop a communication protocol</a:t>
            </a:r>
            <a:endParaRPr b="1">
              <a:latin typeface="Nixie One"/>
              <a:ea typeface="Nixie One"/>
              <a:cs typeface="Nixie One"/>
              <a:sym typeface="Nixie One"/>
            </a:endParaRPr>
          </a:p>
        </p:txBody>
      </p:sp>
      <p:sp>
        <p:nvSpPr>
          <p:cNvPr id="565" name="Google Shape;565;p76"/>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566" name="Google Shape;566;p76"/>
          <p:cNvSpPr txBox="1"/>
          <p:nvPr/>
        </p:nvSpPr>
        <p:spPr>
          <a:xfrm>
            <a:off x="0" y="6071550"/>
            <a:ext cx="6246300" cy="6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3"/>
              </a:rPr>
              <a:t>State Implementation and Scaling-up of Evidence-based Practices</a:t>
            </a:r>
            <a:r>
              <a:rPr lang="en-US" sz="1600" b="1">
                <a:latin typeface="Nixie One"/>
                <a:ea typeface="Nixie One"/>
                <a:cs typeface="Nixie One"/>
                <a:sym typeface="Nixie One"/>
              </a:rPr>
              <a:t> (SISEP)</a:t>
            </a:r>
            <a:endParaRPr sz="1600" b="1">
              <a:latin typeface="Nixie One"/>
              <a:ea typeface="Nixie One"/>
              <a:cs typeface="Nixie One"/>
              <a:sym typeface="Nixie One"/>
            </a:endParaRPr>
          </a:p>
        </p:txBody>
      </p:sp>
      <p:pic>
        <p:nvPicPr>
          <p:cNvPr id="567" name="Google Shape;567;p76" descr="NIRN Communication Protocol Worksheet"/>
          <p:cNvPicPr preferRelativeResize="0"/>
          <p:nvPr/>
        </p:nvPicPr>
        <p:blipFill rotWithShape="1">
          <a:blip r:embed="rId4">
            <a:alphaModFix/>
          </a:blip>
          <a:srcRect l="16636" t="28150" r="22977"/>
          <a:stretch/>
        </p:blipFill>
        <p:spPr>
          <a:xfrm>
            <a:off x="949050" y="1444875"/>
            <a:ext cx="7010899" cy="447530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Example communication protocol</a:t>
            </a:r>
            <a:endParaRPr b="1">
              <a:latin typeface="Nixie One"/>
              <a:ea typeface="Nixie One"/>
              <a:cs typeface="Nixie One"/>
              <a:sym typeface="Nixie One"/>
            </a:endParaRPr>
          </a:p>
        </p:txBody>
      </p:sp>
      <p:sp>
        <p:nvSpPr>
          <p:cNvPr id="573" name="Google Shape;573;p77"/>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574" name="Google Shape;574;p77"/>
          <p:cNvSpPr txBox="1"/>
          <p:nvPr/>
        </p:nvSpPr>
        <p:spPr>
          <a:xfrm>
            <a:off x="0" y="6086200"/>
            <a:ext cx="6246300" cy="6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Nixie One"/>
                <a:ea typeface="Nixie One"/>
                <a:cs typeface="Nixie One"/>
                <a:sym typeface="Nixie One"/>
              </a:rPr>
              <a:t>Source: </a:t>
            </a:r>
            <a:r>
              <a:rPr lang="en-US" sz="1600" b="1" u="sng">
                <a:solidFill>
                  <a:schemeClr val="hlink"/>
                </a:solidFill>
                <a:latin typeface="Nixie One"/>
                <a:ea typeface="Nixie One"/>
                <a:cs typeface="Nixie One"/>
                <a:sym typeface="Nixie One"/>
                <a:hlinkClick r:id="rId3"/>
              </a:rPr>
              <a:t>State Implementation and Scaling-up of Evidence-based Practices</a:t>
            </a:r>
            <a:r>
              <a:rPr lang="en-US" sz="1600" b="1">
                <a:solidFill>
                  <a:schemeClr val="dk1"/>
                </a:solidFill>
                <a:latin typeface="Nixie One"/>
                <a:ea typeface="Nixie One"/>
                <a:cs typeface="Nixie One"/>
                <a:sym typeface="Nixie One"/>
              </a:rPr>
              <a:t> (SISEP)</a:t>
            </a:r>
            <a:endParaRPr sz="1600" b="1">
              <a:latin typeface="Nixie One"/>
              <a:ea typeface="Nixie One"/>
              <a:cs typeface="Nixie One"/>
              <a:sym typeface="Nixie One"/>
            </a:endParaRPr>
          </a:p>
        </p:txBody>
      </p:sp>
      <p:pic>
        <p:nvPicPr>
          <p:cNvPr id="575" name="Google Shape;575;p77" descr="NIRN Communication Protocol worksheet example"/>
          <p:cNvPicPr preferRelativeResize="0"/>
          <p:nvPr/>
        </p:nvPicPr>
        <p:blipFill rotWithShape="1">
          <a:blip r:embed="rId4">
            <a:alphaModFix/>
          </a:blip>
          <a:srcRect l="15220" t="19468" r="18690" b="3973"/>
          <a:stretch/>
        </p:blipFill>
        <p:spPr>
          <a:xfrm>
            <a:off x="858700" y="1456625"/>
            <a:ext cx="7042651" cy="43762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sp>
        <p:nvSpPr>
          <p:cNvPr id="581" name="Google Shape;581;p78"/>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582" name="Google Shape;582;p78" descr="A branch from a fern tree"/>
          <p:cNvPicPr preferRelativeResize="0"/>
          <p:nvPr/>
        </p:nvPicPr>
        <p:blipFill>
          <a:blip r:embed="rId3">
            <a:alphaModFix/>
          </a:blip>
          <a:stretch>
            <a:fillRect/>
          </a:stretch>
        </p:blipFill>
        <p:spPr>
          <a:xfrm>
            <a:off x="4850305" y="2470824"/>
            <a:ext cx="3986395" cy="2653450"/>
          </a:xfrm>
          <a:prstGeom prst="rect">
            <a:avLst/>
          </a:prstGeom>
          <a:noFill/>
          <a:ln>
            <a:noFill/>
          </a:ln>
        </p:spPr>
      </p:pic>
      <p:sp>
        <p:nvSpPr>
          <p:cNvPr id="583" name="Google Shape;583;p78"/>
          <p:cNvSpPr txBox="1"/>
          <p:nvPr/>
        </p:nvSpPr>
        <p:spPr>
          <a:xfrm>
            <a:off x="228600" y="1424075"/>
            <a:ext cx="4585500" cy="54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latin typeface="Nixie One"/>
                <a:ea typeface="Nixie One"/>
                <a:cs typeface="Nixie One"/>
                <a:sym typeface="Nixie One"/>
              </a:rPr>
              <a:t>As a group, work on one of the following tasks:</a:t>
            </a:r>
            <a:endParaRPr sz="2200" b="1">
              <a:latin typeface="Nixie One"/>
              <a:ea typeface="Nixie One"/>
              <a:cs typeface="Nixie One"/>
              <a:sym typeface="Nixie One"/>
            </a:endParaRPr>
          </a:p>
          <a:p>
            <a:pPr marL="0" lvl="0" indent="0" algn="l" rtl="0">
              <a:spcBef>
                <a:spcPts val="0"/>
              </a:spcBef>
              <a:spcAft>
                <a:spcPts val="0"/>
              </a:spcAft>
              <a:buNone/>
            </a:pPr>
            <a:endParaRPr sz="2200" b="1">
              <a:latin typeface="Nixie One"/>
              <a:ea typeface="Nixie One"/>
              <a:cs typeface="Nixie One"/>
              <a:sym typeface="Nixie One"/>
            </a:endParaRPr>
          </a:p>
          <a:p>
            <a:pPr marL="914400" lvl="1" indent="-368300" algn="l" rtl="0">
              <a:spcBef>
                <a:spcPts val="0"/>
              </a:spcBef>
              <a:spcAft>
                <a:spcPts val="0"/>
              </a:spcAft>
              <a:buSzPts val="2200"/>
              <a:buFont typeface="Nixie One"/>
              <a:buAutoNum type="alphaLcPeriod"/>
            </a:pPr>
            <a:r>
              <a:rPr lang="en-US" sz="2200" b="1">
                <a:latin typeface="Nixie One"/>
                <a:ea typeface="Nixie One"/>
                <a:cs typeface="Nixie One"/>
                <a:sym typeface="Nixie One"/>
              </a:rPr>
              <a:t>Draw a cascading model with detail to represent the coaching communication needed in your division.</a:t>
            </a:r>
            <a:endParaRPr sz="2200" b="1">
              <a:latin typeface="Nixie One"/>
              <a:ea typeface="Nixie One"/>
              <a:cs typeface="Nixie One"/>
              <a:sym typeface="Nixie One"/>
            </a:endParaRPr>
          </a:p>
          <a:p>
            <a:pPr marL="914400" lvl="0" indent="0" algn="l" rtl="0">
              <a:spcBef>
                <a:spcPts val="0"/>
              </a:spcBef>
              <a:spcAft>
                <a:spcPts val="0"/>
              </a:spcAft>
              <a:buNone/>
            </a:pPr>
            <a:endParaRPr sz="2200" b="1">
              <a:latin typeface="Nixie One"/>
              <a:ea typeface="Nixie One"/>
              <a:cs typeface="Nixie One"/>
              <a:sym typeface="Nixie One"/>
            </a:endParaRPr>
          </a:p>
          <a:p>
            <a:pPr marL="914400" lvl="1" indent="-368300" algn="l" rtl="0">
              <a:spcBef>
                <a:spcPts val="0"/>
              </a:spcBef>
              <a:spcAft>
                <a:spcPts val="0"/>
              </a:spcAft>
              <a:buSzPts val="2200"/>
              <a:buFont typeface="Nixie One"/>
              <a:buAutoNum type="alphaLcPeriod"/>
            </a:pPr>
            <a:r>
              <a:rPr lang="en-US" sz="2200" b="1">
                <a:latin typeface="Nixie One"/>
                <a:ea typeface="Nixie One"/>
                <a:cs typeface="Nixie One"/>
                <a:sym typeface="Nixie One"/>
              </a:rPr>
              <a:t>Complete a Communication protocol worksheet for one aspect of coaching communication in your division.  </a:t>
            </a:r>
            <a:endParaRPr sz="2200" b="1">
              <a:latin typeface="Nixie One"/>
              <a:ea typeface="Nixie One"/>
              <a:cs typeface="Nixie One"/>
              <a:sym typeface="Nixie One"/>
            </a:endParaRPr>
          </a:p>
        </p:txBody>
      </p:sp>
      <p:pic>
        <p:nvPicPr>
          <p:cNvPr id="584" name="Google Shape;584;p78" descr="Picture of notetaker document"/>
          <p:cNvPicPr preferRelativeResize="0"/>
          <p:nvPr/>
        </p:nvPicPr>
        <p:blipFill rotWithShape="1">
          <a:blip r:embed="rId4">
            <a:alphaModFix/>
          </a:blip>
          <a:srcRect l="42617" t="39277" r="31050" b="11068"/>
          <a:stretch/>
        </p:blipFill>
        <p:spPr>
          <a:xfrm>
            <a:off x="5681925" y="5486425"/>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9"/>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sz="4900" b="1">
                <a:latin typeface="Nixie One"/>
                <a:ea typeface="Nixie One"/>
                <a:cs typeface="Nixie One"/>
                <a:sym typeface="Nixie One"/>
              </a:rPr>
              <a:t>Measure the Harvest</a:t>
            </a:r>
            <a:endParaRPr sz="4900" b="1">
              <a:latin typeface="Nixie One"/>
              <a:ea typeface="Nixie One"/>
              <a:cs typeface="Nixie One"/>
              <a:sym typeface="Nixie One"/>
            </a:endParaRPr>
          </a:p>
        </p:txBody>
      </p:sp>
      <p:sp>
        <p:nvSpPr>
          <p:cNvPr id="590" name="Google Shape;590;p79"/>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r>
              <a:rPr lang="en-US" b="1">
                <a:solidFill>
                  <a:srgbClr val="434343"/>
                </a:solidFill>
                <a:latin typeface="Nixie One"/>
                <a:ea typeface="Nixie One"/>
                <a:cs typeface="Nixie One"/>
                <a:sym typeface="Nixie One"/>
              </a:rPr>
              <a:t>Monitoring and Measuring (Accountability) </a:t>
            </a:r>
            <a:endParaRPr b="1">
              <a:solidFill>
                <a:srgbClr val="434343"/>
              </a:solidFill>
              <a:latin typeface="Nixie One"/>
              <a:ea typeface="Nixie One"/>
              <a:cs typeface="Nixie One"/>
              <a:sym typeface="Nixie One"/>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Arial"/>
              <a:buNone/>
            </a:pPr>
            <a:r>
              <a:rPr lang="en-US" b="1">
                <a:latin typeface="Nixie One"/>
                <a:ea typeface="Nixie One"/>
                <a:cs typeface="Nixie One"/>
                <a:sym typeface="Nixie One"/>
              </a:rPr>
              <a:t>Accountability</a:t>
            </a:r>
            <a:endParaRPr b="1">
              <a:latin typeface="Nixie One"/>
              <a:ea typeface="Nixie One"/>
              <a:cs typeface="Nixie One"/>
              <a:sym typeface="Nixie One"/>
            </a:endParaRPr>
          </a:p>
        </p:txBody>
      </p:sp>
      <p:sp>
        <p:nvSpPr>
          <p:cNvPr id="596" name="Google Shape;596;p80"/>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sp>
        <p:nvSpPr>
          <p:cNvPr id="597" name="Google Shape;597;p80"/>
          <p:cNvSpPr txBox="1">
            <a:spLocks noGrp="1"/>
          </p:cNvSpPr>
          <p:nvPr>
            <p:ph type="body" idx="4294967295"/>
          </p:nvPr>
        </p:nvSpPr>
        <p:spPr>
          <a:xfrm>
            <a:off x="490650" y="1815900"/>
            <a:ext cx="8162700" cy="4019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3200"/>
              <a:buNone/>
            </a:pPr>
            <a:r>
              <a:rPr lang="en-US" sz="2900" b="1">
                <a:highlight>
                  <a:srgbClr val="FFFFFF"/>
                </a:highlight>
                <a:latin typeface="Nixie One"/>
                <a:ea typeface="Nixie One"/>
                <a:cs typeface="Nixie One"/>
                <a:sym typeface="Nixie One"/>
              </a:rPr>
              <a:t>What Are Various Options?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Current fidelity measures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School/student outcome data</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Coaching satisfaction surveys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Observations</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Progress monitoring of CSDP</a:t>
            </a:r>
            <a:endParaRPr sz="2900" b="1">
              <a:highlight>
                <a:srgbClr val="FFFFFF"/>
              </a:highlight>
              <a:latin typeface="Nixie One"/>
              <a:ea typeface="Nixie One"/>
              <a:cs typeface="Nixie One"/>
              <a:sym typeface="Nixie One"/>
            </a:endParaRPr>
          </a:p>
          <a:p>
            <a:pPr marL="457200" lvl="0" indent="-412750" algn="l" rtl="0">
              <a:lnSpc>
                <a:spcPct val="120000"/>
              </a:lnSpc>
              <a:spcBef>
                <a:spcPts val="0"/>
              </a:spcBef>
              <a:spcAft>
                <a:spcPts val="0"/>
              </a:spcAft>
              <a:buSzPts val="2900"/>
              <a:buFont typeface="Nixie One"/>
              <a:buChar char="•"/>
            </a:pPr>
            <a:r>
              <a:rPr lang="en-US" sz="2900" b="1">
                <a:highlight>
                  <a:srgbClr val="FFFFFF"/>
                </a:highlight>
                <a:latin typeface="Nixie One"/>
                <a:ea typeface="Nixie One"/>
                <a:cs typeface="Nixie One"/>
                <a:sym typeface="Nixie One"/>
              </a:rPr>
              <a:t>Coaching logs</a:t>
            </a:r>
            <a:endParaRPr sz="2900" b="1">
              <a:highlight>
                <a:srgbClr val="FFFFFF"/>
              </a:highlight>
              <a:latin typeface="Nixie One"/>
              <a:ea typeface="Nixie One"/>
              <a:cs typeface="Nixie One"/>
              <a:sym typeface="Nixie One"/>
            </a:endParaRPr>
          </a:p>
          <a:p>
            <a:pPr marL="2286000" lvl="0" indent="0" algn="l" rtl="0">
              <a:lnSpc>
                <a:spcPct val="120000"/>
              </a:lnSpc>
              <a:spcBef>
                <a:spcPts val="0"/>
              </a:spcBef>
              <a:spcAft>
                <a:spcPts val="0"/>
              </a:spcAft>
              <a:buSzPts val="3200"/>
              <a:buNone/>
            </a:pPr>
            <a:endParaRPr sz="2300">
              <a:highlight>
                <a:srgbClr val="FFFFFF"/>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b="1" dirty="0">
                <a:latin typeface="Nixie One"/>
                <a:ea typeface="Nixie One"/>
                <a:cs typeface="Nixie One"/>
                <a:sym typeface="Nixie One"/>
              </a:rPr>
              <a:t>Monitoring Fidelity &amp; </a:t>
            </a:r>
            <a:endParaRPr b="1" dirty="0">
              <a:latin typeface="Nixie One"/>
              <a:ea typeface="Nixie One"/>
              <a:cs typeface="Nixie One"/>
              <a:sym typeface="Nixie One"/>
            </a:endParaRPr>
          </a:p>
          <a:p>
            <a:pPr marL="0" lvl="0" indent="0" algn="ctr" rtl="0">
              <a:lnSpc>
                <a:spcPct val="90000"/>
              </a:lnSpc>
              <a:spcBef>
                <a:spcPts val="0"/>
              </a:spcBef>
              <a:spcAft>
                <a:spcPts val="0"/>
              </a:spcAft>
              <a:buClr>
                <a:schemeClr val="lt1"/>
              </a:buClr>
              <a:buSzPct val="100000"/>
              <a:buFont typeface="Verdana"/>
              <a:buNone/>
            </a:pPr>
            <a:r>
              <a:rPr lang="en-US" b="1" dirty="0">
                <a:latin typeface="Nixie One"/>
                <a:ea typeface="Nixie One"/>
                <a:cs typeface="Nixie One"/>
                <a:sym typeface="Nixie One"/>
              </a:rPr>
              <a:t>Measuring Outcomes</a:t>
            </a:r>
            <a:endParaRPr b="1" dirty="0">
              <a:latin typeface="Nixie One"/>
              <a:ea typeface="Nixie One"/>
              <a:cs typeface="Nixie One"/>
              <a:sym typeface="Nixie One"/>
            </a:endParaRPr>
          </a:p>
        </p:txBody>
      </p:sp>
      <p:pic>
        <p:nvPicPr>
          <p:cNvPr id="603" name="Google Shape;603;p81" descr="Coaching service delivery plan document"/>
          <p:cNvPicPr preferRelativeResize="0"/>
          <p:nvPr/>
        </p:nvPicPr>
        <p:blipFill>
          <a:blip r:embed="rId3">
            <a:alphaModFix/>
          </a:blip>
          <a:stretch>
            <a:fillRect/>
          </a:stretch>
        </p:blipFill>
        <p:spPr>
          <a:xfrm>
            <a:off x="697213" y="1371600"/>
            <a:ext cx="7940075" cy="5413675"/>
          </a:xfrm>
          <a:prstGeom prst="rect">
            <a:avLst/>
          </a:prstGeom>
          <a:noFill/>
          <a:ln w="9525" cap="flat" cmpd="sng">
            <a:solidFill>
              <a:schemeClr val="dk1"/>
            </a:solidFill>
            <a:prstDash val="solid"/>
            <a:round/>
            <a:headEnd type="none" w="sm" len="sm"/>
            <a:tailEnd type="none" w="sm" len="sm"/>
          </a:ln>
        </p:spPr>
      </p:pic>
      <p:sp>
        <p:nvSpPr>
          <p:cNvPr id="604" name="Google Shape;604;p81">
            <a:extLst>
              <a:ext uri="{C183D7F6-B498-43B3-948B-1728B52AA6E4}">
                <adec:decorative xmlns:adec="http://schemas.microsoft.com/office/drawing/2017/decorative" val="1"/>
              </a:ext>
            </a:extLst>
          </p:cNvPr>
          <p:cNvSpPr/>
          <p:nvPr/>
        </p:nvSpPr>
        <p:spPr>
          <a:xfrm>
            <a:off x="818875" y="5805175"/>
            <a:ext cx="2222700" cy="336300"/>
          </a:xfrm>
          <a:prstGeom prst="ellipse">
            <a:avLst/>
          </a:prstGeom>
          <a:noFill/>
          <a:ln w="28575" cap="flat" cmpd="sng">
            <a:solidFill>
              <a:srgbClr val="3333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05" name="Google Shape;605;p81">
            <a:extLst>
              <a:ext uri="{C183D7F6-B498-43B3-948B-1728B52AA6E4}">
                <adec:decorative xmlns:adec="http://schemas.microsoft.com/office/drawing/2017/decorative" val="1"/>
              </a:ext>
            </a:extLst>
          </p:cNvPr>
          <p:cNvSpPr/>
          <p:nvPr/>
        </p:nvSpPr>
        <p:spPr>
          <a:xfrm>
            <a:off x="818875" y="6141475"/>
            <a:ext cx="2222700" cy="336300"/>
          </a:xfrm>
          <a:prstGeom prst="ellipse">
            <a:avLst/>
          </a:prstGeom>
          <a:noFill/>
          <a:ln w="28575" cap="flat" cmpd="sng">
            <a:solidFill>
              <a:srgbClr val="3333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1" name="Google Shape;611;p8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Monitoring Fidelity &amp; </a:t>
            </a:r>
            <a:endParaRPr b="1">
              <a:latin typeface="Nixie One"/>
              <a:ea typeface="Nixie One"/>
              <a:cs typeface="Nixie One"/>
              <a:sym typeface="Nixie One"/>
            </a:endParaRPr>
          </a:p>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Measuring Outcomes</a:t>
            </a:r>
            <a:endParaRPr b="1">
              <a:latin typeface="Nixie One"/>
              <a:ea typeface="Nixie One"/>
              <a:cs typeface="Nixie One"/>
              <a:sym typeface="Nixie One"/>
            </a:endParaRPr>
          </a:p>
        </p:txBody>
      </p:sp>
      <p:pic>
        <p:nvPicPr>
          <p:cNvPr id="612" name="Google Shape;612;p82" descr="Coaching reflection form example"/>
          <p:cNvPicPr preferRelativeResize="0"/>
          <p:nvPr/>
        </p:nvPicPr>
        <p:blipFill>
          <a:blip r:embed="rId3">
            <a:alphaModFix/>
          </a:blip>
          <a:stretch>
            <a:fillRect/>
          </a:stretch>
        </p:blipFill>
        <p:spPr>
          <a:xfrm>
            <a:off x="322375" y="1444850"/>
            <a:ext cx="8686798" cy="52920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8"/>
          <p:cNvSpPr txBox="1">
            <a:spLocks noGrp="1"/>
          </p:cNvSpPr>
          <p:nvPr>
            <p:ph type="body" idx="1"/>
          </p:nvPr>
        </p:nvSpPr>
        <p:spPr>
          <a:xfrm>
            <a:off x="304475" y="1529000"/>
            <a:ext cx="8229600" cy="4046100"/>
          </a:xfrm>
          <a:prstGeom prst="rect">
            <a:avLst/>
          </a:prstGeom>
        </p:spPr>
        <p:txBody>
          <a:bodyPr spcFirstLastPara="1" wrap="square" lIns="91425" tIns="45700" rIns="91425" bIns="45700" anchor="t" anchorCtr="0">
            <a:normAutofit/>
          </a:bodyPr>
          <a:lstStyle/>
          <a:p>
            <a:pPr marL="4572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Practice presence</a:t>
            </a:r>
            <a:endParaRPr sz="3200" b="1">
              <a:latin typeface="Nixie One"/>
              <a:ea typeface="Nixie One"/>
              <a:cs typeface="Nixie One"/>
              <a:sym typeface="Nixie One"/>
            </a:endParaRPr>
          </a:p>
          <a:p>
            <a:pPr marL="457200" lvl="0" indent="0" algn="l" rtl="0">
              <a:lnSpc>
                <a:spcPct val="100000"/>
              </a:lnSpc>
              <a:spcBef>
                <a:spcPts val="600"/>
              </a:spcBef>
              <a:spcAft>
                <a:spcPts val="0"/>
              </a:spcAft>
              <a:buClr>
                <a:schemeClr val="dk1"/>
              </a:buClr>
              <a:buSzPts val="1100"/>
              <a:buFont typeface="Arial"/>
              <a:buNone/>
            </a:pPr>
            <a:endParaRPr sz="3200" b="1">
              <a:latin typeface="Nixie One"/>
              <a:ea typeface="Nixie One"/>
              <a:cs typeface="Nixie One"/>
              <a:sym typeface="Nixie One"/>
            </a:endParaRPr>
          </a:p>
          <a:p>
            <a:pPr marL="4572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Grasp opportunity</a:t>
            </a:r>
            <a:endParaRPr sz="3200" b="1">
              <a:latin typeface="Nixie One"/>
              <a:ea typeface="Nixie One"/>
              <a:cs typeface="Nixie One"/>
              <a:sym typeface="Nixie One"/>
            </a:endParaRPr>
          </a:p>
          <a:p>
            <a:pPr marL="457200" lvl="0" indent="0" algn="l" rtl="0">
              <a:lnSpc>
                <a:spcPct val="100000"/>
              </a:lnSpc>
              <a:spcBef>
                <a:spcPts val="600"/>
              </a:spcBef>
              <a:spcAft>
                <a:spcPts val="0"/>
              </a:spcAft>
              <a:buClr>
                <a:schemeClr val="dk1"/>
              </a:buClr>
              <a:buSzPts val="1100"/>
              <a:buFont typeface="Arial"/>
              <a:buNone/>
            </a:pPr>
            <a:endParaRPr sz="3200" b="1">
              <a:latin typeface="Nixie One"/>
              <a:ea typeface="Nixie One"/>
              <a:cs typeface="Nixie One"/>
              <a:sym typeface="Nixie One"/>
            </a:endParaRPr>
          </a:p>
          <a:p>
            <a:pPr marL="457200" lvl="0" indent="-431800" algn="l" rtl="0">
              <a:lnSpc>
                <a:spcPct val="100000"/>
              </a:lnSpc>
              <a:spcBef>
                <a:spcPts val="600"/>
              </a:spcBef>
              <a:spcAft>
                <a:spcPts val="0"/>
              </a:spcAft>
              <a:buClr>
                <a:schemeClr val="dk1"/>
              </a:buClr>
              <a:buSzPts val="3200"/>
              <a:buFont typeface="Nixie One"/>
              <a:buChar char="▪"/>
            </a:pPr>
            <a:r>
              <a:rPr lang="en-US" sz="3200" b="1">
                <a:latin typeface="Nixie One"/>
                <a:ea typeface="Nixie One"/>
                <a:cs typeface="Nixie One"/>
                <a:sym typeface="Nixie One"/>
              </a:rPr>
              <a:t>Embrace quick wins and bold next steps</a:t>
            </a:r>
            <a:endParaRPr sz="2700" b="1">
              <a:latin typeface="Nixie One"/>
              <a:ea typeface="Nixie One"/>
              <a:cs typeface="Nixie One"/>
              <a:sym typeface="Nixie One"/>
            </a:endParaRPr>
          </a:p>
        </p:txBody>
      </p:sp>
      <p:sp>
        <p:nvSpPr>
          <p:cNvPr id="205" name="Google Shape;205;p3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Community Agreements</a:t>
            </a:r>
            <a:endParaRPr b="1">
              <a:latin typeface="Nixie One"/>
              <a:ea typeface="Nixie One"/>
              <a:cs typeface="Nixie One"/>
              <a:sym typeface="Nixie On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Monitoring Fidelity &amp; </a:t>
            </a:r>
            <a:endParaRPr b="1">
              <a:latin typeface="Nixie One"/>
              <a:ea typeface="Nixie One"/>
              <a:cs typeface="Nixie One"/>
              <a:sym typeface="Nixie One"/>
            </a:endParaRPr>
          </a:p>
          <a:p>
            <a:pPr marL="0" lvl="0" indent="0" algn="ctr" rtl="0">
              <a:lnSpc>
                <a:spcPct val="90000"/>
              </a:lnSpc>
              <a:spcBef>
                <a:spcPts val="0"/>
              </a:spcBef>
              <a:spcAft>
                <a:spcPts val="0"/>
              </a:spcAft>
              <a:buClr>
                <a:schemeClr val="lt1"/>
              </a:buClr>
              <a:buSzPct val="100000"/>
              <a:buFont typeface="Verdana"/>
              <a:buNone/>
            </a:pPr>
            <a:r>
              <a:rPr lang="en-US" b="1">
                <a:latin typeface="Nixie One"/>
                <a:ea typeface="Nixie One"/>
                <a:cs typeface="Nixie One"/>
                <a:sym typeface="Nixie One"/>
              </a:rPr>
              <a:t>Measuring Outcomes</a:t>
            </a:r>
            <a:endParaRPr b="1">
              <a:latin typeface="Nixie One"/>
              <a:ea typeface="Nixie One"/>
              <a:cs typeface="Nixie One"/>
              <a:sym typeface="Nixie One"/>
            </a:endParaRPr>
          </a:p>
        </p:txBody>
      </p:sp>
      <p:pic>
        <p:nvPicPr>
          <p:cNvPr id="619" name="Google Shape;619;p83" descr="Total Performance System data collection example"/>
          <p:cNvPicPr preferRelativeResize="0"/>
          <p:nvPr/>
        </p:nvPicPr>
        <p:blipFill>
          <a:blip r:embed="rId3">
            <a:alphaModFix/>
          </a:blip>
          <a:stretch>
            <a:fillRect/>
          </a:stretch>
        </p:blipFill>
        <p:spPr>
          <a:xfrm>
            <a:off x="322775" y="2963475"/>
            <a:ext cx="3115900" cy="3271200"/>
          </a:xfrm>
          <a:prstGeom prst="rect">
            <a:avLst/>
          </a:prstGeom>
          <a:noFill/>
          <a:ln w="9525" cap="flat" cmpd="sng">
            <a:solidFill>
              <a:schemeClr val="dk1"/>
            </a:solidFill>
            <a:prstDash val="solid"/>
            <a:round/>
            <a:headEnd type="none" w="sm" len="sm"/>
            <a:tailEnd type="none" w="sm" len="sm"/>
          </a:ln>
        </p:spPr>
      </p:pic>
      <p:pic>
        <p:nvPicPr>
          <p:cNvPr id="620" name="Google Shape;620;p83" descr="Total Performance System data collection example"/>
          <p:cNvPicPr preferRelativeResize="0"/>
          <p:nvPr/>
        </p:nvPicPr>
        <p:blipFill>
          <a:blip r:embed="rId4">
            <a:alphaModFix/>
          </a:blip>
          <a:stretch>
            <a:fillRect/>
          </a:stretch>
        </p:blipFill>
        <p:spPr>
          <a:xfrm>
            <a:off x="5211335" y="4353350"/>
            <a:ext cx="3932665" cy="2504649"/>
          </a:xfrm>
          <a:prstGeom prst="rect">
            <a:avLst/>
          </a:prstGeom>
          <a:noFill/>
          <a:ln w="9525" cap="flat" cmpd="sng">
            <a:solidFill>
              <a:schemeClr val="dk1"/>
            </a:solidFill>
            <a:prstDash val="solid"/>
            <a:round/>
            <a:headEnd type="none" w="sm" len="sm"/>
            <a:tailEnd type="none" w="sm" len="sm"/>
          </a:ln>
        </p:spPr>
      </p:pic>
      <p:pic>
        <p:nvPicPr>
          <p:cNvPr id="621" name="Google Shape;621;p83" descr="Total Performance System data collection example"/>
          <p:cNvPicPr preferRelativeResize="0"/>
          <p:nvPr/>
        </p:nvPicPr>
        <p:blipFill>
          <a:blip r:embed="rId5">
            <a:alphaModFix/>
          </a:blip>
          <a:stretch>
            <a:fillRect/>
          </a:stretch>
        </p:blipFill>
        <p:spPr>
          <a:xfrm>
            <a:off x="3834384" y="1468200"/>
            <a:ext cx="3306991" cy="2656701"/>
          </a:xfrm>
          <a:prstGeom prst="rect">
            <a:avLst/>
          </a:prstGeom>
          <a:noFill/>
          <a:ln w="9525" cap="flat" cmpd="sng">
            <a:solidFill>
              <a:schemeClr val="dk1"/>
            </a:solidFill>
            <a:prstDash val="solid"/>
            <a:round/>
            <a:headEnd type="none" w="sm" len="sm"/>
            <a:tailEnd type="none" w="sm" len="sm"/>
          </a:ln>
        </p:spPr>
      </p:pic>
      <p:pic>
        <p:nvPicPr>
          <p:cNvPr id="622" name="Google Shape;622;p83" descr="Nevada MTSS visual"/>
          <p:cNvPicPr preferRelativeResize="0"/>
          <p:nvPr/>
        </p:nvPicPr>
        <p:blipFill rotWithShape="1">
          <a:blip r:embed="rId6">
            <a:alphaModFix/>
          </a:blip>
          <a:srcRect/>
          <a:stretch/>
        </p:blipFill>
        <p:spPr>
          <a:xfrm>
            <a:off x="3577974" y="4545075"/>
            <a:ext cx="1385425" cy="1044675"/>
          </a:xfrm>
          <a:prstGeom prst="rect">
            <a:avLst/>
          </a:prstGeom>
          <a:noFill/>
          <a:ln>
            <a:noFill/>
          </a:ln>
        </p:spPr>
      </p:pic>
      <p:sp>
        <p:nvSpPr>
          <p:cNvPr id="623" name="Google Shape;623;p83"/>
          <p:cNvSpPr txBox="1"/>
          <p:nvPr/>
        </p:nvSpPr>
        <p:spPr>
          <a:xfrm>
            <a:off x="355075" y="1743750"/>
            <a:ext cx="32229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latin typeface="Calibri"/>
                <a:ea typeface="Calibri"/>
                <a:cs typeface="Calibri"/>
                <a:sym typeface="Calibri"/>
              </a:rPr>
              <a:t>TPS: </a:t>
            </a:r>
            <a:endParaRPr sz="2200" b="1">
              <a:latin typeface="Calibri"/>
              <a:ea typeface="Calibri"/>
              <a:cs typeface="Calibri"/>
              <a:sym typeface="Calibri"/>
            </a:endParaRPr>
          </a:p>
          <a:p>
            <a:pPr marL="0" lvl="0" indent="0" algn="l" rtl="0">
              <a:spcBef>
                <a:spcPts val="0"/>
              </a:spcBef>
              <a:spcAft>
                <a:spcPts val="0"/>
              </a:spcAft>
              <a:buNone/>
            </a:pPr>
            <a:r>
              <a:rPr lang="en-US" sz="2200" b="1">
                <a:latin typeface="Calibri"/>
                <a:ea typeface="Calibri"/>
                <a:cs typeface="Calibri"/>
                <a:sym typeface="Calibri"/>
              </a:rPr>
              <a:t>Total Performance System</a:t>
            </a:r>
            <a:endParaRPr sz="2200" b="1">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b="1">
                <a:latin typeface="Nixie One"/>
                <a:ea typeface="Nixie One"/>
                <a:cs typeface="Nixie One"/>
                <a:sym typeface="Nixie One"/>
              </a:rPr>
              <a:t>Activity</a:t>
            </a:r>
            <a:endParaRPr b="1">
              <a:latin typeface="Nixie One"/>
              <a:ea typeface="Nixie One"/>
              <a:cs typeface="Nixie One"/>
              <a:sym typeface="Nixie One"/>
            </a:endParaRPr>
          </a:p>
        </p:txBody>
      </p:sp>
      <p:sp>
        <p:nvSpPr>
          <p:cNvPr id="629" name="Google Shape;629;p84"/>
          <p:cNvSpPr txBox="1"/>
          <p:nvPr/>
        </p:nvSpPr>
        <p:spPr>
          <a:xfrm>
            <a:off x="3275700" y="5696175"/>
            <a:ext cx="2969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lt1"/>
                </a:solidFill>
                <a:latin typeface="Nixie One"/>
                <a:ea typeface="Nixie One"/>
                <a:cs typeface="Nixie One"/>
                <a:sym typeface="Nixie One"/>
              </a:rPr>
              <a:t>Knowledge and skills</a:t>
            </a:r>
            <a:endParaRPr sz="2000" b="1">
              <a:solidFill>
                <a:schemeClr val="lt1"/>
              </a:solidFill>
              <a:latin typeface="Nixie One"/>
              <a:ea typeface="Nixie One"/>
              <a:cs typeface="Nixie One"/>
              <a:sym typeface="Nixie One"/>
            </a:endParaRPr>
          </a:p>
        </p:txBody>
      </p:sp>
      <p:pic>
        <p:nvPicPr>
          <p:cNvPr id="630" name="Google Shape;630;p84" descr="A branch from a fern tree"/>
          <p:cNvPicPr preferRelativeResize="0"/>
          <p:nvPr/>
        </p:nvPicPr>
        <p:blipFill>
          <a:blip r:embed="rId3">
            <a:alphaModFix/>
          </a:blip>
          <a:stretch>
            <a:fillRect/>
          </a:stretch>
        </p:blipFill>
        <p:spPr>
          <a:xfrm>
            <a:off x="5314586" y="1857825"/>
            <a:ext cx="3409574" cy="2269500"/>
          </a:xfrm>
          <a:prstGeom prst="rect">
            <a:avLst/>
          </a:prstGeom>
          <a:noFill/>
          <a:ln>
            <a:noFill/>
          </a:ln>
        </p:spPr>
      </p:pic>
      <p:sp>
        <p:nvSpPr>
          <p:cNvPr id="631" name="Google Shape;631;p84"/>
          <p:cNvSpPr txBox="1"/>
          <p:nvPr/>
        </p:nvSpPr>
        <p:spPr>
          <a:xfrm>
            <a:off x="295400" y="1371600"/>
            <a:ext cx="4278000" cy="49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dirty="0">
                <a:latin typeface="Nixie One"/>
                <a:ea typeface="Nixie One"/>
                <a:cs typeface="Nixie One"/>
                <a:sym typeface="Nixie One"/>
              </a:rPr>
              <a:t>Record on the Padlet</a:t>
            </a:r>
            <a:endParaRPr sz="2700" b="1" dirty="0">
              <a:latin typeface="Nixie One"/>
              <a:ea typeface="Nixie One"/>
              <a:cs typeface="Nixie One"/>
              <a:sym typeface="Nixie One"/>
            </a:endParaRPr>
          </a:p>
          <a:p>
            <a:pPr marL="0" lvl="0" indent="0" algn="l" rtl="0">
              <a:spcBef>
                <a:spcPts val="0"/>
              </a:spcBef>
              <a:spcAft>
                <a:spcPts val="0"/>
              </a:spcAft>
              <a:buNone/>
            </a:pPr>
            <a:endParaRPr sz="2700" b="1" dirty="0">
              <a:latin typeface="Nixie One"/>
              <a:ea typeface="Nixie One"/>
              <a:cs typeface="Nixie One"/>
              <a:sym typeface="Nixie One"/>
            </a:endParaRPr>
          </a:p>
          <a:p>
            <a:pPr marL="457200" lvl="0" indent="-400050" algn="l" rtl="0">
              <a:spcBef>
                <a:spcPts val="0"/>
              </a:spcBef>
              <a:spcAft>
                <a:spcPts val="0"/>
              </a:spcAft>
              <a:buSzPts val="2700"/>
              <a:buFont typeface="Nixie One"/>
              <a:buChar char="❏"/>
            </a:pPr>
            <a:r>
              <a:rPr lang="en-US" sz="2700" b="1" dirty="0">
                <a:latin typeface="Nixie One"/>
                <a:ea typeface="Nixie One"/>
                <a:cs typeface="Nixie One"/>
                <a:sym typeface="Nixie One"/>
              </a:rPr>
              <a:t>Ways you do/can monitor fidelity</a:t>
            </a:r>
            <a:endParaRPr sz="2700" b="1" dirty="0">
              <a:latin typeface="Nixie One"/>
              <a:ea typeface="Nixie One"/>
              <a:cs typeface="Nixie One"/>
              <a:sym typeface="Nixie One"/>
            </a:endParaRPr>
          </a:p>
          <a:p>
            <a:pPr marL="457200" lvl="0" indent="0" algn="l" rtl="0">
              <a:spcBef>
                <a:spcPts val="0"/>
              </a:spcBef>
              <a:spcAft>
                <a:spcPts val="0"/>
              </a:spcAft>
              <a:buNone/>
            </a:pPr>
            <a:endParaRPr sz="2700" b="1" dirty="0">
              <a:latin typeface="Nixie One"/>
              <a:ea typeface="Nixie One"/>
              <a:cs typeface="Nixie One"/>
              <a:sym typeface="Nixie One"/>
            </a:endParaRPr>
          </a:p>
          <a:p>
            <a:pPr marL="457200" lvl="0" indent="-400050" algn="l" rtl="0">
              <a:spcBef>
                <a:spcPts val="0"/>
              </a:spcBef>
              <a:spcAft>
                <a:spcPts val="0"/>
              </a:spcAft>
              <a:buSzPts val="2700"/>
              <a:buFont typeface="Nixie One"/>
              <a:buChar char="❏"/>
            </a:pPr>
            <a:r>
              <a:rPr lang="en-US" sz="2700" b="1" dirty="0">
                <a:latin typeface="Nixie One"/>
                <a:ea typeface="Nixie One"/>
                <a:cs typeface="Nixie One"/>
                <a:sym typeface="Nixie One"/>
              </a:rPr>
              <a:t>Ways you do/can measure coaches’ growth</a:t>
            </a:r>
            <a:endParaRPr sz="2700" b="1" dirty="0">
              <a:latin typeface="Nixie One"/>
              <a:ea typeface="Nixie One"/>
              <a:cs typeface="Nixie One"/>
              <a:sym typeface="Nixie One"/>
            </a:endParaRPr>
          </a:p>
          <a:p>
            <a:pPr marL="457200" lvl="0" indent="0" algn="l" rtl="0">
              <a:spcBef>
                <a:spcPts val="0"/>
              </a:spcBef>
              <a:spcAft>
                <a:spcPts val="0"/>
              </a:spcAft>
              <a:buNone/>
            </a:pPr>
            <a:endParaRPr sz="2700" b="1" dirty="0">
              <a:latin typeface="Nixie One"/>
              <a:ea typeface="Nixie One"/>
              <a:cs typeface="Nixie One"/>
              <a:sym typeface="Nixie One"/>
            </a:endParaRPr>
          </a:p>
          <a:p>
            <a:pPr marL="457200" lvl="0" indent="-400050" algn="l" rtl="0">
              <a:spcBef>
                <a:spcPts val="0"/>
              </a:spcBef>
              <a:spcAft>
                <a:spcPts val="0"/>
              </a:spcAft>
              <a:buSzPts val="2700"/>
              <a:buFont typeface="Nixie One"/>
              <a:buChar char="❏"/>
            </a:pPr>
            <a:r>
              <a:rPr lang="en-US" sz="2700" b="1" dirty="0">
                <a:latin typeface="Nixie One"/>
                <a:ea typeface="Nixie One"/>
                <a:cs typeface="Nixie One"/>
                <a:sym typeface="Nixie One"/>
              </a:rPr>
              <a:t>Ways you do/can measure desired outcomes</a:t>
            </a:r>
            <a:endParaRPr sz="2700" b="1" dirty="0">
              <a:latin typeface="Nixie One"/>
              <a:ea typeface="Nixie One"/>
              <a:cs typeface="Nixie One"/>
              <a:sym typeface="Nixie One"/>
            </a:endParaRPr>
          </a:p>
        </p:txBody>
      </p:sp>
      <p:pic>
        <p:nvPicPr>
          <p:cNvPr id="632" name="Google Shape;632;p84" descr="QR code"/>
          <p:cNvPicPr preferRelativeResize="0"/>
          <p:nvPr/>
        </p:nvPicPr>
        <p:blipFill>
          <a:blip r:embed="rId4">
            <a:alphaModFix/>
          </a:blip>
          <a:stretch>
            <a:fillRect/>
          </a:stretch>
        </p:blipFill>
        <p:spPr>
          <a:xfrm>
            <a:off x="4573400" y="4613547"/>
            <a:ext cx="2096525" cy="1980900"/>
          </a:xfrm>
          <a:prstGeom prst="rect">
            <a:avLst/>
          </a:prstGeom>
          <a:noFill/>
          <a:ln>
            <a:noFill/>
          </a:ln>
        </p:spPr>
      </p:pic>
      <p:pic>
        <p:nvPicPr>
          <p:cNvPr id="633" name="Google Shape;633;p84" descr="Picture of notetaker document"/>
          <p:cNvPicPr preferRelativeResize="0"/>
          <p:nvPr/>
        </p:nvPicPr>
        <p:blipFill rotWithShape="1">
          <a:blip r:embed="rId5">
            <a:alphaModFix/>
          </a:blip>
          <a:srcRect l="42617" t="39277" r="31050" b="11068"/>
          <a:stretch/>
        </p:blipFill>
        <p:spPr>
          <a:xfrm>
            <a:off x="7712250" y="4682188"/>
            <a:ext cx="1129910" cy="1142999"/>
          </a:xfrm>
          <a:prstGeom prst="rect">
            <a:avLst/>
          </a:prstGeom>
          <a:noFill/>
          <a:ln w="9525" cap="flat" cmpd="sng">
            <a:solidFill>
              <a:schemeClr val="accent5"/>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5"/>
          <p:cNvSpPr txBox="1">
            <a:spLocks noGrp="1"/>
          </p:cNvSpPr>
          <p:nvPr>
            <p:ph type="ctrTitle"/>
          </p:nvPr>
        </p:nvSpPr>
        <p:spPr>
          <a:xfrm>
            <a:off x="928464" y="1600200"/>
            <a:ext cx="7240500" cy="1470000"/>
          </a:xfrm>
          <a:prstGeom prst="rect">
            <a:avLst/>
          </a:prstGeom>
          <a:solidFill>
            <a:schemeClr val="lt1">
              <a:alpha val="6784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21127"/>
              </a:buClr>
              <a:buSzPts val="5400"/>
              <a:buFont typeface="Verdana"/>
              <a:buNone/>
            </a:pPr>
            <a:r>
              <a:rPr lang="en-US" sz="4900" b="1">
                <a:latin typeface="Nixie One"/>
                <a:ea typeface="Nixie One"/>
                <a:cs typeface="Nixie One"/>
                <a:sym typeface="Nixie One"/>
              </a:rPr>
              <a:t>Preserve the Ongoing Growth</a:t>
            </a:r>
            <a:endParaRPr sz="4900" b="1">
              <a:latin typeface="Nixie One"/>
              <a:ea typeface="Nixie One"/>
              <a:cs typeface="Nixie One"/>
              <a:sym typeface="Nixie One"/>
            </a:endParaRPr>
          </a:p>
        </p:txBody>
      </p:sp>
      <p:sp>
        <p:nvSpPr>
          <p:cNvPr id="639" name="Google Shape;639;p85"/>
          <p:cNvSpPr txBox="1">
            <a:spLocks noGrp="1"/>
          </p:cNvSpPr>
          <p:nvPr>
            <p:ph type="subTitle" idx="1"/>
          </p:nvPr>
        </p:nvSpPr>
        <p:spPr>
          <a:xfrm>
            <a:off x="1348325" y="3429000"/>
            <a:ext cx="6400800" cy="1096800"/>
          </a:xfrm>
          <a:prstGeom prst="rect">
            <a:avLst/>
          </a:prstGeom>
          <a:solidFill>
            <a:schemeClr val="lt1">
              <a:alpha val="67840"/>
            </a:scheme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888888"/>
              </a:buClr>
              <a:buSzPts val="3200"/>
              <a:buNone/>
            </a:pPr>
            <a:endParaRPr b="1">
              <a:solidFill>
                <a:srgbClr val="434343"/>
              </a:solidFill>
              <a:latin typeface="Nixie One"/>
              <a:ea typeface="Nixie One"/>
              <a:cs typeface="Nixie One"/>
              <a:sym typeface="Nixie One"/>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Thank you for all that you do!!</a:t>
            </a:r>
            <a:endParaRPr b="1">
              <a:latin typeface="Nixie One"/>
              <a:ea typeface="Nixie One"/>
              <a:cs typeface="Nixie One"/>
              <a:sym typeface="Nixie One"/>
            </a:endParaRPr>
          </a:p>
        </p:txBody>
      </p:sp>
      <p:pic>
        <p:nvPicPr>
          <p:cNvPr id="646" name="Google Shape;646;p86" descr="Thank you sign"/>
          <p:cNvPicPr preferRelativeResize="0"/>
          <p:nvPr/>
        </p:nvPicPr>
        <p:blipFill>
          <a:blip r:embed="rId3">
            <a:alphaModFix/>
          </a:blip>
          <a:stretch>
            <a:fillRect/>
          </a:stretch>
        </p:blipFill>
        <p:spPr>
          <a:xfrm>
            <a:off x="739650" y="2255650"/>
            <a:ext cx="7495075" cy="234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9"/>
          <p:cNvSpPr txBox="1">
            <a:spLocks noGrp="1"/>
          </p:cNvSpPr>
          <p:nvPr>
            <p:ph type="body" idx="1"/>
          </p:nvPr>
        </p:nvSpPr>
        <p:spPr>
          <a:xfrm>
            <a:off x="457200" y="1580300"/>
            <a:ext cx="8229600" cy="42183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b="1">
                <a:latin typeface="Nixie One"/>
                <a:ea typeface="Nixie One"/>
                <a:cs typeface="Nixie One"/>
                <a:sym typeface="Nixie One"/>
              </a:rPr>
              <a:t>Take 60 seconds to reflect on your purpose for attending this session today.</a:t>
            </a:r>
            <a:endParaRPr b="1">
              <a:latin typeface="Nixie One"/>
              <a:ea typeface="Nixie One"/>
              <a:cs typeface="Nixie One"/>
              <a:sym typeface="Nixie One"/>
            </a:endParaRPr>
          </a:p>
          <a:p>
            <a:pPr marL="457200" lvl="0" indent="-342900" algn="l" rtl="0">
              <a:lnSpc>
                <a:spcPct val="100000"/>
              </a:lnSpc>
              <a:spcBef>
                <a:spcPts val="1000"/>
              </a:spcBef>
              <a:spcAft>
                <a:spcPts val="0"/>
              </a:spcAft>
              <a:buSzPts val="1800"/>
              <a:buFont typeface="Nixie One"/>
              <a:buChar char="•"/>
            </a:pPr>
            <a:r>
              <a:rPr lang="en-US" b="1">
                <a:latin typeface="Nixie One"/>
                <a:ea typeface="Nixie One"/>
                <a:cs typeface="Nixie One"/>
                <a:sym typeface="Nixie One"/>
              </a:rPr>
              <a:t>What do you hope to accomplish?</a:t>
            </a:r>
            <a:endParaRPr b="1">
              <a:latin typeface="Nixie One"/>
              <a:ea typeface="Nixie One"/>
              <a:cs typeface="Nixie One"/>
              <a:sym typeface="Nixie One"/>
            </a:endParaRPr>
          </a:p>
          <a:p>
            <a:pPr marL="4572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How will you engage in the learning process?</a:t>
            </a:r>
            <a:endParaRPr b="1">
              <a:latin typeface="Nixie One"/>
              <a:ea typeface="Nixie One"/>
              <a:cs typeface="Nixie One"/>
              <a:sym typeface="Nixie One"/>
            </a:endParaRPr>
          </a:p>
          <a:p>
            <a:pPr marL="457200" lvl="0" indent="-342900" algn="l" rtl="0">
              <a:lnSpc>
                <a:spcPct val="100000"/>
              </a:lnSpc>
              <a:spcBef>
                <a:spcPts val="0"/>
              </a:spcBef>
              <a:spcAft>
                <a:spcPts val="0"/>
              </a:spcAft>
              <a:buSzPts val="1800"/>
              <a:buFont typeface="Nixie One"/>
              <a:buChar char="•"/>
            </a:pPr>
            <a:r>
              <a:rPr lang="en-US" b="1">
                <a:latin typeface="Nixie One"/>
                <a:ea typeface="Nixie One"/>
                <a:cs typeface="Nixie One"/>
                <a:sym typeface="Nixie One"/>
              </a:rPr>
              <a:t>What will you need to stay present and engaged during this time?</a:t>
            </a:r>
            <a:endParaRPr b="1">
              <a:latin typeface="Nixie One"/>
              <a:ea typeface="Nixie One"/>
              <a:cs typeface="Nixie One"/>
              <a:sym typeface="Nixie One"/>
            </a:endParaRPr>
          </a:p>
        </p:txBody>
      </p:sp>
      <p:sp>
        <p:nvSpPr>
          <p:cNvPr id="212" name="Google Shape;212;p39"/>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latin typeface="Nixie One"/>
                <a:ea typeface="Nixie One"/>
                <a:cs typeface="Nixie One"/>
                <a:sym typeface="Nixie One"/>
              </a:rPr>
              <a:t>Be Intentional</a:t>
            </a:r>
            <a:endParaRPr b="1">
              <a:latin typeface="Nixie One"/>
              <a:ea typeface="Nixie One"/>
              <a:cs typeface="Nixie One"/>
              <a:sym typeface="Nixie On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0"/>
          <p:cNvSpPr txBox="1">
            <a:spLocks noGrp="1"/>
          </p:cNvSpPr>
          <p:nvPr>
            <p:ph type="title"/>
          </p:nvPr>
        </p:nvSpPr>
        <p:spPr>
          <a:xfrm>
            <a:off x="914400" y="273050"/>
            <a:ext cx="2551200" cy="11622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2200">
                <a:latin typeface="Nixie One"/>
                <a:ea typeface="Nixie One"/>
                <a:cs typeface="Nixie One"/>
                <a:sym typeface="Nixie One"/>
              </a:rPr>
              <a:t>Connection</a:t>
            </a:r>
            <a:r>
              <a:rPr lang="en-US" sz="2200" b="1">
                <a:latin typeface="Nixie One"/>
                <a:ea typeface="Nixie One"/>
                <a:cs typeface="Nixie One"/>
                <a:sym typeface="Nixie One"/>
              </a:rPr>
              <a:t> Activity</a:t>
            </a:r>
            <a:endParaRPr sz="2200" b="1">
              <a:latin typeface="Nixie One"/>
              <a:ea typeface="Nixie One"/>
              <a:cs typeface="Nixie One"/>
              <a:sym typeface="Nixie One"/>
            </a:endParaRPr>
          </a:p>
        </p:txBody>
      </p:sp>
      <p:sp>
        <p:nvSpPr>
          <p:cNvPr id="219" name="Google Shape;219;p40"/>
          <p:cNvSpPr txBox="1">
            <a:spLocks noGrp="1"/>
          </p:cNvSpPr>
          <p:nvPr>
            <p:ph type="body" idx="2"/>
          </p:nvPr>
        </p:nvSpPr>
        <p:spPr>
          <a:xfrm>
            <a:off x="457200" y="1435101"/>
            <a:ext cx="3008400" cy="45129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a:p>
            <a:pPr marL="0" lvl="0" indent="0" algn="l" rtl="0">
              <a:spcBef>
                <a:spcPts val="1000"/>
              </a:spcBef>
              <a:spcAft>
                <a:spcPts val="0"/>
              </a:spcAft>
              <a:buNone/>
            </a:pPr>
            <a:r>
              <a:rPr lang="en-US" sz="2200" b="1">
                <a:latin typeface="Nixie One"/>
                <a:ea typeface="Nixie One"/>
                <a:cs typeface="Nixie One"/>
                <a:sym typeface="Nixie One"/>
              </a:rPr>
              <a:t>In your small group, discuss the following:</a:t>
            </a:r>
            <a:endParaRPr sz="2200" b="1">
              <a:latin typeface="Nixie One"/>
              <a:ea typeface="Nixie One"/>
              <a:cs typeface="Nixie One"/>
              <a:sym typeface="Nixie One"/>
            </a:endParaRPr>
          </a:p>
          <a:p>
            <a:pPr marL="0" lvl="0" indent="0" algn="l" rtl="0">
              <a:spcBef>
                <a:spcPts val="1000"/>
              </a:spcBef>
              <a:spcAft>
                <a:spcPts val="0"/>
              </a:spcAft>
              <a:buNone/>
            </a:pPr>
            <a:endParaRPr sz="2200" b="1">
              <a:latin typeface="Nixie One"/>
              <a:ea typeface="Nixie One"/>
              <a:cs typeface="Nixie One"/>
              <a:sym typeface="Nixie One"/>
            </a:endParaRPr>
          </a:p>
          <a:p>
            <a:pPr marL="0" lvl="0" indent="0" algn="l" rtl="0">
              <a:spcBef>
                <a:spcPts val="1000"/>
              </a:spcBef>
              <a:spcAft>
                <a:spcPts val="0"/>
              </a:spcAft>
              <a:buNone/>
            </a:pPr>
            <a:r>
              <a:rPr lang="en-US" sz="2200" b="1">
                <a:latin typeface="Nixie One"/>
                <a:ea typeface="Nixie One"/>
                <a:cs typeface="Nixie One"/>
                <a:sym typeface="Nixie One"/>
              </a:rPr>
              <a:t>Which figure best represents your vision for coaching in your division?</a:t>
            </a:r>
            <a:endParaRPr sz="2200" b="1">
              <a:latin typeface="Nixie One"/>
              <a:ea typeface="Nixie One"/>
              <a:cs typeface="Nixie One"/>
              <a:sym typeface="Nixie One"/>
            </a:endParaRPr>
          </a:p>
          <a:p>
            <a:pPr marL="0" lvl="0" indent="0" algn="l" rtl="0">
              <a:spcBef>
                <a:spcPts val="1000"/>
              </a:spcBef>
              <a:spcAft>
                <a:spcPts val="0"/>
              </a:spcAft>
              <a:buNone/>
            </a:pPr>
            <a:endParaRPr sz="2200" b="1">
              <a:latin typeface="Nixie One"/>
              <a:ea typeface="Nixie One"/>
              <a:cs typeface="Nixie One"/>
              <a:sym typeface="Nixie One"/>
            </a:endParaRPr>
          </a:p>
          <a:p>
            <a:pPr marL="0" lvl="0" indent="0" algn="l" rtl="0">
              <a:spcBef>
                <a:spcPts val="1000"/>
              </a:spcBef>
              <a:spcAft>
                <a:spcPts val="0"/>
              </a:spcAft>
              <a:buNone/>
            </a:pPr>
            <a:r>
              <a:rPr lang="en-US" sz="2200" b="1">
                <a:latin typeface="Nixie One"/>
                <a:ea typeface="Nixie One"/>
                <a:cs typeface="Nixie One"/>
                <a:sym typeface="Nixie One"/>
              </a:rPr>
              <a:t>Why?</a:t>
            </a:r>
            <a:endParaRPr sz="2200" b="1">
              <a:latin typeface="Nixie One"/>
              <a:ea typeface="Nixie One"/>
              <a:cs typeface="Nixie One"/>
              <a:sym typeface="Nixie One"/>
            </a:endParaRPr>
          </a:p>
        </p:txBody>
      </p:sp>
      <p:pic>
        <p:nvPicPr>
          <p:cNvPr id="220" name="Google Shape;220;p40" descr="A drawing of a tree with images of people standing on the tree branches and on the ground under the tree"/>
          <p:cNvPicPr preferRelativeResize="0"/>
          <p:nvPr/>
        </p:nvPicPr>
        <p:blipFill>
          <a:blip r:embed="rId3">
            <a:alphaModFix/>
          </a:blip>
          <a:stretch>
            <a:fillRect/>
          </a:stretch>
        </p:blipFill>
        <p:spPr>
          <a:xfrm>
            <a:off x="4221974" y="273050"/>
            <a:ext cx="4256226" cy="5674951"/>
          </a:xfrm>
          <a:prstGeom prst="rect">
            <a:avLst/>
          </a:prstGeom>
          <a:noFill/>
          <a:ln>
            <a:noFill/>
          </a:ln>
        </p:spPr>
      </p:pic>
      <p:sp>
        <p:nvSpPr>
          <p:cNvPr id="221" name="Google Shape;221;p40"/>
          <p:cNvSpPr txBox="1"/>
          <p:nvPr/>
        </p:nvSpPr>
        <p:spPr>
          <a:xfrm>
            <a:off x="457200" y="6196300"/>
            <a:ext cx="5102700" cy="3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u="sng">
                <a:solidFill>
                  <a:schemeClr val="hlink"/>
                </a:solidFill>
                <a:latin typeface="Nixie One"/>
                <a:ea typeface="Nixie One"/>
                <a:cs typeface="Nixie One"/>
                <a:sym typeface="Nixie One"/>
                <a:hlinkClick r:id="rId4"/>
              </a:rPr>
              <a:t>Source: School Counselors for MTSS</a:t>
            </a:r>
            <a:endParaRPr b="1">
              <a:solidFill>
                <a:schemeClr val="dk1"/>
              </a:solidFill>
              <a:latin typeface="Nixie One"/>
              <a:ea typeface="Nixie One"/>
              <a:cs typeface="Nixie One"/>
              <a:sym typeface="Nixie One"/>
            </a:endParaRPr>
          </a:p>
          <a:p>
            <a:pPr marL="0" lvl="0" indent="0" algn="l" rtl="0">
              <a:spcBef>
                <a:spcPts val="0"/>
              </a:spcBef>
              <a:spcAft>
                <a:spcPts val="0"/>
              </a:spcAft>
              <a:buNone/>
            </a:pPr>
            <a:endParaRPr sz="1500" b="1">
              <a:solidFill>
                <a:schemeClr val="dk1"/>
              </a:solidFill>
              <a:latin typeface="Nixie One"/>
              <a:ea typeface="Nixie One"/>
              <a:cs typeface="Nixie One"/>
              <a:sym typeface="Nixie On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b="1">
                <a:latin typeface="Nixie One"/>
                <a:ea typeface="Nixie One"/>
                <a:cs typeface="Nixie One"/>
                <a:sym typeface="Nixie One"/>
              </a:rPr>
              <a:t>Where does coaching fit in?</a:t>
            </a:r>
            <a:endParaRPr b="1">
              <a:latin typeface="Nixie One"/>
              <a:ea typeface="Nixie One"/>
              <a:cs typeface="Nixie One"/>
              <a:sym typeface="Nixie One"/>
            </a:endParaRPr>
          </a:p>
        </p:txBody>
      </p:sp>
      <p:pic>
        <p:nvPicPr>
          <p:cNvPr id="228" name="Google Shape;228;p41" descr="Visual of PBIS Leadership Teaming components"/>
          <p:cNvPicPr preferRelativeResize="0"/>
          <p:nvPr/>
        </p:nvPicPr>
        <p:blipFill rotWithShape="1">
          <a:blip r:embed="rId3">
            <a:alphaModFix/>
          </a:blip>
          <a:srcRect/>
          <a:stretch/>
        </p:blipFill>
        <p:spPr>
          <a:xfrm>
            <a:off x="1436775" y="1526150"/>
            <a:ext cx="5851025" cy="4606100"/>
          </a:xfrm>
          <a:prstGeom prst="rect">
            <a:avLst/>
          </a:prstGeom>
          <a:noFill/>
          <a:ln>
            <a:noFill/>
          </a:ln>
        </p:spPr>
      </p:pic>
      <p:sp>
        <p:nvSpPr>
          <p:cNvPr id="229" name="Google Shape;229;p41"/>
          <p:cNvSpPr txBox="1"/>
          <p:nvPr/>
        </p:nvSpPr>
        <p:spPr>
          <a:xfrm>
            <a:off x="145700" y="6180900"/>
            <a:ext cx="7533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Nixie One"/>
                <a:ea typeface="Nixie One"/>
                <a:cs typeface="Nixie One"/>
                <a:sym typeface="Nixie One"/>
              </a:rPr>
              <a:t>Source: </a:t>
            </a:r>
            <a:r>
              <a:rPr lang="en-US" sz="1600" b="1" i="0" u="sng" strike="noStrike" cap="none">
                <a:solidFill>
                  <a:schemeClr val="hlink"/>
                </a:solidFill>
                <a:latin typeface="Nixie One"/>
                <a:ea typeface="Nixie One"/>
                <a:cs typeface="Nixie One"/>
                <a:sym typeface="Nixie One"/>
                <a:hlinkClick r:id="rId4"/>
              </a:rPr>
              <a:t>OSEP Technical Assistance Center on Positive Behavioral Interventions and Supports. (2015)</a:t>
            </a:r>
            <a:endParaRPr sz="1600" b="1" i="0" u="none" strike="noStrike" cap="none">
              <a:solidFill>
                <a:srgbClr val="000000"/>
              </a:solidFill>
              <a:latin typeface="Nixie One"/>
              <a:ea typeface="Nixie One"/>
              <a:cs typeface="Nixie One"/>
              <a:sym typeface="Nixie O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990"/>
              <a:buNone/>
            </a:pPr>
            <a:endParaRPr sz="4000" b="1">
              <a:latin typeface="Nixie One"/>
              <a:ea typeface="Nixie One"/>
              <a:cs typeface="Nixie One"/>
              <a:sym typeface="Nixie One"/>
            </a:endParaRPr>
          </a:p>
          <a:p>
            <a:pPr marL="0" lvl="0" indent="0" algn="ctr" rtl="0">
              <a:lnSpc>
                <a:spcPct val="100000"/>
              </a:lnSpc>
              <a:spcBef>
                <a:spcPts val="0"/>
              </a:spcBef>
              <a:spcAft>
                <a:spcPts val="0"/>
              </a:spcAft>
              <a:buClr>
                <a:schemeClr val="dk1"/>
              </a:buClr>
              <a:buSzPts val="990"/>
              <a:buFont typeface="Arial"/>
              <a:buNone/>
            </a:pPr>
            <a:r>
              <a:rPr lang="en-US" sz="4000" b="1">
                <a:latin typeface="Nixie One"/>
                <a:ea typeface="Nixie One"/>
                <a:cs typeface="Nixie One"/>
                <a:sym typeface="Nixie One"/>
              </a:rPr>
              <a:t>Where does </a:t>
            </a:r>
            <a:r>
              <a:rPr lang="en-US" b="1">
                <a:latin typeface="Nixie One"/>
                <a:ea typeface="Nixie One"/>
                <a:cs typeface="Nixie One"/>
                <a:sym typeface="Nixie One"/>
              </a:rPr>
              <a:t>c</a:t>
            </a:r>
            <a:r>
              <a:rPr lang="en-US" sz="4000" b="1">
                <a:latin typeface="Nixie One"/>
                <a:ea typeface="Nixie One"/>
                <a:cs typeface="Nixie One"/>
                <a:sym typeface="Nixie One"/>
              </a:rPr>
              <a:t>oaching </a:t>
            </a:r>
            <a:r>
              <a:rPr lang="en-US" b="1">
                <a:latin typeface="Nixie One"/>
                <a:ea typeface="Nixie One"/>
                <a:cs typeface="Nixie One"/>
                <a:sym typeface="Nixie One"/>
              </a:rPr>
              <a:t>f</a:t>
            </a:r>
            <a:r>
              <a:rPr lang="en-US" sz="4000" b="1">
                <a:latin typeface="Nixie One"/>
                <a:ea typeface="Nixie One"/>
                <a:cs typeface="Nixie One"/>
                <a:sym typeface="Nixie One"/>
              </a:rPr>
              <a:t>it in?</a:t>
            </a:r>
            <a:endParaRPr sz="4000" b="1">
              <a:latin typeface="Nixie One"/>
              <a:ea typeface="Nixie One"/>
              <a:cs typeface="Nixie One"/>
              <a:sym typeface="Nixie One"/>
            </a:endParaRPr>
          </a:p>
          <a:p>
            <a:pPr marL="0" lvl="0" indent="0" algn="ctr" rtl="0">
              <a:lnSpc>
                <a:spcPct val="100000"/>
              </a:lnSpc>
              <a:spcBef>
                <a:spcPts val="0"/>
              </a:spcBef>
              <a:spcAft>
                <a:spcPts val="0"/>
              </a:spcAft>
              <a:buSzPts val="990"/>
              <a:buNone/>
            </a:pPr>
            <a:endParaRPr sz="4000"/>
          </a:p>
        </p:txBody>
      </p:sp>
      <p:pic>
        <p:nvPicPr>
          <p:cNvPr id="236" name="Google Shape;236;p42" descr="Diagram of how Training, Coaching, and Evaluation are the  implementation functions that make up Leadership Teaming"/>
          <p:cNvPicPr preferRelativeResize="0"/>
          <p:nvPr/>
        </p:nvPicPr>
        <p:blipFill rotWithShape="1">
          <a:blip r:embed="rId3">
            <a:alphaModFix/>
          </a:blip>
          <a:srcRect/>
          <a:stretch/>
        </p:blipFill>
        <p:spPr>
          <a:xfrm>
            <a:off x="228599" y="1588074"/>
            <a:ext cx="1729449" cy="1361475"/>
          </a:xfrm>
          <a:prstGeom prst="rect">
            <a:avLst/>
          </a:prstGeom>
          <a:noFill/>
          <a:ln>
            <a:noFill/>
          </a:ln>
        </p:spPr>
      </p:pic>
      <p:grpSp>
        <p:nvGrpSpPr>
          <p:cNvPr id="237" name="Google Shape;237;p42">
            <a:extLst>
              <a:ext uri="{C183D7F6-B498-43B3-948B-1728B52AA6E4}">
                <adec:decorative xmlns:adec="http://schemas.microsoft.com/office/drawing/2017/decorative" val="1"/>
              </a:ext>
            </a:extLst>
          </p:cNvPr>
          <p:cNvGrpSpPr/>
          <p:nvPr/>
        </p:nvGrpSpPr>
        <p:grpSpPr>
          <a:xfrm>
            <a:off x="971925" y="1245912"/>
            <a:ext cx="7678408" cy="5156156"/>
            <a:chOff x="971925" y="1193812"/>
            <a:chExt cx="7678408" cy="5156156"/>
          </a:xfrm>
        </p:grpSpPr>
        <p:sp>
          <p:nvSpPr>
            <p:cNvPr id="238" name="Google Shape;238;p42"/>
            <p:cNvSpPr/>
            <p:nvPr/>
          </p:nvSpPr>
          <p:spPr>
            <a:xfrm>
              <a:off x="1323033" y="3326287"/>
              <a:ext cx="6498000" cy="1390200"/>
            </a:xfrm>
            <a:prstGeom prst="ellipse">
              <a:avLst/>
            </a:prstGeom>
            <a:solidFill>
              <a:srgbClr val="FFFF00">
                <a:alpha val="4863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SCHOOL LEADERSHIP TEAM</a:t>
              </a:r>
              <a:endParaRPr sz="1400" b="0" i="0" u="none" strike="noStrike" cap="none">
                <a:solidFill>
                  <a:srgbClr val="000000"/>
                </a:solidFill>
                <a:latin typeface="Arial"/>
                <a:ea typeface="Arial"/>
                <a:cs typeface="Arial"/>
                <a:sym typeface="Arial"/>
              </a:endParaRPr>
            </a:p>
          </p:txBody>
        </p:sp>
        <p:sp>
          <p:nvSpPr>
            <p:cNvPr id="239" name="Google Shape;239;p42"/>
            <p:cNvSpPr/>
            <p:nvPr/>
          </p:nvSpPr>
          <p:spPr>
            <a:xfrm>
              <a:off x="2941033" y="1193812"/>
              <a:ext cx="3261900" cy="757500"/>
            </a:xfrm>
            <a:prstGeom prst="roundRect">
              <a:avLst>
                <a:gd name="adj" fmla="val 16667"/>
              </a:avLst>
            </a:prstGeom>
            <a:solidFill>
              <a:srgbClr val="A8D08C"/>
            </a:solid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alibri"/>
                  <a:ea typeface="Calibri"/>
                  <a:cs typeface="Calibri"/>
                  <a:sym typeface="Calibri"/>
                </a:rPr>
                <a:t>Coaching</a:t>
              </a:r>
              <a:endParaRPr sz="2800" b="1" i="0" u="none" strike="noStrike" cap="none" dirty="0">
                <a:solidFill>
                  <a:srgbClr val="000000"/>
                </a:solidFill>
                <a:latin typeface="Arial"/>
                <a:ea typeface="Arial"/>
                <a:cs typeface="Arial"/>
                <a:sym typeface="Arial"/>
              </a:endParaRPr>
            </a:p>
          </p:txBody>
        </p:sp>
        <p:sp>
          <p:nvSpPr>
            <p:cNvPr id="240" name="Google Shape;240;p42"/>
            <p:cNvSpPr/>
            <p:nvPr/>
          </p:nvSpPr>
          <p:spPr>
            <a:xfrm>
              <a:off x="2875033" y="5238168"/>
              <a:ext cx="3393900" cy="1111800"/>
            </a:xfrm>
            <a:prstGeom prst="roundRect">
              <a:avLst>
                <a:gd name="adj" fmla="val 16667"/>
              </a:avLst>
            </a:prstGeom>
            <a:solidFill>
              <a:srgbClr val="FFFF00">
                <a:alpha val="48630"/>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Grade Level </a:t>
              </a:r>
              <a:r>
                <a:rPr lang="en-US" sz="1200" b="1" i="0" u="none" strike="noStrike" cap="none">
                  <a:solidFill>
                    <a:schemeClr val="dk1"/>
                  </a:solidFill>
                  <a:latin typeface="Calibri"/>
                  <a:ea typeface="Calibri"/>
                  <a:cs typeface="Calibri"/>
                  <a:sym typeface="Calibri"/>
                </a:rPr>
                <a:t>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Department</a:t>
              </a:r>
              <a:r>
                <a:rPr lang="en-US" sz="1200" b="1" i="0" u="none" strike="noStrike" cap="none">
                  <a:solidFill>
                    <a:schemeClr val="dk1"/>
                  </a:solidFill>
                  <a:latin typeface="Calibri"/>
                  <a:ea typeface="Calibri"/>
                  <a:cs typeface="Calibri"/>
                  <a:sym typeface="Calibri"/>
                </a:rPr>
                <a:t> Teams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Content/Specialty Area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Advanced Tier </a:t>
              </a:r>
              <a:r>
                <a:rPr lang="en-US" sz="1200" b="1" i="0" u="none" strike="noStrike" cap="none">
                  <a:solidFill>
                    <a:schemeClr val="dk1"/>
                  </a:solidFill>
                  <a:latin typeface="Calibri"/>
                  <a:ea typeface="Calibri"/>
                  <a:cs typeface="Calibri"/>
                  <a:sym typeface="Calibri"/>
                </a:rPr>
                <a:t>Teams</a:t>
              </a:r>
              <a:endParaRPr sz="12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Individual Student </a:t>
              </a:r>
              <a:r>
                <a:rPr lang="en-US" sz="1200" b="1" i="0" u="none" strike="noStrike" cap="none">
                  <a:solidFill>
                    <a:schemeClr val="dk1"/>
                  </a:solidFill>
                  <a:latin typeface="Calibri"/>
                  <a:ea typeface="Calibri"/>
                  <a:cs typeface="Calibri"/>
                  <a:sym typeface="Calibri"/>
                </a:rPr>
                <a:t>Teams </a:t>
              </a:r>
              <a:endParaRPr sz="1400" b="0" i="0" u="none" strike="noStrike" cap="none">
                <a:solidFill>
                  <a:srgbClr val="000000"/>
                </a:solidFill>
                <a:latin typeface="Arial"/>
                <a:ea typeface="Arial"/>
                <a:cs typeface="Arial"/>
                <a:sym typeface="Arial"/>
              </a:endParaRPr>
            </a:p>
          </p:txBody>
        </p:sp>
        <p:sp>
          <p:nvSpPr>
            <p:cNvPr id="241" name="Google Shape;241;p42"/>
            <p:cNvSpPr/>
            <p:nvPr/>
          </p:nvSpPr>
          <p:spPr>
            <a:xfrm>
              <a:off x="2458700" y="2094525"/>
              <a:ext cx="4208700" cy="701700"/>
            </a:xfrm>
            <a:prstGeom prst="roundRect">
              <a:avLst>
                <a:gd name="adj" fmla="val 16667"/>
              </a:avLst>
            </a:prstGeom>
            <a:solidFill>
              <a:srgbClr val="F4B08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Systems Coach(es)</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Liaison(s) between the division and schools - </a:t>
              </a:r>
              <a:endParaRPr sz="1200" b="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Coach Data, Practices &amp; Systems </a:t>
              </a:r>
              <a:endParaRPr sz="1400" b="0" i="1" u="none" strike="noStrike" cap="none">
                <a:solidFill>
                  <a:srgbClr val="000000"/>
                </a:solidFill>
                <a:latin typeface="Arial"/>
                <a:ea typeface="Arial"/>
                <a:cs typeface="Arial"/>
                <a:sym typeface="Arial"/>
              </a:endParaRPr>
            </a:p>
          </p:txBody>
        </p:sp>
        <p:sp>
          <p:nvSpPr>
            <p:cNvPr id="242" name="Google Shape;242;p42"/>
            <p:cNvSpPr/>
            <p:nvPr/>
          </p:nvSpPr>
          <p:spPr>
            <a:xfrm>
              <a:off x="2904597" y="3036441"/>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cxnSp>
          <p:nvCxnSpPr>
            <p:cNvPr id="243" name="Google Shape;243;p42"/>
            <p:cNvCxnSpPr>
              <a:stCxn id="241" idx="2"/>
            </p:cNvCxnSpPr>
            <p:nvPr/>
          </p:nvCxnSpPr>
          <p:spPr>
            <a:xfrm flipH="1">
              <a:off x="4134950" y="2796225"/>
              <a:ext cx="428100" cy="2847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44" name="Google Shape;244;p42"/>
            <p:cNvCxnSpPr/>
            <p:nvPr/>
          </p:nvCxnSpPr>
          <p:spPr>
            <a:xfrm rot="10800000">
              <a:off x="4538600" y="2953988"/>
              <a:ext cx="2128800" cy="450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45" name="Google Shape;245;p42"/>
            <p:cNvCxnSpPr/>
            <p:nvPr/>
          </p:nvCxnSpPr>
          <p:spPr>
            <a:xfrm rot="10800000" flipH="1">
              <a:off x="971925" y="1750925"/>
              <a:ext cx="2342400" cy="647400"/>
            </a:xfrm>
            <a:prstGeom prst="straightConnector1">
              <a:avLst/>
            </a:prstGeom>
            <a:noFill/>
            <a:ln w="9525" cap="flat" cmpd="sng">
              <a:solidFill>
                <a:schemeClr val="dk1"/>
              </a:solidFill>
              <a:prstDash val="solid"/>
              <a:round/>
              <a:headEnd type="none" w="sm" len="sm"/>
              <a:tailEnd type="triangle" w="med" len="med"/>
            </a:ln>
          </p:spPr>
        </p:cxnSp>
        <p:cxnSp>
          <p:nvCxnSpPr>
            <p:cNvPr id="246" name="Google Shape;246;p42"/>
            <p:cNvCxnSpPr>
              <a:stCxn id="241" idx="2"/>
            </p:cNvCxnSpPr>
            <p:nvPr/>
          </p:nvCxnSpPr>
          <p:spPr>
            <a:xfrm>
              <a:off x="4563050" y="2796225"/>
              <a:ext cx="577200" cy="281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47" name="Google Shape;247;p42"/>
            <p:cNvCxnSpPr/>
            <p:nvPr/>
          </p:nvCxnSpPr>
          <p:spPr>
            <a:xfrm flipH="1">
              <a:off x="4867131" y="4934409"/>
              <a:ext cx="677700" cy="263400"/>
            </a:xfrm>
            <a:prstGeom prst="straightConnector1">
              <a:avLst/>
            </a:prstGeom>
            <a:noFill/>
            <a:ln w="9525" cap="flat" cmpd="sng">
              <a:solidFill>
                <a:schemeClr val="dk1"/>
              </a:solidFill>
              <a:prstDash val="solid"/>
              <a:miter lim="800000"/>
              <a:headEnd type="triangle" w="med" len="med"/>
              <a:tailEnd type="triangle" w="med" len="med"/>
            </a:ln>
          </p:spPr>
        </p:cxnSp>
        <p:cxnSp>
          <p:nvCxnSpPr>
            <p:cNvPr id="248" name="Google Shape;248;p42"/>
            <p:cNvCxnSpPr/>
            <p:nvPr/>
          </p:nvCxnSpPr>
          <p:spPr>
            <a:xfrm>
              <a:off x="4069400" y="4914763"/>
              <a:ext cx="577200" cy="281400"/>
            </a:xfrm>
            <a:prstGeom prst="straightConnector1">
              <a:avLst/>
            </a:prstGeom>
            <a:noFill/>
            <a:ln w="9525" cap="flat" cmpd="sng">
              <a:solidFill>
                <a:schemeClr val="dk1"/>
              </a:solidFill>
              <a:prstDash val="solid"/>
              <a:miter lim="800000"/>
              <a:headEnd type="triangle" w="med" len="med"/>
              <a:tailEnd type="triangle" w="med" len="med"/>
            </a:ln>
          </p:spPr>
        </p:cxnSp>
        <p:sp>
          <p:nvSpPr>
            <p:cNvPr id="249" name="Google Shape;249;p42"/>
            <p:cNvSpPr txBox="1"/>
            <p:nvPr/>
          </p:nvSpPr>
          <p:spPr>
            <a:xfrm>
              <a:off x="6763033" y="4914769"/>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cxnSp>
          <p:nvCxnSpPr>
            <p:cNvPr id="250" name="Google Shape;250;p42"/>
            <p:cNvCxnSpPr/>
            <p:nvPr/>
          </p:nvCxnSpPr>
          <p:spPr>
            <a:xfrm rot="10800000">
              <a:off x="4646600" y="5063756"/>
              <a:ext cx="2128800" cy="45000"/>
            </a:xfrm>
            <a:prstGeom prst="straightConnector1">
              <a:avLst/>
            </a:prstGeom>
            <a:noFill/>
            <a:ln w="9525" cap="flat" cmpd="sng">
              <a:solidFill>
                <a:schemeClr val="dk1"/>
              </a:solidFill>
              <a:prstDash val="solid"/>
              <a:miter lim="800000"/>
              <a:headEnd type="triangle" w="med" len="med"/>
              <a:tailEnd type="triangle" w="med" len="med"/>
            </a:ln>
          </p:spPr>
        </p:cxnSp>
      </p:grpSp>
      <p:sp>
        <p:nvSpPr>
          <p:cNvPr id="251" name="Google Shape;251;p42"/>
          <p:cNvSpPr/>
          <p:nvPr/>
        </p:nvSpPr>
        <p:spPr>
          <a:xfrm>
            <a:off x="4753581" y="4366209"/>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52" name="Google Shape;252;p42"/>
          <p:cNvSpPr/>
          <p:nvPr/>
        </p:nvSpPr>
        <p:spPr>
          <a:xfrm>
            <a:off x="4662781" y="3036441"/>
            <a:ext cx="1582500" cy="568200"/>
          </a:xfrm>
          <a:prstGeom prst="roundRect">
            <a:avLst>
              <a:gd name="adj" fmla="val 166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Administrator</a:t>
            </a:r>
            <a:endParaRPr sz="1400" b="1" i="0" u="none" strike="noStrike" cap="none">
              <a:solidFill>
                <a:srgbClr val="000000"/>
              </a:solidFill>
              <a:latin typeface="Arial"/>
              <a:ea typeface="Arial"/>
              <a:cs typeface="Arial"/>
              <a:sym typeface="Arial"/>
            </a:endParaRPr>
          </a:p>
        </p:txBody>
      </p:sp>
      <p:sp>
        <p:nvSpPr>
          <p:cNvPr id="253" name="Google Shape;253;p42"/>
          <p:cNvSpPr/>
          <p:nvPr/>
        </p:nvSpPr>
        <p:spPr>
          <a:xfrm>
            <a:off x="2989597" y="4366209"/>
            <a:ext cx="1582500" cy="568200"/>
          </a:xfrm>
          <a:prstGeom prst="roundRect">
            <a:avLst>
              <a:gd name="adj" fmla="val 16667"/>
            </a:avLst>
          </a:prstGeom>
          <a:solidFill>
            <a:srgbClr val="F4B18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School Coach</a:t>
            </a:r>
            <a:endParaRPr sz="1400" b="1" i="0" u="none" strike="noStrike" cap="none">
              <a:solidFill>
                <a:srgbClr val="000000"/>
              </a:solidFill>
              <a:latin typeface="Arial"/>
              <a:ea typeface="Arial"/>
              <a:cs typeface="Arial"/>
              <a:sym typeface="Arial"/>
            </a:endParaRPr>
          </a:p>
        </p:txBody>
      </p:sp>
      <p:sp>
        <p:nvSpPr>
          <p:cNvPr id="254" name="Google Shape;254;p42"/>
          <p:cNvSpPr txBox="1"/>
          <p:nvPr/>
        </p:nvSpPr>
        <p:spPr>
          <a:xfrm>
            <a:off x="6667400" y="2752688"/>
            <a:ext cx="18873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Verdana"/>
                <a:ea typeface="Verdana"/>
                <a:cs typeface="Verdana"/>
                <a:sym typeface="Verdana"/>
              </a:rPr>
              <a:t>Communication: </a:t>
            </a:r>
            <a:r>
              <a:rPr lang="en-US" sz="1000" b="0" i="1" u="none" strike="noStrike" cap="none">
                <a:solidFill>
                  <a:schemeClr val="dk1"/>
                </a:solidFill>
                <a:latin typeface="Verdana"/>
                <a:ea typeface="Verdana"/>
                <a:cs typeface="Verdana"/>
                <a:sym typeface="Verdana"/>
              </a:rPr>
              <a:t>within &amp; beyond groups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1753</Words>
  <Application>Microsoft Office PowerPoint</Application>
  <PresentationFormat>On-screen Show (4:3)</PresentationFormat>
  <Paragraphs>370</Paragraphs>
  <Slides>53</Slides>
  <Notes>53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53</vt:i4>
      </vt:variant>
    </vt:vector>
  </HeadingPairs>
  <TitlesOfParts>
    <vt:vector size="61" baseType="lpstr">
      <vt:lpstr>Quattrocento Sans</vt:lpstr>
      <vt:lpstr>Nixie One</vt:lpstr>
      <vt:lpstr>Verdana</vt:lpstr>
      <vt:lpstr>Roboto</vt:lpstr>
      <vt:lpstr>Arial</vt:lpstr>
      <vt:lpstr>Calibri</vt:lpstr>
      <vt:lpstr>Presentation Titles</vt:lpstr>
      <vt:lpstr>Content Slides</vt:lpstr>
      <vt:lpstr>Continuing to Grow Your Coaching System</vt:lpstr>
      <vt:lpstr>A Message of Gratitude</vt:lpstr>
      <vt:lpstr>Walk with Us: Notetaker</vt:lpstr>
      <vt:lpstr>Establishing our Purpose for Learning </vt:lpstr>
      <vt:lpstr>Community Agreements</vt:lpstr>
      <vt:lpstr>Be Intentional</vt:lpstr>
      <vt:lpstr>Connection Activity</vt:lpstr>
      <vt:lpstr>Where does coaching fit in?</vt:lpstr>
      <vt:lpstr> Where does coaching fit in? </vt:lpstr>
      <vt:lpstr>Focus on Systems for Coaching</vt:lpstr>
      <vt:lpstr>Growing Your Coaching System  Part 1</vt:lpstr>
      <vt:lpstr>Independent Reflection and Small Group Discussion</vt:lpstr>
      <vt:lpstr>Walk with Us: Learning Cycle</vt:lpstr>
      <vt:lpstr>Gardeners Guide &amp; Notetaker</vt:lpstr>
      <vt:lpstr>Examine the Plants</vt:lpstr>
      <vt:lpstr>In GYCS, we discussed</vt:lpstr>
      <vt:lpstr>Examples</vt:lpstr>
      <vt:lpstr>Selection Criteria</vt:lpstr>
      <vt:lpstr>Example of Selection Criteria</vt:lpstr>
      <vt:lpstr>Selecting Coaches</vt:lpstr>
      <vt:lpstr>Activity: Selection Criteria</vt:lpstr>
      <vt:lpstr>Decide When to Harvest the Garden</vt:lpstr>
      <vt:lpstr>When is it time to harvest?</vt:lpstr>
      <vt:lpstr>Ladder of Decision Making</vt:lpstr>
      <vt:lpstr>A decision needs to be made…</vt:lpstr>
      <vt:lpstr>Activity: Decision Making Authority</vt:lpstr>
      <vt:lpstr>Create a Pruning, Weeding and Watering Schedule</vt:lpstr>
      <vt:lpstr>Time Allocation for Coaches</vt:lpstr>
      <vt:lpstr>Time Allocation for Coaches</vt:lpstr>
      <vt:lpstr>Time Allocation for  Instructional Coaches</vt:lpstr>
      <vt:lpstr>Protecting Time Allocation for Coaches</vt:lpstr>
      <vt:lpstr>Time Allocation Activity</vt:lpstr>
      <vt:lpstr>Plan the Harvest</vt:lpstr>
      <vt:lpstr>What is needed?</vt:lpstr>
      <vt:lpstr>Coaching Skills</vt:lpstr>
      <vt:lpstr>Organization</vt:lpstr>
      <vt:lpstr>Contrasts Between Traditional and Learning-focused Feedback</vt:lpstr>
      <vt:lpstr>Intentional Feedback</vt:lpstr>
      <vt:lpstr>Activity</vt:lpstr>
      <vt:lpstr>Communicate the Harvest Plan</vt:lpstr>
      <vt:lpstr>Virginia’s Cascading Model of Support</vt:lpstr>
      <vt:lpstr>Another example </vt:lpstr>
      <vt:lpstr>Develop a communication protocol</vt:lpstr>
      <vt:lpstr>Example communication protocol</vt:lpstr>
      <vt:lpstr>Activity</vt:lpstr>
      <vt:lpstr>Measure the Harvest</vt:lpstr>
      <vt:lpstr>Accountability</vt:lpstr>
      <vt:lpstr>Monitoring Fidelity &amp;  Measuring Outcomes</vt:lpstr>
      <vt:lpstr>Monitoring Fidelity &amp;  Measuring Outcomes</vt:lpstr>
      <vt:lpstr>Monitoring Fidelity &amp;  Measuring Outcomes</vt:lpstr>
      <vt:lpstr>Activity</vt:lpstr>
      <vt:lpstr>Preserve the Ongoing Growth</vt:lpstr>
      <vt:lpstr>Thank you for all that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Continuing to Grow Your Coaching System</dc:title>
  <cp:lastModifiedBy>Ryan McElhaney</cp:lastModifiedBy>
  <cp:revision>2</cp:revision>
  <dcterms:modified xsi:type="dcterms:W3CDTF">2023-11-17T04:36:35Z</dcterms:modified>
</cp:coreProperties>
</file>