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79" r:id="rId6"/>
    <p:sldId id="280" r:id="rId7"/>
    <p:sldId id="260" r:id="rId8"/>
    <p:sldId id="261" r:id="rId9"/>
    <p:sldId id="262" r:id="rId10"/>
    <p:sldId id="281" r:id="rId11"/>
    <p:sldId id="263" r:id="rId12"/>
    <p:sldId id="282" r:id="rId13"/>
    <p:sldId id="265" r:id="rId14"/>
    <p:sldId id="266" r:id="rId15"/>
    <p:sldId id="267" r:id="rId16"/>
    <p:sldId id="268" r:id="rId17"/>
    <p:sldId id="269" r:id="rId18"/>
    <p:sldId id="270" r:id="rId19"/>
    <p:sldId id="271" r:id="rId20"/>
    <p:sldId id="272" r:id="rId21"/>
    <p:sldId id="273" r:id="rId22"/>
    <p:sldId id="274" r:id="rId23"/>
    <p:sldId id="283" r:id="rId24"/>
    <p:sldId id="275" r:id="rId25"/>
    <p:sldId id="276" r:id="rId26"/>
    <p:sldId id="277" r:id="rId27"/>
    <p:sldId id="278" r:id="rId28"/>
  </p:sldIdLst>
  <p:sldSz cx="9144000" cy="6858000" type="screen4x3"/>
  <p:notesSz cx="6858000" cy="9144000"/>
  <p:embeddedFontLst>
    <p:embeddedFont>
      <p:font typeface="Verdana" panose="020B060403050404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cL+VAMJI/XbStLF0uCJOBJRQ/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62" autoAdjust="0"/>
  </p:normalViewPr>
  <p:slideViewPr>
    <p:cSldViewPr snapToGrid="0">
      <p:cViewPr varScale="1">
        <p:scale>
          <a:sx n="110" d="100"/>
          <a:sy n="110" d="100"/>
        </p:scale>
        <p:origin x="1566" y="11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
        <p:nvSpPr>
          <p:cNvPr id="206" name="Google Shape;2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9f8da95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89f8da95e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solidFill>
                <a:srgbClr val="222222"/>
              </a:solidFill>
              <a:highlight>
                <a:srgbClr val="FFFFFF"/>
              </a:highlight>
              <a:latin typeface="Arial"/>
              <a:ea typeface="Arial"/>
              <a:cs typeface="Arial"/>
              <a:sym typeface="Arial"/>
            </a:endParaRPr>
          </a:p>
        </p:txBody>
      </p:sp>
      <p:sp>
        <p:nvSpPr>
          <p:cNvPr id="269" name="Google Shape;269;g89f8da95e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84657b420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84657b420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85" name="Google Shape;285;g884657b420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75c991f6f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75c991f6f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g975c991f6f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75c991f6f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75c991f6f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g975c991f6f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911207f4d0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911207f4d0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1" name="Google Shape;311;g911207f4d0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84657b420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84657b420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g884657b420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84657b420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84657b420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050" dirty="0">
              <a:solidFill>
                <a:srgbClr val="000000"/>
              </a:solidFill>
              <a:highlight>
                <a:srgbClr val="FFFFFF"/>
              </a:highlight>
              <a:latin typeface="Roboto"/>
              <a:ea typeface="Roboto"/>
              <a:cs typeface="Roboto"/>
              <a:sym typeface="Roboto"/>
            </a:endParaRPr>
          </a:p>
        </p:txBody>
      </p:sp>
      <p:sp>
        <p:nvSpPr>
          <p:cNvPr id="328" name="Google Shape;328;g884657b420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84657b420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84657b420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p>
        </p:txBody>
      </p:sp>
      <p:sp>
        <p:nvSpPr>
          <p:cNvPr id="336" name="Google Shape;336;g884657b420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4657b420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4657b420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solidFill>
                <a:srgbClr val="1B1B20"/>
              </a:solidFill>
            </a:endParaRPr>
          </a:p>
        </p:txBody>
      </p:sp>
      <p:sp>
        <p:nvSpPr>
          <p:cNvPr id="344" name="Google Shape;344;g884657b420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84657b420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84657b420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p>
        </p:txBody>
      </p:sp>
      <p:sp>
        <p:nvSpPr>
          <p:cNvPr id="352" name="Google Shape;352;g884657b420_0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11207f4d0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11207f4d0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g911207f4d0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84657b420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84657b420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59" name="Google Shape;359;g884657b420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84657b420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84657b420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59" name="Google Shape;359;g884657b420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48430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11207f4d0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911207f4d0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6" name="Google Shape;366;g911207f4d0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84657b420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84657b420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g884657b420_0_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2d4b79420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52d4b79420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381" name="Google Shape;381;g52d4b79420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67facdd1a_1_10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387" name="Google Shape;387;g767facdd1a_1_10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11207f4d0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11207f4d0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911207f4d0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67facdd1a_1_8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dirty="0"/>
          </a:p>
        </p:txBody>
      </p:sp>
      <p:sp>
        <p:nvSpPr>
          <p:cNvPr id="228" name="Google Shape;228;g767facdd1a_1_8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9f8da95e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9f8da95e1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43" name="Google Shape;243;g89f8da95e1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59336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9f8da95e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9f8da95e1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43" name="Google Shape;243;g89f8da95e1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84137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9f8da95e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9f8da95e1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43" name="Google Shape;243;g89f8da95e1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67facdd1a_1_8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767facdd1a_1_8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SzPts val="1400"/>
              <a:buNone/>
            </a:pPr>
            <a:endParaRPr b="1" dirty="0"/>
          </a:p>
        </p:txBody>
      </p:sp>
      <p:sp>
        <p:nvSpPr>
          <p:cNvPr id="252" name="Google Shape;252;g767facdd1a_1_8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84657b42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84657b42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1" name="Google Shape;261;g884657b42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23"/>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0"/>
        <p:cNvGrpSpPr/>
        <p:nvPr/>
      </p:nvGrpSpPr>
      <p:grpSpPr>
        <a:xfrm>
          <a:off x="0" y="0"/>
          <a:ext cx="0" cy="0"/>
          <a:chOff x="0" y="0"/>
          <a:chExt cx="0" cy="0"/>
        </a:xfrm>
      </p:grpSpPr>
      <p:pic>
        <p:nvPicPr>
          <p:cNvPr id="71" name="Google Shape;71;p2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2" name="Google Shape;72;p25"/>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4" name="Google Shape;7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2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8"/>
        <p:cNvGrpSpPr/>
        <p:nvPr/>
      </p:nvGrpSpPr>
      <p:grpSpPr>
        <a:xfrm>
          <a:off x="0" y="0"/>
          <a:ext cx="0" cy="0"/>
          <a:chOff x="0" y="0"/>
          <a:chExt cx="0" cy="0"/>
        </a:xfrm>
      </p:grpSpPr>
      <p:pic>
        <p:nvPicPr>
          <p:cNvPr id="79" name="Google Shape;79;p2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0" name="Google Shape;80;p26"/>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2" name="Google Shape;8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2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pic>
        <p:nvPicPr>
          <p:cNvPr id="87" name="Google Shape;87;p2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88" name="Google Shape;88;p27"/>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0" name="Google Shape;9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2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4"/>
        <p:cNvGrpSpPr/>
        <p:nvPr/>
      </p:nvGrpSpPr>
      <p:grpSpPr>
        <a:xfrm>
          <a:off x="0" y="0"/>
          <a:ext cx="0" cy="0"/>
          <a:chOff x="0" y="0"/>
          <a:chExt cx="0" cy="0"/>
        </a:xfrm>
      </p:grpSpPr>
      <p:sp>
        <p:nvSpPr>
          <p:cNvPr id="95" name="Google Shape;95;p28"/>
          <p:cNvSpPr txBox="1">
            <a:spLocks noGrp="1"/>
          </p:cNvSpPr>
          <p:nvPr>
            <p:ph type="ctrTitle"/>
          </p:nvPr>
        </p:nvSpPr>
        <p:spPr>
          <a:xfrm>
            <a:off x="928464" y="1600200"/>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subTitle" idx="1"/>
          </p:nvPr>
        </p:nvSpPr>
        <p:spPr>
          <a:xfrm>
            <a:off x="1348319" y="34290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7" name="Google Shape;9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2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4" name="Google Shape;10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p3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8" name="Google Shape;108;p3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109"/>
        <p:cNvGrpSpPr/>
        <p:nvPr/>
      </p:nvGrpSpPr>
      <p:grpSpPr>
        <a:xfrm>
          <a:off x="0" y="0"/>
          <a:ext cx="0" cy="0"/>
          <a:chOff x="0" y="0"/>
          <a:chExt cx="0" cy="0"/>
        </a:xfrm>
      </p:grpSpPr>
      <p:sp>
        <p:nvSpPr>
          <p:cNvPr id="110" name="Google Shape;110;p31"/>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2" name="Google Shape;1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3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116" name="Google Shape;116;p3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17"/>
        <p:cNvGrpSpPr/>
        <p:nvPr/>
      </p:nvGrpSpPr>
      <p:grpSpPr>
        <a:xfrm>
          <a:off x="0" y="0"/>
          <a:ext cx="0" cy="0"/>
          <a:chOff x="0" y="0"/>
          <a:chExt cx="0" cy="0"/>
        </a:xfrm>
      </p:grpSpPr>
      <p:sp>
        <p:nvSpPr>
          <p:cNvPr id="118" name="Google Shape;118;p32"/>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0" name="Google Shape;12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p3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24" name="Google Shape;124;p3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2743200" y="256814"/>
            <a:ext cx="5943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8" name="Google Shape;128;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9" name="Google Shape;12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2" name="Google Shape;132;p3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33" name="Google Shape;133;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7" name="Google Shape;13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3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1" name="Google Shape;141;p3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42" name="Google Shape;142;p3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3"/>
        <p:cNvGrpSpPr/>
        <p:nvPr/>
      </p:nvGrpSpPr>
      <p:grpSpPr>
        <a:xfrm>
          <a:off x="0" y="0"/>
          <a:ext cx="0" cy="0"/>
          <a:chOff x="0" y="0"/>
          <a:chExt cx="0" cy="0"/>
        </a:xfrm>
      </p:grpSpPr>
      <p:sp>
        <p:nvSpPr>
          <p:cNvPr id="144" name="Google Shape;144;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6" name="Google Shape;14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3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0" name="Google Shape;150;p3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51" name="Google Shape;151;p3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39"/>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5" name="Google Shape;15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3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9" name="Google Shape;159;p3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60" name="Google Shape;160;p3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61"/>
        <p:cNvGrpSpPr/>
        <p:nvPr/>
      </p:nvGrpSpPr>
      <p:grpSpPr>
        <a:xfrm>
          <a:off x="0" y="0"/>
          <a:ext cx="0" cy="0"/>
          <a:chOff x="0" y="0"/>
          <a:chExt cx="0" cy="0"/>
        </a:xfrm>
      </p:grpSpPr>
      <p:sp>
        <p:nvSpPr>
          <p:cNvPr id="162" name="Google Shape;162;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4" name="Google Shape;16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8" name="Google Shape;168;p3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69" name="Google Shape;169;p3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3" name="Google Shape;173;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4" name="Google Shape;174;p3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5" name="Google Shape;175;p3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6" name="Google Shape;17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3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0" name="Google Shape;180;p3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1" name="Google Shape;181;p3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82"/>
        <p:cNvGrpSpPr/>
        <p:nvPr/>
      </p:nvGrpSpPr>
      <p:grpSpPr>
        <a:xfrm>
          <a:off x="0" y="0"/>
          <a:ext cx="0" cy="0"/>
          <a:chOff x="0" y="0"/>
          <a:chExt cx="0" cy="0"/>
        </a:xfrm>
      </p:grpSpPr>
      <p:sp>
        <p:nvSpPr>
          <p:cNvPr id="183" name="Google Shape;18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6"/>
        <p:cNvGrpSpPr/>
        <p:nvPr/>
      </p:nvGrpSpPr>
      <p:grpSpPr>
        <a:xfrm>
          <a:off x="0" y="0"/>
          <a:ext cx="0" cy="0"/>
          <a:chOff x="0" y="0"/>
          <a:chExt cx="0" cy="0"/>
        </a:xfrm>
      </p:grpSpPr>
      <p:sp>
        <p:nvSpPr>
          <p:cNvPr id="187" name="Google Shape;187;p4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9" name="Google Shape;189;p4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0" name="Google Shape;19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4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4" name="Google Shape;194;p4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5"/>
        <p:cNvGrpSpPr/>
        <p:nvPr/>
      </p:nvGrpSpPr>
      <p:grpSpPr>
        <a:xfrm>
          <a:off x="0" y="0"/>
          <a:ext cx="0" cy="0"/>
          <a:chOff x="0" y="0"/>
          <a:chExt cx="0" cy="0"/>
        </a:xfrm>
      </p:grpSpPr>
      <p:sp>
        <p:nvSpPr>
          <p:cNvPr id="196" name="Google Shape;196;p4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98" name="Google Shape;19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4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2" name="Google Shape;202;p4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203" name="Google Shape;203;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29"/>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g7499852fa2_0_90"/>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7499852fa2_0_90"/>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1" name="Google Shape;51;g7499852fa2_0_9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p:cSld name="Blank">
    <p:bg>
      <p:bgPr>
        <a:solidFill>
          <a:schemeClr val="lt1"/>
        </a:solidFill>
        <a:effectLst/>
      </p:bgPr>
    </p:bg>
    <p:spTree>
      <p:nvGrpSpPr>
        <p:cNvPr id="1" name="Shape 52"/>
        <p:cNvGrpSpPr/>
        <p:nvPr/>
      </p:nvGrpSpPr>
      <p:grpSpPr>
        <a:xfrm>
          <a:off x="0" y="0"/>
          <a:ext cx="0" cy="0"/>
          <a:chOff x="0" y="0"/>
          <a:chExt cx="0" cy="0"/>
        </a:xfrm>
      </p:grpSpPr>
      <p:sp>
        <p:nvSpPr>
          <p:cNvPr id="53" name="Google Shape;53;g767facdd1a_1_2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767facdd1a_1_2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767facdd1a_1_2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g767facdd1a_1_26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7"/>
        <p:cNvGrpSpPr/>
        <p:nvPr/>
      </p:nvGrpSpPr>
      <p:grpSpPr>
        <a:xfrm>
          <a:off x="0" y="0"/>
          <a:ext cx="0" cy="0"/>
          <a:chOff x="0" y="0"/>
          <a:chExt cx="0" cy="0"/>
        </a:xfrm>
      </p:grpSpPr>
      <p:sp>
        <p:nvSpPr>
          <p:cNvPr id="58" name="Google Shape;5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pic>
        <p:nvPicPr>
          <p:cNvPr id="63" name="Google Shape;63;p2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64" name="Google Shape;64;p24"/>
          <p:cNvSpPr txBox="1">
            <a:spLocks noGrp="1"/>
          </p:cNvSpPr>
          <p:nvPr>
            <p:ph type="ctrTitle"/>
          </p:nvPr>
        </p:nvSpPr>
        <p:spPr>
          <a:xfrm>
            <a:off x="953254" y="3671154"/>
            <a:ext cx="7240509" cy="1470025"/>
          </a:xfrm>
          <a:prstGeom prst="rect">
            <a:avLst/>
          </a:prstGeom>
          <a:solidFill>
            <a:schemeClr val="lt1">
              <a:alpha val="66666"/>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ubTitle" idx="1"/>
          </p:nvPr>
        </p:nvSpPr>
        <p:spPr>
          <a:xfrm>
            <a:off x="1373109" y="5257800"/>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6" name="Google Shape;6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2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districtadministration.com/making-complex-decisions-with-confidence-and-clar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video" Target="https://www.youtube.com/embed/cx-J68HwiKk"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hyperlink" Target="https://vtss-ric.or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hyperlink" Target="https://vcu.zoom.us/j/442767743" TargetMode="External"/><Relationship Id="rId4" Type="http://schemas.openxmlformats.org/officeDocument/2006/relationships/hyperlink" Target="https://vcu.zoom.us/j/374372395"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
          <p:cNvSpPr txBox="1">
            <a:spLocks noGrp="1"/>
          </p:cNvSpPr>
          <p:nvPr>
            <p:ph type="ctrTitle"/>
          </p:nvPr>
        </p:nvSpPr>
        <p:spPr>
          <a:xfrm>
            <a:off x="112950" y="4164925"/>
            <a:ext cx="8921100" cy="16041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ctr" rtl="0">
              <a:lnSpc>
                <a:spcPct val="100000"/>
              </a:lnSpc>
              <a:spcBef>
                <a:spcPts val="0"/>
              </a:spcBef>
              <a:spcAft>
                <a:spcPts val="0"/>
              </a:spcAft>
              <a:buClr>
                <a:schemeClr val="dk1"/>
              </a:buClr>
              <a:buSzPts val="1100"/>
              <a:buFont typeface="Arial"/>
              <a:buNone/>
            </a:pPr>
            <a:endParaRPr sz="3000" b="1"/>
          </a:p>
          <a:p>
            <a:pPr marL="0" lvl="0" indent="0" algn="ctr" rtl="0">
              <a:lnSpc>
                <a:spcPct val="115000"/>
              </a:lnSpc>
              <a:spcBef>
                <a:spcPts val="0"/>
              </a:spcBef>
              <a:spcAft>
                <a:spcPts val="0"/>
              </a:spcAft>
              <a:buClr>
                <a:schemeClr val="dk1"/>
              </a:buClr>
              <a:buSzPts val="1100"/>
              <a:buFont typeface="Arial"/>
              <a:buNone/>
            </a:pPr>
            <a:endParaRPr sz="2400" b="1">
              <a:solidFill>
                <a:srgbClr val="222222"/>
              </a:solidFill>
            </a:endParaRPr>
          </a:p>
          <a:p>
            <a:pPr marL="0" lvl="0" indent="0" algn="ctr" rtl="0">
              <a:lnSpc>
                <a:spcPct val="115000"/>
              </a:lnSpc>
              <a:spcBef>
                <a:spcPts val="0"/>
              </a:spcBef>
              <a:spcAft>
                <a:spcPts val="0"/>
              </a:spcAft>
              <a:buClr>
                <a:schemeClr val="dk1"/>
              </a:buClr>
              <a:buSzPts val="1100"/>
              <a:buFont typeface="Arial"/>
              <a:buNone/>
            </a:pPr>
            <a:r>
              <a:rPr lang="en-US" sz="2400" b="1">
                <a:solidFill>
                  <a:srgbClr val="222222"/>
                </a:solidFill>
              </a:rPr>
              <a:t>Systems Change: Coaching</a:t>
            </a:r>
            <a:endParaRPr sz="2400" b="1">
              <a:solidFill>
                <a:srgbClr val="222222"/>
              </a:solidFill>
            </a:endParaRPr>
          </a:p>
          <a:p>
            <a:pPr marL="0" lvl="0" indent="0" algn="ctr" rtl="0">
              <a:lnSpc>
                <a:spcPct val="115000"/>
              </a:lnSpc>
              <a:spcBef>
                <a:spcPts val="0"/>
              </a:spcBef>
              <a:spcAft>
                <a:spcPts val="0"/>
              </a:spcAft>
              <a:buClr>
                <a:schemeClr val="dk1"/>
              </a:buClr>
              <a:buSzPts val="1100"/>
              <a:buFont typeface="Arial"/>
              <a:buNone/>
            </a:pPr>
            <a:r>
              <a:rPr lang="en-US" sz="2400" b="1">
                <a:solidFill>
                  <a:srgbClr val="222222"/>
                </a:solidFill>
              </a:rPr>
              <a:t>Sustainability and Managing Complex Change</a:t>
            </a:r>
            <a:endParaRPr sz="2400" b="1">
              <a:solidFill>
                <a:srgbClr val="222222"/>
              </a:solidFill>
            </a:endParaRPr>
          </a:p>
          <a:p>
            <a:pPr marL="0" lvl="0" indent="0" algn="ctr" rtl="0">
              <a:lnSpc>
                <a:spcPct val="115000"/>
              </a:lnSpc>
              <a:spcBef>
                <a:spcPts val="0"/>
              </a:spcBef>
              <a:spcAft>
                <a:spcPts val="0"/>
              </a:spcAft>
              <a:buClr>
                <a:schemeClr val="dk1"/>
              </a:buClr>
              <a:buSzPts val="1100"/>
              <a:buFont typeface="Arial"/>
              <a:buNone/>
            </a:pPr>
            <a:r>
              <a:rPr lang="en-US" sz="2400" b="1">
                <a:solidFill>
                  <a:srgbClr val="222222"/>
                </a:solidFill>
              </a:rPr>
              <a:t>within your Current Reality</a:t>
            </a:r>
            <a:endParaRPr sz="2400" b="1">
              <a:solidFill>
                <a:srgbClr val="222222"/>
              </a:solidFill>
            </a:endParaRPr>
          </a:p>
          <a:p>
            <a:pPr marL="0" lvl="0" indent="0" algn="ctr" rtl="0">
              <a:lnSpc>
                <a:spcPct val="100000"/>
              </a:lnSpc>
              <a:spcBef>
                <a:spcPts val="0"/>
              </a:spcBef>
              <a:spcAft>
                <a:spcPts val="0"/>
              </a:spcAft>
              <a:buClr>
                <a:schemeClr val="dk1"/>
              </a:buClr>
              <a:buSzPts val="1100"/>
              <a:buFont typeface="Arial"/>
              <a:buNone/>
            </a:pPr>
            <a:endParaRPr sz="2400" b="1"/>
          </a:p>
          <a:p>
            <a:pPr marL="0" lvl="0" indent="0" algn="ctr" rtl="0">
              <a:lnSpc>
                <a:spcPct val="100000"/>
              </a:lnSpc>
              <a:spcBef>
                <a:spcPts val="0"/>
              </a:spcBef>
              <a:spcAft>
                <a:spcPts val="0"/>
              </a:spcAft>
              <a:buClr>
                <a:schemeClr val="dk1"/>
              </a:buClr>
              <a:buSzPts val="1100"/>
              <a:buFont typeface="Arial"/>
              <a:buNone/>
            </a:pPr>
            <a:endParaRPr sz="3000" i="1"/>
          </a:p>
          <a:p>
            <a:pPr marL="0" lvl="0" indent="0" algn="ctr" rtl="0">
              <a:lnSpc>
                <a:spcPct val="100000"/>
              </a:lnSpc>
              <a:spcBef>
                <a:spcPts val="0"/>
              </a:spcBef>
              <a:spcAft>
                <a:spcPts val="0"/>
              </a:spcAft>
              <a:buClr>
                <a:schemeClr val="dk1"/>
              </a:buClr>
              <a:buSzPts val="5400"/>
              <a:buFont typeface="Verdana"/>
              <a:buNone/>
            </a:pPr>
            <a:endParaRPr i="1"/>
          </a:p>
        </p:txBody>
      </p:sp>
      <p:sp>
        <p:nvSpPr>
          <p:cNvPr id="209" name="Google Shape;209;p1"/>
          <p:cNvSpPr txBox="1">
            <a:spLocks noGrp="1"/>
          </p:cNvSpPr>
          <p:nvPr>
            <p:ph type="subTitle" idx="1"/>
          </p:nvPr>
        </p:nvSpPr>
        <p:spPr>
          <a:xfrm>
            <a:off x="1373109" y="5769025"/>
            <a:ext cx="6400800" cy="914400"/>
          </a:xfrm>
          <a:prstGeom prst="rect">
            <a:avLst/>
          </a:prstGeom>
          <a:solidFill>
            <a:schemeClr val="lt1">
              <a:alpha val="66666"/>
            </a:schemeClr>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3200"/>
              <a:buNone/>
            </a:pPr>
            <a:r>
              <a:rPr lang="en-US" sz="2960">
                <a:solidFill>
                  <a:srgbClr val="000000"/>
                </a:solidFill>
              </a:rPr>
              <a:t>September 15, 2020</a:t>
            </a:r>
            <a:endParaRPr sz="2960">
              <a:solidFill>
                <a:srgbClr val="000000"/>
              </a:solidFill>
            </a:endParaRPr>
          </a:p>
          <a:p>
            <a:pPr marL="0" lvl="0" indent="0" algn="ctr" rtl="0">
              <a:lnSpc>
                <a:spcPct val="90000"/>
              </a:lnSpc>
              <a:spcBef>
                <a:spcPts val="0"/>
              </a:spcBef>
              <a:spcAft>
                <a:spcPts val="0"/>
              </a:spcAft>
              <a:buClr>
                <a:srgbClr val="888888"/>
              </a:buClr>
              <a:buSzPts val="3200"/>
              <a:buNone/>
            </a:pPr>
            <a:r>
              <a:rPr lang="en-US" sz="2960">
                <a:solidFill>
                  <a:srgbClr val="000000"/>
                </a:solidFill>
              </a:rPr>
              <a:t> 3:30 - 4:30</a:t>
            </a:r>
            <a:endParaRPr sz="2960">
              <a:solidFill>
                <a:srgbClr val="000000"/>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87286"/>
            <a:ext cx="8229600" cy="4571999"/>
          </a:xfrm>
        </p:spPr>
        <p:txBody>
          <a:bodyPr wrap="square">
            <a:noAutofit/>
          </a:bodyPr>
          <a:lstStyle/>
          <a:p>
            <a:pPr marL="114300" indent="0">
              <a:spcBef>
                <a:spcPts val="600"/>
              </a:spcBef>
              <a:buNone/>
            </a:pPr>
            <a:r>
              <a:rPr lang="en-US" sz="2400" dirty="0"/>
              <a:t>The graphic on the previous slide is a framework for thinking about systems change developed by </a:t>
            </a:r>
            <a:r>
              <a:rPr lang="en-US" sz="2400" dirty="0" err="1"/>
              <a:t>Knoster</a:t>
            </a:r>
            <a:r>
              <a:rPr lang="en-US" sz="2400" dirty="0"/>
              <a:t>, Villa and Thousand. This framework outlines the components of meaningful change: vision, action plans, skills, resources and motivators. When components are missing, certain organizational behaviors will manifest: without vision, there is confusion; without action plans, there are false starts; without skill building, there is anxiety; without resources, there is frustration; without motivators, there is resistance and limited outcomes. </a:t>
            </a:r>
          </a:p>
        </p:txBody>
      </p:sp>
      <p:sp>
        <p:nvSpPr>
          <p:cNvPr id="3" name="Title 2"/>
          <p:cNvSpPr>
            <a:spLocks noGrp="1"/>
          </p:cNvSpPr>
          <p:nvPr>
            <p:ph type="title"/>
          </p:nvPr>
        </p:nvSpPr>
        <p:spPr>
          <a:xfrm>
            <a:off x="228600" y="228599"/>
            <a:ext cx="8686799" cy="1371601"/>
          </a:xfrm>
        </p:spPr>
        <p:txBody>
          <a:bodyPr>
            <a:noAutofit/>
          </a:bodyPr>
          <a:lstStyle/>
          <a:p>
            <a:r>
              <a:rPr lang="en-US" dirty="0">
                <a:solidFill>
                  <a:srgbClr val="000000"/>
                </a:solidFill>
              </a:rPr>
              <a:t>The Team’s Work is </a:t>
            </a:r>
            <a:br>
              <a:rPr lang="en-US" dirty="0">
                <a:solidFill>
                  <a:srgbClr val="000000"/>
                </a:solidFill>
              </a:rPr>
            </a:br>
            <a:r>
              <a:rPr lang="en-US" dirty="0">
                <a:solidFill>
                  <a:srgbClr val="000000"/>
                </a:solidFill>
              </a:rPr>
              <a:t>Managing Change</a:t>
            </a:r>
          </a:p>
        </p:txBody>
      </p:sp>
    </p:spTree>
    <p:extLst>
      <p:ext uri="{BB962C8B-B14F-4D97-AF65-F5344CB8AC3E}">
        <p14:creationId xmlns:p14="http://schemas.microsoft.com/office/powerpoint/2010/main" val="132206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89f8da95e1_0_0"/>
          <p:cNvSpPr txBox="1">
            <a:spLocks noGrp="1"/>
          </p:cNvSpPr>
          <p:nvPr>
            <p:ph type="title"/>
          </p:nvPr>
        </p:nvSpPr>
        <p:spPr>
          <a:xfrm>
            <a:off x="457200" y="274652"/>
            <a:ext cx="8229600" cy="1321800"/>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Pre-work - </a:t>
            </a:r>
            <a:r>
              <a:rPr lang="en-US" dirty="0" smtClean="0"/>
              <a:t>Article </a:t>
            </a:r>
            <a:r>
              <a:rPr lang="en-US" dirty="0"/>
              <a:t>from </a:t>
            </a:r>
            <a:endParaRPr dirty="0"/>
          </a:p>
          <a:p>
            <a:pPr marL="0" lvl="0" indent="0" algn="ctr" rtl="0">
              <a:spcBef>
                <a:spcPts val="0"/>
              </a:spcBef>
              <a:spcAft>
                <a:spcPts val="0"/>
              </a:spcAft>
              <a:buNone/>
            </a:pPr>
            <a:r>
              <a:rPr lang="en-US" dirty="0"/>
              <a:t>York County</a:t>
            </a:r>
            <a:endParaRPr dirty="0"/>
          </a:p>
        </p:txBody>
      </p:sp>
      <p:sp>
        <p:nvSpPr>
          <p:cNvPr id="272" name="Google Shape;272;g89f8da95e1_0_0"/>
          <p:cNvSpPr txBox="1"/>
          <p:nvPr/>
        </p:nvSpPr>
        <p:spPr>
          <a:xfrm>
            <a:off x="632625" y="1686700"/>
            <a:ext cx="7047600" cy="13136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b="1" dirty="0" smtClean="0">
                <a:solidFill>
                  <a:srgbClr val="333333"/>
                </a:solidFill>
                <a:highlight>
                  <a:srgbClr val="FFFFFF"/>
                </a:highlight>
                <a:latin typeface="Verdana"/>
                <a:ea typeface="Verdana"/>
                <a:cs typeface="Verdana"/>
                <a:sym typeface="Verdana"/>
              </a:rPr>
              <a:t>Ready </a:t>
            </a:r>
            <a:r>
              <a:rPr lang="en-US" sz="2300" b="1" dirty="0">
                <a:solidFill>
                  <a:srgbClr val="333333"/>
                </a:solidFill>
                <a:highlight>
                  <a:srgbClr val="FFFFFF"/>
                </a:highlight>
                <a:latin typeface="Verdana"/>
                <a:ea typeface="Verdana"/>
                <a:cs typeface="Verdana"/>
                <a:sym typeface="Verdana"/>
              </a:rPr>
              <a:t>for anything: Making complex decisions with confidence and </a:t>
            </a:r>
            <a:r>
              <a:rPr lang="en-US" sz="2300" b="1" dirty="0" smtClean="0">
                <a:solidFill>
                  <a:srgbClr val="333333"/>
                </a:solidFill>
                <a:highlight>
                  <a:srgbClr val="FFFFFF"/>
                </a:highlight>
                <a:latin typeface="Verdana"/>
                <a:ea typeface="Verdana"/>
                <a:cs typeface="Verdana"/>
                <a:sym typeface="Verdana"/>
              </a:rPr>
              <a:t>clarity</a:t>
            </a:r>
          </a:p>
          <a:p>
            <a:pPr>
              <a:spcBef>
                <a:spcPts val="800"/>
              </a:spcBef>
            </a:pPr>
            <a:r>
              <a:rPr lang="en-US" dirty="0" smtClean="0">
                <a:solidFill>
                  <a:schemeClr val="hlink"/>
                </a:solidFill>
              </a:rPr>
              <a:t>Click on </a:t>
            </a:r>
            <a:r>
              <a:rPr lang="en-US" dirty="0" smtClean="0">
                <a:solidFill>
                  <a:schemeClr val="hlink"/>
                </a:solidFill>
              </a:rPr>
              <a:t>the photo </a:t>
            </a:r>
            <a:r>
              <a:rPr lang="en-US" dirty="0" smtClean="0">
                <a:solidFill>
                  <a:schemeClr val="hlink"/>
                </a:solidFill>
              </a:rPr>
              <a:t>below to read the article from District Administration</a:t>
            </a:r>
            <a:endParaRPr lang="en-US" dirty="0"/>
          </a:p>
          <a:p>
            <a:pPr marL="0" lvl="0" indent="0" algn="l" rtl="0">
              <a:spcBef>
                <a:spcPts val="800"/>
              </a:spcBef>
              <a:spcAft>
                <a:spcPts val="0"/>
              </a:spcAft>
              <a:buNone/>
            </a:pPr>
            <a:endParaRPr dirty="0"/>
          </a:p>
        </p:txBody>
      </p:sp>
      <p:pic>
        <p:nvPicPr>
          <p:cNvPr id="273" name="Google Shape;273;g89f8da95e1_0_0" title="Photo from arricla">
            <a:hlinkClick r:id="rId4"/>
          </p:cNvPr>
          <p:cNvPicPr preferRelativeResize="0"/>
          <p:nvPr/>
        </p:nvPicPr>
        <p:blipFill rotWithShape="1">
          <a:blip r:embed="rId5">
            <a:alphaModFix/>
          </a:blip>
          <a:srcRect r="1342" b="8787"/>
          <a:stretch/>
        </p:blipFill>
        <p:spPr>
          <a:xfrm>
            <a:off x="632626" y="3152775"/>
            <a:ext cx="5202118" cy="3317694"/>
          </a:xfrm>
          <a:prstGeom prst="rect">
            <a:avLst/>
          </a:prstGeom>
          <a:noFill/>
          <a:ln>
            <a:noFill/>
          </a:ln>
        </p:spPr>
      </p:pic>
      <p:pic>
        <p:nvPicPr>
          <p:cNvPr id="274" name="Google Shape;274;g89f8da95e1_0_0" title="York COunty Logo"/>
          <p:cNvPicPr preferRelativeResize="0"/>
          <p:nvPr/>
        </p:nvPicPr>
        <p:blipFill>
          <a:blip r:embed="rId6">
            <a:alphaModFix/>
          </a:blip>
          <a:stretch>
            <a:fillRect/>
          </a:stretch>
        </p:blipFill>
        <p:spPr>
          <a:xfrm>
            <a:off x="6203825" y="5030342"/>
            <a:ext cx="2940175" cy="1759733"/>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buClr>
                <a:schemeClr val="dk1"/>
              </a:buClr>
            </a:pPr>
            <a:r>
              <a:rPr lang="en-US" dirty="0">
                <a:solidFill>
                  <a:schemeClr val="dk1"/>
                </a:solidFill>
              </a:rPr>
              <a:t>Background</a:t>
            </a:r>
          </a:p>
        </p:txBody>
      </p:sp>
      <p:pic>
        <p:nvPicPr>
          <p:cNvPr id="5" name="cx-J68HwiKk" title="Scene from YouTube video"/>
          <p:cNvPicPr>
            <a:picLocks noRot="1" noChangeAspect="1"/>
          </p:cNvPicPr>
          <p:nvPr>
            <a:videoFile r:link="rId1"/>
          </p:nvPr>
        </p:nvPicPr>
        <p:blipFill>
          <a:blip r:embed="rId3"/>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241392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g884657b420_0_11"/>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buClr>
                <a:schemeClr val="dk1"/>
              </a:buClr>
            </a:pPr>
            <a:r>
              <a:rPr lang="en-US" dirty="0">
                <a:solidFill>
                  <a:schemeClr val="dk1"/>
                </a:solidFill>
              </a:rPr>
              <a:t>Revisiting Our Vision</a:t>
            </a:r>
            <a:endParaRPr dirty="0">
              <a:solidFill>
                <a:schemeClr val="dk1"/>
              </a:solidFill>
            </a:endParaRPr>
          </a:p>
        </p:txBody>
      </p:sp>
      <p:sp>
        <p:nvSpPr>
          <p:cNvPr id="287" name="Google Shape;287;g884657b420_0_11"/>
          <p:cNvSpPr txBox="1">
            <a:spLocks noGrp="1"/>
          </p:cNvSpPr>
          <p:nvPr>
            <p:ph type="body" idx="1"/>
          </p:nvPr>
        </p:nvSpPr>
        <p:spPr>
          <a:xfrm>
            <a:off x="714104" y="1910725"/>
            <a:ext cx="7646126" cy="2156178"/>
          </a:xfrm>
          <a:prstGeom prst="rect">
            <a:avLst/>
          </a:prstGeom>
        </p:spPr>
        <p:txBody>
          <a:bodyPr spcFirstLastPara="1" wrap="square" lIns="91425" tIns="45700" rIns="91425" bIns="45700" anchor="t" anchorCtr="0">
            <a:noAutofit/>
          </a:bodyPr>
          <a:lstStyle/>
          <a:p>
            <a:pPr indent="-400050">
              <a:lnSpc>
                <a:spcPct val="114000"/>
              </a:lnSpc>
              <a:spcBef>
                <a:spcPts val="0"/>
              </a:spcBef>
              <a:buClr>
                <a:srgbClr val="000000"/>
              </a:buClr>
              <a:buSzPts val="1600"/>
              <a:buFont typeface="Verdana"/>
              <a:buChar char="●"/>
            </a:pPr>
            <a:r>
              <a:rPr lang="en-US" sz="3000" dirty="0">
                <a:solidFill>
                  <a:srgbClr val="000000"/>
                </a:solidFill>
                <a:sym typeface="Arial"/>
              </a:rPr>
              <a:t>Social Emotional Wellness for staff, students, and families</a:t>
            </a:r>
            <a:endParaRPr sz="3000" dirty="0">
              <a:solidFill>
                <a:srgbClr val="000000"/>
              </a:solidFill>
              <a:sym typeface="Arial"/>
            </a:endParaRPr>
          </a:p>
          <a:p>
            <a:pPr indent="-400050">
              <a:lnSpc>
                <a:spcPct val="114000"/>
              </a:lnSpc>
              <a:spcBef>
                <a:spcPts val="0"/>
              </a:spcBef>
              <a:buClr>
                <a:srgbClr val="000000"/>
              </a:buClr>
              <a:buSzPts val="1600"/>
              <a:buFont typeface="Verdana"/>
              <a:buChar char="●"/>
            </a:pPr>
            <a:r>
              <a:rPr lang="en-US" sz="3000" dirty="0">
                <a:solidFill>
                  <a:srgbClr val="000000"/>
                </a:solidFill>
                <a:sym typeface="Arial"/>
              </a:rPr>
              <a:t>Equity </a:t>
            </a:r>
            <a:endParaRPr sz="3000" dirty="0">
              <a:solidFill>
                <a:srgbClr val="000000"/>
              </a:solidFill>
              <a:sym typeface="Arial"/>
            </a:endParaRPr>
          </a:p>
          <a:p>
            <a:pPr indent="-400050">
              <a:lnSpc>
                <a:spcPct val="114000"/>
              </a:lnSpc>
              <a:spcBef>
                <a:spcPts val="0"/>
              </a:spcBef>
              <a:buClr>
                <a:srgbClr val="000000"/>
              </a:buClr>
              <a:buSzPts val="1600"/>
              <a:buFont typeface="Verdana"/>
              <a:buChar char="●"/>
            </a:pPr>
            <a:r>
              <a:rPr lang="en-US" sz="3000" dirty="0">
                <a:solidFill>
                  <a:srgbClr val="000000"/>
                </a:solidFill>
                <a:sym typeface="Arial"/>
              </a:rPr>
              <a:t>Family Engagement</a:t>
            </a:r>
            <a:endParaRPr sz="3000" dirty="0">
              <a:solidFill>
                <a:srgbClr val="000000"/>
              </a:solidFill>
              <a:sym typeface="Arial"/>
            </a:endParaRPr>
          </a:p>
          <a:p>
            <a:pPr marL="457200" lvl="0" indent="0" algn="l" rtl="0">
              <a:spcBef>
                <a:spcPts val="360"/>
              </a:spcBef>
              <a:spcAft>
                <a:spcPts val="0"/>
              </a:spcAft>
              <a:buNone/>
            </a:pPr>
            <a:endParaRPr dirty="0"/>
          </a:p>
        </p:txBody>
      </p:sp>
      <p:pic>
        <p:nvPicPr>
          <p:cNvPr id="289" name="Google Shape;289;g884657b420_0_11" descr="In the flow of Vision to Action Plans to Skills to Resources to Motivators, when Vision is not included, confusion results. " title="Second row of Management Change Complex"/>
          <p:cNvPicPr preferRelativeResize="0"/>
          <p:nvPr/>
        </p:nvPicPr>
        <p:blipFill>
          <a:blip r:embed="rId4">
            <a:alphaModFix/>
          </a:blip>
          <a:stretch>
            <a:fillRect/>
          </a:stretch>
        </p:blipFill>
        <p:spPr>
          <a:xfrm>
            <a:off x="373961" y="4458775"/>
            <a:ext cx="8110325" cy="1027625"/>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975c991f6f_0_3"/>
          <p:cNvSpPr txBox="1">
            <a:spLocks noGrp="1"/>
          </p:cNvSpPr>
          <p:nvPr>
            <p:ph type="title"/>
          </p:nvPr>
        </p:nvSpPr>
        <p:spPr>
          <a:xfrm>
            <a:off x="457200" y="274638"/>
            <a:ext cx="8229600" cy="1143000"/>
          </a:xfrm>
          <a:prstGeom prst="rect">
            <a:avLst/>
          </a:prstGeom>
          <a:solidFill>
            <a:srgbClr val="A9DCF2"/>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a:t>Problem Solving Frameworks</a:t>
            </a:r>
            <a:endParaRPr/>
          </a:p>
        </p:txBody>
      </p:sp>
      <p:sp>
        <p:nvSpPr>
          <p:cNvPr id="297" name="Google Shape;297;g975c991f6f_0_3"/>
          <p:cNvSpPr txBox="1"/>
          <p:nvPr/>
        </p:nvSpPr>
        <p:spPr>
          <a:xfrm>
            <a:off x="5288100" y="4622525"/>
            <a:ext cx="38559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dirty="0">
                <a:solidFill>
                  <a:schemeClr val="dk1"/>
                </a:solidFill>
                <a:latin typeface="Verdana"/>
                <a:ea typeface="Verdana"/>
                <a:cs typeface="Verdana"/>
                <a:sym typeface="Verdana"/>
              </a:rPr>
              <a:t>VTSS Problem Solving/ Implementation Logic</a:t>
            </a:r>
            <a:endParaRPr sz="2100" b="1" dirty="0">
              <a:solidFill>
                <a:schemeClr val="dk1"/>
              </a:solidFill>
              <a:latin typeface="Verdana"/>
              <a:ea typeface="Verdana"/>
              <a:cs typeface="Verdana"/>
              <a:sym typeface="Verdana"/>
            </a:endParaRPr>
          </a:p>
          <a:p>
            <a:pPr marL="0" lvl="0" indent="0" algn="l" rtl="0">
              <a:spcBef>
                <a:spcPts val="0"/>
              </a:spcBef>
              <a:spcAft>
                <a:spcPts val="0"/>
              </a:spcAft>
              <a:buNone/>
            </a:pPr>
            <a:endParaRPr b="1" dirty="0">
              <a:latin typeface="Verdana"/>
              <a:ea typeface="Verdana"/>
              <a:cs typeface="Verdana"/>
              <a:sym typeface="Verdana"/>
            </a:endParaRPr>
          </a:p>
        </p:txBody>
      </p:sp>
      <p:pic>
        <p:nvPicPr>
          <p:cNvPr id="298" name="Google Shape;298;g975c991f6f_0_3" title="Implementation Logic represented in Venn diagram"/>
          <p:cNvPicPr preferRelativeResize="0"/>
          <p:nvPr/>
        </p:nvPicPr>
        <p:blipFill>
          <a:blip r:embed="rId4">
            <a:alphaModFix/>
          </a:blip>
          <a:stretch>
            <a:fillRect/>
          </a:stretch>
        </p:blipFill>
        <p:spPr>
          <a:xfrm>
            <a:off x="4795400" y="1676988"/>
            <a:ext cx="4124099" cy="2599737"/>
          </a:xfrm>
          <a:prstGeom prst="rect">
            <a:avLst/>
          </a:prstGeom>
          <a:noFill/>
          <a:ln>
            <a:noFill/>
          </a:ln>
        </p:spPr>
      </p:pic>
      <p:grpSp>
        <p:nvGrpSpPr>
          <p:cNvPr id="2" name="Group 1" descr="Structure for solving problems using the Trego ED process of situation appraisal, problem analysis, decision analysis, and potential problem analysis. See https://tregoed.org/." title="See below"/>
          <p:cNvGrpSpPr/>
          <p:nvPr/>
        </p:nvGrpSpPr>
        <p:grpSpPr>
          <a:xfrm>
            <a:off x="200025" y="1686525"/>
            <a:ext cx="4595375" cy="4638087"/>
            <a:chOff x="200025" y="1686525"/>
            <a:chExt cx="4595375" cy="4638087"/>
          </a:xfrm>
        </p:grpSpPr>
        <p:sp>
          <p:nvSpPr>
            <p:cNvPr id="296" name="Google Shape;296;g975c991f6f_0_3"/>
            <p:cNvSpPr txBox="1"/>
            <p:nvPr/>
          </p:nvSpPr>
          <p:spPr>
            <a:xfrm>
              <a:off x="1594400" y="1686525"/>
              <a:ext cx="1537500" cy="5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100" b="1" dirty="0" err="1">
                  <a:solidFill>
                    <a:schemeClr val="dk1"/>
                  </a:solidFill>
                  <a:latin typeface="Verdana"/>
                  <a:ea typeface="Verdana"/>
                  <a:cs typeface="Verdana"/>
                  <a:sym typeface="Verdana"/>
                </a:rPr>
                <a:t>TregoEd</a:t>
              </a:r>
              <a:endParaRPr sz="2100" b="1" dirty="0">
                <a:solidFill>
                  <a:schemeClr val="dk1"/>
                </a:solidFill>
                <a:latin typeface="Verdana"/>
                <a:ea typeface="Verdana"/>
                <a:cs typeface="Verdana"/>
                <a:sym typeface="Verdana"/>
              </a:endParaRPr>
            </a:p>
            <a:p>
              <a:pPr marL="0" lvl="0" indent="0" algn="l" rtl="0">
                <a:spcBef>
                  <a:spcPts val="0"/>
                </a:spcBef>
                <a:spcAft>
                  <a:spcPts val="0"/>
                </a:spcAft>
                <a:buNone/>
              </a:pPr>
              <a:endParaRPr b="1" dirty="0">
                <a:latin typeface="Verdana"/>
                <a:ea typeface="Verdana"/>
                <a:cs typeface="Verdana"/>
                <a:sym typeface="Verdana"/>
              </a:endParaRPr>
            </a:p>
          </p:txBody>
        </p:sp>
        <p:pic>
          <p:nvPicPr>
            <p:cNvPr id="299" name="Google Shape;299;g975c991f6f_0_3" descr="https://tregoed.org/" title="Image representing structure of TregoEd instruction"/>
            <p:cNvPicPr preferRelativeResize="0"/>
            <p:nvPr/>
          </p:nvPicPr>
          <p:blipFill>
            <a:blip r:embed="rId5">
              <a:alphaModFix/>
            </a:blip>
            <a:stretch>
              <a:fillRect/>
            </a:stretch>
          </p:blipFill>
          <p:spPr>
            <a:xfrm>
              <a:off x="200025" y="2513412"/>
              <a:ext cx="4595375" cy="3811200"/>
            </a:xfrm>
            <a:prstGeom prst="rect">
              <a:avLst/>
            </a:prstGeom>
            <a:noFill/>
            <a:ln>
              <a:noFill/>
            </a:ln>
          </p:spPr>
        </p:pic>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975c991f6f_0_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Working with Your Community</a:t>
            </a:r>
            <a:endParaRPr/>
          </a:p>
        </p:txBody>
      </p:sp>
      <p:sp>
        <p:nvSpPr>
          <p:cNvPr id="306" name="Google Shape;306;g975c991f6f_0_18"/>
          <p:cNvSpPr txBox="1"/>
          <p:nvPr/>
        </p:nvSpPr>
        <p:spPr>
          <a:xfrm>
            <a:off x="457200" y="1680643"/>
            <a:ext cx="8229600" cy="1550238"/>
          </a:xfrm>
          <a:prstGeom prst="rect">
            <a:avLst/>
          </a:prstGeom>
          <a:noFill/>
          <a:ln>
            <a:noFill/>
          </a:ln>
        </p:spPr>
        <p:txBody>
          <a:bodyPr spcFirstLastPara="1" wrap="square" lIns="91425" tIns="91425" rIns="91425" bIns="91425" anchor="t" anchorCtr="0">
            <a:noAutofit/>
          </a:bodyPr>
          <a:lstStyle/>
          <a:p>
            <a:pPr marL="457200" indent="-400050">
              <a:lnSpc>
                <a:spcPct val="114000"/>
              </a:lnSpc>
              <a:buSzPts val="1600"/>
              <a:buFont typeface="Verdana"/>
              <a:buChar char="●"/>
            </a:pPr>
            <a:r>
              <a:rPr lang="en-US" sz="2400" dirty="0">
                <a:latin typeface="Verdana"/>
                <a:ea typeface="Verdana"/>
                <a:cs typeface="Verdana"/>
                <a:sym typeface="Verdana"/>
              </a:rPr>
              <a:t>Involve community stakeholders who can provide support</a:t>
            </a:r>
            <a:endParaRPr sz="2400" dirty="0">
              <a:latin typeface="Verdana"/>
              <a:ea typeface="Verdana"/>
              <a:cs typeface="Verdana"/>
              <a:sym typeface="Verdana"/>
            </a:endParaRPr>
          </a:p>
          <a:p>
            <a:pPr marL="457200" indent="-400050">
              <a:lnSpc>
                <a:spcPct val="114000"/>
              </a:lnSpc>
              <a:buSzPts val="1600"/>
              <a:buFont typeface="Verdana"/>
              <a:buChar char="●"/>
            </a:pPr>
            <a:r>
              <a:rPr lang="en-US" sz="2400" dirty="0">
                <a:latin typeface="Verdana"/>
                <a:ea typeface="Verdana"/>
                <a:cs typeface="Verdana"/>
                <a:sym typeface="Verdana"/>
              </a:rPr>
              <a:t>Be willing to think “outside the box” for solutions</a:t>
            </a:r>
            <a:endParaRPr sz="2400" dirty="0">
              <a:latin typeface="Verdana"/>
              <a:ea typeface="Verdana"/>
              <a:cs typeface="Verdana"/>
              <a:sym typeface="Verdana"/>
            </a:endParaRPr>
          </a:p>
        </p:txBody>
      </p:sp>
      <p:pic>
        <p:nvPicPr>
          <p:cNvPr id="307" name="Google Shape;307;g975c991f6f_0_18" title="People working around a table"/>
          <p:cNvPicPr preferRelativeResize="0"/>
          <p:nvPr/>
        </p:nvPicPr>
        <p:blipFill>
          <a:blip r:embed="rId4">
            <a:alphaModFix/>
          </a:blip>
          <a:stretch>
            <a:fillRect/>
          </a:stretch>
        </p:blipFill>
        <p:spPr>
          <a:xfrm>
            <a:off x="2521131" y="3352800"/>
            <a:ext cx="4101738" cy="323088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g911207f4d0_0_3"/>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buClr>
                <a:schemeClr val="dk1"/>
              </a:buClr>
            </a:pPr>
            <a:r>
              <a:rPr lang="en-US" dirty="0">
                <a:solidFill>
                  <a:schemeClr val="dk1"/>
                </a:solidFill>
              </a:rPr>
              <a:t>Breakout Rooms</a:t>
            </a:r>
            <a:endParaRPr dirty="0">
              <a:solidFill>
                <a:schemeClr val="dk1"/>
              </a:solidFill>
            </a:endParaRPr>
          </a:p>
        </p:txBody>
      </p:sp>
      <p:sp>
        <p:nvSpPr>
          <p:cNvPr id="313" name="Google Shape;313;g911207f4d0_0_3"/>
          <p:cNvSpPr txBox="1">
            <a:spLocks noGrp="1"/>
          </p:cNvSpPr>
          <p:nvPr>
            <p:ph type="body" idx="1"/>
          </p:nvPr>
        </p:nvSpPr>
        <p:spPr>
          <a:xfrm>
            <a:off x="461554" y="1493700"/>
            <a:ext cx="8072846" cy="47832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dirty="0"/>
              <a:t>Share your division’s vision, and how you are supporting/coaching: Social Emotional Learning, Equity, and Family Engagement</a:t>
            </a:r>
            <a:r>
              <a:rPr lang="en-US" sz="2400" dirty="0" smtClean="0"/>
              <a:t>.</a:t>
            </a:r>
          </a:p>
          <a:p>
            <a:pPr marL="0" lvl="0" indent="0" algn="l" rtl="0">
              <a:spcBef>
                <a:spcPts val="360"/>
              </a:spcBef>
              <a:spcAft>
                <a:spcPts val="0"/>
              </a:spcAft>
              <a:buNone/>
            </a:pPr>
            <a:endParaRPr lang="en-US" sz="3100" dirty="0"/>
          </a:p>
          <a:p>
            <a:pPr marL="0" lvl="0" indent="0" algn="l" rtl="0">
              <a:spcBef>
                <a:spcPts val="360"/>
              </a:spcBef>
              <a:spcAft>
                <a:spcPts val="0"/>
              </a:spcAft>
              <a:buNone/>
            </a:pPr>
            <a:endParaRPr lang="en-US" sz="3100" dirty="0" smtClean="0"/>
          </a:p>
          <a:p>
            <a:pPr marL="0" lvl="0" indent="0" algn="l" rtl="0">
              <a:spcBef>
                <a:spcPts val="360"/>
              </a:spcBef>
              <a:spcAft>
                <a:spcPts val="0"/>
              </a:spcAft>
              <a:buNone/>
            </a:pPr>
            <a:endParaRPr lang="en-US" sz="3100" dirty="0"/>
          </a:p>
          <a:p>
            <a:pPr marL="0" lvl="0" indent="0" algn="l" rtl="0">
              <a:spcBef>
                <a:spcPts val="360"/>
              </a:spcBef>
              <a:spcAft>
                <a:spcPts val="0"/>
              </a:spcAft>
              <a:buNone/>
            </a:pPr>
            <a:endParaRPr lang="en-US" sz="3100" dirty="0" smtClean="0"/>
          </a:p>
          <a:p>
            <a:pPr marL="0" lvl="0" indent="0" algn="l" rtl="0">
              <a:spcBef>
                <a:spcPts val="360"/>
              </a:spcBef>
              <a:spcAft>
                <a:spcPts val="0"/>
              </a:spcAft>
              <a:buNone/>
            </a:pPr>
            <a:endParaRPr lang="en-US" sz="3100" dirty="0"/>
          </a:p>
          <a:p>
            <a:pPr marL="0" indent="0">
              <a:buNone/>
            </a:pPr>
            <a:r>
              <a:rPr lang="en-US" sz="2400" b="1" dirty="0"/>
              <a:t>*</a:t>
            </a:r>
            <a:r>
              <a:rPr lang="en-US" sz="2400" dirty="0"/>
              <a:t>Please select someone to take notes on </a:t>
            </a:r>
            <a:r>
              <a:rPr lang="en-US" sz="2400" dirty="0" err="1"/>
              <a:t>Padlet</a:t>
            </a:r>
            <a:r>
              <a:rPr lang="en-US" sz="2400" dirty="0"/>
              <a:t>. </a:t>
            </a:r>
            <a:endParaRPr lang="en-US" sz="2400" dirty="0" smtClean="0"/>
          </a:p>
          <a:p>
            <a:pPr marL="0" indent="0">
              <a:spcBef>
                <a:spcPts val="1200"/>
              </a:spcBef>
              <a:buNone/>
            </a:pPr>
            <a:r>
              <a:rPr lang="en-US" sz="2400" i="1" dirty="0" smtClean="0"/>
              <a:t>Link to </a:t>
            </a:r>
            <a:r>
              <a:rPr lang="en-US" sz="2400" i="1" dirty="0" err="1" smtClean="0"/>
              <a:t>Padlet</a:t>
            </a:r>
            <a:r>
              <a:rPr lang="en-US" sz="2400" i="1" dirty="0" smtClean="0"/>
              <a:t> in “Chat Box” or use the QR code.</a:t>
            </a:r>
          </a:p>
          <a:p>
            <a:pPr marL="0" indent="0">
              <a:buNone/>
            </a:pPr>
            <a:endParaRPr lang="en-US" dirty="0" smtClean="0"/>
          </a:p>
          <a:p>
            <a:pPr marL="0" indent="0">
              <a:buNone/>
            </a:pPr>
            <a:endParaRPr lang="en-US" dirty="0"/>
          </a:p>
          <a:p>
            <a:pPr marL="0" lvl="0" indent="0" algn="l" rtl="0">
              <a:spcBef>
                <a:spcPts val="360"/>
              </a:spcBef>
              <a:spcAft>
                <a:spcPts val="0"/>
              </a:spcAft>
              <a:buNone/>
            </a:pPr>
            <a:endParaRPr sz="3100"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315" name="Google Shape;315;g911207f4d0_0_3" title="QR Code for break out rooms"/>
          <p:cNvPicPr preferRelativeResize="0"/>
          <p:nvPr/>
        </p:nvPicPr>
        <p:blipFill>
          <a:blip r:embed="rId4">
            <a:alphaModFix/>
          </a:blip>
          <a:stretch>
            <a:fillRect/>
          </a:stretch>
        </p:blipFill>
        <p:spPr>
          <a:xfrm>
            <a:off x="3385850" y="2979468"/>
            <a:ext cx="2113350" cy="2117649"/>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g884657b420_0_17"/>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buClr>
                <a:schemeClr val="dk1"/>
              </a:buClr>
            </a:pPr>
            <a:r>
              <a:rPr lang="en-US" dirty="0">
                <a:solidFill>
                  <a:schemeClr val="dk1"/>
                </a:solidFill>
              </a:rPr>
              <a:t>Action Plans</a:t>
            </a:r>
            <a:endParaRPr dirty="0">
              <a:solidFill>
                <a:schemeClr val="dk1"/>
              </a:solidFill>
            </a:endParaRPr>
          </a:p>
        </p:txBody>
      </p:sp>
      <p:sp>
        <p:nvSpPr>
          <p:cNvPr id="322" name="Google Shape;322;g884657b420_0_17"/>
          <p:cNvSpPr txBox="1">
            <a:spLocks noGrp="1"/>
          </p:cNvSpPr>
          <p:nvPr>
            <p:ph type="body" idx="1"/>
          </p:nvPr>
        </p:nvSpPr>
        <p:spPr>
          <a:xfrm>
            <a:off x="457200" y="2070025"/>
            <a:ext cx="8229600" cy="4102200"/>
          </a:xfrm>
          <a:prstGeom prst="rect">
            <a:avLst/>
          </a:prstGeom>
        </p:spPr>
        <p:txBody>
          <a:bodyPr spcFirstLastPara="1" wrap="square" lIns="91425" tIns="45700" rIns="91425" bIns="45700" anchor="t" anchorCtr="0">
            <a:noAutofit/>
          </a:bodyPr>
          <a:lstStyle/>
          <a:p>
            <a:pPr indent="-400050">
              <a:lnSpc>
                <a:spcPct val="114000"/>
              </a:lnSpc>
              <a:spcBef>
                <a:spcPts val="0"/>
              </a:spcBef>
              <a:buClr>
                <a:srgbClr val="000000"/>
              </a:buClr>
              <a:buSzPts val="1600"/>
              <a:buFont typeface="Verdana"/>
              <a:buChar char="●"/>
            </a:pPr>
            <a:r>
              <a:rPr lang="en-US" sz="3000" dirty="0">
                <a:solidFill>
                  <a:srgbClr val="000000"/>
                </a:solidFill>
                <a:sym typeface="Arial"/>
              </a:rPr>
              <a:t>Division Level Team Action Plans</a:t>
            </a:r>
            <a:endParaRPr sz="3000" dirty="0">
              <a:solidFill>
                <a:srgbClr val="000000"/>
              </a:solidFill>
              <a:sym typeface="Arial"/>
            </a:endParaRPr>
          </a:p>
          <a:p>
            <a:pPr indent="-400050">
              <a:lnSpc>
                <a:spcPct val="114000"/>
              </a:lnSpc>
              <a:spcBef>
                <a:spcPts val="0"/>
              </a:spcBef>
              <a:buClr>
                <a:srgbClr val="000000"/>
              </a:buClr>
              <a:buSzPts val="1600"/>
              <a:buFont typeface="Verdana"/>
              <a:buChar char="●"/>
            </a:pPr>
            <a:r>
              <a:rPr lang="en-US" sz="3000" dirty="0">
                <a:solidFill>
                  <a:srgbClr val="000000"/>
                </a:solidFill>
                <a:sym typeface="Arial"/>
              </a:rPr>
              <a:t>School Team Action Plans</a:t>
            </a:r>
            <a:endParaRPr sz="3000" dirty="0">
              <a:solidFill>
                <a:srgbClr val="000000"/>
              </a:solidFill>
              <a:sym typeface="Arial"/>
            </a:endParaRPr>
          </a:p>
        </p:txBody>
      </p:sp>
      <p:pic>
        <p:nvPicPr>
          <p:cNvPr id="324" name="Google Shape;324;g884657b420_0_17" descr="In the flow of Vision to Action Plans to Skills to Resources to Motivators, when Actions Plans are not included, false starts occur. " title="Third row of Managing Complex Changes"/>
          <p:cNvPicPr preferRelativeResize="0"/>
          <p:nvPr/>
        </p:nvPicPr>
        <p:blipFill>
          <a:blip r:embed="rId4">
            <a:alphaModFix/>
          </a:blip>
          <a:stretch>
            <a:fillRect/>
          </a:stretch>
        </p:blipFill>
        <p:spPr>
          <a:xfrm>
            <a:off x="523874" y="3766245"/>
            <a:ext cx="7962901" cy="972754"/>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g884657b420_0_23"/>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buClr>
                <a:schemeClr val="dk1"/>
              </a:buClr>
            </a:pPr>
            <a:r>
              <a:rPr lang="en-US" dirty="0">
                <a:solidFill>
                  <a:schemeClr val="dk1"/>
                </a:solidFill>
              </a:rPr>
              <a:t>Skills</a:t>
            </a:r>
            <a:endParaRPr dirty="0">
              <a:solidFill>
                <a:schemeClr val="dk1"/>
              </a:solidFill>
            </a:endParaRPr>
          </a:p>
        </p:txBody>
      </p:sp>
      <p:sp>
        <p:nvSpPr>
          <p:cNvPr id="330" name="Google Shape;330;g884657b420_0_23"/>
          <p:cNvSpPr txBox="1">
            <a:spLocks noGrp="1"/>
          </p:cNvSpPr>
          <p:nvPr>
            <p:ph type="body" idx="1"/>
          </p:nvPr>
        </p:nvSpPr>
        <p:spPr>
          <a:xfrm>
            <a:off x="600891" y="1670346"/>
            <a:ext cx="7924800" cy="4139400"/>
          </a:xfrm>
          <a:prstGeom prst="rect">
            <a:avLst/>
          </a:prstGeom>
        </p:spPr>
        <p:txBody>
          <a:bodyPr spcFirstLastPara="1" wrap="square" lIns="91425" tIns="45700" rIns="91425" bIns="45700" anchor="t" anchorCtr="0">
            <a:noAutofit/>
          </a:bodyPr>
          <a:lstStyle/>
          <a:p>
            <a:pPr lvl="0" indent="-400050">
              <a:lnSpc>
                <a:spcPct val="114000"/>
              </a:lnSpc>
              <a:spcBef>
                <a:spcPts val="0"/>
              </a:spcBef>
              <a:buClr>
                <a:srgbClr val="000000"/>
              </a:buClr>
              <a:buSzPts val="1600"/>
              <a:buFont typeface="Verdana"/>
              <a:buChar char="●"/>
            </a:pPr>
            <a:r>
              <a:rPr lang="en-US" sz="3000" dirty="0">
                <a:solidFill>
                  <a:srgbClr val="000000"/>
                </a:solidFill>
              </a:rPr>
              <a:t>Behavior </a:t>
            </a:r>
            <a:endParaRPr sz="3000" dirty="0">
              <a:solidFill>
                <a:srgbClr val="000000"/>
              </a:solidFill>
            </a:endParaRPr>
          </a:p>
          <a:p>
            <a:pPr lvl="0" indent="-400050">
              <a:lnSpc>
                <a:spcPct val="114000"/>
              </a:lnSpc>
              <a:spcBef>
                <a:spcPts val="0"/>
              </a:spcBef>
              <a:buClr>
                <a:srgbClr val="000000"/>
              </a:buClr>
              <a:buSzPts val="1600"/>
              <a:buFont typeface="Verdana"/>
              <a:buChar char="●"/>
            </a:pPr>
            <a:r>
              <a:rPr lang="en-US" sz="3000" dirty="0">
                <a:solidFill>
                  <a:srgbClr val="000000"/>
                </a:solidFill>
              </a:rPr>
              <a:t>Academics</a:t>
            </a:r>
            <a:endParaRPr sz="3000" dirty="0">
              <a:solidFill>
                <a:srgbClr val="000000"/>
              </a:solidFill>
            </a:endParaRPr>
          </a:p>
          <a:p>
            <a:pPr lvl="0" indent="-400050">
              <a:lnSpc>
                <a:spcPct val="114000"/>
              </a:lnSpc>
              <a:spcBef>
                <a:spcPts val="0"/>
              </a:spcBef>
              <a:buClr>
                <a:srgbClr val="000000"/>
              </a:buClr>
              <a:buSzPts val="1600"/>
              <a:buFont typeface="Verdana"/>
              <a:buChar char="●"/>
            </a:pPr>
            <a:r>
              <a:rPr lang="en-US" sz="3000" dirty="0">
                <a:solidFill>
                  <a:srgbClr val="000000"/>
                </a:solidFill>
              </a:rPr>
              <a:t>Mental Wellness</a:t>
            </a:r>
            <a:endParaRPr sz="3000" dirty="0">
              <a:solidFill>
                <a:srgbClr val="000000"/>
              </a:solidFill>
            </a:endParaRPr>
          </a:p>
        </p:txBody>
      </p:sp>
      <p:pic>
        <p:nvPicPr>
          <p:cNvPr id="332" name="Google Shape;332;g884657b420_0_23" descr="In the flow of Vision to Action Plans to Skills to Resources to Motivators, when Skills are not included, anxiety results. " title="Fourth row of Managing Complex Change"/>
          <p:cNvPicPr preferRelativeResize="0"/>
          <p:nvPr/>
        </p:nvPicPr>
        <p:blipFill>
          <a:blip r:embed="rId4">
            <a:alphaModFix/>
          </a:blip>
          <a:stretch>
            <a:fillRect/>
          </a:stretch>
        </p:blipFill>
        <p:spPr>
          <a:xfrm>
            <a:off x="381000" y="3852430"/>
            <a:ext cx="8315325" cy="870845"/>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884657b420_0_29"/>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buClr>
                <a:schemeClr val="dk1"/>
              </a:buClr>
            </a:pPr>
            <a:r>
              <a:rPr lang="en-US" dirty="0">
                <a:solidFill>
                  <a:schemeClr val="dk1"/>
                </a:solidFill>
              </a:rPr>
              <a:t>Resources</a:t>
            </a:r>
            <a:endParaRPr dirty="0">
              <a:solidFill>
                <a:schemeClr val="dk1"/>
              </a:solidFill>
            </a:endParaRPr>
          </a:p>
        </p:txBody>
      </p:sp>
      <p:sp>
        <p:nvSpPr>
          <p:cNvPr id="340" name="Google Shape;340;g884657b420_0_29"/>
          <p:cNvSpPr txBox="1"/>
          <p:nvPr/>
        </p:nvSpPr>
        <p:spPr>
          <a:xfrm>
            <a:off x="228600" y="1460150"/>
            <a:ext cx="8686800" cy="2750700"/>
          </a:xfrm>
          <a:prstGeom prst="rect">
            <a:avLst/>
          </a:prstGeom>
          <a:noFill/>
          <a:ln>
            <a:noFill/>
          </a:ln>
        </p:spPr>
        <p:txBody>
          <a:bodyPr spcFirstLastPara="1" wrap="square" lIns="91425" tIns="91425" rIns="91425" bIns="91425" anchor="t" anchorCtr="0">
            <a:noAutofit/>
          </a:bodyPr>
          <a:lstStyle/>
          <a:p>
            <a:pPr marL="457200" indent="-400050">
              <a:lnSpc>
                <a:spcPct val="114000"/>
              </a:lnSpc>
              <a:buSzPts val="1600"/>
              <a:buFont typeface="Verdana"/>
              <a:buChar char="●"/>
            </a:pPr>
            <a:r>
              <a:rPr lang="en-US" sz="3000" dirty="0">
                <a:latin typeface="Verdana"/>
                <a:ea typeface="Verdana"/>
                <a:cs typeface="Verdana"/>
                <a:sym typeface="Verdana"/>
              </a:rPr>
              <a:t>Time</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Staff</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Funding</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Coaching Supports</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Access to Professional Learning and Materials</a:t>
            </a:r>
            <a:endParaRPr sz="3000" dirty="0">
              <a:latin typeface="Verdana"/>
              <a:ea typeface="Verdana"/>
              <a:cs typeface="Verdana"/>
              <a:sym typeface="Verdana"/>
            </a:endParaRPr>
          </a:p>
        </p:txBody>
      </p:sp>
      <p:pic>
        <p:nvPicPr>
          <p:cNvPr id="339" name="Google Shape;339;g884657b420_0_29" descr="In the flow of Vision to Action Plans to Skills to Resources to Motivators, when Resources are not included, frustration occurs. " title="Fifth row of Managing Complex Change"/>
          <p:cNvPicPr preferRelativeResize="0"/>
          <p:nvPr/>
        </p:nvPicPr>
        <p:blipFill>
          <a:blip r:embed="rId4">
            <a:alphaModFix/>
          </a:blip>
          <a:stretch>
            <a:fillRect/>
          </a:stretch>
        </p:blipFill>
        <p:spPr>
          <a:xfrm>
            <a:off x="676275" y="4962320"/>
            <a:ext cx="7877176" cy="80820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911207f4d0_0_9"/>
          <p:cNvSpPr txBox="1">
            <a:spLocks noGrp="1"/>
          </p:cNvSpPr>
          <p:nvPr>
            <p:ph type="title"/>
          </p:nvPr>
        </p:nvSpPr>
        <p:spPr>
          <a:xfrm>
            <a:off x="379625" y="274650"/>
            <a:ext cx="8375100" cy="1143000"/>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Let us know you are here!</a:t>
            </a:r>
            <a:endParaRPr dirty="0"/>
          </a:p>
        </p:txBody>
      </p:sp>
      <p:sp>
        <p:nvSpPr>
          <p:cNvPr id="216" name="Google Shape;216;g911207f4d0_0_9"/>
          <p:cNvSpPr txBox="1"/>
          <p:nvPr/>
        </p:nvSpPr>
        <p:spPr>
          <a:xfrm>
            <a:off x="413612" y="1568088"/>
            <a:ext cx="8307125" cy="26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Verdana"/>
                <a:ea typeface="Verdana"/>
                <a:cs typeface="Verdana"/>
                <a:sym typeface="Verdana"/>
              </a:rPr>
              <a:t>Please use the Google spreadsheet link in the chat box to record your information.</a:t>
            </a:r>
            <a:endParaRPr sz="2400" dirty="0">
              <a:latin typeface="Verdana"/>
              <a:ea typeface="Verdana"/>
              <a:cs typeface="Verdana"/>
              <a:sym typeface="Verdana"/>
            </a:endParaRPr>
          </a:p>
          <a:p>
            <a:pPr marL="457200" lvl="0" indent="-400050">
              <a:lnSpc>
                <a:spcPct val="114000"/>
              </a:lnSpc>
              <a:spcBef>
                <a:spcPts val="1200"/>
              </a:spcBef>
              <a:buSzPts val="1600"/>
              <a:buFont typeface="Verdana"/>
              <a:buChar char="●"/>
            </a:pPr>
            <a:r>
              <a:rPr lang="en-US" sz="2400" b="1" dirty="0" smtClean="0">
                <a:latin typeface="Verdana"/>
                <a:ea typeface="Verdana"/>
                <a:cs typeface="Verdana"/>
                <a:sym typeface="Verdana"/>
              </a:rPr>
              <a:t>We </a:t>
            </a:r>
            <a:r>
              <a:rPr lang="en-US" sz="2400" b="1" dirty="0">
                <a:latin typeface="Verdana"/>
                <a:ea typeface="Verdana"/>
                <a:cs typeface="Verdana"/>
                <a:sym typeface="Verdana"/>
              </a:rPr>
              <a:t>will send discussion materials using the information you share!</a:t>
            </a:r>
            <a:endParaRPr sz="2400" b="1" dirty="0">
              <a:latin typeface="Verdana"/>
              <a:ea typeface="Verdana"/>
              <a:cs typeface="Verdana"/>
              <a:sym typeface="Verdana"/>
            </a:endParaRPr>
          </a:p>
          <a:p>
            <a:pPr marL="457200" lvl="0" indent="-400050">
              <a:lnSpc>
                <a:spcPct val="114000"/>
              </a:lnSpc>
              <a:buSzPts val="1600"/>
              <a:buFont typeface="Verdana"/>
              <a:buChar char="●"/>
            </a:pPr>
            <a:r>
              <a:rPr lang="en-US" sz="2400" b="1" dirty="0">
                <a:latin typeface="Verdana"/>
                <a:ea typeface="Verdana"/>
                <a:cs typeface="Verdana"/>
                <a:sym typeface="Verdana"/>
              </a:rPr>
              <a:t>A recording of this event will be available on the </a:t>
            </a:r>
            <a:r>
              <a:rPr lang="en-US" sz="2400" b="1" dirty="0">
                <a:latin typeface="Verdana"/>
                <a:ea typeface="Verdana"/>
                <a:cs typeface="Verdana"/>
                <a:sym typeface="Verdana"/>
                <a:hlinkClick r:id="rId4"/>
              </a:rPr>
              <a:t>VTSS website</a:t>
            </a:r>
            <a:r>
              <a:rPr lang="en-US" sz="2400" b="1" dirty="0">
                <a:latin typeface="Verdana"/>
                <a:ea typeface="Verdana"/>
                <a:cs typeface="Verdana"/>
                <a:sym typeface="Verdana"/>
              </a:rPr>
              <a:t>.</a:t>
            </a:r>
            <a:endParaRPr sz="2400" b="1" dirty="0">
              <a:latin typeface="Verdana"/>
              <a:ea typeface="Verdana"/>
              <a:cs typeface="Verdana"/>
              <a:sym typeface="Verdana"/>
            </a:endParaRPr>
          </a:p>
          <a:p>
            <a:pPr marL="0" lvl="0" indent="0" algn="l" rtl="0">
              <a:spcBef>
                <a:spcPts val="0"/>
              </a:spcBef>
              <a:spcAft>
                <a:spcPts val="0"/>
              </a:spcAft>
              <a:buNone/>
            </a:pPr>
            <a:endParaRPr sz="2400" dirty="0">
              <a:latin typeface="Verdana"/>
              <a:ea typeface="Verdana"/>
              <a:cs typeface="Verdana"/>
              <a:sym typeface="Verdana"/>
            </a:endParaRPr>
          </a:p>
        </p:txBody>
      </p:sp>
      <p:pic>
        <p:nvPicPr>
          <p:cNvPr id="217" name="Google Shape;217;g911207f4d0_0_9" title="Message: Attendance Matters! Every Student, Every School, Every Day"/>
          <p:cNvPicPr preferRelativeResize="0"/>
          <p:nvPr/>
        </p:nvPicPr>
        <p:blipFill>
          <a:blip r:embed="rId5">
            <a:alphaModFix/>
          </a:blip>
          <a:stretch>
            <a:fillRect/>
          </a:stretch>
        </p:blipFill>
        <p:spPr>
          <a:xfrm>
            <a:off x="609600" y="4344426"/>
            <a:ext cx="8077149" cy="2284976"/>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884657b420_0_35"/>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buClr>
                <a:schemeClr val="dk1"/>
              </a:buClr>
            </a:pPr>
            <a:r>
              <a:rPr lang="en-US" dirty="0">
                <a:solidFill>
                  <a:schemeClr val="dk1"/>
                </a:solidFill>
              </a:rPr>
              <a:t>Motivators</a:t>
            </a:r>
            <a:endParaRPr dirty="0">
              <a:solidFill>
                <a:schemeClr val="dk1"/>
              </a:solidFill>
            </a:endParaRPr>
          </a:p>
        </p:txBody>
      </p:sp>
      <p:sp>
        <p:nvSpPr>
          <p:cNvPr id="348" name="Google Shape;348;g884657b420_0_35"/>
          <p:cNvSpPr txBox="1"/>
          <p:nvPr/>
        </p:nvSpPr>
        <p:spPr>
          <a:xfrm>
            <a:off x="749000" y="1657038"/>
            <a:ext cx="7950900" cy="2728500"/>
          </a:xfrm>
          <a:prstGeom prst="rect">
            <a:avLst/>
          </a:prstGeom>
          <a:noFill/>
          <a:ln>
            <a:noFill/>
          </a:ln>
        </p:spPr>
        <p:txBody>
          <a:bodyPr spcFirstLastPara="1" wrap="square" lIns="91425" tIns="91425" rIns="91425" bIns="91425" anchor="t" anchorCtr="0">
            <a:noAutofit/>
          </a:bodyPr>
          <a:lstStyle/>
          <a:p>
            <a:pPr marL="457200" indent="-400050">
              <a:lnSpc>
                <a:spcPct val="114000"/>
              </a:lnSpc>
              <a:buSzPts val="1600"/>
              <a:buFont typeface="Verdana"/>
              <a:buChar char="●"/>
            </a:pPr>
            <a:r>
              <a:rPr lang="en-US" sz="3000" dirty="0">
                <a:latin typeface="Verdana"/>
                <a:ea typeface="Verdana"/>
                <a:cs typeface="Verdana"/>
                <a:sym typeface="Verdana"/>
              </a:rPr>
              <a:t>Importance of self-care for staff</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Feedback and Acknowledgement</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Supportive Team</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Professional Learning/Coaching</a:t>
            </a:r>
            <a:endParaRPr sz="3000" dirty="0">
              <a:latin typeface="Verdana"/>
              <a:ea typeface="Verdana"/>
              <a:cs typeface="Verdana"/>
              <a:sym typeface="Verdana"/>
            </a:endParaRPr>
          </a:p>
          <a:p>
            <a:pPr marL="457200" indent="-400050">
              <a:lnSpc>
                <a:spcPct val="114000"/>
              </a:lnSpc>
              <a:buSzPts val="1600"/>
              <a:buFont typeface="Verdana"/>
              <a:buChar char="●"/>
            </a:pPr>
            <a:r>
              <a:rPr lang="en-US" sz="3000" dirty="0">
                <a:latin typeface="Verdana"/>
                <a:ea typeface="Verdana"/>
                <a:cs typeface="Verdana"/>
                <a:sym typeface="Verdana"/>
              </a:rPr>
              <a:t>Financial Resources</a:t>
            </a:r>
            <a:endParaRPr sz="3000" dirty="0">
              <a:latin typeface="Verdana"/>
              <a:ea typeface="Verdana"/>
              <a:cs typeface="Verdana"/>
              <a:sym typeface="Verdana"/>
            </a:endParaRPr>
          </a:p>
          <a:p>
            <a:pPr marL="457200" lvl="0" indent="0" algn="l" rtl="0">
              <a:spcBef>
                <a:spcPts val="360"/>
              </a:spcBef>
              <a:spcAft>
                <a:spcPts val="0"/>
              </a:spcAft>
              <a:buNone/>
            </a:pPr>
            <a:endParaRPr sz="3200" dirty="0">
              <a:solidFill>
                <a:schemeClr val="dk1"/>
              </a:solidFill>
              <a:latin typeface="Verdana"/>
              <a:ea typeface="Verdana"/>
              <a:cs typeface="Verdana"/>
              <a:sym typeface="Verdana"/>
            </a:endParaRPr>
          </a:p>
        </p:txBody>
      </p:sp>
      <p:pic>
        <p:nvPicPr>
          <p:cNvPr id="347" name="Google Shape;347;g884657b420_0_35" descr="In the flow of Vision to Action Plans to Skills to Resources to Motivators, when Motivators are not included, the results include, resistance, slow change, and/or limited outcomes." title="Sixth rwo of Managing Complex Change"/>
          <p:cNvPicPr preferRelativeResize="0"/>
          <p:nvPr/>
        </p:nvPicPr>
        <p:blipFill>
          <a:blip r:embed="rId4">
            <a:alphaModFix/>
          </a:blip>
          <a:stretch>
            <a:fillRect/>
          </a:stretch>
        </p:blipFill>
        <p:spPr>
          <a:xfrm>
            <a:off x="480879" y="4670977"/>
            <a:ext cx="8271275" cy="1202148"/>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884657b420_0_53"/>
          <p:cNvSpPr txBox="1">
            <a:spLocks noGrp="1"/>
          </p:cNvSpPr>
          <p:nvPr>
            <p:ph type="body" idx="1"/>
          </p:nvPr>
        </p:nvSpPr>
        <p:spPr>
          <a:xfrm>
            <a:off x="228600" y="1600200"/>
            <a:ext cx="8548800" cy="4886700"/>
          </a:xfrm>
          <a:prstGeom prst="rect">
            <a:avLst/>
          </a:prstGeom>
        </p:spPr>
        <p:txBody>
          <a:bodyPr spcFirstLastPara="1" wrap="square" lIns="91425" tIns="45700" rIns="91425" bIns="45700" anchor="t" anchorCtr="0">
            <a:noAutofit/>
          </a:bodyPr>
          <a:lstStyle/>
          <a:p>
            <a:pPr marL="628650" lvl="0" indent="-514350">
              <a:spcAft>
                <a:spcPts val="600"/>
              </a:spcAft>
              <a:buFont typeface="+mj-lt"/>
              <a:buAutoNum type="arabicPeriod"/>
            </a:pPr>
            <a:r>
              <a:rPr lang="en-US" sz="3000" dirty="0"/>
              <a:t>When we look at managing complex change, what are you doing well? </a:t>
            </a:r>
            <a:endParaRPr sz="3000" dirty="0"/>
          </a:p>
          <a:p>
            <a:pPr marL="628650" lvl="0" indent="-514350">
              <a:spcAft>
                <a:spcPts val="600"/>
              </a:spcAft>
              <a:buFont typeface="+mj-lt"/>
              <a:buAutoNum type="arabicPeriod"/>
            </a:pPr>
            <a:r>
              <a:rPr lang="en-US" sz="3000" dirty="0"/>
              <a:t>Where are your gaps, and how can you begin setting a goal with action steps?</a:t>
            </a:r>
            <a:endParaRPr sz="3000" dirty="0"/>
          </a:p>
          <a:p>
            <a:pPr marL="0" lvl="0" indent="0" algn="ctr" rtl="0">
              <a:spcBef>
                <a:spcPts val="2400"/>
              </a:spcBef>
              <a:spcAft>
                <a:spcPts val="0"/>
              </a:spcAft>
              <a:buNone/>
            </a:pPr>
            <a:r>
              <a:rPr lang="en-US" i="1" dirty="0" smtClean="0"/>
              <a:t>On </a:t>
            </a:r>
            <a:r>
              <a:rPr lang="en-US" i="1" dirty="0"/>
              <a:t>the </a:t>
            </a:r>
            <a:r>
              <a:rPr lang="en-US" i="1" dirty="0" err="1"/>
              <a:t>padlet</a:t>
            </a:r>
            <a:r>
              <a:rPr lang="en-US" i="1" dirty="0"/>
              <a:t>, please capture your next action steps as a coach.</a:t>
            </a:r>
            <a:endParaRPr i="1" dirty="0"/>
          </a:p>
        </p:txBody>
      </p:sp>
      <p:sp>
        <p:nvSpPr>
          <p:cNvPr id="355" name="Google Shape;355;g884657b420_0_53"/>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buClr>
                <a:schemeClr val="dk1"/>
              </a:buClr>
            </a:pPr>
            <a:r>
              <a:rPr lang="en-US" dirty="0">
                <a:solidFill>
                  <a:schemeClr val="dk1"/>
                </a:solidFill>
              </a:rPr>
              <a:t>Breakout Rooms Activity</a:t>
            </a:r>
            <a:endParaRPr dirty="0">
              <a:solidFill>
                <a:schemeClr val="dk1"/>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884657b420_0_41"/>
          <p:cNvSpPr txBox="1">
            <a:spLocks noGrp="1"/>
          </p:cNvSpPr>
          <p:nvPr>
            <p:ph type="title"/>
          </p:nvPr>
        </p:nvSpPr>
        <p:spPr>
          <a:xfrm>
            <a:off x="145275" y="228600"/>
            <a:ext cx="8831400" cy="1304925"/>
          </a:xfrm>
          <a:prstGeom prst="rect">
            <a:avLst/>
          </a:prstGeom>
          <a:solidFill>
            <a:srgbClr val="9FC5E8"/>
          </a:solidFill>
        </p:spPr>
        <p:txBody>
          <a:bodyPr spcFirstLastPara="1" wrap="square" lIns="0" tIns="0" rIns="0" bIns="0" anchor="ctr" anchorCtr="0">
            <a:noAutofit/>
          </a:bodyPr>
          <a:lstStyle/>
          <a:p>
            <a:pPr marL="0" lvl="0" indent="0">
              <a:buClr>
                <a:schemeClr val="dk1"/>
              </a:buClr>
            </a:pPr>
            <a:r>
              <a:rPr lang="en-US" dirty="0">
                <a:solidFill>
                  <a:schemeClr val="dk1"/>
                </a:solidFill>
              </a:rPr>
              <a:t>VTSS Implementation Matrix</a:t>
            </a:r>
            <a:r>
              <a:rPr lang="en-US" dirty="0" smtClean="0">
                <a:solidFill>
                  <a:schemeClr val="dk1"/>
                </a:solidFill>
              </a:rPr>
              <a:t>,</a:t>
            </a:r>
            <a:br>
              <a:rPr lang="en-US" dirty="0" smtClean="0">
                <a:solidFill>
                  <a:schemeClr val="dk1"/>
                </a:solidFill>
              </a:rPr>
            </a:br>
            <a:r>
              <a:rPr lang="en-US" dirty="0" smtClean="0">
                <a:solidFill>
                  <a:schemeClr val="dk1"/>
                </a:solidFill>
              </a:rPr>
              <a:t> </a:t>
            </a:r>
            <a:r>
              <a:rPr lang="en-US" dirty="0">
                <a:solidFill>
                  <a:schemeClr val="dk1"/>
                </a:solidFill>
              </a:rPr>
              <a:t>Part 1</a:t>
            </a:r>
            <a:endParaRPr dirty="0">
              <a:solidFill>
                <a:schemeClr val="dk1"/>
              </a:solidFill>
            </a:endParaRPr>
          </a:p>
        </p:txBody>
      </p:sp>
      <p:graphicFrame>
        <p:nvGraphicFramePr>
          <p:cNvPr id="2" name="Table 1" title="First three columns of Implementation Matrix - Step 1.H."/>
          <p:cNvGraphicFramePr>
            <a:graphicFrameLocks noGrp="1"/>
          </p:cNvGraphicFramePr>
          <p:nvPr>
            <p:extLst>
              <p:ext uri="{D42A27DB-BD31-4B8C-83A1-F6EECF244321}">
                <p14:modId xmlns:p14="http://schemas.microsoft.com/office/powerpoint/2010/main" val="4090624384"/>
              </p:ext>
            </p:extLst>
          </p:nvPr>
        </p:nvGraphicFramePr>
        <p:xfrm>
          <a:off x="145275" y="1695450"/>
          <a:ext cx="8831400" cy="4379666"/>
        </p:xfrm>
        <a:graphic>
          <a:graphicData uri="http://schemas.openxmlformats.org/drawingml/2006/table">
            <a:tbl>
              <a:tblPr firstRow="1" bandRow="1">
                <a:tableStyleId>{5940675A-B579-460E-94D1-54222C63F5DA}</a:tableStyleId>
              </a:tblPr>
              <a:tblGrid>
                <a:gridCol w="2943800">
                  <a:extLst>
                    <a:ext uri="{9D8B030D-6E8A-4147-A177-3AD203B41FA5}">
                      <a16:colId xmlns:a16="http://schemas.microsoft.com/office/drawing/2014/main" val="188799823"/>
                    </a:ext>
                  </a:extLst>
                </a:gridCol>
                <a:gridCol w="2943800">
                  <a:extLst>
                    <a:ext uri="{9D8B030D-6E8A-4147-A177-3AD203B41FA5}">
                      <a16:colId xmlns:a16="http://schemas.microsoft.com/office/drawing/2014/main" val="1484178159"/>
                    </a:ext>
                  </a:extLst>
                </a:gridCol>
                <a:gridCol w="2943800">
                  <a:extLst>
                    <a:ext uri="{9D8B030D-6E8A-4147-A177-3AD203B41FA5}">
                      <a16:colId xmlns:a16="http://schemas.microsoft.com/office/drawing/2014/main" val="4286224966"/>
                    </a:ext>
                  </a:extLst>
                </a:gridCol>
              </a:tblGrid>
              <a:tr h="276928">
                <a:tc>
                  <a:txBody>
                    <a:bodyPr/>
                    <a:lstStyle/>
                    <a:p>
                      <a:r>
                        <a:rPr lang="en-US" sz="2400" b="1" dirty="0" smtClean="0">
                          <a:solidFill>
                            <a:srgbClr val="00B0F0"/>
                          </a:solidFill>
                        </a:rPr>
                        <a:t>Features</a:t>
                      </a:r>
                      <a:endParaRPr lang="en-US" sz="2400" b="1" dirty="0">
                        <a:solidFill>
                          <a:srgbClr val="00B0F0"/>
                        </a:solidFill>
                      </a:endParaRPr>
                    </a:p>
                  </a:txBody>
                  <a:tcPr/>
                </a:tc>
                <a:tc>
                  <a:txBody>
                    <a:bodyPr/>
                    <a:lstStyle/>
                    <a:p>
                      <a:r>
                        <a:rPr lang="en-US" sz="2400" b="1" dirty="0" smtClean="0">
                          <a:solidFill>
                            <a:srgbClr val="00B0F0"/>
                          </a:solidFill>
                        </a:rPr>
                        <a:t>Exploration</a:t>
                      </a:r>
                      <a:endParaRPr lang="en-US" sz="2400" b="1" dirty="0">
                        <a:solidFill>
                          <a:srgbClr val="00B0F0"/>
                        </a:solidFill>
                      </a:endParaRPr>
                    </a:p>
                  </a:txBody>
                  <a:tcPr/>
                </a:tc>
                <a:tc>
                  <a:txBody>
                    <a:bodyPr/>
                    <a:lstStyle/>
                    <a:p>
                      <a:r>
                        <a:rPr lang="en-US" sz="2400" b="1" dirty="0" smtClean="0">
                          <a:solidFill>
                            <a:srgbClr val="00B0F0"/>
                          </a:solidFill>
                        </a:rPr>
                        <a:t>Installation</a:t>
                      </a:r>
                      <a:endParaRPr lang="en-US" sz="2400" b="1" dirty="0">
                        <a:solidFill>
                          <a:srgbClr val="00B0F0"/>
                        </a:solidFill>
                      </a:endParaRPr>
                    </a:p>
                  </a:txBody>
                  <a:tcPr/>
                </a:tc>
                <a:extLst>
                  <a:ext uri="{0D108BD9-81ED-4DB2-BD59-A6C34878D82A}">
                    <a16:rowId xmlns:a16="http://schemas.microsoft.com/office/drawing/2014/main" val="1071859397"/>
                  </a:ext>
                </a:extLst>
              </a:tr>
              <a:tr h="3922466">
                <a:tc>
                  <a:txBody>
                    <a:bodyPr/>
                    <a:lstStyle/>
                    <a:p>
                      <a:r>
                        <a:rPr lang="en-US" sz="2400" dirty="0" smtClean="0"/>
                        <a:t>1.H</a:t>
                      </a:r>
                      <a:r>
                        <a:rPr lang="en-US" sz="2400" baseline="0" dirty="0" smtClean="0"/>
                        <a:t> Coaching</a:t>
                      </a:r>
                    </a:p>
                    <a:p>
                      <a:r>
                        <a:rPr lang="en-US" sz="2400" baseline="0" dirty="0" smtClean="0"/>
                        <a:t>(Developing coaching plans and processes to support data, practices, and systems.</a:t>
                      </a:r>
                      <a:endParaRPr lang="en-US" sz="2400" dirty="0"/>
                    </a:p>
                  </a:txBody>
                  <a:tcPr/>
                </a:tc>
                <a:tc>
                  <a:txBody>
                    <a:bodyPr/>
                    <a:lstStyle/>
                    <a:p>
                      <a:pPr>
                        <a:spcAft>
                          <a:spcPts val="600"/>
                        </a:spcAft>
                      </a:pPr>
                      <a:r>
                        <a:rPr lang="en-US" sz="2400" dirty="0" smtClean="0"/>
                        <a:t>DLT determines necessary coaching skills and needs for selection</a:t>
                      </a:r>
                      <a:r>
                        <a:rPr lang="en-US" sz="2400" baseline="0" dirty="0" smtClean="0"/>
                        <a:t> of internal coaches.</a:t>
                      </a:r>
                    </a:p>
                    <a:p>
                      <a:r>
                        <a:rPr lang="en-US" sz="2400" baseline="0" dirty="0" smtClean="0"/>
                        <a:t>The DLT evaluates existing roles for coaching, and develops an aligned coaching plan.</a:t>
                      </a:r>
                      <a:endParaRPr lang="en-US" sz="2400" dirty="0"/>
                    </a:p>
                  </a:txBody>
                  <a:tcPr/>
                </a:tc>
                <a:tc>
                  <a:txBody>
                    <a:bodyPr/>
                    <a:lstStyle/>
                    <a:p>
                      <a:r>
                        <a:rPr lang="en-US" sz="2400" dirty="0" smtClean="0"/>
                        <a:t>DLT selects coaches, modifies job</a:t>
                      </a:r>
                      <a:r>
                        <a:rPr lang="en-US" sz="2400" baseline="0" dirty="0" smtClean="0"/>
                        <a:t> descriptions to include</a:t>
                      </a:r>
                    </a:p>
                    <a:p>
                      <a:r>
                        <a:rPr lang="en-US" sz="2400" baseline="0" dirty="0" smtClean="0"/>
                        <a:t>Coaching time and responsibilities, and determines a measure of coaching effectiveness.</a:t>
                      </a:r>
                      <a:endParaRPr lang="en-US" sz="2400" dirty="0"/>
                    </a:p>
                  </a:txBody>
                  <a:tcPr/>
                </a:tc>
                <a:extLst>
                  <a:ext uri="{0D108BD9-81ED-4DB2-BD59-A6C34878D82A}">
                    <a16:rowId xmlns:a16="http://schemas.microsoft.com/office/drawing/2014/main" val="4192960603"/>
                  </a:ext>
                </a:extLst>
              </a:tr>
            </a:tbl>
          </a:graphicData>
        </a:graphic>
      </p:graphicFrame>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884657b420_0_41"/>
          <p:cNvSpPr txBox="1">
            <a:spLocks noGrp="1"/>
          </p:cNvSpPr>
          <p:nvPr>
            <p:ph type="title"/>
          </p:nvPr>
        </p:nvSpPr>
        <p:spPr>
          <a:xfrm>
            <a:off x="145275" y="228600"/>
            <a:ext cx="8831400" cy="1168398"/>
          </a:xfrm>
          <a:prstGeom prst="rect">
            <a:avLst/>
          </a:prstGeom>
          <a:solidFill>
            <a:srgbClr val="9FC5E8"/>
          </a:solidFill>
        </p:spPr>
        <p:txBody>
          <a:bodyPr spcFirstLastPara="1" wrap="square" lIns="0" tIns="0" rIns="0" bIns="0" anchor="ctr" anchorCtr="0">
            <a:noAutofit/>
          </a:bodyPr>
          <a:lstStyle/>
          <a:p>
            <a:pPr marL="0" lvl="0" indent="0" algn="ctr" rtl="0">
              <a:spcBef>
                <a:spcPts val="0"/>
              </a:spcBef>
              <a:buNone/>
            </a:pPr>
            <a:r>
              <a:rPr lang="en-US" dirty="0">
                <a:solidFill>
                  <a:schemeClr val="dk1"/>
                </a:solidFill>
              </a:rPr>
              <a:t>VTSS Implementation Matrix, </a:t>
            </a:r>
            <a:r>
              <a:rPr lang="en-US" dirty="0" smtClean="0">
                <a:solidFill>
                  <a:schemeClr val="dk1"/>
                </a:solidFill>
              </a:rPr>
              <a:t/>
            </a:r>
            <a:br>
              <a:rPr lang="en-US" dirty="0" smtClean="0">
                <a:solidFill>
                  <a:schemeClr val="dk1"/>
                </a:solidFill>
              </a:rPr>
            </a:br>
            <a:r>
              <a:rPr lang="en-US" dirty="0" smtClean="0">
                <a:solidFill>
                  <a:schemeClr val="dk1"/>
                </a:solidFill>
              </a:rPr>
              <a:t>Part </a:t>
            </a:r>
            <a:r>
              <a:rPr lang="en-US" dirty="0">
                <a:solidFill>
                  <a:schemeClr val="dk1"/>
                </a:solidFill>
              </a:rPr>
              <a:t>2</a:t>
            </a:r>
            <a:endParaRPr dirty="0">
              <a:solidFill>
                <a:schemeClr val="dk1"/>
              </a:solidFill>
            </a:endParaRPr>
          </a:p>
        </p:txBody>
      </p:sp>
      <p:graphicFrame>
        <p:nvGraphicFramePr>
          <p:cNvPr id="2" name="Table 1" title="Last two columns of Implementation Matrix - Step 1.H."/>
          <p:cNvGraphicFramePr>
            <a:graphicFrameLocks noGrp="1"/>
          </p:cNvGraphicFramePr>
          <p:nvPr>
            <p:extLst>
              <p:ext uri="{D42A27DB-BD31-4B8C-83A1-F6EECF244321}">
                <p14:modId xmlns:p14="http://schemas.microsoft.com/office/powerpoint/2010/main" val="622976840"/>
              </p:ext>
            </p:extLst>
          </p:nvPr>
        </p:nvGraphicFramePr>
        <p:xfrm>
          <a:off x="145275" y="1616073"/>
          <a:ext cx="8831400" cy="3108960"/>
        </p:xfrm>
        <a:graphic>
          <a:graphicData uri="http://schemas.openxmlformats.org/drawingml/2006/table">
            <a:tbl>
              <a:tblPr firstRow="1" bandRow="1">
                <a:tableStyleId>{5940675A-B579-460E-94D1-54222C63F5DA}</a:tableStyleId>
              </a:tblPr>
              <a:tblGrid>
                <a:gridCol w="4415700">
                  <a:extLst>
                    <a:ext uri="{9D8B030D-6E8A-4147-A177-3AD203B41FA5}">
                      <a16:colId xmlns:a16="http://schemas.microsoft.com/office/drawing/2014/main" val="3416517713"/>
                    </a:ext>
                  </a:extLst>
                </a:gridCol>
                <a:gridCol w="4415700">
                  <a:extLst>
                    <a:ext uri="{9D8B030D-6E8A-4147-A177-3AD203B41FA5}">
                      <a16:colId xmlns:a16="http://schemas.microsoft.com/office/drawing/2014/main" val="358860534"/>
                    </a:ext>
                  </a:extLst>
                </a:gridCol>
              </a:tblGrid>
              <a:tr h="0">
                <a:tc>
                  <a:txBody>
                    <a:bodyPr/>
                    <a:lstStyle/>
                    <a:p>
                      <a:pPr marR="0" algn="l" rtl="0">
                        <a:lnSpc>
                          <a:spcPct val="100000"/>
                        </a:lnSpc>
                        <a:spcBef>
                          <a:spcPts val="0"/>
                        </a:spcBef>
                        <a:spcAft>
                          <a:spcPts val="0"/>
                        </a:spcAft>
                        <a:buClr>
                          <a:srgbClr val="000000"/>
                        </a:buClr>
                        <a:buFont typeface="Arial"/>
                      </a:pPr>
                      <a:r>
                        <a:rPr lang="en-US" sz="2400" b="1" i="0" u="none" strike="noStrike" cap="none" dirty="0" smtClean="0">
                          <a:solidFill>
                            <a:srgbClr val="00B0F0"/>
                          </a:solidFill>
                          <a:latin typeface="+mn-lt"/>
                          <a:ea typeface="+mn-ea"/>
                          <a:cs typeface="+mn-cs"/>
                          <a:sym typeface="Arial"/>
                        </a:rPr>
                        <a:t>Initial Implementation</a:t>
                      </a:r>
                      <a:endParaRPr lang="en-US" sz="2400" b="1" i="0" u="none" strike="noStrike" cap="none" dirty="0">
                        <a:solidFill>
                          <a:srgbClr val="00B0F0"/>
                        </a:solidFill>
                        <a:latin typeface="+mn-lt"/>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en-US" sz="2400" b="1" i="0" u="none" strike="noStrike" cap="none" dirty="0" smtClean="0">
                          <a:solidFill>
                            <a:srgbClr val="00B0F0"/>
                          </a:solidFill>
                          <a:latin typeface="+mn-lt"/>
                          <a:ea typeface="+mn-ea"/>
                          <a:cs typeface="+mn-cs"/>
                          <a:sym typeface="Arial"/>
                        </a:rPr>
                        <a:t>Full Implementation</a:t>
                      </a:r>
                      <a:endParaRPr lang="en-US" sz="2400" b="1" i="0" u="none" strike="noStrike" cap="none" dirty="0">
                        <a:solidFill>
                          <a:srgbClr val="00B0F0"/>
                        </a:solidFill>
                        <a:latin typeface="+mn-lt"/>
                        <a:ea typeface="+mn-ea"/>
                        <a:cs typeface="+mn-cs"/>
                        <a:sym typeface="Arial"/>
                      </a:endParaRPr>
                    </a:p>
                  </a:txBody>
                  <a:tcPr/>
                </a:tc>
                <a:extLst>
                  <a:ext uri="{0D108BD9-81ED-4DB2-BD59-A6C34878D82A}">
                    <a16:rowId xmlns:a16="http://schemas.microsoft.com/office/drawing/2014/main" val="1071859397"/>
                  </a:ext>
                </a:extLst>
              </a:tr>
              <a:tr h="1611313">
                <a:tc>
                  <a:txBody>
                    <a:bodyPr/>
                    <a:lstStyle/>
                    <a:p>
                      <a:r>
                        <a:rPr lang="en-US" sz="2400" dirty="0" smtClean="0"/>
                        <a:t>DLT provides feedback to coaches based on areas of need and evidence of coaching effectiveness.</a:t>
                      </a:r>
                      <a:endParaRPr lang="en-US" sz="2400" dirty="0"/>
                    </a:p>
                  </a:txBody>
                  <a:tcPr/>
                </a:tc>
                <a:tc>
                  <a:txBody>
                    <a:bodyPr/>
                    <a:lstStyle/>
                    <a:p>
                      <a:r>
                        <a:rPr lang="en-US" sz="2400" dirty="0" smtClean="0"/>
                        <a:t>DLT continually monitors</a:t>
                      </a:r>
                      <a:r>
                        <a:rPr lang="en-US" sz="2400" baseline="0" dirty="0" smtClean="0"/>
                        <a:t> fidelity and outcome data and collaborates with coaches to adjust coaching plans for desired outcomes.</a:t>
                      </a:r>
                    </a:p>
                    <a:p>
                      <a:r>
                        <a:rPr lang="en-US" sz="2400" baseline="0" dirty="0" smtClean="0"/>
                        <a:t>The DLT addresses turn over as needed.</a:t>
                      </a:r>
                      <a:endParaRPr lang="en-US" sz="2400" dirty="0"/>
                    </a:p>
                  </a:txBody>
                  <a:tcPr/>
                </a:tc>
                <a:extLst>
                  <a:ext uri="{0D108BD9-81ED-4DB2-BD59-A6C34878D82A}">
                    <a16:rowId xmlns:a16="http://schemas.microsoft.com/office/drawing/2014/main" val="4192960603"/>
                  </a:ext>
                </a:extLst>
              </a:tr>
            </a:tbl>
          </a:graphicData>
        </a:graphic>
      </p:graphicFrame>
    </p:spTree>
    <p:custDataLst>
      <p:tags r:id="rId1"/>
    </p:custDataLst>
    <p:extLst>
      <p:ext uri="{BB962C8B-B14F-4D97-AF65-F5344CB8AC3E}">
        <p14:creationId xmlns:p14="http://schemas.microsoft.com/office/powerpoint/2010/main" val="1811445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911207f4d0_0_18"/>
          <p:cNvSpPr txBox="1">
            <a:spLocks noGrp="1"/>
          </p:cNvSpPr>
          <p:nvPr>
            <p:ph type="title"/>
          </p:nvPr>
        </p:nvSpPr>
        <p:spPr>
          <a:xfrm>
            <a:off x="243950" y="274650"/>
            <a:ext cx="8646600" cy="1143000"/>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Cascading Model of Supports</a:t>
            </a:r>
            <a:endParaRPr dirty="0"/>
          </a:p>
        </p:txBody>
      </p:sp>
      <p:pic>
        <p:nvPicPr>
          <p:cNvPr id="368" name="Google Shape;368;g911207f4d0_0_18" descr="Steps down from USDOE - PBIS, to VDOE, to Regional Team, to Division Team, to Building Leadership Team. to Building Staff, to Students and Families. Coaching is provided between levels from VDOE on down. See your Systems Coach for more information." title="Models of Supports"/>
          <p:cNvPicPr preferRelativeResize="0"/>
          <p:nvPr/>
        </p:nvPicPr>
        <p:blipFill>
          <a:blip r:embed="rId4">
            <a:alphaModFix/>
          </a:blip>
          <a:stretch>
            <a:fillRect/>
          </a:stretch>
        </p:blipFill>
        <p:spPr>
          <a:xfrm>
            <a:off x="72800" y="1479100"/>
            <a:ext cx="9071200" cy="537890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884657b420_0_60"/>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Questions to take home and review with others.</a:t>
            </a:r>
            <a:endParaRPr dirty="0">
              <a:solidFill>
                <a:schemeClr val="dk1"/>
              </a:solidFill>
            </a:endParaRPr>
          </a:p>
        </p:txBody>
      </p:sp>
      <p:pic>
        <p:nvPicPr>
          <p:cNvPr id="376" name="Google Shape;376;g884657b420_0_60" title="Smaller version of Managing Complex Change."/>
          <p:cNvPicPr preferRelativeResize="0"/>
          <p:nvPr/>
        </p:nvPicPr>
        <p:blipFill rotWithShape="1">
          <a:blip r:embed="rId4">
            <a:alphaModFix/>
          </a:blip>
          <a:srcRect t="14346"/>
          <a:stretch/>
        </p:blipFill>
        <p:spPr>
          <a:xfrm>
            <a:off x="1848854" y="1568950"/>
            <a:ext cx="5446292" cy="3156749"/>
          </a:xfrm>
          <a:prstGeom prst="rect">
            <a:avLst/>
          </a:prstGeom>
          <a:noFill/>
          <a:ln>
            <a:noFill/>
          </a:ln>
        </p:spPr>
      </p:pic>
      <p:sp>
        <p:nvSpPr>
          <p:cNvPr id="377" name="Google Shape;377;g884657b420_0_60"/>
          <p:cNvSpPr txBox="1">
            <a:spLocks noGrp="1"/>
          </p:cNvSpPr>
          <p:nvPr>
            <p:ph type="body" idx="1"/>
          </p:nvPr>
        </p:nvSpPr>
        <p:spPr>
          <a:xfrm>
            <a:off x="339634" y="4725699"/>
            <a:ext cx="8003177" cy="2040861"/>
          </a:xfrm>
          <a:prstGeom prst="rect">
            <a:avLst/>
          </a:prstGeom>
        </p:spPr>
        <p:txBody>
          <a:bodyPr spcFirstLastPara="1" wrap="square" lIns="91425" tIns="45700" rIns="91425" bIns="45700" anchor="t" anchorCtr="0">
            <a:noAutofit/>
          </a:bodyPr>
          <a:lstStyle/>
          <a:p>
            <a:pPr marL="628650" indent="-514350">
              <a:spcAft>
                <a:spcPts val="600"/>
              </a:spcAft>
              <a:buSzPct val="100000"/>
              <a:buFont typeface="+mj-lt"/>
              <a:buAutoNum type="arabicPeriod"/>
            </a:pPr>
            <a:r>
              <a:rPr lang="en-US" sz="2400" dirty="0" smtClean="0"/>
              <a:t>Which </a:t>
            </a:r>
            <a:r>
              <a:rPr lang="en-US" sz="2400" dirty="0"/>
              <a:t>challenge is most pressing for </a:t>
            </a:r>
            <a:r>
              <a:rPr lang="en-US" sz="2400" dirty="0"/>
              <a:t>my </a:t>
            </a:r>
            <a:r>
              <a:rPr lang="en-US" sz="2400" dirty="0"/>
              <a:t>division/school?</a:t>
            </a:r>
            <a:endParaRPr sz="2400" dirty="0"/>
          </a:p>
          <a:p>
            <a:pPr marL="628650" indent="-514350">
              <a:spcAft>
                <a:spcPts val="600"/>
              </a:spcAft>
              <a:buSzPct val="100000"/>
              <a:buFont typeface="+mj-lt"/>
              <a:buAutoNum type="arabicPeriod"/>
            </a:pPr>
            <a:r>
              <a:rPr lang="en-US" sz="2400" dirty="0" smtClean="0"/>
              <a:t>How </a:t>
            </a:r>
            <a:r>
              <a:rPr lang="en-US" sz="2400" dirty="0"/>
              <a:t>can we assess the missing component for growth? </a:t>
            </a:r>
            <a:endParaRPr sz="2400"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52d4b79420_0_2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800"/>
              <a:buNone/>
            </a:pPr>
            <a:endParaRPr sz="3000" b="1" dirty="0">
              <a:solidFill>
                <a:srgbClr val="000000"/>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2400" b="1" u="sng" dirty="0">
                <a:solidFill>
                  <a:srgbClr val="1155CC"/>
                </a:solidFill>
                <a:hlinkClick r:id="rId4">
                  <a:extLst>
                    <a:ext uri="{A12FA001-AC4F-418D-AE19-62706E023703}">
                      <ahyp:hlinkClr xmlns:ahyp="http://schemas.microsoft.com/office/drawing/2018/hyperlinkcolor" xmlns="" val="tx"/>
                    </a:ext>
                  </a:extLst>
                </a:hlinkClick>
              </a:rPr>
              <a:t>October 20, 2020</a:t>
            </a:r>
            <a:r>
              <a:rPr lang="en-US" sz="2400" b="1" dirty="0">
                <a:solidFill>
                  <a:srgbClr val="222222"/>
                </a:solidFill>
              </a:rPr>
              <a:t> | Moving from Behavior to</a:t>
            </a:r>
            <a:endParaRPr sz="2400" b="1" dirty="0">
              <a:solidFill>
                <a:srgbClr val="222222"/>
              </a:solidFill>
            </a:endParaRPr>
          </a:p>
          <a:p>
            <a:pPr marL="0" lvl="0" indent="0" algn="ctr" rtl="0">
              <a:lnSpc>
                <a:spcPct val="115000"/>
              </a:lnSpc>
              <a:spcBef>
                <a:spcPts val="0"/>
              </a:spcBef>
              <a:spcAft>
                <a:spcPts val="0"/>
              </a:spcAft>
              <a:buClr>
                <a:schemeClr val="dk1"/>
              </a:buClr>
              <a:buSzPts val="1100"/>
              <a:buFont typeface="Arial"/>
              <a:buNone/>
            </a:pPr>
            <a:r>
              <a:rPr lang="en-US" sz="2400" b="1" dirty="0">
                <a:solidFill>
                  <a:srgbClr val="222222"/>
                </a:solidFill>
              </a:rPr>
              <a:t>           Academics</a:t>
            </a:r>
            <a:endParaRPr sz="2400" b="1" dirty="0">
              <a:solidFill>
                <a:srgbClr val="222222"/>
              </a:solidFill>
            </a:endParaRPr>
          </a:p>
          <a:p>
            <a:pPr marL="0" lvl="0" indent="0" algn="ctr" rtl="0">
              <a:lnSpc>
                <a:spcPct val="115000"/>
              </a:lnSpc>
              <a:spcBef>
                <a:spcPts val="0"/>
              </a:spcBef>
              <a:spcAft>
                <a:spcPts val="0"/>
              </a:spcAft>
              <a:buClr>
                <a:schemeClr val="dk1"/>
              </a:buClr>
              <a:buSzPts val="1100"/>
              <a:buFont typeface="Arial"/>
              <a:buNone/>
            </a:pPr>
            <a:endParaRPr sz="2400" b="1" dirty="0">
              <a:solidFill>
                <a:srgbClr val="222222"/>
              </a:solidFill>
            </a:endParaRPr>
          </a:p>
          <a:p>
            <a:pPr marL="0" lvl="0" indent="0" algn="ctr" rtl="0">
              <a:lnSpc>
                <a:spcPct val="115000"/>
              </a:lnSpc>
              <a:spcBef>
                <a:spcPts val="0"/>
              </a:spcBef>
              <a:spcAft>
                <a:spcPts val="0"/>
              </a:spcAft>
              <a:buClr>
                <a:schemeClr val="dk1"/>
              </a:buClr>
              <a:buSzPts val="1100"/>
              <a:buFont typeface="Arial"/>
              <a:buNone/>
            </a:pPr>
            <a:r>
              <a:rPr lang="en-US" sz="2400" b="1" u="sng" dirty="0">
                <a:solidFill>
                  <a:srgbClr val="1155CC"/>
                </a:solidFill>
                <a:hlinkClick r:id="rId5">
                  <a:extLst>
                    <a:ext uri="{A12FA001-AC4F-418D-AE19-62706E023703}">
                      <ahyp:hlinkClr xmlns:ahyp="http://schemas.microsoft.com/office/drawing/2018/hyperlinkcolor" xmlns="" val="tx"/>
                    </a:ext>
                  </a:extLst>
                </a:hlinkClick>
              </a:rPr>
              <a:t>April 20, 2021 </a:t>
            </a:r>
            <a:r>
              <a:rPr lang="en-US" sz="2400" b="1" dirty="0">
                <a:solidFill>
                  <a:srgbClr val="222222"/>
                </a:solidFill>
              </a:rPr>
              <a:t>| Coaching for Equity: Data,</a:t>
            </a:r>
            <a:endParaRPr sz="2400" b="1" dirty="0">
              <a:solidFill>
                <a:srgbClr val="222222"/>
              </a:solidFill>
            </a:endParaRPr>
          </a:p>
          <a:p>
            <a:pPr marL="0" lvl="0" indent="0" algn="ctr" rtl="0">
              <a:lnSpc>
                <a:spcPct val="115000"/>
              </a:lnSpc>
              <a:spcBef>
                <a:spcPts val="0"/>
              </a:spcBef>
              <a:spcAft>
                <a:spcPts val="0"/>
              </a:spcAft>
              <a:buClr>
                <a:schemeClr val="dk1"/>
              </a:buClr>
              <a:buSzPts val="1100"/>
              <a:buFont typeface="Arial"/>
              <a:buNone/>
            </a:pPr>
            <a:r>
              <a:rPr lang="en-US" sz="2400" b="1" dirty="0">
                <a:solidFill>
                  <a:srgbClr val="222222"/>
                </a:solidFill>
              </a:rPr>
              <a:t>Practices, and Systems for Improved Outcomes</a:t>
            </a:r>
            <a:endParaRPr sz="2400" b="1" dirty="0">
              <a:solidFill>
                <a:srgbClr val="222222"/>
              </a:solidFill>
            </a:endParaRPr>
          </a:p>
          <a:p>
            <a:pPr marL="0" lvl="0" indent="0" algn="l" rtl="0">
              <a:lnSpc>
                <a:spcPct val="120000"/>
              </a:lnSpc>
              <a:spcBef>
                <a:spcPts val="0"/>
              </a:spcBef>
              <a:spcAft>
                <a:spcPts val="0"/>
              </a:spcAft>
              <a:buClr>
                <a:schemeClr val="dk1"/>
              </a:buClr>
              <a:buSzPts val="1100"/>
              <a:buFont typeface="Arial"/>
              <a:buNone/>
            </a:pPr>
            <a:endParaRPr sz="3000" b="1" dirty="0">
              <a:solidFill>
                <a:srgbClr val="000000"/>
              </a:solidFill>
              <a:highlight>
                <a:srgbClr val="FFFFFF"/>
              </a:highlight>
            </a:endParaRPr>
          </a:p>
          <a:p>
            <a:pPr marL="0" lvl="0" indent="0" algn="ctr" rtl="0">
              <a:lnSpc>
                <a:spcPct val="120000"/>
              </a:lnSpc>
              <a:spcBef>
                <a:spcPts val="0"/>
              </a:spcBef>
              <a:spcAft>
                <a:spcPts val="0"/>
              </a:spcAft>
              <a:buClr>
                <a:schemeClr val="dk1"/>
              </a:buClr>
              <a:buSzPts val="1100"/>
              <a:buFont typeface="Arial"/>
              <a:buNone/>
            </a:pPr>
            <a:r>
              <a:rPr lang="en-US" sz="3000" b="1" dirty="0" smtClean="0">
                <a:solidFill>
                  <a:srgbClr val="000000"/>
                </a:solidFill>
                <a:highlight>
                  <a:srgbClr val="FFFFFF"/>
                </a:highlight>
              </a:rPr>
              <a:t>3:30 </a:t>
            </a:r>
            <a:r>
              <a:rPr lang="en-US" sz="3000" b="1" dirty="0">
                <a:solidFill>
                  <a:srgbClr val="000000"/>
                </a:solidFill>
                <a:highlight>
                  <a:srgbClr val="FFFFFF"/>
                </a:highlight>
              </a:rPr>
              <a:t>- 4:30 p.m. each day</a:t>
            </a:r>
            <a:endParaRPr sz="3000" b="1" dirty="0">
              <a:solidFill>
                <a:srgbClr val="000000"/>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100" dirty="0">
              <a:solidFill>
                <a:srgbClr val="0000FF"/>
              </a:solidFill>
              <a:latin typeface="Calibri"/>
              <a:ea typeface="Calibri"/>
              <a:cs typeface="Calibri"/>
              <a:sym typeface="Calibri"/>
            </a:endParaRPr>
          </a:p>
        </p:txBody>
      </p:sp>
      <p:sp>
        <p:nvSpPr>
          <p:cNvPr id="384" name="Google Shape;384;g52d4b79420_0_27"/>
          <p:cNvSpPr txBox="1">
            <a:spLocks noGrp="1"/>
          </p:cNvSpPr>
          <p:nvPr>
            <p:ph type="title"/>
          </p:nvPr>
        </p:nvSpPr>
        <p:spPr>
          <a:xfrm>
            <a:off x="228600" y="228600"/>
            <a:ext cx="8686800" cy="1371600"/>
          </a:xfrm>
          <a:prstGeom prst="rect">
            <a:avLst/>
          </a:prstGeom>
          <a:solidFill>
            <a:srgbClr val="9FC5E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chemeClr val="dk1"/>
                </a:solidFill>
              </a:rPr>
              <a:t>Upcoming Community of </a:t>
            </a:r>
            <a:endParaRPr dirty="0">
              <a:solidFill>
                <a:schemeClr val="dk1"/>
              </a:solidFill>
            </a:endParaRPr>
          </a:p>
          <a:p>
            <a:pPr marL="0" lvl="0" indent="0" algn="ctr" rtl="0">
              <a:lnSpc>
                <a:spcPct val="100000"/>
              </a:lnSpc>
              <a:spcBef>
                <a:spcPts val="0"/>
              </a:spcBef>
              <a:spcAft>
                <a:spcPts val="0"/>
              </a:spcAft>
              <a:buSzPts val="4000"/>
              <a:buNone/>
            </a:pPr>
            <a:r>
              <a:rPr lang="en-US" dirty="0">
                <a:solidFill>
                  <a:schemeClr val="dk1"/>
                </a:solidFill>
              </a:rPr>
              <a:t>Practice Dates</a:t>
            </a:r>
            <a:endParaRPr dirty="0">
              <a:solidFill>
                <a:schemeClr val="dk1"/>
              </a:solidFill>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767facdd1a_1_1074"/>
          <p:cNvSpPr txBox="1">
            <a:spLocks noGrp="1"/>
          </p:cNvSpPr>
          <p:nvPr>
            <p:ph type="title"/>
          </p:nvPr>
        </p:nvSpPr>
        <p:spPr>
          <a:xfrm>
            <a:off x="533400" y="942975"/>
            <a:ext cx="4733925" cy="3400426"/>
          </a:xfrm>
          <a:prstGeom prst="rect">
            <a:avLst/>
          </a:prstGeom>
          <a:no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dirty="0">
                <a:solidFill>
                  <a:srgbClr val="000000"/>
                </a:solidFill>
              </a:rPr>
              <a:t>Help us grow! Please complete the brief evaluation with this Quick Response (QR</a:t>
            </a:r>
            <a:r>
              <a:rPr lang="en-US" sz="3200" dirty="0" smtClean="0">
                <a:solidFill>
                  <a:srgbClr val="000000"/>
                </a:solidFill>
              </a:rPr>
              <a:t>) Code </a:t>
            </a:r>
            <a:r>
              <a:rPr lang="en-US" sz="3200" dirty="0">
                <a:solidFill>
                  <a:srgbClr val="000000"/>
                </a:solidFill>
              </a:rPr>
              <a:t>or link in the chat box! </a:t>
            </a:r>
            <a:endParaRPr sz="3200" i="0" u="none" strike="noStrike" cap="none" dirty="0">
              <a:solidFill>
                <a:srgbClr val="000000"/>
              </a:solidFill>
            </a:endParaRPr>
          </a:p>
        </p:txBody>
      </p:sp>
      <p:pic>
        <p:nvPicPr>
          <p:cNvPr id="390" name="Google Shape;390;g767facdd1a_1_1074" title="QR code for evaluation."/>
          <p:cNvPicPr preferRelativeResize="0"/>
          <p:nvPr/>
        </p:nvPicPr>
        <p:blipFill>
          <a:blip r:embed="rId4">
            <a:alphaModFix/>
          </a:blip>
          <a:stretch>
            <a:fillRect/>
          </a:stretch>
        </p:blipFill>
        <p:spPr>
          <a:xfrm>
            <a:off x="5267325" y="730025"/>
            <a:ext cx="3558375" cy="3395818"/>
          </a:xfrm>
          <a:prstGeom prst="rect">
            <a:avLst/>
          </a:prstGeom>
          <a:noFill/>
          <a:ln>
            <a:noFill/>
          </a:ln>
        </p:spPr>
      </p:pic>
      <p:pic>
        <p:nvPicPr>
          <p:cNvPr id="391" name="Google Shape;391;g767facdd1a_1_1074" title="Levels of development of a tree."/>
          <p:cNvPicPr preferRelativeResize="0"/>
          <p:nvPr/>
        </p:nvPicPr>
        <p:blipFill>
          <a:blip r:embed="rId5">
            <a:alphaModFix/>
          </a:blip>
          <a:stretch>
            <a:fillRect/>
          </a:stretch>
        </p:blipFill>
        <p:spPr>
          <a:xfrm>
            <a:off x="1998512" y="4413476"/>
            <a:ext cx="5146975" cy="20428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911207f4d0_0_3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Padlet</a:t>
            </a:r>
            <a:endParaRPr/>
          </a:p>
        </p:txBody>
      </p:sp>
      <p:pic>
        <p:nvPicPr>
          <p:cNvPr id="224" name="Google Shape;224;g911207f4d0_0_30" title="QR Code for Padlet"/>
          <p:cNvPicPr preferRelativeResize="0"/>
          <p:nvPr/>
        </p:nvPicPr>
        <p:blipFill>
          <a:blip r:embed="rId4">
            <a:alphaModFix/>
          </a:blip>
          <a:stretch>
            <a:fillRect/>
          </a:stretch>
        </p:blipFill>
        <p:spPr>
          <a:xfrm>
            <a:off x="457200" y="1743747"/>
            <a:ext cx="3689276" cy="3696775"/>
          </a:xfrm>
          <a:prstGeom prst="rect">
            <a:avLst/>
          </a:prstGeom>
          <a:noFill/>
          <a:ln>
            <a:noFill/>
          </a:ln>
        </p:spPr>
      </p:pic>
      <p:sp>
        <p:nvSpPr>
          <p:cNvPr id="225" name="Google Shape;225;g911207f4d0_0_30"/>
          <p:cNvSpPr txBox="1"/>
          <p:nvPr/>
        </p:nvSpPr>
        <p:spPr>
          <a:xfrm>
            <a:off x="4787100" y="1743750"/>
            <a:ext cx="4126500" cy="37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Verdana"/>
                <a:ea typeface="Verdana"/>
                <a:cs typeface="Verdana"/>
                <a:sym typeface="Verdana"/>
              </a:rPr>
              <a:t>We will be using Padlet to organize our learning. </a:t>
            </a:r>
            <a:r>
              <a:rPr lang="en-US" sz="2400" b="1">
                <a:latin typeface="Verdana"/>
                <a:ea typeface="Verdana"/>
                <a:cs typeface="Verdana"/>
                <a:sym typeface="Verdana"/>
              </a:rPr>
              <a:t>Please take the time to have this up and ready</a:t>
            </a:r>
            <a:r>
              <a:rPr lang="en-US" sz="2400">
                <a:latin typeface="Verdana"/>
                <a:ea typeface="Verdana"/>
                <a:cs typeface="Verdana"/>
                <a:sym typeface="Verdana"/>
              </a:rPr>
              <a:t> on your computer or phone by clicking on the link in the chat box or using the QR code.</a:t>
            </a:r>
            <a:endParaRPr sz="2400">
              <a:latin typeface="Verdana"/>
              <a:ea typeface="Verdana"/>
              <a:cs typeface="Verdana"/>
              <a:sym typeface="Verdana"/>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767facdd1a_1_867"/>
          <p:cNvSpPr txBox="1">
            <a:spLocks noGrp="1"/>
          </p:cNvSpPr>
          <p:nvPr>
            <p:ph type="title"/>
          </p:nvPr>
        </p:nvSpPr>
        <p:spPr>
          <a:xfrm>
            <a:off x="330275" y="289875"/>
            <a:ext cx="8412000" cy="1143000"/>
          </a:xfrm>
          <a:prstGeom prst="rect">
            <a:avLst/>
          </a:prstGeom>
          <a:solidFill>
            <a:srgbClr val="9FC5E8"/>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endParaRPr b="1" dirty="0"/>
          </a:p>
          <a:p>
            <a:pPr marL="0" lvl="0" indent="0" algn="ctr" rtl="0">
              <a:lnSpc>
                <a:spcPct val="100000"/>
              </a:lnSpc>
              <a:spcBef>
                <a:spcPts val="0"/>
              </a:spcBef>
              <a:spcAft>
                <a:spcPts val="0"/>
              </a:spcAft>
              <a:buClr>
                <a:schemeClr val="dk1"/>
              </a:buClr>
              <a:buSzPts val="4400"/>
              <a:buFont typeface="Calibri"/>
              <a:buNone/>
            </a:pPr>
            <a:r>
              <a:rPr lang="en-US" sz="4400" dirty="0">
                <a:solidFill>
                  <a:srgbClr val="000000"/>
                </a:solidFill>
              </a:rPr>
              <a:t>Navigating ZOOM!</a:t>
            </a:r>
            <a:endParaRPr sz="4400" dirty="0">
              <a:solidFill>
                <a:srgbClr val="000000"/>
              </a:solidFill>
            </a:endParaRPr>
          </a:p>
          <a:p>
            <a:pPr marL="0" marR="0" lvl="0" indent="0" algn="ctr" rtl="0">
              <a:lnSpc>
                <a:spcPct val="100000"/>
              </a:lnSpc>
              <a:spcBef>
                <a:spcPts val="0"/>
              </a:spcBef>
              <a:spcAft>
                <a:spcPts val="0"/>
              </a:spcAft>
              <a:buClr>
                <a:schemeClr val="accent6"/>
              </a:buClr>
              <a:buSzPts val="4000"/>
              <a:buFont typeface="Calibri"/>
              <a:buNone/>
            </a:pPr>
            <a:endParaRPr b="1" dirty="0"/>
          </a:p>
        </p:txBody>
      </p:sp>
      <p:pic>
        <p:nvPicPr>
          <p:cNvPr id="232" name="Google Shape;232;g767facdd1a_1_867" descr="Picture of top menu bar on Zoom app screen" title="Picture "/>
          <p:cNvPicPr preferRelativeResize="0"/>
          <p:nvPr/>
        </p:nvPicPr>
        <p:blipFill rotWithShape="1">
          <a:blip r:embed="rId4">
            <a:alphaModFix/>
          </a:blip>
          <a:srcRect/>
          <a:stretch/>
        </p:blipFill>
        <p:spPr>
          <a:xfrm>
            <a:off x="330274" y="3066197"/>
            <a:ext cx="8412001" cy="469557"/>
          </a:xfrm>
          <a:prstGeom prst="rect">
            <a:avLst/>
          </a:prstGeom>
          <a:noFill/>
          <a:ln>
            <a:noFill/>
          </a:ln>
        </p:spPr>
      </p:pic>
      <p:grpSp>
        <p:nvGrpSpPr>
          <p:cNvPr id="7" name="Group 6" title="Arrow pointing to area on diagram to click to mute your microphone"/>
          <p:cNvGrpSpPr/>
          <p:nvPr/>
        </p:nvGrpSpPr>
        <p:grpSpPr>
          <a:xfrm>
            <a:off x="636974" y="1756100"/>
            <a:ext cx="3134601" cy="1240224"/>
            <a:chOff x="408374" y="1756100"/>
            <a:chExt cx="3134601" cy="1240224"/>
          </a:xfrm>
        </p:grpSpPr>
        <p:sp>
          <p:nvSpPr>
            <p:cNvPr id="233" name="Google Shape;233;g767facdd1a_1_867" descr="Red arrow pointing to mute text button" title="Red arrow"/>
            <p:cNvSpPr/>
            <p:nvPr/>
          </p:nvSpPr>
          <p:spPr>
            <a:xfrm rot="2433865">
              <a:off x="408374" y="2051212"/>
              <a:ext cx="353835" cy="945112"/>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35" name="Google Shape;235;g767facdd1a_1_867"/>
            <p:cNvSpPr txBox="1"/>
            <p:nvPr/>
          </p:nvSpPr>
          <p:spPr>
            <a:xfrm>
              <a:off x="855875" y="1756100"/>
              <a:ext cx="26871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dirty="0">
                  <a:solidFill>
                    <a:schemeClr val="dk1"/>
                  </a:solidFill>
                  <a:latin typeface="Verdana"/>
                  <a:ea typeface="Verdana"/>
                  <a:cs typeface="Verdana"/>
                  <a:sym typeface="Verdana"/>
                </a:rPr>
                <a:t>MUTE YOUR MICROPHONE</a:t>
              </a:r>
              <a:endParaRPr sz="2400" b="1" i="0" u="none" strike="noStrike" cap="none" dirty="0">
                <a:solidFill>
                  <a:schemeClr val="dk1"/>
                </a:solidFill>
                <a:latin typeface="Verdana"/>
                <a:ea typeface="Verdana"/>
                <a:cs typeface="Verdana"/>
                <a:sym typeface="Verdana"/>
              </a:endParaRPr>
            </a:p>
          </p:txBody>
        </p:sp>
      </p:grpSp>
      <p:grpSp>
        <p:nvGrpSpPr>
          <p:cNvPr id="5" name="Group 4" title="Arrow pointing to area of diagram to click on in order top &quot;chat."/>
          <p:cNvGrpSpPr/>
          <p:nvPr/>
        </p:nvGrpSpPr>
        <p:grpSpPr>
          <a:xfrm>
            <a:off x="4906175" y="1545453"/>
            <a:ext cx="1425600" cy="1374647"/>
            <a:chOff x="4906175" y="1545453"/>
            <a:chExt cx="1425600" cy="1374647"/>
          </a:xfrm>
        </p:grpSpPr>
        <p:sp>
          <p:nvSpPr>
            <p:cNvPr id="234" name="Google Shape;234;g767facdd1a_1_867" title="Red arrow pointing to area on diagram to click to Chat"/>
            <p:cNvSpPr/>
            <p:nvPr/>
          </p:nvSpPr>
          <p:spPr>
            <a:xfrm>
              <a:off x="5256650" y="2127500"/>
              <a:ext cx="365700" cy="7926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38" name="Google Shape;238;g767facdd1a_1_867"/>
            <p:cNvSpPr txBox="1"/>
            <p:nvPr/>
          </p:nvSpPr>
          <p:spPr>
            <a:xfrm>
              <a:off x="4906175" y="1545453"/>
              <a:ext cx="1425600" cy="58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dirty="0">
                  <a:solidFill>
                    <a:schemeClr val="dk1"/>
                  </a:solidFill>
                  <a:latin typeface="Verdana"/>
                  <a:ea typeface="Verdana"/>
                  <a:cs typeface="Verdana"/>
                  <a:sym typeface="Verdana"/>
                </a:rPr>
                <a:t>CHAT</a:t>
              </a:r>
              <a:endParaRPr sz="2400" b="1" i="0" u="none" strike="noStrike" cap="none" dirty="0">
                <a:solidFill>
                  <a:schemeClr val="dk1"/>
                </a:solidFill>
                <a:latin typeface="Verdana"/>
                <a:ea typeface="Verdana"/>
                <a:cs typeface="Verdana"/>
                <a:sym typeface="Verdana"/>
              </a:endParaRPr>
            </a:p>
          </p:txBody>
        </p:sp>
      </p:grpSp>
      <p:grpSp>
        <p:nvGrpSpPr>
          <p:cNvPr id="4" name="Group 3" title="Arrow pointing to area on diagram where you should click to hide youar video camera"/>
          <p:cNvGrpSpPr/>
          <p:nvPr/>
        </p:nvGrpSpPr>
        <p:grpSpPr>
          <a:xfrm>
            <a:off x="1299807" y="3535754"/>
            <a:ext cx="3842789" cy="1598634"/>
            <a:chOff x="1161211" y="3537316"/>
            <a:chExt cx="3842789" cy="1598634"/>
          </a:xfrm>
        </p:grpSpPr>
        <p:sp>
          <p:nvSpPr>
            <p:cNvPr id="236" name="Google Shape;236;g767facdd1a_1_867" descr="Red arrow pointing to hide your video camera" title="Red arrow"/>
            <p:cNvSpPr/>
            <p:nvPr/>
          </p:nvSpPr>
          <p:spPr>
            <a:xfrm rot="8322810">
              <a:off x="1161211" y="3537316"/>
              <a:ext cx="353730" cy="944918"/>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37" name="Google Shape;237;g767facdd1a_1_867"/>
            <p:cNvSpPr txBox="1"/>
            <p:nvPr/>
          </p:nvSpPr>
          <p:spPr>
            <a:xfrm>
              <a:off x="1820075" y="3985525"/>
              <a:ext cx="2956500" cy="11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r>
                <a:rPr lang="en-US" sz="2400" b="1" i="0" u="none" strike="noStrike" cap="none" dirty="0">
                  <a:solidFill>
                    <a:schemeClr val="dk1"/>
                  </a:solidFill>
                  <a:latin typeface="Verdana"/>
                  <a:ea typeface="Verdana"/>
                  <a:cs typeface="Verdana"/>
                  <a:sym typeface="Verdana"/>
                </a:rPr>
                <a:t>HIDE YOUR VIDEO CAMERA</a:t>
              </a:r>
              <a:endParaRPr sz="2400" b="1" i="0" u="none" strike="noStrike" cap="none" dirty="0">
                <a:solidFill>
                  <a:schemeClr val="dk1"/>
                </a:solidFill>
                <a:latin typeface="Verdana"/>
                <a:ea typeface="Verdana"/>
                <a:cs typeface="Verdana"/>
                <a:sym typeface="Verdana"/>
              </a:endParaRPr>
            </a:p>
          </p:txBody>
        </p:sp>
        <p:sp>
          <p:nvSpPr>
            <p:cNvPr id="239" name="Google Shape;239;g767facdd1a_1_867"/>
            <p:cNvSpPr/>
            <p:nvPr/>
          </p:nvSpPr>
          <p:spPr>
            <a:xfrm>
              <a:off x="1528200" y="3592450"/>
              <a:ext cx="3475800" cy="1543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9f8da95e1_1_6"/>
          <p:cNvSpPr txBox="1">
            <a:spLocks noGrp="1"/>
          </p:cNvSpPr>
          <p:nvPr>
            <p:ph type="title"/>
          </p:nvPr>
        </p:nvSpPr>
        <p:spPr>
          <a:xfrm>
            <a:off x="330275" y="274650"/>
            <a:ext cx="8473800" cy="877875"/>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err="1"/>
              <a:t>Slido</a:t>
            </a:r>
            <a:r>
              <a:rPr lang="en-US" b="1" dirty="0"/>
              <a:t> Time!</a:t>
            </a:r>
            <a:endParaRPr b="1" dirty="0"/>
          </a:p>
        </p:txBody>
      </p:sp>
      <p:pic>
        <p:nvPicPr>
          <p:cNvPr id="247" name="Google Shape;247;g89f8da95e1_1_6" title="QR code for Slido"/>
          <p:cNvPicPr preferRelativeResize="0"/>
          <p:nvPr/>
        </p:nvPicPr>
        <p:blipFill>
          <a:blip r:embed="rId4">
            <a:alphaModFix/>
          </a:blip>
          <a:stretch>
            <a:fillRect/>
          </a:stretch>
        </p:blipFill>
        <p:spPr>
          <a:xfrm>
            <a:off x="5620089" y="2145950"/>
            <a:ext cx="2245662" cy="2159349"/>
          </a:xfrm>
          <a:prstGeom prst="rect">
            <a:avLst/>
          </a:prstGeom>
          <a:noFill/>
          <a:ln>
            <a:noFill/>
          </a:ln>
        </p:spPr>
      </p:pic>
      <p:pic>
        <p:nvPicPr>
          <p:cNvPr id="248" name="Google Shape;248;g89f8da95e1_1_6" title="Meeting code for Slido"/>
          <p:cNvPicPr preferRelativeResize="0"/>
          <p:nvPr/>
        </p:nvPicPr>
        <p:blipFill>
          <a:blip r:embed="rId5">
            <a:alphaModFix/>
          </a:blip>
          <a:stretch>
            <a:fillRect/>
          </a:stretch>
        </p:blipFill>
        <p:spPr>
          <a:xfrm>
            <a:off x="785062" y="2145951"/>
            <a:ext cx="2995000" cy="2159348"/>
          </a:xfrm>
          <a:prstGeom prst="rect">
            <a:avLst/>
          </a:prstGeom>
          <a:noFill/>
          <a:ln>
            <a:noFill/>
          </a:ln>
        </p:spPr>
      </p:pic>
    </p:spTree>
    <p:custDataLst>
      <p:tags r:id="rId1"/>
    </p:custDataLst>
    <p:extLst>
      <p:ext uri="{BB962C8B-B14F-4D97-AF65-F5344CB8AC3E}">
        <p14:creationId xmlns:p14="http://schemas.microsoft.com/office/powerpoint/2010/main" val="286347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9f8da95e1_1_6"/>
          <p:cNvSpPr txBox="1">
            <a:spLocks noGrp="1"/>
          </p:cNvSpPr>
          <p:nvPr>
            <p:ph type="title"/>
          </p:nvPr>
        </p:nvSpPr>
        <p:spPr>
          <a:xfrm>
            <a:off x="330275" y="274650"/>
            <a:ext cx="8473800" cy="877875"/>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err="1"/>
              <a:t>Slido</a:t>
            </a:r>
            <a:r>
              <a:rPr lang="en-US" dirty="0"/>
              <a:t> </a:t>
            </a:r>
            <a:r>
              <a:rPr lang="en-US" dirty="0" smtClean="0"/>
              <a:t>Question #1</a:t>
            </a:r>
            <a:endParaRPr dirty="0"/>
          </a:p>
        </p:txBody>
      </p:sp>
      <p:sp>
        <p:nvSpPr>
          <p:cNvPr id="246" name="Google Shape;246;g89f8da95e1_1_6"/>
          <p:cNvSpPr txBox="1"/>
          <p:nvPr/>
        </p:nvSpPr>
        <p:spPr>
          <a:xfrm>
            <a:off x="335100" y="1600051"/>
            <a:ext cx="8473800" cy="4819800"/>
          </a:xfrm>
          <a:prstGeom prst="rect">
            <a:avLst/>
          </a:prstGeom>
          <a:noFill/>
          <a:ln>
            <a:noFill/>
          </a:ln>
        </p:spPr>
        <p:txBody>
          <a:bodyPr spcFirstLastPara="1" wrap="square" lIns="91425" tIns="91425" rIns="91425" bIns="91425" anchor="t" anchorCtr="0">
            <a:noAutofit/>
          </a:bodyPr>
          <a:lstStyle/>
          <a:p>
            <a:pPr marL="457200" indent="-457200">
              <a:lnSpc>
                <a:spcPct val="114000"/>
              </a:lnSpc>
              <a:buSzPct val="100000"/>
              <a:buFont typeface="+mj-lt"/>
              <a:buAutoNum type="arabicPeriod"/>
            </a:pPr>
            <a:r>
              <a:rPr lang="en-US" sz="2400" b="1" dirty="0">
                <a:latin typeface="Verdana"/>
                <a:ea typeface="Verdana"/>
                <a:cs typeface="Verdana"/>
                <a:sym typeface="Verdana"/>
              </a:rPr>
              <a:t>What has been the greatest challenge around change you’ve experienced this year:</a:t>
            </a:r>
            <a:endParaRPr sz="2400" b="1" dirty="0">
              <a:latin typeface="Verdana"/>
              <a:ea typeface="Verdana"/>
              <a:cs typeface="Verdana"/>
              <a:sym typeface="Verdana"/>
            </a:endParaRPr>
          </a:p>
          <a:p>
            <a:pPr marL="457200" lvl="0" indent="-34290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Working from home</a:t>
            </a:r>
            <a:endParaRPr sz="2400" dirty="0">
              <a:latin typeface="Verdana"/>
              <a:ea typeface="Verdana"/>
              <a:cs typeface="Verdana"/>
              <a:sym typeface="Verdana"/>
            </a:endParaRPr>
          </a:p>
          <a:p>
            <a:pPr marL="457200" lvl="0" indent="-342900" algn="l" rtl="0">
              <a:lnSpc>
                <a:spcPct val="114000"/>
              </a:lnSpc>
              <a:spcBef>
                <a:spcPts val="0"/>
              </a:spcBef>
              <a:spcAft>
                <a:spcPts val="0"/>
              </a:spcAft>
              <a:buClr>
                <a:schemeClr val="dk1"/>
              </a:buClr>
              <a:buSzPts val="1600"/>
              <a:buFont typeface="Verdana"/>
              <a:buChar char="●"/>
            </a:pPr>
            <a:r>
              <a:rPr lang="en-US" sz="2400" dirty="0">
                <a:solidFill>
                  <a:schemeClr val="dk1"/>
                </a:solidFill>
                <a:latin typeface="Verdana"/>
                <a:ea typeface="Verdana"/>
                <a:cs typeface="Verdana"/>
                <a:sym typeface="Verdana"/>
              </a:rPr>
              <a:t>Educating students at home while working</a:t>
            </a:r>
            <a:endParaRPr sz="2400" dirty="0">
              <a:latin typeface="Verdana"/>
              <a:ea typeface="Verdana"/>
              <a:cs typeface="Verdana"/>
              <a:sym typeface="Verdana"/>
            </a:endParaRPr>
          </a:p>
          <a:p>
            <a:pPr marL="457200" lvl="0" indent="-34290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Loss of in person contact with </a:t>
            </a:r>
            <a:r>
              <a:rPr lang="en-US" sz="2400" dirty="0" smtClean="0">
                <a:latin typeface="Verdana"/>
                <a:ea typeface="Verdana"/>
                <a:cs typeface="Verdana"/>
                <a:sym typeface="Verdana"/>
              </a:rPr>
              <a:t>family and </a:t>
            </a:r>
            <a:r>
              <a:rPr lang="en-US" sz="2400" dirty="0">
                <a:latin typeface="Verdana"/>
                <a:ea typeface="Verdana"/>
                <a:cs typeface="Verdana"/>
                <a:sym typeface="Verdana"/>
              </a:rPr>
              <a:t>friends</a:t>
            </a:r>
            <a:endParaRPr sz="2400" dirty="0">
              <a:latin typeface="Verdana"/>
              <a:ea typeface="Verdana"/>
              <a:cs typeface="Verdana"/>
              <a:sym typeface="Verdana"/>
            </a:endParaRPr>
          </a:p>
          <a:p>
            <a:pPr marL="457200" lvl="0" indent="-34290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Too much time in your home due to quarantine</a:t>
            </a:r>
            <a:endParaRPr sz="2400" dirty="0">
              <a:latin typeface="Verdana"/>
              <a:ea typeface="Verdana"/>
              <a:cs typeface="Verdana"/>
              <a:sym typeface="Verdana"/>
            </a:endParaRPr>
          </a:p>
          <a:p>
            <a:pPr marL="457200" lvl="0" indent="-34290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Increase in anxiety over the future</a:t>
            </a:r>
            <a:endParaRPr sz="2400" dirty="0">
              <a:latin typeface="Verdana"/>
              <a:ea typeface="Verdana"/>
              <a:cs typeface="Verdana"/>
              <a:sym typeface="Verdana"/>
            </a:endParaRPr>
          </a:p>
          <a:p>
            <a:pPr marL="457200" lvl="0" indent="-34290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New social norms (masks and social distancing)</a:t>
            </a:r>
            <a:endParaRPr sz="2400" dirty="0">
              <a:latin typeface="Verdana"/>
              <a:ea typeface="Verdana"/>
              <a:cs typeface="Verdana"/>
              <a:sym typeface="Verdana"/>
            </a:endParaRPr>
          </a:p>
          <a:p>
            <a:pPr marL="457200" lvl="0" indent="-34290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Financial concerns</a:t>
            </a:r>
            <a:endParaRPr sz="2400" dirty="0">
              <a:latin typeface="Verdana"/>
              <a:ea typeface="Verdana"/>
              <a:cs typeface="Verdana"/>
              <a:sym typeface="Verdana"/>
            </a:endParaRPr>
          </a:p>
          <a:p>
            <a:pPr marL="457200" lvl="0" indent="-34290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Equity </a:t>
            </a:r>
            <a:r>
              <a:rPr lang="en-US" sz="2400" dirty="0" smtClean="0">
                <a:latin typeface="Verdana"/>
                <a:ea typeface="Verdana"/>
                <a:cs typeface="Verdana"/>
                <a:sym typeface="Verdana"/>
              </a:rPr>
              <a:t>concerns</a:t>
            </a:r>
            <a:endParaRPr sz="2400" dirty="0">
              <a:latin typeface="Verdana"/>
              <a:ea typeface="Verdana"/>
              <a:cs typeface="Verdana"/>
              <a:sym typeface="Verdana"/>
            </a:endParaRPr>
          </a:p>
        </p:txBody>
      </p:sp>
    </p:spTree>
    <p:custDataLst>
      <p:tags r:id="rId1"/>
    </p:custDataLst>
    <p:extLst>
      <p:ext uri="{BB962C8B-B14F-4D97-AF65-F5344CB8AC3E}">
        <p14:creationId xmlns:p14="http://schemas.microsoft.com/office/powerpoint/2010/main" val="176525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9f8da95e1_1_6"/>
          <p:cNvSpPr txBox="1">
            <a:spLocks noGrp="1"/>
          </p:cNvSpPr>
          <p:nvPr>
            <p:ph type="title"/>
          </p:nvPr>
        </p:nvSpPr>
        <p:spPr>
          <a:xfrm>
            <a:off x="330275" y="274650"/>
            <a:ext cx="8473800" cy="877875"/>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err="1"/>
              <a:t>Slido</a:t>
            </a:r>
            <a:r>
              <a:rPr lang="en-US" dirty="0"/>
              <a:t> </a:t>
            </a:r>
            <a:r>
              <a:rPr lang="en-US" dirty="0" smtClean="0"/>
              <a:t>Question #2</a:t>
            </a:r>
            <a:endParaRPr dirty="0"/>
          </a:p>
        </p:txBody>
      </p:sp>
      <p:sp>
        <p:nvSpPr>
          <p:cNvPr id="246" name="Google Shape;246;g89f8da95e1_1_6"/>
          <p:cNvSpPr txBox="1"/>
          <p:nvPr/>
        </p:nvSpPr>
        <p:spPr>
          <a:xfrm>
            <a:off x="335100" y="1742926"/>
            <a:ext cx="8473800" cy="3591074"/>
          </a:xfrm>
          <a:prstGeom prst="rect">
            <a:avLst/>
          </a:prstGeom>
          <a:noFill/>
          <a:ln>
            <a:noFill/>
          </a:ln>
        </p:spPr>
        <p:txBody>
          <a:bodyPr spcFirstLastPara="1" wrap="square" lIns="91425" tIns="91425" rIns="91425" bIns="91425" anchor="t" anchorCtr="0">
            <a:noAutofit/>
          </a:bodyPr>
          <a:lstStyle/>
          <a:p>
            <a:pPr marL="457200" lvl="0" indent="-457200" algn="l" rtl="0">
              <a:lnSpc>
                <a:spcPct val="114000"/>
              </a:lnSpc>
              <a:spcBef>
                <a:spcPts val="0"/>
              </a:spcBef>
              <a:spcAft>
                <a:spcPts val="0"/>
              </a:spcAft>
              <a:buSzPct val="100000"/>
              <a:buFont typeface="+mj-lt"/>
              <a:buAutoNum type="arabicPeriod" startAt="2"/>
            </a:pPr>
            <a:r>
              <a:rPr lang="en-US" sz="2400" b="1" dirty="0" smtClean="0">
                <a:latin typeface="Verdana"/>
                <a:ea typeface="Verdana"/>
                <a:cs typeface="Verdana"/>
                <a:sym typeface="Verdana"/>
              </a:rPr>
              <a:t>What </a:t>
            </a:r>
            <a:r>
              <a:rPr lang="en-US" sz="2400" b="1" dirty="0">
                <a:latin typeface="Verdana"/>
                <a:ea typeface="Verdana"/>
                <a:cs typeface="Verdana"/>
                <a:sym typeface="Verdana"/>
              </a:rPr>
              <a:t>change have you made to adapt to your new reality and remain hopeful:</a:t>
            </a:r>
            <a:endParaRPr sz="2400" b="1" dirty="0">
              <a:latin typeface="Verdana"/>
              <a:ea typeface="Verdana"/>
              <a:cs typeface="Verdana"/>
              <a:sym typeface="Verdana"/>
            </a:endParaRPr>
          </a:p>
          <a:p>
            <a:pPr marL="457200" lvl="0" indent="-40005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I have a new hobby</a:t>
            </a:r>
            <a:endParaRPr sz="2400" dirty="0">
              <a:latin typeface="Verdana"/>
              <a:ea typeface="Verdana"/>
              <a:cs typeface="Verdana"/>
              <a:sym typeface="Verdana"/>
            </a:endParaRPr>
          </a:p>
          <a:p>
            <a:pPr marL="457200" lvl="0" indent="-40005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I am exercising more and getting outside</a:t>
            </a:r>
            <a:endParaRPr sz="2400" dirty="0">
              <a:latin typeface="Verdana"/>
              <a:ea typeface="Verdana"/>
              <a:cs typeface="Verdana"/>
              <a:sym typeface="Verdana"/>
            </a:endParaRPr>
          </a:p>
          <a:p>
            <a:pPr marL="457200" lvl="0" indent="-40005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I am intentionally checking on friends and family more often</a:t>
            </a:r>
            <a:endParaRPr sz="2400" dirty="0">
              <a:latin typeface="Verdana"/>
              <a:ea typeface="Verdana"/>
              <a:cs typeface="Verdana"/>
              <a:sym typeface="Verdana"/>
            </a:endParaRPr>
          </a:p>
          <a:p>
            <a:pPr marL="457200" lvl="0" indent="-40005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I am exploring and learning new skills</a:t>
            </a:r>
            <a:endParaRPr sz="2400" dirty="0">
              <a:latin typeface="Verdana"/>
              <a:ea typeface="Verdana"/>
              <a:cs typeface="Verdana"/>
              <a:sym typeface="Verdana"/>
            </a:endParaRPr>
          </a:p>
          <a:p>
            <a:pPr marL="457200" lvl="0" indent="-40005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I am connecting more with nature</a:t>
            </a:r>
            <a:endParaRPr sz="2400" dirty="0">
              <a:latin typeface="Verdana"/>
              <a:ea typeface="Verdana"/>
              <a:cs typeface="Verdana"/>
              <a:sym typeface="Verdana"/>
            </a:endParaRPr>
          </a:p>
          <a:p>
            <a:pPr marL="457200" lvl="0" indent="-400050" algn="l" rtl="0">
              <a:lnSpc>
                <a:spcPct val="114000"/>
              </a:lnSpc>
              <a:spcBef>
                <a:spcPts val="0"/>
              </a:spcBef>
              <a:spcAft>
                <a:spcPts val="0"/>
              </a:spcAft>
              <a:buSzPts val="1600"/>
              <a:buFont typeface="Verdana"/>
              <a:buChar char="●"/>
            </a:pPr>
            <a:r>
              <a:rPr lang="en-US" sz="2400" dirty="0">
                <a:latin typeface="Verdana"/>
                <a:ea typeface="Verdana"/>
                <a:cs typeface="Verdana"/>
                <a:sym typeface="Verdana"/>
              </a:rPr>
              <a:t>I am being more intentional about </a:t>
            </a:r>
            <a:r>
              <a:rPr lang="en-US" sz="2400" dirty="0" smtClean="0">
                <a:latin typeface="Verdana"/>
                <a:ea typeface="Verdana"/>
                <a:cs typeface="Verdana"/>
                <a:sym typeface="Verdana"/>
              </a:rPr>
              <a:t>self-care</a:t>
            </a:r>
            <a:endParaRPr sz="1500" dirty="0">
              <a:latin typeface="Verdana"/>
              <a:ea typeface="Verdana"/>
              <a:cs typeface="Verdana"/>
              <a:sym typeface="Verdana"/>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767facdd1a_1_861"/>
          <p:cNvSpPr txBox="1">
            <a:spLocks noGrp="1"/>
          </p:cNvSpPr>
          <p:nvPr>
            <p:ph type="title"/>
          </p:nvPr>
        </p:nvSpPr>
        <p:spPr>
          <a:xfrm>
            <a:off x="558825" y="274650"/>
            <a:ext cx="8351700" cy="1143000"/>
          </a:xfrm>
          <a:prstGeom prst="rect">
            <a:avLst/>
          </a:prstGeom>
          <a:solidFill>
            <a:srgbClr val="9FC5E8"/>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Learning Intentions</a:t>
            </a:r>
            <a:endParaRPr dirty="0">
              <a:solidFill>
                <a:srgbClr val="000000"/>
              </a:solidFill>
            </a:endParaRPr>
          </a:p>
        </p:txBody>
      </p:sp>
      <p:sp>
        <p:nvSpPr>
          <p:cNvPr id="256" name="Google Shape;256;g767facdd1a_1_861"/>
          <p:cNvSpPr txBox="1"/>
          <p:nvPr/>
        </p:nvSpPr>
        <p:spPr>
          <a:xfrm>
            <a:off x="335050" y="1417650"/>
            <a:ext cx="5555100" cy="4687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dirty="0">
              <a:latin typeface="Verdana"/>
              <a:ea typeface="Verdana"/>
              <a:cs typeface="Verdana"/>
              <a:sym typeface="Verdana"/>
            </a:endParaRPr>
          </a:p>
          <a:p>
            <a:pPr marL="457200" indent="-400050">
              <a:lnSpc>
                <a:spcPct val="114000"/>
              </a:lnSpc>
              <a:buSzPts val="1600"/>
              <a:buFont typeface="Verdana"/>
              <a:buChar char="●"/>
            </a:pPr>
            <a:r>
              <a:rPr lang="en-US" sz="2400" dirty="0">
                <a:latin typeface="Verdana"/>
                <a:ea typeface="Verdana"/>
                <a:cs typeface="Verdana"/>
                <a:sym typeface="Verdana"/>
              </a:rPr>
              <a:t>Review and apply managing complex change to our present reality</a:t>
            </a:r>
            <a:endParaRPr sz="2400" dirty="0">
              <a:latin typeface="Verdana"/>
              <a:ea typeface="Verdana"/>
              <a:cs typeface="Verdana"/>
              <a:sym typeface="Verdana"/>
            </a:endParaRPr>
          </a:p>
          <a:p>
            <a:pPr marL="457200" indent="-400050">
              <a:lnSpc>
                <a:spcPct val="114000"/>
              </a:lnSpc>
              <a:buSzPts val="1600"/>
              <a:buFont typeface="Verdana"/>
              <a:buChar char="●"/>
            </a:pPr>
            <a:r>
              <a:rPr lang="en-US" sz="2400" dirty="0">
                <a:latin typeface="Verdana"/>
                <a:ea typeface="Verdana"/>
                <a:cs typeface="Verdana"/>
                <a:sym typeface="Verdana"/>
              </a:rPr>
              <a:t>Learn </a:t>
            </a:r>
            <a:r>
              <a:rPr lang="en-US" sz="2400" dirty="0">
                <a:latin typeface="Verdana"/>
                <a:ea typeface="Verdana"/>
                <a:cs typeface="Verdana"/>
                <a:sym typeface="Verdana"/>
              </a:rPr>
              <a:t>from York County’s experiences managing change</a:t>
            </a:r>
            <a:endParaRPr sz="2400" dirty="0">
              <a:latin typeface="Verdana"/>
              <a:ea typeface="Verdana"/>
              <a:cs typeface="Verdana"/>
              <a:sym typeface="Verdana"/>
            </a:endParaRPr>
          </a:p>
          <a:p>
            <a:pPr marL="457200" indent="-400050">
              <a:lnSpc>
                <a:spcPct val="114000"/>
              </a:lnSpc>
              <a:buSzPts val="1600"/>
              <a:buFont typeface="Verdana"/>
              <a:buChar char="●"/>
            </a:pPr>
            <a:r>
              <a:rPr lang="en-US" sz="2400" dirty="0">
                <a:latin typeface="Verdana"/>
                <a:ea typeface="Verdana"/>
                <a:cs typeface="Verdana"/>
                <a:sym typeface="Verdana"/>
              </a:rPr>
              <a:t>Review </a:t>
            </a:r>
            <a:r>
              <a:rPr lang="en-US" sz="2400" dirty="0">
                <a:latin typeface="Verdana"/>
                <a:ea typeface="Verdana"/>
                <a:cs typeface="Verdana"/>
                <a:sym typeface="Verdana"/>
              </a:rPr>
              <a:t>and apply the VTSS Implementation Matrix to support coaching needs</a:t>
            </a:r>
            <a:endParaRPr sz="2400" dirty="0">
              <a:latin typeface="Verdana"/>
              <a:ea typeface="Verdana"/>
              <a:cs typeface="Verdana"/>
              <a:sym typeface="Verdana"/>
            </a:endParaRPr>
          </a:p>
        </p:txBody>
      </p:sp>
      <p:pic>
        <p:nvPicPr>
          <p:cNvPr id="257" name="Google Shape;257;g767facdd1a_1_861" title="Recover Redisn Restart Cover"/>
          <p:cNvPicPr preferRelativeResize="0"/>
          <p:nvPr/>
        </p:nvPicPr>
        <p:blipFill>
          <a:blip r:embed="rId4">
            <a:alphaModFix/>
          </a:blip>
          <a:stretch>
            <a:fillRect/>
          </a:stretch>
        </p:blipFill>
        <p:spPr>
          <a:xfrm>
            <a:off x="5773400" y="1810511"/>
            <a:ext cx="3137125" cy="410549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84657b420_0_0"/>
          <p:cNvSpPr txBox="1">
            <a:spLocks noGrp="1"/>
          </p:cNvSpPr>
          <p:nvPr>
            <p:ph type="title"/>
          </p:nvPr>
        </p:nvSpPr>
        <p:spPr>
          <a:xfrm>
            <a:off x="228600" y="228600"/>
            <a:ext cx="8686800" cy="1143000"/>
          </a:xfrm>
          <a:prstGeom prst="rect">
            <a:avLst/>
          </a:prstGeom>
          <a:solidFill>
            <a:srgbClr val="9FC5E8"/>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Managing Complex Change</a:t>
            </a:r>
            <a:endParaRPr dirty="0">
              <a:solidFill>
                <a:srgbClr val="000000"/>
              </a:solidFill>
            </a:endParaRPr>
          </a:p>
        </p:txBody>
      </p:sp>
      <p:pic>
        <p:nvPicPr>
          <p:cNvPr id="264" name="Google Shape;264;g884657b420_0_0" title="SAee next slide for explanation"/>
          <p:cNvPicPr preferRelativeResize="0"/>
          <p:nvPr/>
        </p:nvPicPr>
        <p:blipFill rotWithShape="1">
          <a:blip r:embed="rId4">
            <a:alphaModFix/>
          </a:blip>
          <a:srcRect t="14346"/>
          <a:stretch/>
        </p:blipFill>
        <p:spPr>
          <a:xfrm>
            <a:off x="321650" y="1480250"/>
            <a:ext cx="8500700" cy="4696396"/>
          </a:xfrm>
          <a:prstGeom prst="rect">
            <a:avLst/>
          </a:prstGeom>
          <a:noFill/>
          <a:ln>
            <a:noFill/>
          </a:ln>
        </p:spPr>
      </p:pic>
      <p:sp>
        <p:nvSpPr>
          <p:cNvPr id="265" name="Google Shape;265;g884657b420_0_0" title="Managing Complex Change"/>
          <p:cNvSpPr txBox="1"/>
          <p:nvPr/>
        </p:nvSpPr>
        <p:spPr>
          <a:xfrm>
            <a:off x="627025" y="6057899"/>
            <a:ext cx="7297775" cy="68580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smtClean="0"/>
              <a:t>Source</a:t>
            </a:r>
            <a:r>
              <a:rPr lang="en-US" sz="1100" dirty="0"/>
              <a:t>: Adapted from </a:t>
            </a:r>
            <a:r>
              <a:rPr lang="en-US" sz="1100" dirty="0" err="1"/>
              <a:t>Knoster</a:t>
            </a:r>
            <a:r>
              <a:rPr lang="en-US" sz="1100" dirty="0"/>
              <a:t>, T., Villa R., &amp; Thousand, J. (2000). A framework for thinking about systems change. In R. villa &amp; J. Thousand (Eds.), Restructuring for caring and effective education: Piecing the puzzle together (pp. 93-128). Baltimore: Paul H. Brookes Publishing Co.</a:t>
            </a:r>
            <a:endParaRPr sz="11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910</Words>
  <Application>Microsoft Office PowerPoint</Application>
  <PresentationFormat>On-screen Show (4:3)</PresentationFormat>
  <Paragraphs>154</Paragraphs>
  <Slides>27</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Verdana</vt:lpstr>
      <vt:lpstr>Calibri</vt:lpstr>
      <vt:lpstr>Roboto</vt:lpstr>
      <vt:lpstr>Office Theme</vt:lpstr>
      <vt:lpstr>    Systems Change: Coaching Sustainability and Managing Complex Change within your Current Reality   </vt:lpstr>
      <vt:lpstr>Let us know you are here!</vt:lpstr>
      <vt:lpstr>Padlet</vt:lpstr>
      <vt:lpstr> Navigating ZOOM! </vt:lpstr>
      <vt:lpstr>Slido Time!</vt:lpstr>
      <vt:lpstr>Slido Question #1</vt:lpstr>
      <vt:lpstr>Slido Question #2</vt:lpstr>
      <vt:lpstr>Learning Intentions</vt:lpstr>
      <vt:lpstr>Managing Complex Change</vt:lpstr>
      <vt:lpstr>The Team’s Work is  Managing Change</vt:lpstr>
      <vt:lpstr>Pre-work - Article from  York County</vt:lpstr>
      <vt:lpstr>Background</vt:lpstr>
      <vt:lpstr>Revisiting Our Vision</vt:lpstr>
      <vt:lpstr>Problem Solving Frameworks</vt:lpstr>
      <vt:lpstr>Working with Your Community</vt:lpstr>
      <vt:lpstr>Breakout Rooms</vt:lpstr>
      <vt:lpstr>Action Plans</vt:lpstr>
      <vt:lpstr>Skills</vt:lpstr>
      <vt:lpstr>Resources</vt:lpstr>
      <vt:lpstr>Motivators</vt:lpstr>
      <vt:lpstr>Breakout Rooms Activity</vt:lpstr>
      <vt:lpstr>VTSS Implementation Matrix,  Part 1</vt:lpstr>
      <vt:lpstr>VTSS Implementation Matrix,  Part 2</vt:lpstr>
      <vt:lpstr>Cascading Model of Supports</vt:lpstr>
      <vt:lpstr>Questions to take home and review with others.</vt:lpstr>
      <vt:lpstr>Upcoming Community of  Practice Dates</vt:lpstr>
      <vt:lpstr>Help us grow! Please complete the brief evaluation with this Quick Response (QR) Code or link in the chat box!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Change: Coaching Sustainability and Managing Complex Change within your Current Reality</dc:title>
  <dc:creator>Jacklyn N Lewis</dc:creator>
  <cp:lastModifiedBy>Marguerite Miles</cp:lastModifiedBy>
  <cp:revision>21</cp:revision>
  <dcterms:created xsi:type="dcterms:W3CDTF">2017-04-18T16:38:12Z</dcterms:created>
  <dcterms:modified xsi:type="dcterms:W3CDTF">2020-10-20T17:59:02Z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BD48D037-9147-4C59-9E75-04D41C5A4458</vt:lpwstr>
  </property>
  <property fmtid="{D5CDD505-2E9C-101B-9397-08002B2CF9AE}" pid="3" name="ArticulatePath">
    <vt:lpwstr>September_15_Systems Change_ Coaching Sustainability and Managing Complex Change within your Current Reality (2)</vt:lpwstr>
  </property>
</Properties>
</file>