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  <p:sldMasterId id="2147483726" r:id="rId2"/>
    <p:sldMasterId id="2147483727" r:id="rId3"/>
  </p:sldMasterIdLst>
  <p:notesMasterIdLst>
    <p:notesMasterId r:id="rId40"/>
  </p:notesMasterIdLst>
  <p:sldIdLst>
    <p:sldId id="256" r:id="rId4"/>
    <p:sldId id="29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3" r:id="rId17"/>
    <p:sldId id="270" r:id="rId18"/>
    <p:sldId id="271" r:id="rId19"/>
    <p:sldId id="294" r:id="rId20"/>
    <p:sldId id="273" r:id="rId21"/>
    <p:sldId id="274" r:id="rId22"/>
    <p:sldId id="275" r:id="rId23"/>
    <p:sldId id="29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6" r:id="rId35"/>
    <p:sldId id="297" r:id="rId36"/>
    <p:sldId id="289" r:id="rId37"/>
    <p:sldId id="290" r:id="rId38"/>
    <p:sldId id="291" r:id="rId39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EADC2B-4C50-45DF-9E37-BEE3A585DA89}">
  <a:tblStyle styleId="{1AEADC2B-4C50-45DF-9E37-BEE3A585DA89}" styleName="Table_0"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DCF1DF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EF8EF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gs" Target="tags/tag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4" name="Google Shape;64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9cac4c39f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9cac4c39f2_0_20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9cac4c39f2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9cac4c39f2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4" name="Google Shape;67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0" name="Google Shape;69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6" name="Google Shape;69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2" name="Google Shape;702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6" name="Google Shape;71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9cac4c39f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2" name="Google Shape;722;g9cac4c39f2_0_2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1" name="Google Shape;59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a0b8012d1a_0_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ga0b8012d1a_0_81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2000" cy="3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ga0b8012d1a_0_81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a0b8012d1a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525" tIns="88525" rIns="88525" bIns="88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ga0b8012d1a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a0d0b24bd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a0d0b24bd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a192f9e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a192f9e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ga192f9efe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0" name="Google Shape;760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9" name="Google Shape;779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9bdd712dc5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9bdd712dc5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g9bdd712dc5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9d79b059b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9" name="Google Shape;809;g9d79b059be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7" name="Google Shape;59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5" name="Google Shape;815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9d79b059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7" name="Google Shape;607;g9d79b059be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3" name="Google Shape;61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9cac4c39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4" name="Google Shape;624;g9cac4c39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a0d0b24b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ga0d0b24b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a192f9e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a192f9e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ga192f9ef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Decorative image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5"/>
            <a:ext cx="9147018" cy="28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953254" y="3671153"/>
            <a:ext cx="7240510" cy="1470026"/>
          </a:xfrm>
          <a:prstGeom prst="rect">
            <a:avLst/>
          </a:prstGeom>
          <a:solidFill>
            <a:srgbClr val="FFFFFF">
              <a:alpha val="6745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Verdana"/>
              <a:buNone/>
              <a:defRPr sz="5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1373109" y="5257800"/>
            <a:ext cx="6400801" cy="914400"/>
          </a:xfrm>
          <a:prstGeom prst="rect">
            <a:avLst/>
          </a:prstGeom>
          <a:solidFill>
            <a:srgbClr val="FFFFFF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2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3" y="82049"/>
            <a:ext cx="2885795" cy="13825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 descr="Decorative image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7" cy="221529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953254" y="3671153"/>
            <a:ext cx="7240510" cy="1470026"/>
          </a:xfrm>
          <a:prstGeom prst="rect">
            <a:avLst/>
          </a:prstGeom>
          <a:solidFill>
            <a:srgbClr val="FFFFFF">
              <a:alpha val="6745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5400"/>
              <a:buFont typeface="Verdana"/>
              <a:buNone/>
              <a:defRPr sz="54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1373109" y="5257800"/>
            <a:ext cx="6400801" cy="914400"/>
          </a:xfrm>
          <a:prstGeom prst="rect">
            <a:avLst/>
          </a:prstGeom>
          <a:solidFill>
            <a:srgbClr val="FFFFFF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1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3" y="82049"/>
            <a:ext cx="2885795" cy="138253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 descr="Decorative image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3"/>
            <a:ext cx="9147018" cy="276911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953254" y="3671153"/>
            <a:ext cx="7240510" cy="1470026"/>
          </a:xfrm>
          <a:prstGeom prst="rect">
            <a:avLst/>
          </a:prstGeom>
          <a:solidFill>
            <a:srgbClr val="FFFFFF">
              <a:alpha val="6745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5400"/>
              <a:buFont typeface="Verdana"/>
              <a:buNone/>
              <a:defRPr sz="54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1373109" y="5257800"/>
            <a:ext cx="6400801" cy="914400"/>
          </a:xfrm>
          <a:prstGeom prst="rect">
            <a:avLst/>
          </a:prstGeom>
          <a:solidFill>
            <a:srgbClr val="FFFFFF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1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3" y="82049"/>
            <a:ext cx="2885795" cy="138253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">
  <p:cSld name="5_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928463" y="1600200"/>
            <a:ext cx="7240511" cy="1470025"/>
          </a:xfrm>
          <a:prstGeom prst="rect">
            <a:avLst/>
          </a:prstGeom>
          <a:solidFill>
            <a:srgbClr val="FFFFFF">
              <a:alpha val="6745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5400"/>
              <a:buFont typeface="Verdana"/>
              <a:buNone/>
              <a:defRPr sz="54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1348318" y="3429000"/>
            <a:ext cx="6400801" cy="914400"/>
          </a:xfrm>
          <a:prstGeom prst="rect">
            <a:avLst/>
          </a:prstGeom>
          <a:solidFill>
            <a:srgbClr val="FFFFFF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p14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3" y="82049"/>
            <a:ext cx="2885795" cy="138253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ADDF3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ntent">
  <p:cSld name="1_One Content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743200" y="256813"/>
            <a:ext cx="5943600" cy="1143001"/>
          </a:xfrm>
          <a:prstGeom prst="rect">
            <a:avLst/>
          </a:prstGeom>
          <a:solidFill>
            <a:srgbClr val="AADDF3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Verdana"/>
              <a:buNone/>
              <a:defRPr sz="3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2" name="Google Shape;92;p16"/>
          <p:cNvGrpSpPr/>
          <p:nvPr/>
        </p:nvGrpSpPr>
        <p:grpSpPr>
          <a:xfrm>
            <a:off x="-19052" y="5086350"/>
            <a:ext cx="9182103" cy="1790700"/>
            <a:chOff x="0" y="0"/>
            <a:chExt cx="9182101" cy="1790700"/>
          </a:xfrm>
        </p:grpSpPr>
        <p:pic>
          <p:nvPicPr>
            <p:cNvPr id="93" name="Google Shape;93;p16" descr="image3.jpeg"/>
            <p:cNvPicPr preferRelativeResize="0"/>
            <p:nvPr/>
          </p:nvPicPr>
          <p:blipFill rotWithShape="1">
            <a:blip r:embed="rId2">
              <a:alphaModFix/>
            </a:blip>
            <a:srcRect l="236" t="13694"/>
            <a:stretch/>
          </p:blipFill>
          <p:spPr>
            <a:xfrm>
              <a:off x="19050" y="19050"/>
              <a:ext cx="9144001" cy="1752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6"/>
            <p:cNvSpPr/>
            <p:nvPr/>
          </p:nvSpPr>
          <p:spPr>
            <a:xfrm>
              <a:off x="0" y="0"/>
              <a:ext cx="9182101" cy="1790700"/>
            </a:xfrm>
            <a:prstGeom prst="rect">
              <a:avLst/>
            </a:prstGeom>
            <a:noFill/>
            <a:ln w="38100" cap="flat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95" name="Google Shape;95;p16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One Content">
  <p:cSld name="3_One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2743200" y="256813"/>
            <a:ext cx="5943600" cy="1143001"/>
          </a:xfrm>
          <a:prstGeom prst="rect">
            <a:avLst/>
          </a:prstGeom>
          <a:solidFill>
            <a:srgbClr val="AADDF3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Verdana"/>
              <a:buNone/>
              <a:defRPr sz="3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17" descr="Decorative imagePicture 8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1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1" name="Google Shape;101;p17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7" cy="1238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One Content">
  <p:cSld name="2_One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2743200" y="256813"/>
            <a:ext cx="5943600" cy="1143001"/>
          </a:xfrm>
          <a:prstGeom prst="rect">
            <a:avLst/>
          </a:prstGeom>
          <a:solidFill>
            <a:srgbClr val="AADDF3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Verdana"/>
              <a:buNone/>
              <a:defRPr sz="3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1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18" descr="Decorative imagePicture 8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099"/>
            <a:ext cx="9144001" cy="1739901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7" name="Google Shape;107;p18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7" cy="1238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743200" y="256813"/>
            <a:ext cx="5943600" cy="1143001"/>
          </a:xfrm>
          <a:prstGeom prst="rect">
            <a:avLst/>
          </a:prstGeom>
          <a:solidFill>
            <a:srgbClr val="AADDF3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Verdana"/>
              <a:buNone/>
              <a:defRPr sz="3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2" name="Google Shape;112;p19"/>
          <p:cNvGrpSpPr/>
          <p:nvPr/>
        </p:nvGrpSpPr>
        <p:grpSpPr>
          <a:xfrm>
            <a:off x="-19052" y="5086350"/>
            <a:ext cx="9182103" cy="1790700"/>
            <a:chOff x="0" y="0"/>
            <a:chExt cx="9182101" cy="1790700"/>
          </a:xfrm>
        </p:grpSpPr>
        <p:pic>
          <p:nvPicPr>
            <p:cNvPr id="113" name="Google Shape;113;p19" descr="image3.jpeg"/>
            <p:cNvPicPr preferRelativeResize="0"/>
            <p:nvPr/>
          </p:nvPicPr>
          <p:blipFill rotWithShape="1">
            <a:blip r:embed="rId2">
              <a:alphaModFix/>
            </a:blip>
            <a:srcRect l="236" t="13694"/>
            <a:stretch/>
          </p:blipFill>
          <p:spPr>
            <a:xfrm>
              <a:off x="19050" y="19050"/>
              <a:ext cx="9144001" cy="1752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9"/>
            <p:cNvSpPr/>
            <p:nvPr/>
          </p:nvSpPr>
          <p:spPr>
            <a:xfrm>
              <a:off x="0" y="0"/>
              <a:ext cx="9182101" cy="1790700"/>
            </a:xfrm>
            <a:prstGeom prst="rect">
              <a:avLst/>
            </a:prstGeom>
            <a:noFill/>
            <a:ln w="38100" cap="flat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15" name="Google Shape;115;p19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7" cy="12388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  <a:defRPr b="1" cap="none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-1" y="2214563"/>
            <a:ext cx="9144001" cy="681038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FCDED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Google Shape;121;p20" descr="Decorative image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0"/>
            <a:ext cx="9144002" cy="2214564"/>
          </a:xfrm>
          <a:prstGeom prst="rect">
            <a:avLst/>
          </a:prstGeom>
          <a:noFill/>
          <a:ln>
            <a:noFill/>
          </a:ln>
          <a:effectLst>
            <a:reflection stA="52000" endPos="40000" sy="-100000" algn="bl" rotWithShape="0"/>
          </a:effectLst>
        </p:spPr>
      </p:pic>
      <p:pic>
        <p:nvPicPr>
          <p:cNvPr id="122" name="Google Shape;122;p20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Section Header">
  <p:cSld name="3_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  <a:defRPr b="1" cap="none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-1" y="2214563"/>
            <a:ext cx="9144001" cy="681038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FCDED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" name="Google Shape;128;p21" descr="Decorative image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0"/>
            <a:ext cx="9144002" cy="2214562"/>
          </a:xfrm>
          <a:prstGeom prst="rect">
            <a:avLst/>
          </a:prstGeom>
          <a:noFill/>
          <a:ln>
            <a:noFill/>
          </a:ln>
          <a:effectLst>
            <a:reflection stA="52000" endPos="40000" sy="-100000" algn="bl" rotWithShape="0"/>
          </a:effectLst>
        </p:spPr>
      </p:pic>
      <p:pic>
        <p:nvPicPr>
          <p:cNvPr id="129" name="Google Shape;129;p21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2" cy="747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388925" y="6397962"/>
            <a:ext cx="297875" cy="28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  <a:defRPr b="1" cap="none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-1" y="2214563"/>
            <a:ext cx="9144001" cy="681038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FCDED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5" name="Google Shape;135;p22" descr="Decorative image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0"/>
            <a:ext cx="9144002" cy="2214562"/>
          </a:xfrm>
          <a:prstGeom prst="rect">
            <a:avLst/>
          </a:prstGeom>
          <a:noFill/>
          <a:ln>
            <a:noFill/>
          </a:ln>
          <a:effectLst>
            <a:reflection stA="52000" endPos="40000" sy="-100000" algn="bl" rotWithShape="0"/>
          </a:effectLst>
        </p:spPr>
      </p:pic>
      <p:pic>
        <p:nvPicPr>
          <p:cNvPr id="136" name="Google Shape;136;p22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8" y="34017"/>
            <a:ext cx="1559303" cy="7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solidFill>
            <a:srgbClr val="AADDF3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AF8EC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Verdana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Verdana"/>
              <a:buNone/>
              <a:defRPr sz="21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Verdana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Verdana"/>
              <a:buNone/>
              <a:defRPr sz="21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Verdana"/>
              <a:buNone/>
              <a:defRPr sz="2100" b="1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2"/>
          </p:nvPr>
        </p:nvSpPr>
        <p:spPr>
          <a:xfrm>
            <a:off x="5105400" y="1535112"/>
            <a:ext cx="3581400" cy="639763"/>
          </a:xfrm>
          <a:prstGeom prst="rect">
            <a:avLst/>
          </a:prstGeom>
          <a:solidFill>
            <a:srgbClr val="EAF8EC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4" name="Google Shape;144;p23" descr="Pictur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1"/>
            <a:ext cx="1559302" cy="7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solidFill>
            <a:srgbClr val="AADDF3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24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1"/>
            <a:ext cx="1559302" cy="7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 descr="Picture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1"/>
            <a:ext cx="1559302" cy="7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4" cy="1162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None/>
              <a:defRPr sz="2000"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2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solidFill>
            <a:srgbClr val="EAF8E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/>
          <p:nvPr/>
        </p:nvSpPr>
        <p:spPr>
          <a:xfrm>
            <a:off x="457200" y="273361"/>
            <a:ext cx="457200" cy="1161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8" name="Google Shape;158;p26" descr="Pictur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1"/>
            <a:ext cx="1559302" cy="7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None/>
              <a:defRPr sz="2000"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ADD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5" name="Google Shape;165;p27" descr="Pictur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1"/>
            <a:ext cx="1559302" cy="7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One Content">
  <p:cSld name="3_One Content 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2743200" y="256813"/>
            <a:ext cx="5943600" cy="1143001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Verdana"/>
              <a:buNone/>
              <a:defRPr sz="3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0" name="Google Shape;170;p28" descr="Decorative imageGoogle Shape;42;p72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1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71" name="Google Shape;171;p28" descr="Google Shape;4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7" cy="123885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>
            <a:spLocks noGrp="1"/>
          </p:cNvSpPr>
          <p:nvPr>
            <p:ph type="sldNum" idx="12"/>
          </p:nvPr>
        </p:nvSpPr>
        <p:spPr>
          <a:xfrm>
            <a:off x="8388925" y="6397962"/>
            <a:ext cx="297875" cy="28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/>
          <p:nvPr/>
        </p:nvSpPr>
        <p:spPr>
          <a:xfrm>
            <a:off x="228600" y="1600200"/>
            <a:ext cx="8686800" cy="50856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8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002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80" name="Google Shape;180;p29" descr="VTSS Logo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1400" y="5943600"/>
            <a:ext cx="1447800" cy="64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">
  <p:cSld name="2_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  <a:defRPr b="1" cap="none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 sz="20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-1" y="2214563"/>
            <a:ext cx="9144001" cy="681038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FCDED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" name="Google Shape;24;p4" descr="Decorative image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Pos="40000" sy="-100000" algn="bl" rotWithShape="0"/>
          </a:effectLst>
        </p:spPr>
      </p:pic>
      <p:pic>
        <p:nvPicPr>
          <p:cNvPr id="25" name="Google Shape;25;p4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8" y="34017"/>
            <a:ext cx="1559303" cy="7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35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0" name="Google Shape;220;p35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221" name="Google Shape;2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36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36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3" name="Google Shape;23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4_One Conten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0" name="Google Shape;240;p37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41" name="Google Shape;241;p37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4_One Content 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8" name="Google Shape;248;p38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49" name="Google Shape;249;p38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372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9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9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7" name="Google Shape;25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0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0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5" name="Google Shape;26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1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1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3" name="Google Shape;27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2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2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2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1" name="Google Shape;28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 descr="Google Shape;3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1"/>
            <a:ext cx="1559302" cy="7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388925" y="6397962"/>
            <a:ext cx="297875" cy="28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3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8" name="Google Shape;28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4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2" name="Google Shape;292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5" name="Google Shape;295;p44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96" name="Google Shape;29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0" name="Google Shape;300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3" name="Google Shape;303;p45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304" name="Google Shape;30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6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8" name="Google Shape;30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1" name="Google Shape;311;p46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312" name="Google Shape;31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4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6" name="Google Shape;316;p47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0" name="Google Shape;320;p47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321" name="Google Shape;32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48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9" name="Google Shape;329;p48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330" name="Google Shape;33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p49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8" name="Google Shape;338;p49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339" name="Google Shape;33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50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7" name="Google Shape;347;p50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348" name="Google Shape;34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6" name="Google Shape;356;p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7" name="Google Shape;35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52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1" name="Google Shape;36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ntent">
  <p:cSld name="1_One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2743200" y="256813"/>
            <a:ext cx="5943600" cy="1143001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Verdana"/>
              <a:buNone/>
              <a:defRPr sz="3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6" descr="Decorative imageGoogle Shape;118;p71"/>
          <p:cNvPicPr preferRelativeResize="0"/>
          <p:nvPr/>
        </p:nvPicPr>
        <p:blipFill rotWithShape="1">
          <a:blip r:embed="rId2">
            <a:alphaModFix/>
          </a:blip>
          <a:srcRect l="236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35" name="Google Shape;35;p6" descr="Google Shape;119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388925" y="6397962"/>
            <a:ext cx="297875" cy="28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3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5" name="Google Shape;365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53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Google Shape;369;p53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370" name="Google Shape;370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5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7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06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7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6" name="Google Shape;39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8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5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3" name="Google Shape;40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9" name="Google Shape;409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3" name="Google Shape;413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6" name="Google Shape;416;p60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1" b="16051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417" name="Google Shape;41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5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61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1" name="Google Shape;421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4" name="Google Shape;424;p61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425" name="Google Shape;42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5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2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9" name="Google Shape;429;p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0" name="Google Shape;430;p62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1" name="Google Shape;431;p62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2" name="Google Shape;432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p62"/>
          <p:cNvSpPr/>
          <p:nvPr/>
        </p:nvSpPr>
        <p:spPr>
          <a:xfrm>
            <a:off x="457200" y="1524000"/>
            <a:ext cx="457200" cy="65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p62"/>
          <p:cNvSpPr/>
          <p:nvPr/>
        </p:nvSpPr>
        <p:spPr>
          <a:xfrm>
            <a:off x="4648200" y="1524000"/>
            <a:ext cx="457200" cy="65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7" name="Google Shape;43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6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1" name="Google Shape;441;p63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2" name="Google Shape;44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5" name="Google Shape;445;p63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9" t="13696"/>
          <a:stretch/>
        </p:blipFill>
        <p:spPr>
          <a:xfrm>
            <a:off x="-1" y="5105400"/>
            <a:ext cx="9144000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446" name="Google Shape;44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5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_No_VTSS">
  <p:cSld name="1_Blank_No_VTS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4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64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06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64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4" name="Google Shape;45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5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5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06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65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2" name="Google Shape;46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6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06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6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0" name="Google Shape;47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7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06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67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8" name="Google Shape;478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8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0" cy="1470000"/>
          </a:xfrm>
          <a:prstGeom prst="rect">
            <a:avLst/>
          </a:prstGeom>
          <a:solidFill>
            <a:schemeClr val="lt1">
              <a:alpha val="6706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68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0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5" name="Google Shape;485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9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69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9" name="Google Shape;489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2" name="Google Shape;492;p69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9" t="13696"/>
          <a:stretch/>
        </p:blipFill>
        <p:spPr>
          <a:xfrm>
            <a:off x="-1" y="5105400"/>
            <a:ext cx="9144000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493" name="Google Shape;493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799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7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7" name="Google Shape;497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0" name="Google Shape;500;p70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01" name="Google Shape;501;p70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502" name="Google Shape;502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7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9" name="Google Shape;509;p71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0" name="Google Shape;510;p71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511" name="Google Shape;511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7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8" name="Google Shape;518;p72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9" name="Google Shape;519;p72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520" name="Google Shape;52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7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4" name="Google Shape;524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7" name="Google Shape;527;p73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8" name="Google Shape;528;p73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529" name="Google Shape;529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743200" y="256813"/>
            <a:ext cx="5943600" cy="1143001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Verdana"/>
              <a:buNone/>
              <a:defRPr sz="3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597398" y="1600200"/>
            <a:ext cx="4038601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9" descr="Decorative imageGoogle Shape;71;p64"/>
          <p:cNvPicPr preferRelativeResize="0"/>
          <p:nvPr/>
        </p:nvPicPr>
        <p:blipFill rotWithShape="1">
          <a:blip r:embed="rId2">
            <a:alphaModFix/>
          </a:blip>
          <a:srcRect l="236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4" name="Google Shape;54;p9" descr="Google Shape;72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7" cy="123885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388925" y="6397962"/>
            <a:ext cx="297875" cy="28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4" name="Google Shape;534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200" cy="11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7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2" name="Google Shape;542;p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3" name="Google Shape;543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6" name="Google Shape;546;p76"/>
          <p:cNvSpPr/>
          <p:nvPr/>
        </p:nvSpPr>
        <p:spPr>
          <a:xfrm>
            <a:off x="457200" y="273362"/>
            <a:ext cx="457200" cy="116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47" name="Google Shape;547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7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00" cy="56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7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1" name="Google Shape;551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4" name="Google Shape;554;p77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5" name="Google Shape;555;p77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00" cy="8049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556" name="Google Shape;556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78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9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79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One Content">
  <p:cSld name="4_One Content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2" name="Google Shape;572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5" name="Google Shape;575;p80" descr="Decorative image of professionals around a computer"/>
          <p:cNvPicPr preferRelativeResize="0"/>
          <p:nvPr/>
        </p:nvPicPr>
        <p:blipFill rotWithShape="1">
          <a:blip r:embed="rId2">
            <a:alphaModFix/>
          </a:blip>
          <a:srcRect t="5951" b="16051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76" name="Google Shape;576;p80" descr="VTS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0" descr="Decorative image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953254" y="3671153"/>
            <a:ext cx="7240510" cy="1470026"/>
          </a:xfrm>
          <a:prstGeom prst="rect">
            <a:avLst/>
          </a:prstGeom>
          <a:solidFill>
            <a:srgbClr val="FFFFFF">
              <a:alpha val="6745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5400"/>
              <a:buFont typeface="Verdana"/>
              <a:buNone/>
              <a:defRPr sz="54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1373109" y="5257800"/>
            <a:ext cx="6400801" cy="914400"/>
          </a:xfrm>
          <a:prstGeom prst="rect">
            <a:avLst/>
          </a:prstGeom>
          <a:solidFill>
            <a:srgbClr val="FFFFFF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1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3" y="82049"/>
            <a:ext cx="2885795" cy="138253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">
  <p:cSld name="4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 descr="Decorative image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7" cy="221529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953254" y="3671153"/>
            <a:ext cx="7240510" cy="1470026"/>
          </a:xfrm>
          <a:prstGeom prst="rect">
            <a:avLst/>
          </a:prstGeom>
          <a:solidFill>
            <a:srgbClr val="FFFFFF">
              <a:alpha val="6745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5400"/>
              <a:buFont typeface="Verdana"/>
              <a:buNone/>
              <a:defRPr sz="54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373109" y="5257800"/>
            <a:ext cx="6400801" cy="914400"/>
          </a:xfrm>
          <a:prstGeom prst="rect">
            <a:avLst/>
          </a:prstGeom>
          <a:solidFill>
            <a:srgbClr val="FFFFFF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3" y="82049"/>
            <a:ext cx="2885795" cy="138253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ADDF3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1057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1057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1057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1057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1057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1057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1057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1057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 b="0" i="0" u="none" strike="noStrike" cap="none">
                <a:solidFill>
                  <a:srgbClr val="1057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8" name="Google Shape;8;p1" descr="Picture 8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053977" y="6277285"/>
            <a:ext cx="1092201" cy="5232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6" name="Google Shape;386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7" name="Google Shape;387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8" name="Google Shape;388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thart/jtgijp6yj1w4cm8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layers.brightcove.net/268012963001/default_default/index.html?videoId=479874963100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thart/jtgijp6yj1w4cm8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m7J4e8ghrgOEfT07Igd08ULNF1O36jW/view" TargetMode="External"/><Relationship Id="rId2" Type="http://schemas.openxmlformats.org/officeDocument/2006/relationships/hyperlink" Target="https://vtss-ric.vcu.edu/implementers/community-of-practice%E2%80%93coaches-networkin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thart/jtgijp6yj1w4cm8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1"/>
          <p:cNvSpPr txBox="1">
            <a:spLocks noGrp="1"/>
          </p:cNvSpPr>
          <p:nvPr>
            <p:ph type="ctrTitle" idx="4294967295"/>
          </p:nvPr>
        </p:nvSpPr>
        <p:spPr>
          <a:xfrm>
            <a:off x="953253" y="3671153"/>
            <a:ext cx="7240511" cy="1470026"/>
          </a:xfrm>
          <a:prstGeom prst="rect">
            <a:avLst/>
          </a:prstGeom>
          <a:solidFill>
            <a:srgbClr val="FFFFFF">
              <a:alpha val="6745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2"/>
              <a:buFont typeface="Verdana"/>
              <a:buNone/>
            </a:pPr>
            <a:r>
              <a:rPr lang="en-US" sz="5292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Moving to Academics</a:t>
            </a:r>
            <a:endParaRPr sz="4000" b="0" i="0" u="none" strike="noStrike" cap="none">
              <a:solidFill>
                <a:srgbClr val="10577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2" name="Google Shape;582;p81"/>
          <p:cNvSpPr txBox="1">
            <a:spLocks noGrp="1"/>
          </p:cNvSpPr>
          <p:nvPr>
            <p:ph type="subTitle" idx="4294967295"/>
          </p:nvPr>
        </p:nvSpPr>
        <p:spPr>
          <a:xfrm>
            <a:off x="1373109" y="5257800"/>
            <a:ext cx="6400801" cy="914400"/>
          </a:xfrm>
          <a:prstGeom prst="rect">
            <a:avLst/>
          </a:prstGeom>
          <a:solidFill>
            <a:srgbClr val="FFFFFF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40"/>
              <a:buFont typeface="Arial"/>
              <a:buNone/>
            </a:pPr>
            <a:r>
              <a:rPr lang="en-US" sz="304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Coaching Community of Practice</a:t>
            </a:r>
            <a:endParaRPr sz="3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</a:rPr>
              <a:t>Padlet Link for Breakout Room </a:t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639" name="Google Shape;639;p90"/>
          <p:cNvSpPr txBox="1">
            <a:spLocks noGrp="1"/>
          </p:cNvSpPr>
          <p:nvPr>
            <p:ph type="body" idx="1"/>
          </p:nvPr>
        </p:nvSpPr>
        <p:spPr>
          <a:xfrm>
            <a:off x="0" y="1568550"/>
            <a:ext cx="8808000" cy="51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571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 dirty="0" smtClean="0">
                <a:solidFill>
                  <a:schemeClr val="hlink"/>
                </a:solidFill>
                <a:hlinkClick r:id="rId3"/>
              </a:rPr>
              <a:t>Link to </a:t>
            </a:r>
            <a:r>
              <a:rPr lang="en-US" sz="2400" u="sng" dirty="0" err="1" smtClean="0">
                <a:solidFill>
                  <a:schemeClr val="hlink"/>
                </a:solidFill>
                <a:hlinkClick r:id="rId3"/>
              </a:rPr>
              <a:t>Padlet</a:t>
            </a:r>
            <a:endParaRPr sz="2400" dirty="0"/>
          </a:p>
          <a:p>
            <a:pPr marL="0" lvl="0" indent="571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   </a:t>
            </a:r>
            <a:r>
              <a:rPr lang="en-US" dirty="0"/>
              <a:t>    </a:t>
            </a:r>
            <a:endParaRPr dirty="0"/>
          </a:p>
          <a:p>
            <a:pPr marL="0" lvl="0" indent="571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endParaRPr sz="25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 dirty="0">
                <a:latin typeface="Garamond"/>
                <a:ea typeface="Garamond"/>
                <a:cs typeface="Garamond"/>
                <a:sym typeface="Garamond"/>
              </a:rPr>
              <a:t>        </a:t>
            </a:r>
            <a:endParaRPr sz="5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5000" dirty="0"/>
          </a:p>
        </p:txBody>
      </p:sp>
      <p:pic>
        <p:nvPicPr>
          <p:cNvPr id="641" name="Google Shape;641;p90" title="QR code for access to Padl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5325" y="2233407"/>
            <a:ext cx="3493350" cy="41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1"/>
          <p:cNvSpPr txBox="1">
            <a:spLocks noGrp="1"/>
          </p:cNvSpPr>
          <p:nvPr>
            <p:ph type="title"/>
          </p:nvPr>
        </p:nvSpPr>
        <p:spPr>
          <a:xfrm>
            <a:off x="722300" y="3521400"/>
            <a:ext cx="7772400" cy="2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b="0"/>
              <a:t>Practices</a:t>
            </a:r>
            <a:endParaRPr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Why practices?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52" name="Google Shape;652;p92"/>
          <p:cNvSpPr txBox="1">
            <a:spLocks noGrp="1"/>
          </p:cNvSpPr>
          <p:nvPr>
            <p:ph type="body" idx="1"/>
          </p:nvPr>
        </p:nvSpPr>
        <p:spPr>
          <a:xfrm>
            <a:off x="457200" y="2366819"/>
            <a:ext cx="8229600" cy="2685473"/>
          </a:xfrm>
          <a:prstGeom prst="rect">
            <a:avLst/>
          </a:prstGeom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The greatest impact on learning is the daily lived experiences of students in classrooms, and that is determined much more by how teachers teach than by what they teach.</a:t>
            </a:r>
            <a:endParaRPr sz="2600" dirty="0"/>
          </a:p>
          <a:p>
            <a:pPr marL="4572000" lvl="0" indent="457200" algn="l" rtl="0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700" dirty="0" smtClean="0"/>
              <a:t>-</a:t>
            </a:r>
            <a:r>
              <a:rPr lang="en-US" sz="2700" dirty="0"/>
              <a:t>Dylan </a:t>
            </a:r>
            <a:r>
              <a:rPr lang="en-US" sz="2700" dirty="0" smtClean="0"/>
              <a:t>William</a:t>
            </a:r>
            <a:endParaRPr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rgbClr val="000000"/>
                </a:solidFill>
              </a:rPr>
              <a:t>WHY?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58" name="Google Shape;658;p93"/>
          <p:cNvSpPr txBox="1">
            <a:spLocks noGrp="1"/>
          </p:cNvSpPr>
          <p:nvPr>
            <p:ph type="body" idx="1"/>
          </p:nvPr>
        </p:nvSpPr>
        <p:spPr>
          <a:xfrm>
            <a:off x="457201" y="13716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400" dirty="0"/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3000" dirty="0">
                <a:sym typeface="Arial"/>
              </a:rPr>
              <a:t>We need to ensure that evidence-based practices are the way of work in our schools and classrooms</a:t>
            </a:r>
            <a:endParaRPr sz="3000" dirty="0">
              <a:sym typeface="Arial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3000" dirty="0">
                <a:sym typeface="Arial"/>
              </a:rPr>
              <a:t>Our purpose is to create a system that ensures quality instruction in all classrooms.</a:t>
            </a:r>
            <a:endParaRPr sz="3000" dirty="0">
              <a:sym typeface="Arial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3000" dirty="0">
                <a:sym typeface="Arial"/>
              </a:rPr>
              <a:t>Our goal is to make sure that they are universally employed and sustained</a:t>
            </a:r>
            <a:endParaRPr sz="3000" dirty="0"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 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03909"/>
            <a:ext cx="8686800" cy="114300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The VTSS Ten from Effective Classroom Practices</a:t>
            </a:r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1246909"/>
            <a:ext cx="8686799" cy="4572000"/>
          </a:xfrm>
        </p:spPr>
        <p:txBody>
          <a:bodyPr/>
          <a:lstStyle/>
          <a:p>
            <a:pPr marL="571500" lvl="0" indent="-395288">
              <a:lnSpc>
                <a:spcPct val="114000"/>
              </a:lnSpc>
              <a:spcBef>
                <a:spcPts val="200"/>
              </a:spcBef>
              <a:buSzPts val="2400"/>
              <a:buFont typeface="Verdana"/>
              <a:buAutoNum type="arabicPeriod"/>
            </a:pPr>
            <a:r>
              <a:rPr lang="en-US" sz="2400" dirty="0"/>
              <a:t>Arranging the Physical Environment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395288">
              <a:lnSpc>
                <a:spcPct val="114000"/>
              </a:lnSpc>
              <a:spcBef>
                <a:spcPts val="0"/>
              </a:spcBef>
              <a:buSzPts val="2400"/>
              <a:buFont typeface="Verdana"/>
              <a:buAutoNum type="arabicPeriod"/>
            </a:pPr>
            <a:r>
              <a:rPr lang="en-US" sz="2400" dirty="0"/>
              <a:t>Active Supervision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395288">
              <a:lnSpc>
                <a:spcPct val="114000"/>
              </a:lnSpc>
              <a:spcBef>
                <a:spcPts val="0"/>
              </a:spcBef>
              <a:buSzPts val="2400"/>
              <a:buFont typeface="Verdana"/>
              <a:buAutoNum type="arabicPeriod"/>
            </a:pPr>
            <a:r>
              <a:rPr lang="en-US" sz="2400" dirty="0"/>
              <a:t>Classroom Expectations (aligned to </a:t>
            </a:r>
            <a:r>
              <a:rPr lang="en-US" sz="2400" dirty="0" err="1"/>
              <a:t>schoolwide</a:t>
            </a:r>
            <a:r>
              <a:rPr lang="en-US" sz="2400" dirty="0"/>
              <a:t> expectations) 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395288">
              <a:lnSpc>
                <a:spcPct val="114000"/>
              </a:lnSpc>
              <a:spcBef>
                <a:spcPts val="0"/>
              </a:spcBef>
              <a:buSzPts val="2400"/>
              <a:buFont typeface="Verdana"/>
              <a:buAutoNum type="arabicPeriod"/>
            </a:pPr>
            <a:r>
              <a:rPr lang="en-US" sz="2400" dirty="0"/>
              <a:t>Routines and Procedures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395288">
              <a:lnSpc>
                <a:spcPct val="114000"/>
              </a:lnSpc>
              <a:spcBef>
                <a:spcPts val="0"/>
              </a:spcBef>
              <a:buClr>
                <a:srgbClr val="0C7226"/>
              </a:buClr>
              <a:buSzPts val="2400"/>
              <a:buFont typeface="Verdana"/>
              <a:buAutoNum type="arabicPeriod"/>
            </a:pPr>
            <a:r>
              <a:rPr lang="en-US" sz="2400" b="1" dirty="0">
                <a:solidFill>
                  <a:srgbClr val="0C7226"/>
                </a:solidFill>
              </a:rPr>
              <a:t>Opportunities to Respond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395288">
              <a:lnSpc>
                <a:spcPct val="114000"/>
              </a:lnSpc>
              <a:spcBef>
                <a:spcPts val="0"/>
              </a:spcBef>
              <a:buSzPts val="2400"/>
              <a:buFont typeface="Verdana"/>
              <a:buAutoNum type="arabicPeriod"/>
            </a:pPr>
            <a:r>
              <a:rPr lang="en-US" sz="2400" dirty="0"/>
              <a:t>Formative Assessment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395288">
              <a:lnSpc>
                <a:spcPct val="114000"/>
              </a:lnSpc>
              <a:spcBef>
                <a:spcPts val="0"/>
              </a:spcBef>
              <a:buSzPts val="2400"/>
              <a:buFont typeface="Verdana"/>
              <a:buAutoNum type="arabicPeriod"/>
            </a:pPr>
            <a:r>
              <a:rPr lang="en-US" sz="2400" dirty="0"/>
              <a:t>Scaffolding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395288">
              <a:lnSpc>
                <a:spcPct val="114000"/>
              </a:lnSpc>
              <a:spcBef>
                <a:spcPts val="0"/>
              </a:spcBef>
              <a:buSzPts val="2400"/>
              <a:buFont typeface="Verdana"/>
              <a:buAutoNum type="arabicPeriod"/>
            </a:pPr>
            <a:r>
              <a:rPr lang="en-US" sz="2400" dirty="0"/>
              <a:t>Feedback: Acknowledgement and Behavior Specific Praise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395288">
              <a:lnSpc>
                <a:spcPct val="114000"/>
              </a:lnSpc>
              <a:spcBef>
                <a:spcPts val="0"/>
              </a:spcBef>
              <a:buSzPts val="2400"/>
              <a:buFont typeface="Verdana"/>
              <a:buAutoNum type="arabicPeriod"/>
            </a:pPr>
            <a:r>
              <a:rPr lang="en-US" sz="2400" dirty="0"/>
              <a:t>Feedback: Error Correction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571500">
              <a:lnSpc>
                <a:spcPct val="114000"/>
              </a:lnSpc>
              <a:spcBef>
                <a:spcPts val="0"/>
              </a:spcBef>
              <a:buSzPts val="2400"/>
              <a:buFont typeface="Verdana"/>
              <a:buAutoNum type="arabicPeriod"/>
            </a:pPr>
            <a:r>
              <a:rPr lang="en-US" sz="2400" dirty="0"/>
              <a:t>Feedback: Building Community Through Feedback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6286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818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Each VTSS practice can stand alone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70" name="Google Shape;670;p95"/>
          <p:cNvSpPr txBox="1">
            <a:spLocks noGrp="1"/>
          </p:cNvSpPr>
          <p:nvPr>
            <p:ph type="body" idx="1"/>
          </p:nvPr>
        </p:nvSpPr>
        <p:spPr>
          <a:xfrm>
            <a:off x="997527" y="1600200"/>
            <a:ext cx="6722918" cy="4572000"/>
          </a:xfrm>
          <a:prstGeom prst="rect">
            <a:avLst/>
          </a:prstGeom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Name of the practice</a:t>
            </a:r>
            <a:endParaRPr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3000" dirty="0"/>
              <a:t>Definition</a:t>
            </a:r>
            <a:endParaRPr sz="30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3000" dirty="0"/>
              <a:t>Rational</a:t>
            </a:r>
            <a:endParaRPr sz="30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3000" dirty="0"/>
              <a:t>Examples</a:t>
            </a:r>
            <a:endParaRPr sz="30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3000" dirty="0"/>
              <a:t>Data Collection Tool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6"/>
          <p:cNvSpPr txBox="1">
            <a:spLocks noGrp="1"/>
          </p:cNvSpPr>
          <p:nvPr>
            <p:ph type="title"/>
          </p:nvPr>
        </p:nvSpPr>
        <p:spPr>
          <a:xfrm>
            <a:off x="2743200" y="256813"/>
            <a:ext cx="5943600" cy="1143001"/>
          </a:xfrm>
          <a:prstGeom prst="rect">
            <a:avLst/>
          </a:prstGeom>
          <a:solidFill>
            <a:srgbClr val="A9DCF2">
              <a:alpha val="65490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Verdana"/>
              <a:buNone/>
            </a:pPr>
            <a:r>
              <a:rPr lang="en-US" sz="3600" dirty="0"/>
              <a:t>Opportunities to Respond</a:t>
            </a:r>
            <a:endParaRPr sz="3600" dirty="0"/>
          </a:p>
        </p:txBody>
      </p:sp>
      <p:sp>
        <p:nvSpPr>
          <p:cNvPr id="677" name="Google Shape;677;p96"/>
          <p:cNvSpPr txBox="1"/>
          <p:nvPr/>
        </p:nvSpPr>
        <p:spPr>
          <a:xfrm>
            <a:off x="1051625" y="2305581"/>
            <a:ext cx="6408351" cy="181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“A teacher behavior that prompts or solicits a student response (verbal, written, gesture).”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96"/>
          <p:cNvSpPr txBox="1">
            <a:spLocks noGrp="1"/>
          </p:cNvSpPr>
          <p:nvPr>
            <p:ph type="body" idx="1"/>
          </p:nvPr>
        </p:nvSpPr>
        <p:spPr>
          <a:xfrm>
            <a:off x="480059" y="4556759"/>
            <a:ext cx="7894202" cy="36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8C"/>
              </a:buClr>
              <a:buSzPts val="1824"/>
              <a:buFont typeface="Arial"/>
              <a:buNone/>
            </a:pPr>
            <a:r>
              <a:rPr lang="en-US" sz="1824">
                <a:solidFill>
                  <a:srgbClr val="888A8C"/>
                </a:solidFill>
              </a:rPr>
              <a:t>Simonsen, Myers &amp; DeLuca 2010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Rationale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1" y="1600199"/>
            <a:ext cx="8229601" cy="4738255"/>
          </a:xfrm>
        </p:spPr>
        <p:txBody>
          <a:bodyPr lIns="182880" tIns="0" rIns="182880" bIns="0" numCol="2"/>
          <a:lstStyle/>
          <a:p>
            <a:pPr marL="0" lvl="0" indent="0">
              <a:lnSpc>
                <a:spcPct val="114000"/>
              </a:lnSpc>
              <a:spcBef>
                <a:spcPts val="0"/>
              </a:spcBef>
              <a:buSzPts val="1824"/>
              <a:buNone/>
            </a:pPr>
            <a:r>
              <a:rPr lang="en-US" sz="2400" b="1" dirty="0"/>
              <a:t>Students are </a:t>
            </a:r>
            <a:r>
              <a:rPr lang="en-US" sz="2400" b="1" dirty="0" smtClean="0"/>
              <a:t>able </a:t>
            </a:r>
            <a:r>
              <a:rPr lang="en-US" sz="2400" b="1" dirty="0"/>
              <a:t>to</a:t>
            </a:r>
            <a:r>
              <a:rPr lang="en-US" sz="2400" b="1" dirty="0" smtClean="0"/>
              <a:t>:</a:t>
            </a:r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/>
              <a:t>Remain attentive and on task</a:t>
            </a:r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/>
              <a:t>Retrieve, rehearse and practice information, concepts, skills and strategies being taught</a:t>
            </a:r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/>
              <a:t>Refrain from inappropriate </a:t>
            </a:r>
            <a:r>
              <a:rPr lang="en-US" sz="2400" dirty="0" smtClean="0"/>
              <a:t>behaviors</a:t>
            </a:r>
          </a:p>
          <a:p>
            <a:pPr marL="25400" lvl="1" indent="0">
              <a:lnSpc>
                <a:spcPct val="114000"/>
              </a:lnSpc>
              <a:spcBef>
                <a:spcPts val="0"/>
              </a:spcBef>
              <a:buSzPts val="3200"/>
              <a:buNone/>
            </a:pPr>
            <a:r>
              <a:rPr lang="en-US" sz="2400" b="1" dirty="0"/>
              <a:t>Teachers are able to</a:t>
            </a:r>
            <a:r>
              <a:rPr lang="en-US" sz="2400" b="1" dirty="0" smtClean="0"/>
              <a:t>:</a:t>
            </a:r>
            <a:endParaRPr lang="en-US" sz="2400" dirty="0"/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 smtClean="0"/>
              <a:t>Provide </a:t>
            </a:r>
            <a:r>
              <a:rPr lang="en-US" sz="2400" dirty="0"/>
              <a:t>corrective feedback immediately</a:t>
            </a:r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 smtClean="0"/>
              <a:t>Adjust </a:t>
            </a:r>
            <a:r>
              <a:rPr lang="en-US" sz="2400" dirty="0"/>
              <a:t>the lesson</a:t>
            </a:r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 smtClean="0"/>
              <a:t>Offer </a:t>
            </a:r>
            <a:r>
              <a:rPr lang="en-US" sz="2400" dirty="0"/>
              <a:t>behavior specific praise</a:t>
            </a:r>
          </a:p>
          <a:p>
            <a:pPr marL="0" lvl="0" indent="0">
              <a:spcBef>
                <a:spcPts val="0"/>
              </a:spcBef>
              <a:buSzPts val="1824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8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5490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None/>
            </a:pPr>
            <a:r>
              <a:rPr lang="en-US" sz="3200" dirty="0">
                <a:solidFill>
                  <a:srgbClr val="000000"/>
                </a:solidFill>
              </a:rPr>
              <a:t>Opportunities to Respond - When and How to Use </a:t>
            </a:r>
            <a:endParaRPr dirty="0"/>
          </a:p>
        </p:txBody>
      </p:sp>
      <p:pic>
        <p:nvPicPr>
          <p:cNvPr id="692" name="Google Shape;692;p98" title="Opportunities to Respond"/>
          <p:cNvPicPr preferRelativeResize="0"/>
          <p:nvPr/>
        </p:nvPicPr>
        <p:blipFill rotWithShape="1">
          <a:blip r:embed="rId3">
            <a:alphaModFix/>
          </a:blip>
          <a:srcRect l="1101" t="18406" r="18493" b="12550"/>
          <a:stretch/>
        </p:blipFill>
        <p:spPr>
          <a:xfrm>
            <a:off x="127274" y="1327275"/>
            <a:ext cx="8686801" cy="535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9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5490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Action Responses</a:t>
            </a:r>
            <a:endParaRPr/>
          </a:p>
        </p:txBody>
      </p:sp>
      <p:pic>
        <p:nvPicPr>
          <p:cNvPr id="699" name="Google Shape;699;p99" descr="Google Shape;739;g8ba41fafaa_6_95"/>
          <p:cNvPicPr preferRelativeResize="0"/>
          <p:nvPr/>
        </p:nvPicPr>
        <p:blipFill rotWithShape="1">
          <a:blip r:embed="rId3">
            <a:alphaModFix/>
          </a:blip>
          <a:srcRect l="9318" t="10001" r="11708" b="16660"/>
          <a:stretch/>
        </p:blipFill>
        <p:spPr>
          <a:xfrm>
            <a:off x="228600" y="1473200"/>
            <a:ext cx="8800923" cy="51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Virtual Community Norms</a:t>
            </a:r>
            <a:endParaRPr lang="en-US" dirty="0"/>
          </a:p>
        </p:txBody>
      </p:sp>
      <p:graphicFrame>
        <p:nvGraphicFramePr>
          <p:cNvPr id="4" name="Table 3" title="Community Norm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83573"/>
              </p:ext>
            </p:extLst>
          </p:nvPr>
        </p:nvGraphicFramePr>
        <p:xfrm>
          <a:off x="157019" y="1397000"/>
          <a:ext cx="8848436" cy="4937670"/>
        </p:xfrm>
        <a:graphic>
          <a:graphicData uri="http://schemas.openxmlformats.org/drawingml/2006/table">
            <a:tbl>
              <a:tblPr firstRow="1" bandRow="1">
                <a:tableStyleId>{1AEADC2B-4C50-45DF-9E37-BEE3A585DA89}</a:tableStyleId>
              </a:tblPr>
              <a:tblGrid>
                <a:gridCol w="2004290">
                  <a:extLst>
                    <a:ext uri="{9D8B030D-6E8A-4147-A177-3AD203B41FA5}">
                      <a16:colId xmlns:a16="http://schemas.microsoft.com/office/drawing/2014/main" val="2221788876"/>
                    </a:ext>
                  </a:extLst>
                </a:gridCol>
                <a:gridCol w="6844146">
                  <a:extLst>
                    <a:ext uri="{9D8B030D-6E8A-4147-A177-3AD203B41FA5}">
                      <a16:colId xmlns:a16="http://schemas.microsoft.com/office/drawing/2014/main" val="1400416443"/>
                    </a:ext>
                  </a:extLst>
                </a:gridCol>
              </a:tblGrid>
              <a:tr h="8855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400" u="none" strike="noStrike" cap="non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Be </a:t>
                      </a: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Engaged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Unmute to </a:t>
                      </a:r>
                      <a:r>
                        <a:rPr lang="en-US" sz="2400" u="none" strike="noStrike" cap="non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share ideas/ questions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●"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Participate in virtual activities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488759412"/>
                  </a:ext>
                </a:extLst>
              </a:tr>
              <a:tr h="1948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Be Respectful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Eliminate distractions like cell phones, email, social media and background noise.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●"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Give others time to talk and share.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●"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Be committed to attend all three days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525485532"/>
                  </a:ext>
                </a:extLst>
              </a:tr>
              <a:tr h="1948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Be Prepared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Download materials prior to the session.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●"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  <a:sym typeface="Arial"/>
                        </a:rPr>
                        <a:t>Set dates/times with your team to continue action planning after professional learning. 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764878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4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None/>
            </a:pPr>
            <a:r>
              <a:rPr lang="en-US" sz="3200"/>
              <a:t> </a:t>
            </a:r>
            <a:r>
              <a:rPr lang="en-US" sz="2700"/>
              <a:t>Opportunities to respond in a remote teaching environment</a:t>
            </a:r>
            <a:endParaRPr/>
          </a:p>
        </p:txBody>
      </p:sp>
      <p:sp>
        <p:nvSpPr>
          <p:cNvPr id="705" name="Google Shape;705;p100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5735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457200" lvl="1">
              <a:lnSpc>
                <a:spcPct val="114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/>
              <a:t>Response sheet (Anita Archer)</a:t>
            </a:r>
            <a:endParaRPr sz="2400" dirty="0"/>
          </a:p>
          <a:p>
            <a:pPr marL="457200" lvl="1">
              <a:lnSpc>
                <a:spcPct val="114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/>
              <a:t>Breakout room conversations</a:t>
            </a:r>
            <a:endParaRPr sz="2400" dirty="0"/>
          </a:p>
          <a:p>
            <a:pPr marL="457200" lvl="1">
              <a:lnSpc>
                <a:spcPct val="114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/>
              <a:t>Chat box</a:t>
            </a:r>
            <a:endParaRPr sz="2400" dirty="0"/>
          </a:p>
          <a:p>
            <a:pPr marL="457200" lvl="1">
              <a:lnSpc>
                <a:spcPct val="114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/>
              <a:t>Polls</a:t>
            </a:r>
            <a:endParaRPr sz="2400" dirty="0"/>
          </a:p>
          <a:p>
            <a:pPr marL="457200" lvl="1">
              <a:lnSpc>
                <a:spcPct val="114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/>
              <a:t>White boards (zoom)</a:t>
            </a:r>
            <a:endParaRPr sz="2400" dirty="0"/>
          </a:p>
        </p:txBody>
      </p:sp>
      <p:pic>
        <p:nvPicPr>
          <p:cNvPr id="706" name="Google Shape;706;p100" descr="A picture of a notepad that shows opportunities to respond in a remote teaching environment"/>
          <p:cNvPicPr preferRelativeResize="0"/>
          <p:nvPr/>
        </p:nvPicPr>
        <p:blipFill rotWithShape="1">
          <a:blip r:embed="rId4">
            <a:alphaModFix/>
          </a:blip>
          <a:srcRect l="22182" t="28697" r="62208" b="40312"/>
          <a:stretch/>
        </p:blipFill>
        <p:spPr>
          <a:xfrm rot="636849">
            <a:off x="4981588" y="2107290"/>
            <a:ext cx="3405271" cy="3459296"/>
          </a:xfrm>
          <a:prstGeom prst="rect">
            <a:avLst/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Verbal Responses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US" dirty="0" smtClean="0">
                <a:hlinkClick r:id="rId2"/>
              </a:rPr>
              <a:t>Visible Learning Through Success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2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02"/>
          <p:cNvSpPr txBox="1">
            <a:spLocks noGrp="1"/>
          </p:cNvSpPr>
          <p:nvPr>
            <p:ph type="title"/>
          </p:nvPr>
        </p:nvSpPr>
        <p:spPr>
          <a:xfrm>
            <a:off x="2743200" y="256813"/>
            <a:ext cx="5943600" cy="1143001"/>
          </a:xfrm>
          <a:prstGeom prst="rect">
            <a:avLst/>
          </a:prstGeom>
          <a:solidFill>
            <a:srgbClr val="A9DCF2">
              <a:alpha val="65490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Verdana"/>
              <a:buNone/>
            </a:pPr>
            <a:r>
              <a:rPr lang="en-US" sz="3800">
                <a:solidFill>
                  <a:srgbClr val="000000"/>
                </a:solidFill>
              </a:rPr>
              <a:t>Reflect on your own</a:t>
            </a:r>
            <a:endParaRPr/>
          </a:p>
        </p:txBody>
      </p:sp>
      <p:sp>
        <p:nvSpPr>
          <p:cNvPr id="718" name="Google Shape;718;p102"/>
          <p:cNvSpPr txBox="1">
            <a:spLocks noGrp="1"/>
          </p:cNvSpPr>
          <p:nvPr>
            <p:ph type="body" idx="1"/>
          </p:nvPr>
        </p:nvSpPr>
        <p:spPr>
          <a:xfrm>
            <a:off x="300725" y="1578025"/>
            <a:ext cx="81534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/>
              <a:t>Dylan </a:t>
            </a:r>
            <a:r>
              <a:rPr lang="en-US" sz="2400" dirty="0" smtClean="0"/>
              <a:t>Williams </a:t>
            </a:r>
            <a:r>
              <a:rPr lang="en-US" sz="2400" dirty="0"/>
              <a:t>said, “If you’re allowing children to volunteer whether to participate or not in your classroom, quite simply, you’re making the achievement gap bigger.” </a:t>
            </a:r>
            <a:endParaRPr sz="2400" dirty="0"/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/>
              <a:t>What does that statement mean to you as an educator, a team member, a leader?</a:t>
            </a:r>
            <a:endParaRPr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0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270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Data Collection Tool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25" name="Google Shape;725;p103" descr="chart with components for data collection on  providing multiple opportunities to respo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412" y="2244038"/>
            <a:ext cx="8095175" cy="32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2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>
                <a:solidFill>
                  <a:schemeClr val="dk1"/>
                </a:solidFill>
              </a:rPr>
              <a:t>Some additional resources…</a:t>
            </a:r>
            <a:endParaRPr dirty="0"/>
          </a:p>
        </p:txBody>
      </p:sp>
      <p:pic>
        <p:nvPicPr>
          <p:cNvPr id="734" name="Google Shape;734;p104" descr="Book cover of Visible Learning for Mathemat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34638">
            <a:off x="309440" y="3010876"/>
            <a:ext cx="2462997" cy="31823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3" name="Google Shape;733;p104" descr="Book cover of Creating the Schools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2550" y="1573618"/>
            <a:ext cx="2362140" cy="3367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04" descr="Book cover of High Leverage Practices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 rot="360584">
            <a:off x="4245457" y="2370371"/>
            <a:ext cx="2458512" cy="347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04" descr="Book cover of Explicit Instruc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80162">
            <a:off x="6292473" y="1928972"/>
            <a:ext cx="2446031" cy="3234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2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Explicit Links</a:t>
            </a:r>
            <a:endParaRPr/>
          </a:p>
        </p:txBody>
      </p:sp>
      <p:pic>
        <p:nvPicPr>
          <p:cNvPr id="743" name="Google Shape;743;p105" title="Screen shot of Equitable Classroom Pracatices Observation Checklist"/>
          <p:cNvPicPr preferRelativeResize="0"/>
          <p:nvPr/>
        </p:nvPicPr>
        <p:blipFill rotWithShape="1">
          <a:blip r:embed="rId3">
            <a:alphaModFix/>
          </a:blip>
          <a:srcRect l="10449" t="18660" r="13278" b="5667"/>
          <a:stretch/>
        </p:blipFill>
        <p:spPr>
          <a:xfrm rot="-413117">
            <a:off x="457198" y="2688610"/>
            <a:ext cx="4365120" cy="31093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2" name="Google Shape;742;p105" title="Screenshot of &quot;VTSS 10 Practices are Trauma-Informed&quot;"/>
          <p:cNvPicPr preferRelativeResize="0"/>
          <p:nvPr/>
        </p:nvPicPr>
        <p:blipFill rotWithShape="1">
          <a:blip r:embed="rId4">
            <a:alphaModFix/>
          </a:blip>
          <a:srcRect l="893" t="22140" r="3063" b="10969"/>
          <a:stretch/>
        </p:blipFill>
        <p:spPr>
          <a:xfrm>
            <a:off x="1453486" y="1736864"/>
            <a:ext cx="4647061" cy="232352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1" name="Google Shape;741;p105" descr="Book cover of High Leverage Practic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 rot="360677">
            <a:off x="5910958" y="2704467"/>
            <a:ext cx="2371943" cy="3352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0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700">
                <a:solidFill>
                  <a:srgbClr val="000000"/>
                </a:solidFill>
              </a:rPr>
              <a:t>How could an ECS module be customized for use in your division?</a:t>
            </a:r>
            <a:endParaRPr sz="3700">
              <a:solidFill>
                <a:srgbClr val="000000"/>
              </a:solidFill>
            </a:endParaRPr>
          </a:p>
        </p:txBody>
      </p:sp>
      <p:sp>
        <p:nvSpPr>
          <p:cNvPr id="749" name="Google Shape;749;p106"/>
          <p:cNvSpPr txBox="1"/>
          <p:nvPr/>
        </p:nvSpPr>
        <p:spPr>
          <a:xfrm>
            <a:off x="498764" y="1884000"/>
            <a:ext cx="7941600" cy="338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431800">
              <a:lnSpc>
                <a:spcPct val="114000"/>
              </a:lnSpc>
              <a:buSzPts val="3200"/>
              <a:buFont typeface="Arial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Linked to division goals?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1" indent="-431800">
              <a:lnSpc>
                <a:spcPct val="114000"/>
              </a:lnSpc>
              <a:buSzPts val="3200"/>
              <a:buFont typeface="Arial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Examples included from division personnel?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1" indent="-431800">
              <a:lnSpc>
                <a:spcPct val="114000"/>
              </a:lnSpc>
              <a:buSzPts val="3200"/>
              <a:buFont typeface="Arial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Separated into elementary and secondary modules?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1" indent="-431800">
              <a:lnSpc>
                <a:spcPct val="114000"/>
              </a:lnSpc>
              <a:buSzPts val="3200"/>
              <a:buFont typeface="Arial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Include videos of division leaders?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0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</a:rPr>
              <a:t>Padlet for Breakout Room </a:t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755" name="Google Shape;755;p107"/>
          <p:cNvSpPr txBox="1">
            <a:spLocks noGrp="1"/>
          </p:cNvSpPr>
          <p:nvPr>
            <p:ph type="body" idx="1"/>
          </p:nvPr>
        </p:nvSpPr>
        <p:spPr>
          <a:xfrm>
            <a:off x="0" y="1568550"/>
            <a:ext cx="8808000" cy="51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571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 dirty="0" smtClean="0">
                <a:solidFill>
                  <a:schemeClr val="hlink"/>
                </a:solidFill>
                <a:hlinkClick r:id="rId3"/>
              </a:rPr>
              <a:t>Link to </a:t>
            </a:r>
            <a:r>
              <a:rPr lang="en-US" sz="2400" u="sng" dirty="0" err="1" smtClean="0">
                <a:solidFill>
                  <a:schemeClr val="hlink"/>
                </a:solidFill>
                <a:hlinkClick r:id="rId3"/>
              </a:rPr>
              <a:t>Padlet</a:t>
            </a:r>
            <a:r>
              <a:rPr lang="en-US" sz="2400" u="sng" dirty="0" smtClean="0">
                <a:solidFill>
                  <a:schemeClr val="hlink"/>
                </a:solidFill>
                <a:hlinkClick r:id="rId3"/>
              </a:rPr>
              <a:t> for Breakout Room</a:t>
            </a:r>
            <a:endParaRPr sz="2400" dirty="0"/>
          </a:p>
          <a:p>
            <a:pPr marL="0" lvl="0" indent="571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   </a:t>
            </a:r>
            <a:r>
              <a:rPr lang="en-US" dirty="0"/>
              <a:t>    </a:t>
            </a:r>
            <a:endParaRPr dirty="0"/>
          </a:p>
          <a:p>
            <a:pPr marL="0" lvl="0" indent="571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endParaRPr sz="25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 dirty="0">
                <a:latin typeface="Garamond"/>
                <a:ea typeface="Garamond"/>
                <a:cs typeface="Garamond"/>
                <a:sym typeface="Garamond"/>
              </a:rPr>
              <a:t>        </a:t>
            </a:r>
            <a:endParaRPr sz="5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5000" dirty="0"/>
          </a:p>
        </p:txBody>
      </p:sp>
      <p:pic>
        <p:nvPicPr>
          <p:cNvPr id="757" name="Google Shape;757;p107" descr="QR code for access to the Padl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5325" y="2347707"/>
            <a:ext cx="3493350" cy="41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</a:rPr>
              <a:t>Systems</a:t>
            </a:r>
            <a:endParaRPr/>
          </a:p>
        </p:txBody>
      </p:sp>
      <p:sp>
        <p:nvSpPr>
          <p:cNvPr id="763" name="Google Shape;763;p10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solidFill>
                  <a:schemeClr val="dk1"/>
                </a:solidFill>
              </a:rPr>
              <a:t>Support the Staff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dirty="0">
                <a:solidFill>
                  <a:schemeClr val="dk1"/>
                </a:solidFill>
              </a:rPr>
              <a:t>Build the </a:t>
            </a:r>
            <a:r>
              <a:rPr lang="en-US" dirty="0"/>
              <a:t>System</a:t>
            </a:r>
            <a:endParaRPr sz="4000" dirty="0"/>
          </a:p>
        </p:txBody>
      </p:sp>
      <p:sp>
        <p:nvSpPr>
          <p:cNvPr id="770" name="Google Shape;770;p109"/>
          <p:cNvSpPr txBox="1">
            <a:spLocks noGrp="1"/>
          </p:cNvSpPr>
          <p:nvPr>
            <p:ph type="body" idx="4294967295"/>
          </p:nvPr>
        </p:nvSpPr>
        <p:spPr>
          <a:xfrm>
            <a:off x="457200" y="1694625"/>
            <a:ext cx="8229600" cy="4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>
              <a:lnSpc>
                <a:spcPct val="114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b="1" dirty="0">
                <a:sym typeface="Arial"/>
              </a:rPr>
              <a:t>Step 1: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>
                <a:sym typeface="Arial"/>
              </a:rPr>
              <a:t>concern identified through DATA)</a:t>
            </a:r>
            <a:endParaRPr sz="2400" dirty="0"/>
          </a:p>
          <a:p>
            <a:pPr marL="914400" lvl="2">
              <a:lnSpc>
                <a:spcPct val="11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Provide </a:t>
            </a:r>
            <a:r>
              <a:rPr lang="en-US" sz="2400" dirty="0">
                <a:sym typeface="Arial"/>
              </a:rPr>
              <a:t>professional learning on PRACTICE. </a:t>
            </a:r>
            <a:endParaRPr sz="2400" dirty="0">
              <a:sym typeface="Arial"/>
            </a:endParaRPr>
          </a:p>
          <a:p>
            <a:pPr marL="914400" lvl="2">
              <a:lnSpc>
                <a:spcPct val="11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Begin implementation.</a:t>
            </a:r>
            <a:endParaRPr sz="2400" dirty="0">
              <a:sym typeface="Arial"/>
            </a:endParaRPr>
          </a:p>
          <a:p>
            <a:pPr marL="457200" lvl="1">
              <a:lnSpc>
                <a:spcPct val="114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b="1" dirty="0">
                <a:sym typeface="Arial"/>
              </a:rPr>
              <a:t>Step 2:</a:t>
            </a:r>
            <a:r>
              <a:rPr lang="en-US" sz="2400" b="1" dirty="0"/>
              <a:t> </a:t>
            </a:r>
            <a:r>
              <a:rPr lang="en-US" sz="2400" dirty="0" smtClean="0">
                <a:sym typeface="Arial"/>
              </a:rPr>
              <a:t>Teachers </a:t>
            </a:r>
            <a:r>
              <a:rPr lang="en-US" sz="2400" dirty="0">
                <a:sym typeface="Arial"/>
              </a:rPr>
              <a:t>practice strategies and self assess.</a:t>
            </a:r>
            <a:endParaRPr sz="2400" dirty="0">
              <a:sym typeface="Arial"/>
            </a:endParaRPr>
          </a:p>
          <a:p>
            <a:pPr marL="914400" lvl="2">
              <a:lnSpc>
                <a:spcPct val="11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ym typeface="Arial"/>
              </a:rPr>
              <a:t>They meet in small groups to reflect on practice, successes and challenges, </a:t>
            </a:r>
            <a:endParaRPr sz="2400" dirty="0">
              <a:sym typeface="Arial"/>
            </a:endParaRPr>
          </a:p>
          <a:p>
            <a:pPr marL="914400" lvl="2">
              <a:lnSpc>
                <a:spcPct val="11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ym typeface="Arial"/>
              </a:rPr>
              <a:t>Teachers ask for support from peers and/or coach.</a:t>
            </a:r>
            <a:endParaRPr sz="2400" dirty="0"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3"/>
          <p:cNvSpPr txBox="1">
            <a:spLocks noGrp="1"/>
          </p:cNvSpPr>
          <p:nvPr>
            <p:ph type="title"/>
          </p:nvPr>
        </p:nvSpPr>
        <p:spPr>
          <a:xfrm>
            <a:off x="228601" y="228600"/>
            <a:ext cx="8686801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>
            <a:noFill/>
          </a:ln>
        </p:spPr>
        <p:txBody>
          <a:bodyPr spcFirstLastPara="1" wrap="square" lIns="60900" tIns="60900" rIns="60900" bIns="60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Verdana"/>
              <a:buNone/>
            </a:pPr>
            <a:r>
              <a:rPr lang="en-US" sz="3700">
                <a:solidFill>
                  <a:srgbClr val="000000"/>
                </a:solidFill>
              </a:rPr>
              <a:t>Overarching Learning Expectations</a:t>
            </a:r>
            <a:endParaRPr/>
          </a:p>
        </p:txBody>
      </p:sp>
      <p:sp>
        <p:nvSpPr>
          <p:cNvPr id="594" name="Google Shape;594;p83"/>
          <p:cNvSpPr txBox="1"/>
          <p:nvPr/>
        </p:nvSpPr>
        <p:spPr>
          <a:xfrm>
            <a:off x="274324" y="1517899"/>
            <a:ext cx="8595351" cy="481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marR="0" lvl="0" indent="254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Verdana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Participants will: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539750" indent="-539115">
              <a:lnSpc>
                <a:spcPct val="114000"/>
              </a:lnSpc>
              <a:spcBef>
                <a:spcPts val="400"/>
              </a:spcBef>
              <a:buSzPct val="100000"/>
              <a:buFont typeface="Verdana"/>
              <a:buAutoNum type="arabicPeriod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Understand the alignment of process across behavior, academics and social emotional learning. </a:t>
            </a:r>
            <a:endParaRPr sz="2400" dirty="0">
              <a:latin typeface="Verdana"/>
              <a:ea typeface="Verdana"/>
              <a:cs typeface="Verdana"/>
            </a:endParaRPr>
          </a:p>
          <a:p>
            <a:pPr marL="539750" indent="-539115">
              <a:lnSpc>
                <a:spcPct val="114000"/>
              </a:lnSpc>
              <a:spcBef>
                <a:spcPts val="400"/>
              </a:spcBef>
              <a:buSzPct val="100000"/>
              <a:buFont typeface="Verdana"/>
              <a:buAutoNum type="arabicPeriod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Develop a plan for the data collection, professional learning and coaching needed at the school and division level in order to promote the use of effective classroom practices.</a:t>
            </a:r>
            <a:endParaRPr sz="2400" dirty="0">
              <a:latin typeface="Verdana"/>
              <a:ea typeface="Verdana"/>
              <a:cs typeface="Verdana"/>
            </a:endParaRPr>
          </a:p>
          <a:p>
            <a:pPr marL="539750" marR="0" lvl="0" indent="-539115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Assist others in their understanding of the connection between instructional practices and equitable classroom systems to promote high achievement for all learners.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Building the Plan</a:t>
            </a:r>
            <a:endParaRPr sz="4000"/>
          </a:p>
        </p:txBody>
      </p:sp>
      <p:sp>
        <p:nvSpPr>
          <p:cNvPr id="776" name="Google Shape;776;p110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>
              <a:lnSpc>
                <a:spcPct val="114000"/>
              </a:lnSpc>
              <a:spcBef>
                <a:spcPts val="0"/>
              </a:spcBef>
              <a:buChar char="●"/>
            </a:pPr>
            <a:r>
              <a:rPr lang="en-US" sz="2400" b="1" dirty="0"/>
              <a:t>Step 3: </a:t>
            </a:r>
            <a:endParaRPr sz="2400" b="1" dirty="0"/>
          </a:p>
          <a:p>
            <a:pPr marL="914400" lvl="1">
              <a:lnSpc>
                <a:spcPct val="114000"/>
              </a:lnSpc>
              <a:spcBef>
                <a:spcPts val="0"/>
              </a:spcBef>
              <a:buChar char="○"/>
            </a:pPr>
            <a:r>
              <a:rPr lang="en-US" sz="2400" dirty="0"/>
              <a:t>Teachers collect data on fluency with the practice</a:t>
            </a:r>
            <a:endParaRPr sz="2400" dirty="0"/>
          </a:p>
          <a:p>
            <a:pPr marL="914400" lvl="1">
              <a:lnSpc>
                <a:spcPct val="114000"/>
              </a:lnSpc>
              <a:spcBef>
                <a:spcPts val="0"/>
              </a:spcBef>
              <a:buChar char="○"/>
            </a:pPr>
            <a:r>
              <a:rPr lang="en-US" sz="2400" dirty="0"/>
              <a:t>Record themselves or ask for a peer or coach observation with feedback  </a:t>
            </a:r>
            <a:endParaRPr sz="2400" dirty="0"/>
          </a:p>
          <a:p>
            <a:pPr marL="914400" lvl="1">
              <a:lnSpc>
                <a:spcPct val="114000"/>
              </a:lnSpc>
              <a:spcBef>
                <a:spcPts val="0"/>
              </a:spcBef>
              <a:buChar char="○"/>
            </a:pPr>
            <a:r>
              <a:rPr lang="en-US" sz="2400" dirty="0"/>
              <a:t>They discuss in small group the best places to incorporate the practice in a lesson </a:t>
            </a:r>
            <a:endParaRPr sz="2400" dirty="0"/>
          </a:p>
          <a:p>
            <a:pPr marL="457200" lvl="0">
              <a:lnSpc>
                <a:spcPct val="114000"/>
              </a:lnSpc>
              <a:spcBef>
                <a:spcPts val="0"/>
              </a:spcBef>
              <a:buChar char="●"/>
            </a:pPr>
            <a:r>
              <a:rPr lang="en-US" sz="2400" b="1" dirty="0"/>
              <a:t>Step 4:</a:t>
            </a:r>
            <a:endParaRPr sz="2400" b="1" dirty="0"/>
          </a:p>
          <a:p>
            <a:pPr marL="914400" lvl="1">
              <a:lnSpc>
                <a:spcPct val="114000"/>
              </a:lnSpc>
              <a:spcBef>
                <a:spcPts val="0"/>
              </a:spcBef>
              <a:buChar char="○"/>
            </a:pPr>
            <a:r>
              <a:rPr lang="en-US" sz="2400" dirty="0"/>
              <a:t>Meet again as a large group to share data and experiences with practice </a:t>
            </a:r>
            <a:endParaRPr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1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Data Collection Tool: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Opportunities to Respond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82" name="Google Shape;782;p111" descr="chart with components for data collection on  providing multiple opportunities to respo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412" y="2244038"/>
            <a:ext cx="8095175" cy="32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Coaching Ideas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767618" cy="4699000"/>
          </a:xfrm>
        </p:spPr>
        <p:txBody>
          <a:bodyPr numCol="2" spcCol="182880"/>
          <a:lstStyle/>
          <a:p>
            <a:pPr marL="25400" lvl="1" indent="0">
              <a:lnSpc>
                <a:spcPct val="114000"/>
              </a:lnSpc>
              <a:spcBef>
                <a:spcPts val="0"/>
              </a:spcBef>
              <a:buSzPts val="3200"/>
              <a:buNone/>
            </a:pPr>
            <a:r>
              <a:rPr lang="en-US" sz="2400" b="1" dirty="0">
                <a:sym typeface="Arial"/>
              </a:rPr>
              <a:t>The Pause Procedure</a:t>
            </a:r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>
                <a:sym typeface="Arial"/>
              </a:rPr>
              <a:t>Stop talking after 12 minutes!</a:t>
            </a:r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>
                <a:sym typeface="Arial"/>
              </a:rPr>
              <a:t>Ask students to process, by discussion in pairs, rewriting notes, or sharing experiences. (remote pairing if necessary)</a:t>
            </a:r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>
                <a:sym typeface="Arial"/>
              </a:rPr>
              <a:t>Result: Significantly higher retention </a:t>
            </a:r>
            <a:r>
              <a:rPr lang="en-US" sz="2400" dirty="0">
                <a:sym typeface="Arial"/>
              </a:rPr>
              <a:t>rates</a:t>
            </a:r>
          </a:p>
          <a:p>
            <a:pPr marL="25400" lvl="1" indent="0">
              <a:lnSpc>
                <a:spcPct val="114000"/>
              </a:lnSpc>
              <a:spcBef>
                <a:spcPts val="0"/>
              </a:spcBef>
              <a:buSzPts val="3200"/>
              <a:buNone/>
            </a:pPr>
            <a:r>
              <a:rPr lang="en-US" sz="2400" b="1" dirty="0">
                <a:sym typeface="Arial"/>
              </a:rPr>
              <a:t>Liven </a:t>
            </a:r>
            <a:r>
              <a:rPr lang="en-US" sz="2400" b="1" dirty="0" smtClean="0">
                <a:sym typeface="Arial"/>
              </a:rPr>
              <a:t>up the PowerPoint</a:t>
            </a:r>
            <a:endParaRPr lang="en-US" sz="2400" b="1" dirty="0">
              <a:sym typeface="Arial"/>
            </a:endParaRPr>
          </a:p>
          <a:p>
            <a:pPr marL="457200" lvl="1" indent="-431800">
              <a:lnSpc>
                <a:spcPct val="114000"/>
              </a:lnSpc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400" dirty="0">
                <a:sym typeface="Arial"/>
              </a:rPr>
              <a:t>Insert a processing slide after a certain number of content slides. </a:t>
            </a:r>
            <a:r>
              <a:rPr lang="en-US" sz="2400" dirty="0">
                <a:sym typeface="Arial"/>
              </a:rPr>
              <a:t>Allow students time to work on a formative assessment question (remote pairing if necessary</a:t>
            </a:r>
            <a:r>
              <a:rPr lang="en-US" sz="2400" dirty="0" smtClean="0">
                <a:sym typeface="Arial"/>
              </a:rPr>
              <a:t>).</a:t>
            </a:r>
            <a:endParaRPr lang="en-US" sz="24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4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Sharon Clark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8982" y="1600200"/>
            <a:ext cx="5287820" cy="2001982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 smtClean="0"/>
              <a:t>Transcript of this video is available at the </a:t>
            </a:r>
            <a:r>
              <a:rPr lang="en-US" sz="2400" dirty="0" smtClean="0">
                <a:hlinkClick r:id="rId2"/>
              </a:rPr>
              <a:t>Virtual Networking for Coaches web page </a:t>
            </a:r>
            <a:r>
              <a:rPr lang="en-US" sz="2400" dirty="0" smtClean="0"/>
              <a:t>under the “2020-2021” section</a:t>
            </a:r>
            <a:r>
              <a:rPr lang="en-US" sz="2400" dirty="0"/>
              <a:t>.</a:t>
            </a:r>
          </a:p>
        </p:txBody>
      </p:sp>
      <p:pic>
        <p:nvPicPr>
          <p:cNvPr id="4" name="Google Shape;798;p113" title="IMG_2738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496675"/>
            <a:ext cx="2773614" cy="510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985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1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</a:rPr>
              <a:t>Padlet for Breakout </a:t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804" name="Google Shape;804;p114"/>
          <p:cNvSpPr txBox="1">
            <a:spLocks noGrp="1"/>
          </p:cNvSpPr>
          <p:nvPr>
            <p:ph type="body" idx="1"/>
          </p:nvPr>
        </p:nvSpPr>
        <p:spPr>
          <a:xfrm>
            <a:off x="1348509" y="1568550"/>
            <a:ext cx="6419274" cy="45828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571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 dirty="0" err="1" smtClean="0">
                <a:solidFill>
                  <a:schemeClr val="hlink"/>
                </a:solidFill>
                <a:hlinkClick r:id="rId3"/>
              </a:rPr>
              <a:t>Padlet</a:t>
            </a:r>
            <a:r>
              <a:rPr lang="en-US" sz="2400" u="sng" dirty="0" smtClean="0">
                <a:solidFill>
                  <a:schemeClr val="hlink"/>
                </a:solidFill>
                <a:hlinkClick r:id="rId3"/>
              </a:rPr>
              <a:t> for Breakout</a:t>
            </a:r>
            <a:endParaRPr sz="2400" dirty="0"/>
          </a:p>
          <a:p>
            <a:pPr marL="0" lvl="0" indent="571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   </a:t>
            </a:r>
            <a:r>
              <a:rPr lang="en-US" dirty="0"/>
              <a:t>    </a:t>
            </a:r>
            <a:endParaRPr dirty="0"/>
          </a:p>
          <a:p>
            <a:pPr marL="0" lvl="0" indent="571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endParaRPr sz="25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 dirty="0">
                <a:latin typeface="Garamond"/>
                <a:ea typeface="Garamond"/>
                <a:cs typeface="Garamond"/>
                <a:sym typeface="Garamond"/>
              </a:rPr>
              <a:t>        </a:t>
            </a:r>
            <a:endParaRPr sz="5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5000" dirty="0"/>
          </a:p>
        </p:txBody>
      </p:sp>
      <p:pic>
        <p:nvPicPr>
          <p:cNvPr id="806" name="Google Shape;806;p114" title="QR code used to access the Padl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5325" y="2028212"/>
            <a:ext cx="3493350" cy="41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15"/>
          <p:cNvSpPr txBox="1">
            <a:spLocks noGrp="1"/>
          </p:cNvSpPr>
          <p:nvPr>
            <p:ph type="title"/>
          </p:nvPr>
        </p:nvSpPr>
        <p:spPr>
          <a:xfrm>
            <a:off x="228599" y="228600"/>
            <a:ext cx="8686800" cy="1143000"/>
          </a:xfrm>
          <a:prstGeom prst="rect">
            <a:avLst/>
          </a:prstGeom>
          <a:solidFill>
            <a:srgbClr val="A9DCF2">
              <a:alpha val="66270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This is our way of work.</a:t>
            </a:r>
            <a:endParaRPr/>
          </a:p>
        </p:txBody>
      </p:sp>
      <p:pic>
        <p:nvPicPr>
          <p:cNvPr id="812" name="Google Shape;812;p115" title="Implementation Log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718" y="1492849"/>
            <a:ext cx="6809214" cy="472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77071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Academic Tiered Fidelity Inventory</a:t>
            </a:r>
            <a:endParaRPr dirty="0"/>
          </a:p>
        </p:txBody>
      </p:sp>
      <p:pic>
        <p:nvPicPr>
          <p:cNvPr id="818" name="Google Shape;818;p116" title="Cover of Academic Tiered Fidelity Inventory bookl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50" y="2010267"/>
            <a:ext cx="3543701" cy="382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16" descr="Screen shot of Academic Tiered Fidelity Inventory, or TFI, component 1.4a"/>
          <p:cNvPicPr preferRelativeResize="0"/>
          <p:nvPr/>
        </p:nvPicPr>
        <p:blipFill rotWithShape="1">
          <a:blip r:embed="rId4">
            <a:alphaModFix/>
          </a:blip>
          <a:srcRect b="13517"/>
          <a:stretch/>
        </p:blipFill>
        <p:spPr>
          <a:xfrm>
            <a:off x="3680226" y="1750024"/>
            <a:ext cx="3625100" cy="14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16" descr="Screen shot of Academic Tiered Fidelity Inventory, or TFI, component 1.7a"/>
          <p:cNvPicPr preferRelativeResize="0"/>
          <p:nvPr/>
        </p:nvPicPr>
        <p:blipFill rotWithShape="1">
          <a:blip r:embed="rId5">
            <a:alphaModFix/>
          </a:blip>
          <a:srcRect b="53566"/>
          <a:stretch/>
        </p:blipFill>
        <p:spPr>
          <a:xfrm>
            <a:off x="5164714" y="3045986"/>
            <a:ext cx="3311261" cy="16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16" descr="Screen shot of Academic Tiered Fidelity Inventory, or TFI, component 1.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37151" y="4598757"/>
            <a:ext cx="3311250" cy="216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 txBox="1">
            <a:spLocks noGrp="1"/>
          </p:cNvSpPr>
          <p:nvPr>
            <p:ph type="title"/>
          </p:nvPr>
        </p:nvSpPr>
        <p:spPr>
          <a:xfrm>
            <a:off x="228599" y="228600"/>
            <a:ext cx="8686801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VTSS Implementation Logic</a:t>
            </a:r>
            <a:endParaRPr/>
          </a:p>
        </p:txBody>
      </p:sp>
      <p:grpSp>
        <p:nvGrpSpPr>
          <p:cNvPr id="2" name="Group 1" descr="Overlapping Venn Diagram featuring Supporting Staff,Decision Making, and Students " title="Implementation Logic"/>
          <p:cNvGrpSpPr/>
          <p:nvPr/>
        </p:nvGrpSpPr>
        <p:grpSpPr>
          <a:xfrm>
            <a:off x="1076718" y="1492849"/>
            <a:ext cx="6809214" cy="4724401"/>
            <a:chOff x="1076718" y="1492849"/>
            <a:chExt cx="6809214" cy="4724401"/>
          </a:xfrm>
        </p:grpSpPr>
        <p:pic>
          <p:nvPicPr>
            <p:cNvPr id="600" name="Google Shape;600;p84" descr="Overlapping Venn Diagram featuring Supporting Staff,Decision Making, and Students " title="Implementation Logic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6718" y="1492849"/>
              <a:ext cx="6809214" cy="4724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1" name="Google Shape;601;p84"/>
            <p:cNvSpPr txBox="1"/>
            <p:nvPr/>
          </p:nvSpPr>
          <p:spPr>
            <a:xfrm>
              <a:off x="3434125" y="1793950"/>
              <a:ext cx="1834800" cy="389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2" name="Google Shape;602;p84"/>
            <p:cNvSpPr txBox="1"/>
            <p:nvPr/>
          </p:nvSpPr>
          <p:spPr>
            <a:xfrm>
              <a:off x="4766775" y="2880550"/>
              <a:ext cx="1127700" cy="4818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3" name="Google Shape;603;p84"/>
            <p:cNvSpPr txBox="1"/>
            <p:nvPr/>
          </p:nvSpPr>
          <p:spPr>
            <a:xfrm>
              <a:off x="3505875" y="4305475"/>
              <a:ext cx="1671000" cy="5331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4" name="Google Shape;604;p84"/>
            <p:cNvSpPr txBox="1"/>
            <p:nvPr/>
          </p:nvSpPr>
          <p:spPr>
            <a:xfrm>
              <a:off x="2696050" y="2880550"/>
              <a:ext cx="1353300" cy="4818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4</a:t>
              </a:r>
              <a:endParaRPr sz="17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3253"/>
          </a:xfrm>
          <a:prstGeom prst="rect">
            <a:avLst/>
          </a:prstGeom>
          <a:solidFill>
            <a:srgbClr val="A9DCF2">
              <a:alpha val="66270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Let’s Just Dip a Toe Into Coaching Academics</a:t>
            </a:r>
            <a:endParaRPr dirty="0"/>
          </a:p>
        </p:txBody>
      </p:sp>
      <p:pic>
        <p:nvPicPr>
          <p:cNvPr id="610" name="Google Shape;610;p85" descr="toe dipping into water on a sandy  beach" title="Decorative"/>
          <p:cNvPicPr preferRelativeResize="0"/>
          <p:nvPr/>
        </p:nvPicPr>
        <p:blipFill rotWithShape="1">
          <a:blip r:embed="rId3">
            <a:alphaModFix/>
          </a:blip>
          <a:srcRect b="8160"/>
          <a:stretch/>
        </p:blipFill>
        <p:spPr>
          <a:xfrm>
            <a:off x="1614462" y="1922122"/>
            <a:ext cx="5915075" cy="385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6"/>
          <p:cNvSpPr txBox="1">
            <a:spLocks noGrp="1"/>
          </p:cNvSpPr>
          <p:nvPr>
            <p:ph type="title"/>
          </p:nvPr>
        </p:nvSpPr>
        <p:spPr>
          <a:xfrm>
            <a:off x="685812" y="406345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b="0"/>
              <a:t>Data:</a:t>
            </a:r>
            <a:endParaRPr b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b="0"/>
              <a:t>Support Decision Making</a:t>
            </a:r>
            <a:endParaRPr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Data that Indicates a Need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21" name="Google Shape;621;p87"/>
          <p:cNvSpPr txBox="1">
            <a:spLocks noGrp="1"/>
          </p:cNvSpPr>
          <p:nvPr>
            <p:ph type="body" idx="1"/>
          </p:nvPr>
        </p:nvSpPr>
        <p:spPr>
          <a:xfrm>
            <a:off x="457201" y="1600199"/>
            <a:ext cx="8229600" cy="468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457200" lvl="0" indent="-431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Walkthrough data</a:t>
            </a:r>
            <a:endParaRPr sz="3000" dirty="0"/>
          </a:p>
          <a:p>
            <a:pPr marL="457200" lvl="0" indent="-431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Data Dashboard</a:t>
            </a:r>
            <a:endParaRPr sz="3000" dirty="0"/>
          </a:p>
          <a:p>
            <a:pPr marL="457200" lvl="0" indent="-431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Office Discipline Referrals</a:t>
            </a:r>
            <a:endParaRPr sz="3000" dirty="0"/>
          </a:p>
          <a:p>
            <a:pPr marL="457200" lvl="0" indent="-431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Attendance</a:t>
            </a:r>
            <a:endParaRPr sz="3000" dirty="0"/>
          </a:p>
          <a:p>
            <a:pPr marL="457200" lvl="0" indent="-431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Screening data</a:t>
            </a:r>
            <a:endParaRPr sz="3000" dirty="0"/>
          </a:p>
          <a:p>
            <a:pPr marL="457200" lvl="0" indent="-431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Benchmark data</a:t>
            </a:r>
            <a:endParaRPr sz="3000" dirty="0"/>
          </a:p>
          <a:p>
            <a:pPr marL="457200" lvl="0" indent="-431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SOLs</a:t>
            </a:r>
            <a:endParaRPr sz="3000" dirty="0"/>
          </a:p>
          <a:p>
            <a:pPr marL="457200" lvl="0" indent="-431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Climate surveys</a:t>
            </a:r>
            <a:endParaRPr sz="3000" dirty="0"/>
          </a:p>
          <a:p>
            <a:pPr marL="457200" lvl="0" indent="-431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Family surveys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600"/>
              <a:t> Walkthrough Observation Data</a:t>
            </a:r>
            <a:endParaRPr sz="3600"/>
          </a:p>
        </p:txBody>
      </p:sp>
      <p:pic>
        <p:nvPicPr>
          <p:cNvPr id="627" name="Google Shape;627;p88" title="Walkthrough Observation Data"/>
          <p:cNvPicPr preferRelativeResize="0"/>
          <p:nvPr/>
        </p:nvPicPr>
        <p:blipFill rotWithShape="1">
          <a:blip r:embed="rId3">
            <a:alphaModFix/>
          </a:blip>
          <a:srcRect l="7507" t="25472" r="4168" b="31931"/>
          <a:stretch/>
        </p:blipFill>
        <p:spPr>
          <a:xfrm>
            <a:off x="197216" y="1570579"/>
            <a:ext cx="8749582" cy="379574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700">
                <a:solidFill>
                  <a:srgbClr val="000000"/>
                </a:solidFill>
              </a:rPr>
              <a:t>Your thoughts on Padlet</a:t>
            </a:r>
            <a:endParaRPr sz="3700">
              <a:solidFill>
                <a:srgbClr val="000000"/>
              </a:solidFill>
            </a:endParaRPr>
          </a:p>
        </p:txBody>
      </p:sp>
      <p:sp>
        <p:nvSpPr>
          <p:cNvPr id="633" name="Google Shape;633;p89"/>
          <p:cNvSpPr txBox="1"/>
          <p:nvPr/>
        </p:nvSpPr>
        <p:spPr>
          <a:xfrm>
            <a:off x="228600" y="2163391"/>
            <a:ext cx="8628300" cy="266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31800">
              <a:lnSpc>
                <a:spcPct val="114000"/>
              </a:lnSpc>
              <a:buSzPts val="3200"/>
              <a:buFont typeface="Arial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What additional data sources are used in your division to determine the use of instructional practices?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457200" indent="-431800">
              <a:lnSpc>
                <a:spcPct val="114000"/>
              </a:lnSpc>
              <a:buSzPts val="3200"/>
              <a:buFont typeface="Arial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Which data sources are the most valuable to you as an individual or team</a:t>
            </a:r>
            <a:r>
              <a:rPr lang="en-US" sz="3000" dirty="0" smtClean="0">
                <a:latin typeface="Verdana"/>
                <a:ea typeface="Verdana"/>
                <a:cs typeface="Verdana"/>
                <a:sym typeface="Verdana"/>
              </a:rPr>
              <a:t>?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18607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18607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860</Words>
  <Application>Microsoft Office PowerPoint</Application>
  <PresentationFormat>On-screen Show (4:3)</PresentationFormat>
  <Paragraphs>152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Courier New</vt:lpstr>
      <vt:lpstr>Garamond</vt:lpstr>
      <vt:lpstr>Verdana</vt:lpstr>
      <vt:lpstr>Calibri</vt:lpstr>
      <vt:lpstr>Office Theme</vt:lpstr>
      <vt:lpstr>Office Theme</vt:lpstr>
      <vt:lpstr>Office Theme</vt:lpstr>
      <vt:lpstr>Moving to Academics</vt:lpstr>
      <vt:lpstr>Virtual Community Norms</vt:lpstr>
      <vt:lpstr>Overarching Learning Expectations</vt:lpstr>
      <vt:lpstr>VTSS Implementation Logic</vt:lpstr>
      <vt:lpstr>Let’s Just Dip a Toe Into Coaching Academics</vt:lpstr>
      <vt:lpstr>Data: Support Decision Making</vt:lpstr>
      <vt:lpstr>Data that Indicates a Need</vt:lpstr>
      <vt:lpstr> Walkthrough Observation Data</vt:lpstr>
      <vt:lpstr>Your thoughts on Padlet</vt:lpstr>
      <vt:lpstr>Padlet Link for Breakout Room </vt:lpstr>
      <vt:lpstr>Practices</vt:lpstr>
      <vt:lpstr>Why practices?</vt:lpstr>
      <vt:lpstr>WHY?</vt:lpstr>
      <vt:lpstr>The VTSS Ten from Effective Classroom Practices</vt:lpstr>
      <vt:lpstr>Each VTSS practice can stand alone</vt:lpstr>
      <vt:lpstr>Opportunities to Respond</vt:lpstr>
      <vt:lpstr>Rationale</vt:lpstr>
      <vt:lpstr>Opportunities to Respond - When and How to Use </vt:lpstr>
      <vt:lpstr>Action Responses</vt:lpstr>
      <vt:lpstr> Opportunities to respond in a remote teaching environment</vt:lpstr>
      <vt:lpstr>Verbal Responses </vt:lpstr>
      <vt:lpstr>Reflect on your own</vt:lpstr>
      <vt:lpstr>Data Collection Tool</vt:lpstr>
      <vt:lpstr>Some additional resources…</vt:lpstr>
      <vt:lpstr>Explicit Links</vt:lpstr>
      <vt:lpstr>How could an ECS module be customized for use in your division?</vt:lpstr>
      <vt:lpstr>Padlet for Breakout Room </vt:lpstr>
      <vt:lpstr>Support the Staff</vt:lpstr>
      <vt:lpstr>Build the System</vt:lpstr>
      <vt:lpstr>Building the Plan</vt:lpstr>
      <vt:lpstr>Data Collection Tool: Opportunities to Respond</vt:lpstr>
      <vt:lpstr>Coaching Ideas</vt:lpstr>
      <vt:lpstr>Sharon Clark</vt:lpstr>
      <vt:lpstr>Padlet for Breakout </vt:lpstr>
      <vt:lpstr>This is our way of work.</vt:lpstr>
      <vt:lpstr>Academic Tiered Fidelity Inventory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 Academics</dc:title>
  <dc:creator>Anna Hebb</dc:creator>
  <cp:lastModifiedBy>Marguerite Miles</cp:lastModifiedBy>
  <cp:revision>11</cp:revision>
  <dcterms:modified xsi:type="dcterms:W3CDTF">2020-10-20T22:33:26Z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0C34DACF-C2B7-4C1F-BA31-9B195395BB10</vt:lpwstr>
  </property>
  <property fmtid="{D5CDD505-2E9C-101B-9397-08002B2CF9AE}" pid="3" name="ArticulatePath">
    <vt:lpwstr>PPT Participant copy for 10_20_2020 CoP (1)</vt:lpwstr>
  </property>
</Properties>
</file>