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9144000" cy="6858000" type="screen4x3"/>
  <p:notesSz cx="6858000" cy="9144000"/>
  <p:embeddedFontLst>
    <p:embeddedFont>
      <p:font typeface="Comic Sans MS" panose="030F0702030302020204" pitchFamily="66" charset="0"/>
      <p:regular r:id="rId78"/>
      <p:bold r:id="rId79"/>
      <p:italic r:id="rId80"/>
      <p:boldItalic r:id="rId81"/>
    </p:embeddedFont>
    <p:embeddedFont>
      <p:font typeface="Dosis" pitchFamily="2" charset="0"/>
      <p:regular r:id="rId82"/>
    </p:embeddedFont>
    <p:embeddedFont>
      <p:font typeface="Pacifico" panose="00000500000000000000" pitchFamily="2" charset="0"/>
      <p:regular r:id="rId83"/>
    </p:embeddedFont>
    <p:embeddedFont>
      <p:font typeface="Roboto" panose="02000000000000000000" pitchFamily="2" charset="0"/>
      <p:regular r:id="rId84"/>
      <p:bold r:id="rId85"/>
      <p:italic r:id="rId86"/>
      <p:boldItalic r:id="rId87"/>
    </p:embeddedFont>
    <p:embeddedFont>
      <p:font typeface="Verdana" panose="020B0604030504040204" pitchFamily="34"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orient="horz" pos="216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2" roundtripDataSignature="AMtx7mjhOAdA3C96nsjA7ZrqRHfHFWADx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E09B25-8F1B-4989-B74E-29972BC31545}">
  <a:tblStyle styleId="{D2E09B25-8F1B-4989-B74E-29972BC3154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autoAdjust="0"/>
    <p:restoredTop sz="94673" autoAdjust="0"/>
  </p:normalViewPr>
  <p:slideViewPr>
    <p:cSldViewPr snapToGrid="0">
      <p:cViewPr varScale="1">
        <p:scale>
          <a:sx n="101" d="100"/>
          <a:sy n="101" d="100"/>
        </p:scale>
        <p:origin x="1188" y="108"/>
      </p:cViewPr>
      <p:guideLst>
        <p:guide pos="2880"/>
        <p:guide orient="horz" pos="2160"/>
      </p:guideLst>
    </p:cSldViewPr>
  </p:slideViewPr>
  <p:outlineViewPr>
    <p:cViewPr>
      <p:scale>
        <a:sx n="33" d="100"/>
        <a:sy n="33" d="100"/>
      </p:scale>
      <p:origin x="0" y="-30714"/>
    </p:cViewPr>
  </p:outlineViewPr>
  <p:notesTextViewPr>
    <p:cViewPr>
      <p:scale>
        <a:sx n="1" d="1"/>
        <a:sy n="1" d="1"/>
      </p:scale>
      <p:origin x="0" y="0"/>
    </p:cViewPr>
  </p:notesTextViewPr>
  <p:sorterViewPr>
    <p:cViewPr>
      <p:scale>
        <a:sx n="100" d="100"/>
        <a:sy n="100" d="100"/>
      </p:scale>
      <p:origin x="0" y="-147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font" Target="fonts/font13.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font" Target="fonts/font8.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customschemas.google.com/relationships/presentationmetadata" Target="meta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148" name="Google Shape;14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4b1b9bd0d1_2_49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24b1b9bd0d1_2_49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2bb5738a3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12bb5738a3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328cc3a658_2_9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g1328cc3a658_2_9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640"/>
              </a:spcBef>
              <a:spcAft>
                <a:spcPts val="0"/>
              </a:spcAft>
              <a:buClr>
                <a:schemeClr val="dk1"/>
              </a:buClr>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4b1b9bd0d1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g24b1b9bd0d1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3bbdaf2974_0_12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g13bbdaf2974_0_12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7bec288755_0_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g17bec288755_0_2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4bc6e8db46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g24bc6e8db46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4d796282cb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g24d796282cb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6f78976198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16f78976198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4b1b9bd0d1_2_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g24b1b9bd0d1_2_2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3bbdaf2974_0_12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g13bbdaf2974_0_12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40"/>
              </a:spcBef>
              <a:spcAft>
                <a:spcPts val="0"/>
              </a:spcAft>
              <a:buClr>
                <a:schemeClr val="dk1"/>
              </a:buClr>
              <a:buSzPts val="9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7bec288755_0_4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g17bec288755_0_4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4e4af531ac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g24e4af531ac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4b1b9bd0d1_2_2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g24b1b9bd0d1_2_2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4bc6e8db46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g24bc6e8db46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35f1b408a8_0_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g135f1b408a8_0_4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6f78976198_1_4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g16f78976198_1_4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4b1b9bd0d1_2_3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g24b1b9bd0d1_2_3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4bc6e8db46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g24bc6e8db46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4b1b9bd0d1_2_13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g24b1b9bd0d1_2_1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4b1b9bd0d1_2_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g24b1b9bd0d1_2_3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4b1b9bd0d1_2_7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24b1b9bd0d1_2_7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a:p>
        </p:txBody>
      </p:sp>
      <p:sp>
        <p:nvSpPr>
          <p:cNvPr id="423" name="Google Shape;423;g24b1b9bd0d1_2_7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4b1b9bd0d1_2_7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24b1b9bd0d1_2_7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g24b1b9bd0d1_2_7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4b1b9bd0d1_2_10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g24b1b9bd0d1_2_10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4b1b9bd0d1_2_8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24b1b9bd0d1_2_8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000" b="0" i="0" u="none" strike="noStrike" cap="none">
              <a:solidFill>
                <a:schemeClr val="dk1"/>
              </a:solidFill>
              <a:latin typeface="Verdana"/>
              <a:ea typeface="Verdana"/>
              <a:cs typeface="Verdana"/>
              <a:sym typeface="Verdana"/>
            </a:endParaRPr>
          </a:p>
        </p:txBody>
      </p:sp>
      <p:sp>
        <p:nvSpPr>
          <p:cNvPr id="455" name="Google Shape;455;g24b1b9bd0d1_2_8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4b1b9bd0d1_2_8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24b1b9bd0d1_2_8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62" name="Google Shape;462;g24b1b9bd0d1_2_8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6f78976198_1_9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16f78976198_1_9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000" b="0" i="0" u="none" strike="noStrike" cap="none">
              <a:solidFill>
                <a:schemeClr val="dk1"/>
              </a:solidFill>
              <a:latin typeface="Verdana"/>
              <a:ea typeface="Verdana"/>
              <a:cs typeface="Verdana"/>
              <a:sym typeface="Verdana"/>
            </a:endParaRPr>
          </a:p>
        </p:txBody>
      </p:sp>
      <p:sp>
        <p:nvSpPr>
          <p:cNvPr id="470" name="Google Shape;470;g16f78976198_1_9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4b1b9bd0d1_2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6" name="Google Shape;476;g24b1b9bd0d1_2_3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6f78976198_1_9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g16f78976198_1_9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100"/>
              <a:buNone/>
            </a:pPr>
            <a:endParaRPr/>
          </a:p>
        </p:txBody>
      </p:sp>
      <p:sp>
        <p:nvSpPr>
          <p:cNvPr id="484" name="Google Shape;484;g16f78976198_1_9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6f78976198_1_9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g16f78976198_1_9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4b1b9bd0d1_2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g24b1b9bd0d1_2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7bec288755_0_16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9" name="Google Shape;499;g17bec288755_0_16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2bb5738a31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8" name="Google Shape;508;g12bb5738a31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4b1b9bd0d1_2_10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g24b1b9bd0d1_2_10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4bc6e8db46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g24bc6e8db46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5161eac2880a32b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4" name="Google Shape;534;g25161eac2880a32b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3bbdaf2974_0_1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g13bbdaf2974_0_12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6f78976198_1_1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6" name="Google Shape;546;g16f78976198_1_12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4bc6e8db46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g24bc6e8db46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4b1b9bd0d1_2_10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g24b1b9bd0d1_2_107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7" name="Google Shape;577;g24b1b9bd0d1_2_10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4b1b9bd0d1_2_10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24b1b9bd0d1_2_10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lvl="0" indent="0" algn="l" rtl="0">
              <a:lnSpc>
                <a:spcPct val="100000"/>
              </a:lnSpc>
              <a:spcBef>
                <a:spcPts val="0"/>
              </a:spcBef>
              <a:spcAft>
                <a:spcPts val="0"/>
              </a:spcAft>
              <a:buSzPts val="1100"/>
              <a:buFont typeface="Verdana"/>
              <a:buNone/>
            </a:pPr>
            <a:endParaRPr/>
          </a:p>
        </p:txBody>
      </p:sp>
      <p:sp>
        <p:nvSpPr>
          <p:cNvPr id="588" name="Google Shape;588;g24b1b9bd0d1_2_10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6f7897619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g16f7897619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4d796282cb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24d796282cb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lvl="0" indent="0" algn="l" rtl="0">
              <a:lnSpc>
                <a:spcPct val="100000"/>
              </a:lnSpc>
              <a:spcBef>
                <a:spcPts val="0"/>
              </a:spcBef>
              <a:spcAft>
                <a:spcPts val="0"/>
              </a:spcAft>
              <a:buSzPts val="1100"/>
              <a:buFont typeface="Verdana"/>
              <a:buNone/>
            </a:pPr>
            <a:endParaRPr/>
          </a:p>
        </p:txBody>
      </p:sp>
      <p:sp>
        <p:nvSpPr>
          <p:cNvPr id="595" name="Google Shape;595;g24d796282cb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50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4b1b9bd0d1_2_13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g24b1b9bd0d1_2_13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e76bdad98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9" name="Google Shape;609;g2e76bdad98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f5febad552_0_7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5" name="Google Shape;615;gf5febad552_0_7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4b1b9bd0d1_2_13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1" name="Google Shape;621;g24b1b9bd0d1_2_13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4b1b9bd0d1_2_13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7" name="Google Shape;627;g24b1b9bd0d1_2_13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4b1b9bd0d1_2_13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3" name="Google Shape;633;g24b1b9bd0d1_2_13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4b1b9bd0d1_2_13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9" name="Google Shape;639;g24b1b9bd0d1_2_13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4b1b9bd0d1_2_16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g24b1b9bd0d1_2_16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5161eac2880a32b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g25161eac2880a32b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6f78976198_1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16f78976198_1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181" name="Google Shape;181;g16f78976198_1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17a1ae4864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665" name="Google Shape;665;g17a1ae4864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4b1b9bd0d1_2_18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1" name="Google Shape;671;g24b1b9bd0d1_2_18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4b1b9bd0d1_2_18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7" name="Google Shape;677;g24b1b9bd0d1_2_18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3e6a4f5b4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3" name="Google Shape;683;g13e6a4f5b4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f5febad552_0_10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2" name="Google Shape;692;gf5febad552_0_10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Verdana"/>
              <a:ea typeface="Verdana"/>
              <a:cs typeface="Verdana"/>
              <a:sym typeface="Verdana"/>
            </a:endParaRPr>
          </a:p>
        </p:txBody>
      </p:sp>
      <p:sp>
        <p:nvSpPr>
          <p:cNvPr id="693" name="Google Shape;693;gf5febad552_0_10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4b1b9bd0d1_2_16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9" name="Google Shape;699;g24b1b9bd0d1_2_16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4b1b9bd0d1_2_49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5" name="Google Shape;705;g24b1b9bd0d1_2_49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24b1b9bd0d1_2_50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2" name="Google Shape;712;g24b1b9bd0d1_2_50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4b1b9bd0d1_2_50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3" name="Google Shape;723;g24b1b9bd0d1_2_50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24b1b9bd0d1_2_50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9" name="Google Shape;729;g24b1b9bd0d1_2_50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4b1b9bd0d1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24b1b9bd0d1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24b1b9bd0d1_2_50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6" name="Google Shape;736;g24b1b9bd0d1_2_50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7" name="Google Shape;737;g24b1b9bd0d1_2_50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4b1b9bd0d1_2_50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3" name="Google Shape;743;g24b1b9bd0d1_2_50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24b1b9bd0d1_2_50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9" name="Google Shape;749;g24b1b9bd0d1_2_50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4b1b9bd0d1_2_50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6" name="Google Shape;756;g24b1b9bd0d1_2_50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24b1b9bd0d1_2_28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7" name="Google Shape;767;g24b1b9bd0d1_2_28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4b1b9bd0d1_2_50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3" name="Google Shape;773;g24b1b9bd0d1_2_50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7bec288755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g17bec288755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4b1b9bd0d1_2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g24b1b9bd0d1_2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hyperlink" Target="https://www.facebook.com/vtssric/" TargetMode="Externa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Header and Content" type="obj">
  <p:cSld name="OBJECT">
    <p:spTree>
      <p:nvGrpSpPr>
        <p:cNvPr id="1" name="Shape 11"/>
        <p:cNvGrpSpPr/>
        <p:nvPr/>
      </p:nvGrpSpPr>
      <p:grpSpPr>
        <a:xfrm>
          <a:off x="0" y="0"/>
          <a:ext cx="0" cy="0"/>
          <a:chOff x="0" y="0"/>
          <a:chExt cx="0" cy="0"/>
        </a:xfrm>
      </p:grpSpPr>
      <p:sp>
        <p:nvSpPr>
          <p:cNvPr id="12" name="Google Shape;12;g2e7ddbafee3_0_28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 name="Google Shape;13;g2e7ddbafee3_0_283"/>
          <p:cNvSpPr txBox="1">
            <a:spLocks noGrp="1"/>
          </p:cNvSpPr>
          <p:nvPr>
            <p:ph type="title"/>
          </p:nvPr>
        </p:nvSpPr>
        <p:spPr>
          <a:xfrm>
            <a:off x="228600" y="228600"/>
            <a:ext cx="8686800" cy="1143000"/>
          </a:xfrm>
          <a:prstGeom prst="rect">
            <a:avLst/>
          </a:prstGeom>
          <a:solidFill>
            <a:srgbClr val="E8E8E8"/>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 name="Google Shape;14;g2e7ddbafee3_0_283"/>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2" type="twoTxTwoObj">
  <p:cSld name="TWO_OBJECTS_WITH_TEXT">
    <p:spTree>
      <p:nvGrpSpPr>
        <p:cNvPr id="1" name="Shape 53"/>
        <p:cNvGrpSpPr/>
        <p:nvPr/>
      </p:nvGrpSpPr>
      <p:grpSpPr>
        <a:xfrm>
          <a:off x="0" y="0"/>
          <a:ext cx="0" cy="0"/>
          <a:chOff x="0" y="0"/>
          <a:chExt cx="0" cy="0"/>
        </a:xfrm>
      </p:grpSpPr>
      <p:sp>
        <p:nvSpPr>
          <p:cNvPr id="54" name="Google Shape;54;g2e7ddbafee3_0_325"/>
          <p:cNvSpPr txBox="1">
            <a:spLocks noGrp="1"/>
          </p:cNvSpPr>
          <p:nvPr>
            <p:ph type="title"/>
          </p:nvPr>
        </p:nvSpPr>
        <p:spPr>
          <a:xfrm>
            <a:off x="457200" y="250507"/>
            <a:ext cx="8229600" cy="1325700"/>
          </a:xfrm>
          <a:prstGeom prst="rect">
            <a:avLst/>
          </a:prstGeom>
          <a:solidFill>
            <a:srgbClr val="E8E8E8"/>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g2e7ddbafee3_0_325"/>
          <p:cNvSpPr txBox="1">
            <a:spLocks noGrp="1"/>
          </p:cNvSpPr>
          <p:nvPr>
            <p:ph type="body" idx="1"/>
          </p:nvPr>
        </p:nvSpPr>
        <p:spPr>
          <a:xfrm>
            <a:off x="912813" y="1666567"/>
            <a:ext cx="3582900" cy="657600"/>
          </a:xfrm>
          <a:prstGeom prst="rect">
            <a:avLst/>
          </a:prstGeom>
          <a:solidFill>
            <a:srgbClr val="F2F2F2">
              <a:alpha val="74901"/>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100"/>
              <a:buNone/>
              <a:defRPr sz="21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g2e7ddbafee3_0_325"/>
          <p:cNvSpPr txBox="1">
            <a:spLocks noGrp="1"/>
          </p:cNvSpPr>
          <p:nvPr>
            <p:ph type="body" idx="2"/>
          </p:nvPr>
        </p:nvSpPr>
        <p:spPr>
          <a:xfrm>
            <a:off x="465826" y="2451651"/>
            <a:ext cx="40401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57" name="Google Shape;57;g2e7ddbafee3_0_325"/>
          <p:cNvSpPr txBox="1">
            <a:spLocks noGrp="1"/>
          </p:cNvSpPr>
          <p:nvPr>
            <p:ph type="body" idx="3"/>
          </p:nvPr>
        </p:nvSpPr>
        <p:spPr>
          <a:xfrm>
            <a:off x="5105400" y="1673500"/>
            <a:ext cx="3581400" cy="639900"/>
          </a:xfrm>
          <a:prstGeom prst="rect">
            <a:avLst/>
          </a:prstGeom>
          <a:solidFill>
            <a:srgbClr val="F2F2F2">
              <a:alpha val="74901"/>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100"/>
              <a:buNone/>
              <a:defRPr sz="21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g2e7ddbafee3_0_325"/>
          <p:cNvSpPr txBox="1">
            <a:spLocks noGrp="1"/>
          </p:cNvSpPr>
          <p:nvPr>
            <p:ph type="body" idx="4"/>
          </p:nvPr>
        </p:nvSpPr>
        <p:spPr>
          <a:xfrm>
            <a:off x="4648200" y="2451649"/>
            <a:ext cx="40386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59" name="Google Shape;59;g2e7ddbafee3_0_325"/>
          <p:cNvSpPr/>
          <p:nvPr/>
        </p:nvSpPr>
        <p:spPr>
          <a:xfrm>
            <a:off x="457200" y="1672590"/>
            <a:ext cx="457200" cy="651600"/>
          </a:xfrm>
          <a:prstGeom prst="rect">
            <a:avLst/>
          </a:prstGeom>
          <a:solidFill>
            <a:srgbClr val="809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60" name="Google Shape;60;g2e7ddbafee3_0_325"/>
          <p:cNvSpPr/>
          <p:nvPr/>
        </p:nvSpPr>
        <p:spPr>
          <a:xfrm>
            <a:off x="4648200" y="1666566"/>
            <a:ext cx="457200" cy="646800"/>
          </a:xfrm>
          <a:prstGeom prst="rect">
            <a:avLst/>
          </a:prstGeom>
          <a:solidFill>
            <a:srgbClr val="809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1" name="Google Shape;61;g2e7ddbafee3_0_325"/>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2"/>
        <p:cNvGrpSpPr/>
        <p:nvPr/>
      </p:nvGrpSpPr>
      <p:grpSpPr>
        <a:xfrm>
          <a:off x="0" y="0"/>
          <a:ext cx="0" cy="0"/>
          <a:chOff x="0" y="0"/>
          <a:chExt cx="0" cy="0"/>
        </a:xfrm>
      </p:grpSpPr>
      <p:pic>
        <p:nvPicPr>
          <p:cNvPr id="63" name="Google Shape;63;g2e7ddbafee3_0_334"/>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g2e7ddbafee3_0_336"/>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g2e7ddbafee3_0_336"/>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g2e7ddbafee3_0_336"/>
          <p:cNvSpPr txBox="1">
            <a:spLocks noGrp="1"/>
          </p:cNvSpPr>
          <p:nvPr>
            <p:ph type="body" idx="2"/>
          </p:nvPr>
        </p:nvSpPr>
        <p:spPr>
          <a:xfrm>
            <a:off x="457200" y="1435101"/>
            <a:ext cx="3008400" cy="4512900"/>
          </a:xfrm>
          <a:prstGeom prst="rect">
            <a:avLst/>
          </a:prstGeom>
          <a:solidFill>
            <a:srgbClr val="E8E8E8">
              <a:alpha val="74901"/>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68" name="Google Shape;68;g2e7ddbafee3_0_336"/>
          <p:cNvSpPr/>
          <p:nvPr/>
        </p:nvSpPr>
        <p:spPr>
          <a:xfrm>
            <a:off x="457200" y="273362"/>
            <a:ext cx="457200" cy="1161300"/>
          </a:xfrm>
          <a:prstGeom prst="rect">
            <a:avLst/>
          </a:prstGeom>
          <a:solidFill>
            <a:srgbClr val="809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9" name="Google Shape;69;g2e7ddbafee3_0_336"/>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 and Content NL">
  <p:cSld name="Header and Content NL">
    <p:spTree>
      <p:nvGrpSpPr>
        <p:cNvPr id="1" name="Shape 70"/>
        <p:cNvGrpSpPr/>
        <p:nvPr/>
      </p:nvGrpSpPr>
      <p:grpSpPr>
        <a:xfrm>
          <a:off x="0" y="0"/>
          <a:ext cx="0" cy="0"/>
          <a:chOff x="0" y="0"/>
          <a:chExt cx="0" cy="0"/>
        </a:xfrm>
      </p:grpSpPr>
      <p:sp>
        <p:nvSpPr>
          <p:cNvPr id="71" name="Google Shape;71;g2e7ddbafee3_0_34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g2e7ddbafee3_0_342"/>
          <p:cNvSpPr txBox="1">
            <a:spLocks noGrp="1"/>
          </p:cNvSpPr>
          <p:nvPr>
            <p:ph type="title"/>
          </p:nvPr>
        </p:nvSpPr>
        <p:spPr>
          <a:xfrm>
            <a:off x="228600" y="228600"/>
            <a:ext cx="8686800" cy="1143000"/>
          </a:xfrm>
          <a:prstGeom prst="rect">
            <a:avLst/>
          </a:prstGeom>
          <a:solidFill>
            <a:srgbClr val="E8E8E8"/>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 Only NL">
  <p:cSld name="Header Only NL">
    <p:spTree>
      <p:nvGrpSpPr>
        <p:cNvPr id="1" name="Shape 73"/>
        <p:cNvGrpSpPr/>
        <p:nvPr/>
      </p:nvGrpSpPr>
      <p:grpSpPr>
        <a:xfrm>
          <a:off x="0" y="0"/>
          <a:ext cx="0" cy="0"/>
          <a:chOff x="0" y="0"/>
          <a:chExt cx="0" cy="0"/>
        </a:xfrm>
      </p:grpSpPr>
      <p:sp>
        <p:nvSpPr>
          <p:cNvPr id="74" name="Google Shape;74;g2e7ddbafee3_0_345"/>
          <p:cNvSpPr txBox="1">
            <a:spLocks noGrp="1"/>
          </p:cNvSpPr>
          <p:nvPr>
            <p:ph type="title"/>
          </p:nvPr>
        </p:nvSpPr>
        <p:spPr>
          <a:xfrm>
            <a:off x="628650" y="365125"/>
            <a:ext cx="7886700" cy="1325700"/>
          </a:xfrm>
          <a:prstGeom prst="rect">
            <a:avLst/>
          </a:prstGeom>
          <a:solidFill>
            <a:srgbClr val="E8E8E8"/>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NL">
  <p:cSld name="Blank NL">
    <p:bg>
      <p:bgPr>
        <a:solidFill>
          <a:schemeClr val="lt1"/>
        </a:solidFill>
        <a:effectLst/>
      </p:bgPr>
    </p:bg>
    <p:spTree>
      <p:nvGrpSpPr>
        <p:cNvPr id="1" name="Shape 75"/>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NL">
  <p:cSld name="Comparison NL">
    <p:spTree>
      <p:nvGrpSpPr>
        <p:cNvPr id="1" name="Shape 76"/>
        <p:cNvGrpSpPr/>
        <p:nvPr/>
      </p:nvGrpSpPr>
      <p:grpSpPr>
        <a:xfrm>
          <a:off x="0" y="0"/>
          <a:ext cx="0" cy="0"/>
          <a:chOff x="0" y="0"/>
          <a:chExt cx="0" cy="0"/>
        </a:xfrm>
      </p:grpSpPr>
      <p:sp>
        <p:nvSpPr>
          <p:cNvPr id="77" name="Google Shape;77;g2e7ddbafee3_0_348"/>
          <p:cNvSpPr txBox="1">
            <a:spLocks noGrp="1"/>
          </p:cNvSpPr>
          <p:nvPr>
            <p:ph type="title"/>
          </p:nvPr>
        </p:nvSpPr>
        <p:spPr>
          <a:xfrm>
            <a:off x="2743200" y="256814"/>
            <a:ext cx="5943600" cy="1143000"/>
          </a:xfrm>
          <a:prstGeom prst="rect">
            <a:avLst/>
          </a:prstGeom>
          <a:solidFill>
            <a:srgbClr val="E8E8E8"/>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3800"/>
              <a:buFont typeface="Verdana"/>
              <a:buNone/>
              <a:defRPr sz="38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g2e7ddbafee3_0_348"/>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79" name="Google Shape;79;g2e7ddbafee3_0_348"/>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80" name="Google Shape;80;g2e7ddbafee3_0_348"/>
          <p:cNvPicPr preferRelativeResize="0"/>
          <p:nvPr/>
        </p:nvPicPr>
        <p:blipFill rotWithShape="1">
          <a:blip r:embed="rId2">
            <a:alphaModFix/>
          </a:blip>
          <a:srcRect/>
          <a:stretch/>
        </p:blipFill>
        <p:spPr>
          <a:xfrm>
            <a:off x="48426" y="154896"/>
            <a:ext cx="2667000" cy="134683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2 NL">
  <p:cSld name="Comparison 2 NL">
    <p:spTree>
      <p:nvGrpSpPr>
        <p:cNvPr id="1" name="Shape 81"/>
        <p:cNvGrpSpPr/>
        <p:nvPr/>
      </p:nvGrpSpPr>
      <p:grpSpPr>
        <a:xfrm>
          <a:off x="0" y="0"/>
          <a:ext cx="0" cy="0"/>
          <a:chOff x="0" y="0"/>
          <a:chExt cx="0" cy="0"/>
        </a:xfrm>
      </p:grpSpPr>
      <p:sp>
        <p:nvSpPr>
          <p:cNvPr id="82" name="Google Shape;82;g2e7ddbafee3_0_353"/>
          <p:cNvSpPr txBox="1">
            <a:spLocks noGrp="1"/>
          </p:cNvSpPr>
          <p:nvPr>
            <p:ph type="title"/>
          </p:nvPr>
        </p:nvSpPr>
        <p:spPr>
          <a:xfrm>
            <a:off x="457200" y="207375"/>
            <a:ext cx="8229600" cy="1325700"/>
          </a:xfrm>
          <a:prstGeom prst="rect">
            <a:avLst/>
          </a:prstGeom>
          <a:solidFill>
            <a:srgbClr val="E8E8E8"/>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g2e7ddbafee3_0_353"/>
          <p:cNvSpPr txBox="1">
            <a:spLocks noGrp="1"/>
          </p:cNvSpPr>
          <p:nvPr>
            <p:ph type="body" idx="1"/>
          </p:nvPr>
        </p:nvSpPr>
        <p:spPr>
          <a:xfrm>
            <a:off x="912813" y="1666567"/>
            <a:ext cx="3582900" cy="657600"/>
          </a:xfrm>
          <a:prstGeom prst="rect">
            <a:avLst/>
          </a:prstGeom>
          <a:solidFill>
            <a:srgbClr val="F2F2F2">
              <a:alpha val="74901"/>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100"/>
              <a:buNone/>
              <a:defRPr sz="21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4" name="Google Shape;84;g2e7ddbafee3_0_353"/>
          <p:cNvSpPr txBox="1">
            <a:spLocks noGrp="1"/>
          </p:cNvSpPr>
          <p:nvPr>
            <p:ph type="body" idx="2"/>
          </p:nvPr>
        </p:nvSpPr>
        <p:spPr>
          <a:xfrm>
            <a:off x="465826" y="2451651"/>
            <a:ext cx="40401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85" name="Google Shape;85;g2e7ddbafee3_0_353"/>
          <p:cNvSpPr txBox="1">
            <a:spLocks noGrp="1"/>
          </p:cNvSpPr>
          <p:nvPr>
            <p:ph type="body" idx="3"/>
          </p:nvPr>
        </p:nvSpPr>
        <p:spPr>
          <a:xfrm>
            <a:off x="5105400" y="1673500"/>
            <a:ext cx="3581400" cy="639900"/>
          </a:xfrm>
          <a:prstGeom prst="rect">
            <a:avLst/>
          </a:prstGeom>
          <a:solidFill>
            <a:srgbClr val="F2F2F2">
              <a:alpha val="74901"/>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100"/>
              <a:buNone/>
              <a:defRPr sz="21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 name="Google Shape;86;g2e7ddbafee3_0_353"/>
          <p:cNvSpPr txBox="1">
            <a:spLocks noGrp="1"/>
          </p:cNvSpPr>
          <p:nvPr>
            <p:ph type="body" idx="4"/>
          </p:nvPr>
        </p:nvSpPr>
        <p:spPr>
          <a:xfrm>
            <a:off x="4648200" y="2451649"/>
            <a:ext cx="40386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87" name="Google Shape;87;g2e7ddbafee3_0_353"/>
          <p:cNvSpPr/>
          <p:nvPr/>
        </p:nvSpPr>
        <p:spPr>
          <a:xfrm>
            <a:off x="457200" y="1672590"/>
            <a:ext cx="457200" cy="651600"/>
          </a:xfrm>
          <a:prstGeom prst="rect">
            <a:avLst/>
          </a:prstGeom>
          <a:solidFill>
            <a:srgbClr val="809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88" name="Google Shape;88;g2e7ddbafee3_0_353"/>
          <p:cNvSpPr/>
          <p:nvPr/>
        </p:nvSpPr>
        <p:spPr>
          <a:xfrm>
            <a:off x="4648200" y="1666566"/>
            <a:ext cx="457200" cy="646800"/>
          </a:xfrm>
          <a:prstGeom prst="rect">
            <a:avLst/>
          </a:prstGeom>
          <a:solidFill>
            <a:srgbClr val="809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NL">
  <p:cSld name="Content with Caption NL">
    <p:spTree>
      <p:nvGrpSpPr>
        <p:cNvPr id="1" name="Shape 89"/>
        <p:cNvGrpSpPr/>
        <p:nvPr/>
      </p:nvGrpSpPr>
      <p:grpSpPr>
        <a:xfrm>
          <a:off x="0" y="0"/>
          <a:ext cx="0" cy="0"/>
          <a:chOff x="0" y="0"/>
          <a:chExt cx="0" cy="0"/>
        </a:xfrm>
      </p:grpSpPr>
      <p:sp>
        <p:nvSpPr>
          <p:cNvPr id="90" name="Google Shape;90;g2e7ddbafee3_0_361"/>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g2e7ddbafee3_0_361"/>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2" name="Google Shape;92;g2e7ddbafee3_0_361"/>
          <p:cNvSpPr txBox="1">
            <a:spLocks noGrp="1"/>
          </p:cNvSpPr>
          <p:nvPr>
            <p:ph type="body" idx="2"/>
          </p:nvPr>
        </p:nvSpPr>
        <p:spPr>
          <a:xfrm>
            <a:off x="457200" y="1435101"/>
            <a:ext cx="3008400" cy="4512900"/>
          </a:xfrm>
          <a:prstGeom prst="rect">
            <a:avLst/>
          </a:prstGeom>
          <a:solidFill>
            <a:srgbClr val="E8E8E8">
              <a:alpha val="74901"/>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93" name="Google Shape;93;g2e7ddbafee3_0_361"/>
          <p:cNvSpPr/>
          <p:nvPr/>
        </p:nvSpPr>
        <p:spPr>
          <a:xfrm>
            <a:off x="457200" y="273362"/>
            <a:ext cx="457200" cy="1161300"/>
          </a:xfrm>
          <a:prstGeom prst="rect">
            <a:avLst/>
          </a:prstGeom>
          <a:solidFill>
            <a:srgbClr val="809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Header Only">
  <p:cSld name="1_Header Only">
    <p:spTree>
      <p:nvGrpSpPr>
        <p:cNvPr id="1" name="Shape 94"/>
        <p:cNvGrpSpPr/>
        <p:nvPr/>
      </p:nvGrpSpPr>
      <p:grpSpPr>
        <a:xfrm>
          <a:off x="0" y="0"/>
          <a:ext cx="0" cy="0"/>
          <a:chOff x="0" y="0"/>
          <a:chExt cx="0" cy="0"/>
        </a:xfrm>
      </p:grpSpPr>
      <p:sp>
        <p:nvSpPr>
          <p:cNvPr id="95" name="Google Shape;95;g2e7ddbafee3_0_366"/>
          <p:cNvSpPr txBox="1">
            <a:spLocks noGrp="1"/>
          </p:cNvSpPr>
          <p:nvPr>
            <p:ph type="title"/>
          </p:nvPr>
        </p:nvSpPr>
        <p:spPr>
          <a:xfrm>
            <a:off x="628650" y="202259"/>
            <a:ext cx="7886700" cy="1325700"/>
          </a:xfrm>
          <a:prstGeom prst="rect">
            <a:avLst/>
          </a:prstGeom>
          <a:solidFill>
            <a:srgbClr val="E8E8E8"/>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6" name="Google Shape;96;g2e7ddbafee3_0_366"/>
          <p:cNvPicPr preferRelativeResize="0"/>
          <p:nvPr/>
        </p:nvPicPr>
        <p:blipFill rotWithShape="1">
          <a:blip r:embed="rId2">
            <a:alphaModFix/>
          </a:blip>
          <a:srcRect/>
          <a:stretch/>
        </p:blipFill>
        <p:spPr>
          <a:xfrm>
            <a:off x="7467600" y="6009215"/>
            <a:ext cx="1559301" cy="787447"/>
          </a:xfrm>
          <a:prstGeom prst="rect">
            <a:avLst/>
          </a:prstGeom>
          <a:noFill/>
          <a:ln>
            <a:noFill/>
          </a:ln>
        </p:spPr>
      </p:pic>
      <p:grpSp>
        <p:nvGrpSpPr>
          <p:cNvPr id="97" name="Google Shape;97;g2e7ddbafee3_0_366"/>
          <p:cNvGrpSpPr/>
          <p:nvPr/>
        </p:nvGrpSpPr>
        <p:grpSpPr>
          <a:xfrm>
            <a:off x="2144995" y="3177707"/>
            <a:ext cx="4853867" cy="1143000"/>
            <a:chOff x="1981200" y="1826567"/>
            <a:chExt cx="4853867" cy="1143000"/>
          </a:xfrm>
        </p:grpSpPr>
        <p:pic>
          <p:nvPicPr>
            <p:cNvPr id="98" name="Google Shape;98;g2e7ddbafee3_0_366">
              <a:hlinkClick r:id="rId3"/>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99" name="Google Shape;99;g2e7ddbafee3_0_366"/>
            <p:cNvSpPr txBox="1"/>
            <p:nvPr/>
          </p:nvSpPr>
          <p:spPr>
            <a:xfrm>
              <a:off x="3544367" y="2167234"/>
              <a:ext cx="32907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Twitter – </a:t>
              </a:r>
              <a:r>
                <a:rPr lang="en-US" sz="2400" b="0" i="0" u="sng" strike="noStrike" cap="none">
                  <a:solidFill>
                    <a:schemeClr val="hlink"/>
                  </a:solidFill>
                  <a:latin typeface="Verdana"/>
                  <a:ea typeface="Verdana"/>
                  <a:cs typeface="Verdana"/>
                  <a:sym typeface="Verdana"/>
                  <a:hlinkClick r:id="rId3"/>
                </a:rPr>
                <a:t>VTSS_RIC</a:t>
              </a:r>
              <a:endParaRPr sz="2400" b="0" i="0" u="none" strike="noStrike" cap="none">
                <a:solidFill>
                  <a:schemeClr val="dk1"/>
                </a:solidFill>
                <a:latin typeface="Verdana"/>
                <a:ea typeface="Verdana"/>
                <a:cs typeface="Verdana"/>
                <a:sym typeface="Verdana"/>
              </a:endParaRPr>
            </a:p>
          </p:txBody>
        </p:sp>
      </p:grpSp>
      <p:grpSp>
        <p:nvGrpSpPr>
          <p:cNvPr id="100" name="Google Shape;100;g2e7ddbafee3_0_366"/>
          <p:cNvGrpSpPr/>
          <p:nvPr/>
        </p:nvGrpSpPr>
        <p:grpSpPr>
          <a:xfrm>
            <a:off x="2050634" y="4545484"/>
            <a:ext cx="5042717" cy="1143000"/>
            <a:chOff x="1981200" y="3426768"/>
            <a:chExt cx="5042717" cy="1143000"/>
          </a:xfrm>
        </p:grpSpPr>
        <p:pic>
          <p:nvPicPr>
            <p:cNvPr id="101" name="Google Shape;101;g2e7ddbafee3_0_366">
              <a:hlinkClick r:id="rId5"/>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102" name="Google Shape;102;g2e7ddbafee3_0_366"/>
            <p:cNvSpPr txBox="1"/>
            <p:nvPr/>
          </p:nvSpPr>
          <p:spPr>
            <a:xfrm>
              <a:off x="3547217" y="3767437"/>
              <a:ext cx="3476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Facebook – </a:t>
              </a:r>
              <a:r>
                <a:rPr lang="en-US" sz="2400" b="0" i="0" u="sng" strike="noStrike" cap="none">
                  <a:solidFill>
                    <a:schemeClr val="hlink"/>
                  </a:solidFill>
                  <a:latin typeface="Verdana"/>
                  <a:ea typeface="Verdana"/>
                  <a:cs typeface="Verdana"/>
                  <a:sym typeface="Verdana"/>
                  <a:hlinkClick r:id="rId5"/>
                </a:rPr>
                <a:t>VTSSRIC</a:t>
              </a:r>
              <a:endParaRPr sz="2400" b="0" i="0" u="none" strike="noStrike" cap="none">
                <a:solidFill>
                  <a:schemeClr val="dk1"/>
                </a:solidFill>
                <a:latin typeface="Verdana"/>
                <a:ea typeface="Verdana"/>
                <a:cs typeface="Verdana"/>
                <a:sym typeface="Verdana"/>
              </a:endParaRPr>
            </a:p>
          </p:txBody>
        </p:sp>
      </p:grpSp>
      <p:sp>
        <p:nvSpPr>
          <p:cNvPr id="103" name="Google Shape;103;g2e7ddbafee3_0_366"/>
          <p:cNvSpPr txBox="1"/>
          <p:nvPr/>
        </p:nvSpPr>
        <p:spPr>
          <a:xfrm>
            <a:off x="1066800" y="1752600"/>
            <a:ext cx="67818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chemeClr val="dk1"/>
                </a:solidFill>
                <a:latin typeface="Verdana"/>
                <a:ea typeface="Verdana"/>
                <a:cs typeface="Verdana"/>
                <a:sym typeface="Verdana"/>
              </a:rPr>
              <a:t>Thank you for attending and please feel free to tag us at any of our social media handles below!</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15"/>
        <p:cNvGrpSpPr/>
        <p:nvPr/>
      </p:nvGrpSpPr>
      <p:grpSpPr>
        <a:xfrm>
          <a:off x="0" y="0"/>
          <a:ext cx="0" cy="0"/>
          <a:chOff x="0" y="0"/>
          <a:chExt cx="0" cy="0"/>
        </a:xfrm>
      </p:grpSpPr>
      <p:sp>
        <p:nvSpPr>
          <p:cNvPr id="16" name="Google Shape;16;g2e7ddbafee3_0_287"/>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g2e7ddbafee3_0_287"/>
          <p:cNvSpPr txBox="1">
            <a:spLocks noGrp="1"/>
          </p:cNvSpPr>
          <p:nvPr>
            <p:ph type="title"/>
          </p:nvPr>
        </p:nvSpPr>
        <p:spPr>
          <a:xfrm>
            <a:off x="2057400" y="228600"/>
            <a:ext cx="6858000" cy="990600"/>
          </a:xfrm>
          <a:prstGeom prst="rect">
            <a:avLst/>
          </a:prstGeom>
          <a:solidFill>
            <a:srgbClr val="E8E8E8"/>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 name="Google Shape;18;g2e7ddbafee3_0_287"/>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9" name="Google Shape;19;g2e7ddbafee3_0_287"/>
          <p:cNvPicPr preferRelativeResize="0"/>
          <p:nvPr/>
        </p:nvPicPr>
        <p:blipFill rotWithShape="1">
          <a:blip r:embed="rId3">
            <a:alphaModFix/>
          </a:blip>
          <a:srcRect l="236" t="10364" r="-235" b="30817"/>
          <a:stretch/>
        </p:blipFill>
        <p:spPr>
          <a:xfrm>
            <a:off x="0" y="5249173"/>
            <a:ext cx="9144000" cy="168071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4"/>
        <p:cNvGrpSpPr/>
        <p:nvPr/>
      </p:nvGrpSpPr>
      <p:grpSpPr>
        <a:xfrm>
          <a:off x="0" y="0"/>
          <a:ext cx="0" cy="0"/>
          <a:chOff x="0" y="0"/>
          <a:chExt cx="0" cy="0"/>
        </a:xfrm>
      </p:grpSpPr>
      <p:pic>
        <p:nvPicPr>
          <p:cNvPr id="105" name="Google Shape;105;g2e7ddbafee3_0_376"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06" name="Google Shape;106;g2e7ddbafee3_0_376"/>
          <p:cNvSpPr txBox="1">
            <a:spLocks noGrp="1"/>
          </p:cNvSpPr>
          <p:nvPr>
            <p:ph type="ctrTitle"/>
          </p:nvPr>
        </p:nvSpPr>
        <p:spPr>
          <a:xfrm>
            <a:off x="953254" y="3671154"/>
            <a:ext cx="7240500" cy="1470000"/>
          </a:xfrm>
          <a:prstGeom prst="rect">
            <a:avLst/>
          </a:prstGeom>
          <a:solidFill>
            <a:schemeClr val="lt1">
              <a:alpha val="6510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 name="Google Shape;107;g2e7ddbafee3_0_376"/>
          <p:cNvSpPr txBox="1">
            <a:spLocks noGrp="1"/>
          </p:cNvSpPr>
          <p:nvPr>
            <p:ph type="subTitle" idx="1"/>
          </p:nvPr>
        </p:nvSpPr>
        <p:spPr>
          <a:xfrm>
            <a:off x="1373109" y="5257800"/>
            <a:ext cx="6400800" cy="914400"/>
          </a:xfrm>
          <a:prstGeom prst="rect">
            <a:avLst/>
          </a:prstGeom>
          <a:solidFill>
            <a:schemeClr val="lt1">
              <a:alpha val="65100"/>
            </a:schemeClr>
          </a:solidFill>
          <a:ln>
            <a:noFill/>
          </a:ln>
        </p:spPr>
        <p:txBody>
          <a:bodyPr spcFirstLastPara="1" wrap="square" lIns="91425" tIns="45700" rIns="91425" bIns="45700" anchor="t" anchorCtr="0">
            <a:normAutofit/>
          </a:bodyPr>
          <a:lstStyle>
            <a:lvl1pPr lvl="0" algn="ctr" rtl="0">
              <a:lnSpc>
                <a:spcPct val="100000"/>
              </a:lnSpc>
              <a:spcBef>
                <a:spcPts val="640"/>
              </a:spcBef>
              <a:spcAft>
                <a:spcPts val="0"/>
              </a:spcAft>
              <a:buClr>
                <a:srgbClr val="888888"/>
              </a:buClr>
              <a:buSzPts val="3200"/>
              <a:buNone/>
              <a:defRPr>
                <a:solidFill>
                  <a:srgbClr val="888888"/>
                </a:solidFill>
              </a:defRPr>
            </a:lvl1pPr>
            <a:lvl2pPr lvl="1" algn="ctr" rtl="0">
              <a:lnSpc>
                <a:spcPct val="100000"/>
              </a:lnSpc>
              <a:spcBef>
                <a:spcPts val="560"/>
              </a:spcBef>
              <a:spcAft>
                <a:spcPts val="0"/>
              </a:spcAft>
              <a:buClr>
                <a:srgbClr val="888888"/>
              </a:buClr>
              <a:buSzPts val="2800"/>
              <a:buNone/>
              <a:defRPr>
                <a:solidFill>
                  <a:srgbClr val="888888"/>
                </a:solidFill>
              </a:defRPr>
            </a:lvl2pPr>
            <a:lvl3pPr lvl="2" algn="ctr" rtl="0">
              <a:lnSpc>
                <a:spcPct val="100000"/>
              </a:lnSpc>
              <a:spcBef>
                <a:spcPts val="480"/>
              </a:spcBef>
              <a:spcAft>
                <a:spcPts val="0"/>
              </a:spcAft>
              <a:buClr>
                <a:srgbClr val="888888"/>
              </a:buClr>
              <a:buSzPts val="24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08" name="Google Shape;108;g2e7ddbafee3_0_376"/>
          <p:cNvPicPr preferRelativeResize="0"/>
          <p:nvPr/>
        </p:nvPicPr>
        <p:blipFill rotWithShape="1">
          <a:blip r:embed="rId3">
            <a:alphaModFix/>
          </a:blip>
          <a:srcRect b="11684"/>
          <a:stretch/>
        </p:blipFill>
        <p:spPr>
          <a:xfrm>
            <a:off x="3120700" y="80225"/>
            <a:ext cx="2905625" cy="140367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1 1">
  <p:cSld name="TWO_OBJECTS_WITH_TEXT_1">
    <p:spTree>
      <p:nvGrpSpPr>
        <p:cNvPr id="1" name="Shape 109"/>
        <p:cNvGrpSpPr/>
        <p:nvPr/>
      </p:nvGrpSpPr>
      <p:grpSpPr>
        <a:xfrm>
          <a:off x="0" y="0"/>
          <a:ext cx="0" cy="0"/>
          <a:chOff x="0" y="0"/>
          <a:chExt cx="0" cy="0"/>
        </a:xfrm>
      </p:grpSpPr>
      <p:sp>
        <p:nvSpPr>
          <p:cNvPr id="110" name="Google Shape;110;g2e7ddbafee3_0_381"/>
          <p:cNvSpPr/>
          <p:nvPr/>
        </p:nvSpPr>
        <p:spPr>
          <a:xfrm>
            <a:off x="457200" y="1524000"/>
            <a:ext cx="457200" cy="662100"/>
          </a:xfrm>
          <a:prstGeom prst="rect">
            <a:avLst/>
          </a:prstGeom>
          <a:solidFill>
            <a:srgbClr val="B1BBCB"/>
          </a:solidFill>
          <a:ln w="9525" cap="flat" cmpd="sng">
            <a:solidFill>
              <a:srgbClr val="B1BB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1" name="Google Shape;111;g2e7ddbafee3_0_381"/>
          <p:cNvSpPr/>
          <p:nvPr/>
        </p:nvSpPr>
        <p:spPr>
          <a:xfrm>
            <a:off x="4648200" y="1524000"/>
            <a:ext cx="457200" cy="662100"/>
          </a:xfrm>
          <a:prstGeom prst="rect">
            <a:avLst/>
          </a:prstGeom>
          <a:solidFill>
            <a:srgbClr val="B1BBCB"/>
          </a:solidFill>
          <a:ln w="9525" cap="flat" cmpd="sng">
            <a:solidFill>
              <a:srgbClr val="B1BB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12" name="Google Shape;112;g2e7ddbafee3_0_381"/>
          <p:cNvPicPr preferRelativeResize="0"/>
          <p:nvPr/>
        </p:nvPicPr>
        <p:blipFill rotWithShape="1">
          <a:blip r:embed="rId2">
            <a:alphaModFix/>
          </a:blip>
          <a:srcRect/>
          <a:stretch/>
        </p:blipFill>
        <p:spPr>
          <a:xfrm>
            <a:off x="7467600" y="5947878"/>
            <a:ext cx="1169476" cy="682591"/>
          </a:xfrm>
          <a:prstGeom prst="rect">
            <a:avLst/>
          </a:prstGeom>
          <a:noFill/>
          <a:ln>
            <a:noFill/>
          </a:ln>
        </p:spPr>
      </p:pic>
      <p:sp>
        <p:nvSpPr>
          <p:cNvPr id="113" name="Google Shape;113;g2e7ddbafee3_0_381"/>
          <p:cNvSpPr/>
          <p:nvPr/>
        </p:nvSpPr>
        <p:spPr>
          <a:xfrm>
            <a:off x="919025" y="1524000"/>
            <a:ext cx="3629700" cy="662100"/>
          </a:xfrm>
          <a:prstGeom prst="rect">
            <a:avLst/>
          </a:prstGeom>
          <a:solidFill>
            <a:srgbClr val="003369">
              <a:alpha val="72940"/>
            </a:srgbClr>
          </a:solidFill>
          <a:ln w="9525" cap="flat" cmpd="sng">
            <a:solidFill>
              <a:srgbClr val="41678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g2e7ddbafee3_0_381"/>
          <p:cNvSpPr/>
          <p:nvPr/>
        </p:nvSpPr>
        <p:spPr>
          <a:xfrm>
            <a:off x="5105400" y="1518800"/>
            <a:ext cx="3581400" cy="662100"/>
          </a:xfrm>
          <a:prstGeom prst="rect">
            <a:avLst/>
          </a:prstGeom>
          <a:solidFill>
            <a:srgbClr val="003369">
              <a:alpha val="72940"/>
            </a:srgbClr>
          </a:solidFill>
          <a:ln w="9525" cap="flat" cmpd="sng">
            <a:solidFill>
              <a:srgbClr val="41678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g2e7ddbafee3_0_38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4000"/>
              <a:buFont typeface="Verdana"/>
              <a:buNone/>
              <a:defRPr sz="4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6" name="Google Shape;116;g2e7ddbafee3_0_381"/>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17" name="Google Shape;117;g2e7ddbafee3_0_381"/>
          <p:cNvSpPr txBox="1">
            <a:spLocks noGrp="1"/>
          </p:cNvSpPr>
          <p:nvPr>
            <p:ph type="body" idx="1"/>
          </p:nvPr>
        </p:nvSpPr>
        <p:spPr>
          <a:xfrm>
            <a:off x="4648400" y="2384134"/>
            <a:ext cx="4038600" cy="33657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640"/>
              </a:spcBef>
              <a:spcAft>
                <a:spcPts val="0"/>
              </a:spcAft>
              <a:buSzPts val="2800"/>
              <a:buChar char="•"/>
              <a:defRPr sz="2800"/>
            </a:lvl1pPr>
            <a:lvl2pPr marL="914400" lvl="1" indent="-381000" algn="l" rtl="0">
              <a:lnSpc>
                <a:spcPct val="100000"/>
              </a:lnSpc>
              <a:spcBef>
                <a:spcPts val="560"/>
              </a:spcBef>
              <a:spcAft>
                <a:spcPts val="0"/>
              </a:spcAft>
              <a:buSzPts val="2400"/>
              <a:buChar char="–"/>
              <a:defRPr sz="2400"/>
            </a:lvl2pPr>
            <a:lvl3pPr marL="1371600" lvl="2" indent="-355600" algn="l" rtl="0">
              <a:lnSpc>
                <a:spcPct val="100000"/>
              </a:lnSpc>
              <a:spcBef>
                <a:spcPts val="480"/>
              </a:spcBef>
              <a:spcAft>
                <a:spcPts val="0"/>
              </a:spcAft>
              <a:buSzPts val="2000"/>
              <a:buChar char="•"/>
              <a:defRPr sz="2000"/>
            </a:lvl3pPr>
            <a:lvl4pPr marL="1828800" lvl="3" indent="-330200" algn="l" rtl="0">
              <a:lnSpc>
                <a:spcPct val="100000"/>
              </a:lnSpc>
              <a:spcBef>
                <a:spcPts val="400"/>
              </a:spcBef>
              <a:spcAft>
                <a:spcPts val="0"/>
              </a:spcAft>
              <a:buSzPts val="1600"/>
              <a:buChar char="–"/>
              <a:defRPr sz="1600"/>
            </a:lvl4pPr>
            <a:lvl5pPr marL="2286000" lvl="4" indent="-330200" algn="l" rtl="0">
              <a:lnSpc>
                <a:spcPct val="100000"/>
              </a:lnSpc>
              <a:spcBef>
                <a:spcPts val="400"/>
              </a:spcBef>
              <a:spcAft>
                <a:spcPts val="0"/>
              </a:spcAft>
              <a:buSzPts val="1600"/>
              <a:buChar char="»"/>
              <a:defRPr sz="1600"/>
            </a:lvl5pPr>
            <a:lvl6pPr marL="2743200" lvl="5" indent="-330200" algn="l" rtl="0">
              <a:lnSpc>
                <a:spcPct val="100000"/>
              </a:lnSpc>
              <a:spcBef>
                <a:spcPts val="400"/>
              </a:spcBef>
              <a:spcAft>
                <a:spcPts val="0"/>
              </a:spcAft>
              <a:buSzPts val="1600"/>
              <a:buChar char="•"/>
              <a:defRPr sz="1600"/>
            </a:lvl6pPr>
            <a:lvl7pPr marL="3200400" lvl="6" indent="-330200" algn="l" rtl="0">
              <a:lnSpc>
                <a:spcPct val="100000"/>
              </a:lnSpc>
              <a:spcBef>
                <a:spcPts val="400"/>
              </a:spcBef>
              <a:spcAft>
                <a:spcPts val="0"/>
              </a:spcAft>
              <a:buSzPts val="1600"/>
              <a:buChar char="•"/>
              <a:defRPr sz="1600"/>
            </a:lvl7pPr>
            <a:lvl8pPr marL="3657600" lvl="7" indent="-330200" algn="l" rtl="0">
              <a:lnSpc>
                <a:spcPct val="100000"/>
              </a:lnSpc>
              <a:spcBef>
                <a:spcPts val="400"/>
              </a:spcBef>
              <a:spcAft>
                <a:spcPts val="0"/>
              </a:spcAft>
              <a:buSzPts val="1600"/>
              <a:buChar char="•"/>
              <a:defRPr sz="1600"/>
            </a:lvl8pPr>
            <a:lvl9pPr marL="4114800" lvl="8" indent="-330200" algn="l" rtl="0">
              <a:lnSpc>
                <a:spcPct val="100000"/>
              </a:lnSpc>
              <a:spcBef>
                <a:spcPts val="400"/>
              </a:spcBef>
              <a:spcAft>
                <a:spcPts val="0"/>
              </a:spcAft>
              <a:buSzPts val="1600"/>
              <a:buChar char="•"/>
              <a:defRPr sz="1600"/>
            </a:lvl9pPr>
          </a:lstStyle>
          <a:p>
            <a:endParaRPr/>
          </a:p>
        </p:txBody>
      </p:sp>
      <p:sp>
        <p:nvSpPr>
          <p:cNvPr id="118" name="Google Shape;118;g2e7ddbafee3_0_381"/>
          <p:cNvSpPr txBox="1">
            <a:spLocks noGrp="1"/>
          </p:cNvSpPr>
          <p:nvPr>
            <p:ph type="subTitle" idx="2"/>
          </p:nvPr>
        </p:nvSpPr>
        <p:spPr>
          <a:xfrm>
            <a:off x="914400" y="1518775"/>
            <a:ext cx="3581400" cy="6621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640"/>
              </a:spcBef>
              <a:spcAft>
                <a:spcPts val="0"/>
              </a:spcAft>
              <a:buClr>
                <a:schemeClr val="lt1"/>
              </a:buClr>
              <a:buSzPts val="2000"/>
              <a:buNone/>
              <a:defRPr sz="2000">
                <a:solidFill>
                  <a:schemeClr val="lt1"/>
                </a:solidFill>
              </a:defRPr>
            </a:lvl1pPr>
            <a:lvl2pPr lvl="1" algn="l" rtl="0">
              <a:lnSpc>
                <a:spcPct val="100000"/>
              </a:lnSpc>
              <a:spcBef>
                <a:spcPts val="560"/>
              </a:spcBef>
              <a:spcAft>
                <a:spcPts val="0"/>
              </a:spcAft>
              <a:buSzPts val="2700"/>
              <a:buNone/>
              <a:defRPr sz="2700"/>
            </a:lvl2pPr>
            <a:lvl3pPr lvl="2" algn="l" rtl="0">
              <a:lnSpc>
                <a:spcPct val="100000"/>
              </a:lnSpc>
              <a:spcBef>
                <a:spcPts val="480"/>
              </a:spcBef>
              <a:spcAft>
                <a:spcPts val="0"/>
              </a:spcAft>
              <a:buSzPts val="2300"/>
              <a:buNone/>
              <a:defRPr sz="2300"/>
            </a:lvl3pPr>
            <a:lvl4pPr lvl="3" algn="l" rtl="0">
              <a:lnSpc>
                <a:spcPct val="100000"/>
              </a:lnSpc>
              <a:spcBef>
                <a:spcPts val="400"/>
              </a:spcBef>
              <a:spcAft>
                <a:spcPts val="0"/>
              </a:spcAft>
              <a:buSzPts val="1900"/>
              <a:buNone/>
              <a:defRPr sz="1900"/>
            </a:lvl4pPr>
            <a:lvl5pPr lvl="4" algn="l" rtl="0">
              <a:lnSpc>
                <a:spcPct val="100000"/>
              </a:lnSpc>
              <a:spcBef>
                <a:spcPts val="400"/>
              </a:spcBef>
              <a:spcAft>
                <a:spcPts val="0"/>
              </a:spcAft>
              <a:buSzPts val="1900"/>
              <a:buNone/>
              <a:defRPr sz="1900"/>
            </a:lvl5pPr>
            <a:lvl6pPr lvl="5" algn="l" rtl="0">
              <a:lnSpc>
                <a:spcPct val="100000"/>
              </a:lnSpc>
              <a:spcBef>
                <a:spcPts val="400"/>
              </a:spcBef>
              <a:spcAft>
                <a:spcPts val="0"/>
              </a:spcAft>
              <a:buSzPts val="1900"/>
              <a:buNone/>
              <a:defRPr sz="1900"/>
            </a:lvl6pPr>
            <a:lvl7pPr lvl="6" algn="l" rtl="0">
              <a:lnSpc>
                <a:spcPct val="100000"/>
              </a:lnSpc>
              <a:spcBef>
                <a:spcPts val="400"/>
              </a:spcBef>
              <a:spcAft>
                <a:spcPts val="0"/>
              </a:spcAft>
              <a:buSzPts val="1900"/>
              <a:buNone/>
              <a:defRPr sz="1900"/>
            </a:lvl7pPr>
            <a:lvl8pPr lvl="7" algn="l" rtl="0">
              <a:lnSpc>
                <a:spcPct val="100000"/>
              </a:lnSpc>
              <a:spcBef>
                <a:spcPts val="400"/>
              </a:spcBef>
              <a:spcAft>
                <a:spcPts val="0"/>
              </a:spcAft>
              <a:buSzPts val="1900"/>
              <a:buNone/>
              <a:defRPr sz="1900"/>
            </a:lvl8pPr>
            <a:lvl9pPr lvl="8" algn="l" rtl="0">
              <a:lnSpc>
                <a:spcPct val="100000"/>
              </a:lnSpc>
              <a:spcBef>
                <a:spcPts val="400"/>
              </a:spcBef>
              <a:spcAft>
                <a:spcPts val="0"/>
              </a:spcAft>
              <a:buSzPts val="1900"/>
              <a:buNone/>
              <a:defRPr sz="1900"/>
            </a:lvl9pPr>
          </a:lstStyle>
          <a:p>
            <a:endParaRPr/>
          </a:p>
        </p:txBody>
      </p:sp>
      <p:sp>
        <p:nvSpPr>
          <p:cNvPr id="119" name="Google Shape;119;g2e7ddbafee3_0_381"/>
          <p:cNvSpPr txBox="1">
            <a:spLocks noGrp="1"/>
          </p:cNvSpPr>
          <p:nvPr>
            <p:ph type="subTitle" idx="3"/>
          </p:nvPr>
        </p:nvSpPr>
        <p:spPr>
          <a:xfrm>
            <a:off x="5105400" y="1518775"/>
            <a:ext cx="3581400" cy="6621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640"/>
              </a:spcBef>
              <a:spcAft>
                <a:spcPts val="0"/>
              </a:spcAft>
              <a:buClr>
                <a:schemeClr val="lt1"/>
              </a:buClr>
              <a:buSzPts val="2000"/>
              <a:buNone/>
              <a:defRPr sz="2000">
                <a:solidFill>
                  <a:schemeClr val="lt1"/>
                </a:solidFill>
              </a:defRPr>
            </a:lvl1pPr>
            <a:lvl2pPr lvl="1" algn="l" rtl="0">
              <a:lnSpc>
                <a:spcPct val="100000"/>
              </a:lnSpc>
              <a:spcBef>
                <a:spcPts val="560"/>
              </a:spcBef>
              <a:spcAft>
                <a:spcPts val="0"/>
              </a:spcAft>
              <a:buSzPts val="2800"/>
              <a:buNone/>
              <a:defRPr/>
            </a:lvl2pPr>
            <a:lvl3pPr lvl="2" algn="l" rtl="0">
              <a:lnSpc>
                <a:spcPct val="100000"/>
              </a:lnSpc>
              <a:spcBef>
                <a:spcPts val="480"/>
              </a:spcBef>
              <a:spcAft>
                <a:spcPts val="0"/>
              </a:spcAft>
              <a:buSzPts val="2400"/>
              <a:buNone/>
              <a:defRPr/>
            </a:lvl3pPr>
            <a:lvl4pPr lvl="3" algn="l" rtl="0">
              <a:lnSpc>
                <a:spcPct val="100000"/>
              </a:lnSpc>
              <a:spcBef>
                <a:spcPts val="400"/>
              </a:spcBef>
              <a:spcAft>
                <a:spcPts val="0"/>
              </a:spcAft>
              <a:buSzPts val="2000"/>
              <a:buNone/>
              <a:defRPr/>
            </a:lvl4pPr>
            <a:lvl5pPr lvl="4" algn="l" rtl="0">
              <a:lnSpc>
                <a:spcPct val="100000"/>
              </a:lnSpc>
              <a:spcBef>
                <a:spcPts val="400"/>
              </a:spcBef>
              <a:spcAft>
                <a:spcPts val="0"/>
              </a:spcAft>
              <a:buSzPts val="2000"/>
              <a:buNone/>
              <a:defRPr/>
            </a:lvl5pPr>
            <a:lvl6pPr lvl="5" algn="l" rtl="0">
              <a:lnSpc>
                <a:spcPct val="100000"/>
              </a:lnSpc>
              <a:spcBef>
                <a:spcPts val="400"/>
              </a:spcBef>
              <a:spcAft>
                <a:spcPts val="0"/>
              </a:spcAft>
              <a:buSzPts val="2000"/>
              <a:buNone/>
              <a:defRPr/>
            </a:lvl6pPr>
            <a:lvl7pPr lvl="6" algn="l" rtl="0">
              <a:lnSpc>
                <a:spcPct val="100000"/>
              </a:lnSpc>
              <a:spcBef>
                <a:spcPts val="400"/>
              </a:spcBef>
              <a:spcAft>
                <a:spcPts val="0"/>
              </a:spcAft>
              <a:buSzPts val="2000"/>
              <a:buNone/>
              <a:defRPr/>
            </a:lvl7pPr>
            <a:lvl8pPr lvl="7" algn="l" rtl="0">
              <a:lnSpc>
                <a:spcPct val="100000"/>
              </a:lnSpc>
              <a:spcBef>
                <a:spcPts val="400"/>
              </a:spcBef>
              <a:spcAft>
                <a:spcPts val="0"/>
              </a:spcAft>
              <a:buSzPts val="2000"/>
              <a:buNone/>
              <a:defRPr/>
            </a:lvl8pPr>
            <a:lvl9pPr lvl="8" algn="l" rtl="0">
              <a:lnSpc>
                <a:spcPct val="100000"/>
              </a:lnSpc>
              <a:spcBef>
                <a:spcPts val="400"/>
              </a:spcBef>
              <a:spcAft>
                <a:spcPts val="0"/>
              </a:spcAft>
              <a:buSzPts val="2000"/>
              <a:buNone/>
              <a:defRPr/>
            </a:lvl9pPr>
          </a:lstStyle>
          <a:p>
            <a:endParaRPr/>
          </a:p>
        </p:txBody>
      </p:sp>
      <p:sp>
        <p:nvSpPr>
          <p:cNvPr id="120" name="Google Shape;120;g2e7ddbafee3_0_381"/>
          <p:cNvSpPr txBox="1">
            <a:spLocks noGrp="1"/>
          </p:cNvSpPr>
          <p:nvPr>
            <p:ph type="body" idx="4"/>
          </p:nvPr>
        </p:nvSpPr>
        <p:spPr>
          <a:xfrm>
            <a:off x="457200" y="2384125"/>
            <a:ext cx="4038600" cy="33657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640"/>
              </a:spcBef>
              <a:spcAft>
                <a:spcPts val="0"/>
              </a:spcAft>
              <a:buSzPts val="2800"/>
              <a:buChar char="•"/>
              <a:defRPr sz="2800"/>
            </a:lvl1pPr>
            <a:lvl2pPr marL="914400" lvl="1" indent="-381000" algn="l" rtl="0">
              <a:lnSpc>
                <a:spcPct val="100000"/>
              </a:lnSpc>
              <a:spcBef>
                <a:spcPts val="560"/>
              </a:spcBef>
              <a:spcAft>
                <a:spcPts val="0"/>
              </a:spcAft>
              <a:buSzPts val="2400"/>
              <a:buChar char="–"/>
              <a:defRPr sz="2400"/>
            </a:lvl2pPr>
            <a:lvl3pPr marL="1371600" lvl="2" indent="-355600" algn="l" rtl="0">
              <a:lnSpc>
                <a:spcPct val="100000"/>
              </a:lnSpc>
              <a:spcBef>
                <a:spcPts val="480"/>
              </a:spcBef>
              <a:spcAft>
                <a:spcPts val="0"/>
              </a:spcAft>
              <a:buSzPts val="2000"/>
              <a:buChar char="•"/>
              <a:defRPr sz="2000"/>
            </a:lvl3pPr>
            <a:lvl4pPr marL="1828800" lvl="3" indent="-330200" algn="l" rtl="0">
              <a:lnSpc>
                <a:spcPct val="100000"/>
              </a:lnSpc>
              <a:spcBef>
                <a:spcPts val="400"/>
              </a:spcBef>
              <a:spcAft>
                <a:spcPts val="0"/>
              </a:spcAft>
              <a:buSzPts val="1600"/>
              <a:buChar char="–"/>
              <a:defRPr sz="1600"/>
            </a:lvl4pPr>
            <a:lvl5pPr marL="2286000" lvl="4" indent="-330200" algn="l" rtl="0">
              <a:lnSpc>
                <a:spcPct val="100000"/>
              </a:lnSpc>
              <a:spcBef>
                <a:spcPts val="400"/>
              </a:spcBef>
              <a:spcAft>
                <a:spcPts val="0"/>
              </a:spcAft>
              <a:buSzPts val="1600"/>
              <a:buChar char="»"/>
              <a:defRPr sz="1600"/>
            </a:lvl5pPr>
            <a:lvl6pPr marL="2743200" lvl="5" indent="-330200" algn="l" rtl="0">
              <a:lnSpc>
                <a:spcPct val="100000"/>
              </a:lnSpc>
              <a:spcBef>
                <a:spcPts val="400"/>
              </a:spcBef>
              <a:spcAft>
                <a:spcPts val="0"/>
              </a:spcAft>
              <a:buSzPts val="1600"/>
              <a:buChar char="•"/>
              <a:defRPr sz="1600"/>
            </a:lvl6pPr>
            <a:lvl7pPr marL="3200400" lvl="6" indent="-330200" algn="l" rtl="0">
              <a:lnSpc>
                <a:spcPct val="100000"/>
              </a:lnSpc>
              <a:spcBef>
                <a:spcPts val="400"/>
              </a:spcBef>
              <a:spcAft>
                <a:spcPts val="0"/>
              </a:spcAft>
              <a:buSzPts val="1600"/>
              <a:buChar char="•"/>
              <a:defRPr sz="1600"/>
            </a:lvl7pPr>
            <a:lvl8pPr marL="3657600" lvl="7" indent="-330200" algn="l" rtl="0">
              <a:lnSpc>
                <a:spcPct val="100000"/>
              </a:lnSpc>
              <a:spcBef>
                <a:spcPts val="400"/>
              </a:spcBef>
              <a:spcAft>
                <a:spcPts val="0"/>
              </a:spcAft>
              <a:buSzPts val="1600"/>
              <a:buChar char="•"/>
              <a:defRPr sz="1600"/>
            </a:lvl8pPr>
            <a:lvl9pPr marL="4114800" lvl="8" indent="-330200" algn="l" rtl="0">
              <a:lnSpc>
                <a:spcPct val="100000"/>
              </a:lnSpc>
              <a:spcBef>
                <a:spcPts val="400"/>
              </a:spcBef>
              <a:spcAft>
                <a:spcPts val="0"/>
              </a:spcAft>
              <a:buSzPts val="1600"/>
              <a:buChar char="•"/>
              <a:defRPr sz="16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21"/>
        <p:cNvGrpSpPr/>
        <p:nvPr/>
      </p:nvGrpSpPr>
      <p:grpSpPr>
        <a:xfrm>
          <a:off x="0" y="0"/>
          <a:ext cx="0" cy="0"/>
          <a:chOff x="0" y="0"/>
          <a:chExt cx="0" cy="0"/>
        </a:xfrm>
      </p:grpSpPr>
      <p:pic>
        <p:nvPicPr>
          <p:cNvPr id="122" name="Google Shape;122;g2e7ddbafee3_0_393" descr="A group of people smiling&#10;&#10;Description automatically generated with medium confidence"/>
          <p:cNvPicPr preferRelativeResize="0"/>
          <p:nvPr/>
        </p:nvPicPr>
        <p:blipFill rotWithShape="1">
          <a:blip r:embed="rId2">
            <a:alphaModFix/>
          </a:blip>
          <a:srcRect t="10898" b="7401"/>
          <a:stretch/>
        </p:blipFill>
        <p:spPr>
          <a:xfrm>
            <a:off x="-45225" y="5249175"/>
            <a:ext cx="9228425" cy="1680700"/>
          </a:xfrm>
          <a:prstGeom prst="rect">
            <a:avLst/>
          </a:prstGeom>
          <a:noFill/>
          <a:ln>
            <a:noFill/>
          </a:ln>
        </p:spPr>
      </p:pic>
      <p:sp>
        <p:nvSpPr>
          <p:cNvPr id="123" name="Google Shape;123;g2e7ddbafee3_0_393"/>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3500"/>
              <a:buFont typeface="Verdana"/>
              <a:buNone/>
              <a:defRPr sz="35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24" name="Google Shape;124;g2e7ddbafee3_0_393"/>
          <p:cNvPicPr preferRelativeResize="0"/>
          <p:nvPr/>
        </p:nvPicPr>
        <p:blipFill rotWithShape="1">
          <a:blip r:embed="rId3">
            <a:alphaModFix/>
          </a:blip>
          <a:srcRect/>
          <a:stretch/>
        </p:blipFill>
        <p:spPr>
          <a:xfrm>
            <a:off x="223985" y="228603"/>
            <a:ext cx="1702161" cy="990900"/>
          </a:xfrm>
          <a:prstGeom prst="rect">
            <a:avLst/>
          </a:prstGeom>
          <a:noFill/>
          <a:ln>
            <a:noFill/>
          </a:ln>
        </p:spPr>
      </p:pic>
      <p:sp>
        <p:nvSpPr>
          <p:cNvPr id="125" name="Google Shape;125;g2e7ddbafee3_0_393"/>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g2e7ddbafee3_0_393"/>
          <p:cNvSpPr txBox="1">
            <a:spLocks noGrp="1"/>
          </p:cNvSpPr>
          <p:nvPr>
            <p:ph type="body" idx="1"/>
          </p:nvPr>
        </p:nvSpPr>
        <p:spPr>
          <a:xfrm>
            <a:off x="452375" y="1603475"/>
            <a:ext cx="8233200" cy="3267300"/>
          </a:xfrm>
          <a:prstGeom prst="rect">
            <a:avLst/>
          </a:prstGeom>
          <a:noFill/>
          <a:ln>
            <a:noFill/>
          </a:ln>
        </p:spPr>
        <p:txBody>
          <a:bodyPr spcFirstLastPara="1" wrap="square" lIns="91425" tIns="45700" rIns="91425" bIns="45700" anchor="t" anchorCtr="0">
            <a:normAutofit/>
          </a:bodyPr>
          <a:lstStyle>
            <a:lvl1pPr marL="457200" lvl="0" indent="-431800" algn="l" rtl="0">
              <a:lnSpc>
                <a:spcPct val="100000"/>
              </a:lnSpc>
              <a:spcBef>
                <a:spcPts val="640"/>
              </a:spcBef>
              <a:spcAft>
                <a:spcPts val="0"/>
              </a:spcAft>
              <a:buSzPts val="3200"/>
              <a:buChar char="•"/>
              <a:defRPr/>
            </a:lvl1pPr>
            <a:lvl2pPr marL="914400" lvl="1" indent="-406400" algn="l" rtl="0">
              <a:lnSpc>
                <a:spcPct val="100000"/>
              </a:lnSpc>
              <a:spcBef>
                <a:spcPts val="560"/>
              </a:spcBef>
              <a:spcAft>
                <a:spcPts val="0"/>
              </a:spcAft>
              <a:buSzPts val="2800"/>
              <a:buChar char="–"/>
              <a:defRPr/>
            </a:lvl2pPr>
            <a:lvl3pPr marL="1371600" lvl="2" indent="-381000" algn="l" rtl="0">
              <a:lnSpc>
                <a:spcPct val="100000"/>
              </a:lnSpc>
              <a:spcBef>
                <a:spcPts val="480"/>
              </a:spcBef>
              <a:spcAft>
                <a:spcPts val="0"/>
              </a:spcAft>
              <a:buSzPts val="2400"/>
              <a:buChar char="•"/>
              <a:defRPr/>
            </a:lvl3pPr>
            <a:lvl4pPr marL="1828800" lvl="3" indent="-355600" algn="l" rtl="0">
              <a:lnSpc>
                <a:spcPct val="100000"/>
              </a:lnSpc>
              <a:spcBef>
                <a:spcPts val="400"/>
              </a:spcBef>
              <a:spcAft>
                <a:spcPts val="0"/>
              </a:spcAft>
              <a:buSzPts val="2000"/>
              <a:buChar char="–"/>
              <a:defRPr/>
            </a:lvl4pPr>
            <a:lvl5pPr marL="2286000" lvl="4" indent="-355600" algn="l" rtl="0">
              <a:lnSpc>
                <a:spcPct val="100000"/>
              </a:lnSpc>
              <a:spcBef>
                <a:spcPts val="400"/>
              </a:spcBef>
              <a:spcAft>
                <a:spcPts val="0"/>
              </a:spcAft>
              <a:buSzPts val="2000"/>
              <a:buChar char="»"/>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127"/>
        <p:cNvGrpSpPr/>
        <p:nvPr/>
      </p:nvGrpSpPr>
      <p:grpSpPr>
        <a:xfrm>
          <a:off x="0" y="0"/>
          <a:ext cx="0" cy="0"/>
          <a:chOff x="0" y="0"/>
          <a:chExt cx="0" cy="0"/>
        </a:xfrm>
      </p:grpSpPr>
      <p:sp>
        <p:nvSpPr>
          <p:cNvPr id="128" name="Google Shape;128;g2e7ddbafee3_0_399"/>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9" name="Google Shape;129;g2e7ddbafee3_0_399"/>
          <p:cNvSpPr txBox="1">
            <a:spLocks noGrp="1"/>
          </p:cNvSpPr>
          <p:nvPr>
            <p:ph type="title"/>
          </p:nvPr>
        </p:nvSpPr>
        <p:spPr>
          <a:xfrm>
            <a:off x="2593475" y="228600"/>
            <a:ext cx="6321900" cy="11937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4000"/>
              <a:buFont typeface="Verdana"/>
              <a:buNone/>
              <a:defRPr sz="4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30" name="Google Shape;130;g2e7ddbafee3_0_399"/>
          <p:cNvPicPr preferRelativeResize="0"/>
          <p:nvPr/>
        </p:nvPicPr>
        <p:blipFill rotWithShape="1">
          <a:blip r:embed="rId2">
            <a:alphaModFix/>
          </a:blip>
          <a:srcRect t="11971" b="11971"/>
          <a:stretch/>
        </p:blipFill>
        <p:spPr>
          <a:xfrm>
            <a:off x="0" y="5249173"/>
            <a:ext cx="9144000" cy="1680713"/>
          </a:xfrm>
          <a:prstGeom prst="rect">
            <a:avLst/>
          </a:prstGeom>
          <a:noFill/>
          <a:ln>
            <a:noFill/>
          </a:ln>
        </p:spPr>
      </p:pic>
      <p:pic>
        <p:nvPicPr>
          <p:cNvPr id="131" name="Google Shape;131;g2e7ddbafee3_0_399"/>
          <p:cNvPicPr preferRelativeResize="0"/>
          <p:nvPr/>
        </p:nvPicPr>
        <p:blipFill rotWithShape="1">
          <a:blip r:embed="rId3">
            <a:alphaModFix/>
          </a:blip>
          <a:srcRect b="11684"/>
          <a:stretch/>
        </p:blipFill>
        <p:spPr>
          <a:xfrm>
            <a:off x="122525" y="228600"/>
            <a:ext cx="2470948" cy="11937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1">
  <p:cSld name="OBJECT_WITH_CAPTION_TEXT_1">
    <p:spTree>
      <p:nvGrpSpPr>
        <p:cNvPr id="1" name="Shape 132"/>
        <p:cNvGrpSpPr/>
        <p:nvPr/>
      </p:nvGrpSpPr>
      <p:grpSpPr>
        <a:xfrm>
          <a:off x="0" y="0"/>
          <a:ext cx="0" cy="0"/>
          <a:chOff x="0" y="0"/>
          <a:chExt cx="0" cy="0"/>
        </a:xfrm>
      </p:grpSpPr>
      <p:sp>
        <p:nvSpPr>
          <p:cNvPr id="133" name="Google Shape;133;g2e7ddbafee3_0_404"/>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34" name="Google Shape;134;g2e7ddbafee3_0_404"/>
          <p:cNvPicPr preferRelativeResize="0"/>
          <p:nvPr/>
        </p:nvPicPr>
        <p:blipFill rotWithShape="1">
          <a:blip r:embed="rId2">
            <a:alphaModFix/>
          </a:blip>
          <a:srcRect/>
          <a:stretch/>
        </p:blipFill>
        <p:spPr>
          <a:xfrm>
            <a:off x="7467600" y="5947878"/>
            <a:ext cx="1169476" cy="682591"/>
          </a:xfrm>
          <a:prstGeom prst="rect">
            <a:avLst/>
          </a:prstGeom>
          <a:noFill/>
          <a:ln>
            <a:noFill/>
          </a:ln>
        </p:spPr>
      </p:pic>
      <p:sp>
        <p:nvSpPr>
          <p:cNvPr id="135" name="Google Shape;135;g2e7ddbafee3_0_404"/>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36" name="Google Shape;136;g2e7ddbafee3_0_404"/>
          <p:cNvSpPr txBox="1">
            <a:spLocks noGrp="1"/>
          </p:cNvSpPr>
          <p:nvPr>
            <p:ph type="body" idx="1"/>
          </p:nvPr>
        </p:nvSpPr>
        <p:spPr>
          <a:xfrm>
            <a:off x="457200" y="1434650"/>
            <a:ext cx="2985600" cy="4518300"/>
          </a:xfrm>
          <a:prstGeom prst="rect">
            <a:avLst/>
          </a:prstGeom>
          <a:solidFill>
            <a:srgbClr val="003369">
              <a:alpha val="72940"/>
            </a:srgbClr>
          </a:solidFill>
          <a:ln>
            <a:noFill/>
          </a:ln>
        </p:spPr>
        <p:txBody>
          <a:bodyPr spcFirstLastPara="1" wrap="square" lIns="91425" tIns="45700" rIns="91425" bIns="45700" anchor="t" anchorCtr="0">
            <a:normAutofit/>
          </a:bodyPr>
          <a:lstStyle>
            <a:lvl1pPr marL="457200" lvl="0" indent="-355600" algn="l" rtl="0">
              <a:lnSpc>
                <a:spcPct val="100000"/>
              </a:lnSpc>
              <a:spcBef>
                <a:spcPts val="640"/>
              </a:spcBef>
              <a:spcAft>
                <a:spcPts val="0"/>
              </a:spcAft>
              <a:buClr>
                <a:schemeClr val="lt1"/>
              </a:buClr>
              <a:buSzPts val="2000"/>
              <a:buChar char="•"/>
              <a:defRPr sz="2000">
                <a:solidFill>
                  <a:schemeClr val="lt1"/>
                </a:solidFill>
              </a:defRPr>
            </a:lvl1pPr>
            <a:lvl2pPr marL="914400" lvl="1" indent="-330200" algn="l" rtl="0">
              <a:lnSpc>
                <a:spcPct val="100000"/>
              </a:lnSpc>
              <a:spcBef>
                <a:spcPts val="560"/>
              </a:spcBef>
              <a:spcAft>
                <a:spcPts val="0"/>
              </a:spcAft>
              <a:buClr>
                <a:schemeClr val="lt1"/>
              </a:buClr>
              <a:buSzPts val="1600"/>
              <a:buChar char="–"/>
              <a:defRPr sz="1600">
                <a:solidFill>
                  <a:schemeClr val="lt1"/>
                </a:solidFill>
              </a:defRPr>
            </a:lvl2pPr>
            <a:lvl3pPr marL="1371600" lvl="2" indent="-304800" algn="l" rtl="0">
              <a:lnSpc>
                <a:spcPct val="100000"/>
              </a:lnSpc>
              <a:spcBef>
                <a:spcPts val="480"/>
              </a:spcBef>
              <a:spcAft>
                <a:spcPts val="0"/>
              </a:spcAft>
              <a:buClr>
                <a:schemeClr val="lt1"/>
              </a:buClr>
              <a:buSzPts val="1200"/>
              <a:buChar char="•"/>
              <a:defRPr sz="1200">
                <a:solidFill>
                  <a:schemeClr val="lt1"/>
                </a:solidFill>
              </a:defRPr>
            </a:lvl3pPr>
            <a:lvl4pPr marL="1828800" lvl="3" indent="-279400" algn="l" rtl="0">
              <a:lnSpc>
                <a:spcPct val="100000"/>
              </a:lnSpc>
              <a:spcBef>
                <a:spcPts val="400"/>
              </a:spcBef>
              <a:spcAft>
                <a:spcPts val="0"/>
              </a:spcAft>
              <a:buClr>
                <a:schemeClr val="lt1"/>
              </a:buClr>
              <a:buSzPts val="800"/>
              <a:buChar char="–"/>
              <a:defRPr sz="800">
                <a:solidFill>
                  <a:schemeClr val="lt1"/>
                </a:solidFill>
              </a:defRPr>
            </a:lvl4pPr>
            <a:lvl5pPr marL="2286000" lvl="4" indent="-279400" algn="l" rtl="0">
              <a:lnSpc>
                <a:spcPct val="100000"/>
              </a:lnSpc>
              <a:spcBef>
                <a:spcPts val="400"/>
              </a:spcBef>
              <a:spcAft>
                <a:spcPts val="0"/>
              </a:spcAft>
              <a:buClr>
                <a:schemeClr val="lt1"/>
              </a:buClr>
              <a:buSzPts val="800"/>
              <a:buChar char="»"/>
              <a:defRPr sz="800">
                <a:solidFill>
                  <a:schemeClr val="lt1"/>
                </a:solidFill>
              </a:defRPr>
            </a:lvl5pPr>
            <a:lvl6pPr marL="2743200" lvl="5" indent="-279400" algn="l" rtl="0">
              <a:lnSpc>
                <a:spcPct val="100000"/>
              </a:lnSpc>
              <a:spcBef>
                <a:spcPts val="400"/>
              </a:spcBef>
              <a:spcAft>
                <a:spcPts val="0"/>
              </a:spcAft>
              <a:buClr>
                <a:schemeClr val="lt1"/>
              </a:buClr>
              <a:buSzPts val="800"/>
              <a:buChar char="•"/>
              <a:defRPr sz="800">
                <a:solidFill>
                  <a:schemeClr val="lt1"/>
                </a:solidFill>
              </a:defRPr>
            </a:lvl6pPr>
            <a:lvl7pPr marL="3200400" lvl="6" indent="-279400" algn="l" rtl="0">
              <a:lnSpc>
                <a:spcPct val="100000"/>
              </a:lnSpc>
              <a:spcBef>
                <a:spcPts val="400"/>
              </a:spcBef>
              <a:spcAft>
                <a:spcPts val="0"/>
              </a:spcAft>
              <a:buClr>
                <a:schemeClr val="lt1"/>
              </a:buClr>
              <a:buSzPts val="800"/>
              <a:buChar char="•"/>
              <a:defRPr sz="800">
                <a:solidFill>
                  <a:schemeClr val="lt1"/>
                </a:solidFill>
              </a:defRPr>
            </a:lvl7pPr>
            <a:lvl8pPr marL="3657600" lvl="7" indent="-279400" algn="l" rtl="0">
              <a:lnSpc>
                <a:spcPct val="100000"/>
              </a:lnSpc>
              <a:spcBef>
                <a:spcPts val="400"/>
              </a:spcBef>
              <a:spcAft>
                <a:spcPts val="0"/>
              </a:spcAft>
              <a:buClr>
                <a:schemeClr val="lt1"/>
              </a:buClr>
              <a:buSzPts val="800"/>
              <a:buChar char="•"/>
              <a:defRPr sz="800">
                <a:solidFill>
                  <a:schemeClr val="lt1"/>
                </a:solidFill>
              </a:defRPr>
            </a:lvl8pPr>
            <a:lvl9pPr marL="4114800" lvl="8" indent="-279400" algn="l" rtl="0">
              <a:lnSpc>
                <a:spcPct val="100000"/>
              </a:lnSpc>
              <a:spcBef>
                <a:spcPts val="400"/>
              </a:spcBef>
              <a:spcAft>
                <a:spcPts val="0"/>
              </a:spcAft>
              <a:buClr>
                <a:schemeClr val="lt1"/>
              </a:buClr>
              <a:buSzPts val="800"/>
              <a:buChar char="•"/>
              <a:defRPr sz="800">
                <a:solidFill>
                  <a:schemeClr val="lt1"/>
                </a:solidFill>
              </a:defRPr>
            </a:lvl9pPr>
          </a:lstStyle>
          <a:p>
            <a:endParaRPr/>
          </a:p>
        </p:txBody>
      </p:sp>
      <p:sp>
        <p:nvSpPr>
          <p:cNvPr id="137" name="Google Shape;137;g2e7ddbafee3_0_404"/>
          <p:cNvSpPr txBox="1">
            <a:spLocks noGrp="1"/>
          </p:cNvSpPr>
          <p:nvPr>
            <p:ph type="subTitle" idx="2"/>
          </p:nvPr>
        </p:nvSpPr>
        <p:spPr>
          <a:xfrm>
            <a:off x="914400" y="271425"/>
            <a:ext cx="2528400" cy="11613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640"/>
              </a:spcBef>
              <a:spcAft>
                <a:spcPts val="0"/>
              </a:spcAft>
              <a:buSzPts val="2000"/>
              <a:buNone/>
              <a:defRPr sz="2000" b="1"/>
            </a:lvl1pPr>
            <a:lvl2pPr lvl="1" algn="l" rtl="0">
              <a:lnSpc>
                <a:spcPct val="100000"/>
              </a:lnSpc>
              <a:spcBef>
                <a:spcPts val="560"/>
              </a:spcBef>
              <a:spcAft>
                <a:spcPts val="0"/>
              </a:spcAft>
              <a:buSzPts val="2000"/>
              <a:buNone/>
              <a:defRPr sz="2000"/>
            </a:lvl2pPr>
            <a:lvl3pPr lvl="2" algn="l" rtl="0">
              <a:lnSpc>
                <a:spcPct val="100000"/>
              </a:lnSpc>
              <a:spcBef>
                <a:spcPts val="480"/>
              </a:spcBef>
              <a:spcAft>
                <a:spcPts val="0"/>
              </a:spcAft>
              <a:buSzPts val="1600"/>
              <a:buNone/>
              <a:defRPr sz="1600"/>
            </a:lvl3pPr>
            <a:lvl4pPr lvl="3" algn="l" rtl="0">
              <a:lnSpc>
                <a:spcPct val="100000"/>
              </a:lnSpc>
              <a:spcBef>
                <a:spcPts val="400"/>
              </a:spcBef>
              <a:spcAft>
                <a:spcPts val="0"/>
              </a:spcAft>
              <a:buSzPts val="1200"/>
              <a:buNone/>
              <a:defRPr sz="1200"/>
            </a:lvl4pPr>
            <a:lvl5pPr lvl="4" algn="l" rtl="0">
              <a:lnSpc>
                <a:spcPct val="100000"/>
              </a:lnSpc>
              <a:spcBef>
                <a:spcPts val="400"/>
              </a:spcBef>
              <a:spcAft>
                <a:spcPts val="0"/>
              </a:spcAft>
              <a:buSzPts val="1200"/>
              <a:buNone/>
              <a:defRPr sz="1200"/>
            </a:lvl5pPr>
            <a:lvl6pPr lvl="5" algn="l" rtl="0">
              <a:lnSpc>
                <a:spcPct val="100000"/>
              </a:lnSpc>
              <a:spcBef>
                <a:spcPts val="400"/>
              </a:spcBef>
              <a:spcAft>
                <a:spcPts val="0"/>
              </a:spcAft>
              <a:buSzPts val="1200"/>
              <a:buNone/>
              <a:defRPr sz="1200"/>
            </a:lvl6pPr>
            <a:lvl7pPr lvl="6" algn="l" rtl="0">
              <a:lnSpc>
                <a:spcPct val="100000"/>
              </a:lnSpc>
              <a:spcBef>
                <a:spcPts val="400"/>
              </a:spcBef>
              <a:spcAft>
                <a:spcPts val="0"/>
              </a:spcAft>
              <a:buSzPts val="1200"/>
              <a:buNone/>
              <a:defRPr sz="1200"/>
            </a:lvl7pPr>
            <a:lvl8pPr lvl="7" algn="l" rtl="0">
              <a:lnSpc>
                <a:spcPct val="100000"/>
              </a:lnSpc>
              <a:spcBef>
                <a:spcPts val="400"/>
              </a:spcBef>
              <a:spcAft>
                <a:spcPts val="0"/>
              </a:spcAft>
              <a:buSzPts val="1200"/>
              <a:buNone/>
              <a:defRPr sz="1200"/>
            </a:lvl8pPr>
            <a:lvl9pPr lvl="8" algn="l" rtl="0">
              <a:lnSpc>
                <a:spcPct val="100000"/>
              </a:lnSpc>
              <a:spcBef>
                <a:spcPts val="400"/>
              </a:spcBef>
              <a:spcAft>
                <a:spcPts val="0"/>
              </a:spcAft>
              <a:buSzPts val="1200"/>
              <a:buNone/>
              <a:defRPr sz="1200"/>
            </a:lvl9pPr>
          </a:lstStyle>
          <a:p>
            <a:endParaRPr/>
          </a:p>
        </p:txBody>
      </p:sp>
      <p:sp>
        <p:nvSpPr>
          <p:cNvPr id="138" name="Google Shape;138;g2e7ddbafee3_0_404"/>
          <p:cNvSpPr txBox="1">
            <a:spLocks noGrp="1"/>
          </p:cNvSpPr>
          <p:nvPr>
            <p:ph type="body" idx="3"/>
          </p:nvPr>
        </p:nvSpPr>
        <p:spPr>
          <a:xfrm>
            <a:off x="3673275" y="271425"/>
            <a:ext cx="4963800" cy="5676600"/>
          </a:xfrm>
          <a:prstGeom prst="rect">
            <a:avLst/>
          </a:prstGeom>
          <a:noFill/>
          <a:ln w="28575" cap="flat" cmpd="sng">
            <a:solidFill>
              <a:srgbClr val="003369"/>
            </a:solidFill>
            <a:prstDash val="lgDash"/>
            <a:round/>
            <a:headEnd type="none" w="sm" len="sm"/>
            <a:tailEnd type="none" w="sm" len="sm"/>
          </a:ln>
        </p:spPr>
        <p:txBody>
          <a:bodyPr spcFirstLastPara="1" wrap="square" lIns="91425" tIns="45700" rIns="91425" bIns="45700" anchor="t" anchorCtr="0">
            <a:normAutofit/>
          </a:bodyPr>
          <a:lstStyle>
            <a:lvl1pPr marL="457200" lvl="0" indent="-393700" algn="l" rtl="0">
              <a:lnSpc>
                <a:spcPct val="100000"/>
              </a:lnSpc>
              <a:spcBef>
                <a:spcPts val="640"/>
              </a:spcBef>
              <a:spcAft>
                <a:spcPts val="0"/>
              </a:spcAft>
              <a:buSzPts val="2600"/>
              <a:buChar char="•"/>
              <a:defRPr sz="2600"/>
            </a:lvl1pPr>
            <a:lvl2pPr marL="914400" lvl="1" indent="-368300" algn="l" rtl="0">
              <a:lnSpc>
                <a:spcPct val="100000"/>
              </a:lnSpc>
              <a:spcBef>
                <a:spcPts val="560"/>
              </a:spcBef>
              <a:spcAft>
                <a:spcPts val="0"/>
              </a:spcAft>
              <a:buSzPts val="2200"/>
              <a:buChar char="–"/>
              <a:defRPr sz="2200"/>
            </a:lvl2pPr>
            <a:lvl3pPr marL="1371600" lvl="2" indent="-342900" algn="l" rtl="0">
              <a:lnSpc>
                <a:spcPct val="100000"/>
              </a:lnSpc>
              <a:spcBef>
                <a:spcPts val="480"/>
              </a:spcBef>
              <a:spcAft>
                <a:spcPts val="0"/>
              </a:spcAft>
              <a:buSzPts val="1800"/>
              <a:buChar char="•"/>
              <a:defRPr sz="1800"/>
            </a:lvl3pPr>
            <a:lvl4pPr marL="1828800" lvl="3" indent="-317500" algn="l" rtl="0">
              <a:lnSpc>
                <a:spcPct val="100000"/>
              </a:lnSpc>
              <a:spcBef>
                <a:spcPts val="400"/>
              </a:spcBef>
              <a:spcAft>
                <a:spcPts val="0"/>
              </a:spcAft>
              <a:buSzPts val="1400"/>
              <a:buChar char="–"/>
              <a:defRPr sz="1400"/>
            </a:lvl4pPr>
            <a:lvl5pPr marL="2286000" lvl="4" indent="-317500" algn="l" rtl="0">
              <a:lnSpc>
                <a:spcPct val="100000"/>
              </a:lnSpc>
              <a:spcBef>
                <a:spcPts val="400"/>
              </a:spcBef>
              <a:spcAft>
                <a:spcPts val="0"/>
              </a:spcAft>
              <a:buSzPts val="1400"/>
              <a:buChar char="»"/>
              <a:defRPr sz="1400"/>
            </a:lvl5pPr>
            <a:lvl6pPr marL="2743200" lvl="5" indent="-317500" algn="l" rtl="0">
              <a:lnSpc>
                <a:spcPct val="100000"/>
              </a:lnSpc>
              <a:spcBef>
                <a:spcPts val="400"/>
              </a:spcBef>
              <a:spcAft>
                <a:spcPts val="0"/>
              </a:spcAft>
              <a:buSzPts val="1400"/>
              <a:buChar char="•"/>
              <a:defRPr sz="1400"/>
            </a:lvl6pPr>
            <a:lvl7pPr marL="3200400" lvl="6" indent="-317500" algn="l" rtl="0">
              <a:lnSpc>
                <a:spcPct val="100000"/>
              </a:lnSpc>
              <a:spcBef>
                <a:spcPts val="400"/>
              </a:spcBef>
              <a:spcAft>
                <a:spcPts val="0"/>
              </a:spcAft>
              <a:buSzPts val="1400"/>
              <a:buChar char="•"/>
              <a:defRPr sz="1400"/>
            </a:lvl7pPr>
            <a:lvl8pPr marL="3657600" lvl="7" indent="-317500" algn="l" rtl="0">
              <a:lnSpc>
                <a:spcPct val="100000"/>
              </a:lnSpc>
              <a:spcBef>
                <a:spcPts val="400"/>
              </a:spcBef>
              <a:spcAft>
                <a:spcPts val="0"/>
              </a:spcAft>
              <a:buSzPts val="1400"/>
              <a:buChar char="•"/>
              <a:defRPr sz="1400"/>
            </a:lvl8pPr>
            <a:lvl9pPr marL="4114800" lvl="8" indent="-317500" algn="l" rtl="0">
              <a:lnSpc>
                <a:spcPct val="100000"/>
              </a:lnSpc>
              <a:spcBef>
                <a:spcPts val="400"/>
              </a:spcBef>
              <a:spcAft>
                <a:spcPts val="0"/>
              </a:spcAft>
              <a:buSzPts val="1400"/>
              <a:buChar char="•"/>
              <a:defRPr sz="14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39"/>
        <p:cNvGrpSpPr/>
        <p:nvPr/>
      </p:nvGrpSpPr>
      <p:grpSpPr>
        <a:xfrm>
          <a:off x="0" y="0"/>
          <a:ext cx="0" cy="0"/>
          <a:chOff x="0" y="0"/>
          <a:chExt cx="0" cy="0"/>
        </a:xfrm>
      </p:grpSpPr>
      <p:pic>
        <p:nvPicPr>
          <p:cNvPr id="140" name="Google Shape;140;g2e7ddbafee3_0_411"/>
          <p:cNvPicPr preferRelativeResize="0"/>
          <p:nvPr/>
        </p:nvPicPr>
        <p:blipFill rotWithShape="1">
          <a:blip r:embed="rId2">
            <a:alphaModFix/>
          </a:blip>
          <a:srcRect l="139" t="32395" r="-129" b="12770"/>
          <a:stretch/>
        </p:blipFill>
        <p:spPr>
          <a:xfrm rot="10800000">
            <a:off x="1" y="1"/>
            <a:ext cx="9143998" cy="1554607"/>
          </a:xfrm>
          <a:prstGeom prst="rect">
            <a:avLst/>
          </a:prstGeom>
          <a:noFill/>
          <a:ln>
            <a:noFill/>
          </a:ln>
        </p:spPr>
      </p:pic>
      <p:pic>
        <p:nvPicPr>
          <p:cNvPr id="141" name="Google Shape;141;g2e7ddbafee3_0_411"/>
          <p:cNvPicPr preferRelativeResize="0"/>
          <p:nvPr/>
        </p:nvPicPr>
        <p:blipFill rotWithShape="1">
          <a:blip r:embed="rId3">
            <a:alphaModFix/>
          </a:blip>
          <a:srcRect/>
          <a:stretch/>
        </p:blipFill>
        <p:spPr>
          <a:xfrm>
            <a:off x="76200" y="107327"/>
            <a:ext cx="788241" cy="460075"/>
          </a:xfrm>
          <a:prstGeom prst="rect">
            <a:avLst/>
          </a:prstGeom>
          <a:noFill/>
          <a:ln>
            <a:noFill/>
          </a:ln>
        </p:spPr>
      </p:pic>
      <p:sp>
        <p:nvSpPr>
          <p:cNvPr id="142" name="Google Shape;142;g2e7ddbafee3_0_411"/>
          <p:cNvSpPr txBox="1"/>
          <p:nvPr/>
        </p:nvSpPr>
        <p:spPr>
          <a:xfrm>
            <a:off x="455650" y="1843200"/>
            <a:ext cx="8364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Verdana"/>
              <a:ea typeface="Verdana"/>
              <a:cs typeface="Verdana"/>
              <a:sym typeface="Verdana"/>
            </a:endParaRPr>
          </a:p>
        </p:txBody>
      </p:sp>
      <p:pic>
        <p:nvPicPr>
          <p:cNvPr id="143" name="Google Shape;143;g2e7ddbafee3_0_411"/>
          <p:cNvPicPr preferRelativeResize="0"/>
          <p:nvPr/>
        </p:nvPicPr>
        <p:blipFill rotWithShape="1">
          <a:blip r:embed="rId3">
            <a:alphaModFix/>
          </a:blip>
          <a:srcRect/>
          <a:stretch/>
        </p:blipFill>
        <p:spPr>
          <a:xfrm>
            <a:off x="7543800" y="6033861"/>
            <a:ext cx="1098040" cy="640896"/>
          </a:xfrm>
          <a:prstGeom prst="rect">
            <a:avLst/>
          </a:prstGeom>
          <a:noFill/>
          <a:ln>
            <a:noFill/>
          </a:ln>
        </p:spPr>
      </p:pic>
      <p:sp>
        <p:nvSpPr>
          <p:cNvPr id="144" name="Google Shape;144;g2e7ddbafee3_0_411"/>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45" name="Google Shape;145;g2e7ddbafee3_0_411"/>
          <p:cNvSpPr txBox="1">
            <a:spLocks noGrp="1"/>
          </p:cNvSpPr>
          <p:nvPr>
            <p:ph type="body" idx="1"/>
          </p:nvPr>
        </p:nvSpPr>
        <p:spPr>
          <a:xfrm>
            <a:off x="452375" y="1603475"/>
            <a:ext cx="8233200" cy="4381500"/>
          </a:xfrm>
          <a:prstGeom prst="rect">
            <a:avLst/>
          </a:prstGeom>
          <a:noFill/>
          <a:ln>
            <a:noFill/>
          </a:ln>
        </p:spPr>
        <p:txBody>
          <a:bodyPr spcFirstLastPara="1" wrap="square" lIns="91425" tIns="45700" rIns="91425" bIns="45700" anchor="t" anchorCtr="0">
            <a:normAutofit/>
          </a:bodyPr>
          <a:lstStyle>
            <a:lvl1pPr marL="457200" lvl="0" indent="-431800" algn="l" rtl="0">
              <a:lnSpc>
                <a:spcPct val="100000"/>
              </a:lnSpc>
              <a:spcBef>
                <a:spcPts val="640"/>
              </a:spcBef>
              <a:spcAft>
                <a:spcPts val="0"/>
              </a:spcAft>
              <a:buSzPts val="3200"/>
              <a:buChar char="•"/>
              <a:defRPr/>
            </a:lvl1pPr>
            <a:lvl2pPr marL="914400" lvl="1" indent="-406400" algn="l" rtl="0">
              <a:lnSpc>
                <a:spcPct val="100000"/>
              </a:lnSpc>
              <a:spcBef>
                <a:spcPts val="560"/>
              </a:spcBef>
              <a:spcAft>
                <a:spcPts val="0"/>
              </a:spcAft>
              <a:buSzPts val="2800"/>
              <a:buChar char="–"/>
              <a:defRPr/>
            </a:lvl2pPr>
            <a:lvl3pPr marL="1371600" lvl="2" indent="-381000" algn="l" rtl="0">
              <a:lnSpc>
                <a:spcPct val="100000"/>
              </a:lnSpc>
              <a:spcBef>
                <a:spcPts val="480"/>
              </a:spcBef>
              <a:spcAft>
                <a:spcPts val="0"/>
              </a:spcAft>
              <a:buSzPts val="2400"/>
              <a:buChar char="•"/>
              <a:defRPr/>
            </a:lvl3pPr>
            <a:lvl4pPr marL="1828800" lvl="3" indent="-355600" algn="l" rtl="0">
              <a:lnSpc>
                <a:spcPct val="100000"/>
              </a:lnSpc>
              <a:spcBef>
                <a:spcPts val="400"/>
              </a:spcBef>
              <a:spcAft>
                <a:spcPts val="0"/>
              </a:spcAft>
              <a:buSzPts val="2000"/>
              <a:buChar char="–"/>
              <a:defRPr/>
            </a:lvl4pPr>
            <a:lvl5pPr marL="2286000" lvl="4" indent="-355600" algn="l" rtl="0">
              <a:lnSpc>
                <a:spcPct val="100000"/>
              </a:lnSpc>
              <a:spcBef>
                <a:spcPts val="400"/>
              </a:spcBef>
              <a:spcAft>
                <a:spcPts val="0"/>
              </a:spcAft>
              <a:buSzPts val="2000"/>
              <a:buChar char="»"/>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20"/>
        <p:cNvGrpSpPr/>
        <p:nvPr/>
      </p:nvGrpSpPr>
      <p:grpSpPr>
        <a:xfrm>
          <a:off x="0" y="0"/>
          <a:ext cx="0" cy="0"/>
          <a:chOff x="0" y="0"/>
          <a:chExt cx="0" cy="0"/>
        </a:xfrm>
      </p:grpSpPr>
      <p:sp>
        <p:nvSpPr>
          <p:cNvPr id="21" name="Google Shape;21;g2e7ddbafee3_0_292"/>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g2e7ddbafee3_0_292"/>
          <p:cNvSpPr txBox="1">
            <a:spLocks noGrp="1"/>
          </p:cNvSpPr>
          <p:nvPr>
            <p:ph type="title"/>
          </p:nvPr>
        </p:nvSpPr>
        <p:spPr>
          <a:xfrm>
            <a:off x="2057400" y="228600"/>
            <a:ext cx="6858000" cy="990600"/>
          </a:xfrm>
          <a:prstGeom prst="rect">
            <a:avLst/>
          </a:prstGeom>
          <a:solidFill>
            <a:srgbClr val="E8E8E8"/>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3" name="Google Shape;23;g2e7ddbafee3_0_292"/>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24" name="Google Shape;24;g2e7ddbafee3_0_292"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25"/>
        <p:cNvGrpSpPr/>
        <p:nvPr/>
      </p:nvGrpSpPr>
      <p:grpSpPr>
        <a:xfrm>
          <a:off x="0" y="0"/>
          <a:ext cx="0" cy="0"/>
          <a:chOff x="0" y="0"/>
          <a:chExt cx="0" cy="0"/>
        </a:xfrm>
      </p:grpSpPr>
      <p:sp>
        <p:nvSpPr>
          <p:cNvPr id="26" name="Google Shape;26;g2e7ddbafee3_0_297"/>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g2e7ddbafee3_0_297"/>
          <p:cNvSpPr txBox="1">
            <a:spLocks noGrp="1"/>
          </p:cNvSpPr>
          <p:nvPr>
            <p:ph type="title"/>
          </p:nvPr>
        </p:nvSpPr>
        <p:spPr>
          <a:xfrm>
            <a:off x="2057400" y="228600"/>
            <a:ext cx="6858000" cy="990600"/>
          </a:xfrm>
          <a:prstGeom prst="rect">
            <a:avLst/>
          </a:prstGeom>
          <a:solidFill>
            <a:srgbClr val="E8E8E8"/>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8" name="Google Shape;28;g2e7ddbafee3_0_297"/>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29" name="Google Shape;29;g2e7ddbafee3_0_297"/>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30"/>
        <p:cNvGrpSpPr/>
        <p:nvPr/>
      </p:nvGrpSpPr>
      <p:grpSpPr>
        <a:xfrm>
          <a:off x="0" y="0"/>
          <a:ext cx="0" cy="0"/>
          <a:chOff x="0" y="0"/>
          <a:chExt cx="0" cy="0"/>
        </a:xfrm>
      </p:grpSpPr>
      <p:sp>
        <p:nvSpPr>
          <p:cNvPr id="31" name="Google Shape;31;g2e7ddbafee3_0_302"/>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g2e7ddbafee3_0_302"/>
          <p:cNvSpPr txBox="1">
            <a:spLocks noGrp="1"/>
          </p:cNvSpPr>
          <p:nvPr>
            <p:ph type="title"/>
          </p:nvPr>
        </p:nvSpPr>
        <p:spPr>
          <a:xfrm>
            <a:off x="2057400" y="228600"/>
            <a:ext cx="6858000" cy="990600"/>
          </a:xfrm>
          <a:prstGeom prst="rect">
            <a:avLst/>
          </a:prstGeom>
          <a:solidFill>
            <a:srgbClr val="E8E8E8"/>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 name="Google Shape;33;g2e7ddbafee3_0_302"/>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34" name="Google Shape;34;g2e7ddbafee3_0_302"/>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35"/>
        <p:cNvGrpSpPr/>
        <p:nvPr/>
      </p:nvGrpSpPr>
      <p:grpSpPr>
        <a:xfrm>
          <a:off x="0" y="0"/>
          <a:ext cx="0" cy="0"/>
          <a:chOff x="0" y="0"/>
          <a:chExt cx="0" cy="0"/>
        </a:xfrm>
      </p:grpSpPr>
      <p:sp>
        <p:nvSpPr>
          <p:cNvPr id="36" name="Google Shape;36;g2e7ddbafee3_0_307"/>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g2e7ddbafee3_0_307"/>
          <p:cNvSpPr txBox="1">
            <a:spLocks noGrp="1"/>
          </p:cNvSpPr>
          <p:nvPr>
            <p:ph type="title"/>
          </p:nvPr>
        </p:nvSpPr>
        <p:spPr>
          <a:xfrm>
            <a:off x="2057400" y="228600"/>
            <a:ext cx="6858000" cy="990600"/>
          </a:xfrm>
          <a:prstGeom prst="rect">
            <a:avLst/>
          </a:prstGeom>
          <a:solidFill>
            <a:srgbClr val="E8E8E8"/>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8" name="Google Shape;38;g2e7ddbafee3_0_307"/>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39" name="Google Shape;39;g2e7ddbafee3_0_307"/>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Geometric Header">
  <p:cSld name="Geometric Header">
    <p:spTree>
      <p:nvGrpSpPr>
        <p:cNvPr id="1" name="Shape 40"/>
        <p:cNvGrpSpPr/>
        <p:nvPr/>
      </p:nvGrpSpPr>
      <p:grpSpPr>
        <a:xfrm>
          <a:off x="0" y="0"/>
          <a:ext cx="0" cy="0"/>
          <a:chOff x="0" y="0"/>
          <a:chExt cx="0" cy="0"/>
        </a:xfrm>
      </p:grpSpPr>
      <p:pic>
        <p:nvPicPr>
          <p:cNvPr id="41" name="Google Shape;41;g2e7ddbafee3_0_312"/>
          <p:cNvPicPr preferRelativeResize="0"/>
          <p:nvPr/>
        </p:nvPicPr>
        <p:blipFill rotWithShape="1">
          <a:blip r:embed="rId2">
            <a:alphaModFix/>
          </a:blip>
          <a:srcRect t="38740" b="38740"/>
          <a:stretch/>
        </p:blipFill>
        <p:spPr>
          <a:xfrm>
            <a:off x="0" y="0"/>
            <a:ext cx="9144000" cy="1554481"/>
          </a:xfrm>
          <a:prstGeom prst="rect">
            <a:avLst/>
          </a:prstGeom>
          <a:noFill/>
          <a:ln>
            <a:noFill/>
          </a:ln>
        </p:spPr>
      </p:pic>
      <p:pic>
        <p:nvPicPr>
          <p:cNvPr id="42" name="Google Shape;42;g2e7ddbafee3_0_312"/>
          <p:cNvPicPr preferRelativeResize="0"/>
          <p:nvPr/>
        </p:nvPicPr>
        <p:blipFill rotWithShape="1">
          <a:blip r:embed="rId3">
            <a:alphaModFix/>
          </a:blip>
          <a:srcRect/>
          <a:stretch/>
        </p:blipFill>
        <p:spPr>
          <a:xfrm>
            <a:off x="76200" y="148669"/>
            <a:ext cx="1050987" cy="530748"/>
          </a:xfrm>
          <a:prstGeom prst="rect">
            <a:avLst/>
          </a:prstGeom>
          <a:noFill/>
          <a:ln>
            <a:noFill/>
          </a:ln>
        </p:spPr>
      </p:pic>
      <p:sp>
        <p:nvSpPr>
          <p:cNvPr id="43" name="Google Shape;43;g2e7ddbafee3_0_31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er Only" type="titleOnly">
  <p:cSld name="TITLE_ONLY">
    <p:spTree>
      <p:nvGrpSpPr>
        <p:cNvPr id="1" name="Shape 44"/>
        <p:cNvGrpSpPr/>
        <p:nvPr/>
      </p:nvGrpSpPr>
      <p:grpSpPr>
        <a:xfrm>
          <a:off x="0" y="0"/>
          <a:ext cx="0" cy="0"/>
          <a:chOff x="0" y="0"/>
          <a:chExt cx="0" cy="0"/>
        </a:xfrm>
      </p:grpSpPr>
      <p:sp>
        <p:nvSpPr>
          <p:cNvPr id="45" name="Google Shape;45;g2e7ddbafee3_0_316"/>
          <p:cNvSpPr txBox="1">
            <a:spLocks noGrp="1"/>
          </p:cNvSpPr>
          <p:nvPr>
            <p:ph type="title"/>
          </p:nvPr>
        </p:nvSpPr>
        <p:spPr>
          <a:xfrm>
            <a:off x="628650" y="365125"/>
            <a:ext cx="7886700" cy="1325700"/>
          </a:xfrm>
          <a:prstGeom prst="rect">
            <a:avLst/>
          </a:prstGeom>
          <a:solidFill>
            <a:srgbClr val="E8E8E8"/>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6" name="Google Shape;46;g2e7ddbafee3_0_316"/>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1" type="twoObj">
  <p:cSld name="TWO_OBJECTS">
    <p:spTree>
      <p:nvGrpSpPr>
        <p:cNvPr id="1" name="Shape 47"/>
        <p:cNvGrpSpPr/>
        <p:nvPr/>
      </p:nvGrpSpPr>
      <p:grpSpPr>
        <a:xfrm>
          <a:off x="0" y="0"/>
          <a:ext cx="0" cy="0"/>
          <a:chOff x="0" y="0"/>
          <a:chExt cx="0" cy="0"/>
        </a:xfrm>
      </p:grpSpPr>
      <p:sp>
        <p:nvSpPr>
          <p:cNvPr id="48" name="Google Shape;48;g2e7ddbafee3_0_319"/>
          <p:cNvSpPr txBox="1">
            <a:spLocks noGrp="1"/>
          </p:cNvSpPr>
          <p:nvPr>
            <p:ph type="title"/>
          </p:nvPr>
        </p:nvSpPr>
        <p:spPr>
          <a:xfrm>
            <a:off x="2743200" y="256814"/>
            <a:ext cx="5943600" cy="1143000"/>
          </a:xfrm>
          <a:prstGeom prst="rect">
            <a:avLst/>
          </a:prstGeom>
          <a:solidFill>
            <a:srgbClr val="E8E8E8"/>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3800"/>
              <a:buFont typeface="Verdana"/>
              <a:buNone/>
              <a:defRPr sz="38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g2e7ddbafee3_0_319"/>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50" name="Google Shape;50;g2e7ddbafee3_0_319"/>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51" name="Google Shape;51;g2e7ddbafee3_0_319"/>
          <p:cNvPicPr preferRelativeResize="0"/>
          <p:nvPr/>
        </p:nvPicPr>
        <p:blipFill rotWithShape="1">
          <a:blip r:embed="rId2">
            <a:alphaModFix/>
          </a:blip>
          <a:srcRect/>
          <a:stretch/>
        </p:blipFill>
        <p:spPr>
          <a:xfrm>
            <a:off x="48426" y="154896"/>
            <a:ext cx="2667000" cy="1346835"/>
          </a:xfrm>
          <a:prstGeom prst="rect">
            <a:avLst/>
          </a:prstGeom>
          <a:noFill/>
          <a:ln>
            <a:noFill/>
          </a:ln>
        </p:spPr>
      </p:pic>
      <p:pic>
        <p:nvPicPr>
          <p:cNvPr id="52" name="Google Shape;52;g2e7ddbafee3_0_319"/>
          <p:cNvPicPr preferRelativeResize="0"/>
          <p:nvPr/>
        </p:nvPicPr>
        <p:blipFill rotWithShape="1">
          <a:blip r:embed="rId3">
            <a:alphaModFix/>
          </a:blip>
          <a:srcRect/>
          <a:stretch/>
        </p:blipFill>
        <p:spPr>
          <a:xfrm>
            <a:off x="7467600" y="6009215"/>
            <a:ext cx="1559301" cy="7874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2e7ddbafee3_0_277"/>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g2e7ddbafee3_0_277"/>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g2e7ddbafee3_0_277"/>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g2e7ddbafee3_0_277"/>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g2e7ddbafee3_0_277"/>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samhsa.gov/trauma-violence"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tandfonline.com/doi/abs/10.1080/15299732.2014.871666?journalCode=wjtd20"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educationnorthwest.org/sites/default/files/resources/educating-traumatized-children.pdf"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vimeo.com/109042767"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nepbis.org/"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www.youtube.com/watch?v=MqariSXiSvs"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www.youtube.com/watch?v=DRJYJrs7Fso" TargetMode="External"/><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
          <p:cNvSpPr txBox="1">
            <a:spLocks noGrp="1"/>
          </p:cNvSpPr>
          <p:nvPr>
            <p:ph type="ctrTitle"/>
          </p:nvPr>
        </p:nvSpPr>
        <p:spPr>
          <a:xfrm>
            <a:off x="953254" y="3671154"/>
            <a:ext cx="7240500" cy="1470000"/>
          </a:xfrm>
          <a:prstGeom prst="rect">
            <a:avLst/>
          </a:prstGeom>
          <a:solidFill>
            <a:schemeClr val="lt1">
              <a:alpha val="6509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dirty="0"/>
              <a:t>Defusing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Disruptive</a:t>
            </a:r>
            <a:r>
              <a:rPr lang="en-US" dirty="0"/>
              <a:t> Behavior</a:t>
            </a:r>
            <a:endParaRPr dirty="0"/>
          </a:p>
        </p:txBody>
      </p:sp>
      <p:sp>
        <p:nvSpPr>
          <p:cNvPr id="151" name="Google Shape;151;p1"/>
          <p:cNvSpPr txBox="1">
            <a:spLocks noGrp="1"/>
          </p:cNvSpPr>
          <p:nvPr>
            <p:ph type="subTitle" idx="1"/>
          </p:nvPr>
        </p:nvSpPr>
        <p:spPr>
          <a:xfrm>
            <a:off x="1373109" y="5257800"/>
            <a:ext cx="6400800" cy="914400"/>
          </a:xfrm>
          <a:prstGeom prst="rect">
            <a:avLst/>
          </a:prstGeom>
          <a:solidFill>
            <a:schemeClr val="lt1">
              <a:alpha val="65098"/>
            </a:schemeClr>
          </a:solidFill>
          <a:ln>
            <a:noFill/>
          </a:ln>
        </p:spPr>
        <p:txBody>
          <a:bodyPr spcFirstLastPara="1" wrap="square" lIns="91425" tIns="45700" rIns="91425" bIns="45700" anchor="t" anchorCtr="0">
            <a:normAutofit fontScale="92500" lnSpcReduction="20000"/>
          </a:bodyPr>
          <a:lstStyle/>
          <a:p>
            <a:pPr marL="457200" lvl="0" indent="-431800" algn="ctr" rtl="0">
              <a:lnSpc>
                <a:spcPct val="100000"/>
              </a:lnSpc>
              <a:spcBef>
                <a:spcPts val="640"/>
              </a:spcBef>
              <a:spcAft>
                <a:spcPts val="0"/>
              </a:spcAft>
              <a:buSzPts val="3765"/>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Day</a:t>
            </a:r>
            <a:r>
              <a:rPr lang="en-US"/>
              <a:t> 1</a:t>
            </a:r>
            <a:endParaRPr/>
          </a:p>
          <a:p>
            <a:pPr marL="457200" lvl="0" indent="-431800" algn="ctr" rtl="0">
              <a:lnSpc>
                <a:spcPct val="100000"/>
              </a:lnSpc>
              <a:spcBef>
                <a:spcPts val="640"/>
              </a:spcBef>
              <a:spcAft>
                <a:spcPts val="0"/>
              </a:spcAft>
              <a:buSzPts val="3765"/>
              <a:buNone/>
            </a:pPr>
            <a:r>
              <a:rPr lang="en-US"/>
              <a:t>Summer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7" title="Pieces of a puzzle"/>
          <p:cNvPicPr preferRelativeResize="0"/>
          <p:nvPr/>
        </p:nvPicPr>
        <p:blipFill rotWithShape="1">
          <a:blip r:embed="rId3">
            <a:alphaModFix/>
          </a:blip>
          <a:srcRect/>
          <a:stretch/>
        </p:blipFill>
        <p:spPr>
          <a:xfrm>
            <a:off x="452874" y="4288324"/>
            <a:ext cx="923925" cy="970318"/>
          </a:xfrm>
          <a:prstGeom prst="rect">
            <a:avLst/>
          </a:prstGeom>
          <a:noFill/>
          <a:ln>
            <a:noFill/>
          </a:ln>
        </p:spPr>
      </p:pic>
      <p:pic>
        <p:nvPicPr>
          <p:cNvPr id="227" name="Google Shape;227;p7" title="Desks and Board"/>
          <p:cNvPicPr preferRelativeResize="0"/>
          <p:nvPr/>
        </p:nvPicPr>
        <p:blipFill rotWithShape="1">
          <a:blip r:embed="rId4">
            <a:alphaModFix/>
          </a:blip>
          <a:srcRect/>
          <a:stretch/>
        </p:blipFill>
        <p:spPr>
          <a:xfrm>
            <a:off x="228600" y="3178725"/>
            <a:ext cx="1314450" cy="838200"/>
          </a:xfrm>
          <a:prstGeom prst="rect">
            <a:avLst/>
          </a:prstGeom>
          <a:noFill/>
          <a:ln>
            <a:noFill/>
          </a:ln>
        </p:spPr>
      </p:pic>
      <p:pic>
        <p:nvPicPr>
          <p:cNvPr id="228" name="Google Shape;228;p7" title="Two hands and a heart"/>
          <p:cNvPicPr preferRelativeResize="0"/>
          <p:nvPr/>
        </p:nvPicPr>
        <p:blipFill rotWithShape="1">
          <a:blip r:embed="rId5">
            <a:alphaModFix/>
          </a:blip>
          <a:srcRect/>
          <a:stretch/>
        </p:blipFill>
        <p:spPr>
          <a:xfrm>
            <a:off x="452887" y="1813199"/>
            <a:ext cx="923924" cy="923924"/>
          </a:xfrm>
          <a:prstGeom prst="rect">
            <a:avLst/>
          </a:prstGeom>
          <a:noFill/>
          <a:ln>
            <a:noFill/>
          </a:ln>
        </p:spPr>
      </p:pic>
      <p:sp>
        <p:nvSpPr>
          <p:cNvPr id="229" name="Google Shape;229;p7"/>
          <p:cNvSpPr txBox="1">
            <a:spLocks noGrp="1"/>
          </p:cNvSpPr>
          <p:nvPr>
            <p:ph type="body" idx="1"/>
          </p:nvPr>
        </p:nvSpPr>
        <p:spPr>
          <a:xfrm>
            <a:off x="133175" y="1600200"/>
            <a:ext cx="89109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endParaRPr sz="2400"/>
          </a:p>
          <a:p>
            <a:pPr marL="1828800" lvl="3" indent="-381000" algn="l" rtl="0">
              <a:lnSpc>
                <a:spcPct val="100000"/>
              </a:lnSpc>
              <a:spcBef>
                <a:spcPts val="360"/>
              </a:spcBef>
              <a:spcAft>
                <a:spcPts val="0"/>
              </a:spcAft>
              <a:buSzPts val="2400"/>
              <a:buFont typeface="Verdana"/>
              <a:buAutoNum type="arabicPeriod"/>
            </a:pPr>
            <a:r>
              <a:rPr lang="en-US" sz="2400">
                <a:highlight>
                  <a:srgbClr val="FFF2CC"/>
                </a:highlight>
                <a:latin typeface="Verdana"/>
                <a:ea typeface="Verdana"/>
                <a:cs typeface="Verdana"/>
                <a:sym typeface="Verdana"/>
              </a:rPr>
              <a:t>Setting Ourselves up for Success</a:t>
            </a:r>
            <a:endParaRPr sz="2400">
              <a:highlight>
                <a:srgbClr val="FFF2CC"/>
              </a:highlight>
              <a:latin typeface="Verdana"/>
              <a:ea typeface="Verdana"/>
              <a:cs typeface="Verdana"/>
              <a:sym typeface="Verdana"/>
            </a:endParaRPr>
          </a:p>
          <a:p>
            <a:pPr marL="1828800" lvl="0" indent="0" algn="l" rtl="0">
              <a:lnSpc>
                <a:spcPct val="100000"/>
              </a:lnSpc>
              <a:spcBef>
                <a:spcPts val="360"/>
              </a:spcBef>
              <a:spcAft>
                <a:spcPts val="0"/>
              </a:spcAft>
              <a:buSzPts val="1800"/>
              <a:buNone/>
            </a:pPr>
            <a:endParaRPr sz="2400">
              <a:highlight>
                <a:srgbClr val="FFF2CC"/>
              </a:highlight>
              <a:latin typeface="Verdana"/>
              <a:ea typeface="Verdana"/>
              <a:cs typeface="Verdana"/>
              <a:sym typeface="Verdana"/>
            </a:endParaRPr>
          </a:p>
          <a:p>
            <a:pPr marL="457200" lvl="0" indent="0" algn="l" rtl="0">
              <a:lnSpc>
                <a:spcPct val="100000"/>
              </a:lnSpc>
              <a:spcBef>
                <a:spcPts val="360"/>
              </a:spcBef>
              <a:spcAft>
                <a:spcPts val="0"/>
              </a:spcAft>
              <a:buSzPts val="1800"/>
              <a:buNone/>
            </a:pPr>
            <a:endParaRPr sz="2400">
              <a:highlight>
                <a:srgbClr val="FFF2CC"/>
              </a:highlight>
              <a:latin typeface="Verdana"/>
              <a:ea typeface="Verdana"/>
              <a:cs typeface="Verdana"/>
              <a:sym typeface="Verdana"/>
            </a:endParaRPr>
          </a:p>
          <a:p>
            <a:pPr marL="1447800" lvl="3" indent="0" algn="l" rtl="0">
              <a:lnSpc>
                <a:spcPct val="100000"/>
              </a:lnSpc>
              <a:spcBef>
                <a:spcPts val="360"/>
              </a:spcBef>
              <a:spcAft>
                <a:spcPts val="0"/>
              </a:spcAft>
              <a:buSzPts val="2400"/>
              <a:buNone/>
            </a:pPr>
            <a:r>
              <a:rPr lang="en-US" sz="2400">
                <a:latin typeface="Verdana"/>
                <a:ea typeface="Verdana"/>
                <a:cs typeface="Verdana"/>
                <a:sym typeface="Verdana"/>
              </a:rPr>
              <a:t>2. </a:t>
            </a:r>
            <a:r>
              <a:rPr lang="en-US" sz="2400">
                <a:highlight>
                  <a:srgbClr val="FFF2CC"/>
                </a:highlight>
                <a:latin typeface="Verdana"/>
                <a:ea typeface="Verdana"/>
                <a:cs typeface="Verdana"/>
                <a:sym typeface="Verdana"/>
              </a:rPr>
              <a:t>Setting Our Classrooms up for Success</a:t>
            </a:r>
            <a:endParaRPr sz="2400">
              <a:highlight>
                <a:srgbClr val="FFF2CC"/>
              </a:highlight>
              <a:latin typeface="Verdana"/>
              <a:ea typeface="Verdana"/>
              <a:cs typeface="Verdana"/>
              <a:sym typeface="Verdana"/>
            </a:endParaRPr>
          </a:p>
          <a:p>
            <a:pPr marL="914400" lvl="1" indent="-228600" algn="l" rtl="0">
              <a:lnSpc>
                <a:spcPct val="100000"/>
              </a:lnSpc>
              <a:spcBef>
                <a:spcPts val="0"/>
              </a:spcBef>
              <a:spcAft>
                <a:spcPts val="0"/>
              </a:spcAft>
              <a:buSzPts val="2400"/>
              <a:buNone/>
            </a:pPr>
            <a:endParaRPr sz="2400">
              <a:latin typeface="Verdana"/>
              <a:ea typeface="Verdana"/>
              <a:cs typeface="Verdana"/>
              <a:sym typeface="Verdana"/>
            </a:endParaRPr>
          </a:p>
          <a:p>
            <a:pPr marL="0" lvl="0" indent="0" algn="l" rtl="0">
              <a:lnSpc>
                <a:spcPct val="100000"/>
              </a:lnSpc>
              <a:spcBef>
                <a:spcPts val="360"/>
              </a:spcBef>
              <a:spcAft>
                <a:spcPts val="0"/>
              </a:spcAft>
              <a:buSzPts val="1800"/>
              <a:buNone/>
            </a:pPr>
            <a:endParaRPr sz="2400">
              <a:latin typeface="Verdana"/>
              <a:ea typeface="Verdana"/>
              <a:cs typeface="Verdana"/>
              <a:sym typeface="Verdana"/>
            </a:endParaRPr>
          </a:p>
          <a:p>
            <a:pPr marL="1371600" lvl="0" indent="0" algn="l" rtl="0">
              <a:lnSpc>
                <a:spcPct val="100000"/>
              </a:lnSpc>
              <a:spcBef>
                <a:spcPts val="360"/>
              </a:spcBef>
              <a:spcAft>
                <a:spcPts val="0"/>
              </a:spcAft>
              <a:buSzPts val="1800"/>
              <a:buNone/>
            </a:pPr>
            <a:r>
              <a:rPr lang="en-US" sz="2400">
                <a:latin typeface="Verdana"/>
                <a:ea typeface="Verdana"/>
                <a:cs typeface="Verdana"/>
                <a:sym typeface="Verdana"/>
              </a:rPr>
              <a:t>3. Setting our Students up for Success</a:t>
            </a:r>
            <a:endParaRPr sz="2400">
              <a:latin typeface="Verdana"/>
              <a:ea typeface="Verdana"/>
              <a:cs typeface="Verdana"/>
              <a:sym typeface="Verdana"/>
            </a:endParaRPr>
          </a:p>
          <a:p>
            <a:pPr marL="1371600" lvl="0" indent="0" algn="l" rtl="0">
              <a:lnSpc>
                <a:spcPct val="100000"/>
              </a:lnSpc>
              <a:spcBef>
                <a:spcPts val="360"/>
              </a:spcBef>
              <a:spcAft>
                <a:spcPts val="0"/>
              </a:spcAft>
              <a:buSzPts val="1800"/>
              <a:buNone/>
            </a:pPr>
            <a:endParaRPr sz="2400">
              <a:latin typeface="Verdana"/>
              <a:ea typeface="Verdana"/>
              <a:cs typeface="Verdana"/>
              <a:sym typeface="Verdana"/>
            </a:endParaRPr>
          </a:p>
          <a:p>
            <a:pPr marL="0" lvl="0" indent="0" algn="ctr" rtl="0">
              <a:lnSpc>
                <a:spcPct val="100000"/>
              </a:lnSpc>
              <a:spcBef>
                <a:spcPts val="360"/>
              </a:spcBef>
              <a:spcAft>
                <a:spcPts val="0"/>
              </a:spcAft>
              <a:buClr>
                <a:schemeClr val="dk1"/>
              </a:buClr>
              <a:buSzPts val="1800"/>
              <a:buFont typeface="Arial"/>
              <a:buNone/>
            </a:pPr>
            <a:endParaRPr sz="1800">
              <a:latin typeface="Verdana"/>
              <a:ea typeface="Verdana"/>
              <a:cs typeface="Verdana"/>
              <a:sym typeface="Verdana"/>
            </a:endParaRPr>
          </a:p>
        </p:txBody>
      </p:sp>
      <p:sp>
        <p:nvSpPr>
          <p:cNvPr id="230" name="Google Shape;230;p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solidFill>
                  <a:schemeClr val="lt1"/>
                </a:solidFill>
              </a:rPr>
              <a:t>      Agenda for Today</a:t>
            </a:r>
            <a:endParaRPr>
              <a:solidFill>
                <a:schemeClr val="lt1"/>
              </a:solidFill>
            </a:endParaRPr>
          </a:p>
        </p:txBody>
      </p:sp>
      <p:pic>
        <p:nvPicPr>
          <p:cNvPr id="231" name="Google Shape;231;p7" title="Checklist"/>
          <p:cNvPicPr preferRelativeResize="0"/>
          <p:nvPr/>
        </p:nvPicPr>
        <p:blipFill rotWithShape="1">
          <a:blip r:embed="rId6">
            <a:alphaModFix/>
          </a:blip>
          <a:srcRect/>
          <a:stretch/>
        </p:blipFill>
        <p:spPr>
          <a:xfrm>
            <a:off x="228600" y="151174"/>
            <a:ext cx="2077500" cy="1662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g24b1b9bd0d1_2_4974" descr="Window frame" title="Window frame"/>
          <p:cNvPicPr preferRelativeResize="0"/>
          <p:nvPr/>
        </p:nvPicPr>
        <p:blipFill rotWithShape="1">
          <a:blip r:embed="rId3">
            <a:alphaModFix/>
          </a:blip>
          <a:srcRect/>
          <a:stretch/>
        </p:blipFill>
        <p:spPr>
          <a:xfrm>
            <a:off x="1268775" y="1709375"/>
            <a:ext cx="6548525" cy="4362175"/>
          </a:xfrm>
          <a:prstGeom prst="rect">
            <a:avLst/>
          </a:prstGeom>
          <a:noFill/>
          <a:ln>
            <a:noFill/>
          </a:ln>
        </p:spPr>
      </p:pic>
      <p:sp>
        <p:nvSpPr>
          <p:cNvPr id="237" name="Google Shape;237;g24b1b9bd0d1_2_497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chemeClr val="lt1"/>
                </a:solidFill>
              </a:rPr>
              <a:t>A Balanced Approach to Implementation</a:t>
            </a:r>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g12bb5738a31_0_0" descr="lightbulb over a head" title="A good idea"/>
          <p:cNvPicPr preferRelativeResize="0"/>
          <p:nvPr/>
        </p:nvPicPr>
        <p:blipFill rotWithShape="1">
          <a:blip r:embed="rId3">
            <a:alphaModFix/>
          </a:blip>
          <a:srcRect/>
          <a:stretch/>
        </p:blipFill>
        <p:spPr>
          <a:xfrm>
            <a:off x="1590675" y="1900225"/>
            <a:ext cx="5962650" cy="3971925"/>
          </a:xfrm>
          <a:prstGeom prst="rect">
            <a:avLst/>
          </a:prstGeom>
          <a:noFill/>
          <a:ln>
            <a:noFill/>
          </a:ln>
        </p:spPr>
      </p:pic>
      <p:sp>
        <p:nvSpPr>
          <p:cNvPr id="243" name="Google Shape;243;g12bb5738a31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solidFill>
                  <a:schemeClr val="lt1"/>
                </a:solidFill>
              </a:rPr>
              <a:t>Personal Reflection</a:t>
            </a:r>
            <a:endParaRPr/>
          </a:p>
        </p:txBody>
      </p:sp>
      <p:grpSp>
        <p:nvGrpSpPr>
          <p:cNvPr id="244" name="Google Shape;244;g12bb5738a31_0_0" descr="Personal Reflection" title="Personal Reflction"/>
          <p:cNvGrpSpPr/>
          <p:nvPr/>
        </p:nvGrpSpPr>
        <p:grpSpPr>
          <a:xfrm>
            <a:off x="8266543" y="228597"/>
            <a:ext cx="648865" cy="660482"/>
            <a:chOff x="1490050" y="3805975"/>
            <a:chExt cx="491900" cy="482350"/>
          </a:xfrm>
        </p:grpSpPr>
        <p:sp>
          <p:nvSpPr>
            <p:cNvPr id="245" name="Google Shape;245;g12bb5738a31_0_0"/>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46" name="Google Shape;246;g12bb5738a31_0_0"/>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47" name="Google Shape;247;g12bb5738a31_0_0"/>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48" name="Google Shape;248;g12bb5738a31_0_0"/>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g1328cc3a658_2_997" title="Two hands and a heart"/>
          <p:cNvPicPr preferRelativeResize="0"/>
          <p:nvPr/>
        </p:nvPicPr>
        <p:blipFill rotWithShape="1">
          <a:blip r:embed="rId3">
            <a:alphaModFix/>
          </a:blip>
          <a:srcRect/>
          <a:stretch/>
        </p:blipFill>
        <p:spPr>
          <a:xfrm>
            <a:off x="3088087" y="3429000"/>
            <a:ext cx="2967824" cy="2618199"/>
          </a:xfrm>
          <a:prstGeom prst="rect">
            <a:avLst/>
          </a:prstGeom>
          <a:noFill/>
          <a:ln>
            <a:noFill/>
          </a:ln>
        </p:spPr>
      </p:pic>
      <p:sp>
        <p:nvSpPr>
          <p:cNvPr id="254" name="Google Shape;254;g1328cc3a658_2_99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r>
              <a:rPr lang="en-US">
                <a:solidFill>
                  <a:schemeClr val="lt1"/>
                </a:solidFill>
              </a:rPr>
              <a:t>1 – Setting Ourselves up for Success</a:t>
            </a: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grpSp>
        <p:nvGrpSpPr>
          <p:cNvPr id="259" name="Google Shape;259;p51" title="Behavior occurs as a sequence of events"/>
          <p:cNvGrpSpPr/>
          <p:nvPr/>
        </p:nvGrpSpPr>
        <p:grpSpPr>
          <a:xfrm>
            <a:off x="4303442" y="3954938"/>
            <a:ext cx="2707767" cy="2639354"/>
            <a:chOff x="4303290" y="2202821"/>
            <a:chExt cx="1854000" cy="1854000"/>
          </a:xfrm>
        </p:grpSpPr>
        <p:sp>
          <p:nvSpPr>
            <p:cNvPr id="260" name="Google Shape;260;p51"/>
            <p:cNvSpPr/>
            <p:nvPr/>
          </p:nvSpPr>
          <p:spPr>
            <a:xfrm>
              <a:off x="4303290" y="2202821"/>
              <a:ext cx="1854000" cy="1854000"/>
            </a:xfrm>
            <a:prstGeom prst="ellipse">
              <a:avLst/>
            </a:prstGeom>
            <a:solidFill>
              <a:srgbClr val="CFE2F3"/>
            </a:solidFill>
            <a:ln w="28575" cap="flat" cmpd="sng">
              <a:solidFill>
                <a:srgbClr val="A1C3F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51"/>
            <p:cNvSpPr txBox="1"/>
            <p:nvPr/>
          </p:nvSpPr>
          <p:spPr>
            <a:xfrm>
              <a:off x="4708901" y="2901487"/>
              <a:ext cx="1290300" cy="6075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2100" i="0" u="none" strike="noStrike" cap="none">
                  <a:solidFill>
                    <a:srgbClr val="191919"/>
                  </a:solidFill>
                  <a:latin typeface="Verdana"/>
                  <a:ea typeface="Verdana"/>
                  <a:cs typeface="Verdana"/>
                  <a:sym typeface="Verdana"/>
                </a:rPr>
                <a:t>Behavior occurs as a sequence of events</a:t>
              </a:r>
              <a:endParaRPr sz="2100" i="0" u="none" strike="noStrike" cap="none">
                <a:solidFill>
                  <a:srgbClr val="191919"/>
                </a:solidFill>
                <a:latin typeface="Verdana"/>
                <a:ea typeface="Verdana"/>
                <a:cs typeface="Verdana"/>
                <a:sym typeface="Verdana"/>
              </a:endParaRPr>
            </a:p>
          </p:txBody>
        </p:sp>
      </p:grpSp>
      <p:grpSp>
        <p:nvGrpSpPr>
          <p:cNvPr id="262" name="Google Shape;262;p51" title="We change behavior through an instructional approach"/>
          <p:cNvGrpSpPr/>
          <p:nvPr/>
        </p:nvGrpSpPr>
        <p:grpSpPr>
          <a:xfrm>
            <a:off x="2247979" y="3942603"/>
            <a:ext cx="2592634" cy="2639354"/>
            <a:chOff x="2986712" y="2158374"/>
            <a:chExt cx="1854000" cy="1854000"/>
          </a:xfrm>
        </p:grpSpPr>
        <p:sp>
          <p:nvSpPr>
            <p:cNvPr id="263" name="Google Shape;263;p51"/>
            <p:cNvSpPr/>
            <p:nvPr/>
          </p:nvSpPr>
          <p:spPr>
            <a:xfrm>
              <a:off x="2986712" y="2158374"/>
              <a:ext cx="1854000" cy="1854000"/>
            </a:xfrm>
            <a:prstGeom prst="ellipse">
              <a:avLst/>
            </a:prstGeom>
            <a:solidFill>
              <a:srgbClr val="FFF2CC"/>
            </a:solidFill>
            <a:ln w="28575" cap="flat" cmpd="sng">
              <a:solidFill>
                <a:srgbClr val="A1C3F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51"/>
            <p:cNvSpPr txBox="1"/>
            <p:nvPr/>
          </p:nvSpPr>
          <p:spPr>
            <a:xfrm>
              <a:off x="3134180" y="2937032"/>
              <a:ext cx="1322400" cy="5214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2100" i="0" u="none" strike="noStrike" cap="none">
                  <a:solidFill>
                    <a:srgbClr val="191919"/>
                  </a:solidFill>
                  <a:latin typeface="Verdana"/>
                  <a:ea typeface="Verdana"/>
                  <a:cs typeface="Verdana"/>
                  <a:sym typeface="Verdana"/>
                </a:rPr>
                <a:t>We change behavior through an instructional approach</a:t>
              </a:r>
              <a:endParaRPr sz="2100" i="0" u="none" strike="noStrike" cap="none">
                <a:solidFill>
                  <a:srgbClr val="191919"/>
                </a:solidFill>
                <a:latin typeface="Verdana"/>
                <a:ea typeface="Verdana"/>
                <a:cs typeface="Verdana"/>
                <a:sym typeface="Verdana"/>
              </a:endParaRPr>
            </a:p>
          </p:txBody>
        </p:sp>
      </p:grpSp>
      <p:grpSp>
        <p:nvGrpSpPr>
          <p:cNvPr id="265" name="Google Shape;265;p51" title="Behavior is communication and has a function"/>
          <p:cNvGrpSpPr/>
          <p:nvPr/>
        </p:nvGrpSpPr>
        <p:grpSpPr>
          <a:xfrm>
            <a:off x="3218120" y="1716084"/>
            <a:ext cx="2707767" cy="2806771"/>
            <a:chOff x="3656844" y="1131139"/>
            <a:chExt cx="1854000" cy="1854000"/>
          </a:xfrm>
        </p:grpSpPr>
        <p:sp>
          <p:nvSpPr>
            <p:cNvPr id="266" name="Google Shape;266;p51"/>
            <p:cNvSpPr/>
            <p:nvPr/>
          </p:nvSpPr>
          <p:spPr>
            <a:xfrm>
              <a:off x="3656844" y="1131139"/>
              <a:ext cx="1854000" cy="1854000"/>
            </a:xfrm>
            <a:prstGeom prst="ellipse">
              <a:avLst/>
            </a:prstGeom>
            <a:solidFill>
              <a:srgbClr val="D9EAD3"/>
            </a:solidFill>
            <a:ln w="28575" cap="flat" cmpd="sng">
              <a:solidFill>
                <a:srgbClr val="A1C3F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51"/>
            <p:cNvSpPr txBox="1"/>
            <p:nvPr/>
          </p:nvSpPr>
          <p:spPr>
            <a:xfrm>
              <a:off x="3755683" y="1797441"/>
              <a:ext cx="1656300" cy="5214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2100" i="0" u="none" strike="noStrike" cap="none">
                  <a:solidFill>
                    <a:srgbClr val="191919"/>
                  </a:solidFill>
                  <a:latin typeface="Verdana"/>
                  <a:ea typeface="Verdana"/>
                  <a:cs typeface="Verdana"/>
                  <a:sym typeface="Verdana"/>
                </a:rPr>
                <a:t>Behavior is Communication and has a function</a:t>
              </a:r>
              <a:endParaRPr sz="2100" i="0" u="none" strike="noStrike" cap="none">
                <a:solidFill>
                  <a:srgbClr val="191919"/>
                </a:solidFill>
                <a:latin typeface="Verdana"/>
                <a:ea typeface="Verdana"/>
                <a:cs typeface="Verdana"/>
                <a:sym typeface="Verdana"/>
              </a:endParaRPr>
            </a:p>
          </p:txBody>
        </p:sp>
      </p:grpSp>
      <p:sp>
        <p:nvSpPr>
          <p:cNvPr id="268" name="Google Shape;268;p5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solidFill>
                  <a:schemeClr val="lt1"/>
                </a:solidFill>
              </a:rPr>
              <a:t>Foundational Understandings of Behavior</a:t>
            </a:r>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g24b1b9bd0d1_2_20" title="Anger"/>
          <p:cNvPicPr preferRelativeResize="0"/>
          <p:nvPr/>
        </p:nvPicPr>
        <p:blipFill rotWithShape="1">
          <a:blip r:embed="rId3">
            <a:alphaModFix/>
          </a:blip>
          <a:srcRect/>
          <a:stretch/>
        </p:blipFill>
        <p:spPr>
          <a:xfrm>
            <a:off x="6723763" y="5245805"/>
            <a:ext cx="2420226" cy="1612200"/>
          </a:xfrm>
          <a:prstGeom prst="rect">
            <a:avLst/>
          </a:prstGeom>
          <a:noFill/>
          <a:ln>
            <a:noFill/>
          </a:ln>
        </p:spPr>
      </p:pic>
      <p:pic>
        <p:nvPicPr>
          <p:cNvPr id="274" name="Google Shape;274;g24b1b9bd0d1_2_20" title="Pointing"/>
          <p:cNvPicPr preferRelativeResize="0"/>
          <p:nvPr/>
        </p:nvPicPr>
        <p:blipFill rotWithShape="1">
          <a:blip r:embed="rId4">
            <a:alphaModFix/>
          </a:blip>
          <a:srcRect/>
          <a:stretch/>
        </p:blipFill>
        <p:spPr>
          <a:xfrm>
            <a:off x="325075" y="3039614"/>
            <a:ext cx="2420226" cy="1612212"/>
          </a:xfrm>
          <a:prstGeom prst="rect">
            <a:avLst/>
          </a:prstGeom>
          <a:noFill/>
          <a:ln>
            <a:noFill/>
          </a:ln>
        </p:spPr>
      </p:pic>
      <p:pic>
        <p:nvPicPr>
          <p:cNvPr id="275" name="Google Shape;275;g24b1b9bd0d1_2_20" title="Hand up"/>
          <p:cNvPicPr preferRelativeResize="0"/>
          <p:nvPr/>
        </p:nvPicPr>
        <p:blipFill rotWithShape="1">
          <a:blip r:embed="rId5">
            <a:alphaModFix/>
          </a:blip>
          <a:srcRect/>
          <a:stretch/>
        </p:blipFill>
        <p:spPr>
          <a:xfrm>
            <a:off x="5781153" y="1867598"/>
            <a:ext cx="3178326" cy="2118877"/>
          </a:xfrm>
          <a:prstGeom prst="rect">
            <a:avLst/>
          </a:prstGeom>
          <a:noFill/>
          <a:ln>
            <a:noFill/>
          </a:ln>
        </p:spPr>
      </p:pic>
      <p:pic>
        <p:nvPicPr>
          <p:cNvPr id="276" name="Google Shape;276;g24b1b9bd0d1_2_20" title="Frustration"/>
          <p:cNvPicPr preferRelativeResize="0"/>
          <p:nvPr/>
        </p:nvPicPr>
        <p:blipFill rotWithShape="1">
          <a:blip r:embed="rId6">
            <a:alphaModFix/>
          </a:blip>
          <a:srcRect/>
          <a:stretch/>
        </p:blipFill>
        <p:spPr>
          <a:xfrm>
            <a:off x="3362850" y="2120937"/>
            <a:ext cx="2418300" cy="1612200"/>
          </a:xfrm>
          <a:prstGeom prst="rect">
            <a:avLst/>
          </a:prstGeom>
          <a:noFill/>
          <a:ln>
            <a:noFill/>
          </a:ln>
        </p:spPr>
      </p:pic>
      <p:pic>
        <p:nvPicPr>
          <p:cNvPr id="277" name="Google Shape;277;g24b1b9bd0d1_2_20" title="Impatient"/>
          <p:cNvPicPr preferRelativeResize="0"/>
          <p:nvPr/>
        </p:nvPicPr>
        <p:blipFill rotWithShape="1">
          <a:blip r:embed="rId7">
            <a:alphaModFix/>
          </a:blip>
          <a:srcRect/>
          <a:stretch/>
        </p:blipFill>
        <p:spPr>
          <a:xfrm>
            <a:off x="-96222" y="4708700"/>
            <a:ext cx="3178326" cy="2118862"/>
          </a:xfrm>
          <a:prstGeom prst="rect">
            <a:avLst/>
          </a:prstGeom>
          <a:noFill/>
          <a:ln>
            <a:noFill/>
          </a:ln>
        </p:spPr>
      </p:pic>
      <p:pic>
        <p:nvPicPr>
          <p:cNvPr id="278" name="Google Shape;278;g24b1b9bd0d1_2_20" title="Confused"/>
          <p:cNvPicPr preferRelativeResize="0"/>
          <p:nvPr/>
        </p:nvPicPr>
        <p:blipFill rotWithShape="1">
          <a:blip r:embed="rId8">
            <a:alphaModFix/>
          </a:blip>
          <a:srcRect/>
          <a:stretch/>
        </p:blipFill>
        <p:spPr>
          <a:xfrm>
            <a:off x="1345625" y="1474525"/>
            <a:ext cx="2017226" cy="1344826"/>
          </a:xfrm>
          <a:prstGeom prst="rect">
            <a:avLst/>
          </a:prstGeom>
          <a:noFill/>
          <a:ln>
            <a:noFill/>
          </a:ln>
        </p:spPr>
      </p:pic>
      <p:pic>
        <p:nvPicPr>
          <p:cNvPr id="279" name="Google Shape;279;g24b1b9bd0d1_2_20" title="Arms crossed"/>
          <p:cNvPicPr preferRelativeResize="0"/>
          <p:nvPr/>
        </p:nvPicPr>
        <p:blipFill rotWithShape="1">
          <a:blip r:embed="rId9">
            <a:alphaModFix/>
          </a:blip>
          <a:srcRect/>
          <a:stretch/>
        </p:blipFill>
        <p:spPr>
          <a:xfrm>
            <a:off x="4572000" y="5107921"/>
            <a:ext cx="2017226" cy="1344817"/>
          </a:xfrm>
          <a:prstGeom prst="rect">
            <a:avLst/>
          </a:prstGeom>
          <a:noFill/>
          <a:ln>
            <a:noFill/>
          </a:ln>
        </p:spPr>
      </p:pic>
      <p:pic>
        <p:nvPicPr>
          <p:cNvPr id="280" name="Google Shape;280;g24b1b9bd0d1_2_20" title="Confused"/>
          <p:cNvPicPr preferRelativeResize="0"/>
          <p:nvPr/>
        </p:nvPicPr>
        <p:blipFill rotWithShape="1">
          <a:blip r:embed="rId10">
            <a:alphaModFix/>
          </a:blip>
          <a:srcRect/>
          <a:stretch/>
        </p:blipFill>
        <p:spPr>
          <a:xfrm>
            <a:off x="2875525" y="4105937"/>
            <a:ext cx="2418300" cy="1612200"/>
          </a:xfrm>
          <a:prstGeom prst="rect">
            <a:avLst/>
          </a:prstGeom>
          <a:noFill/>
          <a:ln>
            <a:noFill/>
          </a:ln>
        </p:spPr>
      </p:pic>
      <p:sp>
        <p:nvSpPr>
          <p:cNvPr id="281" name="Google Shape;281;g24b1b9bd0d1_2_2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 </a:t>
            </a:r>
            <a:r>
              <a:rPr lang="en-US">
                <a:solidFill>
                  <a:schemeClr val="lt1"/>
                </a:solidFill>
              </a:rPr>
              <a:t>   Behavior is Communication</a:t>
            </a:r>
            <a:endParaRPr>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13bbdaf2974_0_1269"/>
          <p:cNvSpPr txBox="1"/>
          <p:nvPr/>
        </p:nvSpPr>
        <p:spPr>
          <a:xfrm>
            <a:off x="4940200" y="1795050"/>
            <a:ext cx="4004400" cy="4140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Verdana"/>
                <a:ea typeface="Verdana"/>
                <a:cs typeface="Verdana"/>
                <a:sym typeface="Verdana"/>
              </a:rPr>
              <a:t>ESCAPE</a:t>
            </a:r>
            <a:endParaRPr sz="30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endParaRPr sz="2300" b="1" i="0" u="none" strike="noStrike" cap="none">
              <a:solidFill>
                <a:srgbClr val="FF0000"/>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1100"/>
              <a:buFont typeface="Arial"/>
              <a:buNone/>
            </a:pPr>
            <a:r>
              <a:rPr lang="en-US" sz="2300" b="1" i="0" u="none" strike="noStrike" cap="none">
                <a:solidFill>
                  <a:srgbClr val="FF0000"/>
                </a:solidFill>
                <a:latin typeface="Verdana"/>
                <a:ea typeface="Verdana"/>
                <a:cs typeface="Verdana"/>
                <a:sym typeface="Verdana"/>
              </a:rPr>
              <a:t>task/activity</a:t>
            </a:r>
            <a:endParaRPr sz="2300" b="1" i="0" u="none" strike="noStrike" cap="none">
              <a:solidFill>
                <a:srgbClr val="FF0000"/>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1100"/>
              <a:buFont typeface="Arial"/>
              <a:buNone/>
            </a:pPr>
            <a:endParaRPr sz="2300" b="1" i="0" u="none" strike="noStrike" cap="none">
              <a:solidFill>
                <a:srgbClr val="FF0000"/>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1100"/>
              <a:buFont typeface="Arial"/>
              <a:buNone/>
            </a:pPr>
            <a:r>
              <a:rPr lang="en-US" sz="2300" b="1" i="0" u="none" strike="noStrike" cap="none">
                <a:solidFill>
                  <a:srgbClr val="0000FF"/>
                </a:solidFill>
                <a:latin typeface="Verdana"/>
                <a:ea typeface="Verdana"/>
                <a:cs typeface="Verdana"/>
                <a:sym typeface="Verdana"/>
              </a:rPr>
              <a:t>attention of adult or peer</a:t>
            </a:r>
            <a:endParaRPr sz="2300" b="1" i="0" u="none" strike="noStrike" cap="none">
              <a:solidFill>
                <a:srgbClr val="0000FF"/>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1100"/>
              <a:buFont typeface="Arial"/>
              <a:buNone/>
            </a:pPr>
            <a:endParaRPr sz="2300" b="1" i="0" u="none" strike="noStrike" cap="none">
              <a:solidFill>
                <a:srgbClr val="0000FF"/>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1100"/>
              <a:buFont typeface="Arial"/>
              <a:buNone/>
            </a:pPr>
            <a:r>
              <a:rPr lang="en-US" sz="2300" b="1" i="0" u="none" strike="noStrike" cap="none">
                <a:solidFill>
                  <a:schemeClr val="accent2"/>
                </a:solidFill>
                <a:latin typeface="Verdana"/>
                <a:ea typeface="Verdana"/>
                <a:cs typeface="Verdana"/>
                <a:sym typeface="Verdana"/>
              </a:rPr>
              <a:t>a specific item/object</a:t>
            </a:r>
            <a:endParaRPr sz="2300" b="1" i="0" u="none" strike="noStrike" cap="none">
              <a:solidFill>
                <a:schemeClr val="accent2"/>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1100"/>
              <a:buFont typeface="Arial"/>
              <a:buNone/>
            </a:pPr>
            <a:endParaRPr sz="2300" b="1" i="0" u="none" strike="noStrike" cap="none">
              <a:solidFill>
                <a:schemeClr val="accent2"/>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1100"/>
              <a:buFont typeface="Arial"/>
              <a:buNone/>
            </a:pPr>
            <a:r>
              <a:rPr lang="en-US" sz="2300" b="1" i="0" u="none" strike="noStrike" cap="none">
                <a:solidFill>
                  <a:srgbClr val="FF00FF"/>
                </a:solidFill>
                <a:latin typeface="Verdana"/>
                <a:ea typeface="Verdana"/>
                <a:cs typeface="Verdana"/>
                <a:sym typeface="Verdana"/>
              </a:rPr>
              <a:t>sensory input</a:t>
            </a:r>
            <a:endParaRPr sz="28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Verdana"/>
              <a:ea typeface="Verdana"/>
              <a:cs typeface="Verdana"/>
              <a:sym typeface="Verdana"/>
            </a:endParaRPr>
          </a:p>
        </p:txBody>
      </p:sp>
      <p:sp>
        <p:nvSpPr>
          <p:cNvPr id="287" name="Google Shape;287;g13bbdaf2974_0_1269"/>
          <p:cNvSpPr txBox="1"/>
          <p:nvPr/>
        </p:nvSpPr>
        <p:spPr>
          <a:xfrm>
            <a:off x="352875" y="1795050"/>
            <a:ext cx="3927600" cy="4217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Verdana"/>
                <a:ea typeface="Verdana"/>
                <a:cs typeface="Verdana"/>
                <a:sym typeface="Verdana"/>
              </a:rPr>
              <a:t>GAIN</a:t>
            </a:r>
            <a:endParaRPr sz="30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FF0000"/>
                </a:solidFill>
                <a:latin typeface="Verdana"/>
                <a:ea typeface="Verdana"/>
                <a:cs typeface="Verdana"/>
                <a:sym typeface="Verdana"/>
              </a:rPr>
              <a:t>task/activity</a:t>
            </a:r>
            <a:endParaRPr sz="2300" b="1" i="0" u="none" strike="noStrike" cap="none">
              <a:solidFill>
                <a:srgbClr val="FF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endParaRPr sz="2300" b="1" i="0" u="none" strike="noStrike" cap="none">
              <a:solidFill>
                <a:srgbClr val="FF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0000FF"/>
                </a:solidFill>
                <a:latin typeface="Verdana"/>
                <a:ea typeface="Verdana"/>
                <a:cs typeface="Verdana"/>
                <a:sym typeface="Verdana"/>
              </a:rPr>
              <a:t>attention of adult or peer</a:t>
            </a:r>
            <a:endParaRPr sz="2300" b="1" i="0" u="none" strike="noStrike" cap="none">
              <a:solidFill>
                <a:srgbClr val="0000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endParaRPr sz="2300" b="1" i="0" u="none" strike="noStrike" cap="none">
              <a:solidFill>
                <a:srgbClr val="0000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chemeClr val="accent2"/>
                </a:solidFill>
                <a:latin typeface="Verdana"/>
                <a:ea typeface="Verdana"/>
                <a:cs typeface="Verdana"/>
                <a:sym typeface="Verdana"/>
              </a:rPr>
              <a:t>a specific item/object</a:t>
            </a:r>
            <a:endParaRPr sz="2300" b="1" i="0" u="none" strike="noStrike" cap="none">
              <a:solidFill>
                <a:schemeClr val="accent2"/>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endParaRPr sz="2300" b="1" i="0" u="none" strike="noStrike" cap="none">
              <a:solidFill>
                <a:schemeClr val="accent2"/>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FF00FF"/>
                </a:solidFill>
                <a:latin typeface="Verdana"/>
                <a:ea typeface="Verdana"/>
                <a:cs typeface="Verdana"/>
                <a:sym typeface="Verdana"/>
              </a:rPr>
              <a:t>sensory input</a:t>
            </a:r>
            <a:endParaRPr sz="2300" b="1" i="0" u="none" strike="noStrike" cap="none">
              <a:solidFill>
                <a:srgbClr val="FF00F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sp>
        <p:nvSpPr>
          <p:cNvPr id="288" name="Google Shape;288;g13bbdaf2974_0_126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Why do they keep doing that?</a:t>
            </a:r>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17bec288755_0_251"/>
          <p:cNvSpPr/>
          <p:nvPr/>
        </p:nvSpPr>
        <p:spPr>
          <a:xfrm>
            <a:off x="6383275" y="2647400"/>
            <a:ext cx="2338800" cy="2497200"/>
          </a:xfrm>
          <a:prstGeom prst="roundRect">
            <a:avLst>
              <a:gd name="adj" fmla="val 16667"/>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100" b="1" i="0" u="none" strike="noStrike" cap="none">
                <a:solidFill>
                  <a:srgbClr val="000000"/>
                </a:solidFill>
                <a:latin typeface="Arial"/>
                <a:ea typeface="Arial"/>
                <a:cs typeface="Arial"/>
                <a:sym typeface="Arial"/>
              </a:rPr>
              <a:t>Consequence</a:t>
            </a:r>
            <a:endParaRPr sz="21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100" b="0" i="0" u="none" strike="noStrike" cap="none">
                <a:solidFill>
                  <a:srgbClr val="000000"/>
                </a:solidFill>
                <a:latin typeface="Arial"/>
                <a:ea typeface="Arial"/>
                <a:cs typeface="Arial"/>
                <a:sym typeface="Arial"/>
              </a:rPr>
              <a:t>Carson is followed and sent to the office</a:t>
            </a: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4" name="Google Shape;294;g17bec288755_0_251" title="Arrow"/>
          <p:cNvSpPr/>
          <p:nvPr/>
        </p:nvSpPr>
        <p:spPr>
          <a:xfrm>
            <a:off x="5840475" y="3727550"/>
            <a:ext cx="443700" cy="3369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g17bec288755_0_251"/>
          <p:cNvSpPr/>
          <p:nvPr/>
        </p:nvSpPr>
        <p:spPr>
          <a:xfrm>
            <a:off x="3402600" y="2647400"/>
            <a:ext cx="2338800" cy="24972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100" b="1" i="0" u="none" strike="noStrike" cap="none" dirty="0">
                <a:solidFill>
                  <a:srgbClr val="000000"/>
                </a:solidFill>
                <a:latin typeface="Arial"/>
                <a:ea typeface="Arial"/>
                <a:cs typeface="Arial"/>
                <a:sym typeface="Arial"/>
              </a:rPr>
              <a:t>Behavior</a:t>
            </a:r>
            <a:endParaRPr sz="21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100" b="0" i="0" u="none" strike="noStrike" cap="none" dirty="0">
                <a:solidFill>
                  <a:srgbClr val="000000"/>
                </a:solidFill>
                <a:latin typeface="Arial"/>
                <a:ea typeface="Arial"/>
                <a:cs typeface="Arial"/>
                <a:sym typeface="Arial"/>
              </a:rPr>
              <a:t>Carson runs out of the classroom</a:t>
            </a:r>
            <a:endParaRPr sz="1600" b="0" i="0" u="none" strike="noStrike" cap="none" dirty="0">
              <a:solidFill>
                <a:srgbClr val="000000"/>
              </a:solidFill>
              <a:latin typeface="Arial"/>
              <a:ea typeface="Arial"/>
              <a:cs typeface="Arial"/>
              <a:sym typeface="Arial"/>
            </a:endParaRPr>
          </a:p>
        </p:txBody>
      </p:sp>
      <p:sp>
        <p:nvSpPr>
          <p:cNvPr id="296" name="Google Shape;296;g17bec288755_0_251" title="Arrow"/>
          <p:cNvSpPr/>
          <p:nvPr/>
        </p:nvSpPr>
        <p:spPr>
          <a:xfrm>
            <a:off x="2859813" y="3727550"/>
            <a:ext cx="443700" cy="3369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g17bec288755_0_251"/>
          <p:cNvSpPr/>
          <p:nvPr/>
        </p:nvSpPr>
        <p:spPr>
          <a:xfrm>
            <a:off x="421925" y="2647400"/>
            <a:ext cx="2338800" cy="2497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100" b="1" i="0" u="none" strike="noStrike" cap="none">
                <a:solidFill>
                  <a:srgbClr val="000000"/>
                </a:solidFill>
                <a:latin typeface="Arial"/>
                <a:ea typeface="Arial"/>
                <a:cs typeface="Arial"/>
                <a:sym typeface="Arial"/>
              </a:rPr>
              <a:t>Antecedent</a:t>
            </a:r>
            <a:endParaRPr sz="21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100" b="0" i="0" u="none" strike="noStrike" cap="none">
                <a:solidFill>
                  <a:srgbClr val="000000"/>
                </a:solidFill>
                <a:latin typeface="Arial"/>
                <a:ea typeface="Arial"/>
                <a:cs typeface="Arial"/>
                <a:sym typeface="Arial"/>
              </a:rPr>
              <a:t>Mr. Jones passes out a math worksheet</a:t>
            </a:r>
            <a:endParaRPr sz="2100" b="0" i="0" u="none" strike="noStrike" cap="none">
              <a:solidFill>
                <a:srgbClr val="000000"/>
              </a:solidFill>
              <a:latin typeface="Arial"/>
              <a:ea typeface="Arial"/>
              <a:cs typeface="Arial"/>
              <a:sym typeface="Arial"/>
            </a:endParaRPr>
          </a:p>
        </p:txBody>
      </p:sp>
      <p:sp>
        <p:nvSpPr>
          <p:cNvPr id="298" name="Google Shape;298;g17bec288755_0_25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ABC’s of Behavior Example </a:t>
            </a:r>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24bc6e8db46_0_38"/>
          <p:cNvSpPr/>
          <p:nvPr/>
        </p:nvSpPr>
        <p:spPr>
          <a:xfrm>
            <a:off x="6383275" y="2647400"/>
            <a:ext cx="2338800" cy="2497200"/>
          </a:xfrm>
          <a:prstGeom prst="roundRect">
            <a:avLst>
              <a:gd name="adj" fmla="val 16667"/>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200" b="1" i="0" u="none" strike="noStrike" cap="none">
                <a:solidFill>
                  <a:srgbClr val="000000"/>
                </a:solidFill>
                <a:latin typeface="Arial"/>
                <a:ea typeface="Arial"/>
                <a:cs typeface="Arial"/>
                <a:sym typeface="Arial"/>
              </a:rPr>
              <a:t>Consequence</a:t>
            </a:r>
            <a:endParaRPr sz="2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2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200" b="0" i="0" u="none" strike="noStrike" cap="none">
                <a:solidFill>
                  <a:srgbClr val="000000"/>
                </a:solidFill>
                <a:latin typeface="Arial"/>
                <a:ea typeface="Arial"/>
                <a:cs typeface="Arial"/>
                <a:sym typeface="Arial"/>
              </a:rPr>
              <a:t>The class laughs</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4" name="Google Shape;304;g24bc6e8db46_0_38" title="Arrow"/>
          <p:cNvSpPr/>
          <p:nvPr/>
        </p:nvSpPr>
        <p:spPr>
          <a:xfrm>
            <a:off x="5840475" y="3727550"/>
            <a:ext cx="443700" cy="3369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g24bc6e8db46_0_38"/>
          <p:cNvSpPr/>
          <p:nvPr/>
        </p:nvSpPr>
        <p:spPr>
          <a:xfrm>
            <a:off x="421925" y="2647400"/>
            <a:ext cx="2338800" cy="2497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100" b="1" i="0" u="none" strike="noStrike" cap="none">
                <a:solidFill>
                  <a:srgbClr val="000000"/>
                </a:solidFill>
                <a:latin typeface="Arial"/>
                <a:ea typeface="Arial"/>
                <a:cs typeface="Arial"/>
                <a:sym typeface="Arial"/>
              </a:rPr>
              <a:t>Antecedent</a:t>
            </a:r>
            <a:endParaRPr sz="21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200" b="0" i="0" u="none" strike="noStrike" cap="none">
                <a:solidFill>
                  <a:srgbClr val="000000"/>
                </a:solidFill>
                <a:latin typeface="Arial"/>
                <a:ea typeface="Arial"/>
                <a:cs typeface="Arial"/>
                <a:sym typeface="Arial"/>
              </a:rPr>
              <a:t>Mr. Jones prompts students to take out notebooks</a:t>
            </a:r>
            <a:endParaRPr sz="2200" b="0" i="0" u="none" strike="noStrike" cap="none">
              <a:solidFill>
                <a:srgbClr val="000000"/>
              </a:solidFill>
              <a:latin typeface="Arial"/>
              <a:ea typeface="Arial"/>
              <a:cs typeface="Arial"/>
              <a:sym typeface="Arial"/>
            </a:endParaRPr>
          </a:p>
        </p:txBody>
      </p:sp>
      <p:sp>
        <p:nvSpPr>
          <p:cNvPr id="306" name="Google Shape;306;g24bc6e8db46_0_38" title="Arrow"/>
          <p:cNvSpPr/>
          <p:nvPr/>
        </p:nvSpPr>
        <p:spPr>
          <a:xfrm>
            <a:off x="2859813" y="3727550"/>
            <a:ext cx="443700" cy="3369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g24bc6e8db46_0_38"/>
          <p:cNvSpPr/>
          <p:nvPr/>
        </p:nvSpPr>
        <p:spPr>
          <a:xfrm>
            <a:off x="3402600" y="2647400"/>
            <a:ext cx="2338800" cy="24972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200" b="1" i="0" u="none" strike="noStrike" cap="none">
                <a:solidFill>
                  <a:srgbClr val="000000"/>
                </a:solidFill>
                <a:latin typeface="Arial"/>
                <a:ea typeface="Arial"/>
                <a:cs typeface="Arial"/>
                <a:sym typeface="Arial"/>
              </a:rPr>
              <a:t>Behavior</a:t>
            </a:r>
            <a:endParaRPr sz="2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2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200" b="0" i="0" u="none" strike="noStrike" cap="none">
                <a:solidFill>
                  <a:srgbClr val="000000"/>
                </a:solidFill>
                <a:latin typeface="Arial"/>
                <a:ea typeface="Arial"/>
                <a:cs typeface="Arial"/>
                <a:sym typeface="Arial"/>
              </a:rPr>
              <a:t>Student says, ‘Mr. Jones, what is up with that ugly haircut?</a:t>
            </a:r>
            <a:r>
              <a:rPr lang="en-US" sz="1700" b="0" i="0" u="none" strike="noStrike" cap="none">
                <a:solidFill>
                  <a:srgbClr val="000000"/>
                </a:solidFill>
                <a:latin typeface="Arial"/>
                <a:ea typeface="Arial"/>
                <a:cs typeface="Arial"/>
                <a:sym typeface="Arial"/>
              </a:rPr>
              <a:t>”</a:t>
            </a:r>
            <a:endParaRPr sz="1700" b="0" i="0" u="none" strike="noStrike" cap="none">
              <a:solidFill>
                <a:srgbClr val="000000"/>
              </a:solidFill>
              <a:latin typeface="Arial"/>
              <a:ea typeface="Arial"/>
              <a:cs typeface="Arial"/>
              <a:sym typeface="Arial"/>
            </a:endParaRPr>
          </a:p>
        </p:txBody>
      </p:sp>
      <p:sp>
        <p:nvSpPr>
          <p:cNvPr id="308" name="Google Shape;308;g24bc6e8db46_0_3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ABC’s of Behavior Example 2</a:t>
            </a:r>
            <a:endParaRPr>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24d796282cb_0_35"/>
          <p:cNvSpPr/>
          <p:nvPr/>
        </p:nvSpPr>
        <p:spPr>
          <a:xfrm>
            <a:off x="6383275" y="2647400"/>
            <a:ext cx="2338800" cy="2497200"/>
          </a:xfrm>
          <a:prstGeom prst="roundRect">
            <a:avLst>
              <a:gd name="adj" fmla="val 16667"/>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200" b="1" i="0" u="none" strike="noStrike" cap="none">
                <a:solidFill>
                  <a:srgbClr val="000000"/>
                </a:solidFill>
                <a:latin typeface="Arial"/>
                <a:ea typeface="Arial"/>
                <a:cs typeface="Arial"/>
                <a:sym typeface="Arial"/>
              </a:rPr>
              <a:t>Consequence</a:t>
            </a:r>
            <a:endParaRPr sz="2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900" b="0" i="0" u="none" strike="noStrike" cap="none">
                <a:solidFill>
                  <a:srgbClr val="000000"/>
                </a:solidFill>
                <a:latin typeface="Arial"/>
                <a:ea typeface="Arial"/>
                <a:cs typeface="Arial"/>
                <a:sym typeface="Arial"/>
              </a:rPr>
              <a:t>Mr. Jones stops his instruction and raises his voice, prompting the student to put up the phone.</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4" name="Google Shape;314;g24d796282cb_0_35" title="Arrow"/>
          <p:cNvSpPr/>
          <p:nvPr/>
        </p:nvSpPr>
        <p:spPr>
          <a:xfrm>
            <a:off x="5840475" y="3727550"/>
            <a:ext cx="443700" cy="3369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g24d796282cb_0_35"/>
          <p:cNvSpPr/>
          <p:nvPr/>
        </p:nvSpPr>
        <p:spPr>
          <a:xfrm>
            <a:off x="3402600" y="2647400"/>
            <a:ext cx="2338800" cy="24972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100" b="1" i="0" u="none" strike="noStrike" cap="none">
                <a:solidFill>
                  <a:srgbClr val="000000"/>
                </a:solidFill>
                <a:latin typeface="Arial"/>
                <a:ea typeface="Arial"/>
                <a:cs typeface="Arial"/>
                <a:sym typeface="Arial"/>
              </a:rPr>
              <a:t>Behavior</a:t>
            </a:r>
            <a:endParaRPr sz="2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100" b="0" i="0" u="none" strike="noStrike" cap="none">
                <a:solidFill>
                  <a:srgbClr val="000000"/>
                </a:solidFill>
                <a:latin typeface="Arial"/>
                <a:ea typeface="Arial"/>
                <a:cs typeface="Arial"/>
                <a:sym typeface="Arial"/>
              </a:rPr>
              <a:t>Student ignores Mr. Jones, pulls up the hood, and stays on phone</a:t>
            </a:r>
            <a:endParaRPr sz="1600" b="0" i="0" u="none" strike="noStrike" cap="none">
              <a:solidFill>
                <a:srgbClr val="000000"/>
              </a:solidFill>
              <a:latin typeface="Arial"/>
              <a:ea typeface="Arial"/>
              <a:cs typeface="Arial"/>
              <a:sym typeface="Arial"/>
            </a:endParaRPr>
          </a:p>
        </p:txBody>
      </p:sp>
      <p:sp>
        <p:nvSpPr>
          <p:cNvPr id="316" name="Google Shape;316;g24d796282cb_0_35" title="Arrow"/>
          <p:cNvSpPr/>
          <p:nvPr/>
        </p:nvSpPr>
        <p:spPr>
          <a:xfrm>
            <a:off x="2859813" y="3727550"/>
            <a:ext cx="443700" cy="3369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g24d796282cb_0_35"/>
          <p:cNvSpPr/>
          <p:nvPr/>
        </p:nvSpPr>
        <p:spPr>
          <a:xfrm>
            <a:off x="421925" y="2647400"/>
            <a:ext cx="2338800" cy="2497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100" b="1" i="0" u="none" strike="noStrike" cap="none">
                <a:solidFill>
                  <a:srgbClr val="000000"/>
                </a:solidFill>
                <a:latin typeface="Arial"/>
                <a:ea typeface="Arial"/>
                <a:cs typeface="Arial"/>
                <a:sym typeface="Arial"/>
              </a:rPr>
              <a:t>Antecedent</a:t>
            </a:r>
            <a:endParaRPr sz="21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2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100" b="0" i="0" u="none" strike="noStrike" cap="none">
                <a:solidFill>
                  <a:srgbClr val="000000"/>
                </a:solidFill>
                <a:latin typeface="Arial"/>
                <a:ea typeface="Arial"/>
                <a:cs typeface="Arial"/>
                <a:sym typeface="Arial"/>
              </a:rPr>
              <a:t>Mr. Jones prompts students to put phones away</a:t>
            </a:r>
            <a:endParaRPr sz="2100" b="0" i="0" u="none" strike="noStrike" cap="none">
              <a:solidFill>
                <a:srgbClr val="000000"/>
              </a:solidFill>
              <a:latin typeface="Arial"/>
              <a:ea typeface="Arial"/>
              <a:cs typeface="Arial"/>
              <a:sym typeface="Arial"/>
            </a:endParaRPr>
          </a:p>
        </p:txBody>
      </p:sp>
      <p:sp>
        <p:nvSpPr>
          <p:cNvPr id="318" name="Google Shape;318;g24d796282cb_0_3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ABC’s of Behavior Example 3</a:t>
            </a:r>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g16f78976198_1_0" descr="Heart padlocked to a fence that reads &quot;Thanks&quot;"/>
          <p:cNvPicPr preferRelativeResize="0"/>
          <p:nvPr/>
        </p:nvPicPr>
        <p:blipFill rotWithShape="1">
          <a:blip r:embed="rId3">
            <a:alphaModFix/>
          </a:blip>
          <a:srcRect/>
          <a:stretch/>
        </p:blipFill>
        <p:spPr>
          <a:xfrm>
            <a:off x="1470125" y="1606614"/>
            <a:ext cx="6430292" cy="4285811"/>
          </a:xfrm>
          <a:prstGeom prst="rect">
            <a:avLst/>
          </a:prstGeom>
          <a:noFill/>
          <a:ln>
            <a:noFill/>
          </a:ln>
        </p:spPr>
      </p:pic>
      <p:sp>
        <p:nvSpPr>
          <p:cNvPr id="157" name="Google Shape;157;g16f78976198_1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solidFill>
                  <a:schemeClr val="lt1"/>
                </a:solidFill>
              </a:rPr>
              <a:t>A Message of Gratitude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24b1b9bd0d1_2_273" title="Reflection in mirror"/>
          <p:cNvPicPr preferRelativeResize="0"/>
          <p:nvPr/>
        </p:nvPicPr>
        <p:blipFill rotWithShape="1">
          <a:blip r:embed="rId3">
            <a:alphaModFix/>
          </a:blip>
          <a:srcRect/>
          <a:stretch/>
        </p:blipFill>
        <p:spPr>
          <a:xfrm>
            <a:off x="4572000" y="2506200"/>
            <a:ext cx="4139998" cy="2759999"/>
          </a:xfrm>
          <a:prstGeom prst="rect">
            <a:avLst/>
          </a:prstGeom>
          <a:noFill/>
          <a:ln>
            <a:noFill/>
          </a:ln>
        </p:spPr>
      </p:pic>
      <p:sp>
        <p:nvSpPr>
          <p:cNvPr id="324" name="Google Shape;324;g24b1b9bd0d1_2_273"/>
          <p:cNvSpPr txBox="1">
            <a:spLocks noGrp="1"/>
          </p:cNvSpPr>
          <p:nvPr>
            <p:ph type="body" idx="1"/>
          </p:nvPr>
        </p:nvSpPr>
        <p:spPr>
          <a:xfrm>
            <a:off x="440200" y="2008626"/>
            <a:ext cx="4038600" cy="3352800"/>
          </a:xfrm>
          <a:prstGeom prst="rect">
            <a:avLst/>
          </a:prstGeom>
          <a:noFill/>
          <a:ln>
            <a:noFill/>
          </a:ln>
        </p:spPr>
        <p:txBody>
          <a:bodyPr spcFirstLastPara="1" wrap="square" lIns="91425" tIns="45700" rIns="91425" bIns="45700" anchor="t" anchorCtr="0">
            <a:normAutofit fontScale="92500"/>
          </a:bodyPr>
          <a:lstStyle/>
          <a:p>
            <a:pPr marL="457200" lvl="0" indent="-431800" algn="l" rtl="0">
              <a:lnSpc>
                <a:spcPct val="100000"/>
              </a:lnSpc>
              <a:spcBef>
                <a:spcPts val="640"/>
              </a:spcBef>
              <a:spcAft>
                <a:spcPts val="0"/>
              </a:spcAft>
              <a:buSzPts val="3200"/>
              <a:buFont typeface="Verdana"/>
              <a:buChar char="•"/>
            </a:pPr>
            <a:r>
              <a:rPr lang="en-US">
                <a:latin typeface="Verdana"/>
                <a:ea typeface="Verdana"/>
                <a:cs typeface="Verdana"/>
                <a:sym typeface="Verdana"/>
              </a:rPr>
              <a:t>Let’s reflect on your personal scenario.</a:t>
            </a:r>
            <a:endParaRPr>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a:latin typeface="Verdana"/>
              <a:ea typeface="Verdana"/>
              <a:cs typeface="Verdana"/>
              <a:sym typeface="Verdana"/>
            </a:endParaRPr>
          </a:p>
          <a:p>
            <a:pPr marL="457200" lvl="0" indent="-431800" algn="l" rtl="0">
              <a:lnSpc>
                <a:spcPct val="100000"/>
              </a:lnSpc>
              <a:spcBef>
                <a:spcPts val="640"/>
              </a:spcBef>
              <a:spcAft>
                <a:spcPts val="0"/>
              </a:spcAft>
              <a:buSzPts val="3200"/>
              <a:buFont typeface="Verdana"/>
              <a:buChar char="•"/>
            </a:pPr>
            <a:r>
              <a:rPr lang="en-US">
                <a:latin typeface="Verdana"/>
                <a:ea typeface="Verdana"/>
                <a:cs typeface="Verdana"/>
                <a:sym typeface="Verdana"/>
              </a:rPr>
              <a:t>Identify the antecedent, behavior and consequence.</a:t>
            </a:r>
            <a:endParaRPr>
              <a:latin typeface="Verdana"/>
              <a:ea typeface="Verdana"/>
              <a:cs typeface="Verdana"/>
              <a:sym typeface="Verdana"/>
            </a:endParaRPr>
          </a:p>
        </p:txBody>
      </p:sp>
      <p:sp>
        <p:nvSpPr>
          <p:cNvPr id="325" name="Google Shape;325;g24b1b9bd0d1_2_273"/>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a:solidFill>
                  <a:schemeClr val="lt1"/>
                </a:solidFill>
              </a:rPr>
              <a:t>Reflection</a:t>
            </a:r>
            <a:endParaRPr>
              <a:solidFill>
                <a:schemeClr val="lt1"/>
              </a:solidFill>
            </a:endParaRPr>
          </a:p>
        </p:txBody>
      </p:sp>
      <p:grpSp>
        <p:nvGrpSpPr>
          <p:cNvPr id="326" name="Google Shape;326;g24b1b9bd0d1_2_273" title="Personal Reflection"/>
          <p:cNvGrpSpPr/>
          <p:nvPr/>
        </p:nvGrpSpPr>
        <p:grpSpPr>
          <a:xfrm>
            <a:off x="8266543" y="228597"/>
            <a:ext cx="648865" cy="660482"/>
            <a:chOff x="1490050" y="3805975"/>
            <a:chExt cx="491900" cy="482350"/>
          </a:xfrm>
        </p:grpSpPr>
        <p:sp>
          <p:nvSpPr>
            <p:cNvPr id="327" name="Google Shape;327;g24b1b9bd0d1_2_273"/>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28" name="Google Shape;328;g24b1b9bd0d1_2_273"/>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29" name="Google Shape;329;g24b1b9bd0d1_2_273"/>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30" name="Google Shape;330;g24b1b9bd0d1_2_273"/>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13bbdaf2974_0_1261"/>
          <p:cNvSpPr txBox="1"/>
          <p:nvPr/>
        </p:nvSpPr>
        <p:spPr>
          <a:xfrm>
            <a:off x="4548698" y="3535879"/>
            <a:ext cx="3252600" cy="295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B45F06"/>
                </a:solidFill>
                <a:latin typeface="Verdana"/>
                <a:ea typeface="Verdana"/>
                <a:cs typeface="Verdana"/>
                <a:sym typeface="Verdana"/>
              </a:rPr>
              <a:t>MEDICATIONS</a:t>
            </a:r>
            <a:endParaRPr sz="2000" b="0" i="0" u="none" strike="noStrike" cap="none">
              <a:solidFill>
                <a:srgbClr val="B45F06"/>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B45F06"/>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accent2"/>
                </a:solidFill>
                <a:latin typeface="Verdana"/>
                <a:ea typeface="Verdana"/>
                <a:cs typeface="Verdana"/>
                <a:sym typeface="Verdana"/>
              </a:rPr>
              <a:t>ANXIETY/DEPRESSION</a:t>
            </a:r>
            <a:endParaRPr sz="2000" b="0" i="0" u="none" strike="noStrike" cap="none">
              <a:solidFill>
                <a:schemeClr val="accent2"/>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accent2"/>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FF0000"/>
                </a:solidFill>
                <a:latin typeface="Verdana"/>
                <a:ea typeface="Verdana"/>
                <a:cs typeface="Verdana"/>
                <a:sym typeface="Verdana"/>
              </a:rPr>
              <a:t>CONFLICT</a:t>
            </a:r>
            <a:endParaRPr sz="2000" b="0" i="0" u="none" strike="noStrike" cap="none">
              <a:solidFill>
                <a:srgbClr val="FF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FF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accent6"/>
                </a:solidFill>
                <a:latin typeface="Verdana"/>
                <a:ea typeface="Verdana"/>
                <a:cs typeface="Verdana"/>
                <a:sym typeface="Verdana"/>
              </a:rPr>
              <a:t>SLEEP PROBLEMS</a:t>
            </a:r>
            <a:endParaRPr sz="2000" b="0" i="0" u="none" strike="noStrike" cap="none">
              <a:solidFill>
                <a:schemeClr val="accent6"/>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accent6"/>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accent4"/>
                </a:solidFill>
                <a:latin typeface="Verdana"/>
                <a:ea typeface="Verdana"/>
                <a:cs typeface="Verdana"/>
                <a:sym typeface="Verdana"/>
              </a:rPr>
              <a:t>TRAUMATIC EVENT</a:t>
            </a:r>
            <a:endParaRPr sz="2000" b="0" i="0" u="none" strike="noStrike" cap="none">
              <a:solidFill>
                <a:schemeClr val="accent4"/>
              </a:solidFill>
              <a:latin typeface="Verdana"/>
              <a:ea typeface="Verdana"/>
              <a:cs typeface="Verdana"/>
              <a:sym typeface="Verdana"/>
            </a:endParaRPr>
          </a:p>
        </p:txBody>
      </p:sp>
      <p:sp>
        <p:nvSpPr>
          <p:cNvPr id="336" name="Google Shape;336;g13bbdaf2974_0_1261"/>
          <p:cNvSpPr txBox="1"/>
          <p:nvPr/>
        </p:nvSpPr>
        <p:spPr>
          <a:xfrm>
            <a:off x="703422" y="3535879"/>
            <a:ext cx="2961000" cy="2955300"/>
          </a:xfrm>
          <a:prstGeom prst="rect">
            <a:avLst/>
          </a:prstGeom>
          <a:noFill/>
          <a:ln>
            <a:noFill/>
          </a:ln>
        </p:spPr>
        <p:txBody>
          <a:bodyPr spcFirstLastPara="1" wrap="square" lIns="91425" tIns="91425" rIns="91425" bIns="91425" anchor="t" anchorCtr="0">
            <a:spAutoFit/>
          </a:bodyPr>
          <a:lstStyle/>
          <a:p>
            <a:pPr marL="0" marR="0" lvl="0" indent="457200" algn="l" rtl="0">
              <a:lnSpc>
                <a:spcPct val="100000"/>
              </a:lnSpc>
              <a:spcBef>
                <a:spcPts val="0"/>
              </a:spcBef>
              <a:spcAft>
                <a:spcPts val="0"/>
              </a:spcAft>
              <a:buClr>
                <a:srgbClr val="000000"/>
              </a:buClr>
              <a:buSzPts val="2000"/>
              <a:buFont typeface="Arial"/>
              <a:buNone/>
            </a:pPr>
            <a:r>
              <a:rPr lang="en-US" sz="2000" b="0" i="0" u="none" strike="noStrike" cap="none">
                <a:solidFill>
                  <a:srgbClr val="9900FF"/>
                </a:solidFill>
                <a:latin typeface="Verdana"/>
                <a:ea typeface="Verdana"/>
                <a:cs typeface="Verdana"/>
                <a:sym typeface="Verdana"/>
              </a:rPr>
              <a:t>FATIGUE</a:t>
            </a:r>
            <a:endParaRPr sz="2000" b="0" i="0" u="none" strike="noStrike" cap="none">
              <a:solidFill>
                <a:srgbClr val="9900F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9900FF"/>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2000"/>
              <a:buFont typeface="Arial"/>
              <a:buNone/>
            </a:pPr>
            <a:r>
              <a:rPr lang="en-US" sz="2000" b="0" i="0" u="none" strike="noStrike" cap="none">
                <a:solidFill>
                  <a:srgbClr val="0000FF"/>
                </a:solidFill>
                <a:latin typeface="Verdana"/>
                <a:ea typeface="Verdana"/>
                <a:cs typeface="Verdana"/>
                <a:sym typeface="Verdana"/>
              </a:rPr>
              <a:t>TRANSITIONS</a:t>
            </a:r>
            <a:endParaRPr sz="2000" b="0" i="0" u="none" strike="noStrike" cap="none">
              <a:solidFill>
                <a:srgbClr val="0000F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FF"/>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2000"/>
              <a:buFont typeface="Arial"/>
              <a:buNone/>
            </a:pPr>
            <a:r>
              <a:rPr lang="en-US" sz="2000" b="0" i="0" u="none" strike="noStrike" cap="none">
                <a:solidFill>
                  <a:srgbClr val="FF9800"/>
                </a:solidFill>
                <a:latin typeface="Verdana"/>
                <a:ea typeface="Verdana"/>
                <a:cs typeface="Verdana"/>
                <a:sym typeface="Verdana"/>
              </a:rPr>
              <a:t>TIME OF DAY</a:t>
            </a:r>
            <a:endParaRPr sz="2000" b="0" i="0" u="none" strike="noStrike" cap="none">
              <a:solidFill>
                <a:srgbClr val="FF98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FF9800"/>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2000"/>
              <a:buFont typeface="Arial"/>
              <a:buNone/>
            </a:pPr>
            <a:r>
              <a:rPr lang="en-US" sz="2000" b="0" i="0" u="none" strike="noStrike" cap="none">
                <a:solidFill>
                  <a:srgbClr val="741B47"/>
                </a:solidFill>
                <a:latin typeface="Verdana"/>
                <a:ea typeface="Verdana"/>
                <a:cs typeface="Verdana"/>
                <a:sym typeface="Verdana"/>
              </a:rPr>
              <a:t>HUNGER</a:t>
            </a:r>
            <a:endParaRPr sz="2000" b="0" i="0" u="none" strike="noStrike" cap="none">
              <a:solidFill>
                <a:srgbClr val="741B47"/>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741B47"/>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2000"/>
              <a:buFont typeface="Arial"/>
              <a:buNone/>
            </a:pPr>
            <a:r>
              <a:rPr lang="en-US" sz="2000" b="0" i="0" u="none" strike="noStrike" cap="none">
                <a:solidFill>
                  <a:srgbClr val="FF00FF"/>
                </a:solidFill>
                <a:latin typeface="Verdana"/>
                <a:ea typeface="Verdana"/>
                <a:cs typeface="Verdana"/>
                <a:sym typeface="Verdana"/>
              </a:rPr>
              <a:t>SICK/ALLERGIES</a:t>
            </a:r>
            <a:endParaRPr sz="2000" b="0" i="0" u="none" strike="noStrike" cap="none">
              <a:solidFill>
                <a:srgbClr val="FF00FF"/>
              </a:solidFill>
              <a:latin typeface="Verdana"/>
              <a:ea typeface="Verdana"/>
              <a:cs typeface="Verdana"/>
              <a:sym typeface="Verdana"/>
            </a:endParaRPr>
          </a:p>
        </p:txBody>
      </p:sp>
      <p:sp>
        <p:nvSpPr>
          <p:cNvPr id="337" name="Google Shape;337;g13bbdaf2974_0_126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28600" lvl="0" indent="0" algn="l" rtl="0">
              <a:lnSpc>
                <a:spcPct val="100000"/>
              </a:lnSpc>
              <a:spcBef>
                <a:spcPts val="640"/>
              </a:spcBef>
              <a:spcAft>
                <a:spcPts val="0"/>
              </a:spcAft>
              <a:buNone/>
            </a:pPr>
            <a:r>
              <a:rPr lang="en-US">
                <a:latin typeface="Verdana"/>
                <a:ea typeface="Verdana"/>
                <a:cs typeface="Verdana"/>
                <a:sym typeface="Verdana"/>
              </a:rPr>
              <a:t>… help explain why people respond differently at different times when presented with the same set of triggers</a:t>
            </a:r>
            <a:endParaRPr>
              <a:latin typeface="Verdana"/>
              <a:ea typeface="Verdana"/>
              <a:cs typeface="Verdana"/>
              <a:sym typeface="Verdana"/>
            </a:endParaRPr>
          </a:p>
        </p:txBody>
      </p:sp>
      <p:sp>
        <p:nvSpPr>
          <p:cNvPr id="338" name="Google Shape;338;g13bbdaf2974_0_126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Setting Events</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
                                            <p:txEl>
                                              <p:pRg st="0" end="0"/>
                                            </p:txEl>
                                          </p:spTgt>
                                        </p:tgtEl>
                                        <p:attrNameLst>
                                          <p:attrName>style.visibility</p:attrName>
                                        </p:attrNameLst>
                                      </p:cBhvr>
                                      <p:to>
                                        <p:strVal val="visible"/>
                                      </p:to>
                                    </p:set>
                                    <p:animEffect transition="in" filter="fade">
                                      <p:cBhvr>
                                        <p:cTn id="7" dur="1000"/>
                                        <p:tgtEl>
                                          <p:spTgt spid="3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6">
                                            <p:txEl>
                                              <p:pRg st="1" end="1"/>
                                            </p:txEl>
                                          </p:spTgt>
                                        </p:tgtEl>
                                        <p:attrNameLst>
                                          <p:attrName>style.visibility</p:attrName>
                                        </p:attrNameLst>
                                      </p:cBhvr>
                                      <p:to>
                                        <p:strVal val="visible"/>
                                      </p:to>
                                    </p:set>
                                    <p:animEffect transition="in" filter="fade">
                                      <p:cBhvr>
                                        <p:cTn id="12" dur="1000"/>
                                        <p:tgtEl>
                                          <p:spTgt spid="3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6">
                                            <p:txEl>
                                              <p:pRg st="2" end="2"/>
                                            </p:txEl>
                                          </p:spTgt>
                                        </p:tgtEl>
                                        <p:attrNameLst>
                                          <p:attrName>style.visibility</p:attrName>
                                        </p:attrNameLst>
                                      </p:cBhvr>
                                      <p:to>
                                        <p:strVal val="visible"/>
                                      </p:to>
                                    </p:set>
                                    <p:animEffect transition="in" filter="fade">
                                      <p:cBhvr>
                                        <p:cTn id="17" dur="1000"/>
                                        <p:tgtEl>
                                          <p:spTgt spid="3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6">
                                            <p:txEl>
                                              <p:pRg st="3" end="3"/>
                                            </p:txEl>
                                          </p:spTgt>
                                        </p:tgtEl>
                                        <p:attrNameLst>
                                          <p:attrName>style.visibility</p:attrName>
                                        </p:attrNameLst>
                                      </p:cBhvr>
                                      <p:to>
                                        <p:strVal val="visible"/>
                                      </p:to>
                                    </p:set>
                                    <p:animEffect transition="in" filter="fade">
                                      <p:cBhvr>
                                        <p:cTn id="22" dur="1000"/>
                                        <p:tgtEl>
                                          <p:spTgt spid="33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6">
                                            <p:txEl>
                                              <p:pRg st="4" end="4"/>
                                            </p:txEl>
                                          </p:spTgt>
                                        </p:tgtEl>
                                        <p:attrNameLst>
                                          <p:attrName>style.visibility</p:attrName>
                                        </p:attrNameLst>
                                      </p:cBhvr>
                                      <p:to>
                                        <p:strVal val="visible"/>
                                      </p:to>
                                    </p:set>
                                    <p:animEffect transition="in" filter="fade">
                                      <p:cBhvr>
                                        <p:cTn id="27" dur="1000"/>
                                        <p:tgtEl>
                                          <p:spTgt spid="33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6">
                                            <p:txEl>
                                              <p:pRg st="5" end="5"/>
                                            </p:txEl>
                                          </p:spTgt>
                                        </p:tgtEl>
                                        <p:attrNameLst>
                                          <p:attrName>style.visibility</p:attrName>
                                        </p:attrNameLst>
                                      </p:cBhvr>
                                      <p:to>
                                        <p:strVal val="visible"/>
                                      </p:to>
                                    </p:set>
                                    <p:animEffect transition="in" filter="fade">
                                      <p:cBhvr>
                                        <p:cTn id="32" dur="1000"/>
                                        <p:tgtEl>
                                          <p:spTgt spid="33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6">
                                            <p:txEl>
                                              <p:pRg st="6" end="6"/>
                                            </p:txEl>
                                          </p:spTgt>
                                        </p:tgtEl>
                                        <p:attrNameLst>
                                          <p:attrName>style.visibility</p:attrName>
                                        </p:attrNameLst>
                                      </p:cBhvr>
                                      <p:to>
                                        <p:strVal val="visible"/>
                                      </p:to>
                                    </p:set>
                                    <p:animEffect transition="in" filter="fade">
                                      <p:cBhvr>
                                        <p:cTn id="37" dur="1000"/>
                                        <p:tgtEl>
                                          <p:spTgt spid="33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6">
                                            <p:txEl>
                                              <p:pRg st="7" end="7"/>
                                            </p:txEl>
                                          </p:spTgt>
                                        </p:tgtEl>
                                        <p:attrNameLst>
                                          <p:attrName>style.visibility</p:attrName>
                                        </p:attrNameLst>
                                      </p:cBhvr>
                                      <p:to>
                                        <p:strVal val="visible"/>
                                      </p:to>
                                    </p:set>
                                    <p:animEffect transition="in" filter="fade">
                                      <p:cBhvr>
                                        <p:cTn id="42" dur="1000"/>
                                        <p:tgtEl>
                                          <p:spTgt spid="33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6">
                                            <p:txEl>
                                              <p:pRg st="8" end="8"/>
                                            </p:txEl>
                                          </p:spTgt>
                                        </p:tgtEl>
                                        <p:attrNameLst>
                                          <p:attrName>style.visibility</p:attrName>
                                        </p:attrNameLst>
                                      </p:cBhvr>
                                      <p:to>
                                        <p:strVal val="visible"/>
                                      </p:to>
                                    </p:set>
                                    <p:animEffect transition="in" filter="fade">
                                      <p:cBhvr>
                                        <p:cTn id="47" dur="1000"/>
                                        <p:tgtEl>
                                          <p:spTgt spid="33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5">
                                            <p:txEl>
                                              <p:pRg st="0" end="0"/>
                                            </p:txEl>
                                          </p:spTgt>
                                        </p:tgtEl>
                                        <p:attrNameLst>
                                          <p:attrName>style.visibility</p:attrName>
                                        </p:attrNameLst>
                                      </p:cBhvr>
                                      <p:to>
                                        <p:strVal val="visible"/>
                                      </p:to>
                                    </p:set>
                                    <p:animEffect transition="in" filter="fade">
                                      <p:cBhvr>
                                        <p:cTn id="52" dur="1000"/>
                                        <p:tgtEl>
                                          <p:spTgt spid="33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35">
                                            <p:txEl>
                                              <p:pRg st="1" end="1"/>
                                            </p:txEl>
                                          </p:spTgt>
                                        </p:tgtEl>
                                        <p:attrNameLst>
                                          <p:attrName>style.visibility</p:attrName>
                                        </p:attrNameLst>
                                      </p:cBhvr>
                                      <p:to>
                                        <p:strVal val="visible"/>
                                      </p:to>
                                    </p:set>
                                    <p:animEffect transition="in" filter="fade">
                                      <p:cBhvr>
                                        <p:cTn id="57" dur="1000"/>
                                        <p:tgtEl>
                                          <p:spTgt spid="335">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35">
                                            <p:txEl>
                                              <p:pRg st="2" end="2"/>
                                            </p:txEl>
                                          </p:spTgt>
                                        </p:tgtEl>
                                        <p:attrNameLst>
                                          <p:attrName>style.visibility</p:attrName>
                                        </p:attrNameLst>
                                      </p:cBhvr>
                                      <p:to>
                                        <p:strVal val="visible"/>
                                      </p:to>
                                    </p:set>
                                    <p:animEffect transition="in" filter="fade">
                                      <p:cBhvr>
                                        <p:cTn id="62" dur="1000"/>
                                        <p:tgtEl>
                                          <p:spTgt spid="335">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35">
                                            <p:txEl>
                                              <p:pRg st="3" end="3"/>
                                            </p:txEl>
                                          </p:spTgt>
                                        </p:tgtEl>
                                        <p:attrNameLst>
                                          <p:attrName>style.visibility</p:attrName>
                                        </p:attrNameLst>
                                      </p:cBhvr>
                                      <p:to>
                                        <p:strVal val="visible"/>
                                      </p:to>
                                    </p:set>
                                    <p:animEffect transition="in" filter="fade">
                                      <p:cBhvr>
                                        <p:cTn id="67" dur="1000"/>
                                        <p:tgtEl>
                                          <p:spTgt spid="335">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35">
                                            <p:txEl>
                                              <p:pRg st="4" end="4"/>
                                            </p:txEl>
                                          </p:spTgt>
                                        </p:tgtEl>
                                        <p:attrNameLst>
                                          <p:attrName>style.visibility</p:attrName>
                                        </p:attrNameLst>
                                      </p:cBhvr>
                                      <p:to>
                                        <p:strVal val="visible"/>
                                      </p:to>
                                    </p:set>
                                    <p:animEffect transition="in" filter="fade">
                                      <p:cBhvr>
                                        <p:cTn id="72" dur="1000"/>
                                        <p:tgtEl>
                                          <p:spTgt spid="335">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35">
                                            <p:txEl>
                                              <p:pRg st="5" end="5"/>
                                            </p:txEl>
                                          </p:spTgt>
                                        </p:tgtEl>
                                        <p:attrNameLst>
                                          <p:attrName>style.visibility</p:attrName>
                                        </p:attrNameLst>
                                      </p:cBhvr>
                                      <p:to>
                                        <p:strVal val="visible"/>
                                      </p:to>
                                    </p:set>
                                    <p:animEffect transition="in" filter="fade">
                                      <p:cBhvr>
                                        <p:cTn id="77" dur="1000"/>
                                        <p:tgtEl>
                                          <p:spTgt spid="335">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35">
                                            <p:txEl>
                                              <p:pRg st="6" end="6"/>
                                            </p:txEl>
                                          </p:spTgt>
                                        </p:tgtEl>
                                        <p:attrNameLst>
                                          <p:attrName>style.visibility</p:attrName>
                                        </p:attrNameLst>
                                      </p:cBhvr>
                                      <p:to>
                                        <p:strVal val="visible"/>
                                      </p:to>
                                    </p:set>
                                    <p:animEffect transition="in" filter="fade">
                                      <p:cBhvr>
                                        <p:cTn id="82" dur="1000"/>
                                        <p:tgtEl>
                                          <p:spTgt spid="335">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35">
                                            <p:txEl>
                                              <p:pRg st="7" end="7"/>
                                            </p:txEl>
                                          </p:spTgt>
                                        </p:tgtEl>
                                        <p:attrNameLst>
                                          <p:attrName>style.visibility</p:attrName>
                                        </p:attrNameLst>
                                      </p:cBhvr>
                                      <p:to>
                                        <p:strVal val="visible"/>
                                      </p:to>
                                    </p:set>
                                    <p:animEffect transition="in" filter="fade">
                                      <p:cBhvr>
                                        <p:cTn id="87" dur="1000"/>
                                        <p:tgtEl>
                                          <p:spTgt spid="335">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35">
                                            <p:txEl>
                                              <p:pRg st="8" end="8"/>
                                            </p:txEl>
                                          </p:spTgt>
                                        </p:tgtEl>
                                        <p:attrNameLst>
                                          <p:attrName>style.visibility</p:attrName>
                                        </p:attrNameLst>
                                      </p:cBhvr>
                                      <p:to>
                                        <p:strVal val="visible"/>
                                      </p:to>
                                    </p:set>
                                    <p:animEffect transition="in" filter="fade">
                                      <p:cBhvr>
                                        <p:cTn id="92" dur="1000"/>
                                        <p:tgtEl>
                                          <p:spTgt spid="33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17bec288755_0_493"/>
          <p:cNvSpPr/>
          <p:nvPr/>
        </p:nvSpPr>
        <p:spPr>
          <a:xfrm>
            <a:off x="6824250" y="3633050"/>
            <a:ext cx="1997700" cy="11430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CONSEQUENCE</a:t>
            </a:r>
            <a:endParaRPr sz="1800" b="1" i="0" u="none" strike="noStrike" cap="none">
              <a:solidFill>
                <a:srgbClr val="000000"/>
              </a:solidFill>
              <a:latin typeface="Arial"/>
              <a:ea typeface="Arial"/>
              <a:cs typeface="Arial"/>
              <a:sym typeface="Arial"/>
            </a:endParaRPr>
          </a:p>
        </p:txBody>
      </p:sp>
      <p:sp>
        <p:nvSpPr>
          <p:cNvPr id="344" name="Google Shape;344;g17bec288755_0_493" title="Arrow"/>
          <p:cNvSpPr/>
          <p:nvPr/>
        </p:nvSpPr>
        <p:spPr>
          <a:xfrm>
            <a:off x="6219775" y="4103725"/>
            <a:ext cx="460200" cy="383700"/>
          </a:xfrm>
          <a:prstGeom prst="rightArrow">
            <a:avLst>
              <a:gd name="adj1" fmla="val 50000"/>
              <a:gd name="adj2" fmla="val 50000"/>
            </a:avLst>
          </a:prstGeom>
          <a:solidFill>
            <a:srgbClr val="1919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g17bec288755_0_493"/>
          <p:cNvSpPr/>
          <p:nvPr/>
        </p:nvSpPr>
        <p:spPr>
          <a:xfrm>
            <a:off x="4065725" y="3633050"/>
            <a:ext cx="1764300" cy="11430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BEHAVIOR</a:t>
            </a:r>
            <a:endParaRPr sz="1800" b="1" i="0" u="none" strike="noStrike" cap="none">
              <a:solidFill>
                <a:schemeClr val="lt1"/>
              </a:solidFill>
              <a:latin typeface="Arial"/>
              <a:ea typeface="Arial"/>
              <a:cs typeface="Arial"/>
              <a:sym typeface="Arial"/>
            </a:endParaRPr>
          </a:p>
        </p:txBody>
      </p:sp>
      <p:sp>
        <p:nvSpPr>
          <p:cNvPr id="346" name="Google Shape;346;g17bec288755_0_493" title="Arrow"/>
          <p:cNvSpPr/>
          <p:nvPr/>
        </p:nvSpPr>
        <p:spPr>
          <a:xfrm>
            <a:off x="3379150" y="4012700"/>
            <a:ext cx="460200" cy="383700"/>
          </a:xfrm>
          <a:prstGeom prst="rightArrow">
            <a:avLst>
              <a:gd name="adj1" fmla="val 50000"/>
              <a:gd name="adj2" fmla="val 50000"/>
            </a:avLst>
          </a:prstGeom>
          <a:solidFill>
            <a:srgbClr val="1919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17bec288755_0_493"/>
          <p:cNvSpPr/>
          <p:nvPr/>
        </p:nvSpPr>
        <p:spPr>
          <a:xfrm>
            <a:off x="1388475" y="3633050"/>
            <a:ext cx="1764300" cy="11430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ANTECEDENT</a:t>
            </a:r>
            <a:endParaRPr sz="1800" b="1" i="0" u="none" strike="noStrike" cap="none">
              <a:solidFill>
                <a:srgbClr val="000000"/>
              </a:solidFill>
              <a:latin typeface="Arial"/>
              <a:ea typeface="Arial"/>
              <a:cs typeface="Arial"/>
              <a:sym typeface="Arial"/>
            </a:endParaRPr>
          </a:p>
        </p:txBody>
      </p:sp>
      <p:sp>
        <p:nvSpPr>
          <p:cNvPr id="348" name="Google Shape;348;g17bec288755_0_493" title="Arrow"/>
          <p:cNvSpPr/>
          <p:nvPr/>
        </p:nvSpPr>
        <p:spPr>
          <a:xfrm>
            <a:off x="567675" y="3253325"/>
            <a:ext cx="736500" cy="1143000"/>
          </a:xfrm>
          <a:prstGeom prst="curvedRightArrow">
            <a:avLst>
              <a:gd name="adj1" fmla="val 25000"/>
              <a:gd name="adj2" fmla="val 50000"/>
              <a:gd name="adj3" fmla="val 25000"/>
            </a:avLst>
          </a:prstGeom>
          <a:solidFill>
            <a:srgbClr val="88888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17bec288755_0_493"/>
          <p:cNvSpPr/>
          <p:nvPr/>
        </p:nvSpPr>
        <p:spPr>
          <a:xfrm>
            <a:off x="457200" y="2286000"/>
            <a:ext cx="1764300" cy="11430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SETTING EVENT</a:t>
            </a:r>
            <a:endParaRPr sz="1800" b="1" i="0" u="none" strike="noStrike" cap="none">
              <a:solidFill>
                <a:srgbClr val="000000"/>
              </a:solidFill>
              <a:latin typeface="Arial"/>
              <a:ea typeface="Arial"/>
              <a:cs typeface="Arial"/>
              <a:sym typeface="Arial"/>
            </a:endParaRPr>
          </a:p>
        </p:txBody>
      </p:sp>
      <p:sp>
        <p:nvSpPr>
          <p:cNvPr id="350" name="Google Shape;350;g17bec288755_0_49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ABC’s of Behavior</a:t>
            </a:r>
            <a:endParaRPr>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24e4af531ac_0_1"/>
          <p:cNvSpPr/>
          <p:nvPr/>
        </p:nvSpPr>
        <p:spPr>
          <a:xfrm>
            <a:off x="6383275" y="2647400"/>
            <a:ext cx="2338800" cy="2497200"/>
          </a:xfrm>
          <a:prstGeom prst="roundRect">
            <a:avLst>
              <a:gd name="adj" fmla="val 16667"/>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100" b="1" i="0" u="none" strike="noStrike" cap="none">
                <a:solidFill>
                  <a:srgbClr val="000000"/>
                </a:solidFill>
                <a:latin typeface="Arial"/>
                <a:ea typeface="Arial"/>
                <a:cs typeface="Arial"/>
                <a:sym typeface="Arial"/>
              </a:rPr>
              <a:t>Consequence</a:t>
            </a:r>
            <a:endParaRPr sz="2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900" b="0" i="0" u="none" strike="noStrike" cap="none">
                <a:solidFill>
                  <a:srgbClr val="000000"/>
                </a:solidFill>
                <a:latin typeface="Arial"/>
                <a:ea typeface="Arial"/>
                <a:cs typeface="Arial"/>
                <a:sym typeface="Arial"/>
              </a:rPr>
              <a:t>Mr. Jones stops his instruction and raises his voice, prompting the student to put up the phone.</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6" name="Google Shape;356;g24e4af531ac_0_1" title="Arrow"/>
          <p:cNvSpPr/>
          <p:nvPr/>
        </p:nvSpPr>
        <p:spPr>
          <a:xfrm>
            <a:off x="5840475" y="3727550"/>
            <a:ext cx="443700" cy="3369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g24e4af531ac_0_1"/>
          <p:cNvSpPr/>
          <p:nvPr/>
        </p:nvSpPr>
        <p:spPr>
          <a:xfrm>
            <a:off x="3402600" y="2647400"/>
            <a:ext cx="2338800" cy="24972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100" b="1" i="0" u="none" strike="noStrike" cap="none">
                <a:solidFill>
                  <a:srgbClr val="000000"/>
                </a:solidFill>
                <a:latin typeface="Arial"/>
                <a:ea typeface="Arial"/>
                <a:cs typeface="Arial"/>
                <a:sym typeface="Arial"/>
              </a:rPr>
              <a:t>Behavior</a:t>
            </a:r>
            <a:endParaRPr sz="2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100" b="0" i="0" u="none" strike="noStrike" cap="none">
                <a:solidFill>
                  <a:srgbClr val="000000"/>
                </a:solidFill>
                <a:latin typeface="Arial"/>
                <a:ea typeface="Arial"/>
                <a:cs typeface="Arial"/>
                <a:sym typeface="Arial"/>
              </a:rPr>
              <a:t>Student ignores Mr. Jones, pulls up the hood, and stays on phone</a:t>
            </a:r>
            <a:endParaRPr sz="1600" b="0" i="0" u="none" strike="noStrike" cap="none">
              <a:solidFill>
                <a:srgbClr val="000000"/>
              </a:solidFill>
              <a:latin typeface="Arial"/>
              <a:ea typeface="Arial"/>
              <a:cs typeface="Arial"/>
              <a:sym typeface="Arial"/>
            </a:endParaRPr>
          </a:p>
        </p:txBody>
      </p:sp>
      <p:sp>
        <p:nvSpPr>
          <p:cNvPr id="358" name="Google Shape;358;g24e4af531ac_0_1" title="Arrow"/>
          <p:cNvSpPr/>
          <p:nvPr/>
        </p:nvSpPr>
        <p:spPr>
          <a:xfrm>
            <a:off x="2859813" y="3727550"/>
            <a:ext cx="443700" cy="3369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g24e4af531ac_0_1"/>
          <p:cNvSpPr/>
          <p:nvPr/>
        </p:nvSpPr>
        <p:spPr>
          <a:xfrm>
            <a:off x="421925" y="2647400"/>
            <a:ext cx="2338800" cy="2497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100" b="1" i="0" u="none" strike="noStrike" cap="none">
                <a:solidFill>
                  <a:srgbClr val="000000"/>
                </a:solidFill>
                <a:latin typeface="Arial"/>
                <a:ea typeface="Arial"/>
                <a:cs typeface="Arial"/>
                <a:sym typeface="Arial"/>
              </a:rPr>
              <a:t>Antecedent</a:t>
            </a:r>
            <a:endParaRPr sz="21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2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2100" b="0" i="0" u="none" strike="noStrike" cap="none">
                <a:solidFill>
                  <a:srgbClr val="000000"/>
                </a:solidFill>
                <a:latin typeface="Arial"/>
                <a:ea typeface="Arial"/>
                <a:cs typeface="Arial"/>
                <a:sym typeface="Arial"/>
              </a:rPr>
              <a:t>Mr. Jones prompts students to put phones away</a:t>
            </a:r>
            <a:endParaRPr sz="2100" b="0" i="0" u="none" strike="noStrike" cap="none">
              <a:solidFill>
                <a:srgbClr val="000000"/>
              </a:solidFill>
              <a:latin typeface="Arial"/>
              <a:ea typeface="Arial"/>
              <a:cs typeface="Arial"/>
              <a:sym typeface="Arial"/>
            </a:endParaRPr>
          </a:p>
        </p:txBody>
      </p:sp>
      <p:sp>
        <p:nvSpPr>
          <p:cNvPr id="360" name="Google Shape;360;g24e4af531ac_0_1" title="Arrow"/>
          <p:cNvSpPr/>
          <p:nvPr/>
        </p:nvSpPr>
        <p:spPr>
          <a:xfrm>
            <a:off x="228600" y="2283850"/>
            <a:ext cx="635700" cy="1294500"/>
          </a:xfrm>
          <a:prstGeom prst="curvedRightArrow">
            <a:avLst>
              <a:gd name="adj1" fmla="val 25000"/>
              <a:gd name="adj2" fmla="val 50000"/>
              <a:gd name="adj3" fmla="val 25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g24e4af531ac_0_1"/>
          <p:cNvSpPr/>
          <p:nvPr/>
        </p:nvSpPr>
        <p:spPr>
          <a:xfrm>
            <a:off x="233600" y="1102900"/>
            <a:ext cx="2066400" cy="12945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900" b="0" i="0" u="none" strike="noStrike" cap="none">
                <a:solidFill>
                  <a:srgbClr val="000000"/>
                </a:solidFill>
                <a:latin typeface="Arial"/>
                <a:ea typeface="Arial"/>
                <a:cs typeface="Arial"/>
                <a:sym typeface="Arial"/>
              </a:rPr>
              <a:t>What are some potential setting events for this scenario?</a:t>
            </a:r>
            <a:endParaRPr sz="1900" b="0" i="0" u="none" strike="noStrike" cap="none">
              <a:solidFill>
                <a:srgbClr val="000000"/>
              </a:solidFill>
              <a:latin typeface="Arial"/>
              <a:ea typeface="Arial"/>
              <a:cs typeface="Arial"/>
              <a:sym typeface="Arial"/>
            </a:endParaRPr>
          </a:p>
        </p:txBody>
      </p:sp>
      <p:sp>
        <p:nvSpPr>
          <p:cNvPr id="362" name="Google Shape;362;g24e4af531ac_0_1"/>
          <p:cNvSpPr txBox="1">
            <a:spLocks noGrp="1"/>
          </p:cNvSpPr>
          <p:nvPr>
            <p:ph type="title"/>
          </p:nvPr>
        </p:nvSpPr>
        <p:spPr>
          <a:xfrm>
            <a:off x="228600" y="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solidFill>
                  <a:schemeClr val="lt1"/>
                </a:solidFill>
              </a:rPr>
              <a:t>ABC’s of Behavior and Setting Events</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24b1b9bd0d1_2_278"/>
          <p:cNvSpPr txBox="1">
            <a:spLocks noGrp="1"/>
          </p:cNvSpPr>
          <p:nvPr>
            <p:ph type="body" idx="1"/>
          </p:nvPr>
        </p:nvSpPr>
        <p:spPr>
          <a:xfrm>
            <a:off x="4613276" y="1617900"/>
            <a:ext cx="4038600" cy="45366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Char char="•"/>
            </a:pPr>
            <a:r>
              <a:rPr lang="en-US"/>
              <a:t>What setting events are your  students dealing with?</a:t>
            </a:r>
            <a:endParaRPr/>
          </a:p>
          <a:p>
            <a:pPr marL="457200" lvl="0" indent="-228600" algn="l" rtl="0">
              <a:lnSpc>
                <a:spcPct val="100000"/>
              </a:lnSpc>
              <a:spcBef>
                <a:spcPts val="640"/>
              </a:spcBef>
              <a:spcAft>
                <a:spcPts val="0"/>
              </a:spcAft>
              <a:buSzPts val="3200"/>
              <a:buNone/>
            </a:pPr>
            <a:endParaRPr/>
          </a:p>
          <a:p>
            <a:pPr marL="457200" lvl="0" indent="-431800" algn="l" rtl="0">
              <a:lnSpc>
                <a:spcPct val="100000"/>
              </a:lnSpc>
              <a:spcBef>
                <a:spcPts val="640"/>
              </a:spcBef>
              <a:spcAft>
                <a:spcPts val="0"/>
              </a:spcAft>
              <a:buSzPts val="3200"/>
              <a:buChar char="•"/>
            </a:pPr>
            <a:r>
              <a:rPr lang="en-US"/>
              <a:t>What setting events are your colleagues dealing with?</a:t>
            </a:r>
            <a:endParaRPr/>
          </a:p>
        </p:txBody>
      </p:sp>
      <p:pic>
        <p:nvPicPr>
          <p:cNvPr id="368" name="Google Shape;368;g24b1b9bd0d1_2_278" title="iceburg"/>
          <p:cNvPicPr preferRelativeResize="0"/>
          <p:nvPr/>
        </p:nvPicPr>
        <p:blipFill rotWithShape="1">
          <a:blip r:embed="rId3">
            <a:alphaModFix amt="55000"/>
          </a:blip>
          <a:srcRect/>
          <a:stretch/>
        </p:blipFill>
        <p:spPr>
          <a:xfrm>
            <a:off x="547450" y="1949125"/>
            <a:ext cx="3499000" cy="3874150"/>
          </a:xfrm>
          <a:prstGeom prst="rect">
            <a:avLst/>
          </a:prstGeom>
          <a:noFill/>
          <a:ln>
            <a:noFill/>
          </a:ln>
        </p:spPr>
      </p:pic>
      <p:sp>
        <p:nvSpPr>
          <p:cNvPr id="369" name="Google Shape;369;g24b1b9bd0d1_2_278"/>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a:solidFill>
                  <a:schemeClr val="lt1"/>
                </a:solidFill>
              </a:rPr>
              <a:t>Chat Waterfall</a:t>
            </a:r>
            <a:endParaRPr>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g24bc6e8db46_0_50" title="Reflection in Mirror"/>
          <p:cNvPicPr preferRelativeResize="0"/>
          <p:nvPr/>
        </p:nvPicPr>
        <p:blipFill rotWithShape="1">
          <a:blip r:embed="rId3">
            <a:alphaModFix/>
          </a:blip>
          <a:srcRect/>
          <a:stretch/>
        </p:blipFill>
        <p:spPr>
          <a:xfrm>
            <a:off x="4646202" y="2367819"/>
            <a:ext cx="4139998" cy="2759999"/>
          </a:xfrm>
          <a:prstGeom prst="rect">
            <a:avLst/>
          </a:prstGeom>
          <a:noFill/>
          <a:ln>
            <a:noFill/>
          </a:ln>
        </p:spPr>
      </p:pic>
      <p:sp>
        <p:nvSpPr>
          <p:cNvPr id="375" name="Google Shape;375;g24bc6e8db46_0_50"/>
          <p:cNvSpPr txBox="1">
            <a:spLocks noGrp="1"/>
          </p:cNvSpPr>
          <p:nvPr>
            <p:ph type="body" idx="1"/>
          </p:nvPr>
        </p:nvSpPr>
        <p:spPr>
          <a:xfrm>
            <a:off x="459200" y="1366050"/>
            <a:ext cx="4038600" cy="5492100"/>
          </a:xfrm>
          <a:prstGeom prst="rect">
            <a:avLst/>
          </a:prstGeom>
          <a:noFill/>
          <a:ln>
            <a:noFill/>
          </a:ln>
        </p:spPr>
        <p:txBody>
          <a:bodyPr spcFirstLastPara="1" wrap="square" lIns="91425" tIns="45700" rIns="91425" bIns="45700" anchor="t" anchorCtr="0">
            <a:noAutofit/>
          </a:bodyPr>
          <a:lstStyle/>
          <a:p>
            <a:pPr marL="457200" lvl="0" indent="-422727" algn="l" rtl="0">
              <a:lnSpc>
                <a:spcPct val="80000"/>
              </a:lnSpc>
              <a:spcBef>
                <a:spcPts val="640"/>
              </a:spcBef>
              <a:spcAft>
                <a:spcPts val="0"/>
              </a:spcAft>
              <a:buSzPts val="3400"/>
              <a:buChar char="•"/>
            </a:pPr>
            <a:r>
              <a:rPr lang="en-US" sz="2440"/>
              <a:t>Let’s reflect on your personal scenario.</a:t>
            </a:r>
            <a:endParaRPr sz="2440"/>
          </a:p>
          <a:p>
            <a:pPr marL="457200" lvl="0" indent="-422727" algn="l" rtl="0">
              <a:lnSpc>
                <a:spcPct val="80000"/>
              </a:lnSpc>
              <a:spcBef>
                <a:spcPts val="640"/>
              </a:spcBef>
              <a:spcAft>
                <a:spcPts val="0"/>
              </a:spcAft>
              <a:buSzPts val="3400"/>
              <a:buChar char="•"/>
            </a:pPr>
            <a:r>
              <a:rPr lang="en-US" sz="2440"/>
              <a:t>What setting events impacted your scenario?</a:t>
            </a:r>
            <a:endParaRPr sz="2440"/>
          </a:p>
          <a:p>
            <a:pPr marL="457200" lvl="0" indent="-422727" algn="l" rtl="0">
              <a:lnSpc>
                <a:spcPct val="80000"/>
              </a:lnSpc>
              <a:spcBef>
                <a:spcPts val="640"/>
              </a:spcBef>
              <a:spcAft>
                <a:spcPts val="0"/>
              </a:spcAft>
              <a:buSzPts val="3400"/>
              <a:buChar char="•"/>
            </a:pPr>
            <a:r>
              <a:rPr lang="en-US" sz="2440"/>
              <a:t>Based on the ABC’s and settings events, what is your hypothesis of the function? </a:t>
            </a:r>
            <a:endParaRPr sz="2440"/>
          </a:p>
          <a:p>
            <a:pPr marL="457200" lvl="0" indent="-422727" algn="l" rtl="0">
              <a:lnSpc>
                <a:spcPct val="80000"/>
              </a:lnSpc>
              <a:spcBef>
                <a:spcPts val="640"/>
              </a:spcBef>
              <a:spcAft>
                <a:spcPts val="0"/>
              </a:spcAft>
              <a:buSzPts val="3400"/>
              <a:buChar char="•"/>
            </a:pPr>
            <a:r>
              <a:rPr lang="en-US" sz="2440"/>
              <a:t>How could communication with families help you understand these setting events?</a:t>
            </a:r>
            <a:endParaRPr sz="2440"/>
          </a:p>
          <a:p>
            <a:pPr marL="457200" lvl="0" indent="-228600" algn="l" rtl="0">
              <a:lnSpc>
                <a:spcPct val="80000"/>
              </a:lnSpc>
              <a:spcBef>
                <a:spcPts val="640"/>
              </a:spcBef>
              <a:spcAft>
                <a:spcPts val="0"/>
              </a:spcAft>
              <a:buSzPts val="3200"/>
              <a:buNone/>
            </a:pPr>
            <a:endParaRPr sz="2440"/>
          </a:p>
        </p:txBody>
      </p:sp>
      <p:sp>
        <p:nvSpPr>
          <p:cNvPr id="376" name="Google Shape;376;g24bc6e8db46_0_50" title="Small Group Discussion"/>
          <p:cNvSpPr/>
          <p:nvPr/>
        </p:nvSpPr>
        <p:spPr>
          <a:xfrm>
            <a:off x="8266544" y="107901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77" name="Google Shape;377;g24bc6e8db46_0_50"/>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2339"/>
              <a:buNone/>
            </a:pPr>
            <a:r>
              <a:rPr lang="en-US">
                <a:solidFill>
                  <a:schemeClr val="lt1"/>
                </a:solidFill>
              </a:rPr>
              <a:t>Reflection and Small Group Discussion</a:t>
            </a:r>
            <a:endParaRPr>
              <a:solidFill>
                <a:schemeClr val="lt1"/>
              </a:solidFill>
            </a:endParaRPr>
          </a:p>
        </p:txBody>
      </p:sp>
      <p:grpSp>
        <p:nvGrpSpPr>
          <p:cNvPr id="378" name="Google Shape;378;g24bc6e8db46_0_50" title="Personal Reflection"/>
          <p:cNvGrpSpPr/>
          <p:nvPr/>
        </p:nvGrpSpPr>
        <p:grpSpPr>
          <a:xfrm>
            <a:off x="8266543" y="228597"/>
            <a:ext cx="648865" cy="660482"/>
            <a:chOff x="1490050" y="3805975"/>
            <a:chExt cx="491900" cy="482350"/>
          </a:xfrm>
        </p:grpSpPr>
        <p:sp>
          <p:nvSpPr>
            <p:cNvPr id="379" name="Google Shape;379;g24bc6e8db46_0_50"/>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80" name="Google Shape;380;g24bc6e8db46_0_50"/>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81" name="Google Shape;381;g24bc6e8db46_0_50"/>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82" name="Google Shape;382;g24bc6e8db46_0_50"/>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135f1b408a8_0_46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Behavior Chains</a:t>
            </a:r>
            <a:endParaRPr>
              <a:solidFill>
                <a:schemeClr val="lt1"/>
              </a:solidFill>
            </a:endParaRPr>
          </a:p>
        </p:txBody>
      </p:sp>
      <p:sp>
        <p:nvSpPr>
          <p:cNvPr id="388" name="Google Shape;388;g135f1b408a8_0_46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424835" algn="l" rtl="0">
              <a:lnSpc>
                <a:spcPct val="100000"/>
              </a:lnSpc>
              <a:spcBef>
                <a:spcPts val="640"/>
              </a:spcBef>
              <a:spcAft>
                <a:spcPts val="0"/>
              </a:spcAft>
              <a:buSzPts val="3090"/>
              <a:buChar char="•"/>
            </a:pPr>
            <a:r>
              <a:rPr lang="en-US" sz="2440"/>
              <a:t>Each ensuing behavior in a given behavior chain becomes more serious than the one preceding it  (Walker et al., 1995).</a:t>
            </a:r>
            <a:endParaRPr sz="2440"/>
          </a:p>
          <a:p>
            <a:pPr marL="457200" lvl="0" indent="-228600" algn="l" rtl="0">
              <a:lnSpc>
                <a:spcPct val="100000"/>
              </a:lnSpc>
              <a:spcBef>
                <a:spcPts val="640"/>
              </a:spcBef>
              <a:spcAft>
                <a:spcPts val="0"/>
              </a:spcAft>
              <a:buSzPts val="2890"/>
              <a:buNone/>
            </a:pPr>
            <a:endParaRPr sz="2440"/>
          </a:p>
          <a:p>
            <a:pPr marL="457200" lvl="0" indent="-424835" algn="l" rtl="0">
              <a:lnSpc>
                <a:spcPct val="100000"/>
              </a:lnSpc>
              <a:spcBef>
                <a:spcPts val="640"/>
              </a:spcBef>
              <a:spcAft>
                <a:spcPts val="0"/>
              </a:spcAft>
              <a:buSzPts val="3090"/>
              <a:buChar char="•"/>
            </a:pPr>
            <a:r>
              <a:rPr lang="en-US" sz="2440"/>
              <a:t>Prevent the behavior from becoming more serious by interrupting the behavioral chain at any time</a:t>
            </a:r>
            <a:endParaRPr sz="2440"/>
          </a:p>
          <a:p>
            <a:pPr marL="457200" lvl="0" indent="-228600" algn="l" rtl="0">
              <a:lnSpc>
                <a:spcPct val="100000"/>
              </a:lnSpc>
              <a:spcBef>
                <a:spcPts val="640"/>
              </a:spcBef>
              <a:spcAft>
                <a:spcPts val="0"/>
              </a:spcAft>
              <a:buSzPts val="2890"/>
              <a:buNone/>
            </a:pPr>
            <a:endParaRPr sz="2440"/>
          </a:p>
          <a:p>
            <a:pPr marL="457200" lvl="0" indent="-424835" algn="l" rtl="0">
              <a:lnSpc>
                <a:spcPct val="100000"/>
              </a:lnSpc>
              <a:spcBef>
                <a:spcPts val="640"/>
              </a:spcBef>
              <a:spcAft>
                <a:spcPts val="0"/>
              </a:spcAft>
              <a:buSzPts val="3090"/>
              <a:buChar char="•"/>
            </a:pPr>
            <a:r>
              <a:rPr lang="en-US" sz="2440"/>
              <a:t>One way to change the student’s successive behaviors is to change the teacher’s responses.	</a:t>
            </a:r>
            <a:endParaRPr sz="2440"/>
          </a:p>
          <a:p>
            <a:pPr marL="457200" lvl="0" indent="-228600" algn="l" rtl="0">
              <a:lnSpc>
                <a:spcPct val="100000"/>
              </a:lnSpc>
              <a:spcBef>
                <a:spcPts val="640"/>
              </a:spcBef>
              <a:spcAft>
                <a:spcPts val="0"/>
              </a:spcAft>
              <a:buSzPts val="2890"/>
              <a:buNone/>
            </a:pPr>
            <a:endParaRPr sz="244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g16f78976198_1_497" descr="Chain of events showing a response to behaviror" title="Chain of events"/>
          <p:cNvPicPr preferRelativeResize="0"/>
          <p:nvPr/>
        </p:nvPicPr>
        <p:blipFill rotWithShape="1">
          <a:blip r:embed="rId3">
            <a:alphaModFix/>
          </a:blip>
          <a:srcRect/>
          <a:stretch/>
        </p:blipFill>
        <p:spPr>
          <a:xfrm>
            <a:off x="433200" y="1472650"/>
            <a:ext cx="7482621" cy="5289175"/>
          </a:xfrm>
          <a:prstGeom prst="rect">
            <a:avLst/>
          </a:prstGeom>
          <a:noFill/>
          <a:ln>
            <a:noFill/>
          </a:ln>
        </p:spPr>
      </p:pic>
      <p:sp>
        <p:nvSpPr>
          <p:cNvPr id="394" name="Google Shape;394;g16f78976198_1_497"/>
          <p:cNvSpPr txBox="1"/>
          <p:nvPr/>
        </p:nvSpPr>
        <p:spPr>
          <a:xfrm>
            <a:off x="6506800" y="6550200"/>
            <a:ext cx="16500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Verdana"/>
                <a:ea typeface="Verdana"/>
                <a:cs typeface="Verdana"/>
                <a:sym typeface="Verdana"/>
              </a:rPr>
              <a:t>@The_Therapist_Parent</a:t>
            </a:r>
            <a:endParaRPr sz="800" b="0" i="0" u="none" strike="noStrike" cap="none">
              <a:solidFill>
                <a:srgbClr val="000000"/>
              </a:solidFill>
              <a:latin typeface="Verdana"/>
              <a:ea typeface="Verdana"/>
              <a:cs typeface="Verdana"/>
              <a:sym typeface="Verdana"/>
            </a:endParaRPr>
          </a:p>
        </p:txBody>
      </p:sp>
      <p:sp>
        <p:nvSpPr>
          <p:cNvPr id="395" name="Google Shape;395;g16f78976198_1_49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Responding</a:t>
            </a:r>
            <a:endParaRPr>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graphicFrame>
        <p:nvGraphicFramePr>
          <p:cNvPr id="400" name="Google Shape;400;g24b1b9bd0d1_2_310" descr="Chart showing behavior chain" title="Behavior chain "/>
          <p:cNvGraphicFramePr/>
          <p:nvPr/>
        </p:nvGraphicFramePr>
        <p:xfrm>
          <a:off x="457200" y="1554630"/>
          <a:ext cx="3000000" cy="3000000"/>
        </p:xfrm>
        <a:graphic>
          <a:graphicData uri="http://schemas.openxmlformats.org/drawingml/2006/table">
            <a:tbl>
              <a:tblPr firstRow="1">
                <a:noFill/>
                <a:tableStyleId>{D2E09B25-8F1B-4989-B74E-29972BC31545}</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02325">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t>Teacher</a:t>
                      </a:r>
                      <a:endParaRPr sz="24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t>Student</a:t>
                      </a:r>
                      <a:endParaRPr sz="2400" b="1" u="none" strike="noStrike" cap="none"/>
                    </a:p>
                  </a:txBody>
                  <a:tcPr marL="91425" marR="91425" marT="91425" marB="91425"/>
                </a:tc>
                <a:extLst>
                  <a:ext uri="{0D108BD9-81ED-4DB2-BD59-A6C34878D82A}">
                    <a16:rowId xmlns:a16="http://schemas.microsoft.com/office/drawing/2014/main" val="10000"/>
                  </a:ext>
                </a:extLst>
              </a:tr>
              <a:tr h="8452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Mr. Jones greets Carson as as he enters the classroom.</a:t>
                      </a:r>
                      <a:endParaRPr sz="2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Carson nods and puts his head down.</a:t>
                      </a:r>
                      <a:endParaRPr sz="2400" u="none" strike="noStrike" cap="none"/>
                    </a:p>
                  </a:txBody>
                  <a:tcPr marL="91425" marR="91425" marT="91425" marB="91425"/>
                </a:tc>
                <a:extLst>
                  <a:ext uri="{0D108BD9-81ED-4DB2-BD59-A6C34878D82A}">
                    <a16:rowId xmlns:a16="http://schemas.microsoft.com/office/drawing/2014/main" val="10001"/>
                  </a:ext>
                </a:extLst>
              </a:tr>
              <a:tr h="8452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Mr. Jones repeats himself, “I said good morning Carson.”</a:t>
                      </a:r>
                      <a:endParaRPr sz="2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Carson looks up, sucks his teeth and looks away.</a:t>
                      </a:r>
                      <a:endParaRPr sz="2400" u="none" strike="noStrike" cap="none"/>
                    </a:p>
                  </a:txBody>
                  <a:tcPr marL="91425" marR="91425" marT="91425" marB="91425"/>
                </a:tc>
                <a:extLst>
                  <a:ext uri="{0D108BD9-81ED-4DB2-BD59-A6C34878D82A}">
                    <a16:rowId xmlns:a16="http://schemas.microsoft.com/office/drawing/2014/main" val="10002"/>
                  </a:ext>
                </a:extLst>
              </a:tr>
              <a:tr h="8452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Mr. Jones says, “Fine, you can just start your work.” and passes out a math worksheet.</a:t>
                      </a:r>
                      <a:endParaRPr sz="2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Carson runs out of the classroom.</a:t>
                      </a:r>
                      <a:endParaRPr sz="2400" u="none" strike="noStrike" cap="none"/>
                    </a:p>
                  </a:txBody>
                  <a:tcPr marL="91425" marR="91425" marT="91425" marB="91425"/>
                </a:tc>
                <a:extLst>
                  <a:ext uri="{0D108BD9-81ED-4DB2-BD59-A6C34878D82A}">
                    <a16:rowId xmlns:a16="http://schemas.microsoft.com/office/drawing/2014/main" val="10003"/>
                  </a:ext>
                </a:extLst>
              </a:tr>
              <a:tr h="8452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Mr. Jones follows and sends Carson to the office.</a:t>
                      </a:r>
                      <a:endParaRPr sz="2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a:t>
                      </a:r>
                      <a:endParaRPr sz="2400" u="none" strike="noStrike" cap="none"/>
                    </a:p>
                  </a:txBody>
                  <a:tcPr marL="91425" marR="91425" marT="91425" marB="91425"/>
                </a:tc>
                <a:extLst>
                  <a:ext uri="{0D108BD9-81ED-4DB2-BD59-A6C34878D82A}">
                    <a16:rowId xmlns:a16="http://schemas.microsoft.com/office/drawing/2014/main" val="10004"/>
                  </a:ext>
                </a:extLst>
              </a:tr>
            </a:tbl>
          </a:graphicData>
        </a:graphic>
      </p:graphicFrame>
      <p:sp>
        <p:nvSpPr>
          <p:cNvPr id="401" name="Google Shape;401;g24b1b9bd0d1_2_31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Behavior Chain</a:t>
            </a:r>
            <a:endParaRPr>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g24bc6e8db46_0_62" title="Reflection in mirror"/>
          <p:cNvPicPr preferRelativeResize="0"/>
          <p:nvPr/>
        </p:nvPicPr>
        <p:blipFill rotWithShape="1">
          <a:blip r:embed="rId3">
            <a:alphaModFix/>
          </a:blip>
          <a:srcRect/>
          <a:stretch/>
        </p:blipFill>
        <p:spPr>
          <a:xfrm>
            <a:off x="4775406" y="2049012"/>
            <a:ext cx="4139998" cy="2759999"/>
          </a:xfrm>
          <a:prstGeom prst="rect">
            <a:avLst/>
          </a:prstGeom>
          <a:noFill/>
          <a:ln>
            <a:noFill/>
          </a:ln>
        </p:spPr>
      </p:pic>
      <p:sp>
        <p:nvSpPr>
          <p:cNvPr id="407" name="Google Shape;407;g24bc6e8db46_0_62"/>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Font typeface="Verdana"/>
              <a:buChar char="•"/>
            </a:pPr>
            <a:r>
              <a:rPr lang="en-US">
                <a:latin typeface="Verdana"/>
                <a:ea typeface="Verdana"/>
                <a:cs typeface="Verdana"/>
                <a:sym typeface="Verdana"/>
              </a:rPr>
              <a:t>Let’s reflect on your personal scenario.</a:t>
            </a:r>
            <a:endParaRPr>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a:latin typeface="Verdana"/>
              <a:ea typeface="Verdana"/>
              <a:cs typeface="Verdana"/>
              <a:sym typeface="Verdana"/>
            </a:endParaRPr>
          </a:p>
          <a:p>
            <a:pPr marL="457200" lvl="0" indent="-431800" algn="l" rtl="0">
              <a:lnSpc>
                <a:spcPct val="100000"/>
              </a:lnSpc>
              <a:spcBef>
                <a:spcPts val="640"/>
              </a:spcBef>
              <a:spcAft>
                <a:spcPts val="0"/>
              </a:spcAft>
              <a:buSzPts val="3200"/>
              <a:buFont typeface="Verdana"/>
              <a:buChar char="•"/>
            </a:pPr>
            <a:r>
              <a:rPr lang="en-US">
                <a:latin typeface="Verdana"/>
                <a:ea typeface="Verdana"/>
                <a:cs typeface="Verdana"/>
                <a:sym typeface="Verdana"/>
              </a:rPr>
              <a:t>Can you identify one or more behavior chains?</a:t>
            </a:r>
            <a:endParaRPr>
              <a:latin typeface="Verdana"/>
              <a:ea typeface="Verdana"/>
              <a:cs typeface="Verdana"/>
              <a:sym typeface="Verdana"/>
            </a:endParaRPr>
          </a:p>
        </p:txBody>
      </p:sp>
      <p:sp>
        <p:nvSpPr>
          <p:cNvPr id="408" name="Google Shape;408;g24bc6e8db46_0_62"/>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a:solidFill>
                  <a:schemeClr val="lt1"/>
                </a:solidFill>
              </a:rPr>
              <a:t>Reflection</a:t>
            </a:r>
            <a:endParaRPr>
              <a:solidFill>
                <a:schemeClr val="lt1"/>
              </a:solidFill>
            </a:endParaRPr>
          </a:p>
        </p:txBody>
      </p:sp>
      <p:grpSp>
        <p:nvGrpSpPr>
          <p:cNvPr id="409" name="Google Shape;409;g24bc6e8db46_0_62" title="Personal Reflection"/>
          <p:cNvGrpSpPr/>
          <p:nvPr/>
        </p:nvGrpSpPr>
        <p:grpSpPr>
          <a:xfrm>
            <a:off x="8266543" y="228597"/>
            <a:ext cx="648865" cy="660482"/>
            <a:chOff x="1490050" y="3805975"/>
            <a:chExt cx="491900" cy="482350"/>
          </a:xfrm>
        </p:grpSpPr>
        <p:sp>
          <p:nvSpPr>
            <p:cNvPr id="410" name="Google Shape;410;g24bc6e8db46_0_62"/>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11" name="Google Shape;411;g24bc6e8db46_0_62"/>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12" name="Google Shape;412;g24bc6e8db46_0_62"/>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13" name="Google Shape;413;g24bc6e8db46_0_62"/>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24b1b9bd0d1_2_136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chemeClr val="lt1"/>
                </a:solidFill>
              </a:rPr>
              <a:t>Establishing Our Purpose</a:t>
            </a:r>
            <a:endParaRPr>
              <a:solidFill>
                <a:schemeClr val="lt1"/>
              </a:solidFill>
            </a:endParaRPr>
          </a:p>
        </p:txBody>
      </p:sp>
      <p:sp>
        <p:nvSpPr>
          <p:cNvPr id="163" name="Google Shape;163;g24b1b9bd0d1_2_136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07916"/>
              </a:lnSpc>
              <a:spcBef>
                <a:spcPts val="0"/>
              </a:spcBef>
              <a:spcAft>
                <a:spcPts val="0"/>
              </a:spcAft>
              <a:buClr>
                <a:srgbClr val="2F2F2F"/>
              </a:buClr>
              <a:buSzPts val="2400"/>
              <a:buFont typeface="Verdana"/>
              <a:buChar char="•"/>
            </a:pPr>
            <a:r>
              <a:rPr lang="en-US" sz="2400">
                <a:solidFill>
                  <a:srgbClr val="2F2F2F"/>
                </a:solidFill>
                <a:latin typeface="Verdana"/>
                <a:ea typeface="Verdana"/>
                <a:cs typeface="Verdana"/>
                <a:sym typeface="Verdana"/>
              </a:rPr>
              <a:t>Understand the foundational principles of behavior in order to design more effective interventions</a:t>
            </a:r>
            <a:endParaRPr sz="2400">
              <a:solidFill>
                <a:srgbClr val="2F2F2F"/>
              </a:solidFill>
              <a:latin typeface="Verdana"/>
              <a:ea typeface="Verdana"/>
              <a:cs typeface="Verdana"/>
              <a:sym typeface="Verdana"/>
            </a:endParaRPr>
          </a:p>
          <a:p>
            <a:pPr marL="457200" lvl="0" indent="-381000" algn="l" rtl="0">
              <a:lnSpc>
                <a:spcPct val="107916"/>
              </a:lnSpc>
              <a:spcBef>
                <a:spcPts val="1000"/>
              </a:spcBef>
              <a:spcAft>
                <a:spcPts val="0"/>
              </a:spcAft>
              <a:buClr>
                <a:srgbClr val="2F2F2F"/>
              </a:buClr>
              <a:buSzPts val="2400"/>
              <a:buFont typeface="Verdana"/>
              <a:buChar char="•"/>
            </a:pPr>
            <a:r>
              <a:rPr lang="en-US" sz="2400">
                <a:solidFill>
                  <a:srgbClr val="2F2F2F"/>
                </a:solidFill>
                <a:latin typeface="Verdana"/>
                <a:ea typeface="Verdana"/>
                <a:cs typeface="Verdana"/>
                <a:sym typeface="Verdana"/>
              </a:rPr>
              <a:t>Develop an understanding of the escalation cycle and contributing factors</a:t>
            </a:r>
            <a:endParaRPr sz="2400">
              <a:solidFill>
                <a:srgbClr val="2F2F2F"/>
              </a:solidFill>
              <a:latin typeface="Verdana"/>
              <a:ea typeface="Verdana"/>
              <a:cs typeface="Verdana"/>
              <a:sym typeface="Verdana"/>
            </a:endParaRPr>
          </a:p>
          <a:p>
            <a:pPr marL="457200" lvl="0" indent="-381000" algn="l" rtl="0">
              <a:lnSpc>
                <a:spcPct val="107916"/>
              </a:lnSpc>
              <a:spcBef>
                <a:spcPts val="1000"/>
              </a:spcBef>
              <a:spcAft>
                <a:spcPts val="0"/>
              </a:spcAft>
              <a:buClr>
                <a:srgbClr val="2F2F2F"/>
              </a:buClr>
              <a:buSzPts val="2400"/>
              <a:buFont typeface="Verdana"/>
              <a:buChar char="•"/>
            </a:pPr>
            <a:r>
              <a:rPr lang="en-US" sz="2400">
                <a:solidFill>
                  <a:srgbClr val="2F2F2F"/>
                </a:solidFill>
                <a:latin typeface="Verdana"/>
                <a:ea typeface="Verdana"/>
                <a:cs typeface="Verdana"/>
                <a:sym typeface="Verdana"/>
              </a:rPr>
              <a:t>Examine our responses throughout the phases of the escalation cycle in order to support student behavior</a:t>
            </a:r>
            <a:endParaRPr sz="2400">
              <a:solidFill>
                <a:srgbClr val="2F2F2F"/>
              </a:solidFill>
              <a:latin typeface="Verdana"/>
              <a:ea typeface="Verdana"/>
              <a:cs typeface="Verdana"/>
              <a:sym typeface="Verdana"/>
            </a:endParaRPr>
          </a:p>
          <a:p>
            <a:pPr marL="457200" lvl="0" indent="-381000" algn="l" rtl="0">
              <a:lnSpc>
                <a:spcPct val="100000"/>
              </a:lnSpc>
              <a:spcBef>
                <a:spcPts val="1000"/>
              </a:spcBef>
              <a:spcAft>
                <a:spcPts val="1000"/>
              </a:spcAft>
              <a:buClr>
                <a:srgbClr val="2F2F2F"/>
              </a:buClr>
              <a:buSzPts val="2400"/>
              <a:buFont typeface="Verdana"/>
              <a:buChar char="•"/>
            </a:pPr>
            <a:r>
              <a:rPr lang="en-US" sz="2400">
                <a:solidFill>
                  <a:srgbClr val="2F2F2F"/>
                </a:solidFill>
                <a:latin typeface="Verdana"/>
                <a:ea typeface="Verdana"/>
                <a:cs typeface="Verdana"/>
                <a:sym typeface="Verdana"/>
              </a:rPr>
              <a:t>Explore evidenced-based interventions to apply throughout the escalation cycle</a:t>
            </a:r>
            <a:r>
              <a:rPr lang="en-US">
                <a:latin typeface="Verdana"/>
                <a:ea typeface="Verdana"/>
                <a:cs typeface="Verdana"/>
                <a:sym typeface="Verdana"/>
              </a:rPr>
              <a:t>	</a:t>
            </a:r>
            <a:endParaRPr>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g24b1b9bd0d1_2_301" title="Drop of water"/>
          <p:cNvPicPr preferRelativeResize="0"/>
          <p:nvPr/>
        </p:nvPicPr>
        <p:blipFill rotWithShape="1">
          <a:blip r:embed="rId3">
            <a:alphaModFix/>
          </a:blip>
          <a:srcRect/>
          <a:stretch/>
        </p:blipFill>
        <p:spPr>
          <a:xfrm>
            <a:off x="1590675" y="1652575"/>
            <a:ext cx="5962650" cy="4467225"/>
          </a:xfrm>
          <a:prstGeom prst="rect">
            <a:avLst/>
          </a:prstGeom>
          <a:noFill/>
          <a:ln>
            <a:noFill/>
          </a:ln>
        </p:spPr>
      </p:pic>
      <p:sp>
        <p:nvSpPr>
          <p:cNvPr id="419" name="Google Shape;419;g24b1b9bd0d1_2_30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solidFill>
                  <a:schemeClr val="lt1"/>
                </a:solidFill>
              </a:rPr>
              <a:t>What else can contribute to behavior?</a:t>
            </a:r>
            <a:endParaRPr>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24b1b9bd0d1_2_792"/>
          <p:cNvSpPr txBox="1"/>
          <p:nvPr/>
        </p:nvSpPr>
        <p:spPr>
          <a:xfrm>
            <a:off x="457200" y="1484225"/>
            <a:ext cx="8458200" cy="425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Verdana"/>
                <a:ea typeface="Verdana"/>
                <a:cs typeface="Verdana"/>
                <a:sym typeface="Verdana"/>
              </a:rPr>
              <a:t>Results from an </a:t>
            </a:r>
            <a:r>
              <a:rPr lang="en-US" sz="3200" b="1" i="1" u="none" strike="noStrike" cap="none">
                <a:solidFill>
                  <a:srgbClr val="000000"/>
                </a:solidFill>
                <a:latin typeface="Verdana"/>
                <a:ea typeface="Verdana"/>
                <a:cs typeface="Verdana"/>
                <a:sym typeface="Verdana"/>
              </a:rPr>
              <a:t>event</a:t>
            </a:r>
            <a:r>
              <a:rPr lang="en-US" sz="3200" b="0" i="0" u="none" strike="noStrike" cap="none">
                <a:solidFill>
                  <a:srgbClr val="000000"/>
                </a:solidFill>
                <a:latin typeface="Verdana"/>
                <a:ea typeface="Verdana"/>
                <a:cs typeface="Verdana"/>
                <a:sym typeface="Verdana"/>
              </a:rPr>
              <a:t>, series of events, or set of circumstances that is </a:t>
            </a:r>
            <a:r>
              <a:rPr lang="en-US" sz="3200" b="1" i="1" u="none" strike="noStrike" cap="none">
                <a:solidFill>
                  <a:srgbClr val="000000"/>
                </a:solidFill>
                <a:latin typeface="Verdana"/>
                <a:ea typeface="Verdana"/>
                <a:cs typeface="Verdana"/>
                <a:sym typeface="Verdana"/>
              </a:rPr>
              <a:t>experienced</a:t>
            </a:r>
            <a:r>
              <a:rPr lang="en-US" sz="3200" b="0" i="0" u="none" strike="noStrike" cap="none">
                <a:solidFill>
                  <a:srgbClr val="000000"/>
                </a:solidFill>
                <a:latin typeface="Verdana"/>
                <a:ea typeface="Verdana"/>
                <a:cs typeface="Verdana"/>
                <a:sym typeface="Verdana"/>
              </a:rPr>
              <a:t> by an individual as physically or emotionally harmful or life threatening and that has lasting adverse </a:t>
            </a:r>
            <a:r>
              <a:rPr lang="en-US" sz="3200" b="1" i="1" u="none" strike="noStrike" cap="none">
                <a:solidFill>
                  <a:srgbClr val="000000"/>
                </a:solidFill>
                <a:latin typeface="Verdana"/>
                <a:ea typeface="Verdana"/>
                <a:cs typeface="Verdana"/>
                <a:sym typeface="Verdana"/>
              </a:rPr>
              <a:t>effects</a:t>
            </a:r>
            <a:r>
              <a:rPr lang="en-US" sz="3200" b="0" i="0" u="none" strike="noStrike" cap="none">
                <a:solidFill>
                  <a:srgbClr val="000000"/>
                </a:solidFill>
                <a:latin typeface="Verdana"/>
                <a:ea typeface="Verdana"/>
                <a:cs typeface="Verdana"/>
                <a:sym typeface="Verdana"/>
              </a:rPr>
              <a:t> on the individual's functioning and mental, physical, social, emotional, or spiritual well-being. </a:t>
            </a:r>
            <a:endParaRPr sz="3200" b="0" i="0" u="none" strike="noStrike" cap="none">
              <a:solidFill>
                <a:srgbClr val="000000"/>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6387"/>
                </a:solidFill>
                <a:latin typeface="Calibri"/>
                <a:ea typeface="Calibri"/>
                <a:cs typeface="Calibri"/>
                <a:sym typeface="Calibri"/>
              </a:rPr>
              <a:t>				  </a:t>
            </a:r>
            <a:r>
              <a:rPr lang="en-US" sz="3600" b="0" i="0" u="none" strike="noStrike" cap="none">
                <a:solidFill>
                  <a:schemeClr val="dk1"/>
                </a:solidFill>
                <a:latin typeface="Calibri"/>
                <a:ea typeface="Calibri"/>
                <a:cs typeface="Calibri"/>
                <a:sym typeface="Calibri"/>
              </a:rPr>
              <a:t> </a:t>
            </a:r>
            <a:r>
              <a:rPr lang="en-US" sz="2800" b="0" i="0" u="none" strike="noStrike" cap="none">
                <a:solidFill>
                  <a:schemeClr val="dk1"/>
                </a:solidFill>
                <a:latin typeface="Calibri"/>
                <a:ea typeface="Calibri"/>
                <a:cs typeface="Calibri"/>
                <a:sym typeface="Calibri"/>
              </a:rPr>
              <a:t>(</a:t>
            </a:r>
            <a:r>
              <a:rPr lang="en-US" sz="2800" b="0" i="0" u="sng" strike="noStrike" cap="none">
                <a:solidFill>
                  <a:schemeClr val="hlink"/>
                </a:solidFill>
                <a:latin typeface="Calibri"/>
                <a:ea typeface="Calibri"/>
                <a:cs typeface="Calibri"/>
                <a:sym typeface="Calibri"/>
                <a:hlinkClick r:id="rId3"/>
              </a:rPr>
              <a:t>SAMHSA, 2023</a:t>
            </a:r>
            <a:r>
              <a:rPr lang="en-US" sz="2800" b="0" i="0" u="none" strike="noStrike" cap="none">
                <a:solidFill>
                  <a:schemeClr val="dk1"/>
                </a:solidFill>
                <a:latin typeface="Calibri"/>
                <a:ea typeface="Calibri"/>
                <a:cs typeface="Calibri"/>
                <a:sym typeface="Calibri"/>
              </a:rPr>
              <a:t>)</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6387"/>
                </a:solidFill>
                <a:latin typeface="Calibri"/>
                <a:ea typeface="Calibri"/>
                <a:cs typeface="Calibri"/>
                <a:sym typeface="Calibri"/>
              </a:rPr>
              <a:t>							     </a:t>
            </a:r>
            <a:endParaRPr sz="11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3000"/>
              <a:buFont typeface="Arial"/>
              <a:buNone/>
            </a:pPr>
            <a:endParaRPr sz="2000" b="0" i="0" u="none" strike="noStrike" cap="none">
              <a:solidFill>
                <a:schemeClr val="dk1"/>
              </a:solidFill>
              <a:latin typeface="Times New Roman"/>
              <a:ea typeface="Times New Roman"/>
              <a:cs typeface="Times New Roman"/>
              <a:sym typeface="Times New Roman"/>
            </a:endParaRPr>
          </a:p>
        </p:txBody>
      </p:sp>
      <p:sp>
        <p:nvSpPr>
          <p:cNvPr id="426" name="Google Shape;426;g24b1b9bd0d1_2_79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Impact of Trauma on Behavior</a:t>
            </a:r>
            <a:endParaRPr>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24b1b9bd0d1_2_798"/>
          <p:cNvSpPr txBox="1"/>
          <p:nvPr/>
        </p:nvSpPr>
        <p:spPr>
          <a:xfrm>
            <a:off x="3913525" y="5787800"/>
            <a:ext cx="3317100" cy="4002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a:t>
            </a:r>
            <a:r>
              <a:rPr lang="en-US" sz="1400" b="0" i="0" u="sng" strike="noStrike" cap="none">
                <a:solidFill>
                  <a:schemeClr val="hlink"/>
                </a:solidFill>
                <a:latin typeface="Verdana"/>
                <a:ea typeface="Verdana"/>
                <a:cs typeface="Verdana"/>
                <a:sym typeface="Verdana"/>
                <a:hlinkClick r:id="rId3"/>
              </a:rPr>
              <a:t>Goldsmith et al., 2013</a:t>
            </a:r>
            <a:r>
              <a:rPr lang="en-US" sz="1400" b="0" i="0" u="none" strike="noStrike" cap="none">
                <a:solidFill>
                  <a:srgbClr val="000000"/>
                </a:solidFill>
                <a:latin typeface="Verdana"/>
                <a:ea typeface="Verdana"/>
                <a:cs typeface="Verdana"/>
                <a:sym typeface="Verdana"/>
              </a:rPr>
              <a:t>)</a:t>
            </a:r>
            <a:endParaRPr sz="1400" b="0" i="0" u="none" strike="noStrike" cap="none">
              <a:solidFill>
                <a:srgbClr val="000000"/>
              </a:solidFill>
              <a:latin typeface="Verdana"/>
              <a:ea typeface="Verdana"/>
              <a:cs typeface="Verdana"/>
              <a:sym typeface="Verdana"/>
            </a:endParaRPr>
          </a:p>
        </p:txBody>
      </p:sp>
      <p:sp>
        <p:nvSpPr>
          <p:cNvPr id="433" name="Google Shape;433;g24b1b9bd0d1_2_798" descr="Chart showing different types of trauma" title="Trauma chart"/>
          <p:cNvSpPr/>
          <p:nvPr/>
        </p:nvSpPr>
        <p:spPr>
          <a:xfrm rot="10800000" flipH="1">
            <a:off x="299100" y="1486525"/>
            <a:ext cx="8469600" cy="1050900"/>
          </a:xfrm>
          <a:prstGeom prst="round2DiagRect">
            <a:avLst>
              <a:gd name="adj1" fmla="val 0"/>
              <a:gd name="adj2" fmla="val 17764"/>
            </a:avLst>
          </a:prstGeom>
          <a:gradFill>
            <a:gsLst>
              <a:gs pos="0">
                <a:srgbClr val="D4E5F5"/>
              </a:gs>
              <a:gs pos="100000">
                <a:srgbClr val="70A4D5"/>
              </a:gs>
            </a:gsLst>
            <a:path path="circle">
              <a:fillToRect l="50000" t="50000" r="50000" b="50000"/>
            </a:path>
            <a:tileRect/>
          </a:gra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g24b1b9bd0d1_2_798"/>
          <p:cNvSpPr txBox="1"/>
          <p:nvPr/>
        </p:nvSpPr>
        <p:spPr>
          <a:xfrm>
            <a:off x="2782048" y="1539475"/>
            <a:ext cx="3378600" cy="45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ACUTE</a:t>
            </a:r>
            <a:endParaRPr sz="2400" b="0" i="0" u="none" strike="noStrike" cap="none">
              <a:solidFill>
                <a:srgbClr val="000000"/>
              </a:solidFill>
              <a:latin typeface="Verdana"/>
              <a:ea typeface="Verdana"/>
              <a:cs typeface="Verdana"/>
              <a:sym typeface="Verdana"/>
            </a:endParaRPr>
          </a:p>
        </p:txBody>
      </p:sp>
      <p:sp>
        <p:nvSpPr>
          <p:cNvPr id="435" name="Google Shape;435;g24b1b9bd0d1_2_798"/>
          <p:cNvSpPr txBox="1"/>
          <p:nvPr/>
        </p:nvSpPr>
        <p:spPr>
          <a:xfrm>
            <a:off x="2666550" y="1940425"/>
            <a:ext cx="3609600" cy="48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A single incident</a:t>
            </a:r>
            <a:endParaRPr sz="2400" b="0" i="0" u="none" strike="noStrike" cap="none">
              <a:solidFill>
                <a:srgbClr val="000000"/>
              </a:solidFill>
              <a:latin typeface="Verdana"/>
              <a:ea typeface="Verdana"/>
              <a:cs typeface="Verdana"/>
              <a:sym typeface="Verdana"/>
            </a:endParaRPr>
          </a:p>
          <a:p>
            <a:pPr marL="0" marR="0" lvl="0" indent="0" algn="l" rtl="0">
              <a:lnSpc>
                <a:spcPct val="115000"/>
              </a:lnSpc>
              <a:spcBef>
                <a:spcPts val="0"/>
              </a:spcBef>
              <a:spcAft>
                <a:spcPts val="1600"/>
              </a:spcAft>
              <a:buClr>
                <a:srgbClr val="000000"/>
              </a:buClr>
              <a:buSzPts val="800"/>
              <a:buFont typeface="Arial"/>
              <a:buNone/>
            </a:pPr>
            <a:endParaRPr sz="800" b="0" i="0" u="none" strike="noStrike" cap="none">
              <a:solidFill>
                <a:srgbClr val="FFFFFF"/>
              </a:solidFill>
              <a:latin typeface="Roboto"/>
              <a:ea typeface="Roboto"/>
              <a:cs typeface="Roboto"/>
              <a:sym typeface="Roboto"/>
            </a:endParaRPr>
          </a:p>
        </p:txBody>
      </p:sp>
      <p:grpSp>
        <p:nvGrpSpPr>
          <p:cNvPr id="436" name="Google Shape;436;g24b1b9bd0d1_2_798" descr="Chart showing different types of trauma" title="Trauma Chart"/>
          <p:cNvGrpSpPr/>
          <p:nvPr/>
        </p:nvGrpSpPr>
        <p:grpSpPr>
          <a:xfrm>
            <a:off x="330713" y="2623011"/>
            <a:ext cx="8482642" cy="1352524"/>
            <a:chOff x="5015939" y="2013881"/>
            <a:chExt cx="3234070" cy="1569600"/>
          </a:xfrm>
        </p:grpSpPr>
        <p:sp>
          <p:nvSpPr>
            <p:cNvPr id="437" name="Google Shape;437;g24b1b9bd0d1_2_798"/>
            <p:cNvSpPr/>
            <p:nvPr/>
          </p:nvSpPr>
          <p:spPr>
            <a:xfrm>
              <a:off x="5015939" y="2013881"/>
              <a:ext cx="3181800" cy="1569600"/>
            </a:xfrm>
            <a:prstGeom prst="round2DiagRect">
              <a:avLst>
                <a:gd name="adj1" fmla="val 0"/>
                <a:gd name="adj2" fmla="val 17764"/>
              </a:avLst>
            </a:prstGeom>
            <a:gradFill>
              <a:gsLst>
                <a:gs pos="0">
                  <a:srgbClr val="DBD4EB"/>
                </a:gs>
                <a:gs pos="100000">
                  <a:srgbClr val="9180BB"/>
                </a:gs>
              </a:gsLst>
              <a:path path="circle">
                <a:fillToRect l="50000" t="50000" r="50000" b="50000"/>
              </a:path>
              <a:tileRect/>
            </a:gra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g24b1b9bd0d1_2_798"/>
            <p:cNvSpPr txBox="1"/>
            <p:nvPr/>
          </p:nvSpPr>
          <p:spPr>
            <a:xfrm>
              <a:off x="5078709" y="2074739"/>
              <a:ext cx="3171300" cy="50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CHRONIC </a:t>
              </a:r>
              <a:endParaRPr sz="2400" b="1" i="0" u="none" strike="noStrike" cap="none">
                <a:solidFill>
                  <a:srgbClr val="000000"/>
                </a:solidFill>
                <a:latin typeface="Verdana"/>
                <a:ea typeface="Verdana"/>
                <a:cs typeface="Verdana"/>
                <a:sym typeface="Verdana"/>
              </a:endParaRPr>
            </a:p>
          </p:txBody>
        </p:sp>
      </p:grpSp>
      <p:sp>
        <p:nvSpPr>
          <p:cNvPr id="439" name="Google Shape;439;g24b1b9bd0d1_2_798"/>
          <p:cNvSpPr txBox="1"/>
          <p:nvPr/>
        </p:nvSpPr>
        <p:spPr>
          <a:xfrm>
            <a:off x="533400" y="3111013"/>
            <a:ext cx="7875900" cy="114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Experiences that occur repeatedly over long periods of time</a:t>
            </a:r>
            <a:endParaRPr sz="2400" b="0" i="0" u="none" strike="noStrike" cap="none">
              <a:solidFill>
                <a:srgbClr val="000000"/>
              </a:solidFill>
              <a:latin typeface="Verdana"/>
              <a:ea typeface="Verdana"/>
              <a:cs typeface="Verdana"/>
              <a:sym typeface="Verdana"/>
            </a:endParaRPr>
          </a:p>
        </p:txBody>
      </p:sp>
      <p:grpSp>
        <p:nvGrpSpPr>
          <p:cNvPr id="440" name="Google Shape;440;g24b1b9bd0d1_2_798" descr="Chart showing different types of trauma" title="TRauma chart"/>
          <p:cNvGrpSpPr/>
          <p:nvPr/>
        </p:nvGrpSpPr>
        <p:grpSpPr>
          <a:xfrm>
            <a:off x="315760" y="3975525"/>
            <a:ext cx="8436290" cy="1634276"/>
            <a:chOff x="824183" y="4219985"/>
            <a:chExt cx="3955500" cy="2459407"/>
          </a:xfrm>
        </p:grpSpPr>
        <p:sp>
          <p:nvSpPr>
            <p:cNvPr id="441" name="Google Shape;441;g24b1b9bd0d1_2_798"/>
            <p:cNvSpPr/>
            <p:nvPr/>
          </p:nvSpPr>
          <p:spPr>
            <a:xfrm>
              <a:off x="824183" y="4219992"/>
              <a:ext cx="3955500" cy="2459400"/>
            </a:xfrm>
            <a:prstGeom prst="round2DiagRect">
              <a:avLst>
                <a:gd name="adj1" fmla="val 0"/>
                <a:gd name="adj2" fmla="val 17764"/>
              </a:avLst>
            </a:prstGeom>
            <a:gradFill>
              <a:gsLst>
                <a:gs pos="0">
                  <a:srgbClr val="DFE9FB"/>
                </a:gs>
                <a:gs pos="100000">
                  <a:srgbClr val="6E9BE7"/>
                </a:gs>
              </a:gsLst>
              <a:lin ang="5400012" scaled="0"/>
            </a:gra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g24b1b9bd0d1_2_798"/>
            <p:cNvSpPr txBox="1"/>
            <p:nvPr/>
          </p:nvSpPr>
          <p:spPr>
            <a:xfrm>
              <a:off x="1112625" y="4219985"/>
              <a:ext cx="3378600" cy="692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000000"/>
                  </a:solidFill>
                  <a:latin typeface="Verdana"/>
                  <a:ea typeface="Verdana"/>
                  <a:cs typeface="Verdana"/>
                  <a:sym typeface="Verdana"/>
                </a:rPr>
                <a:t>HISTORICAL</a:t>
              </a:r>
              <a:endParaRPr sz="2500" b="1" i="0" u="none" strike="noStrike" cap="none">
                <a:solidFill>
                  <a:srgbClr val="000000"/>
                </a:solidFill>
                <a:latin typeface="Verdana"/>
                <a:ea typeface="Verdana"/>
                <a:cs typeface="Verdana"/>
                <a:sym typeface="Verdana"/>
              </a:endParaRPr>
            </a:p>
          </p:txBody>
        </p:sp>
      </p:grpSp>
      <p:sp>
        <p:nvSpPr>
          <p:cNvPr id="443" name="Google Shape;443;g24b1b9bd0d1_2_798"/>
          <p:cNvSpPr txBox="1"/>
          <p:nvPr/>
        </p:nvSpPr>
        <p:spPr>
          <a:xfrm>
            <a:off x="574200" y="4442850"/>
            <a:ext cx="7794300" cy="1050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The collective and cumulative trauma experienced by a particular group across generations still suffering the effects</a:t>
            </a:r>
            <a:endParaRPr sz="2400" b="0" i="0" u="none" strike="noStrike" cap="none" dirty="0">
              <a:solidFill>
                <a:srgbClr val="000000"/>
              </a:solidFill>
              <a:latin typeface="Verdana"/>
              <a:ea typeface="Verdana"/>
              <a:cs typeface="Verdana"/>
              <a:sym typeface="Verdana"/>
            </a:endParaRPr>
          </a:p>
        </p:txBody>
      </p:sp>
      <p:sp>
        <p:nvSpPr>
          <p:cNvPr id="444" name="Google Shape;444;g24b1b9bd0d1_2_79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Types of Trauma</a:t>
            </a:r>
            <a:endParaRPr>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g24b1b9bd0d1_2_1065" descr="QR Code that leads to padlet to collect information from the discussion."/>
          <p:cNvPicPr preferRelativeResize="0"/>
          <p:nvPr/>
        </p:nvPicPr>
        <p:blipFill rotWithShape="1">
          <a:blip r:embed="rId3">
            <a:alphaModFix/>
          </a:blip>
          <a:srcRect/>
          <a:stretch/>
        </p:blipFill>
        <p:spPr>
          <a:xfrm>
            <a:off x="6867948" y="4761975"/>
            <a:ext cx="2047450" cy="1897250"/>
          </a:xfrm>
          <a:prstGeom prst="rect">
            <a:avLst/>
          </a:prstGeom>
          <a:noFill/>
          <a:ln>
            <a:noFill/>
          </a:ln>
        </p:spPr>
      </p:pic>
      <p:sp>
        <p:nvSpPr>
          <p:cNvPr id="450" name="Google Shape;450;g24b1b9bd0d1_2_1065"/>
          <p:cNvSpPr txBox="1">
            <a:spLocks noGrp="1"/>
          </p:cNvSpPr>
          <p:nvPr>
            <p:ph type="body" idx="1"/>
          </p:nvPr>
        </p:nvSpPr>
        <p:spPr>
          <a:xfrm>
            <a:off x="466650" y="1527950"/>
            <a:ext cx="8210700" cy="43815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a:latin typeface="Verdana"/>
                <a:ea typeface="Verdana"/>
                <a:cs typeface="Verdana"/>
                <a:sym typeface="Verdana"/>
              </a:rPr>
              <a:t>What types of trauma have your students experienced?</a:t>
            </a:r>
            <a:endParaRPr>
              <a:latin typeface="Verdana"/>
              <a:ea typeface="Verdana"/>
              <a:cs typeface="Verdana"/>
              <a:sym typeface="Verdana"/>
            </a:endParaRPr>
          </a:p>
          <a:p>
            <a:pPr marL="25400" lvl="0" indent="0" algn="l" rtl="0">
              <a:lnSpc>
                <a:spcPct val="100000"/>
              </a:lnSpc>
              <a:spcBef>
                <a:spcPts val="640"/>
              </a:spcBef>
              <a:spcAft>
                <a:spcPts val="0"/>
              </a:spcAft>
              <a:buSzPts val="3200"/>
              <a:buNone/>
            </a:pPr>
            <a:endParaRPr>
              <a:latin typeface="Verdana"/>
              <a:ea typeface="Verdana"/>
              <a:cs typeface="Verdana"/>
              <a:sym typeface="Verdana"/>
            </a:endParaRPr>
          </a:p>
          <a:p>
            <a:pPr marL="25400" lvl="0" indent="0" algn="l" rtl="0">
              <a:lnSpc>
                <a:spcPct val="100000"/>
              </a:lnSpc>
              <a:spcBef>
                <a:spcPts val="640"/>
              </a:spcBef>
              <a:spcAft>
                <a:spcPts val="0"/>
              </a:spcAft>
              <a:buSzPts val="3200"/>
              <a:buNone/>
            </a:pPr>
            <a:r>
              <a:rPr lang="en-US">
                <a:latin typeface="Verdana"/>
                <a:ea typeface="Verdana"/>
                <a:cs typeface="Verdana"/>
                <a:sym typeface="Verdana"/>
              </a:rPr>
              <a:t>How does this impact families?</a:t>
            </a:r>
            <a:endParaRPr>
              <a:latin typeface="Verdana"/>
              <a:ea typeface="Verdana"/>
              <a:cs typeface="Verdana"/>
              <a:sym typeface="Verdana"/>
            </a:endParaRPr>
          </a:p>
          <a:p>
            <a:pPr marL="25400" lvl="0" indent="0" algn="l" rtl="0">
              <a:lnSpc>
                <a:spcPct val="100000"/>
              </a:lnSpc>
              <a:spcBef>
                <a:spcPts val="640"/>
              </a:spcBef>
              <a:spcAft>
                <a:spcPts val="0"/>
              </a:spcAft>
              <a:buSzPts val="3200"/>
              <a:buNone/>
            </a:pPr>
            <a:endParaRPr>
              <a:latin typeface="Verdana"/>
              <a:ea typeface="Verdana"/>
              <a:cs typeface="Verdana"/>
              <a:sym typeface="Verdana"/>
            </a:endParaRPr>
          </a:p>
          <a:p>
            <a:pPr marL="25400" lvl="0" indent="0" algn="l" rtl="0">
              <a:lnSpc>
                <a:spcPct val="100000"/>
              </a:lnSpc>
              <a:spcBef>
                <a:spcPts val="640"/>
              </a:spcBef>
              <a:spcAft>
                <a:spcPts val="0"/>
              </a:spcAft>
              <a:buSzPts val="3200"/>
              <a:buNone/>
            </a:pPr>
            <a:r>
              <a:rPr lang="en-US">
                <a:latin typeface="Verdana"/>
                <a:ea typeface="Verdana"/>
                <a:cs typeface="Verdana"/>
                <a:sym typeface="Verdana"/>
              </a:rPr>
              <a:t>How did this impact you?</a:t>
            </a:r>
            <a:endParaRPr>
              <a:latin typeface="Verdana"/>
              <a:ea typeface="Verdana"/>
              <a:cs typeface="Verdana"/>
              <a:sym typeface="Verdana"/>
            </a:endParaRPr>
          </a:p>
        </p:txBody>
      </p:sp>
      <p:sp>
        <p:nvSpPr>
          <p:cNvPr id="451" name="Google Shape;451;g24b1b9bd0d1_2_106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Padlet Discussion</a:t>
            </a:r>
            <a:endParaRPr>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24b1b9bd0d1_2_816"/>
          <p:cNvSpPr txBox="1"/>
          <p:nvPr/>
        </p:nvSpPr>
        <p:spPr>
          <a:xfrm>
            <a:off x="461050" y="1626450"/>
            <a:ext cx="8229600" cy="434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Individuals who have experienced trauma may react differently as they go through the phases of the escalation cycle.</a:t>
            </a:r>
            <a:endParaRPr sz="30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b="0" i="0" u="none" strike="noStrike" cap="none">
                <a:solidFill>
                  <a:srgbClr val="000000"/>
                </a:solidFill>
                <a:latin typeface="Verdana"/>
                <a:ea typeface="Verdana"/>
                <a:cs typeface="Verdana"/>
                <a:sym typeface="Verdana"/>
              </a:rPr>
              <a:t>Often more challenging for adults to identify triggers and functions</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1000"/>
              </a:spcBef>
              <a:spcAft>
                <a:spcPts val="0"/>
              </a:spcAft>
              <a:buClr>
                <a:srgbClr val="000000"/>
              </a:buClr>
              <a:buSzPts val="2400"/>
              <a:buFont typeface="Verdana"/>
              <a:buChar char="●"/>
            </a:pPr>
            <a:r>
              <a:rPr lang="en-US" sz="2400" b="0" i="0" u="none" strike="noStrike" cap="none">
                <a:solidFill>
                  <a:srgbClr val="000000"/>
                </a:solidFill>
                <a:latin typeface="Verdana"/>
                <a:ea typeface="Verdana"/>
                <a:cs typeface="Verdana"/>
                <a:sym typeface="Verdana"/>
              </a:rPr>
              <a:t>Faster escalation to crisis/peak or little/no reaction when one would be expected</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1000"/>
              </a:spcBef>
              <a:spcAft>
                <a:spcPts val="0"/>
              </a:spcAft>
              <a:buClr>
                <a:srgbClr val="000000"/>
              </a:buClr>
              <a:buSzPts val="2400"/>
              <a:buFont typeface="Verdana"/>
              <a:buChar char="●"/>
            </a:pPr>
            <a:r>
              <a:rPr lang="en-US" sz="2400" b="0" i="0" u="none" strike="noStrike" cap="none">
                <a:solidFill>
                  <a:srgbClr val="000000"/>
                </a:solidFill>
                <a:latin typeface="Verdana"/>
                <a:ea typeface="Verdana"/>
                <a:cs typeface="Verdana"/>
                <a:sym typeface="Verdana"/>
              </a:rPr>
              <a:t>Longer time in crisis/peak before de-escalating</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3000"/>
              <a:buFont typeface="Arial"/>
              <a:buNone/>
            </a:pPr>
            <a:endParaRPr sz="30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		                           </a:t>
            </a:r>
            <a:endParaRPr sz="18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Verdana"/>
              <a:ea typeface="Verdana"/>
              <a:cs typeface="Verdana"/>
              <a:sym typeface="Verdana"/>
            </a:endParaRPr>
          </a:p>
        </p:txBody>
      </p:sp>
      <p:sp>
        <p:nvSpPr>
          <p:cNvPr id="458" name="Google Shape;458;g24b1b9bd0d1_2_81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The Impact of Trauma</a:t>
            </a:r>
            <a:endParaRPr>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24b1b9bd0d1_2_822"/>
          <p:cNvSpPr txBox="1"/>
          <p:nvPr/>
        </p:nvSpPr>
        <p:spPr>
          <a:xfrm>
            <a:off x="5317425" y="6092800"/>
            <a:ext cx="2445000" cy="65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Verdana"/>
                <a:ea typeface="Verdana"/>
                <a:cs typeface="Verdana"/>
                <a:sym typeface="Verdana"/>
                <a:hlinkClick r:id="rId3"/>
              </a:rPr>
              <a:t>(Krasnoff, 2017) </a:t>
            </a:r>
            <a:endParaRPr sz="1400" b="0" i="0" u="none" strike="noStrike" cap="none">
              <a:solidFill>
                <a:srgbClr val="000000"/>
              </a:solidFill>
              <a:latin typeface="Verdana"/>
              <a:ea typeface="Verdana"/>
              <a:cs typeface="Verdana"/>
              <a:sym typeface="Verdana"/>
            </a:endParaRPr>
          </a:p>
        </p:txBody>
      </p:sp>
      <p:sp>
        <p:nvSpPr>
          <p:cNvPr id="465" name="Google Shape;465;g24b1b9bd0d1_2_822"/>
          <p:cNvSpPr txBox="1"/>
          <p:nvPr/>
        </p:nvSpPr>
        <p:spPr>
          <a:xfrm>
            <a:off x="563400" y="1865075"/>
            <a:ext cx="7351500" cy="3780300"/>
          </a:xfrm>
          <a:prstGeom prst="rect">
            <a:avLst/>
          </a:prstGeom>
          <a:noFill/>
          <a:ln>
            <a:noFill/>
          </a:ln>
        </p:spPr>
        <p:txBody>
          <a:bodyPr spcFirstLastPara="1" wrap="square" lIns="91425" tIns="91425" rIns="91425" bIns="91425" anchor="t" anchorCtr="0">
            <a:noAutofit/>
          </a:bodyPr>
          <a:lstStyle/>
          <a:p>
            <a:pPr marL="571500" marR="0" lvl="0" indent="-495300" algn="l" rtl="0">
              <a:lnSpc>
                <a:spcPct val="100000"/>
              </a:lnSpc>
              <a:spcBef>
                <a:spcPts val="0"/>
              </a:spcBef>
              <a:spcAft>
                <a:spcPts val="0"/>
              </a:spcAft>
              <a:buClr>
                <a:srgbClr val="000000"/>
              </a:buClr>
              <a:buSzPts val="3600"/>
              <a:buFont typeface="Verdana"/>
              <a:buChar char="•"/>
            </a:pPr>
            <a:r>
              <a:rPr lang="en-US" sz="3200" b="0" i="0" u="none" strike="noStrike" cap="none">
                <a:solidFill>
                  <a:srgbClr val="000000"/>
                </a:solidFill>
                <a:latin typeface="Verdana"/>
                <a:ea typeface="Verdana"/>
                <a:cs typeface="Verdana"/>
                <a:sym typeface="Verdana"/>
              </a:rPr>
              <a:t>Executive Functioning</a:t>
            </a:r>
            <a:endParaRPr sz="1400" b="0" i="0" u="none" strike="noStrike" cap="none">
              <a:solidFill>
                <a:srgbClr val="000000"/>
              </a:solidFill>
              <a:latin typeface="Arial"/>
              <a:ea typeface="Arial"/>
              <a:cs typeface="Arial"/>
              <a:sym typeface="Arial"/>
            </a:endParaRPr>
          </a:p>
          <a:p>
            <a:pPr marL="571500" marR="0" lvl="0" indent="-495300" algn="l" rtl="0">
              <a:lnSpc>
                <a:spcPct val="100000"/>
              </a:lnSpc>
              <a:spcBef>
                <a:spcPts val="0"/>
              </a:spcBef>
              <a:spcAft>
                <a:spcPts val="0"/>
              </a:spcAft>
              <a:buClr>
                <a:srgbClr val="000000"/>
              </a:buClr>
              <a:buSzPts val="3600"/>
              <a:buFont typeface="Verdana"/>
              <a:buChar char="•"/>
            </a:pPr>
            <a:r>
              <a:rPr lang="en-US" sz="3200" b="0" i="0" u="none" strike="noStrike" cap="none">
                <a:solidFill>
                  <a:srgbClr val="000000"/>
                </a:solidFill>
                <a:latin typeface="Verdana"/>
                <a:ea typeface="Verdana"/>
                <a:cs typeface="Verdana"/>
                <a:sym typeface="Verdana"/>
              </a:rPr>
              <a:t>Language and Communication Skills</a:t>
            </a:r>
            <a:endParaRPr sz="3200" b="0" i="0" u="none" strike="noStrike" cap="none">
              <a:solidFill>
                <a:srgbClr val="000000"/>
              </a:solidFill>
              <a:latin typeface="Verdana"/>
              <a:ea typeface="Verdana"/>
              <a:cs typeface="Verdana"/>
              <a:sym typeface="Verdana"/>
            </a:endParaRPr>
          </a:p>
          <a:p>
            <a:pPr marL="571500" marR="0" lvl="0" indent="-495300" algn="l" rtl="0">
              <a:lnSpc>
                <a:spcPct val="100000"/>
              </a:lnSpc>
              <a:spcBef>
                <a:spcPts val="0"/>
              </a:spcBef>
              <a:spcAft>
                <a:spcPts val="0"/>
              </a:spcAft>
              <a:buClr>
                <a:srgbClr val="000000"/>
              </a:buClr>
              <a:buSzPts val="3600"/>
              <a:buFont typeface="Verdana"/>
              <a:buChar char="•"/>
            </a:pPr>
            <a:r>
              <a:rPr lang="en-US" sz="3200" b="0" i="0" u="none" strike="noStrike" cap="none">
                <a:solidFill>
                  <a:srgbClr val="000000"/>
                </a:solidFill>
                <a:latin typeface="Verdana"/>
                <a:ea typeface="Verdana"/>
                <a:cs typeface="Verdana"/>
                <a:sym typeface="Verdana"/>
              </a:rPr>
              <a:t>Memory</a:t>
            </a:r>
            <a:endParaRPr sz="1400" b="0" i="0" u="none" strike="noStrike" cap="none">
              <a:solidFill>
                <a:srgbClr val="000000"/>
              </a:solidFill>
              <a:latin typeface="Arial"/>
              <a:ea typeface="Arial"/>
              <a:cs typeface="Arial"/>
              <a:sym typeface="Arial"/>
            </a:endParaRPr>
          </a:p>
          <a:p>
            <a:pPr marL="571500" marR="0" lvl="0" indent="-495300" algn="l" rtl="0">
              <a:lnSpc>
                <a:spcPct val="100000"/>
              </a:lnSpc>
              <a:spcBef>
                <a:spcPts val="0"/>
              </a:spcBef>
              <a:spcAft>
                <a:spcPts val="0"/>
              </a:spcAft>
              <a:buClr>
                <a:srgbClr val="000000"/>
              </a:buClr>
              <a:buSzPts val="3600"/>
              <a:buFont typeface="Verdana"/>
              <a:buChar char="•"/>
            </a:pPr>
            <a:r>
              <a:rPr lang="en-US" sz="3200" b="0" i="0" u="none" strike="noStrike" cap="none">
                <a:solidFill>
                  <a:srgbClr val="000000"/>
                </a:solidFill>
                <a:latin typeface="Verdana"/>
                <a:ea typeface="Verdana"/>
                <a:cs typeface="Verdana"/>
                <a:sym typeface="Verdana"/>
              </a:rPr>
              <a:t>Ability to see Cause and Effect</a:t>
            </a:r>
            <a:endParaRPr sz="3200" b="0" i="0" u="none" strike="noStrike" cap="none">
              <a:solidFill>
                <a:srgbClr val="000000"/>
              </a:solidFill>
              <a:latin typeface="Verdana"/>
              <a:ea typeface="Verdana"/>
              <a:cs typeface="Verdana"/>
              <a:sym typeface="Verdana"/>
            </a:endParaRPr>
          </a:p>
          <a:p>
            <a:pPr marL="571500" marR="0" lvl="0" indent="-495300" algn="l" rtl="0">
              <a:lnSpc>
                <a:spcPct val="100000"/>
              </a:lnSpc>
              <a:spcBef>
                <a:spcPts val="0"/>
              </a:spcBef>
              <a:spcAft>
                <a:spcPts val="0"/>
              </a:spcAft>
              <a:buClr>
                <a:srgbClr val="000000"/>
              </a:buClr>
              <a:buSzPts val="3600"/>
              <a:buFont typeface="Verdana"/>
              <a:buChar char="•"/>
            </a:pPr>
            <a:r>
              <a:rPr lang="en-US" sz="3200" b="0" i="0" u="none" strike="noStrike" cap="none">
                <a:solidFill>
                  <a:srgbClr val="000000"/>
                </a:solidFill>
                <a:latin typeface="Verdana"/>
                <a:ea typeface="Verdana"/>
                <a:cs typeface="Verdana"/>
                <a:sym typeface="Verdana"/>
              </a:rPr>
              <a:t>Organizational Ability</a:t>
            </a:r>
            <a:endParaRPr sz="3200" b="0" i="0" u="none" strike="noStrike" cap="none">
              <a:solidFill>
                <a:srgbClr val="000000"/>
              </a:solidFill>
              <a:latin typeface="Verdana"/>
              <a:ea typeface="Verdana"/>
              <a:cs typeface="Verdana"/>
              <a:sym typeface="Verdana"/>
            </a:endParaRPr>
          </a:p>
          <a:p>
            <a:pPr marL="571500" marR="0" lvl="0" indent="-495300" algn="l" rtl="0">
              <a:lnSpc>
                <a:spcPct val="100000"/>
              </a:lnSpc>
              <a:spcBef>
                <a:spcPts val="0"/>
              </a:spcBef>
              <a:spcAft>
                <a:spcPts val="0"/>
              </a:spcAft>
              <a:buClr>
                <a:srgbClr val="000000"/>
              </a:buClr>
              <a:buSzPts val="3600"/>
              <a:buFont typeface="Verdana"/>
              <a:buChar char="•"/>
            </a:pPr>
            <a:r>
              <a:rPr lang="en-US" sz="3200" b="0" i="0" u="none" strike="noStrike" cap="none">
                <a:solidFill>
                  <a:srgbClr val="000000"/>
                </a:solidFill>
                <a:latin typeface="Verdana"/>
                <a:ea typeface="Verdana"/>
                <a:cs typeface="Verdana"/>
                <a:sym typeface="Verdana"/>
              </a:rPr>
              <a:t>Concentration and Attention</a:t>
            </a:r>
            <a:endParaRPr sz="3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600"/>
              <a:buFont typeface="Arial"/>
              <a:buNone/>
            </a:pPr>
            <a:endParaRPr sz="2800" b="0" i="0" u="none" strike="noStrike" cap="none">
              <a:solidFill>
                <a:srgbClr val="000000"/>
              </a:solidFill>
              <a:latin typeface="Verdana"/>
              <a:ea typeface="Verdana"/>
              <a:cs typeface="Verdana"/>
              <a:sym typeface="Verdana"/>
            </a:endParaRPr>
          </a:p>
        </p:txBody>
      </p:sp>
      <p:sp>
        <p:nvSpPr>
          <p:cNvPr id="466" name="Google Shape;466;g24b1b9bd0d1_2_82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Impact in the Classroom?</a:t>
            </a:r>
            <a:endParaRPr>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g16f78976198_1_980" title="Copy of Explaining the Brain to Children and Adolescents on Vimeo.mp4">
            <a:hlinkClick r:id="rId3"/>
          </p:cNvPr>
          <p:cNvPicPr preferRelativeResize="0"/>
          <p:nvPr/>
        </p:nvPicPr>
        <p:blipFill rotWithShape="1">
          <a:blip r:embed="rId4">
            <a:alphaModFix/>
          </a:blip>
          <a:srcRect/>
          <a:stretch/>
        </p:blipFill>
        <p:spPr>
          <a:xfrm>
            <a:off x="1782325" y="1700992"/>
            <a:ext cx="5579350" cy="4184501"/>
          </a:xfrm>
          <a:prstGeom prst="rect">
            <a:avLst/>
          </a:prstGeom>
          <a:noFill/>
          <a:ln>
            <a:noFill/>
          </a:ln>
        </p:spPr>
      </p:pic>
      <p:sp>
        <p:nvSpPr>
          <p:cNvPr id="473" name="Google Shape;473;g16f78976198_1_98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solidFill>
                  <a:schemeClr val="lt1"/>
                </a:solidFill>
              </a:rPr>
              <a:t>Flip Your Lid</a:t>
            </a:r>
            <a:endParaRPr>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24b1b9bd0d1_2_306"/>
          <p:cNvSpPr txBox="1">
            <a:spLocks noGrp="1"/>
          </p:cNvSpPr>
          <p:nvPr>
            <p:ph type="body" idx="1"/>
          </p:nvPr>
        </p:nvSpPr>
        <p:spPr>
          <a:xfrm>
            <a:off x="457201" y="1464076"/>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3459"/>
              <a:buNone/>
            </a:pPr>
            <a:endParaRPr/>
          </a:p>
          <a:p>
            <a:pPr marL="0" lvl="0" indent="0" algn="l" rtl="0">
              <a:lnSpc>
                <a:spcPct val="100000"/>
              </a:lnSpc>
              <a:spcBef>
                <a:spcPts val="640"/>
              </a:spcBef>
              <a:spcAft>
                <a:spcPts val="0"/>
              </a:spcAft>
              <a:buSzPts val="3459"/>
              <a:buNone/>
            </a:pPr>
            <a:r>
              <a:rPr lang="en-US">
                <a:latin typeface="Verdana"/>
                <a:ea typeface="Verdana"/>
                <a:cs typeface="Verdana"/>
                <a:sym typeface="Verdana"/>
              </a:rPr>
              <a:t>What stood out to you in this video?</a:t>
            </a:r>
            <a:endParaRPr>
              <a:latin typeface="Verdana"/>
              <a:ea typeface="Verdana"/>
              <a:cs typeface="Verdana"/>
              <a:sym typeface="Verdana"/>
            </a:endParaRPr>
          </a:p>
          <a:p>
            <a:pPr marL="25400" lvl="0" indent="0" algn="l" rtl="0">
              <a:lnSpc>
                <a:spcPct val="100000"/>
              </a:lnSpc>
              <a:spcBef>
                <a:spcPts val="640"/>
              </a:spcBef>
              <a:spcAft>
                <a:spcPts val="0"/>
              </a:spcAft>
              <a:buSzPts val="3459"/>
              <a:buNone/>
            </a:pPr>
            <a:endParaRPr>
              <a:latin typeface="Verdana"/>
              <a:ea typeface="Verdana"/>
              <a:cs typeface="Verdana"/>
              <a:sym typeface="Verdana"/>
            </a:endParaRPr>
          </a:p>
          <a:p>
            <a:pPr marL="25400" lvl="0" indent="0" algn="l" rtl="0">
              <a:lnSpc>
                <a:spcPct val="100000"/>
              </a:lnSpc>
              <a:spcBef>
                <a:spcPts val="640"/>
              </a:spcBef>
              <a:spcAft>
                <a:spcPts val="0"/>
              </a:spcAft>
              <a:buSzPts val="3459"/>
              <a:buNone/>
            </a:pPr>
            <a:r>
              <a:rPr lang="en-US">
                <a:latin typeface="Verdana"/>
                <a:ea typeface="Verdana"/>
                <a:cs typeface="Verdana"/>
                <a:sym typeface="Verdana"/>
              </a:rPr>
              <a:t>Why is it important to understand this information when responding to disruptive behavior?</a:t>
            </a:r>
            <a:endParaRPr>
              <a:latin typeface="Verdana"/>
              <a:ea typeface="Verdana"/>
              <a:cs typeface="Verdana"/>
              <a:sym typeface="Verdana"/>
            </a:endParaRPr>
          </a:p>
          <a:p>
            <a:pPr marL="25400" lvl="0" indent="0" algn="l" rtl="0">
              <a:lnSpc>
                <a:spcPct val="100000"/>
              </a:lnSpc>
              <a:spcBef>
                <a:spcPts val="640"/>
              </a:spcBef>
              <a:spcAft>
                <a:spcPts val="0"/>
              </a:spcAft>
              <a:buSzPts val="3459"/>
              <a:buNone/>
            </a:pPr>
            <a:endParaRPr>
              <a:latin typeface="Verdana"/>
              <a:ea typeface="Verdana"/>
              <a:cs typeface="Verdana"/>
              <a:sym typeface="Verdana"/>
            </a:endParaRPr>
          </a:p>
          <a:p>
            <a:pPr marL="25400" lvl="0" indent="0" algn="l" rtl="0">
              <a:lnSpc>
                <a:spcPct val="100000"/>
              </a:lnSpc>
              <a:spcBef>
                <a:spcPts val="640"/>
              </a:spcBef>
              <a:spcAft>
                <a:spcPts val="0"/>
              </a:spcAft>
              <a:buSzPts val="3459"/>
              <a:buNone/>
            </a:pPr>
            <a:r>
              <a:rPr lang="en-US">
                <a:latin typeface="Verdana"/>
                <a:ea typeface="Verdana"/>
                <a:cs typeface="Verdana"/>
                <a:sym typeface="Verdana"/>
              </a:rPr>
              <a:t>Why is it important to understand this information when talking with families?</a:t>
            </a:r>
            <a:endParaRPr>
              <a:latin typeface="Verdana"/>
              <a:ea typeface="Verdana"/>
              <a:cs typeface="Verdana"/>
              <a:sym typeface="Verdana"/>
            </a:endParaRPr>
          </a:p>
        </p:txBody>
      </p:sp>
      <p:sp>
        <p:nvSpPr>
          <p:cNvPr id="479" name="Google Shape;479;g24b1b9bd0d1_2_306" title="Small Group Discussion"/>
          <p:cNvSpPr/>
          <p:nvPr/>
        </p:nvSpPr>
        <p:spPr>
          <a:xfrm>
            <a:off x="8145644" y="22861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80" name="Google Shape;480;g24b1b9bd0d1_2_30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Small Group Discussion </a:t>
            </a:r>
            <a:endParaRPr>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16f78976198_1_98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latin typeface="Verdana"/>
                <a:ea typeface="Verdana"/>
                <a:cs typeface="Verdana"/>
                <a:sym typeface="Verdana"/>
              </a:rPr>
              <a:t>Survival Brain</a:t>
            </a:r>
            <a:endParaRPr>
              <a:latin typeface="Verdana"/>
              <a:ea typeface="Verdana"/>
              <a:cs typeface="Verdana"/>
              <a:sym typeface="Verdana"/>
            </a:endParaRPr>
          </a:p>
        </p:txBody>
      </p:sp>
      <p:sp>
        <p:nvSpPr>
          <p:cNvPr id="487" name="Google Shape;487;g16f78976198_1_986"/>
          <p:cNvSpPr txBox="1">
            <a:spLocks noGrp="1"/>
          </p:cNvSpPr>
          <p:nvPr>
            <p:ph type="subTitle" idx="2"/>
          </p:nvPr>
        </p:nvSpPr>
        <p:spPr>
          <a:xfrm>
            <a:off x="914400" y="1518775"/>
            <a:ext cx="3581400" cy="662100"/>
          </a:xfrm>
          <a:prstGeom prst="rect">
            <a:avLst/>
          </a:prstGeom>
          <a:noFill/>
          <a:ln>
            <a:noFill/>
          </a:ln>
        </p:spPr>
        <p:txBody>
          <a:bodyPr spcFirstLastPara="1" wrap="square" lIns="91425" tIns="45700" rIns="91425" bIns="45700" anchor="ctr" anchorCtr="0">
            <a:noAutofit/>
          </a:bodyPr>
          <a:lstStyle/>
          <a:p>
            <a:pPr marL="457200" lvl="0" indent="-431800" algn="l" rtl="0">
              <a:lnSpc>
                <a:spcPct val="100000"/>
              </a:lnSpc>
              <a:spcBef>
                <a:spcPts val="640"/>
              </a:spcBef>
              <a:spcAft>
                <a:spcPts val="0"/>
              </a:spcAft>
              <a:buSzPts val="2000"/>
              <a:buNone/>
            </a:pPr>
            <a:r>
              <a:rPr lang="en-US" sz="2400" b="1">
                <a:latin typeface="Verdana"/>
                <a:ea typeface="Verdana"/>
                <a:cs typeface="Verdana"/>
                <a:sym typeface="Verdana"/>
              </a:rPr>
              <a:t>Increased</a:t>
            </a:r>
            <a:endParaRPr sz="2400">
              <a:latin typeface="Verdana"/>
              <a:ea typeface="Verdana"/>
              <a:cs typeface="Verdana"/>
              <a:sym typeface="Verdana"/>
            </a:endParaRPr>
          </a:p>
        </p:txBody>
      </p:sp>
      <p:sp>
        <p:nvSpPr>
          <p:cNvPr id="488" name="Google Shape;488;g16f78976198_1_986"/>
          <p:cNvSpPr txBox="1">
            <a:spLocks noGrp="1"/>
          </p:cNvSpPr>
          <p:nvPr>
            <p:ph type="body" idx="4"/>
          </p:nvPr>
        </p:nvSpPr>
        <p:spPr>
          <a:xfrm>
            <a:off x="457200" y="2384125"/>
            <a:ext cx="4038600" cy="33657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Emotional instability</a:t>
            </a:r>
            <a:endParaRPr sz="2400">
              <a:latin typeface="Verdana"/>
              <a:ea typeface="Verdana"/>
              <a:cs typeface="Verdana"/>
              <a:sym typeface="Verdana"/>
            </a:endParaRPr>
          </a:p>
          <a:p>
            <a:pPr marL="914400" lvl="1" indent="-381000" algn="l" rtl="0">
              <a:lnSpc>
                <a:spcPct val="100000"/>
              </a:lnSpc>
              <a:spcBef>
                <a:spcPts val="560"/>
              </a:spcBef>
              <a:spcAft>
                <a:spcPts val="0"/>
              </a:spcAft>
              <a:buSzPts val="2400"/>
              <a:buFont typeface="Verdana"/>
              <a:buChar char="–"/>
            </a:pPr>
            <a:r>
              <a:rPr lang="en-US">
                <a:latin typeface="Verdana"/>
                <a:ea typeface="Verdana"/>
                <a:cs typeface="Verdana"/>
                <a:sym typeface="Verdana"/>
              </a:rPr>
              <a:t>Anxiety</a:t>
            </a:r>
            <a:endParaRPr>
              <a:latin typeface="Verdana"/>
              <a:ea typeface="Verdana"/>
              <a:cs typeface="Verdana"/>
              <a:sym typeface="Verdana"/>
            </a:endParaRPr>
          </a:p>
          <a:p>
            <a:pPr marL="914400" lvl="1" indent="-381000" algn="l" rtl="0">
              <a:lnSpc>
                <a:spcPct val="100000"/>
              </a:lnSpc>
              <a:spcBef>
                <a:spcPts val="560"/>
              </a:spcBef>
              <a:spcAft>
                <a:spcPts val="0"/>
              </a:spcAft>
              <a:buSzPts val="2400"/>
              <a:buFont typeface="Verdana"/>
              <a:buChar char="–"/>
            </a:pPr>
            <a:r>
              <a:rPr lang="en-US">
                <a:latin typeface="Verdana"/>
                <a:ea typeface="Verdana"/>
                <a:cs typeface="Verdana"/>
                <a:sym typeface="Verdana"/>
              </a:rPr>
              <a:t>Irritability</a:t>
            </a:r>
            <a:endParaRPr>
              <a:latin typeface="Verdana"/>
              <a:ea typeface="Verdana"/>
              <a:cs typeface="Verdana"/>
              <a:sym typeface="Verdana"/>
            </a:endParaRPr>
          </a:p>
          <a:p>
            <a:pPr marL="914400" lvl="1" indent="-381000" algn="l" rtl="0">
              <a:lnSpc>
                <a:spcPct val="100000"/>
              </a:lnSpc>
              <a:spcBef>
                <a:spcPts val="560"/>
              </a:spcBef>
              <a:spcAft>
                <a:spcPts val="0"/>
              </a:spcAft>
              <a:buSzPts val="2400"/>
              <a:buFont typeface="Verdana"/>
              <a:buChar char="–"/>
            </a:pPr>
            <a:r>
              <a:rPr lang="en-US">
                <a:latin typeface="Verdana"/>
                <a:ea typeface="Verdana"/>
                <a:cs typeface="Verdana"/>
                <a:sym typeface="Verdana"/>
              </a:rPr>
              <a:t>Anger </a:t>
            </a:r>
            <a:endParaRPr>
              <a:latin typeface="Verdana"/>
              <a:ea typeface="Verdana"/>
              <a:cs typeface="Verdana"/>
              <a:sym typeface="Verdana"/>
            </a:endParaRPr>
          </a:p>
          <a:p>
            <a:pPr marL="914400" lvl="1" indent="-381000" algn="l" rtl="0">
              <a:lnSpc>
                <a:spcPct val="100000"/>
              </a:lnSpc>
              <a:spcBef>
                <a:spcPts val="560"/>
              </a:spcBef>
              <a:spcAft>
                <a:spcPts val="0"/>
              </a:spcAft>
              <a:buSzPts val="2400"/>
              <a:buFont typeface="Verdana"/>
              <a:buChar char="–"/>
            </a:pPr>
            <a:r>
              <a:rPr lang="en-US">
                <a:latin typeface="Verdana"/>
                <a:ea typeface="Verdana"/>
                <a:cs typeface="Verdana"/>
                <a:sym typeface="Verdana"/>
              </a:rPr>
              <a:t>Frustration</a:t>
            </a:r>
            <a:endParaRPr>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Impulsivity with regards to language or actions</a:t>
            </a:r>
            <a:endParaRPr sz="2400">
              <a:latin typeface="Verdana"/>
              <a:ea typeface="Verdana"/>
              <a:cs typeface="Verdana"/>
              <a:sym typeface="Verdana"/>
            </a:endParaRPr>
          </a:p>
        </p:txBody>
      </p:sp>
      <p:sp>
        <p:nvSpPr>
          <p:cNvPr id="489" name="Google Shape;489;g16f78976198_1_986"/>
          <p:cNvSpPr txBox="1">
            <a:spLocks noGrp="1"/>
          </p:cNvSpPr>
          <p:nvPr>
            <p:ph type="subTitle" idx="3"/>
          </p:nvPr>
        </p:nvSpPr>
        <p:spPr>
          <a:xfrm>
            <a:off x="5105400" y="1518775"/>
            <a:ext cx="3581400" cy="662100"/>
          </a:xfrm>
          <a:prstGeom prst="rect">
            <a:avLst/>
          </a:prstGeom>
          <a:noFill/>
          <a:ln>
            <a:noFill/>
          </a:ln>
        </p:spPr>
        <p:txBody>
          <a:bodyPr spcFirstLastPara="1" wrap="square" lIns="91425" tIns="45700" rIns="91425" bIns="45700" anchor="ctr" anchorCtr="0">
            <a:noAutofit/>
          </a:bodyPr>
          <a:lstStyle/>
          <a:p>
            <a:pPr marL="457200" lvl="0" indent="-431800" algn="l" rtl="0">
              <a:lnSpc>
                <a:spcPct val="100000"/>
              </a:lnSpc>
              <a:spcBef>
                <a:spcPts val="640"/>
              </a:spcBef>
              <a:spcAft>
                <a:spcPts val="0"/>
              </a:spcAft>
              <a:buSzPts val="2000"/>
              <a:buNone/>
            </a:pPr>
            <a:r>
              <a:rPr lang="en-US" sz="2400" b="1">
                <a:latin typeface="Verdana"/>
                <a:ea typeface="Verdana"/>
                <a:cs typeface="Verdana"/>
                <a:sym typeface="Verdana"/>
              </a:rPr>
              <a:t>Decreased</a:t>
            </a:r>
            <a:endParaRPr sz="2400">
              <a:latin typeface="Verdana"/>
              <a:ea typeface="Verdana"/>
              <a:cs typeface="Verdana"/>
              <a:sym typeface="Verdana"/>
            </a:endParaRPr>
          </a:p>
        </p:txBody>
      </p:sp>
      <p:sp>
        <p:nvSpPr>
          <p:cNvPr id="490" name="Google Shape;490;g16f78976198_1_986"/>
          <p:cNvSpPr txBox="1">
            <a:spLocks noGrp="1"/>
          </p:cNvSpPr>
          <p:nvPr>
            <p:ph type="body" idx="1"/>
          </p:nvPr>
        </p:nvSpPr>
        <p:spPr>
          <a:xfrm>
            <a:off x="4648400" y="2384134"/>
            <a:ext cx="4038600" cy="3365700"/>
          </a:xfrm>
          <a:prstGeom prst="rect">
            <a:avLst/>
          </a:prstGeom>
          <a:noFill/>
          <a:ln>
            <a:noFill/>
          </a:ln>
        </p:spPr>
        <p:txBody>
          <a:bodyPr spcFirstLastPara="1" wrap="square" lIns="91425" tIns="45700" rIns="91425" bIns="45700" anchor="t" anchorCtr="0">
            <a:normAutofit fontScale="92500" lnSpcReduction="20000"/>
          </a:bodyPr>
          <a:lstStyle/>
          <a:p>
            <a:pPr marL="457200" lvl="0" indent="-379730" algn="l" rtl="0">
              <a:lnSpc>
                <a:spcPct val="100000"/>
              </a:lnSpc>
              <a:spcBef>
                <a:spcPts val="640"/>
              </a:spcBef>
              <a:spcAft>
                <a:spcPts val="0"/>
              </a:spcAft>
              <a:buSzPct val="100000"/>
              <a:buFont typeface="Verdana"/>
              <a:buChar char="•"/>
            </a:pPr>
            <a:r>
              <a:rPr lang="en-US">
                <a:latin typeface="Verdana"/>
                <a:ea typeface="Verdana"/>
                <a:cs typeface="Verdana"/>
                <a:sym typeface="Verdana"/>
              </a:rPr>
              <a:t>Problem solving</a:t>
            </a:r>
            <a:endParaRPr>
              <a:latin typeface="Verdana"/>
              <a:ea typeface="Verdana"/>
              <a:cs typeface="Verdana"/>
              <a:sym typeface="Verdana"/>
            </a:endParaRPr>
          </a:p>
          <a:p>
            <a:pPr marL="457200" lvl="0" indent="-379730" algn="l" rtl="0">
              <a:lnSpc>
                <a:spcPct val="100000"/>
              </a:lnSpc>
              <a:spcBef>
                <a:spcPts val="640"/>
              </a:spcBef>
              <a:spcAft>
                <a:spcPts val="0"/>
              </a:spcAft>
              <a:buSzPct val="100000"/>
              <a:buFont typeface="Verdana"/>
              <a:buChar char="•"/>
            </a:pPr>
            <a:r>
              <a:rPr lang="en-US">
                <a:latin typeface="Verdana"/>
                <a:ea typeface="Verdana"/>
                <a:cs typeface="Verdana"/>
                <a:sym typeface="Verdana"/>
              </a:rPr>
              <a:t>Communication skills</a:t>
            </a:r>
            <a:endParaRPr>
              <a:latin typeface="Verdana"/>
              <a:ea typeface="Verdana"/>
              <a:cs typeface="Verdana"/>
              <a:sym typeface="Verdana"/>
            </a:endParaRPr>
          </a:p>
          <a:p>
            <a:pPr marL="457200" lvl="0" indent="-379730" algn="l" rtl="0">
              <a:lnSpc>
                <a:spcPct val="100000"/>
              </a:lnSpc>
              <a:spcBef>
                <a:spcPts val="640"/>
              </a:spcBef>
              <a:spcAft>
                <a:spcPts val="0"/>
              </a:spcAft>
              <a:buSzPct val="100000"/>
              <a:buFont typeface="Verdana"/>
              <a:buChar char="•"/>
            </a:pPr>
            <a:r>
              <a:rPr lang="en-US">
                <a:latin typeface="Verdana"/>
                <a:ea typeface="Verdana"/>
                <a:cs typeface="Verdana"/>
                <a:sym typeface="Verdana"/>
              </a:rPr>
              <a:t>Emotional regulation</a:t>
            </a:r>
            <a:endParaRPr>
              <a:latin typeface="Verdana"/>
              <a:ea typeface="Verdana"/>
              <a:cs typeface="Verdana"/>
              <a:sym typeface="Verdana"/>
            </a:endParaRPr>
          </a:p>
          <a:p>
            <a:pPr marL="457200" lvl="0" indent="-379730" algn="l" rtl="0">
              <a:lnSpc>
                <a:spcPct val="100000"/>
              </a:lnSpc>
              <a:spcBef>
                <a:spcPts val="640"/>
              </a:spcBef>
              <a:spcAft>
                <a:spcPts val="0"/>
              </a:spcAft>
              <a:buSzPct val="100000"/>
              <a:buFont typeface="Verdana"/>
              <a:buChar char="•"/>
            </a:pPr>
            <a:r>
              <a:rPr lang="en-US">
                <a:latin typeface="Verdana"/>
                <a:ea typeface="Verdana"/>
                <a:cs typeface="Verdana"/>
                <a:sym typeface="Verdana"/>
              </a:rPr>
              <a:t>Ability to retrieve previously learned information</a:t>
            </a:r>
            <a:endParaRPr>
              <a:latin typeface="Verdana"/>
              <a:ea typeface="Verdana"/>
              <a:cs typeface="Verdana"/>
              <a:sym typeface="Verdana"/>
            </a:endParaRPr>
          </a:p>
          <a:p>
            <a:pPr marL="457200" lvl="0" indent="-379730" algn="l" rtl="0">
              <a:lnSpc>
                <a:spcPct val="100000"/>
              </a:lnSpc>
              <a:spcBef>
                <a:spcPts val="640"/>
              </a:spcBef>
              <a:spcAft>
                <a:spcPts val="0"/>
              </a:spcAft>
              <a:buSzPct val="100000"/>
              <a:buFont typeface="Verdana"/>
              <a:buChar char="•"/>
            </a:pPr>
            <a:r>
              <a:rPr lang="en-US">
                <a:latin typeface="Verdana"/>
                <a:ea typeface="Verdana"/>
                <a:cs typeface="Verdana"/>
                <a:sym typeface="Verdana"/>
              </a:rPr>
              <a:t>Decision making</a:t>
            </a:r>
            <a:endParaRPr>
              <a:latin typeface="Verdana"/>
              <a:ea typeface="Verdana"/>
              <a:cs typeface="Verdana"/>
              <a:sym typeface="Verdana"/>
            </a:endParaRPr>
          </a:p>
          <a:p>
            <a:pPr marL="457200" lvl="0" indent="-228600" algn="l" rtl="0">
              <a:lnSpc>
                <a:spcPct val="100000"/>
              </a:lnSpc>
              <a:spcBef>
                <a:spcPts val="640"/>
              </a:spcBef>
              <a:spcAft>
                <a:spcPts val="0"/>
              </a:spcAft>
              <a:buSzPct val="108108"/>
              <a:buNone/>
            </a:pPr>
            <a:endParaRPr>
              <a:latin typeface="Verdana"/>
              <a:ea typeface="Verdana"/>
              <a:cs typeface="Verdana"/>
              <a:sym typeface="Verdan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g16f78976198_1_995" title="Person with head down"/>
          <p:cNvPicPr preferRelativeResize="0"/>
          <p:nvPr/>
        </p:nvPicPr>
        <p:blipFill rotWithShape="1">
          <a:blip r:embed="rId3">
            <a:alphaModFix/>
          </a:blip>
          <a:srcRect/>
          <a:stretch/>
        </p:blipFill>
        <p:spPr>
          <a:xfrm>
            <a:off x="2347900" y="1810288"/>
            <a:ext cx="4448175" cy="4162425"/>
          </a:xfrm>
          <a:prstGeom prst="rect">
            <a:avLst/>
          </a:prstGeom>
          <a:noFill/>
          <a:ln>
            <a:noFill/>
          </a:ln>
        </p:spPr>
      </p:pic>
      <p:sp>
        <p:nvSpPr>
          <p:cNvPr id="496" name="Google Shape;496;g16f78976198_1_99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Fight, Flight, Freeze, Appease</a:t>
            </a:r>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g24b1b9bd0d1_2_15" descr="Cover of the Defusing Disruptive Behavior Manual"/>
          <p:cNvPicPr preferRelativeResize="0"/>
          <p:nvPr/>
        </p:nvPicPr>
        <p:blipFill rotWithShape="1">
          <a:blip r:embed="rId3">
            <a:alphaModFix/>
          </a:blip>
          <a:srcRect/>
          <a:stretch/>
        </p:blipFill>
        <p:spPr>
          <a:xfrm>
            <a:off x="2931525" y="1792088"/>
            <a:ext cx="3280950" cy="4188225"/>
          </a:xfrm>
          <a:prstGeom prst="rect">
            <a:avLst/>
          </a:prstGeom>
          <a:noFill/>
          <a:ln>
            <a:noFill/>
          </a:ln>
        </p:spPr>
      </p:pic>
      <p:sp>
        <p:nvSpPr>
          <p:cNvPr id="169" name="Google Shape;169;g24b1b9bd0d1_2_1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chemeClr val="lt1"/>
                </a:solidFill>
              </a:rPr>
              <a:t>Materials</a:t>
            </a:r>
            <a:endParaRPr>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17bec288755_0_1671"/>
          <p:cNvSpPr txBox="1"/>
          <p:nvPr/>
        </p:nvSpPr>
        <p:spPr>
          <a:xfrm>
            <a:off x="4572000" y="4225443"/>
            <a:ext cx="4343400" cy="24622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Verdana"/>
                <a:ea typeface="Verdana"/>
                <a:cs typeface="Verdana"/>
                <a:sym typeface="Verdana"/>
              </a:rPr>
              <a:t>Appease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Socially withdrawn</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Quiet</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Compliant</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Passive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Resigned</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Low energy</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Neutral expression</a:t>
            </a:r>
            <a:endParaRPr sz="1050" b="0" i="0" u="none" strike="noStrike" cap="none">
              <a:solidFill>
                <a:srgbClr val="000000"/>
              </a:solidFill>
              <a:latin typeface="Verdana"/>
              <a:ea typeface="Verdana"/>
              <a:cs typeface="Verdana"/>
              <a:sym typeface="Verdana"/>
            </a:endParaRPr>
          </a:p>
        </p:txBody>
      </p:sp>
      <p:sp>
        <p:nvSpPr>
          <p:cNvPr id="502" name="Google Shape;502;g17bec288755_0_1671"/>
          <p:cNvSpPr txBox="1"/>
          <p:nvPr/>
        </p:nvSpPr>
        <p:spPr>
          <a:xfrm>
            <a:off x="228600" y="4286999"/>
            <a:ext cx="4343400" cy="24006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Verdana"/>
                <a:ea typeface="Verdana"/>
                <a:cs typeface="Verdana"/>
                <a:sym typeface="Verdana"/>
              </a:rPr>
              <a:t>Freeze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Bored</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Distracted</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Not listening</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Zoned out</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Wide-eyed</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Standing still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g17bec288755_0_1671"/>
          <p:cNvSpPr txBox="1"/>
          <p:nvPr/>
        </p:nvSpPr>
        <p:spPr>
          <a:xfrm>
            <a:off x="4572000" y="1609343"/>
            <a:ext cx="4343400" cy="26776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Verdana"/>
                <a:ea typeface="Verdana"/>
                <a:cs typeface="Verdana"/>
                <a:sym typeface="Verdana"/>
              </a:rPr>
              <a:t>Flight</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Hyperactive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Aggressive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Running away</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Disruptive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Leg Movement</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Fidgety</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Immature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g17bec288755_0_1671"/>
          <p:cNvSpPr txBox="1"/>
          <p:nvPr/>
        </p:nvSpPr>
        <p:spPr>
          <a:xfrm>
            <a:off x="228600" y="1609344"/>
            <a:ext cx="4343400" cy="26776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Verdana"/>
                <a:ea typeface="Verdana"/>
                <a:cs typeface="Verdana"/>
                <a:sym typeface="Verdana"/>
              </a:rPr>
              <a:t>Fight</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Argumentative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Aggressive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Confrontational</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Alone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Immature</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Glaring</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800" b="0" i="0" u="none" strike="noStrike" cap="none">
                <a:solidFill>
                  <a:srgbClr val="000000"/>
                </a:solidFill>
                <a:latin typeface="Verdana"/>
                <a:ea typeface="Verdana"/>
                <a:cs typeface="Verdana"/>
                <a:sym typeface="Verdana"/>
              </a:rPr>
              <a:t>Hands in fists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g17bec288755_0_167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What Does This Look Like?</a:t>
            </a:r>
            <a:endParaRPr>
              <a:solidFill>
                <a:schemeClr val="lt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12bb5738a31_0_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Poll</a:t>
            </a:r>
            <a:endParaRPr>
              <a:solidFill>
                <a:schemeClr val="lt1"/>
              </a:solidFill>
            </a:endParaRPr>
          </a:p>
        </p:txBody>
      </p:sp>
      <p:sp>
        <p:nvSpPr>
          <p:cNvPr id="511" name="Google Shape;511;g12bb5738a31_0_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459"/>
              <a:buNone/>
            </a:pPr>
            <a:r>
              <a:rPr lang="en-US">
                <a:latin typeface="Verdana"/>
                <a:ea typeface="Verdana"/>
                <a:cs typeface="Verdana"/>
                <a:sym typeface="Verdana"/>
              </a:rPr>
              <a:t>When faced with a stressor, which is the following is your most common response:</a:t>
            </a:r>
            <a:endParaRPr>
              <a:latin typeface="Verdana"/>
              <a:ea typeface="Verdana"/>
              <a:cs typeface="Verdana"/>
              <a:sym typeface="Verdana"/>
            </a:endParaRPr>
          </a:p>
          <a:p>
            <a:pPr marL="457200" lvl="0" indent="-448274" algn="l" rtl="0">
              <a:lnSpc>
                <a:spcPct val="100000"/>
              </a:lnSpc>
              <a:spcBef>
                <a:spcPts val="640"/>
              </a:spcBef>
              <a:spcAft>
                <a:spcPts val="0"/>
              </a:spcAft>
              <a:buSzPts val="3459"/>
              <a:buFont typeface="Verdana"/>
              <a:buChar char="•"/>
            </a:pPr>
            <a:r>
              <a:rPr lang="en-US">
                <a:latin typeface="Verdana"/>
                <a:ea typeface="Verdana"/>
                <a:cs typeface="Verdana"/>
                <a:sym typeface="Verdana"/>
              </a:rPr>
              <a:t>Fight</a:t>
            </a:r>
            <a:endParaRPr>
              <a:latin typeface="Verdana"/>
              <a:ea typeface="Verdana"/>
              <a:cs typeface="Verdana"/>
              <a:sym typeface="Verdana"/>
            </a:endParaRPr>
          </a:p>
          <a:p>
            <a:pPr marL="457200" lvl="0" indent="-448274" algn="l" rtl="0">
              <a:lnSpc>
                <a:spcPct val="100000"/>
              </a:lnSpc>
              <a:spcBef>
                <a:spcPts val="640"/>
              </a:spcBef>
              <a:spcAft>
                <a:spcPts val="0"/>
              </a:spcAft>
              <a:buSzPts val="3459"/>
              <a:buFont typeface="Verdana"/>
              <a:buChar char="•"/>
            </a:pPr>
            <a:r>
              <a:rPr lang="en-US">
                <a:latin typeface="Verdana"/>
                <a:ea typeface="Verdana"/>
                <a:cs typeface="Verdana"/>
                <a:sym typeface="Verdana"/>
              </a:rPr>
              <a:t>Flight</a:t>
            </a:r>
            <a:endParaRPr>
              <a:latin typeface="Verdana"/>
              <a:ea typeface="Verdana"/>
              <a:cs typeface="Verdana"/>
              <a:sym typeface="Verdana"/>
            </a:endParaRPr>
          </a:p>
          <a:p>
            <a:pPr marL="457200" lvl="0" indent="-448274" algn="l" rtl="0">
              <a:lnSpc>
                <a:spcPct val="100000"/>
              </a:lnSpc>
              <a:spcBef>
                <a:spcPts val="640"/>
              </a:spcBef>
              <a:spcAft>
                <a:spcPts val="0"/>
              </a:spcAft>
              <a:buSzPts val="3459"/>
              <a:buFont typeface="Verdana"/>
              <a:buChar char="•"/>
            </a:pPr>
            <a:r>
              <a:rPr lang="en-US">
                <a:latin typeface="Verdana"/>
                <a:ea typeface="Verdana"/>
                <a:cs typeface="Verdana"/>
                <a:sym typeface="Verdana"/>
              </a:rPr>
              <a:t>Freeze</a:t>
            </a:r>
            <a:endParaRPr>
              <a:latin typeface="Verdana"/>
              <a:ea typeface="Verdana"/>
              <a:cs typeface="Verdana"/>
              <a:sym typeface="Verdana"/>
            </a:endParaRPr>
          </a:p>
          <a:p>
            <a:pPr marL="457200" lvl="0" indent="-448274" algn="l" rtl="0">
              <a:lnSpc>
                <a:spcPct val="100000"/>
              </a:lnSpc>
              <a:spcBef>
                <a:spcPts val="640"/>
              </a:spcBef>
              <a:spcAft>
                <a:spcPts val="0"/>
              </a:spcAft>
              <a:buSzPts val="3459"/>
              <a:buFont typeface="Verdana"/>
              <a:buChar char="•"/>
            </a:pPr>
            <a:r>
              <a:rPr lang="en-US">
                <a:latin typeface="Verdana"/>
                <a:ea typeface="Verdana"/>
                <a:cs typeface="Verdana"/>
                <a:sym typeface="Verdana"/>
              </a:rPr>
              <a:t>Appease</a:t>
            </a:r>
            <a:endParaRPr>
              <a:latin typeface="Verdana"/>
              <a:ea typeface="Verdana"/>
              <a:cs typeface="Verdana"/>
              <a:sym typeface="Verdana"/>
            </a:endParaRPr>
          </a:p>
          <a:p>
            <a:pPr marL="457200" lvl="0" indent="-228600" algn="l" rtl="0">
              <a:lnSpc>
                <a:spcPct val="100000"/>
              </a:lnSpc>
              <a:spcBef>
                <a:spcPts val="640"/>
              </a:spcBef>
              <a:spcAft>
                <a:spcPts val="0"/>
              </a:spcAft>
              <a:buSzPts val="3459"/>
              <a:buNone/>
            </a:pPr>
            <a:endParaRPr>
              <a:latin typeface="Verdana"/>
              <a:ea typeface="Verdana"/>
              <a:cs typeface="Verdana"/>
              <a:sym typeface="Verdana"/>
            </a:endParaRPr>
          </a:p>
          <a:p>
            <a:pPr marL="25400" lvl="0" indent="0" algn="l" rtl="0">
              <a:lnSpc>
                <a:spcPct val="100000"/>
              </a:lnSpc>
              <a:spcBef>
                <a:spcPts val="640"/>
              </a:spcBef>
              <a:spcAft>
                <a:spcPts val="0"/>
              </a:spcAft>
              <a:buSzPts val="3459"/>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24b1b9bd0d1_2_1069"/>
          <p:cNvSpPr txBox="1">
            <a:spLocks noGrp="1"/>
          </p:cNvSpPr>
          <p:nvPr>
            <p:ph type="body" idx="1"/>
          </p:nvPr>
        </p:nvSpPr>
        <p:spPr>
          <a:xfrm>
            <a:off x="4876800" y="1402626"/>
            <a:ext cx="4038600" cy="45366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459"/>
              <a:buNone/>
            </a:pPr>
            <a:r>
              <a:rPr lang="en-US">
                <a:latin typeface="Verdana"/>
                <a:ea typeface="Verdana"/>
                <a:cs typeface="Verdana"/>
                <a:sym typeface="Verdana"/>
              </a:rPr>
              <a:t>How does this play out in your classroom?</a:t>
            </a:r>
            <a:endParaRPr>
              <a:latin typeface="Verdana"/>
              <a:ea typeface="Verdana"/>
              <a:cs typeface="Verdana"/>
              <a:sym typeface="Verdana"/>
            </a:endParaRPr>
          </a:p>
          <a:p>
            <a:pPr marL="25400" lvl="0" indent="0" algn="l" rtl="0">
              <a:lnSpc>
                <a:spcPct val="100000"/>
              </a:lnSpc>
              <a:spcBef>
                <a:spcPts val="640"/>
              </a:spcBef>
              <a:spcAft>
                <a:spcPts val="0"/>
              </a:spcAft>
              <a:buSzPts val="3459"/>
              <a:buNone/>
            </a:pPr>
            <a:r>
              <a:rPr lang="en-US" sz="2600">
                <a:latin typeface="Verdana"/>
                <a:ea typeface="Verdana"/>
                <a:cs typeface="Verdana"/>
                <a:sym typeface="Verdana"/>
              </a:rPr>
              <a:t>(With yourself and your students)</a:t>
            </a:r>
            <a:endParaRPr>
              <a:latin typeface="Verdana"/>
              <a:ea typeface="Verdana"/>
              <a:cs typeface="Verdana"/>
              <a:sym typeface="Verdana"/>
            </a:endParaRPr>
          </a:p>
          <a:p>
            <a:pPr marL="25400" lvl="0" indent="0" algn="l" rtl="0">
              <a:lnSpc>
                <a:spcPct val="100000"/>
              </a:lnSpc>
              <a:spcBef>
                <a:spcPts val="640"/>
              </a:spcBef>
              <a:spcAft>
                <a:spcPts val="0"/>
              </a:spcAft>
              <a:buSzPts val="3459"/>
              <a:buNone/>
            </a:pPr>
            <a:endParaRPr>
              <a:latin typeface="Verdana"/>
              <a:ea typeface="Verdana"/>
              <a:cs typeface="Verdana"/>
              <a:sym typeface="Verdana"/>
            </a:endParaRPr>
          </a:p>
          <a:p>
            <a:pPr marL="25400" lvl="0" indent="0" algn="l" rtl="0">
              <a:lnSpc>
                <a:spcPct val="100000"/>
              </a:lnSpc>
              <a:spcBef>
                <a:spcPts val="640"/>
              </a:spcBef>
              <a:spcAft>
                <a:spcPts val="0"/>
              </a:spcAft>
              <a:buSzPts val="3459"/>
              <a:buNone/>
            </a:pPr>
            <a:r>
              <a:rPr lang="en-US">
                <a:latin typeface="Verdana"/>
                <a:ea typeface="Verdana"/>
                <a:cs typeface="Verdana"/>
                <a:sym typeface="Verdana"/>
              </a:rPr>
              <a:t>How does this play out when interacting with families?</a:t>
            </a:r>
            <a:endParaRPr>
              <a:latin typeface="Verdana"/>
              <a:ea typeface="Verdana"/>
              <a:cs typeface="Verdana"/>
              <a:sym typeface="Verdana"/>
            </a:endParaRPr>
          </a:p>
        </p:txBody>
      </p:sp>
      <p:pic>
        <p:nvPicPr>
          <p:cNvPr id="517" name="Google Shape;517;g24b1b9bd0d1_2_1069" title="Matches"/>
          <p:cNvPicPr preferRelativeResize="0"/>
          <p:nvPr/>
        </p:nvPicPr>
        <p:blipFill rotWithShape="1">
          <a:blip r:embed="rId3">
            <a:alphaModFix/>
          </a:blip>
          <a:srcRect/>
          <a:stretch/>
        </p:blipFill>
        <p:spPr>
          <a:xfrm>
            <a:off x="489275" y="2286000"/>
            <a:ext cx="3810350" cy="2540225"/>
          </a:xfrm>
          <a:prstGeom prst="rect">
            <a:avLst/>
          </a:prstGeom>
          <a:noFill/>
          <a:ln>
            <a:noFill/>
          </a:ln>
        </p:spPr>
      </p:pic>
      <p:sp>
        <p:nvSpPr>
          <p:cNvPr id="518" name="Google Shape;518;g24b1b9bd0d1_2_1069"/>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a:solidFill>
                  <a:schemeClr val="lt1"/>
                </a:solidFill>
              </a:rPr>
              <a:t>Small Group Discussion</a:t>
            </a:r>
            <a:endParaRPr>
              <a:solidFill>
                <a:schemeClr val="lt1"/>
              </a:solidFill>
            </a:endParaRPr>
          </a:p>
        </p:txBody>
      </p:sp>
      <p:sp>
        <p:nvSpPr>
          <p:cNvPr id="519" name="Google Shape;519;g24b1b9bd0d1_2_1069" title="Small Group Discussion"/>
          <p:cNvSpPr/>
          <p:nvPr/>
        </p:nvSpPr>
        <p:spPr>
          <a:xfrm>
            <a:off x="8145644" y="1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g24bc6e8db46_0_88" title="Reflection in Mirror"/>
          <p:cNvPicPr preferRelativeResize="0"/>
          <p:nvPr/>
        </p:nvPicPr>
        <p:blipFill rotWithShape="1">
          <a:blip r:embed="rId3">
            <a:alphaModFix/>
          </a:blip>
          <a:srcRect/>
          <a:stretch/>
        </p:blipFill>
        <p:spPr>
          <a:xfrm>
            <a:off x="4775402" y="2254350"/>
            <a:ext cx="4139998" cy="2759999"/>
          </a:xfrm>
          <a:prstGeom prst="rect">
            <a:avLst/>
          </a:prstGeom>
          <a:noFill/>
          <a:ln>
            <a:noFill/>
          </a:ln>
        </p:spPr>
      </p:pic>
      <p:sp>
        <p:nvSpPr>
          <p:cNvPr id="525" name="Google Shape;525;g24bc6e8db46_0_88"/>
          <p:cNvSpPr txBox="1">
            <a:spLocks noGrp="1"/>
          </p:cNvSpPr>
          <p:nvPr>
            <p:ph type="body" idx="1"/>
          </p:nvPr>
        </p:nvSpPr>
        <p:spPr>
          <a:xfrm>
            <a:off x="187200" y="1554250"/>
            <a:ext cx="4310700" cy="4922100"/>
          </a:xfrm>
          <a:prstGeom prst="rect">
            <a:avLst/>
          </a:prstGeom>
          <a:noFill/>
          <a:ln>
            <a:noFill/>
          </a:ln>
        </p:spPr>
        <p:txBody>
          <a:bodyPr spcFirstLastPara="1" wrap="square" lIns="91425" tIns="45700" rIns="91425" bIns="45700" anchor="t" anchorCtr="0">
            <a:normAutofit/>
          </a:bodyPr>
          <a:lstStyle/>
          <a:p>
            <a:pPr marL="457200" lvl="0" indent="-435574" algn="l" rtl="0">
              <a:lnSpc>
                <a:spcPct val="90000"/>
              </a:lnSpc>
              <a:spcBef>
                <a:spcPts val="640"/>
              </a:spcBef>
              <a:spcAft>
                <a:spcPts val="0"/>
              </a:spcAft>
              <a:buSzPts val="3259"/>
              <a:buFont typeface="Verdana"/>
              <a:buChar char="•"/>
            </a:pPr>
            <a:r>
              <a:rPr lang="en-US" sz="3000">
                <a:latin typeface="Verdana"/>
                <a:ea typeface="Verdana"/>
                <a:cs typeface="Verdana"/>
                <a:sym typeface="Verdana"/>
              </a:rPr>
              <a:t>Let’s reflect on your personal scenario.</a:t>
            </a:r>
            <a:endParaRPr sz="3000">
              <a:latin typeface="Verdana"/>
              <a:ea typeface="Verdana"/>
              <a:cs typeface="Verdana"/>
              <a:sym typeface="Verdana"/>
            </a:endParaRPr>
          </a:p>
          <a:p>
            <a:pPr marL="457200" lvl="0" indent="-435574" algn="l" rtl="0">
              <a:lnSpc>
                <a:spcPct val="90000"/>
              </a:lnSpc>
              <a:spcBef>
                <a:spcPts val="1000"/>
              </a:spcBef>
              <a:spcAft>
                <a:spcPts val="0"/>
              </a:spcAft>
              <a:buSzPts val="3259"/>
              <a:buFont typeface="Verdana"/>
              <a:buChar char="•"/>
            </a:pPr>
            <a:r>
              <a:rPr lang="en-US" sz="3000">
                <a:latin typeface="Verdana"/>
                <a:ea typeface="Verdana"/>
                <a:cs typeface="Verdana"/>
                <a:sym typeface="Verdana"/>
              </a:rPr>
              <a:t>Does this information increase your understanding of what was happening with your student or with you?</a:t>
            </a:r>
            <a:endParaRPr sz="3000">
              <a:latin typeface="Verdana"/>
              <a:ea typeface="Verdana"/>
              <a:cs typeface="Verdana"/>
              <a:sym typeface="Verdana"/>
            </a:endParaRPr>
          </a:p>
        </p:txBody>
      </p:sp>
      <p:sp>
        <p:nvSpPr>
          <p:cNvPr id="526" name="Google Shape;526;g24bc6e8db46_0_88"/>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a:solidFill>
                  <a:schemeClr val="lt1"/>
                </a:solidFill>
              </a:rPr>
              <a:t>Reflection</a:t>
            </a:r>
            <a:endParaRPr>
              <a:solidFill>
                <a:schemeClr val="lt1"/>
              </a:solidFill>
            </a:endParaRPr>
          </a:p>
        </p:txBody>
      </p:sp>
      <p:grpSp>
        <p:nvGrpSpPr>
          <p:cNvPr id="527" name="Google Shape;527;g24bc6e8db46_0_88" title="Personal Reflection"/>
          <p:cNvGrpSpPr/>
          <p:nvPr/>
        </p:nvGrpSpPr>
        <p:grpSpPr>
          <a:xfrm>
            <a:off x="8266543" y="228597"/>
            <a:ext cx="648865" cy="660482"/>
            <a:chOff x="1490050" y="3805975"/>
            <a:chExt cx="491900" cy="482350"/>
          </a:xfrm>
        </p:grpSpPr>
        <p:sp>
          <p:nvSpPr>
            <p:cNvPr id="528" name="Google Shape;528;g24bc6e8db46_0_88"/>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529" name="Google Shape;529;g24bc6e8db46_0_88"/>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530" name="Google Shape;530;g24bc6e8db46_0_88"/>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531" name="Google Shape;531;g24bc6e8db46_0_88"/>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25161eac2880a32b_5"/>
          <p:cNvSpPr/>
          <p:nvPr/>
        </p:nvSpPr>
        <p:spPr>
          <a:xfrm>
            <a:off x="371900" y="1483112"/>
            <a:ext cx="8169934" cy="5137013"/>
          </a:xfrm>
          <a:prstGeom prst="ellipse">
            <a:avLst/>
          </a:prstGeom>
          <a:solidFill>
            <a:srgbClr val="00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3000"/>
              <a:buFont typeface="Arial"/>
              <a:buNone/>
            </a:pPr>
            <a:r>
              <a:rPr lang="en-US" sz="3000" b="0" i="0" u="none" strike="noStrike" cap="none">
                <a:solidFill>
                  <a:srgbClr val="000000"/>
                </a:solidFill>
                <a:latin typeface="Comic Sans MS"/>
                <a:ea typeface="Comic Sans MS"/>
                <a:cs typeface="Comic Sans MS"/>
                <a:sym typeface="Comic Sans MS"/>
              </a:rPr>
              <a:t>When little people are overwhelmed with </a:t>
            </a:r>
            <a:r>
              <a:rPr lang="en-US" sz="3000" b="1" i="0" u="none" strike="noStrike" cap="none">
                <a:solidFill>
                  <a:srgbClr val="000000"/>
                </a:solidFill>
                <a:latin typeface="Comic Sans MS"/>
                <a:ea typeface="Comic Sans MS"/>
                <a:cs typeface="Comic Sans MS"/>
                <a:sym typeface="Comic Sans MS"/>
              </a:rPr>
              <a:t>BIG EMOTIONS</a:t>
            </a:r>
            <a:r>
              <a:rPr lang="en-US" sz="3000" b="0" i="0" u="none" strike="noStrike" cap="none">
                <a:solidFill>
                  <a:srgbClr val="000000"/>
                </a:solidFill>
                <a:latin typeface="Comic Sans MS"/>
                <a:ea typeface="Comic Sans MS"/>
                <a:cs typeface="Comic Sans MS"/>
                <a:sym typeface="Comic Sans MS"/>
              </a:rPr>
              <a:t>, it’s our job to </a:t>
            </a:r>
            <a:endParaRPr sz="3000" b="0" i="0" u="none" strike="noStrike" cap="none">
              <a:solidFill>
                <a:srgbClr val="000000"/>
              </a:solidFill>
              <a:latin typeface="Comic Sans MS"/>
              <a:ea typeface="Comic Sans MS"/>
              <a:cs typeface="Comic Sans MS"/>
              <a:sym typeface="Comic Sans MS"/>
            </a:endParaRPr>
          </a:p>
          <a:p>
            <a:pPr marL="0" marR="0" lvl="0" indent="0" algn="ctr" rtl="0">
              <a:lnSpc>
                <a:spcPct val="150000"/>
              </a:lnSpc>
              <a:spcBef>
                <a:spcPts val="0"/>
              </a:spcBef>
              <a:spcAft>
                <a:spcPts val="0"/>
              </a:spcAft>
              <a:buClr>
                <a:srgbClr val="000000"/>
              </a:buClr>
              <a:buSzPts val="3000"/>
              <a:buFont typeface="Arial"/>
              <a:buNone/>
            </a:pPr>
            <a:r>
              <a:rPr lang="en-US" sz="3000" b="1" i="1" u="none" strike="noStrike" cap="none">
                <a:solidFill>
                  <a:srgbClr val="000000"/>
                </a:solidFill>
                <a:latin typeface="Comic Sans MS"/>
                <a:ea typeface="Comic Sans MS"/>
                <a:cs typeface="Comic Sans MS"/>
                <a:sym typeface="Comic Sans MS"/>
              </a:rPr>
              <a:t>share our calm</a:t>
            </a:r>
            <a:r>
              <a:rPr lang="en-US" sz="3000" b="0" i="0" u="none" strike="noStrike" cap="none">
                <a:solidFill>
                  <a:srgbClr val="000000"/>
                </a:solidFill>
                <a:latin typeface="Comic Sans MS"/>
                <a:ea typeface="Comic Sans MS"/>
                <a:cs typeface="Comic Sans MS"/>
                <a:sym typeface="Comic Sans MS"/>
              </a:rPr>
              <a:t>, not join their chaos.</a:t>
            </a:r>
            <a:endParaRPr sz="3000" b="0" i="0" u="none" strike="noStrike" cap="none">
              <a:solidFill>
                <a:srgbClr val="000000"/>
              </a:solidFill>
              <a:latin typeface="Comic Sans MS"/>
              <a:ea typeface="Comic Sans MS"/>
              <a:cs typeface="Comic Sans MS"/>
              <a:sym typeface="Comic Sans MS"/>
            </a:endParaRPr>
          </a:p>
          <a:p>
            <a:pPr marL="0" marR="0" lvl="0" indent="0" algn="ctr" rtl="0">
              <a:lnSpc>
                <a:spcPct val="150000"/>
              </a:lnSpc>
              <a:spcBef>
                <a:spcPts val="0"/>
              </a:spcBef>
              <a:spcAft>
                <a:spcPts val="0"/>
              </a:spcAft>
              <a:buClr>
                <a:srgbClr val="000000"/>
              </a:buClr>
              <a:buSzPts val="3000"/>
              <a:buFont typeface="Arial"/>
              <a:buNone/>
            </a:pPr>
            <a:endParaRPr sz="3000" b="0" i="0" u="none" strike="noStrike" cap="none">
              <a:solidFill>
                <a:srgbClr val="000000"/>
              </a:solidFill>
              <a:latin typeface="Comic Sans MS"/>
              <a:ea typeface="Comic Sans MS"/>
              <a:cs typeface="Comic Sans MS"/>
              <a:sym typeface="Comic Sans MS"/>
            </a:endParaRPr>
          </a:p>
          <a:p>
            <a:pPr marL="0" marR="0" lvl="0" indent="0" algn="ctr" rtl="0">
              <a:lnSpc>
                <a:spcPct val="150000"/>
              </a:lnSpc>
              <a:spcBef>
                <a:spcPts val="0"/>
              </a:spcBef>
              <a:spcAft>
                <a:spcPts val="0"/>
              </a:spcAft>
              <a:buClr>
                <a:srgbClr val="000000"/>
              </a:buClr>
              <a:buSzPts val="2400"/>
              <a:buFont typeface="Arial"/>
              <a:buNone/>
            </a:pPr>
            <a:r>
              <a:rPr lang="en-US" sz="2400" b="0" i="0" u="none" strike="noStrike" cap="none">
                <a:solidFill>
                  <a:srgbClr val="000000"/>
                </a:solidFill>
                <a:latin typeface="Pacifico"/>
                <a:ea typeface="Pacifico"/>
                <a:cs typeface="Pacifico"/>
                <a:sym typeface="Pacifico"/>
              </a:rPr>
              <a:t>L. R. Knost</a:t>
            </a:r>
            <a:endParaRPr sz="2400" b="0" i="0" u="none" strike="noStrike" cap="none">
              <a:solidFill>
                <a:srgbClr val="000000"/>
              </a:solidFill>
              <a:latin typeface="Pacifico"/>
              <a:ea typeface="Pacifico"/>
              <a:cs typeface="Pacifico"/>
              <a:sym typeface="Pacifico"/>
            </a:endParaRPr>
          </a:p>
        </p:txBody>
      </p:sp>
      <p:sp>
        <p:nvSpPr>
          <p:cNvPr id="537" name="Google Shape;537;g25161eac2880a32b_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solidFill>
                  <a:schemeClr val="lt1"/>
                </a:solidFill>
              </a:rPr>
              <a:t>Responding</a:t>
            </a:r>
            <a:endParaRPr>
              <a:solidFill>
                <a:schemeClr val="lt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g13bbdaf2974_0_1286" title="Escalation Cycle"/>
          <p:cNvPicPr preferRelativeResize="0"/>
          <p:nvPr/>
        </p:nvPicPr>
        <p:blipFill rotWithShape="1">
          <a:blip r:embed="rId3">
            <a:alphaModFix/>
          </a:blip>
          <a:srcRect/>
          <a:stretch/>
        </p:blipFill>
        <p:spPr>
          <a:xfrm>
            <a:off x="838200" y="1570038"/>
            <a:ext cx="7525589" cy="4760162"/>
          </a:xfrm>
          <a:prstGeom prst="rect">
            <a:avLst/>
          </a:prstGeom>
          <a:noFill/>
          <a:ln>
            <a:noFill/>
          </a:ln>
        </p:spPr>
      </p:pic>
      <p:sp>
        <p:nvSpPr>
          <p:cNvPr id="543" name="Google Shape;543;g13bbdaf2974_0_128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The Escalation Cycle</a:t>
            </a:r>
            <a:endParaRPr>
              <a:solidFill>
                <a:schemeClr val="lt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16f78976198_1_1253"/>
          <p:cNvSpPr/>
          <p:nvPr/>
        </p:nvSpPr>
        <p:spPr>
          <a:xfrm>
            <a:off x="3304525" y="5997925"/>
            <a:ext cx="2150208" cy="61112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1155CC"/>
                </a:solidFill>
                <a:latin typeface="Arial"/>
              </a:rPr>
              <a:t>health concerns</a:t>
            </a:r>
          </a:p>
        </p:txBody>
      </p:sp>
      <p:sp>
        <p:nvSpPr>
          <p:cNvPr id="549" name="Google Shape;549;g16f78976198_1_1253"/>
          <p:cNvSpPr/>
          <p:nvPr/>
        </p:nvSpPr>
        <p:spPr>
          <a:xfrm>
            <a:off x="3293202" y="5375500"/>
            <a:ext cx="2150199" cy="488151"/>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4"/>
                </a:solidFill>
                <a:latin typeface="Caveat"/>
              </a:rPr>
              <a:t>grades due</a:t>
            </a:r>
          </a:p>
        </p:txBody>
      </p:sp>
      <p:sp>
        <p:nvSpPr>
          <p:cNvPr id="550" name="Google Shape;550;g16f78976198_1_1253"/>
          <p:cNvSpPr/>
          <p:nvPr/>
        </p:nvSpPr>
        <p:spPr>
          <a:xfrm>
            <a:off x="3185876" y="4764374"/>
            <a:ext cx="2364857" cy="611124"/>
          </a:xfrm>
          <a:prstGeom prst="rect">
            <a:avLst/>
          </a:prstGeom>
        </p:spPr>
        <p:txBody>
          <a:bodyPr>
            <a:prstTxWarp prst="textPlain">
              <a:avLst/>
            </a:prstTxWarp>
          </a:bodyPr>
          <a:lstStyle/>
          <a:p>
            <a:pPr lvl="0" algn="ctr"/>
            <a:r>
              <a:rPr b="0" i="0">
                <a:ln w="9525" cap="flat" cmpd="sng">
                  <a:solidFill>
                    <a:srgbClr val="A64D79"/>
                  </a:solidFill>
                  <a:prstDash val="solid"/>
                  <a:round/>
                  <a:headEnd type="none" w="sm" len="sm"/>
                  <a:tailEnd type="none" w="sm" len="sm"/>
                </a:ln>
                <a:solidFill>
                  <a:srgbClr val="741B47"/>
                </a:solidFill>
                <a:latin typeface="Dosis"/>
              </a:rPr>
              <a:t>second job</a:t>
            </a:r>
          </a:p>
        </p:txBody>
      </p:sp>
      <p:sp>
        <p:nvSpPr>
          <p:cNvPr id="551" name="Google Shape;551;g16f78976198_1_1253"/>
          <p:cNvSpPr/>
          <p:nvPr/>
        </p:nvSpPr>
        <p:spPr>
          <a:xfrm>
            <a:off x="3079275" y="4276225"/>
            <a:ext cx="2580921" cy="71237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783F04"/>
                </a:solidFill>
                <a:latin typeface="Pacifico"/>
              </a:rPr>
              <a:t>anxiety</a:t>
            </a:r>
          </a:p>
        </p:txBody>
      </p:sp>
      <p:sp>
        <p:nvSpPr>
          <p:cNvPr id="552" name="Google Shape;552;g16f78976198_1_1253"/>
          <p:cNvSpPr/>
          <p:nvPr/>
        </p:nvSpPr>
        <p:spPr>
          <a:xfrm>
            <a:off x="2950225" y="3680375"/>
            <a:ext cx="2858796" cy="61112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1C4587"/>
                </a:solidFill>
                <a:latin typeface="Arial"/>
              </a:rPr>
              <a:t>Taking care of a parent</a:t>
            </a:r>
          </a:p>
        </p:txBody>
      </p:sp>
      <p:sp>
        <p:nvSpPr>
          <p:cNvPr id="553" name="Google Shape;553;g16f78976198_1_1253"/>
          <p:cNvSpPr/>
          <p:nvPr/>
        </p:nvSpPr>
        <p:spPr>
          <a:xfrm>
            <a:off x="2950225" y="3095375"/>
            <a:ext cx="2858808" cy="620526"/>
          </a:xfrm>
          <a:prstGeom prst="rect">
            <a:avLst/>
          </a:prstGeom>
        </p:spPr>
        <p:txBody>
          <a:bodyPr>
            <a:prstTxWarp prst="textPlain">
              <a:avLst/>
            </a:prstTxWarp>
          </a:bodyPr>
          <a:lstStyle/>
          <a:p>
            <a:pPr lvl="0" algn="ctr"/>
            <a:r>
              <a:rPr b="0" i="0">
                <a:ln w="9525" cap="flat" cmpd="sng">
                  <a:solidFill>
                    <a:srgbClr val="BF9000"/>
                  </a:solidFill>
                  <a:prstDash val="solid"/>
                  <a:round/>
                  <a:headEnd type="none" w="sm" len="sm"/>
                  <a:tailEnd type="none" w="sm" len="sm"/>
                </a:ln>
                <a:solidFill>
                  <a:srgbClr val="BF9000"/>
                </a:solidFill>
                <a:latin typeface="Caveat"/>
              </a:rPr>
              <a:t>Struggle with your third period</a:t>
            </a:r>
          </a:p>
        </p:txBody>
      </p:sp>
      <p:sp>
        <p:nvSpPr>
          <p:cNvPr id="554" name="Google Shape;554;g16f78976198_1_1253"/>
          <p:cNvSpPr/>
          <p:nvPr/>
        </p:nvSpPr>
        <p:spPr>
          <a:xfrm>
            <a:off x="2792281" y="2621550"/>
            <a:ext cx="3152071" cy="33760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888888"/>
                </a:solidFill>
                <a:latin typeface="Calibri"/>
              </a:rPr>
              <a:t>Car Trouble</a:t>
            </a:r>
          </a:p>
        </p:txBody>
      </p:sp>
      <p:sp>
        <p:nvSpPr>
          <p:cNvPr id="555" name="Google Shape;555;g16f78976198_1_1253"/>
          <p:cNvSpPr/>
          <p:nvPr/>
        </p:nvSpPr>
        <p:spPr>
          <a:xfrm>
            <a:off x="2792275" y="2064300"/>
            <a:ext cx="3152072" cy="48815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4"/>
                </a:solidFill>
                <a:latin typeface="Arial"/>
              </a:rPr>
              <a:t>Overslept this morning</a:t>
            </a:r>
          </a:p>
        </p:txBody>
      </p:sp>
      <p:sp>
        <p:nvSpPr>
          <p:cNvPr id="556" name="Google Shape;556;g16f78976198_1_1253"/>
          <p:cNvSpPr/>
          <p:nvPr/>
        </p:nvSpPr>
        <p:spPr>
          <a:xfrm rot="-1834203">
            <a:off x="838397" y="1632771"/>
            <a:ext cx="3621421" cy="404723"/>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4C1130"/>
                </a:solidFill>
                <a:latin typeface="Arial"/>
              </a:rPr>
              <a:t>email from Administrator</a:t>
            </a:r>
          </a:p>
        </p:txBody>
      </p:sp>
      <p:sp>
        <p:nvSpPr>
          <p:cNvPr id="557" name="Google Shape;557;g16f78976198_1_1253"/>
          <p:cNvSpPr/>
          <p:nvPr/>
        </p:nvSpPr>
        <p:spPr>
          <a:xfrm rot="-2021241">
            <a:off x="-53393" y="2603993"/>
            <a:ext cx="4604130" cy="529688"/>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274E13"/>
                </a:solidFill>
                <a:latin typeface="Arial"/>
              </a:rPr>
              <a:t>lack of engagement from students</a:t>
            </a:r>
          </a:p>
        </p:txBody>
      </p:sp>
      <p:sp>
        <p:nvSpPr>
          <p:cNvPr id="558" name="Google Shape;558;g16f78976198_1_1253"/>
          <p:cNvSpPr/>
          <p:nvPr/>
        </p:nvSpPr>
        <p:spPr>
          <a:xfrm rot="-3433221">
            <a:off x="-329051" y="4300665"/>
            <a:ext cx="4234314" cy="439273"/>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dk2"/>
                </a:solidFill>
                <a:latin typeface="Arial"/>
              </a:rPr>
              <a:t>Sarcastic tone from student</a:t>
            </a:r>
          </a:p>
        </p:txBody>
      </p:sp>
      <p:sp>
        <p:nvSpPr>
          <p:cNvPr id="559" name="Google Shape;559;g16f78976198_1_1253" title="Cup"/>
          <p:cNvSpPr/>
          <p:nvPr/>
        </p:nvSpPr>
        <p:spPr>
          <a:xfrm>
            <a:off x="2557600" y="1697525"/>
            <a:ext cx="3621400" cy="4911500"/>
          </a:xfrm>
          <a:prstGeom prst="flowChartManualOperation">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g16f78976198_1_125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How Full is Your Cup?</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fade">
                                      <p:cBhvr>
                                        <p:cTn id="7" dur="1000"/>
                                        <p:tgtEl>
                                          <p:spTgt spid="5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9"/>
                                        </p:tgtEl>
                                        <p:attrNameLst>
                                          <p:attrName>style.visibility</p:attrName>
                                        </p:attrNameLst>
                                      </p:cBhvr>
                                      <p:to>
                                        <p:strVal val="visible"/>
                                      </p:to>
                                    </p:set>
                                    <p:animEffect transition="in" filter="fade">
                                      <p:cBhvr>
                                        <p:cTn id="12" dur="1000"/>
                                        <p:tgtEl>
                                          <p:spTgt spid="5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8"/>
                                        </p:tgtEl>
                                        <p:attrNameLst>
                                          <p:attrName>style.visibility</p:attrName>
                                        </p:attrNameLst>
                                      </p:cBhvr>
                                      <p:to>
                                        <p:strVal val="visible"/>
                                      </p:to>
                                    </p:set>
                                    <p:animEffect transition="in" filter="fade">
                                      <p:cBhvr>
                                        <p:cTn id="17" dur="1000"/>
                                        <p:tgtEl>
                                          <p:spTgt spid="5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9"/>
                                        </p:tgtEl>
                                        <p:attrNameLst>
                                          <p:attrName>style.visibility</p:attrName>
                                        </p:attrNameLst>
                                      </p:cBhvr>
                                      <p:to>
                                        <p:strVal val="visible"/>
                                      </p:to>
                                    </p:set>
                                    <p:animEffect transition="in" filter="fade">
                                      <p:cBhvr>
                                        <p:cTn id="22" dur="1000"/>
                                        <p:tgtEl>
                                          <p:spTgt spid="5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0"/>
                                        </p:tgtEl>
                                        <p:attrNameLst>
                                          <p:attrName>style.visibility</p:attrName>
                                        </p:attrNameLst>
                                      </p:cBhvr>
                                      <p:to>
                                        <p:strVal val="visible"/>
                                      </p:to>
                                    </p:set>
                                    <p:animEffect transition="in" filter="fade">
                                      <p:cBhvr>
                                        <p:cTn id="27" dur="1000"/>
                                        <p:tgtEl>
                                          <p:spTgt spid="5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1"/>
                                        </p:tgtEl>
                                        <p:attrNameLst>
                                          <p:attrName>style.visibility</p:attrName>
                                        </p:attrNameLst>
                                      </p:cBhvr>
                                      <p:to>
                                        <p:strVal val="visible"/>
                                      </p:to>
                                    </p:set>
                                    <p:animEffect transition="in" filter="fade">
                                      <p:cBhvr>
                                        <p:cTn id="32" dur="1000"/>
                                        <p:tgtEl>
                                          <p:spTgt spid="5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52"/>
                                        </p:tgtEl>
                                        <p:attrNameLst>
                                          <p:attrName>style.visibility</p:attrName>
                                        </p:attrNameLst>
                                      </p:cBhvr>
                                      <p:to>
                                        <p:strVal val="visible"/>
                                      </p:to>
                                    </p:set>
                                    <p:animEffect transition="in" filter="fade">
                                      <p:cBhvr>
                                        <p:cTn id="37" dur="1000"/>
                                        <p:tgtEl>
                                          <p:spTgt spid="55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53"/>
                                        </p:tgtEl>
                                        <p:attrNameLst>
                                          <p:attrName>style.visibility</p:attrName>
                                        </p:attrNameLst>
                                      </p:cBhvr>
                                      <p:to>
                                        <p:strVal val="visible"/>
                                      </p:to>
                                    </p:set>
                                    <p:animEffect transition="in" filter="fade">
                                      <p:cBhvr>
                                        <p:cTn id="42" dur="1000"/>
                                        <p:tgtEl>
                                          <p:spTgt spid="5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54"/>
                                        </p:tgtEl>
                                        <p:attrNameLst>
                                          <p:attrName>style.visibility</p:attrName>
                                        </p:attrNameLst>
                                      </p:cBhvr>
                                      <p:to>
                                        <p:strVal val="visible"/>
                                      </p:to>
                                    </p:set>
                                    <p:animEffect transition="in" filter="fade">
                                      <p:cBhvr>
                                        <p:cTn id="47" dur="1000"/>
                                        <p:tgtEl>
                                          <p:spTgt spid="55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55"/>
                                        </p:tgtEl>
                                        <p:attrNameLst>
                                          <p:attrName>style.visibility</p:attrName>
                                        </p:attrNameLst>
                                      </p:cBhvr>
                                      <p:to>
                                        <p:strVal val="visible"/>
                                      </p:to>
                                    </p:set>
                                    <p:animEffect transition="in" filter="fade">
                                      <p:cBhvr>
                                        <p:cTn id="52" dur="1000"/>
                                        <p:tgtEl>
                                          <p:spTgt spid="55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56"/>
                                        </p:tgtEl>
                                        <p:attrNameLst>
                                          <p:attrName>style.visibility</p:attrName>
                                        </p:attrNameLst>
                                      </p:cBhvr>
                                      <p:to>
                                        <p:strVal val="visible"/>
                                      </p:to>
                                    </p:set>
                                    <p:animEffect transition="in" filter="fade">
                                      <p:cBhvr>
                                        <p:cTn id="57" dur="1000"/>
                                        <p:tgtEl>
                                          <p:spTgt spid="55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57"/>
                                        </p:tgtEl>
                                        <p:attrNameLst>
                                          <p:attrName>style.visibility</p:attrName>
                                        </p:attrNameLst>
                                      </p:cBhvr>
                                      <p:to>
                                        <p:strVal val="visible"/>
                                      </p:to>
                                    </p:set>
                                    <p:animEffect transition="in" filter="fade">
                                      <p:cBhvr>
                                        <p:cTn id="62" dur="1000"/>
                                        <p:tgtEl>
                                          <p:spTgt spid="55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58"/>
                                        </p:tgtEl>
                                        <p:attrNameLst>
                                          <p:attrName>style.visibility</p:attrName>
                                        </p:attrNameLst>
                                      </p:cBhvr>
                                      <p:to>
                                        <p:strVal val="visible"/>
                                      </p:to>
                                    </p:set>
                                    <p:animEffect transition="in" filter="fade">
                                      <p:cBhvr>
                                        <p:cTn id="67" dur="1000"/>
                                        <p:tgtEl>
                                          <p:spTgt spid="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g24bc6e8db46_0_100" title="Reflection in Mirror"/>
          <p:cNvPicPr preferRelativeResize="0"/>
          <p:nvPr/>
        </p:nvPicPr>
        <p:blipFill rotWithShape="1">
          <a:blip r:embed="rId3">
            <a:alphaModFix/>
          </a:blip>
          <a:srcRect/>
          <a:stretch/>
        </p:blipFill>
        <p:spPr>
          <a:xfrm>
            <a:off x="4671531" y="1810304"/>
            <a:ext cx="4139998" cy="2759999"/>
          </a:xfrm>
          <a:prstGeom prst="rect">
            <a:avLst/>
          </a:prstGeom>
          <a:noFill/>
          <a:ln>
            <a:noFill/>
          </a:ln>
        </p:spPr>
      </p:pic>
      <p:sp>
        <p:nvSpPr>
          <p:cNvPr id="566" name="Google Shape;566;g24bc6e8db46_0_100"/>
          <p:cNvSpPr txBox="1"/>
          <p:nvPr/>
        </p:nvSpPr>
        <p:spPr>
          <a:xfrm>
            <a:off x="210425" y="5902650"/>
            <a:ext cx="7483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360"/>
              </a:spcBef>
              <a:spcAft>
                <a:spcPts val="0"/>
              </a:spcAft>
              <a:buClr>
                <a:schemeClr val="dk1"/>
              </a:buClr>
              <a:buSzPts val="1100"/>
              <a:buFont typeface="Arial"/>
              <a:buNone/>
            </a:pPr>
            <a:r>
              <a:rPr lang="en-US" sz="2400" b="0" i="0" u="none" strike="noStrike" cap="none">
                <a:solidFill>
                  <a:schemeClr val="dk1"/>
                </a:solidFill>
                <a:latin typeface="Verdana"/>
                <a:ea typeface="Verdana"/>
                <a:cs typeface="Verdana"/>
                <a:sym typeface="Verdana"/>
              </a:rPr>
              <a:t>(Complete independently with no expectation to share)</a:t>
            </a:r>
            <a:endParaRPr sz="900" b="0" i="0" u="none" strike="noStrike" cap="none">
              <a:solidFill>
                <a:srgbClr val="000000"/>
              </a:solidFill>
              <a:latin typeface="Verdana"/>
              <a:ea typeface="Verdana"/>
              <a:cs typeface="Verdana"/>
              <a:sym typeface="Verdana"/>
            </a:endParaRPr>
          </a:p>
        </p:txBody>
      </p:sp>
      <p:sp>
        <p:nvSpPr>
          <p:cNvPr id="567" name="Google Shape;567;g24bc6e8db46_0_100"/>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fontScale="92500"/>
          </a:bodyPr>
          <a:lstStyle/>
          <a:p>
            <a:pPr marL="25400" lvl="0" indent="0" algn="l" rtl="0">
              <a:lnSpc>
                <a:spcPct val="100000"/>
              </a:lnSpc>
              <a:spcBef>
                <a:spcPts val="640"/>
              </a:spcBef>
              <a:spcAft>
                <a:spcPts val="0"/>
              </a:spcAft>
              <a:buSzPct val="123549"/>
              <a:buNone/>
            </a:pPr>
            <a:r>
              <a:rPr lang="en-US">
                <a:latin typeface="Verdana"/>
                <a:ea typeface="Verdana"/>
                <a:cs typeface="Verdana"/>
                <a:sym typeface="Verdana"/>
              </a:rPr>
              <a:t>How full is your cup?</a:t>
            </a:r>
            <a:endParaRPr>
              <a:latin typeface="Verdana"/>
              <a:ea typeface="Verdana"/>
              <a:cs typeface="Verdana"/>
              <a:sym typeface="Verdana"/>
            </a:endParaRPr>
          </a:p>
          <a:p>
            <a:pPr marL="25400" lvl="0" indent="0" algn="l" rtl="0">
              <a:lnSpc>
                <a:spcPct val="100000"/>
              </a:lnSpc>
              <a:spcBef>
                <a:spcPts val="640"/>
              </a:spcBef>
              <a:spcAft>
                <a:spcPts val="0"/>
              </a:spcAft>
              <a:buSzPct val="123549"/>
              <a:buNone/>
            </a:pPr>
            <a:endParaRPr>
              <a:latin typeface="Verdana"/>
              <a:ea typeface="Verdana"/>
              <a:cs typeface="Verdana"/>
              <a:sym typeface="Verdana"/>
            </a:endParaRPr>
          </a:p>
          <a:p>
            <a:pPr marL="25400" lvl="0" indent="0" algn="l" rtl="0">
              <a:lnSpc>
                <a:spcPct val="100000"/>
              </a:lnSpc>
              <a:spcBef>
                <a:spcPts val="640"/>
              </a:spcBef>
              <a:spcAft>
                <a:spcPts val="0"/>
              </a:spcAft>
              <a:buSzPct val="123549"/>
              <a:buNone/>
            </a:pPr>
            <a:r>
              <a:rPr lang="en-US">
                <a:latin typeface="Verdana"/>
                <a:ea typeface="Verdana"/>
                <a:cs typeface="Verdana"/>
                <a:sym typeface="Verdana"/>
              </a:rPr>
              <a:t>Take a few minutes to fill in your own cup with all of the things that you  have on your plate right now. </a:t>
            </a:r>
            <a:endParaRPr>
              <a:latin typeface="Verdana"/>
              <a:ea typeface="Verdana"/>
              <a:cs typeface="Verdana"/>
              <a:sym typeface="Verdana"/>
            </a:endParaRPr>
          </a:p>
          <a:p>
            <a:pPr marL="457200" lvl="0" indent="-228600" algn="l" rtl="0">
              <a:lnSpc>
                <a:spcPct val="100000"/>
              </a:lnSpc>
              <a:spcBef>
                <a:spcPts val="640"/>
              </a:spcBef>
              <a:spcAft>
                <a:spcPts val="0"/>
              </a:spcAft>
              <a:buSzPct val="123549"/>
              <a:buNone/>
            </a:pPr>
            <a:endParaRPr>
              <a:latin typeface="Verdana"/>
              <a:ea typeface="Verdana"/>
              <a:cs typeface="Verdana"/>
              <a:sym typeface="Verdana"/>
            </a:endParaRPr>
          </a:p>
          <a:p>
            <a:pPr marL="457200" lvl="0" indent="-228600" algn="l" rtl="0">
              <a:lnSpc>
                <a:spcPct val="100000"/>
              </a:lnSpc>
              <a:spcBef>
                <a:spcPts val="640"/>
              </a:spcBef>
              <a:spcAft>
                <a:spcPts val="0"/>
              </a:spcAft>
              <a:buSzPct val="123549"/>
              <a:buNone/>
            </a:pPr>
            <a:endParaRPr/>
          </a:p>
        </p:txBody>
      </p:sp>
      <p:sp>
        <p:nvSpPr>
          <p:cNvPr id="568" name="Google Shape;568;g24bc6e8db46_0_100"/>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a:solidFill>
                  <a:schemeClr val="lt1"/>
                </a:solidFill>
              </a:rPr>
              <a:t>Independent Reflection</a:t>
            </a:r>
            <a:endParaRPr>
              <a:solidFill>
                <a:schemeClr val="lt1"/>
              </a:solidFill>
            </a:endParaRPr>
          </a:p>
        </p:txBody>
      </p:sp>
      <p:grpSp>
        <p:nvGrpSpPr>
          <p:cNvPr id="569" name="Google Shape;569;g24bc6e8db46_0_100" title="Personal Reflection"/>
          <p:cNvGrpSpPr/>
          <p:nvPr/>
        </p:nvGrpSpPr>
        <p:grpSpPr>
          <a:xfrm>
            <a:off x="8266543" y="228597"/>
            <a:ext cx="648865" cy="660482"/>
            <a:chOff x="1490050" y="3805975"/>
            <a:chExt cx="491900" cy="482350"/>
          </a:xfrm>
        </p:grpSpPr>
        <p:sp>
          <p:nvSpPr>
            <p:cNvPr id="570" name="Google Shape;570;g24bc6e8db46_0_100"/>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571" name="Google Shape;571;g24bc6e8db46_0_100"/>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572" name="Google Shape;572;g24bc6e8db46_0_100"/>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573" name="Google Shape;573;g24bc6e8db46_0_100"/>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24b1b9bd0d1_2_1074"/>
          <p:cNvSpPr txBox="1"/>
          <p:nvPr/>
        </p:nvSpPr>
        <p:spPr>
          <a:xfrm>
            <a:off x="6634375" y="5508000"/>
            <a:ext cx="2749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(Nagoski &amp; Nagoski, 2020) </a:t>
            </a:r>
            <a:endParaRPr sz="1400" b="0" i="0" u="none" strike="noStrike" cap="none">
              <a:solidFill>
                <a:srgbClr val="000000"/>
              </a:solidFill>
              <a:latin typeface="Arial"/>
              <a:ea typeface="Arial"/>
              <a:cs typeface="Arial"/>
              <a:sym typeface="Arial"/>
            </a:endParaRPr>
          </a:p>
        </p:txBody>
      </p:sp>
      <p:sp>
        <p:nvSpPr>
          <p:cNvPr id="580" name="Google Shape;580;g24b1b9bd0d1_2_1074"/>
          <p:cNvSpPr txBox="1">
            <a:spLocks noGrp="1"/>
          </p:cNvSpPr>
          <p:nvPr>
            <p:ph type="body" idx="1"/>
          </p:nvPr>
        </p:nvSpPr>
        <p:spPr>
          <a:xfrm>
            <a:off x="4648400" y="2384134"/>
            <a:ext cx="4038600" cy="3365700"/>
          </a:xfrm>
          <a:prstGeom prst="rect">
            <a:avLst/>
          </a:prstGeom>
          <a:noFill/>
          <a:ln>
            <a:noFill/>
          </a:ln>
        </p:spPr>
        <p:txBody>
          <a:bodyPr spcFirstLastPara="1" wrap="square" lIns="91425" tIns="45700" rIns="91425" bIns="45700" anchor="t" anchorCtr="0">
            <a:normAutofit fontScale="92500" lnSpcReduction="20000"/>
          </a:bodyPr>
          <a:lstStyle/>
          <a:p>
            <a:pPr marL="457200" lvl="0" indent="-406400" algn="l" rtl="0">
              <a:lnSpc>
                <a:spcPct val="100000"/>
              </a:lnSpc>
              <a:spcBef>
                <a:spcPts val="640"/>
              </a:spcBef>
              <a:spcAft>
                <a:spcPts val="0"/>
              </a:spcAft>
              <a:buSzPct val="108108"/>
              <a:buFont typeface="Verdana"/>
              <a:buChar char="•"/>
            </a:pPr>
            <a:r>
              <a:rPr lang="en-US">
                <a:latin typeface="Verdana"/>
                <a:ea typeface="Verdana"/>
                <a:cs typeface="Verdana"/>
                <a:sym typeface="Verdana"/>
              </a:rPr>
              <a:t>Neurological and physiological shift that happens when you encounter one of these threats.</a:t>
            </a:r>
            <a:endParaRPr>
              <a:latin typeface="Verdana"/>
              <a:ea typeface="Verdana"/>
              <a:cs typeface="Verdana"/>
              <a:sym typeface="Verdana"/>
            </a:endParaRPr>
          </a:p>
          <a:p>
            <a:pPr marL="457200" lvl="0" indent="-406400" algn="l" rtl="0">
              <a:lnSpc>
                <a:spcPct val="100000"/>
              </a:lnSpc>
              <a:spcBef>
                <a:spcPts val="1000"/>
              </a:spcBef>
              <a:spcAft>
                <a:spcPts val="0"/>
              </a:spcAft>
              <a:buSzPct val="108108"/>
              <a:buFont typeface="Verdana"/>
              <a:buChar char="•"/>
            </a:pPr>
            <a:r>
              <a:rPr lang="en-US">
                <a:latin typeface="Verdana"/>
                <a:ea typeface="Verdana"/>
                <a:cs typeface="Verdana"/>
                <a:sym typeface="Verdana"/>
              </a:rPr>
              <a:t>Designed to help us survive (flight, fight, freeze, appease)</a:t>
            </a:r>
            <a:endParaRPr>
              <a:latin typeface="Verdana"/>
              <a:ea typeface="Verdana"/>
              <a:cs typeface="Verdana"/>
              <a:sym typeface="Verdana"/>
            </a:endParaRPr>
          </a:p>
        </p:txBody>
      </p:sp>
      <p:sp>
        <p:nvSpPr>
          <p:cNvPr id="581" name="Google Shape;581;g24b1b9bd0d1_2_1074"/>
          <p:cNvSpPr txBox="1">
            <a:spLocks noGrp="1"/>
          </p:cNvSpPr>
          <p:nvPr>
            <p:ph type="subTitle" idx="3"/>
          </p:nvPr>
        </p:nvSpPr>
        <p:spPr>
          <a:xfrm>
            <a:off x="5105400" y="1518775"/>
            <a:ext cx="3581400" cy="662100"/>
          </a:xfrm>
          <a:prstGeom prst="rect">
            <a:avLst/>
          </a:prstGeom>
          <a:noFill/>
          <a:ln>
            <a:noFill/>
          </a:ln>
        </p:spPr>
        <p:txBody>
          <a:bodyPr spcFirstLastPara="1" wrap="square" lIns="91425" tIns="45700" rIns="91425" bIns="45700" anchor="ctr" anchorCtr="0">
            <a:noAutofit/>
          </a:bodyPr>
          <a:lstStyle/>
          <a:p>
            <a:pPr marL="457200" lvl="0" indent="-431800" algn="l" rtl="0">
              <a:lnSpc>
                <a:spcPct val="100000"/>
              </a:lnSpc>
              <a:spcBef>
                <a:spcPts val="640"/>
              </a:spcBef>
              <a:spcAft>
                <a:spcPts val="0"/>
              </a:spcAft>
              <a:buClr>
                <a:schemeClr val="lt1"/>
              </a:buClr>
              <a:buSzPts val="2000"/>
              <a:buNone/>
            </a:pPr>
            <a:r>
              <a:rPr lang="en-US" sz="2400" b="1">
                <a:latin typeface="Verdana"/>
                <a:ea typeface="Verdana"/>
                <a:cs typeface="Verdana"/>
                <a:sym typeface="Verdana"/>
              </a:rPr>
              <a:t>Stress</a:t>
            </a:r>
            <a:endParaRPr sz="2400">
              <a:latin typeface="Verdana"/>
              <a:ea typeface="Verdana"/>
              <a:cs typeface="Verdana"/>
              <a:sym typeface="Verdana"/>
            </a:endParaRPr>
          </a:p>
        </p:txBody>
      </p:sp>
      <p:sp>
        <p:nvSpPr>
          <p:cNvPr id="582" name="Google Shape;582;g24b1b9bd0d1_2_1074"/>
          <p:cNvSpPr txBox="1">
            <a:spLocks noGrp="1"/>
          </p:cNvSpPr>
          <p:nvPr>
            <p:ph type="body" idx="4"/>
          </p:nvPr>
        </p:nvSpPr>
        <p:spPr>
          <a:xfrm>
            <a:off x="457200" y="2384125"/>
            <a:ext cx="4038600" cy="3365700"/>
          </a:xfrm>
          <a:prstGeom prst="rect">
            <a:avLst/>
          </a:prstGeom>
          <a:noFill/>
          <a:ln>
            <a:noFill/>
          </a:ln>
        </p:spPr>
        <p:txBody>
          <a:bodyPr spcFirstLastPara="1" wrap="square" lIns="91425" tIns="45700" rIns="91425" bIns="45700" anchor="t" anchorCtr="0">
            <a:normAutofit fontScale="92500" lnSpcReduction="20000"/>
          </a:bodyPr>
          <a:lstStyle/>
          <a:p>
            <a:pPr marL="457200" lvl="0" indent="-406400" algn="l" rtl="0">
              <a:lnSpc>
                <a:spcPct val="100000"/>
              </a:lnSpc>
              <a:spcBef>
                <a:spcPts val="640"/>
              </a:spcBef>
              <a:spcAft>
                <a:spcPts val="0"/>
              </a:spcAft>
              <a:buSzPct val="108108"/>
              <a:buFont typeface="Verdana"/>
              <a:buChar char="•"/>
            </a:pPr>
            <a:r>
              <a:rPr lang="en-US">
                <a:latin typeface="Verdana"/>
                <a:ea typeface="Verdana"/>
                <a:cs typeface="Verdana"/>
                <a:sym typeface="Verdana"/>
              </a:rPr>
              <a:t>Threats that activate the stress response in your body</a:t>
            </a:r>
            <a:endParaRPr>
              <a:latin typeface="Verdana"/>
              <a:ea typeface="Verdana"/>
              <a:cs typeface="Verdana"/>
              <a:sym typeface="Verdana"/>
            </a:endParaRPr>
          </a:p>
          <a:p>
            <a:pPr marL="457200" lvl="0" indent="-406400" algn="l" rtl="0">
              <a:lnSpc>
                <a:spcPct val="100000"/>
              </a:lnSpc>
              <a:spcBef>
                <a:spcPts val="1000"/>
              </a:spcBef>
              <a:spcAft>
                <a:spcPts val="0"/>
              </a:spcAft>
              <a:buSzPct val="108108"/>
              <a:buFont typeface="Verdana"/>
              <a:buChar char="•"/>
            </a:pPr>
            <a:r>
              <a:rPr lang="en-US">
                <a:latin typeface="Verdana"/>
                <a:ea typeface="Verdana"/>
                <a:cs typeface="Verdana"/>
                <a:sym typeface="Verdana"/>
              </a:rPr>
              <a:t>Anything you see, hear, smell, touch, taste or imagine could do you harm</a:t>
            </a:r>
            <a:endParaRPr>
              <a:latin typeface="Verdana"/>
              <a:ea typeface="Verdana"/>
              <a:cs typeface="Verdana"/>
              <a:sym typeface="Verdana"/>
            </a:endParaRPr>
          </a:p>
          <a:p>
            <a:pPr marL="457200" lvl="0" indent="-406400" algn="l" rtl="0">
              <a:lnSpc>
                <a:spcPct val="100000"/>
              </a:lnSpc>
              <a:spcBef>
                <a:spcPts val="1000"/>
              </a:spcBef>
              <a:spcAft>
                <a:spcPts val="0"/>
              </a:spcAft>
              <a:buSzPct val="108108"/>
              <a:buFont typeface="Verdana"/>
              <a:buChar char="•"/>
            </a:pPr>
            <a:r>
              <a:rPr lang="en-US">
                <a:latin typeface="Verdana"/>
                <a:ea typeface="Verdana"/>
                <a:cs typeface="Verdana"/>
                <a:sym typeface="Verdana"/>
              </a:rPr>
              <a:t>Internal or External</a:t>
            </a:r>
            <a:endParaRPr>
              <a:latin typeface="Verdana"/>
              <a:ea typeface="Verdana"/>
              <a:cs typeface="Verdana"/>
              <a:sym typeface="Verdana"/>
            </a:endParaRPr>
          </a:p>
        </p:txBody>
      </p:sp>
      <p:sp>
        <p:nvSpPr>
          <p:cNvPr id="583" name="Google Shape;583;g24b1b9bd0d1_2_1074"/>
          <p:cNvSpPr txBox="1">
            <a:spLocks noGrp="1"/>
          </p:cNvSpPr>
          <p:nvPr>
            <p:ph type="subTitle" idx="2"/>
          </p:nvPr>
        </p:nvSpPr>
        <p:spPr>
          <a:xfrm>
            <a:off x="914400" y="1518775"/>
            <a:ext cx="3581400" cy="662100"/>
          </a:xfrm>
          <a:prstGeom prst="rect">
            <a:avLst/>
          </a:prstGeom>
          <a:noFill/>
          <a:ln>
            <a:noFill/>
          </a:ln>
        </p:spPr>
        <p:txBody>
          <a:bodyPr spcFirstLastPara="1" wrap="square" lIns="91425" tIns="45700" rIns="91425" bIns="45700" anchor="ctr" anchorCtr="0">
            <a:noAutofit/>
          </a:bodyPr>
          <a:lstStyle/>
          <a:p>
            <a:pPr marL="457200" lvl="0" indent="-431800" algn="l" rtl="0">
              <a:lnSpc>
                <a:spcPct val="100000"/>
              </a:lnSpc>
              <a:spcBef>
                <a:spcPts val="640"/>
              </a:spcBef>
              <a:spcAft>
                <a:spcPts val="0"/>
              </a:spcAft>
              <a:buSzPts val="2000"/>
              <a:buNone/>
            </a:pPr>
            <a:r>
              <a:rPr lang="en-US" sz="2400" b="1">
                <a:latin typeface="Verdana"/>
                <a:ea typeface="Verdana"/>
                <a:cs typeface="Verdana"/>
                <a:sym typeface="Verdana"/>
              </a:rPr>
              <a:t>Stressors</a:t>
            </a:r>
            <a:endParaRPr sz="2400">
              <a:latin typeface="Verdana"/>
              <a:ea typeface="Verdana"/>
              <a:cs typeface="Verdana"/>
              <a:sym typeface="Verdana"/>
            </a:endParaRPr>
          </a:p>
        </p:txBody>
      </p:sp>
      <p:sp>
        <p:nvSpPr>
          <p:cNvPr id="584" name="Google Shape;584;g24b1b9bd0d1_2_1074"/>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latin typeface="Verdana"/>
                <a:ea typeface="Verdana"/>
                <a:cs typeface="Verdana"/>
                <a:sym typeface="Verdana"/>
              </a:rPr>
              <a:t>Let’s Talk About Stress</a:t>
            </a:r>
            <a:endParaRPr>
              <a:latin typeface="Verdana"/>
              <a:ea typeface="Verdana"/>
              <a:cs typeface="Verdana"/>
              <a:sym typeface="Verdan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g24b1b9bd0d1_2_1091" title="Lions"/>
          <p:cNvPicPr preferRelativeResize="0"/>
          <p:nvPr/>
        </p:nvPicPr>
        <p:blipFill rotWithShape="1">
          <a:blip r:embed="rId3">
            <a:alphaModFix/>
          </a:blip>
          <a:srcRect/>
          <a:stretch/>
        </p:blipFill>
        <p:spPr>
          <a:xfrm>
            <a:off x="1565050" y="1737337"/>
            <a:ext cx="6492050" cy="3895230"/>
          </a:xfrm>
          <a:prstGeom prst="rect">
            <a:avLst/>
          </a:prstGeom>
          <a:noFill/>
          <a:ln>
            <a:noFill/>
          </a:ln>
        </p:spPr>
      </p:pic>
      <p:sp>
        <p:nvSpPr>
          <p:cNvPr id="591" name="Google Shape;591;g24b1b9bd0d1_2_109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The Stress Cycle</a:t>
            </a: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g16f78976198_0_0" descr="Hands together in a show of teamwork" title="All hands in"/>
          <p:cNvPicPr preferRelativeResize="0"/>
          <p:nvPr/>
        </p:nvPicPr>
        <p:blipFill rotWithShape="1">
          <a:blip r:embed="rId3">
            <a:alphaModFix/>
          </a:blip>
          <a:srcRect/>
          <a:stretch/>
        </p:blipFill>
        <p:spPr>
          <a:xfrm>
            <a:off x="249450" y="2143274"/>
            <a:ext cx="3860268" cy="2571450"/>
          </a:xfrm>
          <a:prstGeom prst="rect">
            <a:avLst/>
          </a:prstGeom>
          <a:noFill/>
          <a:ln>
            <a:noFill/>
          </a:ln>
        </p:spPr>
      </p:pic>
      <p:sp>
        <p:nvSpPr>
          <p:cNvPr id="175" name="Google Shape;175;g16f78976198_0_0"/>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92105"/>
              <a:buFont typeface="Verdana"/>
              <a:buNone/>
            </a:pPr>
            <a:r>
              <a:rPr lang="en-US">
                <a:solidFill>
                  <a:schemeClr val="lt1"/>
                </a:solidFill>
              </a:rPr>
              <a:t>Honoring Your Expertise</a:t>
            </a:r>
            <a:endParaRPr/>
          </a:p>
        </p:txBody>
      </p:sp>
      <p:sp>
        <p:nvSpPr>
          <p:cNvPr id="176" name="Google Shape;176;g16f78976198_0_0" descr="Small Group Discussion" title="Small Group Discussion"/>
          <p:cNvSpPr/>
          <p:nvPr/>
        </p:nvSpPr>
        <p:spPr>
          <a:xfrm>
            <a:off x="8272169" y="98525"/>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77" name="Google Shape;177;g16f78976198_0_0"/>
          <p:cNvSpPr txBox="1">
            <a:spLocks noGrp="1"/>
          </p:cNvSpPr>
          <p:nvPr>
            <p:ph type="body" idx="2"/>
          </p:nvPr>
        </p:nvSpPr>
        <p:spPr>
          <a:xfrm>
            <a:off x="4597399" y="1600200"/>
            <a:ext cx="4038600" cy="3352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a:p>
            <a:pPr marL="0" lvl="0" indent="0" algn="l" rtl="0">
              <a:spcBef>
                <a:spcPts val="360"/>
              </a:spcBef>
              <a:spcAft>
                <a:spcPts val="0"/>
              </a:spcAft>
              <a:buClr>
                <a:schemeClr val="dk1"/>
              </a:buClr>
              <a:buSzPts val="3200"/>
              <a:buFont typeface="Arial"/>
              <a:buNone/>
            </a:pPr>
            <a:r>
              <a:rPr lang="en-US"/>
              <a:t>When it comes to Defusing Disruptive Behavior, what strength do you bring to the table?</a:t>
            </a:r>
            <a:endParaRPr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g24d796282cb_0_21" title="RPMs"/>
          <p:cNvPicPr preferRelativeResize="0"/>
          <p:nvPr/>
        </p:nvPicPr>
        <p:blipFill rotWithShape="1">
          <a:blip r:embed="rId3">
            <a:alphaModFix/>
          </a:blip>
          <a:srcRect/>
          <a:stretch/>
        </p:blipFill>
        <p:spPr>
          <a:xfrm>
            <a:off x="5777250" y="1832825"/>
            <a:ext cx="3138150" cy="3192350"/>
          </a:xfrm>
          <a:prstGeom prst="rect">
            <a:avLst/>
          </a:prstGeom>
          <a:noFill/>
          <a:ln>
            <a:noFill/>
          </a:ln>
        </p:spPr>
      </p:pic>
      <p:sp>
        <p:nvSpPr>
          <p:cNvPr id="598" name="Google Shape;598;g24d796282cb_0_21"/>
          <p:cNvSpPr txBox="1">
            <a:spLocks noGrp="1"/>
          </p:cNvSpPr>
          <p:nvPr>
            <p:ph type="body" idx="1"/>
          </p:nvPr>
        </p:nvSpPr>
        <p:spPr>
          <a:xfrm>
            <a:off x="459200" y="1366050"/>
            <a:ext cx="4963200" cy="5004300"/>
          </a:xfrm>
          <a:prstGeom prst="rect">
            <a:avLst/>
          </a:prstGeom>
          <a:noFill/>
          <a:ln>
            <a:noFill/>
          </a:ln>
        </p:spPr>
        <p:txBody>
          <a:bodyPr spcFirstLastPara="1" wrap="square" lIns="91425" tIns="45700" rIns="91425" bIns="45700" anchor="t" anchorCtr="0">
            <a:normAutofit lnSpcReduction="10000"/>
          </a:bodyPr>
          <a:lstStyle/>
          <a:p>
            <a:pPr marL="457200" lvl="0" indent="-490793" algn="l" rtl="0">
              <a:lnSpc>
                <a:spcPct val="100000"/>
              </a:lnSpc>
              <a:spcBef>
                <a:spcPts val="640"/>
              </a:spcBef>
              <a:spcAft>
                <a:spcPts val="0"/>
              </a:spcAft>
              <a:buSzPts val="4129"/>
              <a:buChar char="•"/>
            </a:pPr>
            <a:r>
              <a:rPr lang="en-US"/>
              <a:t>Our bodies and brains react to danger to keep us safe</a:t>
            </a:r>
            <a:endParaRPr/>
          </a:p>
          <a:p>
            <a:pPr marL="457200" lvl="0" indent="-490793" algn="l" rtl="0">
              <a:lnSpc>
                <a:spcPct val="100000"/>
              </a:lnSpc>
              <a:spcBef>
                <a:spcPts val="1000"/>
              </a:spcBef>
              <a:spcAft>
                <a:spcPts val="0"/>
              </a:spcAft>
              <a:buSzPts val="4129"/>
              <a:buChar char="•"/>
            </a:pPr>
            <a:r>
              <a:rPr lang="en-US"/>
              <a:t>Ongoing stress and failing to complete the stress cycle makes this system less effective and more reactive</a:t>
            </a:r>
            <a:endParaRPr/>
          </a:p>
          <a:p>
            <a:pPr marL="457200" lvl="0" indent="-490793" algn="l" rtl="0">
              <a:lnSpc>
                <a:spcPct val="100000"/>
              </a:lnSpc>
              <a:spcBef>
                <a:spcPts val="1000"/>
              </a:spcBef>
              <a:spcAft>
                <a:spcPts val="0"/>
              </a:spcAft>
              <a:buSzPts val="4129"/>
              <a:buChar char="•"/>
            </a:pPr>
            <a:r>
              <a:rPr lang="en-US"/>
              <a:t>This can lead to wear and tear on the body and brain</a:t>
            </a:r>
            <a:endParaRPr/>
          </a:p>
          <a:p>
            <a:pPr marL="457200" lvl="0" indent="-490793" algn="l" rtl="0">
              <a:lnSpc>
                <a:spcPct val="100000"/>
              </a:lnSpc>
              <a:spcBef>
                <a:spcPts val="1000"/>
              </a:spcBef>
              <a:spcAft>
                <a:spcPts val="0"/>
              </a:spcAft>
              <a:buSzPts val="4129"/>
              <a:buChar char="•"/>
            </a:pPr>
            <a:r>
              <a:rPr lang="en-US"/>
              <a:t>This could be compared to revving a car engine for weeks at a time</a:t>
            </a:r>
            <a:endParaRPr/>
          </a:p>
        </p:txBody>
      </p:sp>
      <p:sp>
        <p:nvSpPr>
          <p:cNvPr id="599" name="Google Shape;599;g24d796282cb_0_21"/>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2339"/>
              <a:buNone/>
            </a:pPr>
            <a:r>
              <a:rPr lang="en-US">
                <a:solidFill>
                  <a:schemeClr val="lt1"/>
                </a:solidFill>
              </a:rPr>
              <a:t>The Impact of Ongoing Stress</a:t>
            </a:r>
            <a:endParaRPr>
              <a:solidFill>
                <a:schemeClr val="l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24b1b9bd0d1_2_136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sz="3200">
                <a:latin typeface="Verdana"/>
                <a:ea typeface="Verdana"/>
                <a:cs typeface="Verdana"/>
                <a:sym typeface="Verdana"/>
              </a:rPr>
              <a:t>How does ongoing stress impact you on a daily basis?</a:t>
            </a:r>
            <a:endParaRPr sz="3200">
              <a:latin typeface="Verdana"/>
              <a:ea typeface="Verdana"/>
              <a:cs typeface="Verdana"/>
              <a:sym typeface="Verdana"/>
            </a:endParaRPr>
          </a:p>
        </p:txBody>
      </p:sp>
      <p:sp>
        <p:nvSpPr>
          <p:cNvPr id="605" name="Google Shape;605;g24b1b9bd0d1_2_136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Chat Waterfall</a:t>
            </a:r>
            <a:endParaRPr>
              <a:solidFill>
                <a:schemeClr val="lt1"/>
              </a:solidFill>
            </a:endParaRPr>
          </a:p>
        </p:txBody>
      </p:sp>
      <p:sp>
        <p:nvSpPr>
          <p:cNvPr id="606" name="Google Shape;606;g24b1b9bd0d1_2_1365" title="Small Group Discussion"/>
          <p:cNvSpPr/>
          <p:nvPr/>
        </p:nvSpPr>
        <p:spPr>
          <a:xfrm>
            <a:off x="8145644" y="22861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2e76bdad981_0_0"/>
          <p:cNvSpPr txBox="1">
            <a:spLocks noGrp="1"/>
          </p:cNvSpPr>
          <p:nvPr>
            <p:ph type="body" idx="1"/>
          </p:nvPr>
        </p:nvSpPr>
        <p:spPr>
          <a:xfrm>
            <a:off x="228600" y="1371600"/>
            <a:ext cx="8686800" cy="45720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2300">
                <a:solidFill>
                  <a:srgbClr val="181818"/>
                </a:solidFill>
                <a:highlight>
                  <a:srgbClr val="FFFFFF"/>
                </a:highlight>
                <a:latin typeface="Verdana"/>
                <a:ea typeface="Verdana"/>
                <a:cs typeface="Verdana"/>
                <a:sym typeface="Verdana"/>
              </a:rPr>
              <a:t>“I’ve come to a frightening conclusion that I am the decisive element in the classroom. It’s my personal approach that creates the climate. It’s my daily mood that makes the weather. As a teacher, I possess a tremendous power to make a child’s life miserable or joyous. I can be a tool of torture or an instrument of inspiration. I can humiliate or heal. In all situations, it is my response that decides whether a crisis will be escalated or de-escalated and a child humanized or dehumanized.”</a:t>
            </a:r>
            <a:endParaRPr sz="2300">
              <a:solidFill>
                <a:srgbClr val="181818"/>
              </a:solidFill>
              <a:highlight>
                <a:srgbClr val="FFFFFF"/>
              </a:highlight>
              <a:latin typeface="Verdana"/>
              <a:ea typeface="Verdana"/>
              <a:cs typeface="Verdana"/>
              <a:sym typeface="Verdana"/>
            </a:endParaRPr>
          </a:p>
          <a:p>
            <a:pPr marL="0" lvl="0" indent="0" algn="l" rtl="0">
              <a:lnSpc>
                <a:spcPct val="100000"/>
              </a:lnSpc>
              <a:spcBef>
                <a:spcPts val="1100"/>
              </a:spcBef>
              <a:spcAft>
                <a:spcPts val="0"/>
              </a:spcAft>
              <a:buSzPts val="3200"/>
              <a:buNone/>
            </a:pPr>
            <a:r>
              <a:rPr lang="en-US" sz="2300">
                <a:solidFill>
                  <a:srgbClr val="181818"/>
                </a:solidFill>
                <a:highlight>
                  <a:srgbClr val="FFFFFF"/>
                </a:highlight>
                <a:latin typeface="Verdana"/>
                <a:ea typeface="Verdana"/>
                <a:cs typeface="Verdana"/>
                <a:sym typeface="Verdana"/>
              </a:rPr>
              <a:t>― </a:t>
            </a:r>
            <a:r>
              <a:rPr lang="en-US" sz="2300" b="1">
                <a:solidFill>
                  <a:srgbClr val="333333"/>
                </a:solidFill>
                <a:highlight>
                  <a:srgbClr val="FFFFFF"/>
                </a:highlight>
                <a:latin typeface="Verdana"/>
                <a:ea typeface="Verdana"/>
                <a:cs typeface="Verdana"/>
                <a:sym typeface="Verdana"/>
              </a:rPr>
              <a:t>Haim Ginott</a:t>
            </a:r>
            <a:endParaRPr sz="2300">
              <a:latin typeface="Verdana"/>
              <a:ea typeface="Verdana"/>
              <a:cs typeface="Verdana"/>
              <a:sym typeface="Verdana"/>
            </a:endParaRPr>
          </a:p>
        </p:txBody>
      </p:sp>
      <p:sp>
        <p:nvSpPr>
          <p:cNvPr id="612" name="Google Shape;612;g2e76bdad981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Words of Wisdom</a:t>
            </a:r>
            <a:endParaRPr>
              <a:solidFill>
                <a:schemeClr val="lt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f5febad552_0_72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Our Role in the Escalation Cycle?</a:t>
            </a:r>
            <a:endParaRPr>
              <a:solidFill>
                <a:schemeClr val="lt1"/>
              </a:solidFill>
            </a:endParaRPr>
          </a:p>
        </p:txBody>
      </p:sp>
      <p:sp>
        <p:nvSpPr>
          <p:cNvPr id="618" name="Google Shape;618;gf5febad552_0_72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Font typeface="Verdana"/>
              <a:buChar char="•"/>
            </a:pPr>
            <a:r>
              <a:rPr lang="en-US">
                <a:latin typeface="Verdana"/>
                <a:ea typeface="Verdana"/>
                <a:cs typeface="Verdana"/>
                <a:sym typeface="Verdana"/>
              </a:rPr>
              <a:t>First, we need to engage in practices that allow us to bring our best selves each day</a:t>
            </a:r>
            <a:endParaRPr>
              <a:latin typeface="Verdana"/>
              <a:ea typeface="Verdana"/>
              <a:cs typeface="Verdana"/>
              <a:sym typeface="Verdana"/>
            </a:endParaRPr>
          </a:p>
          <a:p>
            <a:pPr marL="457200" lvl="0" indent="-431800" algn="l" rtl="0">
              <a:lnSpc>
                <a:spcPct val="100000"/>
              </a:lnSpc>
              <a:spcBef>
                <a:spcPts val="1000"/>
              </a:spcBef>
              <a:spcAft>
                <a:spcPts val="0"/>
              </a:spcAft>
              <a:buSzPts val="3200"/>
              <a:buFont typeface="Verdana"/>
              <a:buChar char="•"/>
            </a:pPr>
            <a:r>
              <a:rPr lang="en-US">
                <a:latin typeface="Verdana"/>
                <a:ea typeface="Verdana"/>
                <a:cs typeface="Verdana"/>
                <a:sym typeface="Verdana"/>
              </a:rPr>
              <a:t>We need a plan to maintain self control during a crisis/power struggle. (Remember fight, flight, freeze, or appease response)</a:t>
            </a:r>
            <a:endParaRPr>
              <a:latin typeface="Verdana"/>
              <a:ea typeface="Verdana"/>
              <a:cs typeface="Verdana"/>
              <a:sym typeface="Verdana"/>
            </a:endParaRPr>
          </a:p>
          <a:p>
            <a:pPr marL="457200" lvl="0" indent="-431800" algn="l" rtl="0">
              <a:lnSpc>
                <a:spcPct val="100000"/>
              </a:lnSpc>
              <a:spcBef>
                <a:spcPts val="1000"/>
              </a:spcBef>
              <a:spcAft>
                <a:spcPts val="0"/>
              </a:spcAft>
              <a:buSzPts val="3200"/>
              <a:buFont typeface="Verdana"/>
              <a:buChar char="•"/>
            </a:pPr>
            <a:r>
              <a:rPr lang="en-US">
                <a:latin typeface="Verdana"/>
                <a:ea typeface="Verdana"/>
                <a:cs typeface="Verdana"/>
                <a:sym typeface="Verdana"/>
              </a:rPr>
              <a:t>Our goal is to remain calm &amp; regain an “emotional balance”</a:t>
            </a:r>
            <a:endParaRPr>
              <a:latin typeface="Verdana"/>
              <a:ea typeface="Verdana"/>
              <a:cs typeface="Verdana"/>
              <a:sym typeface="Verdan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g24b1b9bd0d1_2_137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Vulnerable Decision Points (VDP)</a:t>
            </a:r>
            <a:endParaRPr>
              <a:solidFill>
                <a:schemeClr val="lt1"/>
              </a:solidFill>
            </a:endParaRPr>
          </a:p>
        </p:txBody>
      </p:sp>
      <p:sp>
        <p:nvSpPr>
          <p:cNvPr id="624" name="Google Shape;624;g24b1b9bd0d1_2_137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40"/>
              </a:spcBef>
              <a:spcAft>
                <a:spcPts val="0"/>
              </a:spcAft>
              <a:buSzPts val="3200"/>
              <a:buNone/>
            </a:pPr>
            <a:endParaRPr/>
          </a:p>
          <a:p>
            <a:pPr marL="25400" lvl="0" indent="0" algn="ctr" rtl="0">
              <a:lnSpc>
                <a:spcPct val="100000"/>
              </a:lnSpc>
              <a:spcBef>
                <a:spcPts val="640"/>
              </a:spcBef>
              <a:spcAft>
                <a:spcPts val="0"/>
              </a:spcAft>
              <a:buSzPts val="3200"/>
              <a:buNone/>
            </a:pPr>
            <a:r>
              <a:rPr lang="en-US" sz="3000">
                <a:latin typeface="Verdana"/>
                <a:ea typeface="Verdana"/>
                <a:cs typeface="Verdana"/>
                <a:sym typeface="Verdana"/>
              </a:rPr>
              <a:t>A VDP is a given situation coupled with a person's internal state that affects discipline </a:t>
            </a:r>
            <a:r>
              <a:rPr lang="en-US" sz="3000" b="1">
                <a:latin typeface="Verdana"/>
                <a:ea typeface="Verdana"/>
                <a:cs typeface="Verdana"/>
                <a:sym typeface="Verdana"/>
              </a:rPr>
              <a:t>decision </a:t>
            </a:r>
            <a:r>
              <a:rPr lang="en-US" sz="3000">
                <a:latin typeface="Verdana"/>
                <a:ea typeface="Verdana"/>
                <a:cs typeface="Verdana"/>
                <a:sym typeface="Verdana"/>
              </a:rPr>
              <a:t>making.</a:t>
            </a:r>
            <a:endParaRPr sz="3000">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sz="3000">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sz="3000">
              <a:latin typeface="Verdana"/>
              <a:ea typeface="Verdana"/>
              <a:cs typeface="Verdana"/>
              <a:sym typeface="Verdan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g24b1b9bd0d1_2_138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Situations</a:t>
            </a:r>
            <a:endParaRPr>
              <a:solidFill>
                <a:schemeClr val="lt1"/>
              </a:solidFill>
            </a:endParaRPr>
          </a:p>
        </p:txBody>
      </p:sp>
      <p:sp>
        <p:nvSpPr>
          <p:cNvPr id="630" name="Google Shape;630;g24b1b9bd0d1_2_138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81003" algn="l" rtl="0">
              <a:lnSpc>
                <a:spcPct val="100000"/>
              </a:lnSpc>
              <a:spcBef>
                <a:spcPts val="640"/>
              </a:spcBef>
              <a:spcAft>
                <a:spcPts val="0"/>
              </a:spcAft>
              <a:buSzPts val="2400"/>
              <a:buFont typeface="Verdana"/>
              <a:buChar char="•"/>
            </a:pPr>
            <a:r>
              <a:rPr lang="en-US" sz="2400">
                <a:latin typeface="Verdana"/>
                <a:ea typeface="Verdana"/>
                <a:cs typeface="Verdana"/>
                <a:sym typeface="Verdana"/>
              </a:rPr>
              <a:t>Subjective problem behavior</a:t>
            </a:r>
            <a:endParaRPr sz="2400">
              <a:latin typeface="Verdana"/>
              <a:ea typeface="Verdana"/>
              <a:cs typeface="Verdana"/>
              <a:sym typeface="Verdana"/>
            </a:endParaRPr>
          </a:p>
          <a:p>
            <a:pPr marL="914400" lvl="1" indent="-381000" algn="l" rtl="0">
              <a:lnSpc>
                <a:spcPct val="100000"/>
              </a:lnSpc>
              <a:spcBef>
                <a:spcPts val="560"/>
              </a:spcBef>
              <a:spcAft>
                <a:spcPts val="0"/>
              </a:spcAft>
              <a:buSzPts val="2400"/>
              <a:buFont typeface="Verdana"/>
              <a:buChar char="–"/>
            </a:pPr>
            <a:r>
              <a:rPr lang="en-US">
                <a:latin typeface="Verdana"/>
                <a:ea typeface="Verdana"/>
                <a:cs typeface="Verdana"/>
                <a:sym typeface="Verdana"/>
              </a:rPr>
              <a:t>Defiance, Disrespect, Disruption</a:t>
            </a:r>
            <a:endParaRPr>
              <a:latin typeface="Verdana"/>
              <a:ea typeface="Verdana"/>
              <a:cs typeface="Verdana"/>
              <a:sym typeface="Verdana"/>
            </a:endParaRPr>
          </a:p>
          <a:p>
            <a:pPr marL="914400" lvl="1" indent="-381000" algn="l" rtl="0">
              <a:lnSpc>
                <a:spcPct val="100000"/>
              </a:lnSpc>
              <a:spcBef>
                <a:spcPts val="560"/>
              </a:spcBef>
              <a:spcAft>
                <a:spcPts val="0"/>
              </a:spcAft>
              <a:buSzPts val="2400"/>
              <a:buFont typeface="Verdana"/>
              <a:buChar char="–"/>
            </a:pPr>
            <a:r>
              <a:rPr lang="en-US">
                <a:latin typeface="Verdana"/>
                <a:ea typeface="Verdana"/>
                <a:cs typeface="Verdana"/>
                <a:sym typeface="Verdana"/>
              </a:rPr>
              <a:t>Major vs. Minor</a:t>
            </a:r>
            <a:endParaRPr>
              <a:latin typeface="Verdana"/>
              <a:ea typeface="Verdana"/>
              <a:cs typeface="Verdana"/>
              <a:sym typeface="Verdana"/>
            </a:endParaRPr>
          </a:p>
          <a:p>
            <a:pPr marL="457200" lvl="0" indent="-228600" algn="l" rtl="0">
              <a:lnSpc>
                <a:spcPct val="100000"/>
              </a:lnSpc>
              <a:spcBef>
                <a:spcPts val="640"/>
              </a:spcBef>
              <a:spcAft>
                <a:spcPts val="0"/>
              </a:spcAft>
              <a:buSzPts val="3459"/>
              <a:buNone/>
            </a:pPr>
            <a:endParaRPr sz="2400">
              <a:latin typeface="Verdana"/>
              <a:ea typeface="Verdana"/>
              <a:cs typeface="Verdana"/>
              <a:sym typeface="Verdana"/>
            </a:endParaRPr>
          </a:p>
          <a:p>
            <a:pPr marL="457200" lvl="0" indent="-381003" algn="l" rtl="0">
              <a:lnSpc>
                <a:spcPct val="100000"/>
              </a:lnSpc>
              <a:spcBef>
                <a:spcPts val="640"/>
              </a:spcBef>
              <a:spcAft>
                <a:spcPts val="0"/>
              </a:spcAft>
              <a:buSzPts val="2400"/>
              <a:buFont typeface="Verdana"/>
              <a:buChar char="•"/>
            </a:pPr>
            <a:r>
              <a:rPr lang="en-US" sz="2400">
                <a:latin typeface="Verdana"/>
                <a:ea typeface="Verdana"/>
                <a:cs typeface="Verdana"/>
                <a:sym typeface="Verdana"/>
              </a:rPr>
              <a:t>Non-classroom areas</a:t>
            </a:r>
            <a:endParaRPr sz="2400">
              <a:latin typeface="Verdana"/>
              <a:ea typeface="Verdana"/>
              <a:cs typeface="Verdana"/>
              <a:sym typeface="Verdana"/>
            </a:endParaRPr>
          </a:p>
          <a:p>
            <a:pPr marL="914400" lvl="1" indent="-381000" algn="l" rtl="0">
              <a:lnSpc>
                <a:spcPct val="100000"/>
              </a:lnSpc>
              <a:spcBef>
                <a:spcPts val="560"/>
              </a:spcBef>
              <a:spcAft>
                <a:spcPts val="0"/>
              </a:spcAft>
              <a:buSzPts val="2400"/>
              <a:buFont typeface="Verdana"/>
              <a:buChar char="–"/>
            </a:pPr>
            <a:r>
              <a:rPr lang="en-US">
                <a:latin typeface="Verdana"/>
                <a:ea typeface="Verdana"/>
                <a:cs typeface="Verdana"/>
                <a:sym typeface="Verdana"/>
              </a:rPr>
              <a:t>hallways, cafeterias</a:t>
            </a:r>
            <a:endParaRPr>
              <a:latin typeface="Verdana"/>
              <a:ea typeface="Verdana"/>
              <a:cs typeface="Verdana"/>
              <a:sym typeface="Verdana"/>
            </a:endParaRPr>
          </a:p>
          <a:p>
            <a:pPr marL="457200" lvl="0" indent="-228600" algn="l" rtl="0">
              <a:lnSpc>
                <a:spcPct val="100000"/>
              </a:lnSpc>
              <a:spcBef>
                <a:spcPts val="640"/>
              </a:spcBef>
              <a:spcAft>
                <a:spcPts val="0"/>
              </a:spcAft>
              <a:buSzPts val="3459"/>
              <a:buNone/>
            </a:pPr>
            <a:endParaRPr sz="2400">
              <a:latin typeface="Verdana"/>
              <a:ea typeface="Verdana"/>
              <a:cs typeface="Verdana"/>
              <a:sym typeface="Verdana"/>
            </a:endParaRPr>
          </a:p>
          <a:p>
            <a:pPr marL="457200" lvl="0" indent="-381003" algn="l" rtl="0">
              <a:lnSpc>
                <a:spcPct val="100000"/>
              </a:lnSpc>
              <a:spcBef>
                <a:spcPts val="640"/>
              </a:spcBef>
              <a:spcAft>
                <a:spcPts val="0"/>
              </a:spcAft>
              <a:buSzPts val="2400"/>
              <a:buFont typeface="Verdana"/>
              <a:buChar char="•"/>
            </a:pPr>
            <a:r>
              <a:rPr lang="en-US" sz="2400">
                <a:latin typeface="Verdana"/>
                <a:ea typeface="Verdana"/>
                <a:cs typeface="Verdana"/>
                <a:sym typeface="Verdana"/>
              </a:rPr>
              <a:t>Classrooms</a:t>
            </a:r>
            <a:endParaRPr sz="2400">
              <a:latin typeface="Verdana"/>
              <a:ea typeface="Verdana"/>
              <a:cs typeface="Verdana"/>
              <a:sym typeface="Verdana"/>
            </a:endParaRPr>
          </a:p>
          <a:p>
            <a:pPr marL="457200" lvl="0" indent="-228600" algn="l" rtl="0">
              <a:lnSpc>
                <a:spcPct val="100000"/>
              </a:lnSpc>
              <a:spcBef>
                <a:spcPts val="640"/>
              </a:spcBef>
              <a:spcAft>
                <a:spcPts val="0"/>
              </a:spcAft>
              <a:buSzPts val="3459"/>
              <a:buNone/>
            </a:pPr>
            <a:endParaRPr sz="2400">
              <a:latin typeface="Verdana"/>
              <a:ea typeface="Verdana"/>
              <a:cs typeface="Verdana"/>
              <a:sym typeface="Verdana"/>
            </a:endParaRPr>
          </a:p>
          <a:p>
            <a:pPr marL="457200" lvl="0" indent="-381003" algn="l" rtl="0">
              <a:lnSpc>
                <a:spcPct val="100000"/>
              </a:lnSpc>
              <a:spcBef>
                <a:spcPts val="640"/>
              </a:spcBef>
              <a:spcAft>
                <a:spcPts val="0"/>
              </a:spcAft>
              <a:buSzPts val="2400"/>
              <a:buFont typeface="Verdana"/>
              <a:buChar char="•"/>
            </a:pPr>
            <a:r>
              <a:rPr lang="en-US" sz="2400">
                <a:latin typeface="Verdana"/>
                <a:ea typeface="Verdana"/>
                <a:cs typeface="Verdana"/>
                <a:sym typeface="Verdana"/>
              </a:rPr>
              <a:t>Afternoons</a:t>
            </a:r>
            <a:endParaRPr sz="2400">
              <a:latin typeface="Verdana"/>
              <a:ea typeface="Verdana"/>
              <a:cs typeface="Verdana"/>
              <a:sym typeface="Verdana"/>
            </a:endParaRPr>
          </a:p>
          <a:p>
            <a:pPr marL="457200" lvl="0" indent="-228600" algn="l" rtl="0">
              <a:lnSpc>
                <a:spcPct val="100000"/>
              </a:lnSpc>
              <a:spcBef>
                <a:spcPts val="640"/>
              </a:spcBef>
              <a:spcAft>
                <a:spcPts val="0"/>
              </a:spcAft>
              <a:buSzPts val="3459"/>
              <a:buNone/>
            </a:pPr>
            <a:endParaRPr sz="2400">
              <a:latin typeface="Verdana"/>
              <a:ea typeface="Verdana"/>
              <a:cs typeface="Verdana"/>
              <a:sym typeface="Verdan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g24b1b9bd0d1_2_138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Decision States</a:t>
            </a:r>
            <a:endParaRPr>
              <a:solidFill>
                <a:schemeClr val="lt1"/>
              </a:solidFill>
            </a:endParaRPr>
          </a:p>
        </p:txBody>
      </p:sp>
      <p:sp>
        <p:nvSpPr>
          <p:cNvPr id="636" name="Google Shape;636;g24b1b9bd0d1_2_138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Char char="•"/>
            </a:pPr>
            <a:r>
              <a:rPr lang="en-US" b="1">
                <a:latin typeface="Verdana"/>
                <a:ea typeface="Verdana"/>
                <a:cs typeface="Verdana"/>
                <a:sym typeface="Verdana"/>
              </a:rPr>
              <a:t>Setting Events </a:t>
            </a:r>
            <a:r>
              <a:rPr lang="en-US">
                <a:latin typeface="Verdana"/>
                <a:ea typeface="Verdana"/>
                <a:cs typeface="Verdana"/>
                <a:sym typeface="Verdana"/>
              </a:rPr>
              <a:t>- an event occurring before or with an antecedent that increases the likelihood of a behavior</a:t>
            </a:r>
            <a:endParaRPr>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a:latin typeface="Verdana"/>
              <a:ea typeface="Verdana"/>
              <a:cs typeface="Verdana"/>
              <a:sym typeface="Verdana"/>
            </a:endParaRPr>
          </a:p>
          <a:p>
            <a:pPr marL="457200" lvl="0" indent="-431800" algn="l" rtl="0">
              <a:lnSpc>
                <a:spcPct val="100000"/>
              </a:lnSpc>
              <a:spcBef>
                <a:spcPts val="640"/>
              </a:spcBef>
              <a:spcAft>
                <a:spcPts val="0"/>
              </a:spcAft>
              <a:buSzPts val="3200"/>
              <a:buChar char="•"/>
            </a:pPr>
            <a:r>
              <a:rPr lang="en-US" b="1">
                <a:latin typeface="Verdana"/>
                <a:ea typeface="Verdana"/>
                <a:cs typeface="Verdana"/>
                <a:sym typeface="Verdana"/>
              </a:rPr>
              <a:t>Resource Depletion </a:t>
            </a:r>
            <a:r>
              <a:rPr lang="en-US">
                <a:latin typeface="Verdana"/>
                <a:ea typeface="Verdana"/>
                <a:cs typeface="Verdana"/>
                <a:sym typeface="Verdana"/>
              </a:rPr>
              <a:t>- as we become fatigued, our filters for appropriate behavior can be affected</a:t>
            </a:r>
            <a:endParaRPr>
              <a:latin typeface="Verdana"/>
              <a:ea typeface="Verdana"/>
              <a:cs typeface="Verdana"/>
              <a:sym typeface="Verdan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g24b1b9bd0d1_2_1390"/>
          <p:cNvSpPr txBox="1"/>
          <p:nvPr/>
        </p:nvSpPr>
        <p:spPr>
          <a:xfrm>
            <a:off x="5904675" y="6383425"/>
            <a:ext cx="1926900" cy="261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640"/>
              </a:spcBef>
              <a:spcAft>
                <a:spcPts val="0"/>
              </a:spcAft>
              <a:buClr>
                <a:srgbClr val="000000"/>
              </a:buClr>
              <a:buSzPts val="1000"/>
              <a:buFont typeface="Arial"/>
              <a:buNone/>
            </a:pPr>
            <a:r>
              <a:rPr lang="en-US" sz="1000" b="0" i="0" u="none" strike="noStrike" cap="none">
                <a:solidFill>
                  <a:srgbClr val="000000"/>
                </a:solidFill>
                <a:latin typeface="Verdana"/>
                <a:ea typeface="Verdana"/>
                <a:cs typeface="Verdana"/>
                <a:sym typeface="Verdana"/>
              </a:rPr>
              <a:t>(Danziger et al.,  2011)</a:t>
            </a:r>
            <a:endParaRPr sz="1000" b="0" i="0" u="none" strike="noStrike" cap="none">
              <a:solidFill>
                <a:srgbClr val="000000"/>
              </a:solidFill>
              <a:latin typeface="Verdana"/>
              <a:ea typeface="Verdana"/>
              <a:cs typeface="Verdana"/>
              <a:sym typeface="Verdana"/>
            </a:endParaRPr>
          </a:p>
        </p:txBody>
      </p:sp>
      <p:pic>
        <p:nvPicPr>
          <p:cNvPr id="642" name="Google Shape;642;g24b1b9bd0d1_2_1390" descr="This graph shows proportion of parole decisions before and after snack and lunch breaks. More individuals were granted parole when the judge was not hungry and had just taken a break or early in the morning when the day started. The point of this picture is to show that rest, breaks, and hunger can impact our decision making." title="Outcomes of parole hearings"/>
          <p:cNvPicPr preferRelativeResize="0"/>
          <p:nvPr/>
        </p:nvPicPr>
        <p:blipFill rotWithShape="1">
          <a:blip r:embed="rId3">
            <a:alphaModFix/>
          </a:blip>
          <a:srcRect/>
          <a:stretch/>
        </p:blipFill>
        <p:spPr>
          <a:xfrm>
            <a:off x="466925" y="2088675"/>
            <a:ext cx="7872403" cy="4184109"/>
          </a:xfrm>
          <a:prstGeom prst="rect">
            <a:avLst/>
          </a:prstGeom>
          <a:noFill/>
          <a:ln>
            <a:noFill/>
          </a:ln>
        </p:spPr>
      </p:pic>
      <p:sp>
        <p:nvSpPr>
          <p:cNvPr id="643" name="Google Shape;643;g24b1b9bd0d1_2_1390"/>
          <p:cNvSpPr txBox="1"/>
          <p:nvPr/>
        </p:nvSpPr>
        <p:spPr>
          <a:xfrm>
            <a:off x="2618600" y="2132750"/>
            <a:ext cx="1231200" cy="5694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Judge’s snack break</a:t>
            </a:r>
            <a:endParaRPr sz="1400" b="0" i="0" u="none" strike="noStrike" cap="none">
              <a:solidFill>
                <a:srgbClr val="000000"/>
              </a:solidFill>
              <a:latin typeface="Arial"/>
              <a:ea typeface="Arial"/>
              <a:cs typeface="Arial"/>
              <a:sym typeface="Arial"/>
            </a:endParaRPr>
          </a:p>
        </p:txBody>
      </p:sp>
      <p:sp>
        <p:nvSpPr>
          <p:cNvPr id="644" name="Google Shape;644;g24b1b9bd0d1_2_1390" descr="Arrow pointing to break time." title="Arrow"/>
          <p:cNvSpPr/>
          <p:nvPr/>
        </p:nvSpPr>
        <p:spPr>
          <a:xfrm rot="10800000" flipH="1">
            <a:off x="3151400" y="2738949"/>
            <a:ext cx="698400" cy="872700"/>
          </a:xfrm>
          <a:prstGeom prst="bentArrow">
            <a:avLst>
              <a:gd name="adj1" fmla="val 25000"/>
              <a:gd name="adj2" fmla="val 25000"/>
              <a:gd name="adj3" fmla="val 25000"/>
              <a:gd name="adj4" fmla="val 4375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5" name="Google Shape;645;g24b1b9bd0d1_2_1390"/>
          <p:cNvSpPr txBox="1"/>
          <p:nvPr/>
        </p:nvSpPr>
        <p:spPr>
          <a:xfrm>
            <a:off x="5411325" y="2161850"/>
            <a:ext cx="1190400" cy="5694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Judge’s lunch break</a:t>
            </a:r>
            <a:endParaRPr sz="1400" b="0" i="0" u="none" strike="noStrike" cap="none">
              <a:solidFill>
                <a:srgbClr val="000000"/>
              </a:solidFill>
              <a:latin typeface="Arial"/>
              <a:ea typeface="Arial"/>
              <a:cs typeface="Arial"/>
              <a:sym typeface="Arial"/>
            </a:endParaRPr>
          </a:p>
        </p:txBody>
      </p:sp>
      <p:sp>
        <p:nvSpPr>
          <p:cNvPr id="646" name="Google Shape;646;g24b1b9bd0d1_2_1390" descr="Arrow pointing to break time." title="Arrow"/>
          <p:cNvSpPr/>
          <p:nvPr/>
        </p:nvSpPr>
        <p:spPr>
          <a:xfrm rot="10800000" flipH="1">
            <a:off x="5730200" y="2731325"/>
            <a:ext cx="698400" cy="852000"/>
          </a:xfrm>
          <a:prstGeom prst="bentArrow">
            <a:avLst>
              <a:gd name="adj1" fmla="val 25000"/>
              <a:gd name="adj2" fmla="val 25000"/>
              <a:gd name="adj3" fmla="val 25000"/>
              <a:gd name="adj4" fmla="val 4375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7" name="Google Shape;647;g24b1b9bd0d1_2_139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Char char="•"/>
            </a:pPr>
            <a:r>
              <a:rPr lang="en-US"/>
              <a:t>Outcomes of parole hearings</a:t>
            </a:r>
            <a:endParaRPr/>
          </a:p>
        </p:txBody>
      </p:sp>
      <p:sp>
        <p:nvSpPr>
          <p:cNvPr id="648" name="Google Shape;648;g24b1b9bd0d1_2_139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Example: Resource Depletion</a:t>
            </a:r>
            <a:endParaRPr>
              <a:solidFill>
                <a:schemeClr val="lt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24b1b9bd0d1_2_163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a:latin typeface="Verdana"/>
                <a:ea typeface="Verdana"/>
                <a:cs typeface="Verdana"/>
                <a:sym typeface="Verdana"/>
              </a:rPr>
              <a:t>What are some common VDP’s for adults in your school?</a:t>
            </a:r>
            <a:endParaRPr>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a:latin typeface="Verdana"/>
              <a:ea typeface="Verdana"/>
              <a:cs typeface="Verdana"/>
              <a:sym typeface="Verdana"/>
            </a:endParaRPr>
          </a:p>
          <a:p>
            <a:pPr marL="25400" lvl="0" indent="0" algn="l" rtl="0">
              <a:lnSpc>
                <a:spcPct val="100000"/>
              </a:lnSpc>
              <a:spcBef>
                <a:spcPts val="640"/>
              </a:spcBef>
              <a:spcAft>
                <a:spcPts val="0"/>
              </a:spcAft>
              <a:buSzPts val="3200"/>
              <a:buNone/>
            </a:pPr>
            <a:r>
              <a:rPr lang="en-US" sz="2800">
                <a:latin typeface="Verdana"/>
                <a:ea typeface="Verdana"/>
                <a:cs typeface="Verdana"/>
                <a:sym typeface="Verdana"/>
              </a:rPr>
              <a:t>Reminder: A VDP is a given situation coupled with a person's internal state (setting events and resource depletion) that affects discipline </a:t>
            </a:r>
            <a:r>
              <a:rPr lang="en-US" sz="2800" b="1">
                <a:latin typeface="Verdana"/>
                <a:ea typeface="Verdana"/>
                <a:cs typeface="Verdana"/>
                <a:sym typeface="Verdana"/>
              </a:rPr>
              <a:t>decision</a:t>
            </a:r>
            <a:r>
              <a:rPr lang="en-US" sz="2800">
                <a:latin typeface="Verdana"/>
                <a:ea typeface="Verdana"/>
                <a:cs typeface="Verdana"/>
                <a:sym typeface="Verdana"/>
              </a:rPr>
              <a:t> making.</a:t>
            </a:r>
            <a:endParaRPr>
              <a:latin typeface="Verdana"/>
              <a:ea typeface="Verdana"/>
              <a:cs typeface="Verdana"/>
              <a:sym typeface="Verdana"/>
            </a:endParaRPr>
          </a:p>
        </p:txBody>
      </p:sp>
      <p:sp>
        <p:nvSpPr>
          <p:cNvPr id="654" name="Google Shape;654;g24b1b9bd0d1_2_163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solidFill>
                  <a:schemeClr val="lt1"/>
                </a:solidFill>
              </a:rPr>
              <a:t>Small Group Brainstorming and Discussion</a:t>
            </a:r>
            <a:endParaRPr>
              <a:solidFill>
                <a:schemeClr val="lt1"/>
              </a:solidFill>
            </a:endParaRPr>
          </a:p>
        </p:txBody>
      </p:sp>
      <p:sp>
        <p:nvSpPr>
          <p:cNvPr id="655" name="Google Shape;655;g24b1b9bd0d1_2_1637" title="Small Group Discussion"/>
          <p:cNvSpPr/>
          <p:nvPr/>
        </p:nvSpPr>
        <p:spPr>
          <a:xfrm>
            <a:off x="8145644" y="85251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g25161eac2880a32b_1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When you see an unwanted behavior or the start a power struggle, stop and ask yourself…</a:t>
            </a:r>
            <a:endParaRPr sz="2400">
              <a:latin typeface="Verdana"/>
              <a:ea typeface="Verdana"/>
              <a:cs typeface="Verdana"/>
              <a:sym typeface="Verdana"/>
            </a:endParaRPr>
          </a:p>
          <a:p>
            <a:pPr marL="457200" lvl="0" indent="-228600" algn="l" rtl="0">
              <a:lnSpc>
                <a:spcPct val="100000"/>
              </a:lnSpc>
              <a:spcBef>
                <a:spcPts val="640"/>
              </a:spcBef>
              <a:spcAft>
                <a:spcPts val="0"/>
              </a:spcAft>
              <a:buSzPts val="4129"/>
              <a:buNone/>
            </a:pP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“Am I triggered or agitated?”</a:t>
            </a:r>
            <a:endParaRPr sz="2400">
              <a:latin typeface="Verdana"/>
              <a:ea typeface="Verdana"/>
              <a:cs typeface="Verdana"/>
              <a:sym typeface="Verdana"/>
            </a:endParaRPr>
          </a:p>
          <a:p>
            <a:pPr marL="914400" lvl="1" indent="-381000" algn="l" rtl="0">
              <a:lnSpc>
                <a:spcPct val="100000"/>
              </a:lnSpc>
              <a:spcBef>
                <a:spcPts val="560"/>
              </a:spcBef>
              <a:spcAft>
                <a:spcPts val="0"/>
              </a:spcAft>
              <a:buSzPts val="2400"/>
              <a:buFont typeface="Verdana"/>
              <a:buChar char="–"/>
            </a:pPr>
            <a:r>
              <a:rPr lang="en-US">
                <a:latin typeface="Verdana"/>
                <a:ea typeface="Verdana"/>
                <a:cs typeface="Verdana"/>
                <a:sym typeface="Verdana"/>
              </a:rPr>
              <a:t>by this student or situation</a:t>
            </a:r>
            <a:endParaRPr>
              <a:latin typeface="Verdana"/>
              <a:ea typeface="Verdana"/>
              <a:cs typeface="Verdana"/>
              <a:sym typeface="Verdana"/>
            </a:endParaRPr>
          </a:p>
          <a:p>
            <a:pPr marL="914400" lvl="1" indent="-381000" algn="l" rtl="0">
              <a:lnSpc>
                <a:spcPct val="100000"/>
              </a:lnSpc>
              <a:spcBef>
                <a:spcPts val="560"/>
              </a:spcBef>
              <a:spcAft>
                <a:spcPts val="0"/>
              </a:spcAft>
              <a:buSzPts val="2400"/>
              <a:buFont typeface="Verdana"/>
              <a:buChar char="–"/>
            </a:pPr>
            <a:r>
              <a:rPr lang="en-US">
                <a:latin typeface="Verdana"/>
                <a:ea typeface="Verdana"/>
                <a:cs typeface="Verdana"/>
                <a:sym typeface="Verdana"/>
              </a:rPr>
              <a:t>or an outside factor</a:t>
            </a:r>
            <a:endParaRPr>
              <a:latin typeface="Verdana"/>
              <a:ea typeface="Verdana"/>
              <a:cs typeface="Verdana"/>
              <a:sym typeface="Verdana"/>
            </a:endParaRPr>
          </a:p>
          <a:p>
            <a:pPr marL="457200" lvl="0" indent="-228600" algn="l" rtl="0">
              <a:lnSpc>
                <a:spcPct val="100000"/>
              </a:lnSpc>
              <a:spcBef>
                <a:spcPts val="640"/>
              </a:spcBef>
              <a:spcAft>
                <a:spcPts val="0"/>
              </a:spcAft>
              <a:buSzPts val="4129"/>
              <a:buNone/>
            </a:pP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If yes, use an agreed-upon alternative response (neutralizing routine)</a:t>
            </a:r>
            <a:endParaRPr sz="2400">
              <a:latin typeface="Verdana"/>
              <a:ea typeface="Verdana"/>
              <a:cs typeface="Verdana"/>
              <a:sym typeface="Verdana"/>
            </a:endParaRPr>
          </a:p>
          <a:p>
            <a:pPr marL="457200" lvl="0" indent="-228600" algn="l" rtl="0">
              <a:lnSpc>
                <a:spcPct val="100000"/>
              </a:lnSpc>
              <a:spcBef>
                <a:spcPts val="640"/>
              </a:spcBef>
              <a:spcAft>
                <a:spcPts val="0"/>
              </a:spcAft>
              <a:buSzPts val="4129"/>
              <a:buNone/>
            </a:pP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a:t>
            </a:r>
            <a:r>
              <a:rPr lang="en-US" sz="2400" u="sng">
                <a:solidFill>
                  <a:schemeClr val="hlink"/>
                </a:solidFill>
                <a:latin typeface="Verdana"/>
                <a:ea typeface="Verdana"/>
                <a:cs typeface="Verdana"/>
                <a:sym typeface="Verdana"/>
                <a:hlinkClick r:id="rId3"/>
              </a:rPr>
              <a:t>Northeast PBIS Network, 2023</a:t>
            </a:r>
            <a:r>
              <a:rPr lang="en-US" sz="2400">
                <a:latin typeface="Verdana"/>
                <a:ea typeface="Verdana"/>
                <a:cs typeface="Verdana"/>
                <a:sym typeface="Verdana"/>
              </a:rPr>
              <a:t>)</a:t>
            </a:r>
            <a:endParaRPr sz="2400">
              <a:latin typeface="Verdana"/>
              <a:ea typeface="Verdana"/>
              <a:cs typeface="Verdana"/>
              <a:sym typeface="Verdana"/>
            </a:endParaRPr>
          </a:p>
        </p:txBody>
      </p:sp>
      <p:pic>
        <p:nvPicPr>
          <p:cNvPr id="661" name="Google Shape;661;g25161eac2880a32b_10" title="Angry person"/>
          <p:cNvPicPr preferRelativeResize="0"/>
          <p:nvPr/>
        </p:nvPicPr>
        <p:blipFill rotWithShape="1">
          <a:blip r:embed="rId4">
            <a:alphaModFix/>
          </a:blip>
          <a:srcRect/>
          <a:stretch/>
        </p:blipFill>
        <p:spPr>
          <a:xfrm>
            <a:off x="6886363" y="2501300"/>
            <a:ext cx="1876425" cy="2438400"/>
          </a:xfrm>
          <a:prstGeom prst="rect">
            <a:avLst/>
          </a:prstGeom>
          <a:noFill/>
          <a:ln>
            <a:noFill/>
          </a:ln>
        </p:spPr>
      </p:pic>
      <p:sp>
        <p:nvSpPr>
          <p:cNvPr id="662" name="Google Shape;662;g25161eac2880a32b_10"/>
          <p:cNvSpPr txBox="1">
            <a:spLocks noGrp="1"/>
          </p:cNvSpPr>
          <p:nvPr>
            <p:ph type="title"/>
          </p:nvPr>
        </p:nvSpPr>
        <p:spPr>
          <a:xfrm>
            <a:off x="156750" y="8235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solidFill>
                  <a:schemeClr val="lt1"/>
                </a:solidFill>
              </a:rPr>
              <a:t>Vulnerable Decision Points &amp; Neutralizing Routines</a:t>
            </a: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16f78976198_1_14"/>
          <p:cNvSpPr txBox="1"/>
          <p:nvPr/>
        </p:nvSpPr>
        <p:spPr>
          <a:xfrm>
            <a:off x="3493008" y="4696372"/>
            <a:ext cx="5422392" cy="187673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Focus on the here and now</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Share your expertise, information and ideas.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Assign a group recorder</a:t>
            </a:r>
            <a:endParaRPr sz="1400" b="0" i="0" u="none" strike="noStrike" cap="none">
              <a:solidFill>
                <a:srgbClr val="000000"/>
              </a:solidFill>
              <a:latin typeface="Arial"/>
              <a:ea typeface="Arial"/>
              <a:cs typeface="Arial"/>
              <a:sym typeface="Arial"/>
            </a:endParaRPr>
          </a:p>
        </p:txBody>
      </p:sp>
      <p:sp>
        <p:nvSpPr>
          <p:cNvPr id="184" name="Google Shape;184;g16f78976198_1_14"/>
          <p:cNvSpPr txBox="1"/>
          <p:nvPr/>
        </p:nvSpPr>
        <p:spPr>
          <a:xfrm>
            <a:off x="228600" y="4696372"/>
            <a:ext cx="326440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Practice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Presence</a:t>
            </a:r>
            <a:endParaRPr sz="1400" b="0" i="0" u="none" strike="noStrike" cap="none">
              <a:solidFill>
                <a:srgbClr val="000000"/>
              </a:solidFill>
              <a:latin typeface="Arial"/>
              <a:ea typeface="Arial"/>
              <a:cs typeface="Arial"/>
              <a:sym typeface="Arial"/>
            </a:endParaRPr>
          </a:p>
        </p:txBody>
      </p:sp>
      <p:cxnSp>
        <p:nvCxnSpPr>
          <p:cNvPr id="185" name="Google Shape;185;g16f78976198_1_14" title="Line"/>
          <p:cNvCxnSpPr/>
          <p:nvPr/>
        </p:nvCxnSpPr>
        <p:spPr>
          <a:xfrm>
            <a:off x="491412" y="4486855"/>
            <a:ext cx="8321040" cy="0"/>
          </a:xfrm>
          <a:prstGeom prst="straightConnector1">
            <a:avLst/>
          </a:prstGeom>
          <a:noFill/>
          <a:ln w="28575" cap="flat" cmpd="sng">
            <a:solidFill>
              <a:schemeClr val="dk1"/>
            </a:solidFill>
            <a:prstDash val="solid"/>
            <a:round/>
            <a:headEnd type="none" w="sm" len="sm"/>
            <a:tailEnd type="none" w="sm" len="sm"/>
          </a:ln>
        </p:spPr>
      </p:cxnSp>
      <p:sp>
        <p:nvSpPr>
          <p:cNvPr id="186" name="Google Shape;186;g16f78976198_1_14"/>
          <p:cNvSpPr txBox="1"/>
          <p:nvPr/>
        </p:nvSpPr>
        <p:spPr>
          <a:xfrm>
            <a:off x="3493008" y="3324645"/>
            <a:ext cx="5422392" cy="95340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Be open to new thoughts and ideas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Embrace learning opportunities</a:t>
            </a:r>
            <a:endParaRPr sz="1400" b="0" i="0" u="none" strike="noStrike" cap="none">
              <a:solidFill>
                <a:srgbClr val="000000"/>
              </a:solidFill>
              <a:latin typeface="Arial"/>
              <a:ea typeface="Arial"/>
              <a:cs typeface="Arial"/>
              <a:sym typeface="Arial"/>
            </a:endParaRPr>
          </a:p>
        </p:txBody>
      </p:sp>
      <p:sp>
        <p:nvSpPr>
          <p:cNvPr id="187" name="Google Shape;187;g16f78976198_1_14"/>
          <p:cNvSpPr txBox="1"/>
          <p:nvPr/>
        </p:nvSpPr>
        <p:spPr>
          <a:xfrm>
            <a:off x="228600" y="3324645"/>
            <a:ext cx="326440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Practice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Growth Mindset</a:t>
            </a:r>
            <a:endParaRPr sz="1400" b="0" i="0" u="none" strike="noStrike" cap="none">
              <a:solidFill>
                <a:srgbClr val="000000"/>
              </a:solidFill>
              <a:latin typeface="Arial"/>
              <a:ea typeface="Arial"/>
              <a:cs typeface="Arial"/>
              <a:sym typeface="Arial"/>
            </a:endParaRPr>
          </a:p>
        </p:txBody>
      </p:sp>
      <p:cxnSp>
        <p:nvCxnSpPr>
          <p:cNvPr id="188" name="Google Shape;188;g16f78976198_1_14" title="Line"/>
          <p:cNvCxnSpPr/>
          <p:nvPr/>
        </p:nvCxnSpPr>
        <p:spPr>
          <a:xfrm>
            <a:off x="491412" y="3164023"/>
            <a:ext cx="8321040" cy="0"/>
          </a:xfrm>
          <a:prstGeom prst="straightConnector1">
            <a:avLst/>
          </a:prstGeom>
          <a:noFill/>
          <a:ln w="28575" cap="flat" cmpd="sng">
            <a:solidFill>
              <a:schemeClr val="dk1"/>
            </a:solidFill>
            <a:prstDash val="solid"/>
            <a:round/>
            <a:headEnd type="none" w="sm" len="sm"/>
            <a:tailEnd type="none" w="sm" len="sm"/>
          </a:ln>
        </p:spPr>
      </p:cxnSp>
      <p:sp>
        <p:nvSpPr>
          <p:cNvPr id="189" name="Google Shape;189;g16f78976198_1_14"/>
          <p:cNvSpPr txBox="1"/>
          <p:nvPr/>
        </p:nvSpPr>
        <p:spPr>
          <a:xfrm>
            <a:off x="3493008" y="1748956"/>
            <a:ext cx="5422500" cy="13236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Extend patience, grace, and kindness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Focus on solutions to make things easier</a:t>
            </a:r>
            <a:endParaRPr sz="1400" b="0" i="0" u="none" strike="noStrike" cap="none">
              <a:solidFill>
                <a:srgbClr val="000000"/>
              </a:solidFill>
              <a:latin typeface="Arial"/>
              <a:ea typeface="Arial"/>
              <a:cs typeface="Arial"/>
              <a:sym typeface="Arial"/>
            </a:endParaRPr>
          </a:p>
        </p:txBody>
      </p:sp>
      <p:sp>
        <p:nvSpPr>
          <p:cNvPr id="190" name="Google Shape;190;g16f78976198_1_14"/>
          <p:cNvSpPr txBox="1"/>
          <p:nvPr/>
        </p:nvSpPr>
        <p:spPr>
          <a:xfrm>
            <a:off x="228600" y="1748956"/>
            <a:ext cx="326440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Practice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Self-Compassion</a:t>
            </a:r>
            <a:endParaRPr sz="1400" b="0" i="0" u="none" strike="noStrike" cap="none">
              <a:solidFill>
                <a:srgbClr val="000000"/>
              </a:solidFill>
              <a:latin typeface="Arial"/>
              <a:ea typeface="Arial"/>
              <a:cs typeface="Arial"/>
              <a:sym typeface="Arial"/>
            </a:endParaRPr>
          </a:p>
        </p:txBody>
      </p:sp>
      <p:sp>
        <p:nvSpPr>
          <p:cNvPr id="191" name="Google Shape;191;g16f78976198_1_1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solidFill>
                  <a:schemeClr val="lt1"/>
                </a:solidFill>
              </a:rPr>
              <a:t>Community Agreements</a:t>
            </a:r>
            <a:endParaRPr/>
          </a:p>
        </p:txBody>
      </p:sp>
      <p:grpSp>
        <p:nvGrpSpPr>
          <p:cNvPr id="192" name="Google Shape;192;g16f78976198_1_14" descr="Personal Reflection" title="Personal Reflection"/>
          <p:cNvGrpSpPr/>
          <p:nvPr/>
        </p:nvGrpSpPr>
        <p:grpSpPr>
          <a:xfrm>
            <a:off x="8266543" y="228597"/>
            <a:ext cx="648865" cy="660482"/>
            <a:chOff x="1490050" y="3805975"/>
            <a:chExt cx="491900" cy="482350"/>
          </a:xfrm>
        </p:grpSpPr>
        <p:sp>
          <p:nvSpPr>
            <p:cNvPr id="193" name="Google Shape;193;g16f78976198_1_14"/>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94" name="Google Shape;194;g16f78976198_1_14"/>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95" name="Google Shape;195;g16f78976198_1_14"/>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96" name="Google Shape;196;g16f78976198_1_14"/>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g17a1ae48644_0_0" title="Hand model of upstairs and downstairs brain"/>
          <p:cNvPicPr preferRelativeResize="0"/>
          <p:nvPr/>
        </p:nvPicPr>
        <p:blipFill rotWithShape="1">
          <a:blip r:embed="rId3">
            <a:alphaModFix/>
          </a:blip>
          <a:srcRect/>
          <a:stretch/>
        </p:blipFill>
        <p:spPr>
          <a:xfrm>
            <a:off x="1871850" y="1600175"/>
            <a:ext cx="5561350" cy="4922325"/>
          </a:xfrm>
          <a:prstGeom prst="rect">
            <a:avLst/>
          </a:prstGeom>
          <a:noFill/>
          <a:ln>
            <a:noFill/>
          </a:ln>
        </p:spPr>
      </p:pic>
      <p:sp>
        <p:nvSpPr>
          <p:cNvPr id="668" name="Google Shape;668;g17a1ae48644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Goal of Neutralizing Routines</a:t>
            </a:r>
            <a:endParaRPr>
              <a:solidFill>
                <a:schemeClr val="lt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Google Shape;673;g24b1b9bd0d1_2_1888" title="rumble strips"/>
          <p:cNvPicPr preferRelativeResize="0"/>
          <p:nvPr/>
        </p:nvPicPr>
        <p:blipFill rotWithShape="1">
          <a:blip r:embed="rId3">
            <a:alphaModFix/>
          </a:blip>
          <a:srcRect/>
          <a:stretch/>
        </p:blipFill>
        <p:spPr>
          <a:xfrm>
            <a:off x="675075" y="2274800"/>
            <a:ext cx="7786050" cy="2832650"/>
          </a:xfrm>
          <a:prstGeom prst="rect">
            <a:avLst/>
          </a:prstGeom>
          <a:noFill/>
          <a:ln>
            <a:noFill/>
          </a:ln>
        </p:spPr>
      </p:pic>
      <p:sp>
        <p:nvSpPr>
          <p:cNvPr id="674" name="Google Shape;674;g24b1b9bd0d1_2_188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solidFill>
                  <a:schemeClr val="lt1"/>
                </a:solidFill>
              </a:rPr>
              <a:t>Emotions are Our Warning System</a:t>
            </a:r>
            <a:endParaRPr>
              <a:solidFill>
                <a:schemeClr val="lt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24b1b9bd0d1_2_189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Emotional Agility</a:t>
            </a:r>
            <a:endParaRPr>
              <a:solidFill>
                <a:schemeClr val="lt1"/>
              </a:solidFill>
            </a:endParaRPr>
          </a:p>
        </p:txBody>
      </p:sp>
      <p:sp>
        <p:nvSpPr>
          <p:cNvPr id="680" name="Google Shape;680;g24b1b9bd0d1_2_189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92500" lnSpcReduction="10000"/>
          </a:bodyPr>
          <a:lstStyle/>
          <a:p>
            <a:pPr marL="25400" lvl="0" indent="0" algn="l" rtl="0">
              <a:lnSpc>
                <a:spcPct val="100000"/>
              </a:lnSpc>
              <a:spcBef>
                <a:spcPts val="640"/>
              </a:spcBef>
              <a:spcAft>
                <a:spcPts val="0"/>
              </a:spcAft>
              <a:buSzPct val="123549"/>
              <a:buNone/>
            </a:pPr>
            <a:r>
              <a:rPr lang="en-US">
                <a:latin typeface="Verdana"/>
                <a:ea typeface="Verdana"/>
                <a:cs typeface="Verdana"/>
                <a:sym typeface="Verdana"/>
              </a:rPr>
              <a:t>“</a:t>
            </a:r>
            <a:r>
              <a:rPr lang="en-US" sz="3800">
                <a:latin typeface="Verdana"/>
                <a:ea typeface="Verdana"/>
                <a:cs typeface="Verdana"/>
                <a:sym typeface="Verdana"/>
              </a:rPr>
              <a:t>Emotional Agility….choosing how you’ll respond to your emotional warning system...between stimulus and response there is a space.”</a:t>
            </a:r>
            <a:r>
              <a:rPr lang="en-US">
                <a:latin typeface="Verdana"/>
                <a:ea typeface="Verdana"/>
                <a:cs typeface="Verdana"/>
                <a:sym typeface="Verdana"/>
              </a:rPr>
              <a:t>							                                 </a:t>
            </a:r>
            <a:r>
              <a:rPr lang="en-US" sz="2400">
                <a:latin typeface="Verdana"/>
                <a:ea typeface="Verdana"/>
                <a:cs typeface="Verdana"/>
                <a:sym typeface="Verdana"/>
              </a:rPr>
              <a:t>(David, 2021)</a:t>
            </a:r>
            <a:endParaRPr>
              <a:latin typeface="Verdana"/>
              <a:ea typeface="Verdana"/>
              <a:cs typeface="Verdana"/>
              <a:sym typeface="Verdana"/>
            </a:endParaRPr>
          </a:p>
          <a:p>
            <a:pPr marL="25400" lvl="0" indent="0" algn="l" rtl="0">
              <a:lnSpc>
                <a:spcPct val="100000"/>
              </a:lnSpc>
              <a:spcBef>
                <a:spcPts val="640"/>
              </a:spcBef>
              <a:spcAft>
                <a:spcPts val="0"/>
              </a:spcAft>
              <a:buSzPct val="123549"/>
              <a:buNone/>
            </a:pPr>
            <a:endParaRPr>
              <a:latin typeface="Verdana"/>
              <a:ea typeface="Verdana"/>
              <a:cs typeface="Verdana"/>
              <a:sym typeface="Verdana"/>
            </a:endParaRPr>
          </a:p>
          <a:p>
            <a:pPr marL="25400" lvl="0" indent="0" algn="l" rtl="0">
              <a:lnSpc>
                <a:spcPct val="100000"/>
              </a:lnSpc>
              <a:spcBef>
                <a:spcPts val="640"/>
              </a:spcBef>
              <a:spcAft>
                <a:spcPts val="0"/>
              </a:spcAft>
              <a:buSzPct val="123549"/>
              <a:buNone/>
            </a:pPr>
            <a:r>
              <a:rPr lang="en-US">
                <a:latin typeface="Verdana"/>
                <a:ea typeface="Verdana"/>
                <a:cs typeface="Verdana"/>
                <a:sym typeface="Verdana"/>
              </a:rPr>
              <a:t>“In that space is our power to choose our response. In our response lies our growth and freedom.”                                  </a:t>
            </a:r>
            <a:r>
              <a:rPr lang="en-US" sz="2200">
                <a:latin typeface="Verdana"/>
                <a:ea typeface="Verdana"/>
                <a:cs typeface="Verdana"/>
                <a:sym typeface="Verdana"/>
              </a:rPr>
              <a:t>(Frankl, 1946)</a:t>
            </a:r>
            <a:endParaRPr>
              <a:latin typeface="Verdana"/>
              <a:ea typeface="Verdana"/>
              <a:cs typeface="Verdana"/>
              <a:sym typeface="Verdana"/>
            </a:endParaRPr>
          </a:p>
          <a:p>
            <a:pPr marL="457200" lvl="0" indent="-228600" algn="l" rtl="0">
              <a:lnSpc>
                <a:spcPct val="100000"/>
              </a:lnSpc>
              <a:spcBef>
                <a:spcPts val="640"/>
              </a:spcBef>
              <a:spcAft>
                <a:spcPts val="0"/>
              </a:spcAft>
              <a:buSzPct val="123549"/>
              <a:buNone/>
            </a:pPr>
            <a:endParaRPr/>
          </a:p>
          <a:p>
            <a:pPr marL="457200" lvl="0" indent="-228600" algn="l" rtl="0">
              <a:lnSpc>
                <a:spcPct val="100000"/>
              </a:lnSpc>
              <a:spcBef>
                <a:spcPts val="640"/>
              </a:spcBef>
              <a:spcAft>
                <a:spcPts val="0"/>
              </a:spcAft>
              <a:buSzPct val="123549"/>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13e6a4f5b4d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Neutralizing Routines</a:t>
            </a:r>
            <a:endParaRPr>
              <a:solidFill>
                <a:schemeClr val="lt1"/>
              </a:solidFill>
            </a:endParaRPr>
          </a:p>
        </p:txBody>
      </p:sp>
      <p:sp>
        <p:nvSpPr>
          <p:cNvPr id="686" name="Google Shape;686;g13e6a4f5b4d_0_0"/>
          <p:cNvSpPr txBox="1">
            <a:spLocks noGrp="1"/>
          </p:cNvSpPr>
          <p:nvPr>
            <p:ph type="body" idx="1"/>
          </p:nvPr>
        </p:nvSpPr>
        <p:spPr>
          <a:xfrm>
            <a:off x="452375" y="1510925"/>
            <a:ext cx="4038600" cy="43815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b="1">
                <a:latin typeface="Verdana"/>
                <a:ea typeface="Verdana"/>
                <a:cs typeface="Verdana"/>
                <a:sym typeface="Verdana"/>
              </a:rPr>
              <a:t>COMPONENTS:</a:t>
            </a:r>
            <a:endParaRPr>
              <a:latin typeface="Verdana"/>
              <a:ea typeface="Verdana"/>
              <a:cs typeface="Verdana"/>
              <a:sym typeface="Verdana"/>
            </a:endParaRPr>
          </a:p>
        </p:txBody>
      </p:sp>
      <p:sp>
        <p:nvSpPr>
          <p:cNvPr id="687" name="Google Shape;687;g13e6a4f5b4d_0_0"/>
          <p:cNvSpPr txBox="1">
            <a:spLocks noGrp="1"/>
          </p:cNvSpPr>
          <p:nvPr>
            <p:ph type="body" idx="4294967295"/>
          </p:nvPr>
        </p:nvSpPr>
        <p:spPr>
          <a:xfrm>
            <a:off x="452375" y="2174875"/>
            <a:ext cx="4040188" cy="4418013"/>
          </a:xfrm>
          <a:prstGeom prst="rect">
            <a:avLst/>
          </a:prstGeom>
          <a:solidFill>
            <a:schemeClr val="lt1"/>
          </a:solidFill>
          <a:ln>
            <a:noFill/>
          </a:ln>
        </p:spPr>
        <p:txBody>
          <a:bodyPr spcFirstLastPara="1" wrap="square" lIns="91425" tIns="45700" rIns="91425" bIns="45700" anchor="t" anchorCtr="0">
            <a:noAutofit/>
          </a:bodyPr>
          <a:lstStyle/>
          <a:p>
            <a:pPr marL="457200" lvl="0" indent="-393700" algn="l" rtl="0">
              <a:lnSpc>
                <a:spcPct val="100000"/>
              </a:lnSpc>
              <a:spcBef>
                <a:spcPts val="420"/>
              </a:spcBef>
              <a:spcAft>
                <a:spcPts val="0"/>
              </a:spcAft>
              <a:buSzPts val="2600"/>
              <a:buFont typeface="Verdana"/>
              <a:buChar char="❖"/>
            </a:pPr>
            <a:r>
              <a:rPr lang="en-US" sz="2600">
                <a:latin typeface="Verdana"/>
                <a:ea typeface="Verdana"/>
                <a:cs typeface="Verdana"/>
                <a:sym typeface="Verdana"/>
              </a:rPr>
              <a:t>If - then statement</a:t>
            </a:r>
            <a:endParaRPr sz="2600">
              <a:latin typeface="Verdana"/>
              <a:ea typeface="Verdana"/>
              <a:cs typeface="Verdana"/>
              <a:sym typeface="Verdana"/>
            </a:endParaRPr>
          </a:p>
          <a:p>
            <a:pPr marL="457200" lvl="0" indent="0" algn="l" rtl="0">
              <a:lnSpc>
                <a:spcPct val="100000"/>
              </a:lnSpc>
              <a:spcBef>
                <a:spcPts val="420"/>
              </a:spcBef>
              <a:spcAft>
                <a:spcPts val="0"/>
              </a:spcAft>
              <a:buSzPts val="2400"/>
              <a:buNone/>
            </a:pPr>
            <a:endParaRPr sz="2600">
              <a:latin typeface="Verdana"/>
              <a:ea typeface="Verdana"/>
              <a:cs typeface="Verdana"/>
              <a:sym typeface="Verdana"/>
            </a:endParaRPr>
          </a:p>
          <a:p>
            <a:pPr marL="457200" lvl="0" indent="-393700" algn="l" rtl="0">
              <a:lnSpc>
                <a:spcPct val="100000"/>
              </a:lnSpc>
              <a:spcBef>
                <a:spcPts val="420"/>
              </a:spcBef>
              <a:spcAft>
                <a:spcPts val="0"/>
              </a:spcAft>
              <a:buSzPts val="2600"/>
              <a:buFont typeface="Verdana"/>
              <a:buChar char="❖"/>
            </a:pPr>
            <a:r>
              <a:rPr lang="en-US" sz="2600">
                <a:latin typeface="Verdana"/>
                <a:ea typeface="Verdana"/>
                <a:cs typeface="Verdana"/>
                <a:sym typeface="Verdana"/>
              </a:rPr>
              <a:t>Brief</a:t>
            </a:r>
            <a:endParaRPr sz="2600">
              <a:latin typeface="Verdana"/>
              <a:ea typeface="Verdana"/>
              <a:cs typeface="Verdana"/>
              <a:sym typeface="Verdana"/>
            </a:endParaRPr>
          </a:p>
          <a:p>
            <a:pPr marL="457200" lvl="0" indent="0" algn="l" rtl="0">
              <a:lnSpc>
                <a:spcPct val="100000"/>
              </a:lnSpc>
              <a:spcBef>
                <a:spcPts val="420"/>
              </a:spcBef>
              <a:spcAft>
                <a:spcPts val="0"/>
              </a:spcAft>
              <a:buSzPts val="2400"/>
              <a:buNone/>
            </a:pPr>
            <a:endParaRPr sz="2600">
              <a:latin typeface="Verdana"/>
              <a:ea typeface="Verdana"/>
              <a:cs typeface="Verdana"/>
              <a:sym typeface="Verdana"/>
            </a:endParaRPr>
          </a:p>
          <a:p>
            <a:pPr marL="457200" lvl="0" indent="-393700" algn="l" rtl="0">
              <a:lnSpc>
                <a:spcPct val="100000"/>
              </a:lnSpc>
              <a:spcBef>
                <a:spcPts val="420"/>
              </a:spcBef>
              <a:spcAft>
                <a:spcPts val="0"/>
              </a:spcAft>
              <a:buSzPts val="2600"/>
              <a:buFont typeface="Verdana"/>
              <a:buChar char="❖"/>
            </a:pPr>
            <a:r>
              <a:rPr lang="en-US" sz="2600">
                <a:latin typeface="Verdana"/>
                <a:ea typeface="Verdana"/>
                <a:cs typeface="Verdana"/>
                <a:sym typeface="Verdana"/>
              </a:rPr>
              <a:t>Clear Steps</a:t>
            </a:r>
            <a:endParaRPr sz="2600">
              <a:latin typeface="Verdana"/>
              <a:ea typeface="Verdana"/>
              <a:cs typeface="Verdana"/>
              <a:sym typeface="Verdana"/>
            </a:endParaRPr>
          </a:p>
          <a:p>
            <a:pPr marL="457200" lvl="0" indent="0" algn="l" rtl="0">
              <a:lnSpc>
                <a:spcPct val="100000"/>
              </a:lnSpc>
              <a:spcBef>
                <a:spcPts val="420"/>
              </a:spcBef>
              <a:spcAft>
                <a:spcPts val="0"/>
              </a:spcAft>
              <a:buSzPts val="2400"/>
              <a:buNone/>
            </a:pPr>
            <a:endParaRPr sz="2600">
              <a:latin typeface="Verdana"/>
              <a:ea typeface="Verdana"/>
              <a:cs typeface="Verdana"/>
              <a:sym typeface="Verdana"/>
            </a:endParaRPr>
          </a:p>
          <a:p>
            <a:pPr marL="457200" lvl="0" indent="-393700" algn="l" rtl="0">
              <a:lnSpc>
                <a:spcPct val="100000"/>
              </a:lnSpc>
              <a:spcBef>
                <a:spcPts val="420"/>
              </a:spcBef>
              <a:spcAft>
                <a:spcPts val="0"/>
              </a:spcAft>
              <a:buSzPts val="2600"/>
              <a:buFont typeface="Verdana"/>
              <a:buChar char="❖"/>
            </a:pPr>
            <a:r>
              <a:rPr lang="en-US" sz="2600">
                <a:latin typeface="Verdana"/>
                <a:ea typeface="Verdana"/>
                <a:cs typeface="Verdana"/>
                <a:sym typeface="Verdana"/>
              </a:rPr>
              <a:t>Doable</a:t>
            </a:r>
            <a:endParaRPr sz="2600">
              <a:latin typeface="Verdana"/>
              <a:ea typeface="Verdana"/>
              <a:cs typeface="Verdana"/>
              <a:sym typeface="Verdana"/>
            </a:endParaRPr>
          </a:p>
          <a:p>
            <a:pPr marL="457200" lvl="0" indent="0" algn="l" rtl="0">
              <a:lnSpc>
                <a:spcPct val="100000"/>
              </a:lnSpc>
              <a:spcBef>
                <a:spcPts val="420"/>
              </a:spcBef>
              <a:spcAft>
                <a:spcPts val="0"/>
              </a:spcAft>
              <a:buSzPts val="2400"/>
              <a:buNone/>
            </a:pPr>
            <a:endParaRPr sz="2600">
              <a:latin typeface="Verdana"/>
              <a:ea typeface="Verdana"/>
              <a:cs typeface="Verdana"/>
              <a:sym typeface="Verdana"/>
            </a:endParaRPr>
          </a:p>
          <a:p>
            <a:pPr marL="457200" lvl="0" indent="-393700" algn="l" rtl="0">
              <a:lnSpc>
                <a:spcPct val="100000"/>
              </a:lnSpc>
              <a:spcBef>
                <a:spcPts val="420"/>
              </a:spcBef>
              <a:spcAft>
                <a:spcPts val="0"/>
              </a:spcAft>
              <a:buSzPts val="2600"/>
              <a:buFont typeface="Verdana"/>
              <a:buChar char="❖"/>
            </a:pPr>
            <a:r>
              <a:rPr lang="en-US" sz="2600">
                <a:latin typeface="Verdana"/>
                <a:ea typeface="Verdana"/>
                <a:cs typeface="Verdana"/>
                <a:sym typeface="Verdana"/>
              </a:rPr>
              <a:t>Interrupts the chain of </a:t>
            </a:r>
            <a:r>
              <a:rPr lang="en-US" sz="2600">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events</a:t>
            </a:r>
            <a:endParaRPr sz="2600">
              <a:latin typeface="Verdana"/>
              <a:ea typeface="Verdana"/>
              <a:cs typeface="Verdana"/>
              <a:sym typeface="Verdana"/>
            </a:endParaRPr>
          </a:p>
        </p:txBody>
      </p:sp>
      <p:sp>
        <p:nvSpPr>
          <p:cNvPr id="688" name="Google Shape;688;g13e6a4f5b4d_0_0"/>
          <p:cNvSpPr txBox="1">
            <a:spLocks noGrp="1"/>
          </p:cNvSpPr>
          <p:nvPr>
            <p:ph type="subTitle" idx="4294967295"/>
          </p:nvPr>
        </p:nvSpPr>
        <p:spPr>
          <a:xfrm>
            <a:off x="5104175" y="1371588"/>
            <a:ext cx="4038600" cy="639900"/>
          </a:xfrm>
          <a:prstGeom prst="rect">
            <a:avLst/>
          </a:prstGeom>
          <a:solidFill>
            <a:schemeClr val="lt1"/>
          </a:solidFill>
          <a:ln>
            <a:noFill/>
          </a:ln>
        </p:spPr>
        <p:txBody>
          <a:bodyPr spcFirstLastPara="1" wrap="square" lIns="91425" tIns="45700" rIns="91425" bIns="45700" anchor="b" anchorCtr="0">
            <a:noAutofit/>
          </a:bodyPr>
          <a:lstStyle/>
          <a:p>
            <a:pPr marL="0" marR="0" lvl="0" indent="0" algn="l" rtl="0">
              <a:lnSpc>
                <a:spcPct val="100000"/>
              </a:lnSpc>
              <a:spcBef>
                <a:spcPts val="420"/>
              </a:spcBef>
              <a:spcAft>
                <a:spcPts val="0"/>
              </a:spcAft>
              <a:buClr>
                <a:schemeClr val="dk1"/>
              </a:buClr>
              <a:buSzPts val="2100"/>
              <a:buFont typeface="Arial"/>
              <a:buNone/>
            </a:pPr>
            <a:r>
              <a:rPr lang="en-US" b="1" i="0" u="none" strike="noStrike" cap="none">
                <a:solidFill>
                  <a:schemeClr val="dk1"/>
                </a:solidFill>
                <a:latin typeface="Verdana"/>
                <a:ea typeface="Verdana"/>
                <a:cs typeface="Verdana"/>
                <a:sym typeface="Verdana"/>
              </a:rPr>
              <a:t>EXAMPLES:</a:t>
            </a:r>
            <a:endParaRPr b="1" i="0" u="none" strike="noStrike" cap="none">
              <a:solidFill>
                <a:schemeClr val="dk1"/>
              </a:solidFill>
              <a:latin typeface="Verdana"/>
              <a:ea typeface="Verdana"/>
              <a:cs typeface="Verdana"/>
              <a:sym typeface="Verdana"/>
            </a:endParaRPr>
          </a:p>
        </p:txBody>
      </p:sp>
      <p:sp>
        <p:nvSpPr>
          <p:cNvPr id="689" name="Google Shape;689;g13e6a4f5b4d_0_0"/>
          <p:cNvSpPr txBox="1">
            <a:spLocks noGrp="1"/>
          </p:cNvSpPr>
          <p:nvPr>
            <p:ph type="subTitle" idx="4294967295"/>
          </p:nvPr>
        </p:nvSpPr>
        <p:spPr>
          <a:xfrm>
            <a:off x="5104175" y="2237700"/>
            <a:ext cx="3370500" cy="3843300"/>
          </a:xfrm>
          <a:prstGeom prst="rect">
            <a:avLst/>
          </a:prstGeom>
          <a:solidFill>
            <a:schemeClr val="lt1"/>
          </a:solidFill>
          <a:ln>
            <a:noFill/>
          </a:ln>
        </p:spPr>
        <p:txBody>
          <a:bodyPr spcFirstLastPara="1" wrap="square" lIns="91425" tIns="45700" rIns="91425" bIns="45700" anchor="t" anchorCtr="0">
            <a:noAutofit/>
          </a:bodyPr>
          <a:lstStyle/>
          <a:p>
            <a:pPr marL="457200" marR="0" lvl="0" indent="-393700" algn="l" rtl="0">
              <a:lnSpc>
                <a:spcPct val="100000"/>
              </a:lnSpc>
              <a:spcBef>
                <a:spcPts val="480"/>
              </a:spcBef>
              <a:spcAft>
                <a:spcPts val="0"/>
              </a:spcAft>
              <a:buClr>
                <a:schemeClr val="dk1"/>
              </a:buClr>
              <a:buSzPts val="2600"/>
              <a:buFont typeface="Arial"/>
              <a:buChar char="❖"/>
            </a:pPr>
            <a:r>
              <a:rPr lang="en-US" sz="2600" b="0" i="0" u="none" strike="noStrike" cap="none">
                <a:solidFill>
                  <a:schemeClr val="dk1"/>
                </a:solidFill>
                <a:latin typeface="Verdana"/>
                <a:ea typeface="Verdana"/>
                <a:cs typeface="Verdana"/>
                <a:sym typeface="Verdana"/>
              </a:rPr>
              <a:t>Delay the decision until I can think clearly</a:t>
            </a:r>
            <a:endParaRPr sz="26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chemeClr val="dk1"/>
              </a:buClr>
              <a:buSzPts val="1100"/>
              <a:buFont typeface="Arial"/>
              <a:buNone/>
            </a:pPr>
            <a:endParaRPr sz="2600" b="0" i="0" u="none" strike="noStrike" cap="none">
              <a:solidFill>
                <a:schemeClr val="dk1"/>
              </a:solidFill>
              <a:latin typeface="Verdana"/>
              <a:ea typeface="Verdana"/>
              <a:cs typeface="Verdana"/>
              <a:sym typeface="Verdana"/>
            </a:endParaRPr>
          </a:p>
          <a:p>
            <a:pPr marL="457200" marR="0" lvl="0" indent="-393700" algn="l" rtl="0">
              <a:lnSpc>
                <a:spcPct val="100000"/>
              </a:lnSpc>
              <a:spcBef>
                <a:spcPts val="480"/>
              </a:spcBef>
              <a:spcAft>
                <a:spcPts val="0"/>
              </a:spcAft>
              <a:buClr>
                <a:schemeClr val="dk1"/>
              </a:buClr>
              <a:buSzPts val="2600"/>
              <a:buFont typeface="Arial"/>
              <a:buChar char="❖"/>
            </a:pPr>
            <a:r>
              <a:rPr lang="en-US" sz="2600" b="0" i="0" u="none" strike="noStrike" cap="none">
                <a:solidFill>
                  <a:schemeClr val="dk1"/>
                </a:solidFill>
                <a:latin typeface="Verdana"/>
                <a:ea typeface="Verdana"/>
                <a:cs typeface="Verdana"/>
                <a:sym typeface="Verdana"/>
              </a:rPr>
              <a:t>Reframe the situation</a:t>
            </a:r>
            <a:endParaRPr sz="26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chemeClr val="dk1"/>
              </a:buClr>
              <a:buSzPts val="1100"/>
              <a:buFont typeface="Arial"/>
              <a:buNone/>
            </a:pPr>
            <a:endParaRPr sz="2600" b="0" i="0" u="none" strike="noStrike" cap="none">
              <a:solidFill>
                <a:schemeClr val="dk1"/>
              </a:solidFill>
              <a:latin typeface="Verdana"/>
              <a:ea typeface="Verdana"/>
              <a:cs typeface="Verdana"/>
              <a:sym typeface="Verdana"/>
            </a:endParaRPr>
          </a:p>
          <a:p>
            <a:pPr marL="457200" marR="0" lvl="0" indent="-393700" algn="l" rtl="0">
              <a:lnSpc>
                <a:spcPct val="100000"/>
              </a:lnSpc>
              <a:spcBef>
                <a:spcPts val="480"/>
              </a:spcBef>
              <a:spcAft>
                <a:spcPts val="0"/>
              </a:spcAft>
              <a:buClr>
                <a:schemeClr val="dk1"/>
              </a:buClr>
              <a:buSzPts val="2600"/>
              <a:buFont typeface="Arial"/>
              <a:buChar char="❖"/>
            </a:pPr>
            <a:r>
              <a:rPr lang="en-US" sz="2600" b="0" i="0" u="none" strike="noStrike" cap="none">
                <a:solidFill>
                  <a:schemeClr val="dk1"/>
                </a:solidFill>
                <a:latin typeface="Verdana"/>
                <a:ea typeface="Verdana"/>
                <a:cs typeface="Verdana"/>
                <a:sym typeface="Verdana"/>
              </a:rPr>
              <a:t>Take care of yourself</a:t>
            </a:r>
            <a:endParaRPr sz="26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chemeClr val="dk1"/>
              </a:buClr>
              <a:buSzPts val="2400"/>
              <a:buFont typeface="Arial"/>
              <a:buNone/>
            </a:pPr>
            <a:endParaRPr sz="2600" b="0" i="0" u="none" strike="noStrike" cap="none">
              <a:solidFill>
                <a:schemeClr val="dk1"/>
              </a:solidFill>
              <a:latin typeface="Verdana"/>
              <a:ea typeface="Verdana"/>
              <a:cs typeface="Verdana"/>
              <a:sym typeface="Verdan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gf5febad552_0_1026" descr="Take 5 is a great mindfulness and relaxation exercise to use with kids, adults, and anyone in between. I teach it in education, healthcare, and corporate settings and people love it. Try it out!&#10;&#10;Cory Muscara is the founder of the Long Island Center for Mindfulness. He serves as faculty at Columbia Teachers College and the University of Pennsylvania, where he teaches mindfulness and positive psychology, and in 2012 spent six months in silence living as a monk in Asia.  You can learn more about his teachings at www.LImindfulness.com" title="Simple Mindfulness Strategy -- Take 5">
            <a:hlinkClick r:id="rId3"/>
          </p:cNvPr>
          <p:cNvPicPr preferRelativeResize="0"/>
          <p:nvPr/>
        </p:nvPicPr>
        <p:blipFill rotWithShape="1">
          <a:blip r:embed="rId4">
            <a:alphaModFix/>
          </a:blip>
          <a:srcRect/>
          <a:stretch/>
        </p:blipFill>
        <p:spPr>
          <a:xfrm>
            <a:off x="1553875" y="1649275"/>
            <a:ext cx="5990326" cy="4492750"/>
          </a:xfrm>
          <a:prstGeom prst="rect">
            <a:avLst/>
          </a:prstGeom>
          <a:noFill/>
          <a:ln>
            <a:noFill/>
          </a:ln>
        </p:spPr>
      </p:pic>
      <p:sp>
        <p:nvSpPr>
          <p:cNvPr id="696" name="Google Shape;696;gf5febad552_0_102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A Quick Neutralizing Routine</a:t>
            </a:r>
            <a:endParaRPr>
              <a:solidFill>
                <a:schemeClr val="lt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24b1b9bd0d1_2_164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solidFill>
                  <a:schemeClr val="lt1"/>
                </a:solidFill>
              </a:rPr>
              <a:t>Mindfulness as a Neutralizing Routine</a:t>
            </a:r>
            <a:endParaRPr>
              <a:solidFill>
                <a:schemeClr val="lt1"/>
              </a:solidFill>
            </a:endParaRPr>
          </a:p>
        </p:txBody>
      </p:sp>
      <p:sp>
        <p:nvSpPr>
          <p:cNvPr id="702" name="Google Shape;702;g24b1b9bd0d1_2_164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48275" algn="l" rtl="0">
              <a:lnSpc>
                <a:spcPct val="100000"/>
              </a:lnSpc>
              <a:spcBef>
                <a:spcPts val="640"/>
              </a:spcBef>
              <a:spcAft>
                <a:spcPts val="0"/>
              </a:spcAft>
              <a:buSzPts val="3459"/>
              <a:buFont typeface="Verdana"/>
              <a:buChar char="•"/>
            </a:pPr>
            <a:r>
              <a:rPr lang="en-US">
                <a:latin typeface="Verdana"/>
                <a:ea typeface="Verdana"/>
                <a:cs typeface="Verdana"/>
                <a:sym typeface="Verdana"/>
              </a:rPr>
              <a:t>Release your tongue from the top of your mouth</a:t>
            </a:r>
            <a:endParaRPr>
              <a:latin typeface="Verdana"/>
              <a:ea typeface="Verdana"/>
              <a:cs typeface="Verdana"/>
              <a:sym typeface="Verdana"/>
            </a:endParaRPr>
          </a:p>
          <a:p>
            <a:pPr marL="457200" lvl="0" indent="-448275" algn="l" rtl="0">
              <a:lnSpc>
                <a:spcPct val="100000"/>
              </a:lnSpc>
              <a:spcBef>
                <a:spcPts val="640"/>
              </a:spcBef>
              <a:spcAft>
                <a:spcPts val="0"/>
              </a:spcAft>
              <a:buSzPts val="3459"/>
              <a:buFont typeface="Verdana"/>
              <a:buChar char="•"/>
            </a:pPr>
            <a:r>
              <a:rPr lang="en-US">
                <a:latin typeface="Verdana"/>
                <a:ea typeface="Verdana"/>
                <a:cs typeface="Verdana"/>
                <a:sym typeface="Verdana"/>
              </a:rPr>
              <a:t>Name 5 things you see</a:t>
            </a:r>
            <a:endParaRPr>
              <a:latin typeface="Verdana"/>
              <a:ea typeface="Verdana"/>
              <a:cs typeface="Verdana"/>
              <a:sym typeface="Verdana"/>
            </a:endParaRPr>
          </a:p>
          <a:p>
            <a:pPr marL="457200" lvl="0" indent="-448275" algn="l" rtl="0">
              <a:lnSpc>
                <a:spcPct val="100000"/>
              </a:lnSpc>
              <a:spcBef>
                <a:spcPts val="640"/>
              </a:spcBef>
              <a:spcAft>
                <a:spcPts val="0"/>
              </a:spcAft>
              <a:buSzPts val="3459"/>
              <a:buFont typeface="Verdana"/>
              <a:buChar char="•"/>
            </a:pPr>
            <a:r>
              <a:rPr lang="en-US">
                <a:latin typeface="Verdana"/>
                <a:ea typeface="Verdana"/>
                <a:cs typeface="Verdana"/>
                <a:sym typeface="Verdana"/>
              </a:rPr>
              <a:t>Push your feet through the floor</a:t>
            </a:r>
            <a:endParaRPr>
              <a:latin typeface="Verdana"/>
              <a:ea typeface="Verdana"/>
              <a:cs typeface="Verdana"/>
              <a:sym typeface="Verdana"/>
            </a:endParaRPr>
          </a:p>
          <a:p>
            <a:pPr marL="457200" lvl="0" indent="-448275" algn="l" rtl="0">
              <a:lnSpc>
                <a:spcPct val="100000"/>
              </a:lnSpc>
              <a:spcBef>
                <a:spcPts val="640"/>
              </a:spcBef>
              <a:spcAft>
                <a:spcPts val="0"/>
              </a:spcAft>
              <a:buSzPts val="3459"/>
              <a:buFont typeface="Verdana"/>
              <a:buChar char="•"/>
            </a:pPr>
            <a:r>
              <a:rPr lang="en-US">
                <a:latin typeface="Verdana"/>
                <a:ea typeface="Verdana"/>
                <a:cs typeface="Verdana"/>
                <a:sym typeface="Verdana"/>
              </a:rPr>
              <a:t>Relax your jaw</a:t>
            </a:r>
            <a:endParaRPr>
              <a:latin typeface="Verdana"/>
              <a:ea typeface="Verdana"/>
              <a:cs typeface="Verdana"/>
              <a:sym typeface="Verdana"/>
            </a:endParaRPr>
          </a:p>
          <a:p>
            <a:pPr marL="457200" lvl="0" indent="-448275" algn="l" rtl="0">
              <a:lnSpc>
                <a:spcPct val="100000"/>
              </a:lnSpc>
              <a:spcBef>
                <a:spcPts val="640"/>
              </a:spcBef>
              <a:spcAft>
                <a:spcPts val="0"/>
              </a:spcAft>
              <a:buSzPts val="3459"/>
              <a:buFont typeface="Verdana"/>
              <a:buChar char="•"/>
            </a:pPr>
            <a:r>
              <a:rPr lang="en-US">
                <a:latin typeface="Verdana"/>
                <a:ea typeface="Verdana"/>
                <a:cs typeface="Verdana"/>
                <a:sym typeface="Verdana"/>
              </a:rPr>
              <a:t>Count the things in the room that begin with the letter B</a:t>
            </a:r>
            <a:endParaRPr>
              <a:latin typeface="Verdana"/>
              <a:ea typeface="Verdana"/>
              <a:cs typeface="Verdana"/>
              <a:sym typeface="Verdana"/>
            </a:endParaRPr>
          </a:p>
          <a:p>
            <a:pPr marL="457200" lvl="0" indent="-448275" algn="l" rtl="0">
              <a:lnSpc>
                <a:spcPct val="100000"/>
              </a:lnSpc>
              <a:spcBef>
                <a:spcPts val="640"/>
              </a:spcBef>
              <a:spcAft>
                <a:spcPts val="0"/>
              </a:spcAft>
              <a:buSzPts val="3459"/>
              <a:buFont typeface="Verdana"/>
              <a:buChar char="•"/>
            </a:pPr>
            <a:r>
              <a:rPr lang="en-US">
                <a:latin typeface="Verdana"/>
                <a:ea typeface="Verdana"/>
                <a:cs typeface="Verdana"/>
                <a:sym typeface="Verdana"/>
              </a:rPr>
              <a:t>Drop your shoulders away from your ears</a:t>
            </a:r>
            <a:endParaRPr>
              <a:latin typeface="Verdana"/>
              <a:ea typeface="Verdana"/>
              <a:cs typeface="Verdana"/>
              <a:sym typeface="Verdana"/>
            </a:endParaRPr>
          </a:p>
          <a:p>
            <a:pPr marL="457200" lvl="0" indent="-228600" algn="l" rtl="0">
              <a:lnSpc>
                <a:spcPct val="100000"/>
              </a:lnSpc>
              <a:spcBef>
                <a:spcPts val="640"/>
              </a:spcBef>
              <a:spcAft>
                <a:spcPts val="0"/>
              </a:spcAft>
              <a:buSzPts val="3459"/>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2"/>
                                        </p:tgtEl>
                                        <p:attrNameLst>
                                          <p:attrName>style.visibility</p:attrName>
                                        </p:attrNameLst>
                                      </p:cBhvr>
                                      <p:to>
                                        <p:strVal val="visible"/>
                                      </p:to>
                                    </p:set>
                                    <p:animEffect transition="in" filter="fade">
                                      <p:cBhvr>
                                        <p:cTn id="7" dur="1000"/>
                                        <p:tgtEl>
                                          <p:spTgt spid="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g24b1b9bd0d1_2_4984" descr="QR code to the padlet to capture answers to the activity."/>
          <p:cNvPicPr preferRelativeResize="0"/>
          <p:nvPr/>
        </p:nvPicPr>
        <p:blipFill rotWithShape="1">
          <a:blip r:embed="rId3">
            <a:alphaModFix/>
          </a:blip>
          <a:srcRect/>
          <a:stretch/>
        </p:blipFill>
        <p:spPr>
          <a:xfrm>
            <a:off x="6866748" y="4790650"/>
            <a:ext cx="2048650" cy="1898375"/>
          </a:xfrm>
          <a:prstGeom prst="rect">
            <a:avLst/>
          </a:prstGeom>
          <a:noFill/>
          <a:ln>
            <a:noFill/>
          </a:ln>
        </p:spPr>
      </p:pic>
      <p:sp>
        <p:nvSpPr>
          <p:cNvPr id="708" name="Google Shape;708;g24b1b9bd0d1_2_498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459"/>
              <a:buNone/>
            </a:pPr>
            <a:r>
              <a:rPr lang="en-US">
                <a:latin typeface="Verdana"/>
                <a:ea typeface="Verdana"/>
                <a:cs typeface="Verdana"/>
                <a:sym typeface="Verdana"/>
              </a:rPr>
              <a:t>What neutralizing routines work for you?</a:t>
            </a:r>
            <a:endParaRPr>
              <a:latin typeface="Verdana"/>
              <a:ea typeface="Verdana"/>
              <a:cs typeface="Verdana"/>
              <a:sym typeface="Verdana"/>
            </a:endParaRPr>
          </a:p>
          <a:p>
            <a:pPr marL="0" lvl="0" indent="0" algn="l" rtl="0">
              <a:lnSpc>
                <a:spcPct val="100000"/>
              </a:lnSpc>
              <a:spcBef>
                <a:spcPts val="640"/>
              </a:spcBef>
              <a:spcAft>
                <a:spcPts val="0"/>
              </a:spcAft>
              <a:buSzPts val="3459"/>
              <a:buNone/>
            </a:pPr>
            <a:endParaRPr>
              <a:latin typeface="Verdana"/>
              <a:ea typeface="Verdana"/>
              <a:cs typeface="Verdana"/>
              <a:sym typeface="Verdana"/>
            </a:endParaRPr>
          </a:p>
          <a:p>
            <a:pPr marL="25400" lvl="0" indent="0" algn="l" rtl="0">
              <a:lnSpc>
                <a:spcPct val="100000"/>
              </a:lnSpc>
              <a:spcBef>
                <a:spcPts val="640"/>
              </a:spcBef>
              <a:spcAft>
                <a:spcPts val="0"/>
              </a:spcAft>
              <a:buSzPts val="3459"/>
              <a:buNone/>
            </a:pPr>
            <a:r>
              <a:rPr lang="en-US">
                <a:latin typeface="Verdana"/>
                <a:ea typeface="Verdana"/>
                <a:cs typeface="Verdana"/>
                <a:sym typeface="Verdana"/>
              </a:rPr>
              <a:t>Could you turn these into classroom  or school-wide routines for your students as well?</a:t>
            </a:r>
            <a:endParaRPr>
              <a:latin typeface="Verdana"/>
              <a:ea typeface="Verdana"/>
              <a:cs typeface="Verdana"/>
              <a:sym typeface="Verdana"/>
            </a:endParaRPr>
          </a:p>
        </p:txBody>
      </p:sp>
      <p:sp>
        <p:nvSpPr>
          <p:cNvPr id="709" name="Google Shape;709;g24b1b9bd0d1_2_498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Padlet Activity</a:t>
            </a:r>
            <a:endParaRPr>
              <a:solidFill>
                <a:schemeClr val="lt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g24b1b9bd0d1_2_502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a:latin typeface="Verdana"/>
                <a:ea typeface="Verdana"/>
                <a:cs typeface="Verdana"/>
                <a:sym typeface="Verdana"/>
              </a:rPr>
              <a:t>Reflect on your personal scenario.</a:t>
            </a:r>
            <a:endParaRPr>
              <a:latin typeface="Verdana"/>
              <a:ea typeface="Verdana"/>
              <a:cs typeface="Verdana"/>
              <a:sym typeface="Verdana"/>
            </a:endParaRPr>
          </a:p>
          <a:p>
            <a:pPr marL="25400" lvl="0" indent="0" algn="l" rtl="0">
              <a:lnSpc>
                <a:spcPct val="100000"/>
              </a:lnSpc>
              <a:spcBef>
                <a:spcPts val="640"/>
              </a:spcBef>
              <a:spcAft>
                <a:spcPts val="0"/>
              </a:spcAft>
              <a:buSzPts val="3200"/>
              <a:buNone/>
            </a:pPr>
            <a:endParaRPr>
              <a:latin typeface="Verdana"/>
              <a:ea typeface="Verdana"/>
              <a:cs typeface="Verdana"/>
              <a:sym typeface="Verdana"/>
            </a:endParaRPr>
          </a:p>
          <a:p>
            <a:pPr marL="25400" lvl="0" indent="0" algn="l" rtl="0">
              <a:lnSpc>
                <a:spcPct val="100000"/>
              </a:lnSpc>
              <a:spcBef>
                <a:spcPts val="640"/>
              </a:spcBef>
              <a:spcAft>
                <a:spcPts val="0"/>
              </a:spcAft>
              <a:buSzPts val="3200"/>
              <a:buNone/>
            </a:pPr>
            <a:r>
              <a:rPr lang="en-US">
                <a:latin typeface="Verdana"/>
                <a:ea typeface="Verdana"/>
                <a:cs typeface="Verdana"/>
                <a:sym typeface="Verdana"/>
              </a:rPr>
              <a:t>Was there an opportunity for you to utilize a neutralizing routine?</a:t>
            </a:r>
            <a:endParaRPr>
              <a:latin typeface="Verdana"/>
              <a:ea typeface="Verdana"/>
              <a:cs typeface="Verdana"/>
              <a:sym typeface="Verdana"/>
            </a:endParaRPr>
          </a:p>
          <a:p>
            <a:pPr marL="25400" lvl="0" indent="0" algn="l" rtl="0">
              <a:lnSpc>
                <a:spcPct val="100000"/>
              </a:lnSpc>
              <a:spcBef>
                <a:spcPts val="640"/>
              </a:spcBef>
              <a:spcAft>
                <a:spcPts val="0"/>
              </a:spcAft>
              <a:buSzPts val="3200"/>
              <a:buNone/>
            </a:pPr>
            <a:endParaRPr>
              <a:latin typeface="Verdana"/>
              <a:ea typeface="Verdana"/>
              <a:cs typeface="Verdana"/>
              <a:sym typeface="Verdana"/>
            </a:endParaRPr>
          </a:p>
          <a:p>
            <a:pPr marL="25400" lvl="0" indent="0" algn="l" rtl="0">
              <a:lnSpc>
                <a:spcPct val="100000"/>
              </a:lnSpc>
              <a:spcBef>
                <a:spcPts val="640"/>
              </a:spcBef>
              <a:spcAft>
                <a:spcPts val="0"/>
              </a:spcAft>
              <a:buSzPts val="3200"/>
              <a:buNone/>
            </a:pPr>
            <a:r>
              <a:rPr lang="en-US">
                <a:latin typeface="Verdana"/>
                <a:ea typeface="Verdana"/>
                <a:cs typeface="Verdana"/>
                <a:sym typeface="Verdana"/>
              </a:rPr>
              <a:t>Any opportunity for growth in this area?</a:t>
            </a:r>
            <a:endParaRPr>
              <a:latin typeface="Verdana"/>
              <a:ea typeface="Verdana"/>
              <a:cs typeface="Verdana"/>
              <a:sym typeface="Verdana"/>
            </a:endParaRPr>
          </a:p>
        </p:txBody>
      </p:sp>
      <p:sp>
        <p:nvSpPr>
          <p:cNvPr id="715" name="Google Shape;715;g24b1b9bd0d1_2_502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Independent Reflection</a:t>
            </a:r>
            <a:endParaRPr>
              <a:solidFill>
                <a:schemeClr val="lt1"/>
              </a:solidFill>
            </a:endParaRPr>
          </a:p>
        </p:txBody>
      </p:sp>
      <p:grpSp>
        <p:nvGrpSpPr>
          <p:cNvPr id="716" name="Google Shape;716;g24b1b9bd0d1_2_5023" title="Personal Reflection"/>
          <p:cNvGrpSpPr/>
          <p:nvPr/>
        </p:nvGrpSpPr>
        <p:grpSpPr>
          <a:xfrm>
            <a:off x="8266543" y="228597"/>
            <a:ext cx="648865" cy="660482"/>
            <a:chOff x="1490050" y="3805975"/>
            <a:chExt cx="491900" cy="482350"/>
          </a:xfrm>
        </p:grpSpPr>
        <p:sp>
          <p:nvSpPr>
            <p:cNvPr id="717" name="Google Shape;717;g24b1b9bd0d1_2_5023"/>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718" name="Google Shape;718;g24b1b9bd0d1_2_5023"/>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719" name="Google Shape;719;g24b1b9bd0d1_2_5023"/>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720" name="Google Shape;720;g24b1b9bd0d1_2_5023"/>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725" name="Google Shape;725;g24b1b9bd0d1_2_5028" title="Desk and Chairs"/>
          <p:cNvPicPr preferRelativeResize="0"/>
          <p:nvPr/>
        </p:nvPicPr>
        <p:blipFill rotWithShape="1">
          <a:blip r:embed="rId3">
            <a:alphaModFix/>
          </a:blip>
          <a:srcRect/>
          <a:stretch/>
        </p:blipFill>
        <p:spPr>
          <a:xfrm>
            <a:off x="2916688" y="3554025"/>
            <a:ext cx="3310625" cy="2878800"/>
          </a:xfrm>
          <a:prstGeom prst="rect">
            <a:avLst/>
          </a:prstGeom>
          <a:noFill/>
          <a:ln>
            <a:noFill/>
          </a:ln>
        </p:spPr>
      </p:pic>
      <p:sp>
        <p:nvSpPr>
          <p:cNvPr id="726" name="Google Shape;726;g24b1b9bd0d1_2_5028"/>
          <p:cNvSpPr txBox="1">
            <a:spLocks noGrp="1"/>
          </p:cNvSpPr>
          <p:nvPr>
            <p:ph type="body" idx="1"/>
          </p:nvPr>
        </p:nvSpPr>
        <p:spPr>
          <a:xfrm>
            <a:off x="452375" y="1603475"/>
            <a:ext cx="8218500" cy="3585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3200"/>
              <a:buNone/>
            </a:pPr>
            <a:endParaRPr sz="4000" dirty="0"/>
          </a:p>
          <a:p>
            <a:pPr marL="0" lvl="0" indent="0" algn="ctr" rtl="0">
              <a:lnSpc>
                <a:spcPct val="100000"/>
              </a:lnSpc>
              <a:spcBef>
                <a:spcPts val="0"/>
              </a:spcBef>
              <a:spcAft>
                <a:spcPts val="0"/>
              </a:spcAft>
              <a:buClr>
                <a:schemeClr val="dk1"/>
              </a:buClr>
              <a:buSzPts val="4444"/>
              <a:buFont typeface="Arial"/>
              <a:buNone/>
            </a:pPr>
            <a:r>
              <a:rPr lang="en-US" sz="4000" dirty="0">
                <a:latin typeface="Verdana"/>
                <a:ea typeface="Verdana"/>
                <a:cs typeface="Verdana"/>
                <a:sym typeface="Verdana"/>
              </a:rPr>
              <a:t>2 - Setting </a:t>
            </a:r>
            <a:r>
              <a:rPr lang="en-US" sz="4000" dirty="0">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Our</a:t>
            </a:r>
            <a:r>
              <a:rPr lang="en-US" sz="4000" dirty="0">
                <a:latin typeface="Verdana"/>
                <a:ea typeface="Verdana"/>
                <a:cs typeface="Verdana"/>
                <a:sym typeface="Verdana"/>
              </a:rPr>
              <a:t> Classrooms up for Success</a:t>
            </a:r>
            <a:endParaRPr dirty="0">
              <a:latin typeface="Verdana"/>
              <a:ea typeface="Verdana"/>
              <a:cs typeface="Verdana"/>
              <a:sym typeface="Verdana"/>
            </a:endParaRPr>
          </a:p>
        </p:txBody>
      </p:sp>
      <p:sp>
        <p:nvSpPr>
          <p:cNvPr id="2" name="Title 1" hidden="1">
            <a:extLst>
              <a:ext uri="{FF2B5EF4-FFF2-40B4-BE49-F238E27FC236}">
                <a16:creationId xmlns:a16="http://schemas.microsoft.com/office/drawing/2014/main" id="{25280C4F-6EBB-43A1-46E6-D7C7E898B982}"/>
              </a:ext>
            </a:extLst>
          </p:cNvPr>
          <p:cNvSpPr>
            <a:spLocks noGrp="1"/>
          </p:cNvSpPr>
          <p:nvPr>
            <p:ph type="title" idx="4294967295"/>
          </p:nvPr>
        </p:nvSpPr>
        <p:spPr/>
        <p:txBody>
          <a:bodyPr/>
          <a:lstStyle/>
          <a:p>
            <a:r>
              <a:rPr lang="en-US" dirty="0"/>
              <a:t>Setting Our Classrooms up for Success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pic>
        <p:nvPicPr>
          <p:cNvPr id="731" name="Google Shape;731;g24b1b9bd0d1_2_5034" title="Heirarchy of Needs"/>
          <p:cNvPicPr preferRelativeResize="0"/>
          <p:nvPr/>
        </p:nvPicPr>
        <p:blipFill rotWithShape="1">
          <a:blip r:embed="rId3">
            <a:alphaModFix/>
          </a:blip>
          <a:srcRect l="2461" r="7709" b="6138"/>
          <a:stretch/>
        </p:blipFill>
        <p:spPr>
          <a:xfrm>
            <a:off x="2915581" y="1417650"/>
            <a:ext cx="6228419" cy="5440351"/>
          </a:xfrm>
          <a:prstGeom prst="rect">
            <a:avLst/>
          </a:prstGeom>
          <a:noFill/>
          <a:ln>
            <a:noFill/>
          </a:ln>
        </p:spPr>
      </p:pic>
      <p:sp>
        <p:nvSpPr>
          <p:cNvPr id="732" name="Google Shape;732;g24b1b9bd0d1_2_5034"/>
          <p:cNvSpPr txBox="1">
            <a:spLocks noGrp="1"/>
          </p:cNvSpPr>
          <p:nvPr>
            <p:ph type="body" idx="1"/>
          </p:nvPr>
        </p:nvSpPr>
        <p:spPr>
          <a:xfrm>
            <a:off x="452375" y="1510925"/>
            <a:ext cx="4028185" cy="43815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Font typeface="Verdana"/>
              <a:buChar char="•"/>
            </a:pPr>
            <a:r>
              <a:rPr lang="en-US" sz="2600">
                <a:latin typeface="Verdana"/>
                <a:ea typeface="Verdana"/>
                <a:cs typeface="Verdana"/>
                <a:sym typeface="Verdana"/>
              </a:rPr>
              <a:t>Food</a:t>
            </a:r>
            <a:endParaRPr>
              <a:latin typeface="Verdana"/>
              <a:ea typeface="Verdana"/>
              <a:cs typeface="Verdana"/>
              <a:sym typeface="Verdana"/>
            </a:endParaRPr>
          </a:p>
          <a:p>
            <a:pPr marL="457200" lvl="0" indent="-431800" algn="l" rtl="0">
              <a:lnSpc>
                <a:spcPct val="100000"/>
              </a:lnSpc>
              <a:spcBef>
                <a:spcPts val="640"/>
              </a:spcBef>
              <a:spcAft>
                <a:spcPts val="0"/>
              </a:spcAft>
              <a:buSzPts val="3200"/>
              <a:buFont typeface="Verdana"/>
              <a:buChar char="•"/>
            </a:pPr>
            <a:r>
              <a:rPr lang="en-US" sz="2600">
                <a:latin typeface="Verdana"/>
                <a:ea typeface="Verdana"/>
                <a:cs typeface="Verdana"/>
                <a:sym typeface="Verdana"/>
              </a:rPr>
              <a:t>Rest/sleep</a:t>
            </a:r>
            <a:endParaRPr>
              <a:latin typeface="Verdana"/>
              <a:ea typeface="Verdana"/>
              <a:cs typeface="Verdana"/>
              <a:sym typeface="Verdana"/>
            </a:endParaRPr>
          </a:p>
          <a:p>
            <a:pPr marL="457200" lvl="0" indent="-431800" algn="l" rtl="0">
              <a:lnSpc>
                <a:spcPct val="100000"/>
              </a:lnSpc>
              <a:spcBef>
                <a:spcPts val="640"/>
              </a:spcBef>
              <a:spcAft>
                <a:spcPts val="0"/>
              </a:spcAft>
              <a:buSzPts val="3200"/>
              <a:buFont typeface="Verdana"/>
              <a:buChar char="•"/>
            </a:pPr>
            <a:r>
              <a:rPr lang="en-US" sz="2600">
                <a:latin typeface="Verdana"/>
                <a:ea typeface="Verdana"/>
                <a:cs typeface="Verdana"/>
                <a:sym typeface="Verdana"/>
              </a:rPr>
              <a:t>Safety (physical &amp; emotional)</a:t>
            </a:r>
            <a:endParaRPr>
              <a:latin typeface="Verdana"/>
              <a:ea typeface="Verdana"/>
              <a:cs typeface="Verdana"/>
              <a:sym typeface="Verdana"/>
            </a:endParaRPr>
          </a:p>
          <a:p>
            <a:pPr marL="457200" lvl="0" indent="-431800" algn="l" rtl="0">
              <a:lnSpc>
                <a:spcPct val="100000"/>
              </a:lnSpc>
              <a:spcBef>
                <a:spcPts val="640"/>
              </a:spcBef>
              <a:spcAft>
                <a:spcPts val="0"/>
              </a:spcAft>
              <a:buSzPts val="3200"/>
              <a:buFont typeface="Verdana"/>
              <a:buChar char="•"/>
            </a:pPr>
            <a:r>
              <a:rPr lang="en-US" sz="2600">
                <a:latin typeface="Verdana"/>
                <a:ea typeface="Verdana"/>
                <a:cs typeface="Verdana"/>
                <a:sym typeface="Verdana"/>
              </a:rPr>
              <a:t>Belonging through non-contingent and contingent praise</a:t>
            </a:r>
            <a:endParaRPr>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sz="2600">
              <a:latin typeface="Verdana"/>
              <a:ea typeface="Verdana"/>
              <a:cs typeface="Verdana"/>
              <a:sym typeface="Verdana"/>
            </a:endParaRPr>
          </a:p>
        </p:txBody>
      </p:sp>
      <p:sp>
        <p:nvSpPr>
          <p:cNvPr id="733" name="Google Shape;733;g24b1b9bd0d1_2_503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Meet Basic Needs </a:t>
            </a: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4b1b9bd0d1_2_0"/>
          <p:cNvSpPr txBox="1">
            <a:spLocks noGrp="1"/>
          </p:cNvSpPr>
          <p:nvPr>
            <p:ph type="body" idx="1"/>
          </p:nvPr>
        </p:nvSpPr>
        <p:spPr>
          <a:xfrm>
            <a:off x="372125" y="2048688"/>
            <a:ext cx="3921600" cy="3895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3200"/>
              <a:buNone/>
            </a:pPr>
            <a:r>
              <a:rPr lang="en-US">
                <a:latin typeface="Verdana"/>
                <a:ea typeface="Verdana"/>
                <a:cs typeface="Verdana"/>
                <a:sym typeface="Verdana"/>
              </a:rPr>
              <a:t>What is your personal intention for our time together?</a:t>
            </a:r>
            <a:endParaRPr>
              <a:latin typeface="Verdana"/>
              <a:ea typeface="Verdana"/>
              <a:cs typeface="Verdana"/>
              <a:sym typeface="Verdana"/>
            </a:endParaRPr>
          </a:p>
        </p:txBody>
      </p:sp>
      <p:pic>
        <p:nvPicPr>
          <p:cNvPr id="202" name="Google Shape;202;g24b1b9bd0d1_2_0" descr="Target" title="Target"/>
          <p:cNvPicPr preferRelativeResize="0"/>
          <p:nvPr/>
        </p:nvPicPr>
        <p:blipFill rotWithShape="1">
          <a:blip r:embed="rId3">
            <a:alphaModFix/>
          </a:blip>
          <a:srcRect/>
          <a:stretch/>
        </p:blipFill>
        <p:spPr>
          <a:xfrm>
            <a:off x="4572000" y="1964375"/>
            <a:ext cx="4064426" cy="4064426"/>
          </a:xfrm>
          <a:prstGeom prst="rect">
            <a:avLst/>
          </a:prstGeom>
          <a:noFill/>
          <a:ln>
            <a:noFill/>
          </a:ln>
        </p:spPr>
      </p:pic>
      <p:sp>
        <p:nvSpPr>
          <p:cNvPr id="203" name="Google Shape;203;g24b1b9bd0d1_2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chemeClr val="lt1"/>
                </a:solidFill>
              </a:rPr>
              <a:t>Setting Intentions</a:t>
            </a:r>
            <a:endParaRPr>
              <a:solidFill>
                <a:schemeClr val="lt1"/>
              </a:solidFill>
            </a:endParaRPr>
          </a:p>
        </p:txBody>
      </p:sp>
      <p:grpSp>
        <p:nvGrpSpPr>
          <p:cNvPr id="204" name="Google Shape;204;g24b1b9bd0d1_2_0" descr="Personal Reflection" title="Personal Reflection"/>
          <p:cNvGrpSpPr/>
          <p:nvPr/>
        </p:nvGrpSpPr>
        <p:grpSpPr>
          <a:xfrm>
            <a:off x="8266543" y="228597"/>
            <a:ext cx="648865" cy="660482"/>
            <a:chOff x="1490050" y="3805975"/>
            <a:chExt cx="491900" cy="482350"/>
          </a:xfrm>
        </p:grpSpPr>
        <p:sp>
          <p:nvSpPr>
            <p:cNvPr id="205" name="Google Shape;205;g24b1b9bd0d1_2_0"/>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06" name="Google Shape;206;g24b1b9bd0d1_2_0"/>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07" name="Google Shape;207;g24b1b9bd0d1_2_0"/>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08" name="Google Shape;208;g24b1b9bd0d1_2_0"/>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g24b1b9bd0d1_2_504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latin typeface="Verdana"/>
                <a:ea typeface="Verdana"/>
                <a:cs typeface="Verdana"/>
                <a:sym typeface="Verdana"/>
              </a:rPr>
              <a:t>What is one thing you do to establish a sense of emotional safety in your classroom?</a:t>
            </a:r>
            <a:endParaRPr>
              <a:latin typeface="Verdana"/>
              <a:ea typeface="Verdana"/>
              <a:cs typeface="Verdana"/>
              <a:sym typeface="Verdana"/>
            </a:endParaRPr>
          </a:p>
          <a:p>
            <a:pPr marL="25400" lvl="0" indent="0" algn="l" rtl="0">
              <a:lnSpc>
                <a:spcPct val="100000"/>
              </a:lnSpc>
              <a:spcBef>
                <a:spcPts val="640"/>
              </a:spcBef>
              <a:spcAft>
                <a:spcPts val="0"/>
              </a:spcAft>
              <a:buSzPts val="3200"/>
              <a:buNone/>
            </a:pPr>
            <a:endParaRPr>
              <a:latin typeface="Verdana"/>
              <a:ea typeface="Verdana"/>
              <a:cs typeface="Verdana"/>
              <a:sym typeface="Verdana"/>
            </a:endParaRPr>
          </a:p>
          <a:p>
            <a:pPr marL="25400" lvl="0" indent="0" algn="l" rtl="0">
              <a:lnSpc>
                <a:spcPct val="100000"/>
              </a:lnSpc>
              <a:spcBef>
                <a:spcPts val="640"/>
              </a:spcBef>
              <a:spcAft>
                <a:spcPts val="0"/>
              </a:spcAft>
              <a:buSzPts val="3200"/>
              <a:buNone/>
            </a:pPr>
            <a:endParaRPr>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a:p>
          <a:p>
            <a:pPr marL="457200" lvl="0" indent="-228600" algn="l" rtl="0">
              <a:lnSpc>
                <a:spcPct val="100000"/>
              </a:lnSpc>
              <a:spcBef>
                <a:spcPts val="640"/>
              </a:spcBef>
              <a:spcAft>
                <a:spcPts val="0"/>
              </a:spcAft>
              <a:buSzPts val="3200"/>
              <a:buNone/>
            </a:pPr>
            <a:endParaRPr/>
          </a:p>
        </p:txBody>
      </p:sp>
      <p:sp>
        <p:nvSpPr>
          <p:cNvPr id="740" name="Google Shape;740;g24b1b9bd0d1_2_504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Chat Waterfall</a:t>
            </a:r>
            <a:endParaRPr>
              <a:solidFill>
                <a:schemeClr val="lt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5" name="Google Shape;745;g24b1b9bd0d1_2_5046" descr="This is the shortened version of the original video" title="Conscious Discipline...DJ Batiste">
            <a:hlinkClick r:id="rId3"/>
          </p:cNvPr>
          <p:cNvPicPr preferRelativeResize="0"/>
          <p:nvPr/>
        </p:nvPicPr>
        <p:blipFill rotWithShape="1">
          <a:blip r:embed="rId4">
            <a:alphaModFix/>
          </a:blip>
          <a:srcRect/>
          <a:stretch/>
        </p:blipFill>
        <p:spPr>
          <a:xfrm>
            <a:off x="1372725" y="1602075"/>
            <a:ext cx="6085250" cy="4563925"/>
          </a:xfrm>
          <a:prstGeom prst="rect">
            <a:avLst/>
          </a:prstGeom>
          <a:noFill/>
          <a:ln>
            <a:noFill/>
          </a:ln>
        </p:spPr>
      </p:pic>
      <p:sp>
        <p:nvSpPr>
          <p:cNvPr id="746" name="Google Shape;746;g24b1b9bd0d1_2_504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The Importance of Relationships</a:t>
            </a:r>
            <a:endParaRPr>
              <a:solidFill>
                <a:schemeClr val="lt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g24b1b9bd0d1_2_505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a:latin typeface="Verdana"/>
                <a:ea typeface="Verdana"/>
                <a:cs typeface="Verdana"/>
                <a:sym typeface="Verdana"/>
              </a:rPr>
              <a:t>What resonated with you about this video?</a:t>
            </a:r>
            <a:endParaRPr>
              <a:latin typeface="Verdana"/>
              <a:ea typeface="Verdana"/>
              <a:cs typeface="Verdana"/>
              <a:sym typeface="Verdana"/>
            </a:endParaRPr>
          </a:p>
          <a:p>
            <a:pPr marL="25400" lvl="0" indent="0" algn="l" rtl="0">
              <a:lnSpc>
                <a:spcPct val="100000"/>
              </a:lnSpc>
              <a:spcBef>
                <a:spcPts val="640"/>
              </a:spcBef>
              <a:spcAft>
                <a:spcPts val="0"/>
              </a:spcAft>
              <a:buSzPts val="3200"/>
              <a:buNone/>
            </a:pPr>
            <a:endParaRPr>
              <a:latin typeface="Verdana"/>
              <a:ea typeface="Verdana"/>
              <a:cs typeface="Verdana"/>
              <a:sym typeface="Verdana"/>
            </a:endParaRPr>
          </a:p>
          <a:p>
            <a:pPr marL="25400" lvl="0" indent="0" algn="l" rtl="0">
              <a:lnSpc>
                <a:spcPct val="100000"/>
              </a:lnSpc>
              <a:spcBef>
                <a:spcPts val="640"/>
              </a:spcBef>
              <a:spcAft>
                <a:spcPts val="0"/>
              </a:spcAft>
              <a:buSzPts val="3200"/>
              <a:buNone/>
            </a:pPr>
            <a:r>
              <a:rPr lang="en-US">
                <a:latin typeface="Verdana"/>
                <a:ea typeface="Verdana"/>
                <a:cs typeface="Verdana"/>
                <a:sym typeface="Verdana"/>
              </a:rPr>
              <a:t>What did the teacher do to access her brilliance?</a:t>
            </a:r>
            <a:endParaRPr>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a:latin typeface="Verdana"/>
              <a:ea typeface="Verdana"/>
              <a:cs typeface="Verdana"/>
              <a:sym typeface="Verdana"/>
            </a:endParaRPr>
          </a:p>
        </p:txBody>
      </p:sp>
      <p:sp>
        <p:nvSpPr>
          <p:cNvPr id="752" name="Google Shape;752;g24b1b9bd0d1_2_505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Small Group Discussion</a:t>
            </a:r>
            <a:endParaRPr>
              <a:solidFill>
                <a:schemeClr val="lt1"/>
              </a:solidFill>
            </a:endParaRPr>
          </a:p>
        </p:txBody>
      </p:sp>
      <p:sp>
        <p:nvSpPr>
          <p:cNvPr id="753" name="Google Shape;753;g24b1b9bd0d1_2_5051" title="Small Group Discussion"/>
          <p:cNvSpPr/>
          <p:nvPr/>
        </p:nvSpPr>
        <p:spPr>
          <a:xfrm>
            <a:off x="7917044" y="27466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g24b1b9bd0d1_2_506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latin typeface="Verdana"/>
                <a:ea typeface="Verdana"/>
                <a:cs typeface="Verdana"/>
                <a:sym typeface="Verdana"/>
              </a:rPr>
              <a:t>Reflect on the strategies and practices that we have covered today.</a:t>
            </a:r>
            <a:endParaRPr>
              <a:latin typeface="Verdana"/>
              <a:ea typeface="Verdana"/>
              <a:cs typeface="Verdana"/>
              <a:sym typeface="Verdana"/>
            </a:endParaRPr>
          </a:p>
          <a:p>
            <a:pPr marL="25400" lvl="0" indent="0" algn="l" rtl="0">
              <a:lnSpc>
                <a:spcPct val="100000"/>
              </a:lnSpc>
              <a:spcBef>
                <a:spcPts val="640"/>
              </a:spcBef>
              <a:spcAft>
                <a:spcPts val="0"/>
              </a:spcAft>
              <a:buSzPts val="3200"/>
              <a:buNone/>
            </a:pPr>
            <a:endParaRPr>
              <a:latin typeface="Verdana"/>
              <a:ea typeface="Verdana"/>
              <a:cs typeface="Verdana"/>
              <a:sym typeface="Verdana"/>
            </a:endParaRPr>
          </a:p>
          <a:p>
            <a:pPr marL="25400" lvl="0" indent="0" algn="l" rtl="0">
              <a:lnSpc>
                <a:spcPct val="100000"/>
              </a:lnSpc>
              <a:spcBef>
                <a:spcPts val="640"/>
              </a:spcBef>
              <a:spcAft>
                <a:spcPts val="0"/>
              </a:spcAft>
              <a:buSzPts val="3200"/>
              <a:buNone/>
            </a:pPr>
            <a:r>
              <a:rPr lang="en-US">
                <a:latin typeface="Verdana"/>
                <a:ea typeface="Verdana"/>
                <a:cs typeface="Verdana"/>
                <a:sym typeface="Verdana"/>
              </a:rPr>
              <a:t>What are some things you have learned that you can apply to access your own brilliance?</a:t>
            </a:r>
            <a:endParaRPr>
              <a:latin typeface="Verdana"/>
              <a:ea typeface="Verdana"/>
              <a:cs typeface="Verdana"/>
              <a:sym typeface="Verdana"/>
            </a:endParaRPr>
          </a:p>
        </p:txBody>
      </p:sp>
      <p:sp>
        <p:nvSpPr>
          <p:cNvPr id="759" name="Google Shape;759;g24b1b9bd0d1_2_506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Independent Reflection</a:t>
            </a:r>
            <a:endParaRPr>
              <a:solidFill>
                <a:schemeClr val="lt1"/>
              </a:solidFill>
            </a:endParaRPr>
          </a:p>
        </p:txBody>
      </p:sp>
      <p:grpSp>
        <p:nvGrpSpPr>
          <p:cNvPr id="760" name="Google Shape;760;g24b1b9bd0d1_2_5061" title="Personal Reflection"/>
          <p:cNvGrpSpPr/>
          <p:nvPr/>
        </p:nvGrpSpPr>
        <p:grpSpPr>
          <a:xfrm>
            <a:off x="8037943" y="274647"/>
            <a:ext cx="648865" cy="660482"/>
            <a:chOff x="1490050" y="3805975"/>
            <a:chExt cx="491900" cy="482350"/>
          </a:xfrm>
        </p:grpSpPr>
        <p:sp>
          <p:nvSpPr>
            <p:cNvPr id="761" name="Google Shape;761;g24b1b9bd0d1_2_5061"/>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762" name="Google Shape;762;g24b1b9bd0d1_2_5061"/>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763" name="Google Shape;763;g24b1b9bd0d1_2_5061"/>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764" name="Google Shape;764;g24b1b9bd0d1_2_5061"/>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69" name="Google Shape;769;g24b1b9bd0d1_2_286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837900" y="1510925"/>
            <a:ext cx="5462150" cy="4792775"/>
          </a:xfrm>
          <a:prstGeom prst="rect">
            <a:avLst/>
          </a:prstGeom>
          <a:noFill/>
          <a:ln>
            <a:noFill/>
          </a:ln>
        </p:spPr>
      </p:pic>
      <p:sp>
        <p:nvSpPr>
          <p:cNvPr id="770" name="Google Shape;770;g24b1b9bd0d1_2_286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solidFill>
                  <a:schemeClr val="lt1"/>
                </a:solidFill>
              </a:rPr>
              <a:t>Junk Drawer- Chat Waterfall</a:t>
            </a:r>
            <a:endParaRPr dirty="0">
              <a:solidFill>
                <a:schemeClr val="lt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g24b1b9bd0d1_2_5012" title="Arrow"/>
          <p:cNvSpPr/>
          <p:nvPr/>
        </p:nvSpPr>
        <p:spPr>
          <a:xfrm>
            <a:off x="2220650" y="4320900"/>
            <a:ext cx="2959800" cy="1143000"/>
          </a:xfrm>
          <a:prstGeom prst="rightArrow">
            <a:avLst>
              <a:gd name="adj1" fmla="val 50000"/>
              <a:gd name="adj2" fmla="val 50000"/>
            </a:avLst>
          </a:prstGeom>
          <a:solidFill>
            <a:srgbClr val="00ACC3">
              <a:alpha val="83921"/>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g24b1b9bd0d1_2_5012"/>
          <p:cNvSpPr txBox="1">
            <a:spLocks noGrp="1"/>
          </p:cNvSpPr>
          <p:nvPr>
            <p:ph type="body" idx="1"/>
          </p:nvPr>
        </p:nvSpPr>
        <p:spPr>
          <a:xfrm>
            <a:off x="452375" y="1510925"/>
            <a:ext cx="8463000" cy="43959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sz="3000">
                <a:latin typeface="Verdana"/>
                <a:ea typeface="Verdana"/>
                <a:cs typeface="Verdana"/>
                <a:sym typeface="Verdana"/>
              </a:rPr>
              <a:t>Please complete the exit ticket before you leave for the day!</a:t>
            </a:r>
            <a:endParaRPr sz="3000">
              <a:latin typeface="Verdana"/>
              <a:ea typeface="Verdana"/>
              <a:cs typeface="Verdana"/>
              <a:sym typeface="Verdana"/>
            </a:endParaRPr>
          </a:p>
        </p:txBody>
      </p:sp>
      <p:sp>
        <p:nvSpPr>
          <p:cNvPr id="777" name="Google Shape;777;g24b1b9bd0d1_2_501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Exit Ticket</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g17bec288755_0_8" descr="Fist to Five" title="Fist to Five"/>
          <p:cNvPicPr preferRelativeResize="0"/>
          <p:nvPr/>
        </p:nvPicPr>
        <p:blipFill rotWithShape="1">
          <a:blip r:embed="rId3">
            <a:alphaModFix/>
          </a:blip>
          <a:srcRect/>
          <a:stretch/>
        </p:blipFill>
        <p:spPr>
          <a:xfrm>
            <a:off x="1870972" y="1828500"/>
            <a:ext cx="5293878" cy="4572000"/>
          </a:xfrm>
          <a:prstGeom prst="rect">
            <a:avLst/>
          </a:prstGeom>
          <a:noFill/>
          <a:ln>
            <a:noFill/>
          </a:ln>
        </p:spPr>
      </p:pic>
      <p:sp>
        <p:nvSpPr>
          <p:cNvPr id="214" name="Google Shape;214;g17bec288755_0_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solidFill>
                  <a:schemeClr val="lt1"/>
                </a:solidFill>
              </a:rPr>
              <a:t>Fist to Five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g24b1b9bd0d1_2_10" descr="Question Marks" title="Question Marks"/>
          <p:cNvPicPr preferRelativeResize="0"/>
          <p:nvPr/>
        </p:nvPicPr>
        <p:blipFill rotWithShape="1">
          <a:blip r:embed="rId3">
            <a:alphaModFix/>
          </a:blip>
          <a:srcRect/>
          <a:stretch/>
        </p:blipFill>
        <p:spPr>
          <a:xfrm>
            <a:off x="4964675" y="2476075"/>
            <a:ext cx="3950725" cy="2631700"/>
          </a:xfrm>
          <a:prstGeom prst="rect">
            <a:avLst/>
          </a:prstGeom>
          <a:noFill/>
          <a:ln>
            <a:noFill/>
          </a:ln>
        </p:spPr>
      </p:pic>
      <p:sp>
        <p:nvSpPr>
          <p:cNvPr id="220" name="Google Shape;220;g24b1b9bd0d1_2_10"/>
          <p:cNvSpPr txBox="1">
            <a:spLocks noGrp="1"/>
          </p:cNvSpPr>
          <p:nvPr>
            <p:ph type="body" idx="1"/>
          </p:nvPr>
        </p:nvSpPr>
        <p:spPr>
          <a:xfrm>
            <a:off x="339575" y="1660125"/>
            <a:ext cx="43524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3200"/>
              <a:buNone/>
            </a:pPr>
            <a:r>
              <a:rPr lang="en-US">
                <a:latin typeface="Verdana"/>
                <a:ea typeface="Verdana"/>
                <a:cs typeface="Verdana"/>
                <a:sym typeface="Verdana"/>
              </a:rPr>
              <a:t>Share your questions or celebrations.</a:t>
            </a:r>
            <a:endParaRPr>
              <a:latin typeface="Verdana"/>
              <a:ea typeface="Verdana"/>
              <a:cs typeface="Verdana"/>
              <a:sym typeface="Verdana"/>
            </a:endParaRPr>
          </a:p>
          <a:p>
            <a:pPr marL="0" lvl="0" indent="0" algn="l" rtl="0">
              <a:lnSpc>
                <a:spcPct val="100000"/>
              </a:lnSpc>
              <a:spcBef>
                <a:spcPts val="360"/>
              </a:spcBef>
              <a:spcAft>
                <a:spcPts val="0"/>
              </a:spcAft>
              <a:buSzPts val="3200"/>
              <a:buNone/>
            </a:pPr>
            <a:endParaRPr>
              <a:latin typeface="Verdana"/>
              <a:ea typeface="Verdana"/>
              <a:cs typeface="Verdana"/>
              <a:sym typeface="Verdana"/>
            </a:endParaRPr>
          </a:p>
          <a:p>
            <a:pPr marL="0" lvl="0" indent="0" algn="l" rtl="0">
              <a:lnSpc>
                <a:spcPct val="100000"/>
              </a:lnSpc>
              <a:spcBef>
                <a:spcPts val="360"/>
              </a:spcBef>
              <a:spcAft>
                <a:spcPts val="0"/>
              </a:spcAft>
              <a:buSzPts val="3200"/>
              <a:buNone/>
            </a:pPr>
            <a:r>
              <a:rPr lang="en-US">
                <a:latin typeface="Verdana"/>
                <a:ea typeface="Verdana"/>
                <a:cs typeface="Verdana"/>
                <a:sym typeface="Verdana"/>
              </a:rPr>
              <a:t>Send us a direct message in the chat. </a:t>
            </a:r>
            <a:endParaRPr>
              <a:latin typeface="Verdana"/>
              <a:ea typeface="Verdana"/>
              <a:cs typeface="Verdana"/>
              <a:sym typeface="Verdana"/>
            </a:endParaRPr>
          </a:p>
        </p:txBody>
      </p:sp>
      <p:sp>
        <p:nvSpPr>
          <p:cNvPr id="221" name="Google Shape;221;g24b1b9bd0d1_2_1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chemeClr val="lt1"/>
                </a:solidFill>
              </a:rPr>
              <a:t>Questions/Celebrations/A Little Helping Hand</a:t>
            </a:r>
            <a:endParaRPr>
              <a:solidFill>
                <a:schemeClr val="lt1"/>
              </a:solidFill>
            </a:endParaRPr>
          </a:p>
        </p:txBody>
      </p:sp>
    </p:spTree>
  </p:cSld>
  <p:clrMapOvr>
    <a:masterClrMapping/>
  </p:clrMapOvr>
</p:sld>
</file>

<file path=ppt/theme/theme1.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2168</Words>
  <Application>Microsoft Office PowerPoint</Application>
  <PresentationFormat>On-screen Show (4:3)</PresentationFormat>
  <Paragraphs>448</Paragraphs>
  <Slides>75</Slides>
  <Notes>75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75</vt:i4>
      </vt:variant>
    </vt:vector>
  </HeadingPairs>
  <TitlesOfParts>
    <vt:vector size="85" baseType="lpstr">
      <vt:lpstr>Dosis</vt:lpstr>
      <vt:lpstr>Verdana</vt:lpstr>
      <vt:lpstr>Pacifico</vt:lpstr>
      <vt:lpstr>Times New Roman</vt:lpstr>
      <vt:lpstr>Comic Sans MS</vt:lpstr>
      <vt:lpstr>Caveat</vt:lpstr>
      <vt:lpstr>Arial</vt:lpstr>
      <vt:lpstr>Calibri</vt:lpstr>
      <vt:lpstr>Roboto</vt:lpstr>
      <vt:lpstr>Content Slides</vt:lpstr>
      <vt:lpstr>Defusing Disruptive Behavior</vt:lpstr>
      <vt:lpstr>A Message of Gratitude</vt:lpstr>
      <vt:lpstr>Establishing Our Purpose</vt:lpstr>
      <vt:lpstr>Materials</vt:lpstr>
      <vt:lpstr>Honoring Your Expertise</vt:lpstr>
      <vt:lpstr>Community Agreements</vt:lpstr>
      <vt:lpstr>Setting Intentions</vt:lpstr>
      <vt:lpstr>Fist to Five</vt:lpstr>
      <vt:lpstr>Questions/Celebrations/A Little Helping Hand</vt:lpstr>
      <vt:lpstr>      Agenda for Today</vt:lpstr>
      <vt:lpstr>A Balanced Approach to Implementation</vt:lpstr>
      <vt:lpstr>Personal Reflection</vt:lpstr>
      <vt:lpstr>1 – Setting Ourselves up for Success</vt:lpstr>
      <vt:lpstr>Foundational Understandings of Behavior</vt:lpstr>
      <vt:lpstr>    Behavior is Communication</vt:lpstr>
      <vt:lpstr>Why do they keep doing that?</vt:lpstr>
      <vt:lpstr>ABC’s of Behavior Example </vt:lpstr>
      <vt:lpstr>ABC’s of Behavior Example 2</vt:lpstr>
      <vt:lpstr>ABC’s of Behavior Example 3</vt:lpstr>
      <vt:lpstr>Reflection</vt:lpstr>
      <vt:lpstr>Setting Events</vt:lpstr>
      <vt:lpstr>ABC’s of Behavior</vt:lpstr>
      <vt:lpstr>ABC’s of Behavior and Setting Events</vt:lpstr>
      <vt:lpstr>Chat Waterfall</vt:lpstr>
      <vt:lpstr>Reflection and Small Group Discussion</vt:lpstr>
      <vt:lpstr>Behavior Chains</vt:lpstr>
      <vt:lpstr>Responding</vt:lpstr>
      <vt:lpstr>Behavior Chain</vt:lpstr>
      <vt:lpstr>Reflection</vt:lpstr>
      <vt:lpstr>What else can contribute to behavior?</vt:lpstr>
      <vt:lpstr>Impact of Trauma on Behavior</vt:lpstr>
      <vt:lpstr>Types of Trauma</vt:lpstr>
      <vt:lpstr>Padlet Discussion</vt:lpstr>
      <vt:lpstr>The Impact of Trauma</vt:lpstr>
      <vt:lpstr>Impact in the Classroom?</vt:lpstr>
      <vt:lpstr>Flip Your Lid</vt:lpstr>
      <vt:lpstr>Small Group Discussion </vt:lpstr>
      <vt:lpstr>Survival Brain</vt:lpstr>
      <vt:lpstr>Fight, Flight, Freeze, Appease</vt:lpstr>
      <vt:lpstr>What Does This Look Like?</vt:lpstr>
      <vt:lpstr>Poll</vt:lpstr>
      <vt:lpstr>Small Group Discussion</vt:lpstr>
      <vt:lpstr>Reflection</vt:lpstr>
      <vt:lpstr>Responding</vt:lpstr>
      <vt:lpstr>The Escalation Cycle</vt:lpstr>
      <vt:lpstr>How Full is Your Cup?</vt:lpstr>
      <vt:lpstr>Independent Reflection</vt:lpstr>
      <vt:lpstr>Let’s Talk About Stress</vt:lpstr>
      <vt:lpstr>The Stress Cycle</vt:lpstr>
      <vt:lpstr>The Impact of Ongoing Stress</vt:lpstr>
      <vt:lpstr>Chat Waterfall</vt:lpstr>
      <vt:lpstr>Words of Wisdom</vt:lpstr>
      <vt:lpstr>Our Role in the Escalation Cycle?</vt:lpstr>
      <vt:lpstr>Vulnerable Decision Points (VDP)</vt:lpstr>
      <vt:lpstr>Situations</vt:lpstr>
      <vt:lpstr>Decision States</vt:lpstr>
      <vt:lpstr>Example: Resource Depletion</vt:lpstr>
      <vt:lpstr>Small Group Brainstorming and Discussion</vt:lpstr>
      <vt:lpstr>Vulnerable Decision Points &amp; Neutralizing Routines</vt:lpstr>
      <vt:lpstr>Goal of Neutralizing Routines</vt:lpstr>
      <vt:lpstr>Emotions are Our Warning System</vt:lpstr>
      <vt:lpstr>Emotional Agility</vt:lpstr>
      <vt:lpstr>Neutralizing Routines</vt:lpstr>
      <vt:lpstr>A Quick Neutralizing Routine</vt:lpstr>
      <vt:lpstr>Mindfulness as a Neutralizing Routine</vt:lpstr>
      <vt:lpstr>Padlet Activity</vt:lpstr>
      <vt:lpstr>Independent Reflection</vt:lpstr>
      <vt:lpstr>Setting Our Classrooms up for Success</vt:lpstr>
      <vt:lpstr>Meet Basic Needs </vt:lpstr>
      <vt:lpstr>Chat Waterfall</vt:lpstr>
      <vt:lpstr>The Importance of Relationships</vt:lpstr>
      <vt:lpstr>Small Group Discussion</vt:lpstr>
      <vt:lpstr>Independent Reflection</vt:lpstr>
      <vt:lpstr>Junk Drawer- Chat Waterfall</vt:lpstr>
      <vt:lpstr>Exit Ticket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Ryan McElhaney</cp:lastModifiedBy>
  <cp:revision>1</cp:revision>
  <dcterms:modified xsi:type="dcterms:W3CDTF">2024-07-07T19:28:21Z</dcterms:modified>
</cp:coreProperties>
</file>