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A4A3A4"/>
          </p15:clr>
        </p15:guide>
        <p15:guide id="2" orient="horz" pos="216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3" roundtripDataSignature="AMtx7mjNOpJnqtOw7MmYQGkhpUoK1VFCQ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673" autoAdjust="0"/>
  </p:normalViewPr>
  <p:slideViewPr>
    <p:cSldViewPr snapToGrid="0">
      <p:cViewPr varScale="1">
        <p:scale>
          <a:sx n="101" d="100"/>
          <a:sy n="101" d="100"/>
        </p:scale>
        <p:origin x="1188" y="108"/>
      </p:cViewPr>
      <p:guideLst>
        <p:guide pos="2880"/>
        <p:guide orient="horz" pos="2160"/>
      </p:guideLst>
    </p:cSldViewPr>
  </p:slideViewPr>
  <p:outlineViewPr>
    <p:cViewPr>
      <p:scale>
        <a:sx n="33" d="100"/>
        <a:sy n="33" d="100"/>
      </p:scale>
      <p:origin x="0" y="-5268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4b1b9bd0d1_2_28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148" name="Google Shape;148;g24b1b9bd0d1_2_28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28cc3a658_2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328cc3a658_2_3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4b1b9bd0d1_2_2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24b1b9bd0d1_2_28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4b1b9bd0d1_2_26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1" name="Google Shape;241;g24b1b9bd0d1_2_2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4b1b9bd0d1_2_26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7" name="Google Shape;247;g24b1b9bd0d1_2_2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7bec288755_0_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7bec288755_0_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7bec288755_0_16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17bec288755_0_16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4b1b9bd0d1_2_4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24b1b9bd0d1_2_49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4b1b9bd0d1_2_29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4b1b9bd0d1_2_29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275" name="Google Shape;275;g24b1b9bd0d1_2_29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4ba78c8c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34ba78c8c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34ba78c8c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134ba78c8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6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4b1b9bd0d1_2_28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4b1b9bd0d1_2_28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p:txBody>
      </p:sp>
      <p:sp>
        <p:nvSpPr>
          <p:cNvPr id="155" name="Google Shape;155;g24b1b9bd0d1_2_28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34ba78c8ca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g134ba78c8ca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4ba78c8c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134ba78c8c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b1b9bd0d1_2_49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4b1b9bd0d1_2_49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4b1b9bd0d1_2_35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4b1b9bd0d1_2_3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b1b9bd0d1_2_35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24b1b9bd0d1_2_35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Clr>
                <a:schemeClr val="dk1"/>
              </a:buClr>
              <a:buSzPts val="32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4b1b9bd0d1_2_35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8" name="Google Shape;338;g24b1b9bd0d1_2_3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4b1b9bd0d1_2_3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4b1b9bd0d1_2_35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24b1b9bd0d1_2_35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24b1b9bd0d1_2_35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b1b9bd0d1_2_35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g24b1b9bd0d1_2_3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b1b9bd0d1_2_49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0" name="Google Shape;380;g24b1b9bd0d1_2_49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4b1b9bd0d1_2_28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4b1b9bd0d1_2_28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4b1b9bd0d1_2_3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7" name="Google Shape;387;g24b1b9bd0d1_2_3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b1b9bd0d1_2_49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4b1b9bd0d1_2_49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52473cb1a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52473cb1a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328cc3a658_2_5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1328cc3a658_2_5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g1328cc3a658_2_5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328cc3a658_2_6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1328cc3a658_2_6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240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3bbdaf2974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13bbdaf2974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328cc3a658_2_6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6" name="Google Shape;436;g1328cc3a658_2_6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328cc3a658_2_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3" name="Google Shape;443;g1328cc3a658_2_6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328cc3a658_2_7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350">
              <a:highlight>
                <a:srgbClr val="FFFFFF"/>
              </a:highlight>
              <a:latin typeface="Arial"/>
              <a:ea typeface="Arial"/>
              <a:cs typeface="Arial"/>
              <a:sym typeface="Arial"/>
            </a:endParaRPr>
          </a:p>
        </p:txBody>
      </p:sp>
      <p:sp>
        <p:nvSpPr>
          <p:cNvPr id="449" name="Google Shape;449;g1328cc3a658_2_7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7bec288755_0_1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6" name="Google Shape;456;g17bec288755_0_11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4b1b9bd0d1_2_28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24b1b9bd0d1_2_28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4b1b9bd0d1_2_50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24b1b9bd0d1_2_50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4b1b9bd0d1_2_50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24b1b9bd0d1_2_50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4b1b9bd0d1_2_50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g24b1b9bd0d1_2_50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4b1b9bd0d1_2_50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2" name="Google Shape;492;g24b1b9bd0d1_2_50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4b1b9bd0d1_2_5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24b1b9bd0d1_2_5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4b1b9bd0d1_2_5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g24b1b9bd0d1_2_5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4b1b9bd0d1_2_5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g24b1b9bd0d1_2_5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4b1b9bd0d1_2_5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g24b1b9bd0d1_2_5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4b1b9bd0d1_2_5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g24b1b9bd0d1_2_5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4b1b9bd0d1_2_5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9" name="Google Shape;539;g24b1b9bd0d1_2_5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b9c0208b8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4b9c0208b8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328cc3a658_2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1328cc3a658_2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fcbd0e69e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11fcbd0e69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1fcbd0e69e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11fcbd0e69e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564" name="Google Shape;564;g11fcbd0e69e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7bec288755_0_16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0" name="Google Shape;570;g17bec288755_0_16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fcbd0e69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11fcbd0e69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13bbdaf2974_0_7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g13bbdaf2974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4b1b9bd0d1_2_40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24b1b9bd0d1_2_40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4b1b9bd0d1_2_40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8" name="Google Shape;598;g24b1b9bd0d1_2_40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4b1b9bd0d1_2_4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24b1b9bd0d1_2_4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4b1b9bd0d1_2_40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0" name="Google Shape;610;g24b1b9bd0d1_2_40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4b9c0208b8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24b9c0208b8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4b1b9bd0d1_2_40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24b1b9bd0d1_2_40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b1b9bd0d1_2_40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3" name="Google Shape;623;g24b1b9bd0d1_2_4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4b1b9bd0d1_2_40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g24b1b9bd0d1_2_40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4b1b9bd0d1_2_49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24b1b9bd0d1_2_49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4b1b9bd0d1_2_40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g24b1b9bd0d1_2_40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34ba78c8ca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g134ba78c8ca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34ba78c8ca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9" name="Google Shape;659;g134ba78c8ca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34ba78c8ca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134ba78c8ca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24b1b9bd0d1_2_49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g24b1b9bd0d1_2_49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4ba78c8ca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134ba78c8ca_0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b1b9bd0d1_2_50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g24b1b9bd0d1_2_50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134ba78c8ca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g134ba78c8ca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4b1b9bd0d1_2_4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g24b1b9bd0d1_2_4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4b1b9bd0d1_2_4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24b1b9bd0d1_2_4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4b1b9bd0d1_2_4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 name="Google Shape;704;g24b1b9bd0d1_2_4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24b1b9bd0d1_2_4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g24b1b9bd0d1_2_43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24cda75921e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g24cda75921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4cda75921e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 name="Google Shape;729;g24cda75921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4cda75921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g24cda75921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4cda75921e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3" name="Google Shape;743;g24cda75921e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4d76092d99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9" name="Google Shape;749;g24d76092d99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6f78976198_1_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16f78976198_1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4d76092d99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6" name="Google Shape;756;g24d76092d99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24cda75921e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2" name="Google Shape;762;g24cda75921e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cda75921e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8" name="Google Shape;768;g24cda75921e_0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4cda75921e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4" name="Google Shape;774;g24cda75921e_0_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4cda75921e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0" name="Google Shape;780;g24cda75921e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4cda75921e_0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6" name="Google Shape;786;g24cda75921e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24b1b9bd0d1_2_49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4" name="Google Shape;794;g24b1b9bd0d1_2_49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54745ab73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g254745ab73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12937b6fb7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212937b6fb7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twitter.com/Vtss_ric"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hyperlink" Target="https://www.facebook.com/vtssric/" TargetMode="Externa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Header and Content" type="obj">
  <p:cSld name="OBJECT">
    <p:spTree>
      <p:nvGrpSpPr>
        <p:cNvPr id="1" name="Shape 11"/>
        <p:cNvGrpSpPr/>
        <p:nvPr/>
      </p:nvGrpSpPr>
      <p:grpSpPr>
        <a:xfrm>
          <a:off x="0" y="0"/>
          <a:ext cx="0" cy="0"/>
          <a:chOff x="0" y="0"/>
          <a:chExt cx="0" cy="0"/>
        </a:xfrm>
      </p:grpSpPr>
      <p:sp>
        <p:nvSpPr>
          <p:cNvPr id="12" name="Google Shape;12;g2e7dc737344_0_32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13;g2e7dc737344_0_324"/>
          <p:cNvSpPr txBox="1">
            <a:spLocks noGrp="1"/>
          </p:cNvSpPr>
          <p:nvPr>
            <p:ph type="title"/>
          </p:nvPr>
        </p:nvSpPr>
        <p:spPr>
          <a:xfrm>
            <a:off x="228600" y="228600"/>
            <a:ext cx="8686800" cy="11430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g2e7dc737344_0_324"/>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2" type="twoTxTwoObj">
  <p:cSld name="TWO_OBJECTS_WITH_TEXT">
    <p:spTree>
      <p:nvGrpSpPr>
        <p:cNvPr id="1" name="Shape 53"/>
        <p:cNvGrpSpPr/>
        <p:nvPr/>
      </p:nvGrpSpPr>
      <p:grpSpPr>
        <a:xfrm>
          <a:off x="0" y="0"/>
          <a:ext cx="0" cy="0"/>
          <a:chOff x="0" y="0"/>
          <a:chExt cx="0" cy="0"/>
        </a:xfrm>
      </p:grpSpPr>
      <p:sp>
        <p:nvSpPr>
          <p:cNvPr id="54" name="Google Shape;54;g2e7dc737344_0_366"/>
          <p:cNvSpPr txBox="1">
            <a:spLocks noGrp="1"/>
          </p:cNvSpPr>
          <p:nvPr>
            <p:ph type="title"/>
          </p:nvPr>
        </p:nvSpPr>
        <p:spPr>
          <a:xfrm>
            <a:off x="457200" y="250507"/>
            <a:ext cx="8229600" cy="13257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g2e7dc737344_0_366"/>
          <p:cNvSpPr txBox="1">
            <a:spLocks noGrp="1"/>
          </p:cNvSpPr>
          <p:nvPr>
            <p:ph type="body" idx="1"/>
          </p:nvPr>
        </p:nvSpPr>
        <p:spPr>
          <a:xfrm>
            <a:off x="912813" y="1666567"/>
            <a:ext cx="3582900" cy="657600"/>
          </a:xfrm>
          <a:prstGeom prst="rect">
            <a:avLst/>
          </a:prstGeom>
          <a:solidFill>
            <a:srgbClr val="F2F2F2">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g2e7dc737344_0_366"/>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57" name="Google Shape;57;g2e7dc737344_0_366"/>
          <p:cNvSpPr txBox="1">
            <a:spLocks noGrp="1"/>
          </p:cNvSpPr>
          <p:nvPr>
            <p:ph type="body" idx="3"/>
          </p:nvPr>
        </p:nvSpPr>
        <p:spPr>
          <a:xfrm>
            <a:off x="5105400" y="1673500"/>
            <a:ext cx="3581400" cy="639900"/>
          </a:xfrm>
          <a:prstGeom prst="rect">
            <a:avLst/>
          </a:prstGeom>
          <a:solidFill>
            <a:srgbClr val="F2F2F2">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g2e7dc737344_0_366"/>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59" name="Google Shape;59;g2e7dc737344_0_366"/>
          <p:cNvSpPr/>
          <p:nvPr/>
        </p:nvSpPr>
        <p:spPr>
          <a:xfrm>
            <a:off x="457200" y="1672590"/>
            <a:ext cx="457200" cy="6516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60" name="Google Shape;60;g2e7dc737344_0_366"/>
          <p:cNvSpPr/>
          <p:nvPr/>
        </p:nvSpPr>
        <p:spPr>
          <a:xfrm>
            <a:off x="4648200" y="1666566"/>
            <a:ext cx="457200" cy="6468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1" name="Google Shape;61;g2e7dc737344_0_366"/>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2"/>
        <p:cNvGrpSpPr/>
        <p:nvPr/>
      </p:nvGrpSpPr>
      <p:grpSpPr>
        <a:xfrm>
          <a:off x="0" y="0"/>
          <a:ext cx="0" cy="0"/>
          <a:chOff x="0" y="0"/>
          <a:chExt cx="0" cy="0"/>
        </a:xfrm>
      </p:grpSpPr>
      <p:pic>
        <p:nvPicPr>
          <p:cNvPr id="63" name="Google Shape;63;g2e7dc737344_0_375"/>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g2e7dc737344_0_377"/>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g2e7dc737344_0_377"/>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g2e7dc737344_0_377"/>
          <p:cNvSpPr txBox="1">
            <a:spLocks noGrp="1"/>
          </p:cNvSpPr>
          <p:nvPr>
            <p:ph type="body" idx="2"/>
          </p:nvPr>
        </p:nvSpPr>
        <p:spPr>
          <a:xfrm>
            <a:off x="457200" y="1435101"/>
            <a:ext cx="3008400" cy="4512900"/>
          </a:xfrm>
          <a:prstGeom prst="rect">
            <a:avLst/>
          </a:prstGeom>
          <a:solidFill>
            <a:srgbClr val="E8E8E8">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68" name="Google Shape;68;g2e7dc737344_0_377"/>
          <p:cNvSpPr/>
          <p:nvPr/>
        </p:nvSpPr>
        <p:spPr>
          <a:xfrm>
            <a:off x="457200" y="273362"/>
            <a:ext cx="457200" cy="11613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9" name="Google Shape;69;g2e7dc737344_0_37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er and Content NL">
  <p:cSld name="Header and Content NL">
    <p:spTree>
      <p:nvGrpSpPr>
        <p:cNvPr id="1" name="Shape 70"/>
        <p:cNvGrpSpPr/>
        <p:nvPr/>
      </p:nvGrpSpPr>
      <p:grpSpPr>
        <a:xfrm>
          <a:off x="0" y="0"/>
          <a:ext cx="0" cy="0"/>
          <a:chOff x="0" y="0"/>
          <a:chExt cx="0" cy="0"/>
        </a:xfrm>
      </p:grpSpPr>
      <p:sp>
        <p:nvSpPr>
          <p:cNvPr id="71" name="Google Shape;71;g2e7dc737344_0_3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g2e7dc737344_0_383"/>
          <p:cNvSpPr txBox="1">
            <a:spLocks noGrp="1"/>
          </p:cNvSpPr>
          <p:nvPr>
            <p:ph type="title"/>
          </p:nvPr>
        </p:nvSpPr>
        <p:spPr>
          <a:xfrm>
            <a:off x="228600" y="228600"/>
            <a:ext cx="8686800" cy="11430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Only NL">
  <p:cSld name="Header Only NL">
    <p:spTree>
      <p:nvGrpSpPr>
        <p:cNvPr id="1" name="Shape 73"/>
        <p:cNvGrpSpPr/>
        <p:nvPr/>
      </p:nvGrpSpPr>
      <p:grpSpPr>
        <a:xfrm>
          <a:off x="0" y="0"/>
          <a:ext cx="0" cy="0"/>
          <a:chOff x="0" y="0"/>
          <a:chExt cx="0" cy="0"/>
        </a:xfrm>
      </p:grpSpPr>
      <p:sp>
        <p:nvSpPr>
          <p:cNvPr id="74" name="Google Shape;74;g2e7dc737344_0_386"/>
          <p:cNvSpPr txBox="1">
            <a:spLocks noGrp="1"/>
          </p:cNvSpPr>
          <p:nvPr>
            <p:ph type="title"/>
          </p:nvPr>
        </p:nvSpPr>
        <p:spPr>
          <a:xfrm>
            <a:off x="628650" y="365125"/>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NL">
  <p:cSld name="Blank NL">
    <p:bg>
      <p:bgPr>
        <a:solidFill>
          <a:schemeClr val="lt1"/>
        </a:solidFill>
        <a:effectLst/>
      </p:bgPr>
    </p:bg>
    <p:spTree>
      <p:nvGrpSpPr>
        <p:cNvPr id="1" name="Shape 75"/>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NL">
  <p:cSld name="Comparison NL">
    <p:spTree>
      <p:nvGrpSpPr>
        <p:cNvPr id="1" name="Shape 76"/>
        <p:cNvGrpSpPr/>
        <p:nvPr/>
      </p:nvGrpSpPr>
      <p:grpSpPr>
        <a:xfrm>
          <a:off x="0" y="0"/>
          <a:ext cx="0" cy="0"/>
          <a:chOff x="0" y="0"/>
          <a:chExt cx="0" cy="0"/>
        </a:xfrm>
      </p:grpSpPr>
      <p:sp>
        <p:nvSpPr>
          <p:cNvPr id="77" name="Google Shape;77;g2e7dc737344_0_389"/>
          <p:cNvSpPr txBox="1">
            <a:spLocks noGrp="1"/>
          </p:cNvSpPr>
          <p:nvPr>
            <p:ph type="title"/>
          </p:nvPr>
        </p:nvSpPr>
        <p:spPr>
          <a:xfrm>
            <a:off x="2743200" y="256814"/>
            <a:ext cx="5943600" cy="11430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800"/>
              <a:buFont typeface="Verdana"/>
              <a:buNone/>
              <a:defRPr sz="38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g2e7dc737344_0_389"/>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79" name="Google Shape;79;g2e7dc737344_0_389"/>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80" name="Google Shape;80;g2e7dc737344_0_389"/>
          <p:cNvPicPr preferRelativeResize="0"/>
          <p:nvPr/>
        </p:nvPicPr>
        <p:blipFill rotWithShape="1">
          <a:blip r:embed="rId2">
            <a:alphaModFix/>
          </a:blip>
          <a:srcRect/>
          <a:stretch/>
        </p:blipFill>
        <p:spPr>
          <a:xfrm>
            <a:off x="48426" y="154896"/>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2 NL">
  <p:cSld name="Comparison 2 NL">
    <p:spTree>
      <p:nvGrpSpPr>
        <p:cNvPr id="1" name="Shape 81"/>
        <p:cNvGrpSpPr/>
        <p:nvPr/>
      </p:nvGrpSpPr>
      <p:grpSpPr>
        <a:xfrm>
          <a:off x="0" y="0"/>
          <a:ext cx="0" cy="0"/>
          <a:chOff x="0" y="0"/>
          <a:chExt cx="0" cy="0"/>
        </a:xfrm>
      </p:grpSpPr>
      <p:sp>
        <p:nvSpPr>
          <p:cNvPr id="82" name="Google Shape;82;g2e7dc737344_0_394"/>
          <p:cNvSpPr txBox="1">
            <a:spLocks noGrp="1"/>
          </p:cNvSpPr>
          <p:nvPr>
            <p:ph type="title"/>
          </p:nvPr>
        </p:nvSpPr>
        <p:spPr>
          <a:xfrm>
            <a:off x="457200" y="207375"/>
            <a:ext cx="8229600" cy="13257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g2e7dc737344_0_394"/>
          <p:cNvSpPr txBox="1">
            <a:spLocks noGrp="1"/>
          </p:cNvSpPr>
          <p:nvPr>
            <p:ph type="body" idx="1"/>
          </p:nvPr>
        </p:nvSpPr>
        <p:spPr>
          <a:xfrm>
            <a:off x="912813" y="1666567"/>
            <a:ext cx="3582900" cy="657600"/>
          </a:xfrm>
          <a:prstGeom prst="rect">
            <a:avLst/>
          </a:prstGeom>
          <a:solidFill>
            <a:srgbClr val="F2F2F2">
              <a:alpha val="74901"/>
            </a:srgbClr>
          </a:solid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g2e7dc737344_0_394"/>
          <p:cNvSpPr txBox="1">
            <a:spLocks noGrp="1"/>
          </p:cNvSpPr>
          <p:nvPr>
            <p:ph type="body" idx="2"/>
          </p:nvPr>
        </p:nvSpPr>
        <p:spPr>
          <a:xfrm>
            <a:off x="465826" y="2451651"/>
            <a:ext cx="40401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5" name="Google Shape;85;g2e7dc737344_0_394"/>
          <p:cNvSpPr txBox="1">
            <a:spLocks noGrp="1"/>
          </p:cNvSpPr>
          <p:nvPr>
            <p:ph type="body" idx="3"/>
          </p:nvPr>
        </p:nvSpPr>
        <p:spPr>
          <a:xfrm>
            <a:off x="5105400" y="1673500"/>
            <a:ext cx="3581400" cy="639900"/>
          </a:xfrm>
          <a:prstGeom prst="rect">
            <a:avLst/>
          </a:prstGeom>
          <a:solidFill>
            <a:srgbClr val="F2F2F2">
              <a:alpha val="74901"/>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100"/>
              <a:buNone/>
              <a:defRPr sz="21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6" name="Google Shape;86;g2e7dc737344_0_394"/>
          <p:cNvSpPr txBox="1">
            <a:spLocks noGrp="1"/>
          </p:cNvSpPr>
          <p:nvPr>
            <p:ph type="body" idx="4"/>
          </p:nvPr>
        </p:nvSpPr>
        <p:spPr>
          <a:xfrm>
            <a:off x="4648200" y="2451649"/>
            <a:ext cx="4038600" cy="36744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87" name="Google Shape;87;g2e7dc737344_0_394"/>
          <p:cNvSpPr/>
          <p:nvPr/>
        </p:nvSpPr>
        <p:spPr>
          <a:xfrm>
            <a:off x="457200" y="1672590"/>
            <a:ext cx="457200" cy="6516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 </a:t>
            </a:r>
            <a:endParaRPr sz="1800" b="0" i="0" u="none" strike="noStrike" cap="none">
              <a:solidFill>
                <a:schemeClr val="lt1"/>
              </a:solidFill>
              <a:latin typeface="Calibri"/>
              <a:ea typeface="Calibri"/>
              <a:cs typeface="Calibri"/>
              <a:sym typeface="Calibri"/>
            </a:endParaRPr>
          </a:p>
        </p:txBody>
      </p:sp>
      <p:sp>
        <p:nvSpPr>
          <p:cNvPr id="88" name="Google Shape;88;g2e7dc737344_0_394"/>
          <p:cNvSpPr/>
          <p:nvPr/>
        </p:nvSpPr>
        <p:spPr>
          <a:xfrm>
            <a:off x="4648200" y="1666566"/>
            <a:ext cx="457200" cy="6468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NL">
  <p:cSld name="Content with Caption NL">
    <p:spTree>
      <p:nvGrpSpPr>
        <p:cNvPr id="1" name="Shape 89"/>
        <p:cNvGrpSpPr/>
        <p:nvPr/>
      </p:nvGrpSpPr>
      <p:grpSpPr>
        <a:xfrm>
          <a:off x="0" y="0"/>
          <a:ext cx="0" cy="0"/>
          <a:chOff x="0" y="0"/>
          <a:chExt cx="0" cy="0"/>
        </a:xfrm>
      </p:grpSpPr>
      <p:sp>
        <p:nvSpPr>
          <p:cNvPr id="90" name="Google Shape;90;g2e7dc737344_0_402"/>
          <p:cNvSpPr txBox="1">
            <a:spLocks noGrp="1"/>
          </p:cNvSpPr>
          <p:nvPr>
            <p:ph type="title"/>
          </p:nvPr>
        </p:nvSpPr>
        <p:spPr>
          <a:xfrm>
            <a:off x="914400" y="273050"/>
            <a:ext cx="2551200" cy="1162200"/>
          </a:xfrm>
          <a:prstGeom prst="rect">
            <a:avLst/>
          </a:prstGeom>
          <a:solidFill>
            <a:schemeClr val="lt1"/>
          </a:solid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g2e7dc737344_0_402"/>
          <p:cNvSpPr txBox="1">
            <a:spLocks noGrp="1"/>
          </p:cNvSpPr>
          <p:nvPr>
            <p:ph type="body" idx="1"/>
          </p:nvPr>
        </p:nvSpPr>
        <p:spPr>
          <a:xfrm>
            <a:off x="3575050" y="273051"/>
            <a:ext cx="5111700" cy="5674800"/>
          </a:xfrm>
          <a:prstGeom prst="rect">
            <a:avLst/>
          </a:prstGeom>
          <a:solidFill>
            <a:schemeClr val="lt1"/>
          </a:solidFill>
          <a:ln w="38100" cap="flat" cmpd="sng">
            <a:solidFill>
              <a:srgbClr val="003369"/>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g2e7dc737344_0_402"/>
          <p:cNvSpPr txBox="1">
            <a:spLocks noGrp="1"/>
          </p:cNvSpPr>
          <p:nvPr>
            <p:ph type="body" idx="2"/>
          </p:nvPr>
        </p:nvSpPr>
        <p:spPr>
          <a:xfrm>
            <a:off x="457200" y="1435101"/>
            <a:ext cx="3008400" cy="4512900"/>
          </a:xfrm>
          <a:prstGeom prst="rect">
            <a:avLst/>
          </a:prstGeom>
          <a:solidFill>
            <a:srgbClr val="E8E8E8">
              <a:alpha val="74901"/>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1200"/>
              <a:buNone/>
              <a:defRPr sz="1200"/>
            </a:lvl2pPr>
            <a:lvl3pPr marL="1371600" lvl="2" indent="-228600" algn="l">
              <a:lnSpc>
                <a:spcPct val="90000"/>
              </a:lnSpc>
              <a:spcBef>
                <a:spcPts val="500"/>
              </a:spcBef>
              <a:spcAft>
                <a:spcPts val="0"/>
              </a:spcAft>
              <a:buClr>
                <a:schemeClr val="dk1"/>
              </a:buClr>
              <a:buSzPts val="1000"/>
              <a:buNone/>
              <a:defRPr sz="1000"/>
            </a:lvl3pPr>
            <a:lvl4pPr marL="1828800" lvl="3" indent="-228600" algn="l">
              <a:lnSpc>
                <a:spcPct val="90000"/>
              </a:lnSpc>
              <a:spcBef>
                <a:spcPts val="500"/>
              </a:spcBef>
              <a:spcAft>
                <a:spcPts val="0"/>
              </a:spcAft>
              <a:buClr>
                <a:schemeClr val="dk1"/>
              </a:buClr>
              <a:buSzPts val="900"/>
              <a:buNone/>
              <a:defRPr sz="900"/>
            </a:lvl4pPr>
            <a:lvl5pPr marL="2286000" lvl="4" indent="-228600" algn="l">
              <a:lnSpc>
                <a:spcPct val="90000"/>
              </a:lnSpc>
              <a:spcBef>
                <a:spcPts val="500"/>
              </a:spcBef>
              <a:spcAft>
                <a:spcPts val="0"/>
              </a:spcAft>
              <a:buClr>
                <a:schemeClr val="dk1"/>
              </a:buClr>
              <a:buSzPts val="900"/>
              <a:buNone/>
              <a:defRPr sz="900"/>
            </a:lvl5pPr>
            <a:lvl6pPr marL="2743200" lvl="5" indent="-228600" algn="l">
              <a:lnSpc>
                <a:spcPct val="90000"/>
              </a:lnSpc>
              <a:spcBef>
                <a:spcPts val="5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93" name="Google Shape;93;g2e7dc737344_0_402"/>
          <p:cNvSpPr/>
          <p:nvPr/>
        </p:nvSpPr>
        <p:spPr>
          <a:xfrm>
            <a:off x="457200" y="273362"/>
            <a:ext cx="457200" cy="1161300"/>
          </a:xfrm>
          <a:prstGeom prst="rect">
            <a:avLst/>
          </a:prstGeom>
          <a:solidFill>
            <a:srgbClr val="8099B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Header Only">
  <p:cSld name="1_Header Only">
    <p:spTree>
      <p:nvGrpSpPr>
        <p:cNvPr id="1" name="Shape 94"/>
        <p:cNvGrpSpPr/>
        <p:nvPr/>
      </p:nvGrpSpPr>
      <p:grpSpPr>
        <a:xfrm>
          <a:off x="0" y="0"/>
          <a:ext cx="0" cy="0"/>
          <a:chOff x="0" y="0"/>
          <a:chExt cx="0" cy="0"/>
        </a:xfrm>
      </p:grpSpPr>
      <p:sp>
        <p:nvSpPr>
          <p:cNvPr id="95" name="Google Shape;95;g2e7dc737344_0_407"/>
          <p:cNvSpPr txBox="1">
            <a:spLocks noGrp="1"/>
          </p:cNvSpPr>
          <p:nvPr>
            <p:ph type="title"/>
          </p:nvPr>
        </p:nvSpPr>
        <p:spPr>
          <a:xfrm>
            <a:off x="628650" y="202259"/>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g2e7dc737344_0_407"/>
          <p:cNvPicPr preferRelativeResize="0"/>
          <p:nvPr/>
        </p:nvPicPr>
        <p:blipFill rotWithShape="1">
          <a:blip r:embed="rId2">
            <a:alphaModFix/>
          </a:blip>
          <a:srcRect/>
          <a:stretch/>
        </p:blipFill>
        <p:spPr>
          <a:xfrm>
            <a:off x="7467600" y="6009215"/>
            <a:ext cx="1559301" cy="787447"/>
          </a:xfrm>
          <a:prstGeom prst="rect">
            <a:avLst/>
          </a:prstGeom>
          <a:noFill/>
          <a:ln>
            <a:noFill/>
          </a:ln>
        </p:spPr>
      </p:pic>
      <p:grpSp>
        <p:nvGrpSpPr>
          <p:cNvPr id="97" name="Google Shape;97;g2e7dc737344_0_407"/>
          <p:cNvGrpSpPr/>
          <p:nvPr/>
        </p:nvGrpSpPr>
        <p:grpSpPr>
          <a:xfrm>
            <a:off x="2144995" y="3177707"/>
            <a:ext cx="4853867" cy="1143000"/>
            <a:chOff x="1981200" y="1826567"/>
            <a:chExt cx="4853867" cy="1143000"/>
          </a:xfrm>
        </p:grpSpPr>
        <p:pic>
          <p:nvPicPr>
            <p:cNvPr id="98" name="Google Shape;98;g2e7dc737344_0_407">
              <a:hlinkClick r:id="rId3"/>
            </p:cNvPr>
            <p:cNvPicPr preferRelativeResize="0"/>
            <p:nvPr/>
          </p:nvPicPr>
          <p:blipFill rotWithShape="1">
            <a:blip r:embed="rId4">
              <a:alphaModFix/>
            </a:blip>
            <a:srcRect/>
            <a:stretch/>
          </p:blipFill>
          <p:spPr>
            <a:xfrm>
              <a:off x="1981200" y="1826567"/>
              <a:ext cx="1143000" cy="1143000"/>
            </a:xfrm>
            <a:prstGeom prst="rect">
              <a:avLst/>
            </a:prstGeom>
            <a:noFill/>
            <a:ln>
              <a:noFill/>
            </a:ln>
          </p:spPr>
        </p:pic>
        <p:sp>
          <p:nvSpPr>
            <p:cNvPr id="99" name="Google Shape;99;g2e7dc737344_0_407"/>
            <p:cNvSpPr txBox="1"/>
            <p:nvPr/>
          </p:nvSpPr>
          <p:spPr>
            <a:xfrm>
              <a:off x="3544367" y="2167234"/>
              <a:ext cx="32907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Twitter – </a:t>
              </a:r>
              <a:r>
                <a:rPr lang="en-US" sz="2400" b="0" i="0" u="sng" strike="noStrike" cap="none">
                  <a:solidFill>
                    <a:schemeClr val="hlink"/>
                  </a:solidFill>
                  <a:latin typeface="Verdana"/>
                  <a:ea typeface="Verdana"/>
                  <a:cs typeface="Verdana"/>
                  <a:sym typeface="Verdana"/>
                  <a:hlinkClick r:id="rId3"/>
                </a:rPr>
                <a:t>VTSS_RIC</a:t>
              </a:r>
              <a:endParaRPr sz="2400" b="0" i="0" u="none" strike="noStrike" cap="none">
                <a:solidFill>
                  <a:schemeClr val="dk1"/>
                </a:solidFill>
                <a:latin typeface="Verdana"/>
                <a:ea typeface="Verdana"/>
                <a:cs typeface="Verdana"/>
                <a:sym typeface="Verdana"/>
              </a:endParaRPr>
            </a:p>
          </p:txBody>
        </p:sp>
      </p:grpSp>
      <p:grpSp>
        <p:nvGrpSpPr>
          <p:cNvPr id="100" name="Google Shape;100;g2e7dc737344_0_407"/>
          <p:cNvGrpSpPr/>
          <p:nvPr/>
        </p:nvGrpSpPr>
        <p:grpSpPr>
          <a:xfrm>
            <a:off x="2050634" y="4545484"/>
            <a:ext cx="5042717" cy="1143000"/>
            <a:chOff x="1981200" y="3426768"/>
            <a:chExt cx="5042717" cy="1143000"/>
          </a:xfrm>
        </p:grpSpPr>
        <p:pic>
          <p:nvPicPr>
            <p:cNvPr id="101" name="Google Shape;101;g2e7dc737344_0_407">
              <a:hlinkClick r:id="rId5"/>
            </p:cNvPr>
            <p:cNvPicPr preferRelativeResize="0"/>
            <p:nvPr/>
          </p:nvPicPr>
          <p:blipFill rotWithShape="1">
            <a:blip r:embed="rId6">
              <a:alphaModFix/>
            </a:blip>
            <a:srcRect/>
            <a:stretch/>
          </p:blipFill>
          <p:spPr>
            <a:xfrm>
              <a:off x="1981200" y="3426768"/>
              <a:ext cx="1143000" cy="1143000"/>
            </a:xfrm>
            <a:prstGeom prst="rect">
              <a:avLst/>
            </a:prstGeom>
            <a:noFill/>
            <a:ln>
              <a:noFill/>
            </a:ln>
          </p:spPr>
        </p:pic>
        <p:sp>
          <p:nvSpPr>
            <p:cNvPr id="102" name="Google Shape;102;g2e7dc737344_0_407"/>
            <p:cNvSpPr txBox="1"/>
            <p:nvPr/>
          </p:nvSpPr>
          <p:spPr>
            <a:xfrm>
              <a:off x="3547217" y="3767437"/>
              <a:ext cx="3476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Verdana"/>
                <a:buNone/>
              </a:pPr>
              <a:r>
                <a:rPr lang="en-US" sz="2400" b="0" i="0" u="none" strike="noStrike" cap="none">
                  <a:solidFill>
                    <a:schemeClr val="dk1"/>
                  </a:solidFill>
                  <a:latin typeface="Verdana"/>
                  <a:ea typeface="Verdana"/>
                  <a:cs typeface="Verdana"/>
                  <a:sym typeface="Verdana"/>
                </a:rPr>
                <a:t>Facebook – </a:t>
              </a:r>
              <a:r>
                <a:rPr lang="en-US" sz="2400" b="0" i="0" u="sng" strike="noStrike" cap="none">
                  <a:solidFill>
                    <a:schemeClr val="hlink"/>
                  </a:solidFill>
                  <a:latin typeface="Verdana"/>
                  <a:ea typeface="Verdana"/>
                  <a:cs typeface="Verdana"/>
                  <a:sym typeface="Verdana"/>
                  <a:hlinkClick r:id="rId5"/>
                </a:rPr>
                <a:t>VTSSRIC</a:t>
              </a:r>
              <a:endParaRPr sz="2400" b="0" i="0" u="none" strike="noStrike" cap="none">
                <a:solidFill>
                  <a:schemeClr val="dk1"/>
                </a:solidFill>
                <a:latin typeface="Verdana"/>
                <a:ea typeface="Verdana"/>
                <a:cs typeface="Verdana"/>
                <a:sym typeface="Verdana"/>
              </a:endParaRPr>
            </a:p>
          </p:txBody>
        </p:sp>
      </p:grpSp>
      <p:sp>
        <p:nvSpPr>
          <p:cNvPr id="103" name="Google Shape;103;g2e7dc737344_0_407"/>
          <p:cNvSpPr txBox="1"/>
          <p:nvPr/>
        </p:nvSpPr>
        <p:spPr>
          <a:xfrm>
            <a:off x="1066800" y="1752600"/>
            <a:ext cx="67818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chemeClr val="dk1"/>
                </a:solidFill>
                <a:latin typeface="Verdana"/>
                <a:ea typeface="Verdana"/>
                <a:cs typeface="Verdana"/>
                <a:sym typeface="Verdana"/>
              </a:rPr>
              <a:t>Thank you for attending and please feel free to tag us at any of our social media handles below!</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Footer 1">
  <p:cSld name="Content w/Footer 1">
    <p:spTree>
      <p:nvGrpSpPr>
        <p:cNvPr id="1" name="Shape 15"/>
        <p:cNvGrpSpPr/>
        <p:nvPr/>
      </p:nvGrpSpPr>
      <p:grpSpPr>
        <a:xfrm>
          <a:off x="0" y="0"/>
          <a:ext cx="0" cy="0"/>
          <a:chOff x="0" y="0"/>
          <a:chExt cx="0" cy="0"/>
        </a:xfrm>
      </p:grpSpPr>
      <p:sp>
        <p:nvSpPr>
          <p:cNvPr id="16" name="Google Shape;16;g2e7dc737344_0_32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g2e7dc737344_0_328"/>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g2e7dc737344_0_32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19" name="Google Shape;19;g2e7dc737344_0_328"/>
          <p:cNvPicPr preferRelativeResize="0"/>
          <p:nvPr/>
        </p:nvPicPr>
        <p:blipFill rotWithShape="1">
          <a:blip r:embed="rId3">
            <a:alphaModFix/>
          </a:blip>
          <a:srcRect l="236" t="10364" r="-235" b="30817"/>
          <a:stretch/>
        </p:blipFill>
        <p:spPr>
          <a:xfrm>
            <a:off x="0" y="5249173"/>
            <a:ext cx="9144000" cy="168071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pic>
        <p:nvPicPr>
          <p:cNvPr id="105" name="Google Shape;105;g2e7dc737344_0_417"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06" name="Google Shape;106;g2e7dc737344_0_417"/>
          <p:cNvSpPr txBox="1">
            <a:spLocks noGrp="1"/>
          </p:cNvSpPr>
          <p:nvPr>
            <p:ph type="ctrTitle"/>
          </p:nvPr>
        </p:nvSpPr>
        <p:spPr>
          <a:xfrm>
            <a:off x="953254" y="3671154"/>
            <a:ext cx="7240500" cy="1470000"/>
          </a:xfrm>
          <a:prstGeom prst="rect">
            <a:avLst/>
          </a:prstGeom>
          <a:solidFill>
            <a:schemeClr val="lt1">
              <a:alpha val="6510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7" name="Google Shape;107;g2e7dc737344_0_417"/>
          <p:cNvSpPr txBox="1">
            <a:spLocks noGrp="1"/>
          </p:cNvSpPr>
          <p:nvPr>
            <p:ph type="subTitle" idx="1"/>
          </p:nvPr>
        </p:nvSpPr>
        <p:spPr>
          <a:xfrm>
            <a:off x="1373109" y="5257800"/>
            <a:ext cx="6400800" cy="914400"/>
          </a:xfrm>
          <a:prstGeom prst="rect">
            <a:avLst/>
          </a:prstGeom>
          <a:solidFill>
            <a:schemeClr val="lt1">
              <a:alpha val="65100"/>
            </a:schemeClr>
          </a:solidFill>
          <a:ln>
            <a:noFill/>
          </a:ln>
        </p:spPr>
        <p:txBody>
          <a:bodyPr spcFirstLastPara="1" wrap="square" lIns="91425" tIns="45700" rIns="91425" bIns="45700" anchor="t" anchorCtr="0">
            <a:normAutofit/>
          </a:bodyPr>
          <a:lstStyle>
            <a:lvl1pPr lvl="0" algn="ctr" rtl="0">
              <a:lnSpc>
                <a:spcPct val="100000"/>
              </a:lnSpc>
              <a:spcBef>
                <a:spcPts val="640"/>
              </a:spcBef>
              <a:spcAft>
                <a:spcPts val="0"/>
              </a:spcAft>
              <a:buClr>
                <a:srgbClr val="888888"/>
              </a:buClr>
              <a:buSzPts val="3200"/>
              <a:buNone/>
              <a:defRPr>
                <a:solidFill>
                  <a:srgbClr val="888888"/>
                </a:solidFill>
              </a:defRPr>
            </a:lvl1pPr>
            <a:lvl2pPr lvl="1" algn="ctr" rtl="0">
              <a:lnSpc>
                <a:spcPct val="100000"/>
              </a:lnSpc>
              <a:spcBef>
                <a:spcPts val="560"/>
              </a:spcBef>
              <a:spcAft>
                <a:spcPts val="0"/>
              </a:spcAft>
              <a:buClr>
                <a:srgbClr val="888888"/>
              </a:buClr>
              <a:buSzPts val="2800"/>
              <a:buNone/>
              <a:defRPr>
                <a:solidFill>
                  <a:srgbClr val="888888"/>
                </a:solidFill>
              </a:defRPr>
            </a:lvl2pPr>
            <a:lvl3pPr lvl="2" algn="ctr" rtl="0">
              <a:lnSpc>
                <a:spcPct val="100000"/>
              </a:lnSpc>
              <a:spcBef>
                <a:spcPts val="480"/>
              </a:spcBef>
              <a:spcAft>
                <a:spcPts val="0"/>
              </a:spcAft>
              <a:buClr>
                <a:srgbClr val="888888"/>
              </a:buClr>
              <a:buSzPts val="2400"/>
              <a:buNone/>
              <a:defRPr>
                <a:solidFill>
                  <a:srgbClr val="888888"/>
                </a:solidFill>
              </a:defRPr>
            </a:lvl3pPr>
            <a:lvl4pPr lvl="3" algn="ctr" rtl="0">
              <a:lnSpc>
                <a:spcPct val="100000"/>
              </a:lnSpc>
              <a:spcBef>
                <a:spcPts val="400"/>
              </a:spcBef>
              <a:spcAft>
                <a:spcPts val="0"/>
              </a:spcAft>
              <a:buClr>
                <a:srgbClr val="888888"/>
              </a:buClr>
              <a:buSzPts val="2000"/>
              <a:buNone/>
              <a:defRPr>
                <a:solidFill>
                  <a:srgbClr val="888888"/>
                </a:solidFill>
              </a:defRPr>
            </a:lvl4pPr>
            <a:lvl5pPr lvl="4" algn="ctr" rtl="0">
              <a:lnSpc>
                <a:spcPct val="100000"/>
              </a:lnSpc>
              <a:spcBef>
                <a:spcPts val="400"/>
              </a:spcBef>
              <a:spcAft>
                <a:spcPts val="0"/>
              </a:spcAft>
              <a:buClr>
                <a:srgbClr val="888888"/>
              </a:buClr>
              <a:buSzPts val="20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08" name="Google Shape;108;g2e7dc737344_0_417"/>
          <p:cNvPicPr preferRelativeResize="0"/>
          <p:nvPr/>
        </p:nvPicPr>
        <p:blipFill rotWithShape="1">
          <a:blip r:embed="rId3">
            <a:alphaModFix/>
          </a:blip>
          <a:srcRect b="11684"/>
          <a:stretch/>
        </p:blipFill>
        <p:spPr>
          <a:xfrm>
            <a:off x="3120700" y="80225"/>
            <a:ext cx="2905625" cy="140367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1 1">
  <p:cSld name="TWO_OBJECTS_WITH_TEXT_1">
    <p:spTree>
      <p:nvGrpSpPr>
        <p:cNvPr id="1" name="Shape 109"/>
        <p:cNvGrpSpPr/>
        <p:nvPr/>
      </p:nvGrpSpPr>
      <p:grpSpPr>
        <a:xfrm>
          <a:off x="0" y="0"/>
          <a:ext cx="0" cy="0"/>
          <a:chOff x="0" y="0"/>
          <a:chExt cx="0" cy="0"/>
        </a:xfrm>
      </p:grpSpPr>
      <p:sp>
        <p:nvSpPr>
          <p:cNvPr id="110" name="Google Shape;110;g2e7dc737344_0_422"/>
          <p:cNvSpPr/>
          <p:nvPr/>
        </p:nvSpPr>
        <p:spPr>
          <a:xfrm>
            <a:off x="457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11" name="Google Shape;111;g2e7dc737344_0_422"/>
          <p:cNvSpPr/>
          <p:nvPr/>
        </p:nvSpPr>
        <p:spPr>
          <a:xfrm>
            <a:off x="4648200" y="1524000"/>
            <a:ext cx="457200" cy="662100"/>
          </a:xfrm>
          <a:prstGeom prst="rect">
            <a:avLst/>
          </a:prstGeom>
          <a:solidFill>
            <a:srgbClr val="B1BBCB"/>
          </a:solidFill>
          <a:ln w="9525" cap="flat" cmpd="sng">
            <a:solidFill>
              <a:srgbClr val="B1BBC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2" name="Google Shape;112;g2e7dc737344_0_422"/>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13" name="Google Shape;113;g2e7dc737344_0_422"/>
          <p:cNvSpPr/>
          <p:nvPr/>
        </p:nvSpPr>
        <p:spPr>
          <a:xfrm>
            <a:off x="919025" y="1524000"/>
            <a:ext cx="3629700" cy="662100"/>
          </a:xfrm>
          <a:prstGeom prst="rect">
            <a:avLst/>
          </a:prstGeom>
          <a:solidFill>
            <a:srgbClr val="003369">
              <a:alpha val="72940"/>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g2e7dc737344_0_422"/>
          <p:cNvSpPr/>
          <p:nvPr/>
        </p:nvSpPr>
        <p:spPr>
          <a:xfrm>
            <a:off x="5105400" y="1518800"/>
            <a:ext cx="3581400" cy="662100"/>
          </a:xfrm>
          <a:prstGeom prst="rect">
            <a:avLst/>
          </a:prstGeom>
          <a:solidFill>
            <a:srgbClr val="003369">
              <a:alpha val="72940"/>
            </a:srgbClr>
          </a:solidFill>
          <a:ln w="9525" cap="flat" cmpd="sng">
            <a:solidFill>
              <a:srgbClr val="41678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2e7dc737344_0_422"/>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e7dc737344_0_42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g2e7dc737344_0_422"/>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640"/>
              </a:spcBef>
              <a:spcAft>
                <a:spcPts val="0"/>
              </a:spcAft>
              <a:buSzPts val="2800"/>
              <a:buChar char="•"/>
              <a:defRPr sz="2800"/>
            </a:lvl1pPr>
            <a:lvl2pPr marL="914400" lvl="1" indent="-381000" algn="l" rtl="0">
              <a:lnSpc>
                <a:spcPct val="100000"/>
              </a:lnSpc>
              <a:spcBef>
                <a:spcPts val="560"/>
              </a:spcBef>
              <a:spcAft>
                <a:spcPts val="0"/>
              </a:spcAft>
              <a:buSzPts val="2400"/>
              <a:buChar char="–"/>
              <a:defRPr sz="2400"/>
            </a:lvl2pPr>
            <a:lvl3pPr marL="1371600" lvl="2" indent="-355600" algn="l" rtl="0">
              <a:lnSpc>
                <a:spcPct val="100000"/>
              </a:lnSpc>
              <a:spcBef>
                <a:spcPts val="480"/>
              </a:spcBef>
              <a:spcAft>
                <a:spcPts val="0"/>
              </a:spcAft>
              <a:buSzPts val="2000"/>
              <a:buChar char="•"/>
              <a:defRPr sz="2000"/>
            </a:lvl3pPr>
            <a:lvl4pPr marL="1828800" lvl="3" indent="-330200" algn="l" rtl="0">
              <a:lnSpc>
                <a:spcPct val="100000"/>
              </a:lnSpc>
              <a:spcBef>
                <a:spcPts val="400"/>
              </a:spcBef>
              <a:spcAft>
                <a:spcPts val="0"/>
              </a:spcAft>
              <a:buSzPts val="1600"/>
              <a:buChar char="–"/>
              <a:defRPr sz="1600"/>
            </a:lvl4pPr>
            <a:lvl5pPr marL="2286000" lvl="4" indent="-330200" algn="l" rtl="0">
              <a:lnSpc>
                <a:spcPct val="100000"/>
              </a:lnSpc>
              <a:spcBef>
                <a:spcPts val="400"/>
              </a:spcBef>
              <a:spcAft>
                <a:spcPts val="0"/>
              </a:spcAft>
              <a:buSzPts val="1600"/>
              <a:buChar char="»"/>
              <a:defRPr sz="1600"/>
            </a:lvl5pPr>
            <a:lvl6pPr marL="2743200" lvl="5" indent="-330200" algn="l" rtl="0">
              <a:lnSpc>
                <a:spcPct val="100000"/>
              </a:lnSpc>
              <a:spcBef>
                <a:spcPts val="400"/>
              </a:spcBef>
              <a:spcAft>
                <a:spcPts val="0"/>
              </a:spcAft>
              <a:buSzPts val="1600"/>
              <a:buChar char="•"/>
              <a:defRPr sz="1600"/>
            </a:lvl6pPr>
            <a:lvl7pPr marL="3200400" lvl="6" indent="-330200" algn="l" rtl="0">
              <a:lnSpc>
                <a:spcPct val="100000"/>
              </a:lnSpc>
              <a:spcBef>
                <a:spcPts val="400"/>
              </a:spcBef>
              <a:spcAft>
                <a:spcPts val="0"/>
              </a:spcAft>
              <a:buSzPts val="1600"/>
              <a:buChar char="•"/>
              <a:defRPr sz="1600"/>
            </a:lvl7pPr>
            <a:lvl8pPr marL="3657600" lvl="7" indent="-330200" algn="l" rtl="0">
              <a:lnSpc>
                <a:spcPct val="100000"/>
              </a:lnSpc>
              <a:spcBef>
                <a:spcPts val="400"/>
              </a:spcBef>
              <a:spcAft>
                <a:spcPts val="0"/>
              </a:spcAft>
              <a:buSzPts val="1600"/>
              <a:buChar char="•"/>
              <a:defRPr sz="1600"/>
            </a:lvl8pPr>
            <a:lvl9pPr marL="4114800" lvl="8" indent="-330200" algn="l" rtl="0">
              <a:lnSpc>
                <a:spcPct val="100000"/>
              </a:lnSpc>
              <a:spcBef>
                <a:spcPts val="400"/>
              </a:spcBef>
              <a:spcAft>
                <a:spcPts val="0"/>
              </a:spcAft>
              <a:buSzPts val="1600"/>
              <a:buChar char="•"/>
              <a:defRPr sz="1600"/>
            </a:lvl9pPr>
          </a:lstStyle>
          <a:p>
            <a:endParaRPr/>
          </a:p>
        </p:txBody>
      </p:sp>
      <p:sp>
        <p:nvSpPr>
          <p:cNvPr id="118" name="Google Shape;118;g2e7dc737344_0_422"/>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640"/>
              </a:spcBef>
              <a:spcAft>
                <a:spcPts val="0"/>
              </a:spcAft>
              <a:buClr>
                <a:schemeClr val="lt1"/>
              </a:buClr>
              <a:buSzPts val="2000"/>
              <a:buNone/>
              <a:defRPr sz="2000">
                <a:solidFill>
                  <a:schemeClr val="lt1"/>
                </a:solidFill>
              </a:defRPr>
            </a:lvl1pPr>
            <a:lvl2pPr lvl="1" algn="l" rtl="0">
              <a:lnSpc>
                <a:spcPct val="100000"/>
              </a:lnSpc>
              <a:spcBef>
                <a:spcPts val="560"/>
              </a:spcBef>
              <a:spcAft>
                <a:spcPts val="0"/>
              </a:spcAft>
              <a:buSzPts val="2700"/>
              <a:buNone/>
              <a:defRPr sz="2700"/>
            </a:lvl2pPr>
            <a:lvl3pPr lvl="2" algn="l" rtl="0">
              <a:lnSpc>
                <a:spcPct val="100000"/>
              </a:lnSpc>
              <a:spcBef>
                <a:spcPts val="480"/>
              </a:spcBef>
              <a:spcAft>
                <a:spcPts val="0"/>
              </a:spcAft>
              <a:buSzPts val="2300"/>
              <a:buNone/>
              <a:defRPr sz="2300"/>
            </a:lvl3pPr>
            <a:lvl4pPr lvl="3" algn="l" rtl="0">
              <a:lnSpc>
                <a:spcPct val="100000"/>
              </a:lnSpc>
              <a:spcBef>
                <a:spcPts val="400"/>
              </a:spcBef>
              <a:spcAft>
                <a:spcPts val="0"/>
              </a:spcAft>
              <a:buSzPts val="1900"/>
              <a:buNone/>
              <a:defRPr sz="1900"/>
            </a:lvl4pPr>
            <a:lvl5pPr lvl="4" algn="l" rtl="0">
              <a:lnSpc>
                <a:spcPct val="100000"/>
              </a:lnSpc>
              <a:spcBef>
                <a:spcPts val="400"/>
              </a:spcBef>
              <a:spcAft>
                <a:spcPts val="0"/>
              </a:spcAft>
              <a:buSzPts val="1900"/>
              <a:buNone/>
              <a:defRPr sz="1900"/>
            </a:lvl5pPr>
            <a:lvl6pPr lvl="5" algn="l" rtl="0">
              <a:lnSpc>
                <a:spcPct val="100000"/>
              </a:lnSpc>
              <a:spcBef>
                <a:spcPts val="400"/>
              </a:spcBef>
              <a:spcAft>
                <a:spcPts val="0"/>
              </a:spcAft>
              <a:buSzPts val="1900"/>
              <a:buNone/>
              <a:defRPr sz="1900"/>
            </a:lvl6pPr>
            <a:lvl7pPr lvl="6" algn="l" rtl="0">
              <a:lnSpc>
                <a:spcPct val="100000"/>
              </a:lnSpc>
              <a:spcBef>
                <a:spcPts val="400"/>
              </a:spcBef>
              <a:spcAft>
                <a:spcPts val="0"/>
              </a:spcAft>
              <a:buSzPts val="1900"/>
              <a:buNone/>
              <a:defRPr sz="1900"/>
            </a:lvl7pPr>
            <a:lvl8pPr lvl="7" algn="l" rtl="0">
              <a:lnSpc>
                <a:spcPct val="100000"/>
              </a:lnSpc>
              <a:spcBef>
                <a:spcPts val="400"/>
              </a:spcBef>
              <a:spcAft>
                <a:spcPts val="0"/>
              </a:spcAft>
              <a:buSzPts val="1900"/>
              <a:buNone/>
              <a:defRPr sz="1900"/>
            </a:lvl8pPr>
            <a:lvl9pPr lvl="8" algn="l" rtl="0">
              <a:lnSpc>
                <a:spcPct val="100000"/>
              </a:lnSpc>
              <a:spcBef>
                <a:spcPts val="400"/>
              </a:spcBef>
              <a:spcAft>
                <a:spcPts val="0"/>
              </a:spcAft>
              <a:buSzPts val="1900"/>
              <a:buNone/>
              <a:defRPr sz="1900"/>
            </a:lvl9pPr>
          </a:lstStyle>
          <a:p>
            <a:endParaRPr/>
          </a:p>
        </p:txBody>
      </p:sp>
      <p:sp>
        <p:nvSpPr>
          <p:cNvPr id="119" name="Google Shape;119;g2e7dc737344_0_422"/>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640"/>
              </a:spcBef>
              <a:spcAft>
                <a:spcPts val="0"/>
              </a:spcAft>
              <a:buClr>
                <a:schemeClr val="lt1"/>
              </a:buClr>
              <a:buSzPts val="2000"/>
              <a:buNone/>
              <a:defRPr sz="2000">
                <a:solidFill>
                  <a:schemeClr val="lt1"/>
                </a:solidFill>
              </a:defRPr>
            </a:lvl1pPr>
            <a:lvl2pPr lvl="1" algn="l" rtl="0">
              <a:lnSpc>
                <a:spcPct val="100000"/>
              </a:lnSpc>
              <a:spcBef>
                <a:spcPts val="560"/>
              </a:spcBef>
              <a:spcAft>
                <a:spcPts val="0"/>
              </a:spcAft>
              <a:buSzPts val="2800"/>
              <a:buNone/>
              <a:defRPr/>
            </a:lvl2pPr>
            <a:lvl3pPr lvl="2" algn="l" rtl="0">
              <a:lnSpc>
                <a:spcPct val="100000"/>
              </a:lnSpc>
              <a:spcBef>
                <a:spcPts val="480"/>
              </a:spcBef>
              <a:spcAft>
                <a:spcPts val="0"/>
              </a:spcAft>
              <a:buSzPts val="2400"/>
              <a:buNone/>
              <a:defRPr/>
            </a:lvl3pPr>
            <a:lvl4pPr lvl="3" algn="l" rtl="0">
              <a:lnSpc>
                <a:spcPct val="100000"/>
              </a:lnSpc>
              <a:spcBef>
                <a:spcPts val="400"/>
              </a:spcBef>
              <a:spcAft>
                <a:spcPts val="0"/>
              </a:spcAft>
              <a:buSzPts val="2000"/>
              <a:buNone/>
              <a:defRPr/>
            </a:lvl4pPr>
            <a:lvl5pPr lvl="4" algn="l" rtl="0">
              <a:lnSpc>
                <a:spcPct val="100000"/>
              </a:lnSpc>
              <a:spcBef>
                <a:spcPts val="400"/>
              </a:spcBef>
              <a:spcAft>
                <a:spcPts val="0"/>
              </a:spcAft>
              <a:buSzPts val="2000"/>
              <a:buNone/>
              <a:defRPr/>
            </a:lvl5pPr>
            <a:lvl6pPr lvl="5" algn="l" rtl="0">
              <a:lnSpc>
                <a:spcPct val="100000"/>
              </a:lnSpc>
              <a:spcBef>
                <a:spcPts val="400"/>
              </a:spcBef>
              <a:spcAft>
                <a:spcPts val="0"/>
              </a:spcAft>
              <a:buSzPts val="2000"/>
              <a:buNone/>
              <a:defRPr/>
            </a:lvl6pPr>
            <a:lvl7pPr lvl="6" algn="l" rtl="0">
              <a:lnSpc>
                <a:spcPct val="100000"/>
              </a:lnSpc>
              <a:spcBef>
                <a:spcPts val="400"/>
              </a:spcBef>
              <a:spcAft>
                <a:spcPts val="0"/>
              </a:spcAft>
              <a:buSzPts val="2000"/>
              <a:buNone/>
              <a:defRPr/>
            </a:lvl7pPr>
            <a:lvl8pPr lvl="7" algn="l" rtl="0">
              <a:lnSpc>
                <a:spcPct val="100000"/>
              </a:lnSpc>
              <a:spcBef>
                <a:spcPts val="400"/>
              </a:spcBef>
              <a:spcAft>
                <a:spcPts val="0"/>
              </a:spcAft>
              <a:buSzPts val="2000"/>
              <a:buNone/>
              <a:defRPr/>
            </a:lvl8pPr>
            <a:lvl9pPr lvl="8" algn="l" rtl="0">
              <a:lnSpc>
                <a:spcPct val="100000"/>
              </a:lnSpc>
              <a:spcBef>
                <a:spcPts val="400"/>
              </a:spcBef>
              <a:spcAft>
                <a:spcPts val="0"/>
              </a:spcAft>
              <a:buSzPts val="2000"/>
              <a:buNone/>
              <a:defRPr/>
            </a:lvl9pPr>
          </a:lstStyle>
          <a:p>
            <a:endParaRPr/>
          </a:p>
        </p:txBody>
      </p:sp>
      <p:sp>
        <p:nvSpPr>
          <p:cNvPr id="120" name="Google Shape;120;g2e7dc737344_0_422"/>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lvl1pPr marL="457200" lvl="0" indent="-406400" algn="l" rtl="0">
              <a:lnSpc>
                <a:spcPct val="100000"/>
              </a:lnSpc>
              <a:spcBef>
                <a:spcPts val="640"/>
              </a:spcBef>
              <a:spcAft>
                <a:spcPts val="0"/>
              </a:spcAft>
              <a:buSzPts val="2800"/>
              <a:buChar char="•"/>
              <a:defRPr sz="2800"/>
            </a:lvl1pPr>
            <a:lvl2pPr marL="914400" lvl="1" indent="-381000" algn="l" rtl="0">
              <a:lnSpc>
                <a:spcPct val="100000"/>
              </a:lnSpc>
              <a:spcBef>
                <a:spcPts val="560"/>
              </a:spcBef>
              <a:spcAft>
                <a:spcPts val="0"/>
              </a:spcAft>
              <a:buSzPts val="2400"/>
              <a:buChar char="–"/>
              <a:defRPr sz="2400"/>
            </a:lvl2pPr>
            <a:lvl3pPr marL="1371600" lvl="2" indent="-355600" algn="l" rtl="0">
              <a:lnSpc>
                <a:spcPct val="100000"/>
              </a:lnSpc>
              <a:spcBef>
                <a:spcPts val="480"/>
              </a:spcBef>
              <a:spcAft>
                <a:spcPts val="0"/>
              </a:spcAft>
              <a:buSzPts val="2000"/>
              <a:buChar char="•"/>
              <a:defRPr sz="2000"/>
            </a:lvl3pPr>
            <a:lvl4pPr marL="1828800" lvl="3" indent="-330200" algn="l" rtl="0">
              <a:lnSpc>
                <a:spcPct val="100000"/>
              </a:lnSpc>
              <a:spcBef>
                <a:spcPts val="400"/>
              </a:spcBef>
              <a:spcAft>
                <a:spcPts val="0"/>
              </a:spcAft>
              <a:buSzPts val="1600"/>
              <a:buChar char="–"/>
              <a:defRPr sz="1600"/>
            </a:lvl4pPr>
            <a:lvl5pPr marL="2286000" lvl="4" indent="-330200" algn="l" rtl="0">
              <a:lnSpc>
                <a:spcPct val="100000"/>
              </a:lnSpc>
              <a:spcBef>
                <a:spcPts val="400"/>
              </a:spcBef>
              <a:spcAft>
                <a:spcPts val="0"/>
              </a:spcAft>
              <a:buSzPts val="1600"/>
              <a:buChar char="»"/>
              <a:defRPr sz="1600"/>
            </a:lvl5pPr>
            <a:lvl6pPr marL="2743200" lvl="5" indent="-330200" algn="l" rtl="0">
              <a:lnSpc>
                <a:spcPct val="100000"/>
              </a:lnSpc>
              <a:spcBef>
                <a:spcPts val="400"/>
              </a:spcBef>
              <a:spcAft>
                <a:spcPts val="0"/>
              </a:spcAft>
              <a:buSzPts val="1600"/>
              <a:buChar char="•"/>
              <a:defRPr sz="1600"/>
            </a:lvl6pPr>
            <a:lvl7pPr marL="3200400" lvl="6" indent="-330200" algn="l" rtl="0">
              <a:lnSpc>
                <a:spcPct val="100000"/>
              </a:lnSpc>
              <a:spcBef>
                <a:spcPts val="400"/>
              </a:spcBef>
              <a:spcAft>
                <a:spcPts val="0"/>
              </a:spcAft>
              <a:buSzPts val="1600"/>
              <a:buChar char="•"/>
              <a:defRPr sz="1600"/>
            </a:lvl7pPr>
            <a:lvl8pPr marL="3657600" lvl="7" indent="-330200" algn="l" rtl="0">
              <a:lnSpc>
                <a:spcPct val="100000"/>
              </a:lnSpc>
              <a:spcBef>
                <a:spcPts val="400"/>
              </a:spcBef>
              <a:spcAft>
                <a:spcPts val="0"/>
              </a:spcAft>
              <a:buSzPts val="1600"/>
              <a:buChar char="•"/>
              <a:defRPr sz="1600"/>
            </a:lvl8pPr>
            <a:lvl9pPr marL="4114800" lvl="8" indent="-330200" algn="l" rtl="0">
              <a:lnSpc>
                <a:spcPct val="100000"/>
              </a:lnSpc>
              <a:spcBef>
                <a:spcPts val="400"/>
              </a:spcBef>
              <a:spcAft>
                <a:spcPts val="0"/>
              </a:spcAft>
              <a:buSzPts val="1600"/>
              <a:buChar char="•"/>
              <a:defRPr sz="1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21"/>
        <p:cNvGrpSpPr/>
        <p:nvPr/>
      </p:nvGrpSpPr>
      <p:grpSpPr>
        <a:xfrm>
          <a:off x="0" y="0"/>
          <a:ext cx="0" cy="0"/>
          <a:chOff x="0" y="0"/>
          <a:chExt cx="0" cy="0"/>
        </a:xfrm>
      </p:grpSpPr>
      <p:pic>
        <p:nvPicPr>
          <p:cNvPr id="122" name="Google Shape;122;g2e7dc737344_0_434" descr="A group of people smiling&#10;&#10;Description automatically generated with medium confidence"/>
          <p:cNvPicPr preferRelativeResize="0"/>
          <p:nvPr/>
        </p:nvPicPr>
        <p:blipFill rotWithShape="1">
          <a:blip r:embed="rId2">
            <a:alphaModFix/>
          </a:blip>
          <a:srcRect t="10898" b="7401"/>
          <a:stretch/>
        </p:blipFill>
        <p:spPr>
          <a:xfrm>
            <a:off x="-45225" y="5249175"/>
            <a:ext cx="9228425" cy="1680700"/>
          </a:xfrm>
          <a:prstGeom prst="rect">
            <a:avLst/>
          </a:prstGeom>
          <a:noFill/>
          <a:ln>
            <a:noFill/>
          </a:ln>
        </p:spPr>
      </p:pic>
      <p:sp>
        <p:nvSpPr>
          <p:cNvPr id="123" name="Google Shape;123;g2e7dc737344_0_434"/>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3500"/>
              <a:buFont typeface="Verdana"/>
              <a:buNone/>
              <a:defRPr sz="35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24" name="Google Shape;124;g2e7dc737344_0_434"/>
          <p:cNvPicPr preferRelativeResize="0"/>
          <p:nvPr/>
        </p:nvPicPr>
        <p:blipFill rotWithShape="1">
          <a:blip r:embed="rId3">
            <a:alphaModFix/>
          </a:blip>
          <a:srcRect/>
          <a:stretch/>
        </p:blipFill>
        <p:spPr>
          <a:xfrm>
            <a:off x="223985" y="228603"/>
            <a:ext cx="1702161" cy="990900"/>
          </a:xfrm>
          <a:prstGeom prst="rect">
            <a:avLst/>
          </a:prstGeom>
          <a:noFill/>
          <a:ln>
            <a:noFill/>
          </a:ln>
        </p:spPr>
      </p:pic>
      <p:sp>
        <p:nvSpPr>
          <p:cNvPr id="125" name="Google Shape;125;g2e7dc737344_0_434"/>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26" name="Google Shape;126;g2e7dc737344_0_434"/>
          <p:cNvSpPr txBox="1">
            <a:spLocks noGrp="1"/>
          </p:cNvSpPr>
          <p:nvPr>
            <p:ph type="body" idx="1"/>
          </p:nvPr>
        </p:nvSpPr>
        <p:spPr>
          <a:xfrm>
            <a:off x="452375" y="1603475"/>
            <a:ext cx="8233200" cy="32673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SzPts val="3200"/>
              <a:buChar char="•"/>
              <a:defRPr/>
            </a:lvl1pPr>
            <a:lvl2pPr marL="914400" lvl="1" indent="-406400" algn="l" rtl="0">
              <a:lnSpc>
                <a:spcPct val="100000"/>
              </a:lnSpc>
              <a:spcBef>
                <a:spcPts val="560"/>
              </a:spcBef>
              <a:spcAft>
                <a:spcPts val="0"/>
              </a:spcAft>
              <a:buSzPts val="2800"/>
              <a:buChar char="–"/>
              <a:defRPr/>
            </a:lvl2pPr>
            <a:lvl3pPr marL="1371600" lvl="2" indent="-381000" algn="l" rtl="0">
              <a:lnSpc>
                <a:spcPct val="100000"/>
              </a:lnSpc>
              <a:spcBef>
                <a:spcPts val="480"/>
              </a:spcBef>
              <a:spcAft>
                <a:spcPts val="0"/>
              </a:spcAft>
              <a:buSzPts val="2400"/>
              <a:buChar char="•"/>
              <a:defRPr/>
            </a:lvl3pPr>
            <a:lvl4pPr marL="1828800" lvl="3" indent="-355600" algn="l" rtl="0">
              <a:lnSpc>
                <a:spcPct val="100000"/>
              </a:lnSpc>
              <a:spcBef>
                <a:spcPts val="400"/>
              </a:spcBef>
              <a:spcAft>
                <a:spcPts val="0"/>
              </a:spcAft>
              <a:buSzPts val="2000"/>
              <a:buChar char="–"/>
              <a:defRPr/>
            </a:lvl4pPr>
            <a:lvl5pPr marL="2286000" lvl="4" indent="-355600" algn="l" rtl="0">
              <a:lnSpc>
                <a:spcPct val="100000"/>
              </a:lnSpc>
              <a:spcBef>
                <a:spcPts val="400"/>
              </a:spcBef>
              <a:spcAft>
                <a:spcPts val="0"/>
              </a:spcAft>
              <a:buSzPts val="20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27"/>
        <p:cNvGrpSpPr/>
        <p:nvPr/>
      </p:nvGrpSpPr>
      <p:grpSpPr>
        <a:xfrm>
          <a:off x="0" y="0"/>
          <a:ext cx="0" cy="0"/>
          <a:chOff x="0" y="0"/>
          <a:chExt cx="0" cy="0"/>
        </a:xfrm>
      </p:grpSpPr>
      <p:sp>
        <p:nvSpPr>
          <p:cNvPr id="128" name="Google Shape;128;g2e7dc737344_0_440"/>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360"/>
              </a:spcBef>
              <a:spcAft>
                <a:spcPts val="0"/>
              </a:spcAft>
              <a:buClr>
                <a:schemeClr val="dk1"/>
              </a:buClr>
              <a:buSzPts val="1800"/>
              <a:buChar char="•"/>
              <a:defRPr/>
            </a:lvl1pPr>
            <a:lvl2pPr marL="914400" lvl="1" indent="-342900" algn="l" rtl="0">
              <a:lnSpc>
                <a:spcPct val="100000"/>
              </a:lnSpc>
              <a:spcBef>
                <a:spcPts val="360"/>
              </a:spcBef>
              <a:spcAft>
                <a:spcPts val="0"/>
              </a:spcAft>
              <a:buClr>
                <a:schemeClr val="dk1"/>
              </a:buClr>
              <a:buSzPts val="1800"/>
              <a:buChar char="–"/>
              <a:defRPr/>
            </a:lvl2pPr>
            <a:lvl3pPr marL="1371600" lvl="2" indent="-342900" algn="l" rtl="0">
              <a:lnSpc>
                <a:spcPct val="100000"/>
              </a:lnSpc>
              <a:spcBef>
                <a:spcPts val="360"/>
              </a:spcBef>
              <a:spcAft>
                <a:spcPts val="0"/>
              </a:spcAft>
              <a:buClr>
                <a:schemeClr val="dk1"/>
              </a:buClr>
              <a:buSzPts val="1800"/>
              <a:buChar char="•"/>
              <a:defRPr/>
            </a:lvl3pPr>
            <a:lvl4pPr marL="1828800" lvl="3" indent="-342900" algn="l" rtl="0">
              <a:lnSpc>
                <a:spcPct val="100000"/>
              </a:lnSpc>
              <a:spcBef>
                <a:spcPts val="360"/>
              </a:spcBef>
              <a:spcAft>
                <a:spcPts val="0"/>
              </a:spcAft>
              <a:buClr>
                <a:schemeClr val="dk1"/>
              </a:buClr>
              <a:buSzPts val="1800"/>
              <a:buChar char="–"/>
              <a:defRPr/>
            </a:lvl4pPr>
            <a:lvl5pPr marL="2286000" lvl="4" indent="-342900" algn="l" rtl="0">
              <a:lnSpc>
                <a:spcPct val="100000"/>
              </a:lnSpc>
              <a:spcBef>
                <a:spcPts val="360"/>
              </a:spcBef>
              <a:spcAft>
                <a:spcPts val="0"/>
              </a:spcAft>
              <a:buClr>
                <a:schemeClr val="dk1"/>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29" name="Google Shape;129;g2e7dc737344_0_440"/>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lt1"/>
              </a:buClr>
              <a:buSzPts val="4000"/>
              <a:buFont typeface="Verdana"/>
              <a:buNone/>
              <a:defRPr sz="4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30" name="Google Shape;130;g2e7dc737344_0_440"/>
          <p:cNvPicPr preferRelativeResize="0"/>
          <p:nvPr/>
        </p:nvPicPr>
        <p:blipFill rotWithShape="1">
          <a:blip r:embed="rId2">
            <a:alphaModFix/>
          </a:blip>
          <a:srcRect t="11971" b="11971"/>
          <a:stretch/>
        </p:blipFill>
        <p:spPr>
          <a:xfrm>
            <a:off x="0" y="5249173"/>
            <a:ext cx="9144000" cy="1680713"/>
          </a:xfrm>
          <a:prstGeom prst="rect">
            <a:avLst/>
          </a:prstGeom>
          <a:noFill/>
          <a:ln>
            <a:noFill/>
          </a:ln>
        </p:spPr>
      </p:pic>
      <p:pic>
        <p:nvPicPr>
          <p:cNvPr id="131" name="Google Shape;131;g2e7dc737344_0_440"/>
          <p:cNvPicPr preferRelativeResize="0"/>
          <p:nvPr/>
        </p:nvPicPr>
        <p:blipFill rotWithShape="1">
          <a:blip r:embed="rId3">
            <a:alphaModFix/>
          </a:blip>
          <a:srcRect b="11684"/>
          <a:stretch/>
        </p:blipFill>
        <p:spPr>
          <a:xfrm>
            <a:off x="122525" y="228600"/>
            <a:ext cx="2470948" cy="1193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1">
  <p:cSld name="OBJECT_WITH_CAPTION_TEXT_1">
    <p:spTree>
      <p:nvGrpSpPr>
        <p:cNvPr id="1" name="Shape 132"/>
        <p:cNvGrpSpPr/>
        <p:nvPr/>
      </p:nvGrpSpPr>
      <p:grpSpPr>
        <a:xfrm>
          <a:off x="0" y="0"/>
          <a:ext cx="0" cy="0"/>
          <a:chOff x="0" y="0"/>
          <a:chExt cx="0" cy="0"/>
        </a:xfrm>
      </p:grpSpPr>
      <p:sp>
        <p:nvSpPr>
          <p:cNvPr id="133" name="Google Shape;133;g2e7dc737344_0_445"/>
          <p:cNvSpPr/>
          <p:nvPr/>
        </p:nvSpPr>
        <p:spPr>
          <a:xfrm>
            <a:off x="457200" y="273362"/>
            <a:ext cx="457200" cy="1161300"/>
          </a:xfrm>
          <a:prstGeom prst="rect">
            <a:avLst/>
          </a:prstGeom>
          <a:solidFill>
            <a:srgbClr val="00336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34" name="Google Shape;134;g2e7dc737344_0_445"/>
          <p:cNvPicPr preferRelativeResize="0"/>
          <p:nvPr/>
        </p:nvPicPr>
        <p:blipFill rotWithShape="1">
          <a:blip r:embed="rId2">
            <a:alphaModFix/>
          </a:blip>
          <a:srcRect/>
          <a:stretch/>
        </p:blipFill>
        <p:spPr>
          <a:xfrm>
            <a:off x="7467600" y="5947878"/>
            <a:ext cx="1169476" cy="682591"/>
          </a:xfrm>
          <a:prstGeom prst="rect">
            <a:avLst/>
          </a:prstGeom>
          <a:noFill/>
          <a:ln>
            <a:noFill/>
          </a:ln>
        </p:spPr>
      </p:pic>
      <p:sp>
        <p:nvSpPr>
          <p:cNvPr id="135" name="Google Shape;135;g2e7dc737344_0_44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36" name="Google Shape;136;g2e7dc737344_0_445"/>
          <p:cNvSpPr txBox="1">
            <a:spLocks noGrp="1"/>
          </p:cNvSpPr>
          <p:nvPr>
            <p:ph type="body" idx="1"/>
          </p:nvPr>
        </p:nvSpPr>
        <p:spPr>
          <a:xfrm>
            <a:off x="457200" y="1434650"/>
            <a:ext cx="2985600" cy="4518300"/>
          </a:xfrm>
          <a:prstGeom prst="rect">
            <a:avLst/>
          </a:prstGeom>
          <a:solidFill>
            <a:srgbClr val="003369">
              <a:alpha val="72940"/>
            </a:srgbClr>
          </a:solidFill>
          <a:ln>
            <a:noFill/>
          </a:ln>
        </p:spPr>
        <p:txBody>
          <a:bodyPr spcFirstLastPara="1" wrap="square" lIns="91425" tIns="45700" rIns="91425" bIns="45700" anchor="t" anchorCtr="0">
            <a:normAutofit/>
          </a:bodyPr>
          <a:lstStyle>
            <a:lvl1pPr marL="457200" lvl="0" indent="-355600" algn="l" rtl="0">
              <a:lnSpc>
                <a:spcPct val="100000"/>
              </a:lnSpc>
              <a:spcBef>
                <a:spcPts val="640"/>
              </a:spcBef>
              <a:spcAft>
                <a:spcPts val="0"/>
              </a:spcAft>
              <a:buClr>
                <a:schemeClr val="lt1"/>
              </a:buClr>
              <a:buSzPts val="2000"/>
              <a:buChar char="•"/>
              <a:defRPr sz="2000">
                <a:solidFill>
                  <a:schemeClr val="lt1"/>
                </a:solidFill>
              </a:defRPr>
            </a:lvl1pPr>
            <a:lvl2pPr marL="914400" lvl="1" indent="-330200" algn="l" rtl="0">
              <a:lnSpc>
                <a:spcPct val="100000"/>
              </a:lnSpc>
              <a:spcBef>
                <a:spcPts val="560"/>
              </a:spcBef>
              <a:spcAft>
                <a:spcPts val="0"/>
              </a:spcAft>
              <a:buClr>
                <a:schemeClr val="lt1"/>
              </a:buClr>
              <a:buSzPts val="1600"/>
              <a:buChar char="–"/>
              <a:defRPr sz="1600">
                <a:solidFill>
                  <a:schemeClr val="lt1"/>
                </a:solidFill>
              </a:defRPr>
            </a:lvl2pPr>
            <a:lvl3pPr marL="1371600" lvl="2" indent="-304800" algn="l" rtl="0">
              <a:lnSpc>
                <a:spcPct val="100000"/>
              </a:lnSpc>
              <a:spcBef>
                <a:spcPts val="480"/>
              </a:spcBef>
              <a:spcAft>
                <a:spcPts val="0"/>
              </a:spcAft>
              <a:buClr>
                <a:schemeClr val="lt1"/>
              </a:buClr>
              <a:buSzPts val="1200"/>
              <a:buChar char="•"/>
              <a:defRPr sz="1200">
                <a:solidFill>
                  <a:schemeClr val="lt1"/>
                </a:solidFill>
              </a:defRPr>
            </a:lvl3pPr>
            <a:lvl4pPr marL="1828800" lvl="3" indent="-279400" algn="l" rtl="0">
              <a:lnSpc>
                <a:spcPct val="100000"/>
              </a:lnSpc>
              <a:spcBef>
                <a:spcPts val="400"/>
              </a:spcBef>
              <a:spcAft>
                <a:spcPts val="0"/>
              </a:spcAft>
              <a:buClr>
                <a:schemeClr val="lt1"/>
              </a:buClr>
              <a:buSzPts val="800"/>
              <a:buChar char="–"/>
              <a:defRPr sz="800">
                <a:solidFill>
                  <a:schemeClr val="lt1"/>
                </a:solidFill>
              </a:defRPr>
            </a:lvl4pPr>
            <a:lvl5pPr marL="2286000" lvl="4" indent="-279400" algn="l" rtl="0">
              <a:lnSpc>
                <a:spcPct val="100000"/>
              </a:lnSpc>
              <a:spcBef>
                <a:spcPts val="400"/>
              </a:spcBef>
              <a:spcAft>
                <a:spcPts val="0"/>
              </a:spcAft>
              <a:buClr>
                <a:schemeClr val="lt1"/>
              </a:buClr>
              <a:buSzPts val="800"/>
              <a:buChar char="»"/>
              <a:defRPr sz="800">
                <a:solidFill>
                  <a:schemeClr val="lt1"/>
                </a:solidFill>
              </a:defRPr>
            </a:lvl5pPr>
            <a:lvl6pPr marL="2743200" lvl="5" indent="-279400" algn="l" rtl="0">
              <a:lnSpc>
                <a:spcPct val="100000"/>
              </a:lnSpc>
              <a:spcBef>
                <a:spcPts val="400"/>
              </a:spcBef>
              <a:spcAft>
                <a:spcPts val="0"/>
              </a:spcAft>
              <a:buClr>
                <a:schemeClr val="lt1"/>
              </a:buClr>
              <a:buSzPts val="800"/>
              <a:buChar char="•"/>
              <a:defRPr sz="800">
                <a:solidFill>
                  <a:schemeClr val="lt1"/>
                </a:solidFill>
              </a:defRPr>
            </a:lvl6pPr>
            <a:lvl7pPr marL="3200400" lvl="6" indent="-279400" algn="l" rtl="0">
              <a:lnSpc>
                <a:spcPct val="100000"/>
              </a:lnSpc>
              <a:spcBef>
                <a:spcPts val="400"/>
              </a:spcBef>
              <a:spcAft>
                <a:spcPts val="0"/>
              </a:spcAft>
              <a:buClr>
                <a:schemeClr val="lt1"/>
              </a:buClr>
              <a:buSzPts val="800"/>
              <a:buChar char="•"/>
              <a:defRPr sz="800">
                <a:solidFill>
                  <a:schemeClr val="lt1"/>
                </a:solidFill>
              </a:defRPr>
            </a:lvl7pPr>
            <a:lvl8pPr marL="3657600" lvl="7" indent="-279400" algn="l" rtl="0">
              <a:lnSpc>
                <a:spcPct val="100000"/>
              </a:lnSpc>
              <a:spcBef>
                <a:spcPts val="400"/>
              </a:spcBef>
              <a:spcAft>
                <a:spcPts val="0"/>
              </a:spcAft>
              <a:buClr>
                <a:schemeClr val="lt1"/>
              </a:buClr>
              <a:buSzPts val="800"/>
              <a:buChar char="•"/>
              <a:defRPr sz="800">
                <a:solidFill>
                  <a:schemeClr val="lt1"/>
                </a:solidFill>
              </a:defRPr>
            </a:lvl8pPr>
            <a:lvl9pPr marL="4114800" lvl="8" indent="-279400" algn="l" rtl="0">
              <a:lnSpc>
                <a:spcPct val="100000"/>
              </a:lnSpc>
              <a:spcBef>
                <a:spcPts val="400"/>
              </a:spcBef>
              <a:spcAft>
                <a:spcPts val="0"/>
              </a:spcAft>
              <a:buClr>
                <a:schemeClr val="lt1"/>
              </a:buClr>
              <a:buSzPts val="800"/>
              <a:buChar char="•"/>
              <a:defRPr sz="800">
                <a:solidFill>
                  <a:schemeClr val="lt1"/>
                </a:solidFill>
              </a:defRPr>
            </a:lvl9pPr>
          </a:lstStyle>
          <a:p>
            <a:endParaRPr/>
          </a:p>
        </p:txBody>
      </p:sp>
      <p:sp>
        <p:nvSpPr>
          <p:cNvPr id="137" name="Google Shape;137;g2e7dc737344_0_445"/>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640"/>
              </a:spcBef>
              <a:spcAft>
                <a:spcPts val="0"/>
              </a:spcAft>
              <a:buSzPts val="2000"/>
              <a:buNone/>
              <a:defRPr sz="2000" b="1"/>
            </a:lvl1pPr>
            <a:lvl2pPr lvl="1" algn="l" rtl="0">
              <a:lnSpc>
                <a:spcPct val="100000"/>
              </a:lnSpc>
              <a:spcBef>
                <a:spcPts val="560"/>
              </a:spcBef>
              <a:spcAft>
                <a:spcPts val="0"/>
              </a:spcAft>
              <a:buSzPts val="2000"/>
              <a:buNone/>
              <a:defRPr sz="2000"/>
            </a:lvl2pPr>
            <a:lvl3pPr lvl="2" algn="l" rtl="0">
              <a:lnSpc>
                <a:spcPct val="100000"/>
              </a:lnSpc>
              <a:spcBef>
                <a:spcPts val="480"/>
              </a:spcBef>
              <a:spcAft>
                <a:spcPts val="0"/>
              </a:spcAft>
              <a:buSzPts val="1600"/>
              <a:buNone/>
              <a:defRPr sz="1600"/>
            </a:lvl3pPr>
            <a:lvl4pPr lvl="3" algn="l" rtl="0">
              <a:lnSpc>
                <a:spcPct val="100000"/>
              </a:lnSpc>
              <a:spcBef>
                <a:spcPts val="400"/>
              </a:spcBef>
              <a:spcAft>
                <a:spcPts val="0"/>
              </a:spcAft>
              <a:buSzPts val="1200"/>
              <a:buNone/>
              <a:defRPr sz="1200"/>
            </a:lvl4pPr>
            <a:lvl5pPr lvl="4" algn="l" rtl="0">
              <a:lnSpc>
                <a:spcPct val="100000"/>
              </a:lnSpc>
              <a:spcBef>
                <a:spcPts val="400"/>
              </a:spcBef>
              <a:spcAft>
                <a:spcPts val="0"/>
              </a:spcAft>
              <a:buSzPts val="1200"/>
              <a:buNone/>
              <a:defRPr sz="1200"/>
            </a:lvl5pPr>
            <a:lvl6pPr lvl="5" algn="l" rtl="0">
              <a:lnSpc>
                <a:spcPct val="100000"/>
              </a:lnSpc>
              <a:spcBef>
                <a:spcPts val="400"/>
              </a:spcBef>
              <a:spcAft>
                <a:spcPts val="0"/>
              </a:spcAft>
              <a:buSzPts val="1200"/>
              <a:buNone/>
              <a:defRPr sz="1200"/>
            </a:lvl6pPr>
            <a:lvl7pPr lvl="6" algn="l" rtl="0">
              <a:lnSpc>
                <a:spcPct val="100000"/>
              </a:lnSpc>
              <a:spcBef>
                <a:spcPts val="400"/>
              </a:spcBef>
              <a:spcAft>
                <a:spcPts val="0"/>
              </a:spcAft>
              <a:buSzPts val="1200"/>
              <a:buNone/>
              <a:defRPr sz="1200"/>
            </a:lvl7pPr>
            <a:lvl8pPr lvl="7" algn="l" rtl="0">
              <a:lnSpc>
                <a:spcPct val="100000"/>
              </a:lnSpc>
              <a:spcBef>
                <a:spcPts val="400"/>
              </a:spcBef>
              <a:spcAft>
                <a:spcPts val="0"/>
              </a:spcAft>
              <a:buSzPts val="1200"/>
              <a:buNone/>
              <a:defRPr sz="1200"/>
            </a:lvl8pPr>
            <a:lvl9pPr lvl="8" algn="l" rtl="0">
              <a:lnSpc>
                <a:spcPct val="100000"/>
              </a:lnSpc>
              <a:spcBef>
                <a:spcPts val="400"/>
              </a:spcBef>
              <a:spcAft>
                <a:spcPts val="0"/>
              </a:spcAft>
              <a:buSzPts val="1200"/>
              <a:buNone/>
              <a:defRPr sz="1200"/>
            </a:lvl9pPr>
          </a:lstStyle>
          <a:p>
            <a:endParaRPr/>
          </a:p>
        </p:txBody>
      </p:sp>
      <p:sp>
        <p:nvSpPr>
          <p:cNvPr id="138" name="Google Shape;138;g2e7dc737344_0_445"/>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a:bodyPr>
          <a:lstStyle>
            <a:lvl1pPr marL="457200" lvl="0" indent="-393700" algn="l" rtl="0">
              <a:lnSpc>
                <a:spcPct val="100000"/>
              </a:lnSpc>
              <a:spcBef>
                <a:spcPts val="640"/>
              </a:spcBef>
              <a:spcAft>
                <a:spcPts val="0"/>
              </a:spcAft>
              <a:buSzPts val="2600"/>
              <a:buChar char="•"/>
              <a:defRPr sz="2600"/>
            </a:lvl1pPr>
            <a:lvl2pPr marL="914400" lvl="1" indent="-368300" algn="l" rtl="0">
              <a:lnSpc>
                <a:spcPct val="100000"/>
              </a:lnSpc>
              <a:spcBef>
                <a:spcPts val="560"/>
              </a:spcBef>
              <a:spcAft>
                <a:spcPts val="0"/>
              </a:spcAft>
              <a:buSzPts val="2200"/>
              <a:buChar char="–"/>
              <a:defRPr sz="2200"/>
            </a:lvl2pPr>
            <a:lvl3pPr marL="1371600" lvl="2" indent="-342900" algn="l" rtl="0">
              <a:lnSpc>
                <a:spcPct val="100000"/>
              </a:lnSpc>
              <a:spcBef>
                <a:spcPts val="480"/>
              </a:spcBef>
              <a:spcAft>
                <a:spcPts val="0"/>
              </a:spcAft>
              <a:buSzPts val="1800"/>
              <a:buChar char="•"/>
              <a:defRPr sz="1800"/>
            </a:lvl3pPr>
            <a:lvl4pPr marL="1828800" lvl="3" indent="-317500" algn="l" rtl="0">
              <a:lnSpc>
                <a:spcPct val="100000"/>
              </a:lnSpc>
              <a:spcBef>
                <a:spcPts val="400"/>
              </a:spcBef>
              <a:spcAft>
                <a:spcPts val="0"/>
              </a:spcAft>
              <a:buSzPts val="1400"/>
              <a:buChar char="–"/>
              <a:defRPr sz="1400"/>
            </a:lvl4pPr>
            <a:lvl5pPr marL="2286000" lvl="4" indent="-317500" algn="l" rtl="0">
              <a:lnSpc>
                <a:spcPct val="100000"/>
              </a:lnSpc>
              <a:spcBef>
                <a:spcPts val="400"/>
              </a:spcBef>
              <a:spcAft>
                <a:spcPts val="0"/>
              </a:spcAft>
              <a:buSzPts val="1400"/>
              <a:buChar char="»"/>
              <a:defRPr sz="1400"/>
            </a:lvl5pPr>
            <a:lvl6pPr marL="2743200" lvl="5" indent="-317500" algn="l" rtl="0">
              <a:lnSpc>
                <a:spcPct val="100000"/>
              </a:lnSpc>
              <a:spcBef>
                <a:spcPts val="400"/>
              </a:spcBef>
              <a:spcAft>
                <a:spcPts val="0"/>
              </a:spcAft>
              <a:buSzPts val="1400"/>
              <a:buChar char="•"/>
              <a:defRPr sz="1400"/>
            </a:lvl6pPr>
            <a:lvl7pPr marL="3200400" lvl="6" indent="-317500" algn="l" rtl="0">
              <a:lnSpc>
                <a:spcPct val="100000"/>
              </a:lnSpc>
              <a:spcBef>
                <a:spcPts val="400"/>
              </a:spcBef>
              <a:spcAft>
                <a:spcPts val="0"/>
              </a:spcAft>
              <a:buSzPts val="1400"/>
              <a:buChar char="•"/>
              <a:defRPr sz="1400"/>
            </a:lvl7pPr>
            <a:lvl8pPr marL="3657600" lvl="7" indent="-317500" algn="l" rtl="0">
              <a:lnSpc>
                <a:spcPct val="100000"/>
              </a:lnSpc>
              <a:spcBef>
                <a:spcPts val="400"/>
              </a:spcBef>
              <a:spcAft>
                <a:spcPts val="0"/>
              </a:spcAft>
              <a:buSzPts val="1400"/>
              <a:buChar char="•"/>
              <a:defRPr sz="1400"/>
            </a:lvl8pPr>
            <a:lvl9pPr marL="4114800" lvl="8" indent="-317500" algn="l" rtl="0">
              <a:lnSpc>
                <a:spcPct val="100000"/>
              </a:lnSpc>
              <a:spcBef>
                <a:spcPts val="400"/>
              </a:spcBef>
              <a:spcAft>
                <a:spcPts val="0"/>
              </a:spcAft>
              <a:buSzPts val="1400"/>
              <a:buChar char="•"/>
              <a:defRPr sz="14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39"/>
        <p:cNvGrpSpPr/>
        <p:nvPr/>
      </p:nvGrpSpPr>
      <p:grpSpPr>
        <a:xfrm>
          <a:off x="0" y="0"/>
          <a:ext cx="0" cy="0"/>
          <a:chOff x="0" y="0"/>
          <a:chExt cx="0" cy="0"/>
        </a:xfrm>
      </p:grpSpPr>
      <p:pic>
        <p:nvPicPr>
          <p:cNvPr id="140" name="Google Shape;140;g2e7dc737344_0_452"/>
          <p:cNvPicPr preferRelativeResize="0"/>
          <p:nvPr/>
        </p:nvPicPr>
        <p:blipFill rotWithShape="1">
          <a:blip r:embed="rId2">
            <a:alphaModFix/>
          </a:blip>
          <a:srcRect l="139" t="32395" r="-129" b="12770"/>
          <a:stretch/>
        </p:blipFill>
        <p:spPr>
          <a:xfrm rot="10800000">
            <a:off x="1" y="1"/>
            <a:ext cx="9143998" cy="1554607"/>
          </a:xfrm>
          <a:prstGeom prst="rect">
            <a:avLst/>
          </a:prstGeom>
          <a:noFill/>
          <a:ln>
            <a:noFill/>
          </a:ln>
        </p:spPr>
      </p:pic>
      <p:pic>
        <p:nvPicPr>
          <p:cNvPr id="141" name="Google Shape;141;g2e7dc737344_0_452"/>
          <p:cNvPicPr preferRelativeResize="0"/>
          <p:nvPr/>
        </p:nvPicPr>
        <p:blipFill rotWithShape="1">
          <a:blip r:embed="rId3">
            <a:alphaModFix/>
          </a:blip>
          <a:srcRect/>
          <a:stretch/>
        </p:blipFill>
        <p:spPr>
          <a:xfrm>
            <a:off x="76200" y="107327"/>
            <a:ext cx="788241" cy="460075"/>
          </a:xfrm>
          <a:prstGeom prst="rect">
            <a:avLst/>
          </a:prstGeom>
          <a:noFill/>
          <a:ln>
            <a:noFill/>
          </a:ln>
        </p:spPr>
      </p:pic>
      <p:sp>
        <p:nvSpPr>
          <p:cNvPr id="142" name="Google Shape;142;g2e7dc737344_0_452"/>
          <p:cNvSpPr txBox="1"/>
          <p:nvPr/>
        </p:nvSpPr>
        <p:spPr>
          <a:xfrm>
            <a:off x="455650" y="1843200"/>
            <a:ext cx="83640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pic>
        <p:nvPicPr>
          <p:cNvPr id="143" name="Google Shape;143;g2e7dc737344_0_452"/>
          <p:cNvPicPr preferRelativeResize="0"/>
          <p:nvPr/>
        </p:nvPicPr>
        <p:blipFill rotWithShape="1">
          <a:blip r:embed="rId3">
            <a:alphaModFix/>
          </a:blip>
          <a:srcRect/>
          <a:stretch/>
        </p:blipFill>
        <p:spPr>
          <a:xfrm>
            <a:off x="7543800" y="6033861"/>
            <a:ext cx="1098040" cy="640896"/>
          </a:xfrm>
          <a:prstGeom prst="rect">
            <a:avLst/>
          </a:prstGeom>
          <a:noFill/>
          <a:ln>
            <a:noFill/>
          </a:ln>
        </p:spPr>
      </p:pic>
      <p:sp>
        <p:nvSpPr>
          <p:cNvPr id="144" name="Google Shape;144;g2e7dc737344_0_452"/>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g2e7dc737344_0_452"/>
          <p:cNvSpPr txBox="1">
            <a:spLocks noGrp="1"/>
          </p:cNvSpPr>
          <p:nvPr>
            <p:ph type="body" idx="1"/>
          </p:nvPr>
        </p:nvSpPr>
        <p:spPr>
          <a:xfrm>
            <a:off x="452375" y="1603475"/>
            <a:ext cx="8233200" cy="4381500"/>
          </a:xfrm>
          <a:prstGeom prst="rect">
            <a:avLst/>
          </a:prstGeom>
          <a:noFill/>
          <a:ln>
            <a:noFill/>
          </a:ln>
        </p:spPr>
        <p:txBody>
          <a:bodyPr spcFirstLastPara="1" wrap="square" lIns="91425" tIns="45700" rIns="91425" bIns="45700" anchor="t" anchorCtr="0">
            <a:normAutofit/>
          </a:bodyPr>
          <a:lstStyle>
            <a:lvl1pPr marL="457200" lvl="0" indent="-431800" algn="l" rtl="0">
              <a:lnSpc>
                <a:spcPct val="100000"/>
              </a:lnSpc>
              <a:spcBef>
                <a:spcPts val="640"/>
              </a:spcBef>
              <a:spcAft>
                <a:spcPts val="0"/>
              </a:spcAft>
              <a:buSzPts val="3200"/>
              <a:buChar char="•"/>
              <a:defRPr/>
            </a:lvl1pPr>
            <a:lvl2pPr marL="914400" lvl="1" indent="-406400" algn="l" rtl="0">
              <a:lnSpc>
                <a:spcPct val="100000"/>
              </a:lnSpc>
              <a:spcBef>
                <a:spcPts val="560"/>
              </a:spcBef>
              <a:spcAft>
                <a:spcPts val="0"/>
              </a:spcAft>
              <a:buSzPts val="2800"/>
              <a:buChar char="–"/>
              <a:defRPr/>
            </a:lvl2pPr>
            <a:lvl3pPr marL="1371600" lvl="2" indent="-381000" algn="l" rtl="0">
              <a:lnSpc>
                <a:spcPct val="100000"/>
              </a:lnSpc>
              <a:spcBef>
                <a:spcPts val="480"/>
              </a:spcBef>
              <a:spcAft>
                <a:spcPts val="0"/>
              </a:spcAft>
              <a:buSzPts val="2400"/>
              <a:buChar char="•"/>
              <a:defRPr/>
            </a:lvl3pPr>
            <a:lvl4pPr marL="1828800" lvl="3" indent="-355600" algn="l" rtl="0">
              <a:lnSpc>
                <a:spcPct val="100000"/>
              </a:lnSpc>
              <a:spcBef>
                <a:spcPts val="400"/>
              </a:spcBef>
              <a:spcAft>
                <a:spcPts val="0"/>
              </a:spcAft>
              <a:buSzPts val="2000"/>
              <a:buChar char="–"/>
              <a:defRPr/>
            </a:lvl4pPr>
            <a:lvl5pPr marL="2286000" lvl="4" indent="-355600" algn="l" rtl="0">
              <a:lnSpc>
                <a:spcPct val="100000"/>
              </a:lnSpc>
              <a:spcBef>
                <a:spcPts val="400"/>
              </a:spcBef>
              <a:spcAft>
                <a:spcPts val="0"/>
              </a:spcAft>
              <a:buSzPts val="20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Footer 2">
  <p:cSld name="Content w/Footer 2">
    <p:spTree>
      <p:nvGrpSpPr>
        <p:cNvPr id="1" name="Shape 20"/>
        <p:cNvGrpSpPr/>
        <p:nvPr/>
      </p:nvGrpSpPr>
      <p:grpSpPr>
        <a:xfrm>
          <a:off x="0" y="0"/>
          <a:ext cx="0" cy="0"/>
          <a:chOff x="0" y="0"/>
          <a:chExt cx="0" cy="0"/>
        </a:xfrm>
      </p:grpSpPr>
      <p:sp>
        <p:nvSpPr>
          <p:cNvPr id="21" name="Google Shape;21;g2e7dc737344_0_33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g2e7dc737344_0_333"/>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g2e7dc737344_0_33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4" name="Google Shape;24;g2e7dc737344_0_333" descr="A group of people smiling&#10;&#10;Description automatically generated with medium confidence"/>
          <p:cNvPicPr preferRelativeResize="0"/>
          <p:nvPr/>
        </p:nvPicPr>
        <p:blipFill rotWithShape="1">
          <a:blip r:embed="rId3">
            <a:alphaModFix/>
          </a:blip>
          <a:srcRect t="10901" b="7406"/>
          <a:stretch/>
        </p:blipFill>
        <p:spPr>
          <a:xfrm>
            <a:off x="0" y="5249173"/>
            <a:ext cx="9144000" cy="168071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Footer 3">
  <p:cSld name="Content w/Footer 3">
    <p:spTree>
      <p:nvGrpSpPr>
        <p:cNvPr id="1" name="Shape 25"/>
        <p:cNvGrpSpPr/>
        <p:nvPr/>
      </p:nvGrpSpPr>
      <p:grpSpPr>
        <a:xfrm>
          <a:off x="0" y="0"/>
          <a:ext cx="0" cy="0"/>
          <a:chOff x="0" y="0"/>
          <a:chExt cx="0" cy="0"/>
        </a:xfrm>
      </p:grpSpPr>
      <p:sp>
        <p:nvSpPr>
          <p:cNvPr id="26" name="Google Shape;26;g2e7dc737344_0_33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g2e7dc737344_0_338"/>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 name="Google Shape;28;g2e7dc737344_0_33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29" name="Google Shape;29;g2e7dc737344_0_338"/>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Footer 4">
  <p:cSld name="Content w/Footer 4">
    <p:spTree>
      <p:nvGrpSpPr>
        <p:cNvPr id="1" name="Shape 30"/>
        <p:cNvGrpSpPr/>
        <p:nvPr/>
      </p:nvGrpSpPr>
      <p:grpSpPr>
        <a:xfrm>
          <a:off x="0" y="0"/>
          <a:ext cx="0" cy="0"/>
          <a:chOff x="0" y="0"/>
          <a:chExt cx="0" cy="0"/>
        </a:xfrm>
      </p:grpSpPr>
      <p:sp>
        <p:nvSpPr>
          <p:cNvPr id="31" name="Google Shape;31;g2e7dc737344_0_343"/>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g2e7dc737344_0_343"/>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g2e7dc737344_0_343"/>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4" name="Google Shape;34;g2e7dc737344_0_343"/>
          <p:cNvPicPr preferRelativeResize="0"/>
          <p:nvPr/>
        </p:nvPicPr>
        <p:blipFill rotWithShape="1">
          <a:blip r:embed="rId3">
            <a:alphaModFix/>
          </a:blip>
          <a:srcRect l="126" t="52" r="-125" b="39102"/>
          <a:stretch/>
        </p:blipFill>
        <p:spPr>
          <a:xfrm>
            <a:off x="11502" y="5183038"/>
            <a:ext cx="9144000" cy="16807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5"/>
        <p:cNvGrpSpPr/>
        <p:nvPr/>
      </p:nvGrpSpPr>
      <p:grpSpPr>
        <a:xfrm>
          <a:off x="0" y="0"/>
          <a:ext cx="0" cy="0"/>
          <a:chOff x="0" y="0"/>
          <a:chExt cx="0" cy="0"/>
        </a:xfrm>
      </p:grpSpPr>
      <p:sp>
        <p:nvSpPr>
          <p:cNvPr id="36" name="Google Shape;36;g2e7dc737344_0_34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g2e7dc737344_0_348"/>
          <p:cNvSpPr txBox="1">
            <a:spLocks noGrp="1"/>
          </p:cNvSpPr>
          <p:nvPr>
            <p:ph type="title"/>
          </p:nvPr>
        </p:nvSpPr>
        <p:spPr>
          <a:xfrm>
            <a:off x="2057400" y="228600"/>
            <a:ext cx="6858000" cy="990600"/>
          </a:xfrm>
          <a:prstGeom prst="rect">
            <a:avLst/>
          </a:prstGeom>
          <a:solidFill>
            <a:srgbClr val="E8E8E8"/>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8" name="Google Shape;38;g2e7dc737344_0_348"/>
          <p:cNvPicPr preferRelativeResize="0"/>
          <p:nvPr/>
        </p:nvPicPr>
        <p:blipFill rotWithShape="1">
          <a:blip r:embed="rId2">
            <a:alphaModFix/>
          </a:blip>
          <a:srcRect/>
          <a:stretch/>
        </p:blipFill>
        <p:spPr>
          <a:xfrm>
            <a:off x="94165" y="294617"/>
            <a:ext cx="1700129" cy="858565"/>
          </a:xfrm>
          <a:prstGeom prst="rect">
            <a:avLst/>
          </a:prstGeom>
          <a:noFill/>
          <a:ln>
            <a:noFill/>
          </a:ln>
        </p:spPr>
      </p:pic>
      <p:pic>
        <p:nvPicPr>
          <p:cNvPr id="39" name="Google Shape;39;g2e7dc737344_0_348"/>
          <p:cNvPicPr preferRelativeResize="0"/>
          <p:nvPr/>
        </p:nvPicPr>
        <p:blipFill rotWithShape="1">
          <a:blip r:embed="rId3">
            <a:alphaModFix/>
          </a:blip>
          <a:srcRect t="11971" b="11970"/>
          <a:stretch/>
        </p:blipFill>
        <p:spPr>
          <a:xfrm>
            <a:off x="0" y="5249173"/>
            <a:ext cx="9144000" cy="168071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eometric Header">
  <p:cSld name="Geometric Header">
    <p:spTree>
      <p:nvGrpSpPr>
        <p:cNvPr id="1" name="Shape 40"/>
        <p:cNvGrpSpPr/>
        <p:nvPr/>
      </p:nvGrpSpPr>
      <p:grpSpPr>
        <a:xfrm>
          <a:off x="0" y="0"/>
          <a:ext cx="0" cy="0"/>
          <a:chOff x="0" y="0"/>
          <a:chExt cx="0" cy="0"/>
        </a:xfrm>
      </p:grpSpPr>
      <p:pic>
        <p:nvPicPr>
          <p:cNvPr id="41" name="Google Shape;41;g2e7dc737344_0_353"/>
          <p:cNvPicPr preferRelativeResize="0"/>
          <p:nvPr/>
        </p:nvPicPr>
        <p:blipFill rotWithShape="1">
          <a:blip r:embed="rId2">
            <a:alphaModFix/>
          </a:blip>
          <a:srcRect t="38740" b="38740"/>
          <a:stretch/>
        </p:blipFill>
        <p:spPr>
          <a:xfrm>
            <a:off x="0" y="0"/>
            <a:ext cx="9144000" cy="1554481"/>
          </a:xfrm>
          <a:prstGeom prst="rect">
            <a:avLst/>
          </a:prstGeom>
          <a:noFill/>
          <a:ln>
            <a:noFill/>
          </a:ln>
        </p:spPr>
      </p:pic>
      <p:pic>
        <p:nvPicPr>
          <p:cNvPr id="42" name="Google Shape;42;g2e7dc737344_0_353"/>
          <p:cNvPicPr preferRelativeResize="0"/>
          <p:nvPr/>
        </p:nvPicPr>
        <p:blipFill rotWithShape="1">
          <a:blip r:embed="rId3">
            <a:alphaModFix/>
          </a:blip>
          <a:srcRect/>
          <a:stretch/>
        </p:blipFill>
        <p:spPr>
          <a:xfrm>
            <a:off x="76200" y="148669"/>
            <a:ext cx="1050987" cy="530748"/>
          </a:xfrm>
          <a:prstGeom prst="rect">
            <a:avLst/>
          </a:prstGeom>
          <a:noFill/>
          <a:ln>
            <a:noFill/>
          </a:ln>
        </p:spPr>
      </p:pic>
      <p:sp>
        <p:nvSpPr>
          <p:cNvPr id="43" name="Google Shape;43;g2e7dc737344_0_35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eader Only" type="titleOnly">
  <p:cSld name="TITLE_ONLY">
    <p:spTree>
      <p:nvGrpSpPr>
        <p:cNvPr id="1" name="Shape 44"/>
        <p:cNvGrpSpPr/>
        <p:nvPr/>
      </p:nvGrpSpPr>
      <p:grpSpPr>
        <a:xfrm>
          <a:off x="0" y="0"/>
          <a:ext cx="0" cy="0"/>
          <a:chOff x="0" y="0"/>
          <a:chExt cx="0" cy="0"/>
        </a:xfrm>
      </p:grpSpPr>
      <p:sp>
        <p:nvSpPr>
          <p:cNvPr id="45" name="Google Shape;45;g2e7dc737344_0_357"/>
          <p:cNvSpPr txBox="1">
            <a:spLocks noGrp="1"/>
          </p:cNvSpPr>
          <p:nvPr>
            <p:ph type="title"/>
          </p:nvPr>
        </p:nvSpPr>
        <p:spPr>
          <a:xfrm>
            <a:off x="628650" y="365125"/>
            <a:ext cx="7886700" cy="13257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4000"/>
              <a:buFont typeface="Verdana"/>
              <a:buNone/>
              <a:defRPr sz="40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6" name="Google Shape;46;g2e7dc737344_0_357"/>
          <p:cNvPicPr preferRelativeResize="0"/>
          <p:nvPr/>
        </p:nvPicPr>
        <p:blipFill rotWithShape="1">
          <a:blip r:embed="rId2">
            <a:alphaModFix/>
          </a:blip>
          <a:srcRect/>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1" type="twoObj">
  <p:cSld name="TWO_OBJECTS">
    <p:spTree>
      <p:nvGrpSpPr>
        <p:cNvPr id="1" name="Shape 47"/>
        <p:cNvGrpSpPr/>
        <p:nvPr/>
      </p:nvGrpSpPr>
      <p:grpSpPr>
        <a:xfrm>
          <a:off x="0" y="0"/>
          <a:ext cx="0" cy="0"/>
          <a:chOff x="0" y="0"/>
          <a:chExt cx="0" cy="0"/>
        </a:xfrm>
      </p:grpSpPr>
      <p:sp>
        <p:nvSpPr>
          <p:cNvPr id="48" name="Google Shape;48;g2e7dc737344_0_360"/>
          <p:cNvSpPr txBox="1">
            <a:spLocks noGrp="1"/>
          </p:cNvSpPr>
          <p:nvPr>
            <p:ph type="title"/>
          </p:nvPr>
        </p:nvSpPr>
        <p:spPr>
          <a:xfrm>
            <a:off x="2743200" y="256814"/>
            <a:ext cx="5943600" cy="1143000"/>
          </a:xfrm>
          <a:prstGeom prst="rect">
            <a:avLst/>
          </a:prstGeom>
          <a:solidFill>
            <a:srgbClr val="E8E8E8"/>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800"/>
              <a:buFont typeface="Verdana"/>
              <a:buNone/>
              <a:defRPr sz="38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g2e7dc737344_0_360"/>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sp>
        <p:nvSpPr>
          <p:cNvPr id="50" name="Google Shape;50;g2e7dc737344_0_360"/>
          <p:cNvSpPr txBox="1">
            <a:spLocks noGrp="1"/>
          </p:cNvSpPr>
          <p:nvPr>
            <p:ph type="body" idx="2"/>
          </p:nvPr>
        </p:nvSpPr>
        <p:spPr>
          <a:xfrm>
            <a:off x="4597399" y="1600200"/>
            <a:ext cx="4038600" cy="33528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lvl1pPr>
            <a:lvl2pPr marL="914400" lvl="1" indent="-381000" algn="l">
              <a:lnSpc>
                <a:spcPct val="90000"/>
              </a:lnSpc>
              <a:spcBef>
                <a:spcPts val="500"/>
              </a:spcBef>
              <a:spcAft>
                <a:spcPts val="0"/>
              </a:spcAft>
              <a:buClr>
                <a:schemeClr val="dk1"/>
              </a:buClr>
              <a:buSzPts val="2400"/>
              <a:buChar char="•"/>
              <a:defRPr sz="2400"/>
            </a:lvl2pPr>
            <a:lvl3pPr marL="1371600" lvl="2" indent="-355600" algn="l">
              <a:lnSpc>
                <a:spcPct val="90000"/>
              </a:lnSpc>
              <a:spcBef>
                <a:spcPts val="500"/>
              </a:spcBef>
              <a:spcAft>
                <a:spcPts val="0"/>
              </a:spcAft>
              <a:buClr>
                <a:schemeClr val="dk1"/>
              </a:buClr>
              <a:buSzPts val="2000"/>
              <a:buChar char="•"/>
              <a:defRPr sz="20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sz="1800"/>
            </a:lvl6pPr>
            <a:lvl7pPr marL="3200400" lvl="6" indent="-342900" algn="l">
              <a:lnSpc>
                <a:spcPct val="90000"/>
              </a:lnSpc>
              <a:spcBef>
                <a:spcPts val="500"/>
              </a:spcBef>
              <a:spcAft>
                <a:spcPts val="0"/>
              </a:spcAft>
              <a:buClr>
                <a:schemeClr val="dk1"/>
              </a:buClr>
              <a:buSzPts val="1800"/>
              <a:buChar char="•"/>
              <a:defRPr sz="1800"/>
            </a:lvl7pPr>
            <a:lvl8pPr marL="3657600" lvl="7" indent="-342900" algn="l">
              <a:lnSpc>
                <a:spcPct val="90000"/>
              </a:lnSpc>
              <a:spcBef>
                <a:spcPts val="500"/>
              </a:spcBef>
              <a:spcAft>
                <a:spcPts val="0"/>
              </a:spcAft>
              <a:buClr>
                <a:schemeClr val="dk1"/>
              </a:buClr>
              <a:buSzPts val="1800"/>
              <a:buChar char="•"/>
              <a:defRPr sz="1800"/>
            </a:lvl8pPr>
            <a:lvl9pPr marL="4114800" lvl="8" indent="-342900" algn="l">
              <a:lnSpc>
                <a:spcPct val="90000"/>
              </a:lnSpc>
              <a:spcBef>
                <a:spcPts val="500"/>
              </a:spcBef>
              <a:spcAft>
                <a:spcPts val="0"/>
              </a:spcAft>
              <a:buClr>
                <a:schemeClr val="dk1"/>
              </a:buClr>
              <a:buSzPts val="1800"/>
              <a:buChar char="•"/>
              <a:defRPr sz="1800"/>
            </a:lvl9pPr>
          </a:lstStyle>
          <a:p>
            <a:endParaRPr/>
          </a:p>
        </p:txBody>
      </p:sp>
      <p:pic>
        <p:nvPicPr>
          <p:cNvPr id="51" name="Google Shape;51;g2e7dc737344_0_360"/>
          <p:cNvPicPr preferRelativeResize="0"/>
          <p:nvPr/>
        </p:nvPicPr>
        <p:blipFill rotWithShape="1">
          <a:blip r:embed="rId2">
            <a:alphaModFix/>
          </a:blip>
          <a:srcRect/>
          <a:stretch/>
        </p:blipFill>
        <p:spPr>
          <a:xfrm>
            <a:off x="48426" y="154896"/>
            <a:ext cx="2667000" cy="1346835"/>
          </a:xfrm>
          <a:prstGeom prst="rect">
            <a:avLst/>
          </a:prstGeom>
          <a:noFill/>
          <a:ln>
            <a:noFill/>
          </a:ln>
        </p:spPr>
      </p:pic>
      <p:pic>
        <p:nvPicPr>
          <p:cNvPr id="52" name="Google Shape;52;g2e7dc737344_0_360"/>
          <p:cNvPicPr preferRelativeResize="0"/>
          <p:nvPr/>
        </p:nvPicPr>
        <p:blipFill rotWithShape="1">
          <a:blip r:embed="rId3">
            <a:alphaModFix/>
          </a:blip>
          <a:srcRect/>
          <a:stretch/>
        </p:blipFill>
        <p:spPr>
          <a:xfrm>
            <a:off x="7467600" y="6009215"/>
            <a:ext cx="1559301" cy="7874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e7dc737344_0_318"/>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g2e7dc737344_0_31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g2e7dc737344_0_318"/>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g2e7dc737344_0_318"/>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g2e7dc737344_0_318"/>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imdetermined.org/resource/good-day-plan/"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www.edutopia.org/article/take-care-me-list"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hyperlink" Target="https://imdetermined.org/resource/good-day-pla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www.doe.virginia.gov/programs-services/student-services/integrated-student-supports/social-emotional-learning-se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u3jBjSs_cpk"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hyperlink" Target="https://www.youtube.com/watch?time_continue=1&amp;v=u3jBjSs_cpk&amp;feature=emb_logo" TargetMode="External"/><Relationship Id="rId4" Type="http://schemas.openxmlformats.org/officeDocument/2006/relationships/image" Target="../media/image48.jp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hyperlink" Target="https://docs.google.com/document/d/1f2WEUsASOmCMslcTtxdHkBZwfGE28bRSZCJP7wGac8Y/edit?usp=sharing"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hopefulfutures.us/wp-content/uploads/2022/02/Final_Master_021522.pd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24b1b9bd0d1_2_2873"/>
          <p:cNvSpPr txBox="1">
            <a:spLocks noGrp="1"/>
          </p:cNvSpPr>
          <p:nvPr>
            <p:ph type="ctrTitle"/>
          </p:nvPr>
        </p:nvSpPr>
        <p:spPr>
          <a:xfrm>
            <a:off x="953254" y="3671154"/>
            <a:ext cx="7240500" cy="1470000"/>
          </a:xfrm>
          <a:prstGeom prst="rect">
            <a:avLst/>
          </a:prstGeom>
          <a:solidFill>
            <a:schemeClr val="lt1">
              <a:alpha val="65490"/>
            </a:schemeClr>
          </a:solidFill>
          <a:ln w="19050" cap="flat" cmpd="sng">
            <a:solidFill>
              <a:srgbClr val="003369"/>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dirty="0"/>
              <a:t>Defusing Disruptive Behavior</a:t>
            </a:r>
            <a:endParaRPr dirty="0"/>
          </a:p>
        </p:txBody>
      </p:sp>
      <p:sp>
        <p:nvSpPr>
          <p:cNvPr id="151" name="Google Shape;151;g24b1b9bd0d1_2_2873"/>
          <p:cNvSpPr txBox="1">
            <a:spLocks noGrp="1"/>
          </p:cNvSpPr>
          <p:nvPr>
            <p:ph type="subTitle" idx="1"/>
          </p:nvPr>
        </p:nvSpPr>
        <p:spPr>
          <a:xfrm>
            <a:off x="1373109" y="5257800"/>
            <a:ext cx="6400800" cy="914400"/>
          </a:xfrm>
          <a:prstGeom prst="rect">
            <a:avLst/>
          </a:prstGeom>
          <a:solidFill>
            <a:schemeClr val="lt1">
              <a:alpha val="65490"/>
            </a:schemeClr>
          </a:solidFill>
          <a:ln>
            <a:noFill/>
          </a:ln>
        </p:spPr>
        <p:txBody>
          <a:bodyPr spcFirstLastPara="1" wrap="square" lIns="91425" tIns="45700" rIns="91425" bIns="45700" anchor="t" anchorCtr="0">
            <a:normAutofit fontScale="92500" lnSpcReduction="20000"/>
          </a:bodyPr>
          <a:lstStyle/>
          <a:p>
            <a:pPr marL="457200" lvl="0" indent="-431800" algn="ctr" rtl="0">
              <a:lnSpc>
                <a:spcPct val="100000"/>
              </a:lnSpc>
              <a:spcBef>
                <a:spcPts val="640"/>
              </a:spcBef>
              <a:spcAft>
                <a:spcPts val="0"/>
              </a:spcAft>
              <a:buSzPts val="3765"/>
              <a:buNone/>
            </a:pPr>
            <a:r>
              <a:rPr lang="en-US"/>
              <a:t>Day 2</a:t>
            </a:r>
            <a:endParaRPr/>
          </a:p>
          <a:p>
            <a:pPr marL="457200" lvl="0" indent="-431800" algn="ctr" rtl="0">
              <a:lnSpc>
                <a:spcPct val="100000"/>
              </a:lnSpc>
              <a:spcBef>
                <a:spcPts val="640"/>
              </a:spcBef>
              <a:spcAft>
                <a:spcPts val="0"/>
              </a:spcAft>
              <a:buSzPts val="3765"/>
              <a:buNone/>
            </a:pPr>
            <a:r>
              <a:rPr lang="en-US"/>
              <a:t>Summer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g1328cc3a658_2_356" descr="No significant learning happens without a significant relationship" title="Quote"/>
          <p:cNvPicPr preferRelativeResize="0"/>
          <p:nvPr/>
        </p:nvPicPr>
        <p:blipFill rotWithShape="1">
          <a:blip r:embed="rId3">
            <a:alphaModFix/>
          </a:blip>
          <a:srcRect/>
          <a:stretch/>
        </p:blipFill>
        <p:spPr>
          <a:xfrm>
            <a:off x="901325" y="1767850"/>
            <a:ext cx="7534026" cy="4023350"/>
          </a:xfrm>
          <a:prstGeom prst="rect">
            <a:avLst/>
          </a:prstGeom>
          <a:noFill/>
          <a:ln>
            <a:noFill/>
          </a:ln>
        </p:spPr>
      </p:pic>
      <p:sp>
        <p:nvSpPr>
          <p:cNvPr id="231" name="Google Shape;231;g1328cc3a658_2_3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Relationships</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24b1b9bd0d1_2_2864" descr="QR Code to the padlet to capture discussion responses"/>
          <p:cNvPicPr preferRelativeResize="0"/>
          <p:nvPr/>
        </p:nvPicPr>
        <p:blipFill rotWithShape="1">
          <a:blip r:embed="rId3">
            <a:alphaModFix/>
          </a:blip>
          <a:srcRect/>
          <a:stretch/>
        </p:blipFill>
        <p:spPr>
          <a:xfrm>
            <a:off x="1203123" y="4443900"/>
            <a:ext cx="2048650" cy="1898375"/>
          </a:xfrm>
          <a:prstGeom prst="rect">
            <a:avLst/>
          </a:prstGeom>
          <a:noFill/>
          <a:ln>
            <a:noFill/>
          </a:ln>
        </p:spPr>
      </p:pic>
      <p:sp>
        <p:nvSpPr>
          <p:cNvPr id="237" name="Google Shape;237;g24b1b9bd0d1_2_286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How do you build relationships with your students, with their families?</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How do you repair relationships with your students, with their families?</a:t>
            </a:r>
            <a:endParaRPr/>
          </a:p>
        </p:txBody>
      </p:sp>
      <p:sp>
        <p:nvSpPr>
          <p:cNvPr id="238" name="Google Shape;238;g24b1b9bd0d1_2_28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0000"/>
              <a:buNone/>
            </a:pPr>
            <a:r>
              <a:rPr lang="en-US">
                <a:solidFill>
                  <a:schemeClr val="lt1"/>
                </a:solidFill>
              </a:rPr>
              <a:t>Collective Brainstorming on Padlet</a:t>
            </a:r>
            <a:endParaRPr>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4b1b9bd0d1_2_261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Ways to Connect</a:t>
            </a:r>
            <a:endParaRPr>
              <a:solidFill>
                <a:schemeClr val="lt1"/>
              </a:solidFill>
            </a:endParaRPr>
          </a:p>
        </p:txBody>
      </p:sp>
      <p:sp>
        <p:nvSpPr>
          <p:cNvPr id="244" name="Google Shape;244;g24b1b9bd0d1_2_261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457200" lvl="0" indent="-431800" algn="l" rtl="0">
              <a:lnSpc>
                <a:spcPct val="100000"/>
              </a:lnSpc>
              <a:spcBef>
                <a:spcPts val="640"/>
              </a:spcBef>
              <a:spcAft>
                <a:spcPts val="0"/>
              </a:spcAft>
              <a:buSzPct val="147465"/>
              <a:buChar char="•"/>
            </a:pPr>
            <a:r>
              <a:rPr lang="en-US" b="1"/>
              <a:t>Daily Check-in and Check-outs </a:t>
            </a:r>
            <a:r>
              <a:rPr lang="en-US"/>
              <a:t>- brief interaction between student and an adult.</a:t>
            </a:r>
            <a:endParaRPr/>
          </a:p>
          <a:p>
            <a:pPr marL="457200" lvl="0" indent="-431800" algn="l" rtl="0">
              <a:lnSpc>
                <a:spcPct val="100000"/>
              </a:lnSpc>
              <a:spcBef>
                <a:spcPts val="640"/>
              </a:spcBef>
              <a:spcAft>
                <a:spcPts val="0"/>
              </a:spcAft>
              <a:buSzPct val="147465"/>
              <a:buChar char="•"/>
            </a:pPr>
            <a:r>
              <a:rPr lang="en-US" b="1"/>
              <a:t>Relationship Mapping</a:t>
            </a:r>
            <a:endParaRPr/>
          </a:p>
          <a:p>
            <a:pPr marL="457200" lvl="0" indent="-431800" algn="l" rtl="0">
              <a:lnSpc>
                <a:spcPct val="100000"/>
              </a:lnSpc>
              <a:spcBef>
                <a:spcPts val="640"/>
              </a:spcBef>
              <a:spcAft>
                <a:spcPts val="0"/>
              </a:spcAft>
              <a:buSzPct val="147465"/>
              <a:buChar char="•"/>
            </a:pPr>
            <a:r>
              <a:rPr lang="en-US" b="1"/>
              <a:t>Daily Greetings</a:t>
            </a:r>
            <a:endParaRPr/>
          </a:p>
          <a:p>
            <a:pPr marL="457200" lvl="0" indent="-431800" algn="l" rtl="0">
              <a:lnSpc>
                <a:spcPct val="100000"/>
              </a:lnSpc>
              <a:spcBef>
                <a:spcPts val="640"/>
              </a:spcBef>
              <a:spcAft>
                <a:spcPts val="0"/>
              </a:spcAft>
              <a:buSzPct val="147465"/>
              <a:buChar char="•"/>
            </a:pPr>
            <a:r>
              <a:rPr lang="en-US" b="1"/>
              <a:t>Community Building circles </a:t>
            </a:r>
            <a:r>
              <a:rPr lang="en-US"/>
              <a:t>- use a circle format to get to know one another in the classroom, discuss topics, have shared experiences.</a:t>
            </a:r>
            <a:endParaRPr/>
          </a:p>
          <a:p>
            <a:pPr marL="457200" lvl="0" indent="-431800" algn="l" rtl="0">
              <a:lnSpc>
                <a:spcPct val="100000"/>
              </a:lnSpc>
              <a:spcBef>
                <a:spcPts val="640"/>
              </a:spcBef>
              <a:spcAft>
                <a:spcPts val="0"/>
              </a:spcAft>
              <a:buSzPct val="147465"/>
              <a:buChar char="•"/>
            </a:pPr>
            <a:r>
              <a:rPr lang="en-US" b="1"/>
              <a:t>Team building activities</a:t>
            </a:r>
            <a:endParaRPr b="1"/>
          </a:p>
          <a:p>
            <a:pPr marL="457200" lvl="0" indent="-431800" algn="l" rtl="0">
              <a:lnSpc>
                <a:spcPct val="100000"/>
              </a:lnSpc>
              <a:spcBef>
                <a:spcPts val="640"/>
              </a:spcBef>
              <a:spcAft>
                <a:spcPts val="0"/>
              </a:spcAft>
              <a:buSzPct val="147465"/>
              <a:buChar char="•"/>
            </a:pPr>
            <a:r>
              <a:rPr lang="en-US" b="1"/>
              <a:t>One and done </a:t>
            </a:r>
            <a:r>
              <a:rPr lang="en-US"/>
              <a:t>- in the first thirty days of school, demonstrate a single act of empathy (do a favor) for a different student each day.</a:t>
            </a:r>
            <a:endParaRPr/>
          </a:p>
          <a:p>
            <a:pPr marL="457200" lvl="0" indent="-228600" algn="l" rtl="0">
              <a:lnSpc>
                <a:spcPct val="100000"/>
              </a:lnSpc>
              <a:spcBef>
                <a:spcPts val="640"/>
              </a:spcBef>
              <a:spcAft>
                <a:spcPts val="0"/>
              </a:spcAft>
              <a:buSzPct val="147465"/>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4b1b9bd0d1_2_26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More Ways to Connect</a:t>
            </a:r>
            <a:endParaRPr>
              <a:solidFill>
                <a:schemeClr val="lt1"/>
              </a:solidFill>
            </a:endParaRPr>
          </a:p>
        </p:txBody>
      </p:sp>
      <p:sp>
        <p:nvSpPr>
          <p:cNvPr id="250" name="Google Shape;250;g24b1b9bd0d1_2_262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457200" lvl="0" indent="-471129" algn="l" rtl="0">
              <a:lnSpc>
                <a:spcPct val="100000"/>
              </a:lnSpc>
              <a:spcBef>
                <a:spcPts val="640"/>
              </a:spcBef>
              <a:spcAft>
                <a:spcPts val="0"/>
              </a:spcAft>
              <a:buSzPct val="147465"/>
              <a:buChar char="•"/>
            </a:pPr>
            <a:r>
              <a:rPr lang="en-US" b="1"/>
              <a:t>Two by Ten </a:t>
            </a:r>
            <a:r>
              <a:rPr lang="en-US"/>
              <a:t>-  for ten days in a row, spend two minutes talking to a student about anything except school</a:t>
            </a:r>
            <a:endParaRPr/>
          </a:p>
          <a:p>
            <a:pPr marL="457200" lvl="0" indent="-228600" algn="l" rtl="0">
              <a:lnSpc>
                <a:spcPct val="100000"/>
              </a:lnSpc>
              <a:spcBef>
                <a:spcPts val="640"/>
              </a:spcBef>
              <a:spcAft>
                <a:spcPts val="0"/>
              </a:spcAft>
              <a:buSzPct val="147465"/>
              <a:buNone/>
            </a:pPr>
            <a:endParaRPr/>
          </a:p>
          <a:p>
            <a:pPr marL="457200" lvl="0" indent="-471129" algn="l" rtl="0">
              <a:lnSpc>
                <a:spcPct val="100000"/>
              </a:lnSpc>
              <a:spcBef>
                <a:spcPts val="640"/>
              </a:spcBef>
              <a:spcAft>
                <a:spcPts val="0"/>
              </a:spcAft>
              <a:buSzPct val="147465"/>
              <a:buChar char="•"/>
            </a:pPr>
            <a:r>
              <a:rPr lang="en-US" b="1"/>
              <a:t>Three in Thirty </a:t>
            </a:r>
            <a:r>
              <a:rPr lang="en-US"/>
              <a:t>- ask enough questions in the first thirty days to learn three things about each student</a:t>
            </a:r>
            <a:endParaRPr/>
          </a:p>
          <a:p>
            <a:pPr marL="457200" lvl="0" indent="-228600" algn="l" rtl="0">
              <a:lnSpc>
                <a:spcPct val="100000"/>
              </a:lnSpc>
              <a:spcBef>
                <a:spcPts val="640"/>
              </a:spcBef>
              <a:spcAft>
                <a:spcPts val="0"/>
              </a:spcAft>
              <a:buSzPct val="147465"/>
              <a:buNone/>
            </a:pPr>
            <a:endParaRPr/>
          </a:p>
          <a:p>
            <a:pPr marL="457200" lvl="0" indent="-471129" algn="l" rtl="0">
              <a:lnSpc>
                <a:spcPct val="100000"/>
              </a:lnSpc>
              <a:spcBef>
                <a:spcPts val="640"/>
              </a:spcBef>
              <a:spcAft>
                <a:spcPts val="0"/>
              </a:spcAft>
              <a:buSzPct val="147465"/>
              <a:buChar char="•"/>
            </a:pPr>
            <a:r>
              <a:rPr lang="en-US" b="1"/>
              <a:t>Me Bag </a:t>
            </a:r>
            <a:r>
              <a:rPr lang="en-US"/>
              <a:t>- have each student and teacher fill a bag with two or three items that represent who you are and then provide an opportunity for everyone to share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17bec288755_0_888" title="Good Day Plan">
            <a:hlinkClick r:id="rId3"/>
          </p:cNvPr>
          <p:cNvPicPr preferRelativeResize="0"/>
          <p:nvPr/>
        </p:nvPicPr>
        <p:blipFill rotWithShape="1">
          <a:blip r:embed="rId4">
            <a:alphaModFix/>
          </a:blip>
          <a:srcRect/>
          <a:stretch/>
        </p:blipFill>
        <p:spPr>
          <a:xfrm>
            <a:off x="1329003" y="1600200"/>
            <a:ext cx="6310000" cy="4884176"/>
          </a:xfrm>
          <a:prstGeom prst="rect">
            <a:avLst/>
          </a:prstGeom>
          <a:noFill/>
          <a:ln>
            <a:noFill/>
          </a:ln>
        </p:spPr>
      </p:pic>
      <p:sp>
        <p:nvSpPr>
          <p:cNvPr id="256" name="Google Shape;256;g17bec288755_0_88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I’m Determined Good Day Plan</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7bec288755_0_1641"/>
          <p:cNvSpPr txBox="1"/>
          <p:nvPr/>
        </p:nvSpPr>
        <p:spPr>
          <a:xfrm>
            <a:off x="6994675" y="5496200"/>
            <a:ext cx="1751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US" sz="1700" b="0" i="0" u="sng" strike="noStrike" cap="none">
                <a:solidFill>
                  <a:schemeClr val="hlink"/>
                </a:solidFill>
                <a:latin typeface="Arial"/>
                <a:ea typeface="Arial"/>
                <a:cs typeface="Arial"/>
                <a:sym typeface="Arial"/>
                <a:hlinkClick r:id="rId3"/>
              </a:rPr>
              <a:t>(Ott, 2018)</a:t>
            </a:r>
            <a:endParaRPr sz="2100" b="0" i="0" u="none" strike="noStrike" cap="none">
              <a:solidFill>
                <a:srgbClr val="000000"/>
              </a:solidFill>
              <a:latin typeface="Verdana"/>
              <a:ea typeface="Verdana"/>
              <a:cs typeface="Verdana"/>
              <a:sym typeface="Verdana"/>
            </a:endParaRPr>
          </a:p>
        </p:txBody>
      </p:sp>
      <p:sp>
        <p:nvSpPr>
          <p:cNvPr id="262" name="Google Shape;262;g17bec288755_0_164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a:bodyPr>
          <a:lstStyle/>
          <a:p>
            <a:pPr marL="25400" lvl="0" indent="0" algn="l" rtl="0">
              <a:lnSpc>
                <a:spcPct val="150000"/>
              </a:lnSpc>
              <a:spcBef>
                <a:spcPts val="640"/>
              </a:spcBef>
              <a:spcAft>
                <a:spcPts val="0"/>
              </a:spcAft>
              <a:buSzPts val="3459"/>
              <a:buNone/>
            </a:pPr>
            <a:r>
              <a:rPr lang="en-US" sz="2400"/>
              <a:t>•Ask students to fill a page with specific things you can do to take care of them as learners.</a:t>
            </a:r>
            <a:endParaRPr/>
          </a:p>
          <a:p>
            <a:pPr marL="25400" lvl="0" indent="0" algn="l" rtl="0">
              <a:lnSpc>
                <a:spcPct val="150000"/>
              </a:lnSpc>
              <a:spcBef>
                <a:spcPts val="1000"/>
              </a:spcBef>
              <a:spcAft>
                <a:spcPts val="0"/>
              </a:spcAft>
              <a:buSzPts val="3459"/>
              <a:buNone/>
            </a:pPr>
            <a:r>
              <a:rPr lang="en-US" sz="2400"/>
              <a:t>•Have them think back to a previous experience that made them happy to learn and describe what the teacher did to support them</a:t>
            </a:r>
            <a:endParaRPr/>
          </a:p>
          <a:p>
            <a:pPr marL="25400" lvl="0" indent="0" algn="l" rtl="0">
              <a:lnSpc>
                <a:spcPct val="150000"/>
              </a:lnSpc>
              <a:spcBef>
                <a:spcPts val="1000"/>
              </a:spcBef>
              <a:spcAft>
                <a:spcPts val="0"/>
              </a:spcAft>
              <a:buSzPts val="3459"/>
              <a:buNone/>
            </a:pPr>
            <a:r>
              <a:rPr lang="en-US" sz="2400"/>
              <a:t>•Model this by giving having your own “Take Care of Me List” that highlights things you need from them as students</a:t>
            </a:r>
            <a:endParaRPr/>
          </a:p>
          <a:p>
            <a:pPr marL="25400" lvl="0" indent="0" algn="l" rtl="0">
              <a:lnSpc>
                <a:spcPct val="150000"/>
              </a:lnSpc>
              <a:spcBef>
                <a:spcPts val="1000"/>
              </a:spcBef>
              <a:spcAft>
                <a:spcPts val="0"/>
              </a:spcAft>
              <a:buSzPts val="3459"/>
              <a:buNone/>
            </a:pPr>
            <a:r>
              <a:rPr lang="en-US" sz="2400"/>
              <a:t>•Read them all and write a short response</a:t>
            </a:r>
            <a:endParaRPr sz="2400"/>
          </a:p>
        </p:txBody>
      </p:sp>
      <p:sp>
        <p:nvSpPr>
          <p:cNvPr id="263" name="Google Shape;263;g17bec288755_0_16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Take Care of Me List</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24b1b9bd0d1_2_4969" title="Take Care of me List"/>
          <p:cNvPicPr preferRelativeResize="0"/>
          <p:nvPr/>
        </p:nvPicPr>
        <p:blipFill rotWithShape="1">
          <a:blip r:embed="rId3">
            <a:alphaModFix/>
          </a:blip>
          <a:srcRect/>
          <a:stretch/>
        </p:blipFill>
        <p:spPr>
          <a:xfrm>
            <a:off x="5486475" y="2625389"/>
            <a:ext cx="2681825" cy="3543848"/>
          </a:xfrm>
          <a:prstGeom prst="rect">
            <a:avLst/>
          </a:prstGeom>
          <a:noFill/>
          <a:ln>
            <a:noFill/>
          </a:ln>
        </p:spPr>
      </p:pic>
      <p:pic>
        <p:nvPicPr>
          <p:cNvPr id="269" name="Google Shape;269;g24b1b9bd0d1_2_4969" title="Good Day Plan">
            <a:hlinkClick r:id="rId4"/>
          </p:cNvPr>
          <p:cNvPicPr preferRelativeResize="0"/>
          <p:nvPr/>
        </p:nvPicPr>
        <p:blipFill rotWithShape="1">
          <a:blip r:embed="rId5">
            <a:alphaModFix/>
          </a:blip>
          <a:srcRect/>
          <a:stretch/>
        </p:blipFill>
        <p:spPr>
          <a:xfrm>
            <a:off x="1053902" y="3214150"/>
            <a:ext cx="3057125" cy="2366325"/>
          </a:xfrm>
          <a:prstGeom prst="rect">
            <a:avLst/>
          </a:prstGeom>
          <a:noFill/>
          <a:ln>
            <a:noFill/>
          </a:ln>
        </p:spPr>
      </p:pic>
      <p:sp>
        <p:nvSpPr>
          <p:cNvPr id="270" name="Google Shape;270;g24b1b9bd0d1_2_49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How can you use this with your students, with families?</a:t>
            </a:r>
            <a:endParaRPr/>
          </a:p>
        </p:txBody>
      </p:sp>
      <p:sp>
        <p:nvSpPr>
          <p:cNvPr id="271" name="Google Shape;271;g24b1b9bd0d1_2_49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Reflection</a:t>
            </a:r>
            <a:endParaRPr>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4b1b9bd0d1_2_2930"/>
          <p:cNvSpPr txBox="1">
            <a:spLocks noGrp="1"/>
          </p:cNvSpPr>
          <p:nvPr>
            <p:ph type="body" idx="1"/>
          </p:nvPr>
        </p:nvSpPr>
        <p:spPr>
          <a:xfrm>
            <a:off x="457201" y="1409701"/>
            <a:ext cx="8229600" cy="4572000"/>
          </a:xfrm>
          <a:prstGeom prst="rect">
            <a:avLst/>
          </a:prstGeom>
          <a:noFill/>
          <a:ln>
            <a:noFill/>
          </a:ln>
        </p:spPr>
        <p:txBody>
          <a:bodyPr spcFirstLastPara="1" wrap="square" lIns="91425" tIns="45700" rIns="91425" bIns="45700" anchor="t" anchorCtr="0">
            <a:normAutofit/>
          </a:bodyPr>
          <a:lstStyle/>
          <a:p>
            <a:pPr marL="457200" lvl="0" indent="-378823" algn="l" rtl="0">
              <a:lnSpc>
                <a:spcPct val="100000"/>
              </a:lnSpc>
              <a:spcBef>
                <a:spcPts val="640"/>
              </a:spcBef>
              <a:spcAft>
                <a:spcPts val="0"/>
              </a:spcAft>
              <a:buSzPct val="100000"/>
              <a:buChar char="•"/>
            </a:pPr>
            <a:r>
              <a:rPr lang="en-US" sz="2000" dirty="0"/>
              <a:t>Physical Environment</a:t>
            </a:r>
            <a:endParaRPr sz="2000" dirty="0"/>
          </a:p>
          <a:p>
            <a:pPr marL="457200" lvl="0" indent="-378823" algn="l" rtl="0">
              <a:lnSpc>
                <a:spcPct val="100000"/>
              </a:lnSpc>
              <a:spcBef>
                <a:spcPts val="640"/>
              </a:spcBef>
              <a:spcAft>
                <a:spcPts val="0"/>
              </a:spcAft>
              <a:buSzPct val="100000"/>
              <a:buChar char="•"/>
            </a:pPr>
            <a:r>
              <a:rPr lang="en-US" sz="2000" dirty="0"/>
              <a:t>Active Supervision</a:t>
            </a:r>
            <a:endParaRPr sz="2000" dirty="0"/>
          </a:p>
          <a:p>
            <a:pPr marL="457200" lvl="0" indent="-378823" algn="l" rtl="0">
              <a:lnSpc>
                <a:spcPct val="100000"/>
              </a:lnSpc>
              <a:spcBef>
                <a:spcPts val="640"/>
              </a:spcBef>
              <a:spcAft>
                <a:spcPts val="0"/>
              </a:spcAft>
              <a:buSzPct val="100000"/>
              <a:buChar char="•"/>
            </a:pPr>
            <a:r>
              <a:rPr lang="en-US" sz="2000" dirty="0"/>
              <a:t>Define Classroom Expectations</a:t>
            </a:r>
            <a:endParaRPr sz="2000" dirty="0"/>
          </a:p>
          <a:p>
            <a:pPr marL="457200" lvl="0" indent="-378823" algn="l" rtl="0">
              <a:lnSpc>
                <a:spcPct val="100000"/>
              </a:lnSpc>
              <a:spcBef>
                <a:spcPts val="640"/>
              </a:spcBef>
              <a:spcAft>
                <a:spcPts val="0"/>
              </a:spcAft>
              <a:buSzPct val="100000"/>
              <a:buChar char="•"/>
            </a:pPr>
            <a:r>
              <a:rPr lang="en-US" sz="2000" dirty="0"/>
              <a:t>Routines and Procedures</a:t>
            </a:r>
            <a:endParaRPr sz="2000" dirty="0"/>
          </a:p>
          <a:p>
            <a:pPr marL="457200" lvl="0" indent="-378823" algn="l" rtl="0">
              <a:lnSpc>
                <a:spcPct val="100000"/>
              </a:lnSpc>
              <a:spcBef>
                <a:spcPts val="640"/>
              </a:spcBef>
              <a:spcAft>
                <a:spcPts val="0"/>
              </a:spcAft>
              <a:buSzPct val="100000"/>
              <a:buChar char="•"/>
            </a:pPr>
            <a:r>
              <a:rPr lang="en-US" sz="2000" dirty="0"/>
              <a:t>Opportunities to Respond</a:t>
            </a:r>
            <a:endParaRPr sz="2000" dirty="0"/>
          </a:p>
          <a:p>
            <a:pPr marL="457200" lvl="0" indent="-378823" algn="l" rtl="0">
              <a:lnSpc>
                <a:spcPct val="100000"/>
              </a:lnSpc>
              <a:spcBef>
                <a:spcPts val="640"/>
              </a:spcBef>
              <a:spcAft>
                <a:spcPts val="0"/>
              </a:spcAft>
              <a:buSzPct val="100000"/>
              <a:buChar char="•"/>
            </a:pPr>
            <a:r>
              <a:rPr lang="en-US" sz="2000" dirty="0"/>
              <a:t>Formative Assessment</a:t>
            </a:r>
            <a:endParaRPr sz="2000" dirty="0"/>
          </a:p>
          <a:p>
            <a:pPr marL="457200" lvl="0" indent="-378823" algn="l" rtl="0">
              <a:lnSpc>
                <a:spcPct val="100000"/>
              </a:lnSpc>
              <a:spcBef>
                <a:spcPts val="640"/>
              </a:spcBef>
              <a:spcAft>
                <a:spcPts val="0"/>
              </a:spcAft>
              <a:buSzPct val="100000"/>
              <a:buChar char="•"/>
            </a:pPr>
            <a:r>
              <a:rPr lang="en-US" sz="2000" dirty="0"/>
              <a:t>Scaffolding</a:t>
            </a:r>
            <a:endParaRPr sz="2000" dirty="0"/>
          </a:p>
          <a:p>
            <a:pPr marL="457200" lvl="0" indent="-378823" algn="l" rtl="0">
              <a:lnSpc>
                <a:spcPct val="100000"/>
              </a:lnSpc>
              <a:spcBef>
                <a:spcPts val="640"/>
              </a:spcBef>
              <a:spcAft>
                <a:spcPts val="0"/>
              </a:spcAft>
              <a:buSzPct val="100000"/>
              <a:buChar char="•"/>
            </a:pPr>
            <a:r>
              <a:rPr lang="en-US" sz="2000" dirty="0"/>
              <a:t>Acknowledgement and Behavior Specific Praise</a:t>
            </a:r>
            <a:endParaRPr sz="2000" dirty="0"/>
          </a:p>
          <a:p>
            <a:pPr marL="457200" lvl="0" indent="-378823" algn="l" rtl="0">
              <a:lnSpc>
                <a:spcPct val="100000"/>
              </a:lnSpc>
              <a:spcBef>
                <a:spcPts val="640"/>
              </a:spcBef>
              <a:spcAft>
                <a:spcPts val="0"/>
              </a:spcAft>
              <a:buSzPct val="100000"/>
              <a:buChar char="•"/>
            </a:pPr>
            <a:r>
              <a:rPr lang="en-US" sz="2000" dirty="0"/>
              <a:t>Error Correction</a:t>
            </a:r>
            <a:endParaRPr sz="2000" dirty="0"/>
          </a:p>
          <a:p>
            <a:pPr marL="457200" lvl="0" indent="-378823" algn="l" rtl="0">
              <a:lnSpc>
                <a:spcPct val="100000"/>
              </a:lnSpc>
              <a:spcBef>
                <a:spcPts val="640"/>
              </a:spcBef>
              <a:spcAft>
                <a:spcPts val="0"/>
              </a:spcAft>
              <a:buSzPct val="100000"/>
              <a:buChar char="•"/>
            </a:pPr>
            <a:r>
              <a:rPr lang="en-US" sz="2000" dirty="0"/>
              <a:t>Building Community Through Feedback</a:t>
            </a:r>
            <a:endParaRPr sz="2000" dirty="0"/>
          </a:p>
          <a:p>
            <a:pPr marL="457200" lvl="0" indent="-228600" algn="l" rtl="0">
              <a:lnSpc>
                <a:spcPct val="100000"/>
              </a:lnSpc>
              <a:spcBef>
                <a:spcPts val="640"/>
              </a:spcBef>
              <a:spcAft>
                <a:spcPts val="0"/>
              </a:spcAft>
              <a:buSzPct val="114285"/>
              <a:buNone/>
            </a:pPr>
            <a:endParaRPr sz="2000" dirty="0"/>
          </a:p>
        </p:txBody>
      </p:sp>
      <p:pic>
        <p:nvPicPr>
          <p:cNvPr id="278" name="Google Shape;278;g24b1b9bd0d1_2_2930" title="VTSS Top 10 Graphic"/>
          <p:cNvPicPr preferRelativeResize="0"/>
          <p:nvPr/>
        </p:nvPicPr>
        <p:blipFill rotWithShape="1">
          <a:blip r:embed="rId3">
            <a:alphaModFix/>
          </a:blip>
          <a:srcRect/>
          <a:stretch/>
        </p:blipFill>
        <p:spPr>
          <a:xfrm>
            <a:off x="0" y="5422800"/>
            <a:ext cx="9144000" cy="1435200"/>
          </a:xfrm>
          <a:prstGeom prst="rect">
            <a:avLst/>
          </a:prstGeom>
          <a:noFill/>
          <a:ln>
            <a:noFill/>
          </a:ln>
        </p:spPr>
      </p:pic>
      <p:sp>
        <p:nvSpPr>
          <p:cNvPr id="279" name="Google Shape;279;g24b1b9bd0d1_2_293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VTSS Top 10</a:t>
            </a:r>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g134ba78c8ca_0_16" title="Small Group Discussion"/>
          <p:cNvPicPr preferRelativeResize="0"/>
          <p:nvPr/>
        </p:nvPicPr>
        <p:blipFill rotWithShape="1">
          <a:blip r:embed="rId3">
            <a:alphaModFix/>
          </a:blip>
          <a:srcRect/>
          <a:stretch/>
        </p:blipFill>
        <p:spPr>
          <a:xfrm>
            <a:off x="2652300" y="2905075"/>
            <a:ext cx="2857500" cy="1600200"/>
          </a:xfrm>
          <a:prstGeom prst="rect">
            <a:avLst/>
          </a:prstGeom>
          <a:noFill/>
          <a:ln>
            <a:noFill/>
          </a:ln>
        </p:spPr>
      </p:pic>
      <p:pic>
        <p:nvPicPr>
          <p:cNvPr id="285" name="Google Shape;285;g134ba78c8ca_0_16" title="Classroom"/>
          <p:cNvPicPr preferRelativeResize="0"/>
          <p:nvPr/>
        </p:nvPicPr>
        <p:blipFill rotWithShape="1">
          <a:blip r:embed="rId4">
            <a:alphaModFix/>
          </a:blip>
          <a:srcRect/>
          <a:stretch/>
        </p:blipFill>
        <p:spPr>
          <a:xfrm>
            <a:off x="5179013" y="1752850"/>
            <a:ext cx="3171825" cy="1447800"/>
          </a:xfrm>
          <a:prstGeom prst="rect">
            <a:avLst/>
          </a:prstGeom>
          <a:noFill/>
          <a:ln>
            <a:noFill/>
          </a:ln>
        </p:spPr>
      </p:pic>
      <p:pic>
        <p:nvPicPr>
          <p:cNvPr id="286" name="Google Shape;286;g134ba78c8ca_0_16" title="Teacher and Students"/>
          <p:cNvPicPr preferRelativeResize="0"/>
          <p:nvPr/>
        </p:nvPicPr>
        <p:blipFill rotWithShape="1">
          <a:blip r:embed="rId5">
            <a:alphaModFix/>
          </a:blip>
          <a:srcRect/>
          <a:stretch/>
        </p:blipFill>
        <p:spPr>
          <a:xfrm>
            <a:off x="457188" y="4388138"/>
            <a:ext cx="2619375" cy="1743075"/>
          </a:xfrm>
          <a:prstGeom prst="rect">
            <a:avLst/>
          </a:prstGeom>
          <a:noFill/>
          <a:ln>
            <a:noFill/>
          </a:ln>
        </p:spPr>
      </p:pic>
      <p:pic>
        <p:nvPicPr>
          <p:cNvPr id="287" name="Google Shape;287;g134ba78c8ca_0_16" title="Classroom"/>
          <p:cNvPicPr preferRelativeResize="0"/>
          <p:nvPr/>
        </p:nvPicPr>
        <p:blipFill rotWithShape="1">
          <a:blip r:embed="rId6">
            <a:alphaModFix/>
          </a:blip>
          <a:srcRect/>
          <a:stretch/>
        </p:blipFill>
        <p:spPr>
          <a:xfrm>
            <a:off x="6135875" y="3200650"/>
            <a:ext cx="2550924" cy="1913200"/>
          </a:xfrm>
          <a:prstGeom prst="rect">
            <a:avLst/>
          </a:prstGeom>
          <a:noFill/>
          <a:ln>
            <a:noFill/>
          </a:ln>
        </p:spPr>
      </p:pic>
      <p:pic>
        <p:nvPicPr>
          <p:cNvPr id="288" name="Google Shape;288;g134ba78c8ca_0_16" title="Calming corner"/>
          <p:cNvPicPr preferRelativeResize="0"/>
          <p:nvPr/>
        </p:nvPicPr>
        <p:blipFill rotWithShape="1">
          <a:blip r:embed="rId7">
            <a:alphaModFix/>
          </a:blip>
          <a:srcRect/>
          <a:stretch/>
        </p:blipFill>
        <p:spPr>
          <a:xfrm>
            <a:off x="4940200" y="4388138"/>
            <a:ext cx="1319424" cy="1913200"/>
          </a:xfrm>
          <a:prstGeom prst="rect">
            <a:avLst/>
          </a:prstGeom>
          <a:noFill/>
          <a:ln>
            <a:noFill/>
          </a:ln>
        </p:spPr>
      </p:pic>
      <p:pic>
        <p:nvPicPr>
          <p:cNvPr id="289" name="Google Shape;289;g134ba78c8ca_0_16" title="5:1"/>
          <p:cNvPicPr preferRelativeResize="0"/>
          <p:nvPr/>
        </p:nvPicPr>
        <p:blipFill rotWithShape="1">
          <a:blip r:embed="rId8">
            <a:alphaModFix/>
          </a:blip>
          <a:srcRect t="24464" b="11641"/>
          <a:stretch/>
        </p:blipFill>
        <p:spPr>
          <a:xfrm>
            <a:off x="457200" y="1676650"/>
            <a:ext cx="2550925" cy="1315100"/>
          </a:xfrm>
          <a:prstGeom prst="rect">
            <a:avLst/>
          </a:prstGeom>
          <a:noFill/>
          <a:ln>
            <a:noFill/>
          </a:ln>
        </p:spPr>
      </p:pic>
      <p:sp>
        <p:nvSpPr>
          <p:cNvPr id="290" name="Google Shape;290;g134ba78c8ca_0_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Effective Classroom Systems</a:t>
            </a:r>
            <a:endParaRPr>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134ba78c8ca_0_0" title="Classroom Management Self- Assessment"/>
          <p:cNvPicPr preferRelativeResize="0"/>
          <p:nvPr/>
        </p:nvPicPr>
        <p:blipFill rotWithShape="1">
          <a:blip r:embed="rId3">
            <a:alphaModFix/>
          </a:blip>
          <a:srcRect/>
          <a:stretch/>
        </p:blipFill>
        <p:spPr>
          <a:xfrm>
            <a:off x="1541588" y="1699825"/>
            <a:ext cx="6408675" cy="4373000"/>
          </a:xfrm>
          <a:prstGeom prst="rect">
            <a:avLst/>
          </a:prstGeom>
          <a:noFill/>
          <a:ln>
            <a:noFill/>
          </a:ln>
        </p:spPr>
      </p:pic>
      <p:sp>
        <p:nvSpPr>
          <p:cNvPr id="296" name="Google Shape;296;g134ba78c8ca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r>
              <a:rPr lang="en-US"/>
              <a:t> </a:t>
            </a:r>
            <a:endParaRPr/>
          </a:p>
        </p:txBody>
      </p:sp>
      <p:grpSp>
        <p:nvGrpSpPr>
          <p:cNvPr id="297" name="Google Shape;297;g134ba78c8ca_0_0" title="Personal Reflection"/>
          <p:cNvGrpSpPr/>
          <p:nvPr/>
        </p:nvGrpSpPr>
        <p:grpSpPr>
          <a:xfrm>
            <a:off x="8266543" y="228597"/>
            <a:ext cx="648865" cy="660482"/>
            <a:chOff x="1490050" y="3805975"/>
            <a:chExt cx="491900" cy="482350"/>
          </a:xfrm>
        </p:grpSpPr>
        <p:sp>
          <p:nvSpPr>
            <p:cNvPr id="298" name="Google Shape;298;g134ba78c8ca_0_0"/>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99" name="Google Shape;299;g134ba78c8ca_0_0"/>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0" name="Google Shape;300;g134ba78c8ca_0_0"/>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01" name="Google Shape;301;g134ba78c8ca_0_0"/>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4b1b9bd0d1_2_2892"/>
          <p:cNvSpPr txBox="1"/>
          <p:nvPr/>
        </p:nvSpPr>
        <p:spPr>
          <a:xfrm>
            <a:off x="3493008" y="4696372"/>
            <a:ext cx="5422392" cy="18767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the here and now</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Share your expertise, information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Assign a group recorder</a:t>
            </a:r>
            <a:endParaRPr sz="1400" b="0" i="0" u="none" strike="noStrike" cap="none">
              <a:solidFill>
                <a:srgbClr val="000000"/>
              </a:solidFill>
              <a:latin typeface="Arial"/>
              <a:ea typeface="Arial"/>
              <a:cs typeface="Arial"/>
              <a:sym typeface="Arial"/>
            </a:endParaRPr>
          </a:p>
        </p:txBody>
      </p:sp>
      <p:sp>
        <p:nvSpPr>
          <p:cNvPr id="158" name="Google Shape;158;g24b1b9bd0d1_2_2892"/>
          <p:cNvSpPr txBox="1"/>
          <p:nvPr/>
        </p:nvSpPr>
        <p:spPr>
          <a:xfrm>
            <a:off x="228600" y="4696372"/>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Presence</a:t>
            </a:r>
            <a:endParaRPr sz="1400" b="0" i="0" u="none" strike="noStrike" cap="none">
              <a:solidFill>
                <a:srgbClr val="000000"/>
              </a:solidFill>
              <a:latin typeface="Arial"/>
              <a:ea typeface="Arial"/>
              <a:cs typeface="Arial"/>
              <a:sym typeface="Arial"/>
            </a:endParaRPr>
          </a:p>
        </p:txBody>
      </p:sp>
      <p:cxnSp>
        <p:nvCxnSpPr>
          <p:cNvPr id="159" name="Google Shape;159;g24b1b9bd0d1_2_2892" title="Line"/>
          <p:cNvCxnSpPr/>
          <p:nvPr/>
        </p:nvCxnSpPr>
        <p:spPr>
          <a:xfrm>
            <a:off x="491412" y="4486855"/>
            <a:ext cx="8321040" cy="0"/>
          </a:xfrm>
          <a:prstGeom prst="straightConnector1">
            <a:avLst/>
          </a:prstGeom>
          <a:noFill/>
          <a:ln w="28575" cap="flat" cmpd="sng">
            <a:solidFill>
              <a:schemeClr val="dk1"/>
            </a:solidFill>
            <a:prstDash val="solid"/>
            <a:round/>
            <a:headEnd type="none" w="sm" len="sm"/>
            <a:tailEnd type="none" w="sm" len="sm"/>
          </a:ln>
        </p:spPr>
      </p:cxnSp>
      <p:sp>
        <p:nvSpPr>
          <p:cNvPr id="160" name="Google Shape;160;g24b1b9bd0d1_2_2892"/>
          <p:cNvSpPr txBox="1"/>
          <p:nvPr/>
        </p:nvSpPr>
        <p:spPr>
          <a:xfrm>
            <a:off x="3493008" y="3324645"/>
            <a:ext cx="5422392" cy="95340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Be open to new thoughts and ideas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Embrace learning opportunities</a:t>
            </a:r>
            <a:endParaRPr sz="1400" b="0" i="0" u="none" strike="noStrike" cap="none">
              <a:solidFill>
                <a:srgbClr val="000000"/>
              </a:solidFill>
              <a:latin typeface="Arial"/>
              <a:ea typeface="Arial"/>
              <a:cs typeface="Arial"/>
              <a:sym typeface="Arial"/>
            </a:endParaRPr>
          </a:p>
        </p:txBody>
      </p:sp>
      <p:sp>
        <p:nvSpPr>
          <p:cNvPr id="161" name="Google Shape;161;g24b1b9bd0d1_2_2892"/>
          <p:cNvSpPr txBox="1"/>
          <p:nvPr/>
        </p:nvSpPr>
        <p:spPr>
          <a:xfrm>
            <a:off x="228600" y="3324645"/>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Practice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Growth Mindset</a:t>
            </a:r>
            <a:endParaRPr sz="1400" b="0" i="0" u="none" strike="noStrike" cap="none">
              <a:solidFill>
                <a:srgbClr val="000000"/>
              </a:solidFill>
              <a:latin typeface="Arial"/>
              <a:ea typeface="Arial"/>
              <a:cs typeface="Arial"/>
              <a:sym typeface="Arial"/>
            </a:endParaRPr>
          </a:p>
        </p:txBody>
      </p:sp>
      <p:cxnSp>
        <p:nvCxnSpPr>
          <p:cNvPr id="162" name="Google Shape;162;g24b1b9bd0d1_2_2892" title="Line"/>
          <p:cNvCxnSpPr/>
          <p:nvPr/>
        </p:nvCxnSpPr>
        <p:spPr>
          <a:xfrm>
            <a:off x="491412" y="3164023"/>
            <a:ext cx="8321040" cy="0"/>
          </a:xfrm>
          <a:prstGeom prst="straightConnector1">
            <a:avLst/>
          </a:prstGeom>
          <a:noFill/>
          <a:ln w="28575" cap="flat" cmpd="sng">
            <a:solidFill>
              <a:schemeClr val="dk1"/>
            </a:solidFill>
            <a:prstDash val="solid"/>
            <a:round/>
            <a:headEnd type="none" w="sm" len="sm"/>
            <a:tailEnd type="none" w="sm" len="sm"/>
          </a:ln>
        </p:spPr>
      </p:cxnSp>
      <p:sp>
        <p:nvSpPr>
          <p:cNvPr id="163" name="Google Shape;163;g24b1b9bd0d1_2_2892"/>
          <p:cNvSpPr txBox="1"/>
          <p:nvPr/>
        </p:nvSpPr>
        <p:spPr>
          <a:xfrm>
            <a:off x="3493008" y="1748956"/>
            <a:ext cx="5422392" cy="141506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Extend patience, grace, and kindness</a:t>
            </a:r>
            <a:endParaRPr sz="1400" b="0" i="0" u="none" strike="noStrike" cap="none">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rgbClr val="000000"/>
              </a:buClr>
              <a:buSzPts val="2000"/>
              <a:buFont typeface="Arial"/>
              <a:buChar char="•"/>
            </a:pPr>
            <a:r>
              <a:rPr lang="en-US" sz="2000" b="0" i="0" u="none" strike="noStrike" cap="none">
                <a:solidFill>
                  <a:srgbClr val="000000"/>
                </a:solidFill>
                <a:latin typeface="Verdana"/>
                <a:ea typeface="Verdana"/>
                <a:cs typeface="Verdana"/>
                <a:sym typeface="Verdana"/>
              </a:rPr>
              <a:t>Focus on solutions to make things easier</a:t>
            </a:r>
            <a:endParaRPr sz="1400" b="0" i="0" u="none" strike="noStrike" cap="none">
              <a:solidFill>
                <a:srgbClr val="000000"/>
              </a:solidFill>
              <a:latin typeface="Arial"/>
              <a:ea typeface="Arial"/>
              <a:cs typeface="Arial"/>
              <a:sym typeface="Arial"/>
            </a:endParaRPr>
          </a:p>
        </p:txBody>
      </p:sp>
      <p:sp>
        <p:nvSpPr>
          <p:cNvPr id="164" name="Google Shape;164;g24b1b9bd0d1_2_2892"/>
          <p:cNvSpPr txBox="1"/>
          <p:nvPr/>
        </p:nvSpPr>
        <p:spPr>
          <a:xfrm>
            <a:off x="228600" y="1748956"/>
            <a:ext cx="326440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000000"/>
                </a:solidFill>
                <a:latin typeface="Verdana"/>
                <a:ea typeface="Verdana"/>
                <a:cs typeface="Verdana"/>
                <a:sym typeface="Verdana"/>
              </a:rPr>
              <a:t>Practice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Verdana"/>
                <a:ea typeface="Verdana"/>
                <a:cs typeface="Verdana"/>
                <a:sym typeface="Verdana"/>
              </a:rPr>
              <a:t>Self-Compassion</a:t>
            </a:r>
            <a:endParaRPr sz="1400" b="0" i="0" u="none" strike="noStrike" cap="none">
              <a:solidFill>
                <a:srgbClr val="000000"/>
              </a:solidFill>
              <a:latin typeface="Arial"/>
              <a:ea typeface="Arial"/>
              <a:cs typeface="Arial"/>
              <a:sym typeface="Arial"/>
            </a:endParaRPr>
          </a:p>
        </p:txBody>
      </p:sp>
      <p:sp>
        <p:nvSpPr>
          <p:cNvPr id="165" name="Google Shape;165;g24b1b9bd0d1_2_289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Community Agreements</a:t>
            </a:r>
            <a:endParaRPr>
              <a:solidFill>
                <a:schemeClr val="lt1"/>
              </a:solidFill>
            </a:endParaRPr>
          </a:p>
        </p:txBody>
      </p:sp>
      <p:grpSp>
        <p:nvGrpSpPr>
          <p:cNvPr id="166" name="Google Shape;166;g24b1b9bd0d1_2_2892" title="Personal Reflection"/>
          <p:cNvGrpSpPr/>
          <p:nvPr/>
        </p:nvGrpSpPr>
        <p:grpSpPr>
          <a:xfrm>
            <a:off x="8266543" y="228597"/>
            <a:ext cx="648865" cy="660482"/>
            <a:chOff x="1490050" y="3805975"/>
            <a:chExt cx="491900" cy="482350"/>
          </a:xfrm>
        </p:grpSpPr>
        <p:sp>
          <p:nvSpPr>
            <p:cNvPr id="167" name="Google Shape;167;g24b1b9bd0d1_2_289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68" name="Google Shape;168;g24b1b9bd0d1_2_289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69" name="Google Shape;169;g24b1b9bd0d1_2_289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70" name="Google Shape;170;g24b1b9bd0d1_2_289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134ba78c8ca_0_41" title="Pieces of a Puzzle"/>
          <p:cNvPicPr preferRelativeResize="0"/>
          <p:nvPr/>
        </p:nvPicPr>
        <p:blipFill rotWithShape="1">
          <a:blip r:embed="rId3">
            <a:alphaModFix/>
          </a:blip>
          <a:srcRect/>
          <a:stretch/>
        </p:blipFill>
        <p:spPr>
          <a:xfrm>
            <a:off x="363090" y="5568516"/>
            <a:ext cx="1020525" cy="1071775"/>
          </a:xfrm>
          <a:prstGeom prst="rect">
            <a:avLst/>
          </a:prstGeom>
          <a:noFill/>
          <a:ln>
            <a:noFill/>
          </a:ln>
        </p:spPr>
      </p:pic>
      <p:sp>
        <p:nvSpPr>
          <p:cNvPr id="307" name="Google Shape;307;g134ba78c8ca_0_4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640"/>
              </a:spcBef>
              <a:spcAft>
                <a:spcPts val="0"/>
              </a:spcAft>
              <a:buSzPts val="3459"/>
              <a:buNone/>
            </a:pPr>
            <a:endParaRPr sz="3000"/>
          </a:p>
          <a:p>
            <a:pPr marL="1371600" lvl="0" indent="-416560" algn="l" rtl="0">
              <a:lnSpc>
                <a:spcPct val="100000"/>
              </a:lnSpc>
              <a:spcBef>
                <a:spcPts val="640"/>
              </a:spcBef>
              <a:spcAft>
                <a:spcPts val="0"/>
              </a:spcAft>
              <a:buSzPts val="3200"/>
              <a:buChar char="•"/>
            </a:pPr>
            <a:r>
              <a:rPr lang="en-US" sz="3000"/>
              <a:t>Strategies during Baseline Phase</a:t>
            </a:r>
            <a:endParaRPr/>
          </a:p>
          <a:p>
            <a:pPr marL="1371600" lvl="0" indent="-228600" algn="l" rtl="0">
              <a:lnSpc>
                <a:spcPct val="100000"/>
              </a:lnSpc>
              <a:spcBef>
                <a:spcPts val="640"/>
              </a:spcBef>
              <a:spcAft>
                <a:spcPts val="0"/>
              </a:spcAft>
              <a:buSzPts val="3200"/>
              <a:buNone/>
            </a:pPr>
            <a:endParaRPr sz="3000"/>
          </a:p>
          <a:p>
            <a:pPr marL="1371600" lvl="0" indent="-416560" algn="l" rtl="0">
              <a:lnSpc>
                <a:spcPct val="100000"/>
              </a:lnSpc>
              <a:spcBef>
                <a:spcPts val="640"/>
              </a:spcBef>
              <a:spcAft>
                <a:spcPts val="0"/>
              </a:spcAft>
              <a:buSzPts val="3200"/>
              <a:buChar char="•"/>
            </a:pPr>
            <a:r>
              <a:rPr lang="en-US" sz="3000"/>
              <a:t>Strategies during Trigger Phase</a:t>
            </a:r>
            <a:endParaRPr/>
          </a:p>
          <a:p>
            <a:pPr marL="1371600" lvl="0" indent="-228600" algn="l" rtl="0">
              <a:lnSpc>
                <a:spcPct val="100000"/>
              </a:lnSpc>
              <a:spcBef>
                <a:spcPts val="640"/>
              </a:spcBef>
              <a:spcAft>
                <a:spcPts val="0"/>
              </a:spcAft>
              <a:buSzPts val="3200"/>
              <a:buNone/>
            </a:pPr>
            <a:endParaRPr sz="3000"/>
          </a:p>
          <a:p>
            <a:pPr marL="1371600" lvl="0" indent="-416560" algn="l" rtl="0">
              <a:lnSpc>
                <a:spcPct val="100000"/>
              </a:lnSpc>
              <a:spcBef>
                <a:spcPts val="640"/>
              </a:spcBef>
              <a:spcAft>
                <a:spcPts val="0"/>
              </a:spcAft>
              <a:buSzPts val="3200"/>
              <a:buChar char="•"/>
            </a:pPr>
            <a:r>
              <a:rPr lang="en-US" sz="3000"/>
              <a:t>Strategies during Escalation Phase</a:t>
            </a:r>
            <a:endParaRPr/>
          </a:p>
          <a:p>
            <a:pPr marL="457200" lvl="0" indent="-228600" algn="l" rtl="0">
              <a:lnSpc>
                <a:spcPct val="100000"/>
              </a:lnSpc>
              <a:spcBef>
                <a:spcPts val="640"/>
              </a:spcBef>
              <a:spcAft>
                <a:spcPts val="0"/>
              </a:spcAft>
              <a:buSzPts val="3200"/>
              <a:buNone/>
            </a:pPr>
            <a:endParaRPr/>
          </a:p>
        </p:txBody>
      </p:sp>
      <p:sp>
        <p:nvSpPr>
          <p:cNvPr id="308" name="Google Shape;308;g134ba78c8ca_0_4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solidFill>
                  <a:schemeClr val="lt1"/>
                </a:solidFill>
              </a:rPr>
              <a:t>3 – Setting Our Students </a:t>
            </a:r>
            <a:br>
              <a:rPr lang="en-US">
                <a:solidFill>
                  <a:schemeClr val="lt1"/>
                </a:solidFill>
              </a:rPr>
            </a:br>
            <a:r>
              <a:rPr lang="en-US">
                <a:solidFill>
                  <a:schemeClr val="lt1"/>
                </a:solidFill>
              </a:rPr>
              <a:t>up for Success</a:t>
            </a:r>
            <a:endParaRPr>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g134ba78c8ca_0_6" title="The Escalation Cycle"/>
          <p:cNvPicPr preferRelativeResize="0"/>
          <p:nvPr/>
        </p:nvPicPr>
        <p:blipFill rotWithShape="1">
          <a:blip r:embed="rId3">
            <a:alphaModFix/>
          </a:blip>
          <a:srcRect/>
          <a:stretch/>
        </p:blipFill>
        <p:spPr>
          <a:xfrm>
            <a:off x="838200" y="1570038"/>
            <a:ext cx="7525589" cy="4760162"/>
          </a:xfrm>
          <a:prstGeom prst="rect">
            <a:avLst/>
          </a:prstGeom>
          <a:noFill/>
          <a:ln>
            <a:noFill/>
          </a:ln>
        </p:spPr>
      </p:pic>
      <p:sp>
        <p:nvSpPr>
          <p:cNvPr id="314" name="Google Shape;314;g134ba78c8ca_0_6" title="Arrow"/>
          <p:cNvSpPr/>
          <p:nvPr/>
        </p:nvSpPr>
        <p:spPr>
          <a:xfrm>
            <a:off x="1252375" y="1362000"/>
            <a:ext cx="2503800" cy="952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134ba78c8ca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Escalation Cycle</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4b1b9bd0d1_2_4940" title="Shift key"/>
          <p:cNvPicPr preferRelativeResize="0"/>
          <p:nvPr/>
        </p:nvPicPr>
        <p:blipFill rotWithShape="1">
          <a:blip r:embed="rId3">
            <a:alphaModFix/>
          </a:blip>
          <a:srcRect/>
          <a:stretch/>
        </p:blipFill>
        <p:spPr>
          <a:xfrm>
            <a:off x="5254950" y="2545825"/>
            <a:ext cx="3429000" cy="2286000"/>
          </a:xfrm>
          <a:prstGeom prst="rect">
            <a:avLst/>
          </a:prstGeom>
          <a:noFill/>
          <a:ln>
            <a:noFill/>
          </a:ln>
        </p:spPr>
      </p:pic>
      <p:sp>
        <p:nvSpPr>
          <p:cNvPr id="321" name="Google Shape;321;g24b1b9bd0d1_2_4940"/>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How can we shift to an instructional approach to address disruptive behavior?</a:t>
            </a:r>
            <a:endParaRPr/>
          </a:p>
        </p:txBody>
      </p:sp>
      <p:sp>
        <p:nvSpPr>
          <p:cNvPr id="322" name="Google Shape;322;g24b1b9bd0d1_2_4940"/>
          <p:cNvSpPr txBox="1">
            <a:spLocks noGrp="1"/>
          </p:cNvSpPr>
          <p:nvPr>
            <p:ph type="title"/>
          </p:nvPr>
        </p:nvSpPr>
        <p:spPr>
          <a:xfrm>
            <a:off x="274035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Small Group Discussion</a:t>
            </a:r>
            <a:endParaRPr>
              <a:solidFill>
                <a:schemeClr val="lt1"/>
              </a:solidFill>
            </a:endParaRPr>
          </a:p>
        </p:txBody>
      </p:sp>
      <p:sp>
        <p:nvSpPr>
          <p:cNvPr id="323" name="Google Shape;323;g24b1b9bd0d1_2_4940" title="Small Group Discussion"/>
          <p:cNvSpPr/>
          <p:nvPr/>
        </p:nvSpPr>
        <p:spPr>
          <a:xfrm>
            <a:off x="8286444" y="427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4b1b9bd0d1_2_350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Teaching during Baseline</a:t>
            </a:r>
            <a:r>
              <a:rPr lang="en-US"/>
              <a:t> </a:t>
            </a:r>
            <a:endParaRPr/>
          </a:p>
        </p:txBody>
      </p:sp>
      <p:sp>
        <p:nvSpPr>
          <p:cNvPr id="329" name="Google Shape;329;g24b1b9bd0d1_2_350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48275" algn="l" rtl="0">
              <a:lnSpc>
                <a:spcPct val="100000"/>
              </a:lnSpc>
              <a:spcBef>
                <a:spcPts val="640"/>
              </a:spcBef>
              <a:spcAft>
                <a:spcPts val="0"/>
              </a:spcAft>
              <a:buSzPts val="3459"/>
              <a:buChar char="•"/>
            </a:pPr>
            <a:r>
              <a:rPr lang="en-US" b="1"/>
              <a:t>When to teach:</a:t>
            </a:r>
            <a:endParaRPr/>
          </a:p>
          <a:p>
            <a:pPr marL="914400" lvl="1" indent="-420816" algn="l" rtl="0">
              <a:lnSpc>
                <a:spcPct val="100000"/>
              </a:lnSpc>
              <a:spcBef>
                <a:spcPts val="1000"/>
              </a:spcBef>
              <a:spcAft>
                <a:spcPts val="0"/>
              </a:spcAft>
              <a:buSzPts val="3027"/>
              <a:buChar char="–"/>
            </a:pPr>
            <a:r>
              <a:rPr lang="en-US"/>
              <a:t>NOT when the child is engaging in the inappropriate behavior, especially if stressed or escalated</a:t>
            </a:r>
            <a:endParaRPr/>
          </a:p>
          <a:p>
            <a:pPr marL="457200" lvl="0" indent="-448275" algn="l" rtl="0">
              <a:lnSpc>
                <a:spcPct val="100000"/>
              </a:lnSpc>
              <a:spcBef>
                <a:spcPts val="1000"/>
              </a:spcBef>
              <a:spcAft>
                <a:spcPts val="0"/>
              </a:spcAft>
              <a:buSzPts val="3459"/>
              <a:buChar char="•"/>
            </a:pPr>
            <a:r>
              <a:rPr lang="en-US" b="1"/>
              <a:t>Where to teach</a:t>
            </a:r>
            <a:endParaRPr/>
          </a:p>
          <a:p>
            <a:pPr marL="914400" lvl="1" indent="-420816" algn="l" rtl="0">
              <a:lnSpc>
                <a:spcPct val="100000"/>
              </a:lnSpc>
              <a:spcBef>
                <a:spcPts val="1000"/>
              </a:spcBef>
              <a:spcAft>
                <a:spcPts val="0"/>
              </a:spcAft>
              <a:buSzPts val="3027"/>
              <a:buChar char="–"/>
            </a:pPr>
            <a:r>
              <a:rPr lang="en-US"/>
              <a:t>in a safe environment;</a:t>
            </a:r>
            <a:endParaRPr/>
          </a:p>
          <a:p>
            <a:pPr marL="914400" lvl="1" indent="-420816" algn="l" rtl="0">
              <a:lnSpc>
                <a:spcPct val="100000"/>
              </a:lnSpc>
              <a:spcBef>
                <a:spcPts val="1000"/>
              </a:spcBef>
              <a:spcAft>
                <a:spcPts val="0"/>
              </a:spcAft>
              <a:buSzPts val="3027"/>
              <a:buChar char="–"/>
            </a:pPr>
            <a:r>
              <a:rPr lang="en-US"/>
              <a:t>then practice generalization</a:t>
            </a:r>
            <a:endParaRPr/>
          </a:p>
          <a:p>
            <a:pPr marL="457200" lvl="0" indent="-448275" algn="l" rtl="0">
              <a:lnSpc>
                <a:spcPct val="100000"/>
              </a:lnSpc>
              <a:spcBef>
                <a:spcPts val="1000"/>
              </a:spcBef>
              <a:spcAft>
                <a:spcPts val="0"/>
              </a:spcAft>
              <a:buSzPts val="3459"/>
              <a:buChar char="•"/>
            </a:pPr>
            <a:r>
              <a:rPr lang="en-US" b="1"/>
              <a:t>How to teach</a:t>
            </a:r>
            <a:endParaRPr/>
          </a:p>
          <a:p>
            <a:pPr marL="914400" lvl="1" indent="-420816" algn="l" rtl="0">
              <a:lnSpc>
                <a:spcPct val="100000"/>
              </a:lnSpc>
              <a:spcBef>
                <a:spcPts val="1000"/>
              </a:spcBef>
              <a:spcAft>
                <a:spcPts val="0"/>
              </a:spcAft>
              <a:buSzPts val="3027"/>
              <a:buChar char="–"/>
            </a:pPr>
            <a:r>
              <a:rPr lang="en-US"/>
              <a:t>using the Teaching Model– with praise and role modeling – and practice!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4b1b9bd0d1_2_35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a:t>
            </a:r>
            <a:r>
              <a:rPr lang="en-US">
                <a:solidFill>
                  <a:schemeClr val="lt1"/>
                </a:solidFill>
              </a:rPr>
              <a:t>Teaching Model</a:t>
            </a:r>
            <a:endParaRPr>
              <a:solidFill>
                <a:schemeClr val="lt1"/>
              </a:solidFill>
            </a:endParaRPr>
          </a:p>
        </p:txBody>
      </p:sp>
      <p:sp>
        <p:nvSpPr>
          <p:cNvPr id="335" name="Google Shape;335;g24b1b9bd0d1_2_351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765"/>
              <a:buNone/>
            </a:pPr>
            <a:r>
              <a:rPr lang="en-US" sz="2400" b="1"/>
              <a:t>Use the traditional teaching model of: </a:t>
            </a:r>
            <a:endParaRPr sz="2400"/>
          </a:p>
          <a:p>
            <a:pPr marL="482600" lvl="1" indent="0" algn="l" rtl="0">
              <a:lnSpc>
                <a:spcPct val="100000"/>
              </a:lnSpc>
              <a:spcBef>
                <a:spcPts val="1000"/>
              </a:spcBef>
              <a:spcAft>
                <a:spcPts val="0"/>
              </a:spcAft>
              <a:buSzPts val="3294"/>
              <a:buNone/>
            </a:pPr>
            <a:r>
              <a:rPr lang="en-US" sz="2400"/>
              <a:t>- </a:t>
            </a:r>
            <a:r>
              <a:rPr lang="en-US" sz="2400" b="1"/>
              <a:t>Tell them </a:t>
            </a:r>
            <a:endParaRPr sz="2400"/>
          </a:p>
          <a:p>
            <a:pPr marL="482600" lvl="1" indent="0" algn="l" rtl="0">
              <a:lnSpc>
                <a:spcPct val="100000"/>
              </a:lnSpc>
              <a:spcBef>
                <a:spcPts val="1000"/>
              </a:spcBef>
              <a:spcAft>
                <a:spcPts val="0"/>
              </a:spcAft>
              <a:buSzPts val="3294"/>
              <a:buNone/>
            </a:pPr>
            <a:r>
              <a:rPr lang="en-US" sz="2400" b="1"/>
              <a:t>- Show them </a:t>
            </a:r>
            <a:endParaRPr sz="2400"/>
          </a:p>
          <a:p>
            <a:pPr marL="482600" lvl="1" indent="0" algn="l" rtl="0">
              <a:lnSpc>
                <a:spcPct val="100000"/>
              </a:lnSpc>
              <a:spcBef>
                <a:spcPts val="1000"/>
              </a:spcBef>
              <a:spcAft>
                <a:spcPts val="0"/>
              </a:spcAft>
              <a:buSzPts val="3294"/>
              <a:buNone/>
            </a:pPr>
            <a:r>
              <a:rPr lang="en-US" sz="2400" b="1"/>
              <a:t>- Provide "Guided practice"</a:t>
            </a:r>
            <a:endParaRPr sz="2400"/>
          </a:p>
          <a:p>
            <a:pPr marL="482600" lvl="1" indent="0" algn="l" rtl="0">
              <a:lnSpc>
                <a:spcPct val="100000"/>
              </a:lnSpc>
              <a:spcBef>
                <a:spcPts val="1000"/>
              </a:spcBef>
              <a:spcAft>
                <a:spcPts val="0"/>
              </a:spcAft>
              <a:buSzPts val="3294"/>
              <a:buNone/>
            </a:pPr>
            <a:r>
              <a:rPr lang="en-US" sz="2400" b="1"/>
              <a:t>- Provide feedback </a:t>
            </a:r>
            <a:r>
              <a:rPr lang="en-US" sz="2400"/>
              <a:t>(with lots of encouragement and specific praise) from oneself, peers, and the teacher </a:t>
            </a:r>
            <a:endParaRPr sz="2400"/>
          </a:p>
          <a:p>
            <a:pPr marL="25400" lvl="0" indent="0" algn="l" rtl="0">
              <a:lnSpc>
                <a:spcPct val="100000"/>
              </a:lnSpc>
              <a:spcBef>
                <a:spcPts val="640"/>
              </a:spcBef>
              <a:spcAft>
                <a:spcPts val="0"/>
              </a:spcAft>
              <a:buSzPts val="3765"/>
              <a:buNone/>
            </a:pPr>
            <a:endParaRPr sz="1300"/>
          </a:p>
          <a:p>
            <a:pPr marL="25400" lvl="0" indent="0" algn="ctr" rtl="0">
              <a:lnSpc>
                <a:spcPct val="100000"/>
              </a:lnSpc>
              <a:spcBef>
                <a:spcPts val="640"/>
              </a:spcBef>
              <a:spcAft>
                <a:spcPts val="0"/>
              </a:spcAft>
              <a:buSzPts val="3765"/>
              <a:buNone/>
            </a:pPr>
            <a:r>
              <a:rPr lang="en-US" sz="2400" b="1" i="1"/>
              <a:t>Practice, practice, PRACTICE via homework assignments, review sessions, assignment in different settings and under various conditions. </a:t>
            </a:r>
            <a:endParaRPr sz="2400" b="1" i="1"/>
          </a:p>
          <a:p>
            <a:pPr marL="457200" lvl="0" indent="-228600" algn="l" rtl="0">
              <a:lnSpc>
                <a:spcPct val="100000"/>
              </a:lnSpc>
              <a:spcBef>
                <a:spcPts val="640"/>
              </a:spcBef>
              <a:spcAft>
                <a:spcPts val="0"/>
              </a:spcAft>
              <a:buSzPts val="3765"/>
              <a:buNone/>
            </a:pPr>
            <a:endParaRPr sz="2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24b1b9bd0d1_2_3517" descr="cards with the words break and help on them" title="help"/>
          <p:cNvPicPr preferRelativeResize="0"/>
          <p:nvPr/>
        </p:nvPicPr>
        <p:blipFill rotWithShape="1">
          <a:blip r:embed="rId3">
            <a:alphaModFix/>
          </a:blip>
          <a:srcRect t="1891" b="21763"/>
          <a:stretch/>
        </p:blipFill>
        <p:spPr>
          <a:xfrm>
            <a:off x="4826700" y="1741700"/>
            <a:ext cx="3830500" cy="2991800"/>
          </a:xfrm>
          <a:prstGeom prst="rect">
            <a:avLst/>
          </a:prstGeom>
          <a:noFill/>
          <a:ln>
            <a:noFill/>
          </a:ln>
        </p:spPr>
      </p:pic>
      <p:sp>
        <p:nvSpPr>
          <p:cNvPr id="341" name="Google Shape;341;g24b1b9bd0d1_2_3517"/>
          <p:cNvSpPr txBox="1">
            <a:spLocks noGrp="1"/>
          </p:cNvSpPr>
          <p:nvPr>
            <p:ph type="body" idx="1"/>
          </p:nvPr>
        </p:nvSpPr>
        <p:spPr>
          <a:xfrm>
            <a:off x="459200" y="1741700"/>
            <a:ext cx="4191300" cy="4161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sz="2400"/>
              <a:t>A </a:t>
            </a:r>
            <a:r>
              <a:rPr lang="en-US" sz="2400" b="1"/>
              <a:t>replacement behavior </a:t>
            </a:r>
            <a:r>
              <a:rPr lang="en-US" sz="2400"/>
              <a:t>is an alternative </a:t>
            </a:r>
            <a:r>
              <a:rPr lang="en-US" sz="2400" b="1"/>
              <a:t>behavior</a:t>
            </a:r>
            <a:r>
              <a:rPr lang="en-US" sz="2400"/>
              <a:t> that allows a student to meet the same need or achieve a similar outcome as the undesired </a:t>
            </a:r>
            <a:r>
              <a:rPr lang="en-US" sz="2400" b="1"/>
              <a:t>behavior</a:t>
            </a:r>
            <a:r>
              <a:rPr lang="en-US" sz="2400"/>
              <a:t> they are currently using.</a:t>
            </a:r>
            <a:endParaRPr/>
          </a:p>
          <a:p>
            <a:pPr marL="457200" lvl="0" indent="-228600" algn="l" rtl="0">
              <a:lnSpc>
                <a:spcPct val="100000"/>
              </a:lnSpc>
              <a:spcBef>
                <a:spcPts val="640"/>
              </a:spcBef>
              <a:spcAft>
                <a:spcPts val="0"/>
              </a:spcAft>
              <a:buSzPts val="3200"/>
              <a:buNone/>
            </a:pPr>
            <a:endParaRPr/>
          </a:p>
        </p:txBody>
      </p:sp>
      <p:sp>
        <p:nvSpPr>
          <p:cNvPr id="342" name="Google Shape;342;g24b1b9bd0d1_2_3517"/>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Replacement Behaviors</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g24b1b9bd0d1_2_3523" title="ABC's chart"/>
          <p:cNvGrpSpPr/>
          <p:nvPr/>
        </p:nvGrpSpPr>
        <p:grpSpPr>
          <a:xfrm>
            <a:off x="208580" y="1371564"/>
            <a:ext cx="8726845" cy="4539146"/>
            <a:chOff x="4320" y="708325"/>
            <a:chExt cx="8726845" cy="2177884"/>
          </a:xfrm>
        </p:grpSpPr>
        <p:sp>
          <p:nvSpPr>
            <p:cNvPr id="348" name="Google Shape;348;g24b1b9bd0d1_2_3523"/>
            <p:cNvSpPr/>
            <p:nvPr/>
          </p:nvSpPr>
          <p:spPr>
            <a:xfrm>
              <a:off x="4320" y="708325"/>
              <a:ext cx="1964400" cy="803700"/>
            </a:xfrm>
            <a:prstGeom prst="roundRect">
              <a:avLst>
                <a:gd name="adj" fmla="val 10000"/>
              </a:avLst>
            </a:prstGeom>
            <a:solidFill>
              <a:schemeClr val="accent1"/>
            </a:solidFill>
            <a:ln w="48000" cap="flat" cmpd="thickThin">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24b1b9bd0d1_2_3523"/>
            <p:cNvSpPr txBox="1"/>
            <p:nvPr/>
          </p:nvSpPr>
          <p:spPr>
            <a:xfrm>
              <a:off x="4320" y="708325"/>
              <a:ext cx="1964400" cy="535800"/>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Verdana"/>
                  <a:ea typeface="Verdana"/>
                  <a:cs typeface="Verdana"/>
                  <a:sym typeface="Verdana"/>
                </a:rPr>
                <a:t>Antecedent</a:t>
              </a:r>
              <a:endParaRPr sz="1500" b="0" i="0" u="none" strike="noStrike" cap="none">
                <a:solidFill>
                  <a:schemeClr val="lt1"/>
                </a:solidFill>
                <a:latin typeface="Verdana"/>
                <a:ea typeface="Verdana"/>
                <a:cs typeface="Verdana"/>
                <a:sym typeface="Verdana"/>
              </a:endParaRPr>
            </a:p>
          </p:txBody>
        </p:sp>
        <p:sp>
          <p:nvSpPr>
            <p:cNvPr id="350" name="Google Shape;350;g24b1b9bd0d1_2_3523"/>
            <p:cNvSpPr/>
            <p:nvPr/>
          </p:nvSpPr>
          <p:spPr>
            <a:xfrm>
              <a:off x="406678" y="1221962"/>
              <a:ext cx="1964400" cy="1664100"/>
            </a:xfrm>
            <a:prstGeom prst="roundRect">
              <a:avLst>
                <a:gd name="adj" fmla="val 10000"/>
              </a:avLst>
            </a:prstGeom>
            <a:solidFill>
              <a:schemeClr val="lt1">
                <a:alpha val="87058"/>
              </a:schemeClr>
            </a:solidFill>
            <a:ln w="48000" cap="flat" cmpd="thickThin">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4b1b9bd0d1_2_3523"/>
            <p:cNvSpPr txBox="1"/>
            <p:nvPr/>
          </p:nvSpPr>
          <p:spPr>
            <a:xfrm>
              <a:off x="379215" y="1173209"/>
              <a:ext cx="1992000" cy="1664100"/>
            </a:xfrm>
            <a:prstGeom prst="rect">
              <a:avLst/>
            </a:prstGeom>
            <a:noFill/>
            <a:ln>
              <a:noFill/>
            </a:ln>
          </p:spPr>
          <p:txBody>
            <a:bodyPr spcFirstLastPara="1" wrap="square" lIns="99550" tIns="99550" rIns="99550" bIns="99550" anchor="ctr" anchorCtr="0">
              <a:noAutofit/>
            </a:bodyPr>
            <a:lstStyle/>
            <a:p>
              <a:pPr marL="114300" marR="0" lvl="0" indent="0" algn="ctr" rtl="0">
                <a:lnSpc>
                  <a:spcPct val="115000"/>
                </a:lnSpc>
                <a:spcBef>
                  <a:spcPts val="0"/>
                </a:spcBef>
                <a:spcAft>
                  <a:spcPts val="0"/>
                </a:spcAft>
                <a:buClr>
                  <a:srgbClr val="000000"/>
                </a:buClr>
                <a:buSzPts val="1800"/>
                <a:buFont typeface="Arial"/>
                <a:buNone/>
              </a:pPr>
              <a:r>
                <a:rPr lang="en-US" sz="2200" b="0" i="0" u="none" strike="noStrike" cap="none">
                  <a:solidFill>
                    <a:schemeClr val="dk1"/>
                  </a:solidFill>
                  <a:latin typeface="Verdana"/>
                  <a:ea typeface="Verdana"/>
                  <a:cs typeface="Verdana"/>
                  <a:sym typeface="Verdana"/>
                </a:rPr>
                <a:t>Mr. Jones handed an assignment to Mike</a:t>
              </a:r>
              <a:endParaRPr sz="2200" b="0" i="0" u="none" strike="noStrike" cap="none">
                <a:solidFill>
                  <a:schemeClr val="dk1"/>
                </a:solidFill>
                <a:latin typeface="Verdana"/>
                <a:ea typeface="Verdana"/>
                <a:cs typeface="Verdana"/>
                <a:sym typeface="Verdana"/>
              </a:endParaRPr>
            </a:p>
          </p:txBody>
        </p:sp>
        <p:sp>
          <p:nvSpPr>
            <p:cNvPr id="352" name="Google Shape;352;g24b1b9bd0d1_2_3523"/>
            <p:cNvSpPr/>
            <p:nvPr/>
          </p:nvSpPr>
          <p:spPr>
            <a:xfrm>
              <a:off x="2266580" y="731717"/>
              <a:ext cx="631200" cy="489000"/>
            </a:xfrm>
            <a:prstGeom prst="rightArrow">
              <a:avLst>
                <a:gd name="adj1" fmla="val 60000"/>
                <a:gd name="adj2" fmla="val 50000"/>
              </a:avLst>
            </a:prstGeom>
            <a:solidFill>
              <a:srgbClr val="B0A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24b1b9bd0d1_2_3523"/>
            <p:cNvSpPr txBox="1"/>
            <p:nvPr/>
          </p:nvSpPr>
          <p:spPr>
            <a:xfrm>
              <a:off x="2266580" y="829535"/>
              <a:ext cx="484500" cy="293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54" name="Google Shape;354;g24b1b9bd0d1_2_3523"/>
            <p:cNvSpPr/>
            <p:nvPr/>
          </p:nvSpPr>
          <p:spPr>
            <a:xfrm>
              <a:off x="3159993" y="708325"/>
              <a:ext cx="1964400" cy="803700"/>
            </a:xfrm>
            <a:prstGeom prst="roundRect">
              <a:avLst>
                <a:gd name="adj" fmla="val 10000"/>
              </a:avLst>
            </a:prstGeom>
            <a:solidFill>
              <a:schemeClr val="accent1"/>
            </a:solidFill>
            <a:ln w="48000" cap="flat" cmpd="thickThin">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4b1b9bd0d1_2_3523"/>
            <p:cNvSpPr txBox="1"/>
            <p:nvPr/>
          </p:nvSpPr>
          <p:spPr>
            <a:xfrm>
              <a:off x="3159993" y="708325"/>
              <a:ext cx="1964400" cy="535800"/>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Verdana"/>
                  <a:ea typeface="Verdana"/>
                  <a:cs typeface="Verdana"/>
                  <a:sym typeface="Verdana"/>
                </a:rPr>
                <a:t>Behavior</a:t>
              </a:r>
              <a:endParaRPr sz="1500" b="0" i="0" u="none" strike="noStrike" cap="none">
                <a:solidFill>
                  <a:schemeClr val="lt1"/>
                </a:solidFill>
                <a:latin typeface="Verdana"/>
                <a:ea typeface="Verdana"/>
                <a:cs typeface="Verdana"/>
                <a:sym typeface="Verdana"/>
              </a:endParaRPr>
            </a:p>
          </p:txBody>
        </p:sp>
        <p:sp>
          <p:nvSpPr>
            <p:cNvPr id="356" name="Google Shape;356;g24b1b9bd0d1_2_3523"/>
            <p:cNvSpPr/>
            <p:nvPr/>
          </p:nvSpPr>
          <p:spPr>
            <a:xfrm>
              <a:off x="3562351" y="1221962"/>
              <a:ext cx="1964400" cy="1664100"/>
            </a:xfrm>
            <a:prstGeom prst="roundRect">
              <a:avLst>
                <a:gd name="adj" fmla="val 10000"/>
              </a:avLst>
            </a:prstGeom>
            <a:solidFill>
              <a:schemeClr val="lt1">
                <a:alpha val="87058"/>
              </a:schemeClr>
            </a:solidFill>
            <a:ln w="48000" cap="flat" cmpd="thickThin">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24b1b9bd0d1_2_3523"/>
            <p:cNvSpPr txBox="1"/>
            <p:nvPr/>
          </p:nvSpPr>
          <p:spPr>
            <a:xfrm>
              <a:off x="3611090" y="1173207"/>
              <a:ext cx="1866900" cy="1664100"/>
            </a:xfrm>
            <a:prstGeom prst="rect">
              <a:avLst/>
            </a:prstGeom>
            <a:noFill/>
            <a:ln>
              <a:noFill/>
            </a:ln>
          </p:spPr>
          <p:txBody>
            <a:bodyPr spcFirstLastPara="1" wrap="square" lIns="99550" tIns="99550" rIns="99550" bIns="99550" anchor="ctr" anchorCtr="0">
              <a:noAutofit/>
            </a:bodyPr>
            <a:lstStyle/>
            <a:p>
              <a:pPr marL="114300" marR="0" lvl="0" indent="0" algn="l" rtl="0">
                <a:lnSpc>
                  <a:spcPct val="115000"/>
                </a:lnSpc>
                <a:spcBef>
                  <a:spcPts val="0"/>
                </a:spcBef>
                <a:spcAft>
                  <a:spcPts val="0"/>
                </a:spcAft>
                <a:buClr>
                  <a:srgbClr val="000000"/>
                </a:buClr>
                <a:buSzPts val="1800"/>
                <a:buFont typeface="Arial"/>
                <a:buNone/>
              </a:pPr>
              <a:r>
                <a:rPr lang="en-US" sz="2200" b="0" i="0" u="none" strike="noStrike" cap="none">
                  <a:solidFill>
                    <a:schemeClr val="dk1"/>
                  </a:solidFill>
                  <a:latin typeface="Verdana"/>
                  <a:ea typeface="Verdana"/>
                  <a:cs typeface="Verdana"/>
                  <a:sym typeface="Verdana"/>
                </a:rPr>
                <a:t>paper ripped up, thrown on floor</a:t>
              </a:r>
              <a:endParaRPr sz="2200" b="0" i="0" u="none" strike="noStrike" cap="none">
                <a:solidFill>
                  <a:schemeClr val="dk1"/>
                </a:solidFill>
                <a:latin typeface="Verdana"/>
                <a:ea typeface="Verdana"/>
                <a:cs typeface="Verdana"/>
                <a:sym typeface="Verdana"/>
              </a:endParaRPr>
            </a:p>
          </p:txBody>
        </p:sp>
        <p:sp>
          <p:nvSpPr>
            <p:cNvPr id="358" name="Google Shape;358;g24b1b9bd0d1_2_3523"/>
            <p:cNvSpPr/>
            <p:nvPr/>
          </p:nvSpPr>
          <p:spPr>
            <a:xfrm>
              <a:off x="5422252" y="731717"/>
              <a:ext cx="631200" cy="489000"/>
            </a:xfrm>
            <a:prstGeom prst="rightArrow">
              <a:avLst>
                <a:gd name="adj1" fmla="val 60000"/>
                <a:gd name="adj2" fmla="val 50000"/>
              </a:avLst>
            </a:prstGeom>
            <a:solidFill>
              <a:srgbClr val="B0AF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24b1b9bd0d1_2_3523"/>
            <p:cNvSpPr txBox="1"/>
            <p:nvPr/>
          </p:nvSpPr>
          <p:spPr>
            <a:xfrm>
              <a:off x="5422252" y="829535"/>
              <a:ext cx="484500" cy="293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60" name="Google Shape;360;g24b1b9bd0d1_2_3523"/>
            <p:cNvSpPr/>
            <p:nvPr/>
          </p:nvSpPr>
          <p:spPr>
            <a:xfrm>
              <a:off x="6315665" y="708325"/>
              <a:ext cx="1964400" cy="803700"/>
            </a:xfrm>
            <a:prstGeom prst="roundRect">
              <a:avLst>
                <a:gd name="adj" fmla="val 10000"/>
              </a:avLst>
            </a:prstGeom>
            <a:solidFill>
              <a:schemeClr val="accent1"/>
            </a:solidFill>
            <a:ln w="48000" cap="flat" cmpd="thickThin">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24b1b9bd0d1_2_3523"/>
            <p:cNvSpPr txBox="1"/>
            <p:nvPr/>
          </p:nvSpPr>
          <p:spPr>
            <a:xfrm>
              <a:off x="6315665" y="708330"/>
              <a:ext cx="2166900" cy="535800"/>
            </a:xfrm>
            <a:prstGeom prst="rect">
              <a:avLst/>
            </a:prstGeom>
            <a:noFill/>
            <a:ln>
              <a:noFill/>
            </a:ln>
          </p:spPr>
          <p:txBody>
            <a:bodyPr spcFirstLastPara="1" wrap="square" lIns="142225" tIns="142225" rIns="142225" bIns="762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a:solidFill>
                    <a:schemeClr val="lt1"/>
                  </a:solidFill>
                  <a:latin typeface="Verdana"/>
                  <a:ea typeface="Verdana"/>
                  <a:cs typeface="Verdana"/>
                  <a:sym typeface="Verdana"/>
                </a:rPr>
                <a:t>Consequence</a:t>
              </a:r>
              <a:endParaRPr sz="2000" b="0" i="0" u="none" strike="noStrike" cap="none">
                <a:solidFill>
                  <a:schemeClr val="lt1"/>
                </a:solidFill>
                <a:latin typeface="Verdana"/>
                <a:ea typeface="Verdana"/>
                <a:cs typeface="Verdana"/>
                <a:sym typeface="Verdana"/>
              </a:endParaRPr>
            </a:p>
          </p:txBody>
        </p:sp>
        <p:sp>
          <p:nvSpPr>
            <p:cNvPr id="362" name="Google Shape;362;g24b1b9bd0d1_2_3523"/>
            <p:cNvSpPr/>
            <p:nvPr/>
          </p:nvSpPr>
          <p:spPr>
            <a:xfrm>
              <a:off x="6718024" y="1221962"/>
              <a:ext cx="1964400" cy="1664100"/>
            </a:xfrm>
            <a:prstGeom prst="roundRect">
              <a:avLst>
                <a:gd name="adj" fmla="val 10000"/>
              </a:avLst>
            </a:prstGeom>
            <a:solidFill>
              <a:schemeClr val="lt1">
                <a:alpha val="87058"/>
              </a:schemeClr>
            </a:solidFill>
            <a:ln w="48000" cap="flat" cmpd="thickThin">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24b1b9bd0d1_2_3523"/>
            <p:cNvSpPr txBox="1"/>
            <p:nvPr/>
          </p:nvSpPr>
          <p:spPr>
            <a:xfrm>
              <a:off x="6766765" y="1173209"/>
              <a:ext cx="1964400" cy="1713000"/>
            </a:xfrm>
            <a:prstGeom prst="rect">
              <a:avLst/>
            </a:prstGeom>
            <a:noFill/>
            <a:ln>
              <a:noFill/>
            </a:ln>
          </p:spPr>
          <p:txBody>
            <a:bodyPr spcFirstLastPara="1" wrap="square" lIns="99550" tIns="99550" rIns="99550" bIns="99550" anchor="ctr" anchorCtr="0">
              <a:noAutofit/>
            </a:bodyPr>
            <a:lstStyle/>
            <a:p>
              <a:pPr marL="114300" marR="0" lvl="0" indent="0" algn="l" rtl="0">
                <a:lnSpc>
                  <a:spcPct val="115000"/>
                </a:lnSpc>
                <a:spcBef>
                  <a:spcPts val="0"/>
                </a:spcBef>
                <a:spcAft>
                  <a:spcPts val="0"/>
                </a:spcAft>
                <a:buClr>
                  <a:srgbClr val="000000"/>
                </a:buClr>
                <a:buSzPts val="1800"/>
                <a:buFont typeface="Arial"/>
                <a:buNone/>
              </a:pPr>
              <a:r>
                <a:rPr lang="en-US" sz="2200" b="0" i="0" u="none" strike="noStrike" cap="none">
                  <a:solidFill>
                    <a:schemeClr val="dk1"/>
                  </a:solidFill>
                  <a:latin typeface="Arial"/>
                  <a:ea typeface="Arial"/>
                  <a:cs typeface="Arial"/>
                  <a:sym typeface="Arial"/>
                </a:rPr>
                <a:t>Mr. Jones redirected him</a:t>
              </a:r>
              <a:endParaRPr sz="2200" b="0" i="0" u="none" strike="noStrike" cap="none">
                <a:solidFill>
                  <a:schemeClr val="dk1"/>
                </a:solidFill>
                <a:latin typeface="Arial"/>
                <a:ea typeface="Arial"/>
                <a:cs typeface="Arial"/>
                <a:sym typeface="Arial"/>
              </a:endParaRPr>
            </a:p>
            <a:p>
              <a:pPr marL="11430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364" name="Google Shape;364;g24b1b9bd0d1_2_352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ABC’s of Behavior</a:t>
            </a:r>
            <a:endParaRPr>
              <a:solidFill>
                <a:schemeClr val="lt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24b1b9bd0d1_2_35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Key factors when teaching replacement behaviors</a:t>
            </a:r>
            <a:endParaRPr>
              <a:solidFill>
                <a:schemeClr val="lt1"/>
              </a:solidFill>
            </a:endParaRPr>
          </a:p>
        </p:txBody>
      </p:sp>
      <p:sp>
        <p:nvSpPr>
          <p:cNvPr id="370" name="Google Shape;370;g24b1b9bd0d1_2_35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Must serve the same function as the challenging behavior</a:t>
            </a:r>
            <a:endParaRPr/>
          </a:p>
          <a:p>
            <a:pPr marL="457200" lvl="0" indent="-431800" algn="l" rtl="0">
              <a:lnSpc>
                <a:spcPct val="100000"/>
              </a:lnSpc>
              <a:spcBef>
                <a:spcPts val="1000"/>
              </a:spcBef>
              <a:spcAft>
                <a:spcPts val="0"/>
              </a:spcAft>
              <a:buSzPts val="3200"/>
              <a:buChar char="•"/>
            </a:pPr>
            <a:r>
              <a:rPr lang="en-US"/>
              <a:t>Must be just as easy to perform as the challenging behavior</a:t>
            </a:r>
            <a:endParaRPr/>
          </a:p>
          <a:p>
            <a:pPr marL="457200" lvl="0" indent="-431800" algn="l" rtl="0">
              <a:lnSpc>
                <a:spcPct val="100000"/>
              </a:lnSpc>
              <a:spcBef>
                <a:spcPts val="1000"/>
              </a:spcBef>
              <a:spcAft>
                <a:spcPts val="0"/>
              </a:spcAft>
              <a:buSzPts val="3200"/>
              <a:buChar char="•"/>
            </a:pPr>
            <a:r>
              <a:rPr lang="en-US"/>
              <a:t>Must be just as efficient (quick) as the challenging behavior</a:t>
            </a:r>
            <a:endParaRPr/>
          </a:p>
          <a:p>
            <a:pPr marL="457200" lvl="0" indent="-431800" algn="l" rtl="0">
              <a:lnSpc>
                <a:spcPct val="100000"/>
              </a:lnSpc>
              <a:spcBef>
                <a:spcPts val="1000"/>
              </a:spcBef>
              <a:spcAft>
                <a:spcPts val="0"/>
              </a:spcAft>
              <a:buSzPts val="3200"/>
              <a:buChar char="•"/>
            </a:pPr>
            <a:r>
              <a:rPr lang="en-US"/>
              <a:t>Must be just as effective as the challenging behavior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4b1b9bd0d1_2_355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lnSpcReduction="10000"/>
          </a:bodyPr>
          <a:lstStyle/>
          <a:p>
            <a:pPr marL="25400" lvl="0" indent="0" algn="l" rtl="0">
              <a:lnSpc>
                <a:spcPct val="100000"/>
              </a:lnSpc>
              <a:spcBef>
                <a:spcPts val="640"/>
              </a:spcBef>
              <a:spcAft>
                <a:spcPts val="0"/>
              </a:spcAft>
              <a:buSzPts val="3459"/>
              <a:buNone/>
            </a:pPr>
            <a:endParaRPr/>
          </a:p>
          <a:p>
            <a:pPr marL="25400" lvl="0" indent="0" algn="l" rtl="0">
              <a:lnSpc>
                <a:spcPct val="100000"/>
              </a:lnSpc>
              <a:spcBef>
                <a:spcPts val="640"/>
              </a:spcBef>
              <a:spcAft>
                <a:spcPts val="0"/>
              </a:spcAft>
              <a:buSzPts val="3459"/>
              <a:buNone/>
            </a:pPr>
            <a:r>
              <a:rPr lang="en-US" sz="3000"/>
              <a:t>Remember that students, </a:t>
            </a:r>
            <a:endParaRPr/>
          </a:p>
          <a:p>
            <a:pPr marL="25400" lvl="0" indent="0" algn="l" rtl="0">
              <a:lnSpc>
                <a:spcPct val="100000"/>
              </a:lnSpc>
              <a:spcBef>
                <a:spcPts val="640"/>
              </a:spcBef>
              <a:spcAft>
                <a:spcPts val="0"/>
              </a:spcAft>
              <a:buSzPts val="3459"/>
              <a:buNone/>
            </a:pPr>
            <a:r>
              <a:rPr lang="en-US" sz="3000"/>
              <a:t>like adults, are not wired to </a:t>
            </a:r>
            <a:endParaRPr/>
          </a:p>
          <a:p>
            <a:pPr marL="25400" lvl="0" indent="0" algn="l" rtl="0">
              <a:lnSpc>
                <a:spcPct val="100000"/>
              </a:lnSpc>
              <a:spcBef>
                <a:spcPts val="640"/>
              </a:spcBef>
              <a:spcAft>
                <a:spcPts val="0"/>
              </a:spcAft>
              <a:buSzPts val="3459"/>
              <a:buNone/>
            </a:pPr>
            <a:r>
              <a:rPr lang="en-US" sz="3000"/>
              <a:t>be </a:t>
            </a:r>
            <a:r>
              <a:rPr lang="en-US" sz="3000" b="1"/>
              <a:t>one-time learners. </a:t>
            </a:r>
            <a:endParaRPr/>
          </a:p>
          <a:p>
            <a:pPr marL="25400" lvl="0" indent="0" algn="l" rtl="0">
              <a:lnSpc>
                <a:spcPct val="100000"/>
              </a:lnSpc>
              <a:spcBef>
                <a:spcPts val="640"/>
              </a:spcBef>
              <a:spcAft>
                <a:spcPts val="0"/>
              </a:spcAft>
              <a:buSzPts val="3459"/>
              <a:buNone/>
            </a:pPr>
            <a:endParaRPr sz="3000"/>
          </a:p>
          <a:p>
            <a:pPr marL="25400" lvl="0" indent="0" algn="l" rtl="0">
              <a:lnSpc>
                <a:spcPct val="100000"/>
              </a:lnSpc>
              <a:spcBef>
                <a:spcPts val="640"/>
              </a:spcBef>
              <a:spcAft>
                <a:spcPts val="0"/>
              </a:spcAft>
              <a:buSzPts val="3459"/>
              <a:buNone/>
            </a:pPr>
            <a:r>
              <a:rPr lang="en-US" sz="3000"/>
              <a:t>Teaching replacement behaviors allows you to </a:t>
            </a:r>
            <a:r>
              <a:rPr lang="en-US" sz="3000" b="1"/>
              <a:t>encourage behavioral learning so that students’ needs are fulfilled</a:t>
            </a:r>
            <a:r>
              <a:rPr lang="en-US" sz="3000"/>
              <a:t>, but it is done in a way that is more </a:t>
            </a:r>
            <a:r>
              <a:rPr lang="en-US" sz="3000" b="1"/>
              <a:t>pro-social</a:t>
            </a:r>
            <a:r>
              <a:rPr lang="en-US" sz="3000"/>
              <a:t>.</a:t>
            </a:r>
            <a:endParaRPr/>
          </a:p>
        </p:txBody>
      </p:sp>
      <p:pic>
        <p:nvPicPr>
          <p:cNvPr id="376" name="Google Shape;376;g24b1b9bd0d1_2_3550" title="Lightbulb"/>
          <p:cNvPicPr preferRelativeResize="0"/>
          <p:nvPr/>
        </p:nvPicPr>
        <p:blipFill rotWithShape="1">
          <a:blip r:embed="rId3">
            <a:alphaModFix/>
          </a:blip>
          <a:srcRect t="12980" b="22118"/>
          <a:stretch/>
        </p:blipFill>
        <p:spPr>
          <a:xfrm>
            <a:off x="6082700" y="1510925"/>
            <a:ext cx="2602875" cy="1820700"/>
          </a:xfrm>
          <a:prstGeom prst="rect">
            <a:avLst/>
          </a:prstGeom>
          <a:noFill/>
          <a:ln>
            <a:noFill/>
          </a:ln>
          <a:effectLst>
            <a:outerShdw blurRad="57150" dist="276225" dir="5400000" algn="bl" rotWithShape="0">
              <a:srgbClr val="000000">
                <a:alpha val="47058"/>
              </a:srgbClr>
            </a:outerShdw>
          </a:effectLst>
        </p:spPr>
      </p:pic>
      <p:sp>
        <p:nvSpPr>
          <p:cNvPr id="377" name="Google Shape;377;g24b1b9bd0d1_2_35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Important Consideration for Replacement Behaviors</a:t>
            </a:r>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4b1b9bd0d1_2_49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Go back to the ABC examples from Day 1. </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Identify replacement behaviors for each of the examples.</a:t>
            </a:r>
            <a:endParaRPr/>
          </a:p>
        </p:txBody>
      </p:sp>
      <p:sp>
        <p:nvSpPr>
          <p:cNvPr id="383" name="Google Shape;383;g24b1b9bd0d1_2_4945" title="Small Group Discussion"/>
          <p:cNvSpPr/>
          <p:nvPr/>
        </p:nvSpPr>
        <p:spPr>
          <a:xfrm>
            <a:off x="8145644" y="3142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84" name="Google Shape;384;g24b1b9bd0d1_2_49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Discussion</a:t>
            </a:r>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4b1b9bd0d1_2_288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 Few Reminders</a:t>
            </a:r>
            <a:endParaRPr>
              <a:solidFill>
                <a:schemeClr val="lt1"/>
              </a:solidFill>
            </a:endParaRPr>
          </a:p>
        </p:txBody>
      </p:sp>
      <p:sp>
        <p:nvSpPr>
          <p:cNvPr id="176" name="Google Shape;176;g24b1b9bd0d1_2_288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Materials</a:t>
            </a:r>
            <a:endParaRPr/>
          </a:p>
          <a:p>
            <a:pPr marL="457200" lvl="0" indent="-431800" algn="l" rtl="0">
              <a:lnSpc>
                <a:spcPct val="100000"/>
              </a:lnSpc>
              <a:spcBef>
                <a:spcPts val="1000"/>
              </a:spcBef>
              <a:spcAft>
                <a:spcPts val="0"/>
              </a:spcAft>
              <a:buSzPts val="3200"/>
              <a:buChar char="•"/>
            </a:pPr>
            <a:r>
              <a:rPr lang="en-US"/>
              <a:t>Routines for our time together</a:t>
            </a:r>
            <a:endParaRPr/>
          </a:p>
          <a:p>
            <a:pPr marL="914400" lvl="1" indent="-406400" algn="l" rtl="0">
              <a:lnSpc>
                <a:spcPct val="100000"/>
              </a:lnSpc>
              <a:spcBef>
                <a:spcPts val="1000"/>
              </a:spcBef>
              <a:spcAft>
                <a:spcPts val="0"/>
              </a:spcAft>
              <a:buSzPts val="2800"/>
              <a:buChar char="–"/>
            </a:pPr>
            <a:r>
              <a:rPr lang="en-US"/>
              <a:t>5,4,3,2,1</a:t>
            </a:r>
            <a:endParaRPr/>
          </a:p>
          <a:p>
            <a:pPr marL="914400" lvl="1" indent="-406400" algn="l" rtl="0">
              <a:lnSpc>
                <a:spcPct val="100000"/>
              </a:lnSpc>
              <a:spcBef>
                <a:spcPts val="1000"/>
              </a:spcBef>
              <a:spcAft>
                <a:spcPts val="0"/>
              </a:spcAft>
              <a:buSzPts val="2800"/>
              <a:buChar char="–"/>
            </a:pPr>
            <a:r>
              <a:rPr lang="en-US"/>
              <a:t>Fist to Five</a:t>
            </a:r>
            <a:endParaRPr/>
          </a:p>
          <a:p>
            <a:pPr marL="914400" lvl="1" indent="-406400" algn="l" rtl="0">
              <a:lnSpc>
                <a:spcPct val="100000"/>
              </a:lnSpc>
              <a:spcBef>
                <a:spcPts val="1000"/>
              </a:spcBef>
              <a:spcAft>
                <a:spcPts val="0"/>
              </a:spcAft>
              <a:buSzPts val="2800"/>
              <a:buChar char="–"/>
            </a:pPr>
            <a:r>
              <a:rPr lang="en-US"/>
              <a:t>Community Parking Lot</a:t>
            </a:r>
            <a:endParaRPr/>
          </a:p>
          <a:p>
            <a:pPr marL="457200" lvl="0" indent="-431800" algn="l" rtl="0">
              <a:lnSpc>
                <a:spcPct val="100000"/>
              </a:lnSpc>
              <a:spcBef>
                <a:spcPts val="1000"/>
              </a:spcBef>
              <a:spcAft>
                <a:spcPts val="0"/>
              </a:spcAft>
              <a:buSzPts val="3200"/>
              <a:buChar char="•"/>
            </a:pPr>
            <a:r>
              <a:rPr lang="en-US"/>
              <a:t>We will continue to connect to your personal scenario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24b1b9bd0d1_2_3556"/>
          <p:cNvSpPr txBox="1">
            <a:spLocks noGrp="1"/>
          </p:cNvSpPr>
          <p:nvPr>
            <p:ph type="body" idx="1"/>
          </p:nvPr>
        </p:nvSpPr>
        <p:spPr>
          <a:xfrm>
            <a:off x="2800064" y="1441076"/>
            <a:ext cx="6014752" cy="4536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sz="2600"/>
              <a:t>A hint meant to encourage a person to perform a desired behavior. </a:t>
            </a:r>
            <a:endParaRPr/>
          </a:p>
          <a:p>
            <a:pPr marL="457200" lvl="0" indent="-431800" algn="l" rtl="0">
              <a:lnSpc>
                <a:spcPct val="100000"/>
              </a:lnSpc>
              <a:spcBef>
                <a:spcPts val="640"/>
              </a:spcBef>
              <a:spcAft>
                <a:spcPts val="0"/>
              </a:spcAft>
              <a:buSzPts val="3200"/>
              <a:buChar char="•"/>
            </a:pPr>
            <a:r>
              <a:rPr lang="en-US" sz="2600"/>
              <a:t>Paired with a desired behavior (i.e. social skill, coping skill, replacement behavior)</a:t>
            </a:r>
            <a:endParaRPr/>
          </a:p>
          <a:p>
            <a:pPr marL="457200" lvl="0" indent="-431800" algn="l" rtl="0">
              <a:lnSpc>
                <a:spcPct val="100000"/>
              </a:lnSpc>
              <a:spcBef>
                <a:spcPts val="640"/>
              </a:spcBef>
              <a:spcAft>
                <a:spcPts val="0"/>
              </a:spcAft>
              <a:buSzPts val="3200"/>
              <a:buChar char="•"/>
            </a:pPr>
            <a:r>
              <a:rPr lang="en-US" sz="2600"/>
              <a:t>Subtle</a:t>
            </a:r>
            <a:endParaRPr/>
          </a:p>
          <a:p>
            <a:pPr marL="457200" lvl="0" indent="-431800" algn="l" rtl="0">
              <a:lnSpc>
                <a:spcPct val="100000"/>
              </a:lnSpc>
              <a:spcBef>
                <a:spcPts val="640"/>
              </a:spcBef>
              <a:spcAft>
                <a:spcPts val="0"/>
              </a:spcAft>
              <a:buSzPts val="3200"/>
              <a:buChar char="•"/>
            </a:pPr>
            <a:r>
              <a:rPr lang="en-US" sz="2600"/>
              <a:t>Verbal, visual, gesture, etc.</a:t>
            </a:r>
            <a:endParaRPr/>
          </a:p>
        </p:txBody>
      </p:sp>
      <p:pic>
        <p:nvPicPr>
          <p:cNvPr id="390" name="Google Shape;390;g24b1b9bd0d1_2_3556" title="Person with finger at lips"/>
          <p:cNvPicPr preferRelativeResize="0"/>
          <p:nvPr/>
        </p:nvPicPr>
        <p:blipFill rotWithShape="1">
          <a:blip r:embed="rId3">
            <a:alphaModFix/>
          </a:blip>
          <a:srcRect/>
          <a:stretch/>
        </p:blipFill>
        <p:spPr>
          <a:xfrm>
            <a:off x="457200" y="1406338"/>
            <a:ext cx="2161675" cy="4045320"/>
          </a:xfrm>
          <a:prstGeom prst="rect">
            <a:avLst/>
          </a:prstGeom>
          <a:noFill/>
          <a:ln>
            <a:noFill/>
          </a:ln>
          <a:effectLst>
            <a:reflection stA="85000" endPos="23000" dist="38100" dir="5400000" fadeDir="5400012" sy="-100000" algn="bl" rotWithShape="0"/>
          </a:effectLst>
        </p:spPr>
      </p:pic>
      <p:sp>
        <p:nvSpPr>
          <p:cNvPr id="391" name="Google Shape;391;g24b1b9bd0d1_2_3556"/>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Prompting &amp; Cueing</a:t>
            </a:r>
            <a:r>
              <a:rPr lang="en-US"/>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4b1b9bd0d1_2_499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Reflect on your personal scenario.</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Identify a replacement behavior.</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additional skills might your students need to engage in that replacement behavior?</a:t>
            </a:r>
            <a:endParaRPr/>
          </a:p>
        </p:txBody>
      </p:sp>
      <p:sp>
        <p:nvSpPr>
          <p:cNvPr id="397" name="Google Shape;397;g24b1b9bd0d1_2_499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endParaRPr>
              <a:solidFill>
                <a:schemeClr val="lt1"/>
              </a:solidFill>
            </a:endParaRPr>
          </a:p>
        </p:txBody>
      </p:sp>
      <p:grpSp>
        <p:nvGrpSpPr>
          <p:cNvPr id="398" name="Google Shape;398;g24b1b9bd0d1_2_4998" title="Personal Reflection"/>
          <p:cNvGrpSpPr/>
          <p:nvPr/>
        </p:nvGrpSpPr>
        <p:grpSpPr>
          <a:xfrm>
            <a:off x="8037943" y="274647"/>
            <a:ext cx="648865" cy="660482"/>
            <a:chOff x="1490050" y="3805975"/>
            <a:chExt cx="491900" cy="482350"/>
          </a:xfrm>
        </p:grpSpPr>
        <p:sp>
          <p:nvSpPr>
            <p:cNvPr id="399" name="Google Shape;399;g24b1b9bd0d1_2_4998"/>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00" name="Google Shape;400;g24b1b9bd0d1_2_4998"/>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01" name="Google Shape;401;g24b1b9bd0d1_2_4998"/>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02" name="Google Shape;402;g24b1b9bd0d1_2_4998"/>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2473cb1a0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r>
              <a:rPr lang="en-US" sz="2400"/>
              <a:t>How do the below skills support learning across all areas?</a:t>
            </a:r>
            <a:endParaRPr sz="2400"/>
          </a:p>
        </p:txBody>
      </p:sp>
      <p:pic>
        <p:nvPicPr>
          <p:cNvPr id="408" name="Google Shape;408;g252473cb1a0_0_0" descr="Chart showing skills that support learning" title="Chart"/>
          <p:cNvPicPr preferRelativeResize="0"/>
          <p:nvPr/>
        </p:nvPicPr>
        <p:blipFill rotWithShape="1">
          <a:blip r:embed="rId3">
            <a:alphaModFix/>
          </a:blip>
          <a:srcRect/>
          <a:stretch/>
        </p:blipFill>
        <p:spPr>
          <a:xfrm>
            <a:off x="388200" y="2759050"/>
            <a:ext cx="8361550" cy="2633500"/>
          </a:xfrm>
          <a:prstGeom prst="rect">
            <a:avLst/>
          </a:prstGeom>
          <a:noFill/>
          <a:ln>
            <a:noFill/>
          </a:ln>
        </p:spPr>
      </p:pic>
      <p:sp>
        <p:nvSpPr>
          <p:cNvPr id="409" name="Google Shape;409;g252473cb1a0_0_0" title="Arrow"/>
          <p:cNvSpPr/>
          <p:nvPr/>
        </p:nvSpPr>
        <p:spPr>
          <a:xfrm rot="-2039715">
            <a:off x="184587" y="2090254"/>
            <a:ext cx="546748" cy="827734"/>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252473cb1a0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Skills to Support Learning</a:t>
            </a:r>
            <a:endParaRPr>
              <a:solidFill>
                <a:schemeClr val="lt1"/>
              </a:solidFill>
            </a:endParaRPr>
          </a:p>
        </p:txBody>
      </p:sp>
      <p:sp>
        <p:nvSpPr>
          <p:cNvPr id="411" name="Google Shape;411;g252473cb1a0_0_0">
            <a:hlinkClick r:id="rId4"/>
          </p:cNvPr>
          <p:cNvSpPr txBox="1"/>
          <p:nvPr/>
        </p:nvSpPr>
        <p:spPr>
          <a:xfrm>
            <a:off x="465550" y="6295975"/>
            <a:ext cx="3205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4"/>
              </a:rPr>
              <a:t>VDOE Resource </a:t>
            </a:r>
            <a:endParaRPr sz="1400" b="0" i="0" u="none" strike="noStrike" cap="none">
              <a:solidFill>
                <a:srgbClr val="000000"/>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1328cc3a658_2_59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How are you already incorporating teaching these skills in your classroom?</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418" name="Google Shape;418;g1328cc3a658_2_590" title="Small Group Discussion"/>
          <p:cNvSpPr/>
          <p:nvPr/>
        </p:nvSpPr>
        <p:spPr>
          <a:xfrm>
            <a:off x="8145644" y="3142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419" name="Google Shape;419;g1328cc3a658_2_59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Chat Waterfall</a:t>
            </a:r>
            <a:endParaRPr>
              <a:solidFill>
                <a:schemeClr val="l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g1328cc3a658_2_629" title="Teacher and student greeting"/>
          <p:cNvPicPr preferRelativeResize="0"/>
          <p:nvPr/>
        </p:nvPicPr>
        <p:blipFill rotWithShape="1">
          <a:blip r:embed="rId3">
            <a:alphaModFix/>
          </a:blip>
          <a:srcRect/>
          <a:stretch/>
        </p:blipFill>
        <p:spPr>
          <a:xfrm>
            <a:off x="5640129" y="2202350"/>
            <a:ext cx="3275275" cy="2453300"/>
          </a:xfrm>
          <a:prstGeom prst="rect">
            <a:avLst/>
          </a:prstGeom>
          <a:noFill/>
          <a:ln>
            <a:noFill/>
          </a:ln>
        </p:spPr>
      </p:pic>
      <p:pic>
        <p:nvPicPr>
          <p:cNvPr id="425" name="Google Shape;425;g1328cc3a658_2_629" title="Teacher and student greeting"/>
          <p:cNvPicPr preferRelativeResize="0"/>
          <p:nvPr/>
        </p:nvPicPr>
        <p:blipFill rotWithShape="1">
          <a:blip r:embed="rId4">
            <a:alphaModFix/>
          </a:blip>
          <a:srcRect/>
          <a:stretch/>
        </p:blipFill>
        <p:spPr>
          <a:xfrm>
            <a:off x="1397900" y="4311950"/>
            <a:ext cx="4049500" cy="2267725"/>
          </a:xfrm>
          <a:prstGeom prst="rect">
            <a:avLst/>
          </a:prstGeom>
          <a:noFill/>
          <a:ln>
            <a:noFill/>
          </a:ln>
        </p:spPr>
      </p:pic>
      <p:pic>
        <p:nvPicPr>
          <p:cNvPr id="426" name="Google Shape;426;g1328cc3a658_2_629" title="Teacher and student greeting"/>
          <p:cNvPicPr preferRelativeResize="0"/>
          <p:nvPr/>
        </p:nvPicPr>
        <p:blipFill rotWithShape="1">
          <a:blip r:embed="rId5">
            <a:alphaModFix/>
          </a:blip>
          <a:srcRect/>
          <a:stretch/>
        </p:blipFill>
        <p:spPr>
          <a:xfrm>
            <a:off x="457202" y="1600200"/>
            <a:ext cx="2832875" cy="2160500"/>
          </a:xfrm>
          <a:prstGeom prst="rect">
            <a:avLst/>
          </a:prstGeom>
          <a:noFill/>
          <a:ln>
            <a:noFill/>
          </a:ln>
        </p:spPr>
      </p:pic>
      <p:sp>
        <p:nvSpPr>
          <p:cNvPr id="427" name="Google Shape;427;g1328cc3a658_2_6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Taking Time to Greet Your Students</a:t>
            </a:r>
            <a:endParaRPr>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1"/>
        <p:cNvGrpSpPr/>
        <p:nvPr/>
      </p:nvGrpSpPr>
      <p:grpSpPr>
        <a:xfrm>
          <a:off x="0" y="0"/>
          <a:ext cx="0" cy="0"/>
          <a:chOff x="0" y="0"/>
          <a:chExt cx="0" cy="0"/>
        </a:xfrm>
      </p:grpSpPr>
      <p:pic>
        <p:nvPicPr>
          <p:cNvPr id="432" name="Google Shape;432;g13bbdaf2974_0_252" title="Check-in Routine with Sticky Notes"/>
          <p:cNvPicPr preferRelativeResize="0"/>
          <p:nvPr/>
        </p:nvPicPr>
        <p:blipFill rotWithShape="1">
          <a:blip r:embed="rId3">
            <a:alphaModFix/>
          </a:blip>
          <a:srcRect/>
          <a:stretch/>
        </p:blipFill>
        <p:spPr>
          <a:xfrm>
            <a:off x="152400" y="1524000"/>
            <a:ext cx="8839200" cy="4640580"/>
          </a:xfrm>
          <a:prstGeom prst="rect">
            <a:avLst/>
          </a:prstGeom>
          <a:noFill/>
          <a:ln>
            <a:noFill/>
          </a:ln>
        </p:spPr>
      </p:pic>
      <p:sp>
        <p:nvSpPr>
          <p:cNvPr id="433" name="Google Shape;433;g13bbdaf2974_0_25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Check-in Routine</a:t>
            </a:r>
            <a:endParaRPr>
              <a:solidFill>
                <a:schemeClr val="lt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1328cc3a658_2_623" title="Emotional Planner"/>
          <p:cNvPicPr preferRelativeResize="0"/>
          <p:nvPr/>
        </p:nvPicPr>
        <p:blipFill rotWithShape="1">
          <a:blip r:embed="rId3">
            <a:alphaModFix/>
          </a:blip>
          <a:srcRect/>
          <a:stretch/>
        </p:blipFill>
        <p:spPr>
          <a:xfrm>
            <a:off x="4949000" y="1843783"/>
            <a:ext cx="3429900" cy="3598574"/>
          </a:xfrm>
          <a:prstGeom prst="rect">
            <a:avLst/>
          </a:prstGeom>
          <a:noFill/>
          <a:ln>
            <a:noFill/>
          </a:ln>
        </p:spPr>
      </p:pic>
      <p:sp>
        <p:nvSpPr>
          <p:cNvPr id="439" name="Google Shape;439;g1328cc3a658_2_623"/>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640"/>
              </a:spcBef>
              <a:spcAft>
                <a:spcPts val="0"/>
              </a:spcAft>
              <a:buSzPts val="2000"/>
              <a:buChar char="•"/>
            </a:pPr>
            <a:r>
              <a:rPr lang="en-US" sz="2000"/>
              <a:t>Notice the Emotion</a:t>
            </a:r>
            <a:endParaRPr sz="2000"/>
          </a:p>
          <a:p>
            <a:pPr marL="914400" lvl="1" indent="-355600" algn="l" rtl="0">
              <a:lnSpc>
                <a:spcPct val="100000"/>
              </a:lnSpc>
              <a:spcBef>
                <a:spcPts val="560"/>
              </a:spcBef>
              <a:spcAft>
                <a:spcPts val="0"/>
              </a:spcAft>
              <a:buSzPts val="2000"/>
              <a:buChar char="–"/>
            </a:pPr>
            <a:r>
              <a:rPr lang="en-US" sz="2000"/>
              <a:t>Impact on Body and Mind</a:t>
            </a:r>
            <a:endParaRPr sz="2000"/>
          </a:p>
          <a:p>
            <a:pPr marL="457200" lvl="0" indent="-355600" algn="l" rtl="0">
              <a:lnSpc>
                <a:spcPct val="100000"/>
              </a:lnSpc>
              <a:spcBef>
                <a:spcPts val="640"/>
              </a:spcBef>
              <a:spcAft>
                <a:spcPts val="0"/>
              </a:spcAft>
              <a:buSzPts val="2000"/>
              <a:buChar char="•"/>
            </a:pPr>
            <a:r>
              <a:rPr lang="en-US" sz="2000"/>
              <a:t>Name the Emotion</a:t>
            </a:r>
            <a:endParaRPr sz="2000"/>
          </a:p>
          <a:p>
            <a:pPr marL="914400" lvl="1" indent="-355600" algn="l" rtl="0">
              <a:lnSpc>
                <a:spcPct val="100000"/>
              </a:lnSpc>
              <a:spcBef>
                <a:spcPts val="560"/>
              </a:spcBef>
              <a:spcAft>
                <a:spcPts val="0"/>
              </a:spcAft>
              <a:buSzPts val="2000"/>
              <a:buChar char="–"/>
            </a:pPr>
            <a:r>
              <a:rPr lang="en-US" sz="2000"/>
              <a:t>Use words to describe</a:t>
            </a:r>
            <a:endParaRPr sz="2000"/>
          </a:p>
          <a:p>
            <a:pPr marL="914400" lvl="1" indent="-355600" algn="l" rtl="0">
              <a:lnSpc>
                <a:spcPct val="100000"/>
              </a:lnSpc>
              <a:spcBef>
                <a:spcPts val="560"/>
              </a:spcBef>
              <a:spcAft>
                <a:spcPts val="0"/>
              </a:spcAft>
              <a:buSzPts val="2000"/>
              <a:buChar char="–"/>
            </a:pPr>
            <a:r>
              <a:rPr lang="en-US" sz="2000"/>
              <a:t>Emotion Wall</a:t>
            </a:r>
            <a:endParaRPr sz="2000"/>
          </a:p>
          <a:p>
            <a:pPr marL="1371600" lvl="2" indent="-355600" algn="l" rtl="0">
              <a:lnSpc>
                <a:spcPct val="100000"/>
              </a:lnSpc>
              <a:spcBef>
                <a:spcPts val="480"/>
              </a:spcBef>
              <a:spcAft>
                <a:spcPts val="0"/>
              </a:spcAft>
              <a:buSzPts val="2000"/>
              <a:buChar char="•"/>
            </a:pPr>
            <a:r>
              <a:rPr lang="en-US" sz="2000"/>
              <a:t>Emotional Check-in</a:t>
            </a:r>
            <a:endParaRPr sz="2000"/>
          </a:p>
          <a:p>
            <a:pPr marL="457200" lvl="0" indent="-355600" algn="l" rtl="0">
              <a:lnSpc>
                <a:spcPct val="100000"/>
              </a:lnSpc>
              <a:spcBef>
                <a:spcPts val="640"/>
              </a:spcBef>
              <a:spcAft>
                <a:spcPts val="0"/>
              </a:spcAft>
              <a:buSzPts val="2000"/>
              <a:buChar char="•"/>
            </a:pPr>
            <a:r>
              <a:rPr lang="en-US" sz="2000"/>
              <a:t>Use literary fiction</a:t>
            </a:r>
            <a:endParaRPr sz="2000"/>
          </a:p>
          <a:p>
            <a:pPr marL="457200" lvl="0" indent="-355600" algn="l" rtl="0">
              <a:lnSpc>
                <a:spcPct val="100000"/>
              </a:lnSpc>
              <a:spcBef>
                <a:spcPts val="640"/>
              </a:spcBef>
              <a:spcAft>
                <a:spcPts val="0"/>
              </a:spcAft>
              <a:buSzPts val="2000"/>
              <a:buChar char="•"/>
            </a:pPr>
            <a:r>
              <a:rPr lang="en-US" sz="2000"/>
              <a:t>Interpret the Emotion</a:t>
            </a:r>
            <a:endParaRPr sz="2000"/>
          </a:p>
          <a:p>
            <a:pPr marL="914400" lvl="1" indent="-355600" algn="l" rtl="0">
              <a:lnSpc>
                <a:spcPct val="100000"/>
              </a:lnSpc>
              <a:spcBef>
                <a:spcPts val="560"/>
              </a:spcBef>
              <a:spcAft>
                <a:spcPts val="0"/>
              </a:spcAft>
              <a:buSzPts val="2000"/>
              <a:buChar char="–"/>
            </a:pPr>
            <a:r>
              <a:rPr lang="en-US" sz="2000"/>
              <a:t>Explore why you are feeling this way and how emotions can be helpful</a:t>
            </a:r>
            <a:endParaRPr sz="2000"/>
          </a:p>
        </p:txBody>
      </p:sp>
      <p:sp>
        <p:nvSpPr>
          <p:cNvPr id="440" name="Google Shape;440;g1328cc3a658_2_623"/>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2339"/>
              <a:buNone/>
            </a:pPr>
            <a:r>
              <a:rPr lang="en-US">
                <a:solidFill>
                  <a:schemeClr val="lt1"/>
                </a:solidFill>
              </a:rPr>
              <a:t>Identifying &amp; Communicating Emotions</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1328cc3a658_2_6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Self-Management Activities</a:t>
            </a:r>
            <a:endParaRPr>
              <a:solidFill>
                <a:schemeClr val="lt1"/>
              </a:solidFill>
            </a:endParaRPr>
          </a:p>
        </p:txBody>
      </p:sp>
      <p:sp>
        <p:nvSpPr>
          <p:cNvPr id="446" name="Google Shape;446;g1328cc3a658_2_6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77500" lnSpcReduction="20000"/>
          </a:bodyPr>
          <a:lstStyle/>
          <a:p>
            <a:pPr marL="457200" lvl="0" indent="-395922" algn="l" rtl="0">
              <a:lnSpc>
                <a:spcPct val="100000"/>
              </a:lnSpc>
              <a:spcBef>
                <a:spcPts val="640"/>
              </a:spcBef>
              <a:spcAft>
                <a:spcPts val="0"/>
              </a:spcAft>
              <a:buSzPct val="100000"/>
              <a:buChar char="•"/>
            </a:pPr>
            <a:r>
              <a:rPr lang="en-US" sz="3400"/>
              <a:t>Time Management:</a:t>
            </a:r>
            <a:endParaRPr sz="3400"/>
          </a:p>
          <a:p>
            <a:pPr marL="914400" lvl="1" indent="-395922" algn="l" rtl="0">
              <a:lnSpc>
                <a:spcPct val="100000"/>
              </a:lnSpc>
              <a:spcBef>
                <a:spcPts val="560"/>
              </a:spcBef>
              <a:spcAft>
                <a:spcPts val="0"/>
              </a:spcAft>
              <a:buSzPct val="100000"/>
              <a:buChar char="–"/>
            </a:pPr>
            <a:r>
              <a:rPr lang="en-US" sz="3400"/>
              <a:t>Checklists, Logs</a:t>
            </a:r>
            <a:endParaRPr sz="3400"/>
          </a:p>
          <a:p>
            <a:pPr marL="457200" lvl="0" indent="-395922" algn="l" rtl="0">
              <a:lnSpc>
                <a:spcPct val="100000"/>
              </a:lnSpc>
              <a:spcBef>
                <a:spcPts val="640"/>
              </a:spcBef>
              <a:spcAft>
                <a:spcPts val="0"/>
              </a:spcAft>
              <a:buSzPct val="100000"/>
              <a:buChar char="•"/>
            </a:pPr>
            <a:r>
              <a:rPr lang="en-US" sz="3400"/>
              <a:t>Stress Management:</a:t>
            </a:r>
            <a:endParaRPr sz="3400"/>
          </a:p>
          <a:p>
            <a:pPr marL="914400" lvl="1" indent="-395922" algn="l" rtl="0">
              <a:lnSpc>
                <a:spcPct val="100000"/>
              </a:lnSpc>
              <a:spcBef>
                <a:spcPts val="560"/>
              </a:spcBef>
              <a:spcAft>
                <a:spcPts val="0"/>
              </a:spcAft>
              <a:buSzPct val="100000"/>
              <a:buChar char="–"/>
            </a:pPr>
            <a:r>
              <a:rPr lang="en-US" sz="3400"/>
              <a:t>Mindfulness, exercise, yoga</a:t>
            </a:r>
            <a:endParaRPr sz="3400"/>
          </a:p>
          <a:p>
            <a:pPr marL="914400" lvl="1" indent="-395922" algn="l" rtl="0">
              <a:lnSpc>
                <a:spcPct val="100000"/>
              </a:lnSpc>
              <a:spcBef>
                <a:spcPts val="560"/>
              </a:spcBef>
              <a:spcAft>
                <a:spcPts val="0"/>
              </a:spcAft>
              <a:buSzPct val="100000"/>
              <a:buChar char="–"/>
            </a:pPr>
            <a:r>
              <a:rPr lang="en-US" sz="3400"/>
              <a:t>Movement breaks </a:t>
            </a:r>
            <a:endParaRPr sz="3400"/>
          </a:p>
          <a:p>
            <a:pPr marL="914400" lvl="1" indent="-395922" algn="l" rtl="0">
              <a:lnSpc>
                <a:spcPct val="100000"/>
              </a:lnSpc>
              <a:spcBef>
                <a:spcPts val="560"/>
              </a:spcBef>
              <a:spcAft>
                <a:spcPts val="0"/>
              </a:spcAft>
              <a:buSzPct val="100000"/>
              <a:buChar char="–"/>
            </a:pPr>
            <a:r>
              <a:rPr lang="en-US" sz="3400"/>
              <a:t>Deep breathing</a:t>
            </a:r>
            <a:endParaRPr sz="3400"/>
          </a:p>
          <a:p>
            <a:pPr marL="914400" lvl="1" indent="-395922" algn="l" rtl="0">
              <a:lnSpc>
                <a:spcPct val="100000"/>
              </a:lnSpc>
              <a:spcBef>
                <a:spcPts val="560"/>
              </a:spcBef>
              <a:spcAft>
                <a:spcPts val="0"/>
              </a:spcAft>
              <a:buSzPct val="100000"/>
              <a:buChar char="–"/>
            </a:pPr>
            <a:r>
              <a:rPr lang="en-US" sz="3400"/>
              <a:t>Grounding activities</a:t>
            </a:r>
            <a:endParaRPr sz="3400"/>
          </a:p>
          <a:p>
            <a:pPr marL="914400" lvl="1" indent="-395922" algn="l" rtl="0">
              <a:lnSpc>
                <a:spcPct val="100000"/>
              </a:lnSpc>
              <a:spcBef>
                <a:spcPts val="560"/>
              </a:spcBef>
              <a:spcAft>
                <a:spcPts val="0"/>
              </a:spcAft>
              <a:buSzPct val="100000"/>
              <a:buChar char="–"/>
            </a:pPr>
            <a:r>
              <a:rPr lang="en-US" sz="3400"/>
              <a:t>Imagery activities					</a:t>
            </a:r>
            <a:endParaRPr sz="3400"/>
          </a:p>
          <a:p>
            <a:pPr marL="457200" lvl="0" indent="-395922" algn="l" rtl="0">
              <a:lnSpc>
                <a:spcPct val="100000"/>
              </a:lnSpc>
              <a:spcBef>
                <a:spcPts val="640"/>
              </a:spcBef>
              <a:spcAft>
                <a:spcPts val="0"/>
              </a:spcAft>
              <a:buSzPct val="100000"/>
              <a:buChar char="•"/>
            </a:pPr>
            <a:r>
              <a:rPr lang="en-US" sz="3400"/>
              <a:t>Motivation Management:</a:t>
            </a:r>
            <a:endParaRPr sz="3400"/>
          </a:p>
          <a:p>
            <a:pPr marL="914400" lvl="1" indent="-395922" algn="l" rtl="0">
              <a:lnSpc>
                <a:spcPct val="100000"/>
              </a:lnSpc>
              <a:spcBef>
                <a:spcPts val="560"/>
              </a:spcBef>
              <a:spcAft>
                <a:spcPts val="0"/>
              </a:spcAft>
              <a:buSzPct val="100000"/>
              <a:buChar char="–"/>
            </a:pPr>
            <a:r>
              <a:rPr lang="en-US" sz="3400"/>
              <a:t>Goal setting and reflection</a:t>
            </a:r>
            <a:endParaRPr sz="3400"/>
          </a:p>
          <a:p>
            <a:pPr marL="914400" lvl="1" indent="-395922" algn="l" rtl="0">
              <a:lnSpc>
                <a:spcPct val="100000"/>
              </a:lnSpc>
              <a:spcBef>
                <a:spcPts val="560"/>
              </a:spcBef>
              <a:spcAft>
                <a:spcPts val="0"/>
              </a:spcAft>
              <a:buSzPct val="100000"/>
              <a:buChar char="–"/>
            </a:pPr>
            <a:r>
              <a:rPr lang="en-US" sz="3400"/>
              <a:t>Service to others</a:t>
            </a:r>
            <a:endParaRPr sz="3400"/>
          </a:p>
          <a:p>
            <a:pPr marL="457200" lvl="0" indent="-228600" algn="l" rtl="0">
              <a:lnSpc>
                <a:spcPct val="100000"/>
              </a:lnSpc>
              <a:spcBef>
                <a:spcPts val="640"/>
              </a:spcBef>
              <a:spcAft>
                <a:spcPts val="0"/>
              </a:spcAft>
              <a:buSzPct val="163265"/>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g1328cc3a658_2_712" descr="At the start of class, Ms. O guides her students in a simple meditation. This allows them to quiet their nervous systems and get ready to learn. &#10;&#10;“Arrive” was filmed at Gateway High School in San Francisco. &#10;&#10;Learn more at www.mindfulschools.org." title="&quot;Arrive&quot; - A Mindful Minute Helps Students Arrive in the Classroom">
            <a:hlinkClick r:id="rId3"/>
          </p:cNvPr>
          <p:cNvPicPr preferRelativeResize="0"/>
          <p:nvPr/>
        </p:nvPicPr>
        <p:blipFill rotWithShape="1">
          <a:blip r:embed="rId4">
            <a:alphaModFix/>
          </a:blip>
          <a:srcRect/>
          <a:stretch/>
        </p:blipFill>
        <p:spPr>
          <a:xfrm>
            <a:off x="1689175" y="1937850"/>
            <a:ext cx="5765650" cy="4324250"/>
          </a:xfrm>
          <a:prstGeom prst="rect">
            <a:avLst/>
          </a:prstGeom>
          <a:noFill/>
          <a:ln>
            <a:noFill/>
          </a:ln>
        </p:spPr>
      </p:pic>
      <p:sp>
        <p:nvSpPr>
          <p:cNvPr id="452" name="Google Shape;452;g1328cc3a658_2_712"/>
          <p:cNvSpPr txBox="1"/>
          <p:nvPr/>
        </p:nvSpPr>
        <p:spPr>
          <a:xfrm>
            <a:off x="146475" y="6342000"/>
            <a:ext cx="59790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5"/>
              </a:rPr>
              <a:t>https://www.youtube.com/watch?time_continue=1&amp;v=u3jBjSs_cpk&amp;feature=emb_logo</a:t>
            </a:r>
            <a:endParaRPr sz="1400" b="0" i="0" u="none" strike="noStrike" cap="none">
              <a:solidFill>
                <a:srgbClr val="000000"/>
              </a:solidFill>
              <a:latin typeface="Arial"/>
              <a:ea typeface="Arial"/>
              <a:cs typeface="Arial"/>
              <a:sym typeface="Arial"/>
            </a:endParaRPr>
          </a:p>
        </p:txBody>
      </p:sp>
      <p:sp>
        <p:nvSpPr>
          <p:cNvPr id="453" name="Google Shape;453;g1328cc3a658_2_71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Meditation</a:t>
            </a:r>
            <a:endParaRPr>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g17bec288755_0_1129" title="Window of Tolerance"/>
          <p:cNvPicPr preferRelativeResize="0"/>
          <p:nvPr/>
        </p:nvPicPr>
        <p:blipFill rotWithShape="1">
          <a:blip r:embed="rId3">
            <a:alphaModFix/>
          </a:blip>
          <a:srcRect/>
          <a:stretch/>
        </p:blipFill>
        <p:spPr>
          <a:xfrm>
            <a:off x="2287988" y="1600198"/>
            <a:ext cx="4568026" cy="5019650"/>
          </a:xfrm>
          <a:prstGeom prst="rect">
            <a:avLst/>
          </a:prstGeom>
          <a:noFill/>
          <a:ln>
            <a:noFill/>
          </a:ln>
        </p:spPr>
      </p:pic>
      <p:sp>
        <p:nvSpPr>
          <p:cNvPr id="459" name="Google Shape;459;g17bec288755_0_112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Window of Tolerance</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4b1b9bd0d1_2_2888"/>
          <p:cNvSpPr txBox="1">
            <a:spLocks noGrp="1"/>
          </p:cNvSpPr>
          <p:nvPr>
            <p:ph type="body" idx="1"/>
          </p:nvPr>
        </p:nvSpPr>
        <p:spPr>
          <a:xfrm>
            <a:off x="4597276" y="1512576"/>
            <a:ext cx="4038600" cy="45366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sz="2800"/>
              <a:t>What are some things that our students do really well?</a:t>
            </a:r>
            <a:endParaRPr/>
          </a:p>
          <a:p>
            <a:pPr marL="457200" lvl="0" indent="-228600" algn="l" rtl="0">
              <a:lnSpc>
                <a:spcPct val="100000"/>
              </a:lnSpc>
              <a:spcBef>
                <a:spcPts val="640"/>
              </a:spcBef>
              <a:spcAft>
                <a:spcPts val="0"/>
              </a:spcAft>
              <a:buSzPts val="3200"/>
              <a:buNone/>
            </a:pPr>
            <a:endParaRPr sz="2800"/>
          </a:p>
          <a:p>
            <a:pPr marL="457200" lvl="0" indent="-431800" algn="l" rtl="0">
              <a:lnSpc>
                <a:spcPct val="100000"/>
              </a:lnSpc>
              <a:spcBef>
                <a:spcPts val="640"/>
              </a:spcBef>
              <a:spcAft>
                <a:spcPts val="0"/>
              </a:spcAft>
              <a:buSzPts val="3200"/>
              <a:buChar char="•"/>
            </a:pPr>
            <a:r>
              <a:rPr lang="en-US" sz="2800"/>
              <a:t>How do they show up in ways that exhibit these skills?</a:t>
            </a:r>
            <a:endParaRPr/>
          </a:p>
        </p:txBody>
      </p:sp>
      <p:pic>
        <p:nvPicPr>
          <p:cNvPr id="182" name="Google Shape;182;g24b1b9bd0d1_2_2888" title="Teamwork"/>
          <p:cNvPicPr preferRelativeResize="0"/>
          <p:nvPr/>
        </p:nvPicPr>
        <p:blipFill rotWithShape="1">
          <a:blip r:embed="rId3">
            <a:alphaModFix/>
          </a:blip>
          <a:srcRect/>
          <a:stretch/>
        </p:blipFill>
        <p:spPr>
          <a:xfrm>
            <a:off x="192024" y="2222135"/>
            <a:ext cx="4118326" cy="2743358"/>
          </a:xfrm>
          <a:prstGeom prst="rect">
            <a:avLst/>
          </a:prstGeom>
          <a:noFill/>
          <a:ln>
            <a:noFill/>
          </a:ln>
        </p:spPr>
      </p:pic>
      <p:sp>
        <p:nvSpPr>
          <p:cNvPr id="183" name="Google Shape;183;g24b1b9bd0d1_2_2888"/>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02339"/>
              <a:buNone/>
            </a:pPr>
            <a:r>
              <a:rPr lang="en-US">
                <a:solidFill>
                  <a:schemeClr val="lt1"/>
                </a:solidFill>
              </a:rPr>
              <a:t>Showcasing Student Strengths</a:t>
            </a:r>
            <a:endParaRPr>
              <a:solidFill>
                <a:schemeClr val="lt1"/>
              </a:solidFill>
            </a:endParaRPr>
          </a:p>
        </p:txBody>
      </p:sp>
      <p:sp>
        <p:nvSpPr>
          <p:cNvPr id="184" name="Google Shape;184;g24b1b9bd0d1_2_2888" title="Small Group Discussion"/>
          <p:cNvSpPr/>
          <p:nvPr/>
        </p:nvSpPr>
        <p:spPr>
          <a:xfrm>
            <a:off x="8250994" y="9823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4b1b9bd0d1_2_506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459"/>
              <a:buNone/>
            </a:pPr>
            <a:r>
              <a:rPr lang="en-US"/>
              <a:t>In your small groups showcase </a:t>
            </a:r>
            <a:r>
              <a:rPr lang="en-US" b="1"/>
              <a:t>1</a:t>
            </a:r>
            <a:r>
              <a:rPr lang="en-US"/>
              <a:t> creative and unique way to teach one of the following skills</a:t>
            </a:r>
            <a:endParaRPr/>
          </a:p>
          <a:p>
            <a:pPr marL="914400" lvl="1" indent="-420816" algn="l" rtl="0">
              <a:lnSpc>
                <a:spcPct val="100000"/>
              </a:lnSpc>
              <a:spcBef>
                <a:spcPts val="1000"/>
              </a:spcBef>
              <a:spcAft>
                <a:spcPts val="0"/>
              </a:spcAft>
              <a:buSzPts val="3027"/>
              <a:buFont typeface="Arial"/>
              <a:buChar char="•"/>
            </a:pPr>
            <a:r>
              <a:rPr lang="en-US"/>
              <a:t>Self-Awareness</a:t>
            </a:r>
            <a:endParaRPr/>
          </a:p>
          <a:p>
            <a:pPr marL="914400" lvl="1" indent="-420816" algn="l" rtl="0">
              <a:lnSpc>
                <a:spcPct val="100000"/>
              </a:lnSpc>
              <a:spcBef>
                <a:spcPts val="1000"/>
              </a:spcBef>
              <a:spcAft>
                <a:spcPts val="0"/>
              </a:spcAft>
              <a:buSzPts val="3027"/>
              <a:buFont typeface="Arial"/>
              <a:buChar char="•"/>
            </a:pPr>
            <a:r>
              <a:rPr lang="en-US"/>
              <a:t>Self-Management</a:t>
            </a:r>
            <a:endParaRPr/>
          </a:p>
          <a:p>
            <a:pPr marL="914400" lvl="1" indent="-420816" algn="l" rtl="0">
              <a:lnSpc>
                <a:spcPct val="100000"/>
              </a:lnSpc>
              <a:spcBef>
                <a:spcPts val="1000"/>
              </a:spcBef>
              <a:spcAft>
                <a:spcPts val="0"/>
              </a:spcAft>
              <a:buSzPts val="3027"/>
              <a:buFont typeface="Arial"/>
              <a:buChar char="•"/>
            </a:pPr>
            <a:r>
              <a:rPr lang="en-US"/>
              <a:t>Social Awareness</a:t>
            </a:r>
            <a:endParaRPr/>
          </a:p>
          <a:p>
            <a:pPr marL="914400" lvl="1" indent="-420816" algn="l" rtl="0">
              <a:lnSpc>
                <a:spcPct val="100000"/>
              </a:lnSpc>
              <a:spcBef>
                <a:spcPts val="1000"/>
              </a:spcBef>
              <a:spcAft>
                <a:spcPts val="0"/>
              </a:spcAft>
              <a:buSzPts val="3027"/>
              <a:buFont typeface="Arial"/>
              <a:buChar char="•"/>
            </a:pPr>
            <a:r>
              <a:rPr lang="en-US"/>
              <a:t>Relationship Skills</a:t>
            </a:r>
            <a:endParaRPr/>
          </a:p>
          <a:p>
            <a:pPr marL="914400" lvl="1" indent="-420816" algn="l" rtl="0">
              <a:lnSpc>
                <a:spcPct val="100000"/>
              </a:lnSpc>
              <a:spcBef>
                <a:spcPts val="1000"/>
              </a:spcBef>
              <a:spcAft>
                <a:spcPts val="0"/>
              </a:spcAft>
              <a:buSzPts val="3027"/>
              <a:buFont typeface="Arial"/>
              <a:buChar char="•"/>
            </a:pPr>
            <a:r>
              <a:rPr lang="en-US"/>
              <a:t>Responsible Decision Making</a:t>
            </a:r>
            <a:endParaRPr/>
          </a:p>
          <a:p>
            <a:pPr marL="25400" lvl="0" indent="0" algn="l" rtl="0">
              <a:lnSpc>
                <a:spcPct val="100000"/>
              </a:lnSpc>
              <a:spcBef>
                <a:spcPts val="1000"/>
              </a:spcBef>
              <a:spcAft>
                <a:spcPts val="0"/>
              </a:spcAft>
              <a:buSzPts val="3459"/>
              <a:buNone/>
            </a:pPr>
            <a:r>
              <a:rPr lang="en-US"/>
              <a:t>Have one person record and choose two to share in the chat. </a:t>
            </a:r>
            <a:endParaRPr/>
          </a:p>
        </p:txBody>
      </p:sp>
      <p:sp>
        <p:nvSpPr>
          <p:cNvPr id="465" name="Google Shape;465;g24b1b9bd0d1_2_506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Showcase</a:t>
            </a:r>
            <a:endParaRPr>
              <a:solidFill>
                <a:schemeClr val="lt1"/>
              </a:solidFill>
            </a:endParaRPr>
          </a:p>
        </p:txBody>
      </p:sp>
      <p:sp>
        <p:nvSpPr>
          <p:cNvPr id="466" name="Google Shape;466;g24b1b9bd0d1_2_5065" title="Small Group Discussion"/>
          <p:cNvSpPr/>
          <p:nvPr/>
        </p:nvSpPr>
        <p:spPr>
          <a:xfrm>
            <a:off x="8145644" y="31428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4b1b9bd0d1_2_5070"/>
          <p:cNvSpPr txBox="1"/>
          <p:nvPr/>
        </p:nvSpPr>
        <p:spPr>
          <a:xfrm>
            <a:off x="171450" y="6529400"/>
            <a:ext cx="7601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(Adapted from Bob Garrity, Garrity Mediation and Consulting)</a:t>
            </a:r>
            <a:endParaRPr sz="1400" b="0" i="0" u="none" strike="noStrike" cap="none">
              <a:solidFill>
                <a:srgbClr val="000000"/>
              </a:solidFill>
              <a:latin typeface="Verdana"/>
              <a:ea typeface="Verdana"/>
              <a:cs typeface="Verdana"/>
              <a:sym typeface="Verdana"/>
            </a:endParaRPr>
          </a:p>
        </p:txBody>
      </p:sp>
      <p:sp>
        <p:nvSpPr>
          <p:cNvPr id="472" name="Google Shape;472;g24b1b9bd0d1_2_5070"/>
          <p:cNvSpPr txBox="1"/>
          <p:nvPr/>
        </p:nvSpPr>
        <p:spPr>
          <a:xfrm>
            <a:off x="928700" y="5298500"/>
            <a:ext cx="37575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1" u="none" strike="noStrike" cap="none">
                <a:solidFill>
                  <a:srgbClr val="000000"/>
                </a:solidFill>
                <a:latin typeface="Verdana"/>
                <a:ea typeface="Verdana"/>
                <a:cs typeface="Verdana"/>
                <a:sym typeface="Verdana"/>
              </a:rPr>
              <a:t>The first moment determines the next hour.</a:t>
            </a:r>
            <a:endParaRPr sz="2000" b="0" i="1" u="none" strike="noStrike" cap="none">
              <a:solidFill>
                <a:srgbClr val="000000"/>
              </a:solidFill>
              <a:latin typeface="Verdana"/>
              <a:ea typeface="Verdana"/>
              <a:cs typeface="Verdana"/>
              <a:sym typeface="Verdana"/>
            </a:endParaRPr>
          </a:p>
        </p:txBody>
      </p:sp>
      <p:sp>
        <p:nvSpPr>
          <p:cNvPr id="473" name="Google Shape;473;g24b1b9bd0d1_2_5070"/>
          <p:cNvSpPr txBox="1"/>
          <p:nvPr/>
        </p:nvSpPr>
        <p:spPr>
          <a:xfrm>
            <a:off x="5657850" y="2414600"/>
            <a:ext cx="3071700" cy="35094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Challenge</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Reprimand</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Argue</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Escalate Emotion</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Bigger Problem</a:t>
            </a:r>
            <a:endParaRPr sz="18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Listen</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Paraphrase</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Validate</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Show empathy</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Calm</a:t>
            </a:r>
            <a:endParaRPr sz="1800" b="1"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1800" b="1" i="0" u="none" strike="noStrike" cap="none">
                <a:solidFill>
                  <a:srgbClr val="000000"/>
                </a:solidFill>
                <a:latin typeface="Verdana"/>
                <a:ea typeface="Verdana"/>
                <a:cs typeface="Verdana"/>
                <a:sym typeface="Verdana"/>
              </a:rPr>
              <a:t>Support</a:t>
            </a:r>
            <a:endParaRPr sz="1800" b="1" i="0" u="none" strike="noStrike" cap="none">
              <a:solidFill>
                <a:srgbClr val="000000"/>
              </a:solidFill>
              <a:latin typeface="Verdana"/>
              <a:ea typeface="Verdana"/>
              <a:cs typeface="Verdana"/>
              <a:sym typeface="Verdana"/>
            </a:endParaRPr>
          </a:p>
        </p:txBody>
      </p:sp>
      <p:sp>
        <p:nvSpPr>
          <p:cNvPr id="474" name="Google Shape;474;g24b1b9bd0d1_2_5070" title="Equal Sign"/>
          <p:cNvSpPr/>
          <p:nvPr/>
        </p:nvSpPr>
        <p:spPr>
          <a:xfrm rot="789078">
            <a:off x="4857796" y="4081447"/>
            <a:ext cx="452262" cy="428539"/>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24b1b9bd0d1_2_5070" title="Equal Sign"/>
          <p:cNvSpPr/>
          <p:nvPr/>
        </p:nvSpPr>
        <p:spPr>
          <a:xfrm rot="-1273378">
            <a:off x="4857559" y="3214677"/>
            <a:ext cx="452488" cy="428645"/>
          </a:xfrm>
          <a:prstGeom prst="mathEqual">
            <a:avLst>
              <a:gd name="adj1" fmla="val 23520"/>
              <a:gd name="adj2" fmla="val 1176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24b1b9bd0d1_2_507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Char char="•"/>
            </a:pPr>
            <a:r>
              <a:rPr lang="en-US"/>
              <a:t>Our initial response determines what happens next.</a:t>
            </a: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a:p>
            <a:pPr marL="457200" lvl="0" indent="-228600" algn="l" rtl="0">
              <a:lnSpc>
                <a:spcPct val="100000"/>
              </a:lnSpc>
              <a:spcBef>
                <a:spcPts val="640"/>
              </a:spcBef>
              <a:spcAft>
                <a:spcPts val="0"/>
              </a:spcAft>
              <a:buSzPts val="3200"/>
              <a:buNone/>
            </a:pPr>
            <a:endParaRPr/>
          </a:p>
        </p:txBody>
      </p:sp>
      <p:sp>
        <p:nvSpPr>
          <p:cNvPr id="477" name="Google Shape;477;g24b1b9bd0d1_2_5070"/>
          <p:cNvSpPr/>
          <p:nvPr/>
        </p:nvSpPr>
        <p:spPr>
          <a:xfrm>
            <a:off x="2838450" y="3181350"/>
            <a:ext cx="1733400" cy="15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OUR RESPONSE</a:t>
            </a:r>
            <a:endParaRPr sz="1400" b="1" i="0" u="none" strike="noStrike" cap="none">
              <a:solidFill>
                <a:srgbClr val="000000"/>
              </a:solidFill>
              <a:latin typeface="Arial"/>
              <a:ea typeface="Arial"/>
              <a:cs typeface="Arial"/>
              <a:sym typeface="Arial"/>
            </a:endParaRPr>
          </a:p>
        </p:txBody>
      </p:sp>
      <p:sp>
        <p:nvSpPr>
          <p:cNvPr id="478" name="Google Shape;478;g24b1b9bd0d1_2_5070" title="Plus sign"/>
          <p:cNvSpPr/>
          <p:nvPr/>
        </p:nvSpPr>
        <p:spPr>
          <a:xfrm>
            <a:off x="2243175" y="3761400"/>
            <a:ext cx="452400" cy="520200"/>
          </a:xfrm>
          <a:prstGeom prst="mathPlus">
            <a:avLst>
              <a:gd name="adj1" fmla="val 23520"/>
            </a:avLst>
          </a:prstGeom>
          <a:solidFill>
            <a:srgbClr val="19191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g24b1b9bd0d1_2_5070"/>
          <p:cNvSpPr/>
          <p:nvPr/>
        </p:nvSpPr>
        <p:spPr>
          <a:xfrm>
            <a:off x="457200" y="3181350"/>
            <a:ext cx="1733400" cy="157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BEHAVIOR</a:t>
            </a:r>
            <a:endParaRPr sz="1400" b="1" i="0" u="none" strike="noStrike" cap="none">
              <a:solidFill>
                <a:srgbClr val="000000"/>
              </a:solidFill>
              <a:latin typeface="Arial"/>
              <a:ea typeface="Arial"/>
              <a:cs typeface="Arial"/>
              <a:sym typeface="Arial"/>
            </a:endParaRPr>
          </a:p>
        </p:txBody>
      </p:sp>
      <p:sp>
        <p:nvSpPr>
          <p:cNvPr id="480" name="Google Shape;480;g24b1b9bd0d1_2_507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Understanding the Power of Response</a:t>
            </a:r>
            <a:endParaRPr>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4b1b9bd0d1_2_5083"/>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latin typeface="Verdana"/>
                <a:ea typeface="Verdana"/>
                <a:cs typeface="Verdana"/>
                <a:sym typeface="Verdana"/>
              </a:rPr>
              <a:t>Reacting Versus Responding</a:t>
            </a:r>
            <a:endParaRPr>
              <a:latin typeface="Verdana"/>
              <a:ea typeface="Verdana"/>
              <a:cs typeface="Verdana"/>
              <a:sym typeface="Verdana"/>
            </a:endParaRPr>
          </a:p>
        </p:txBody>
      </p:sp>
      <p:sp>
        <p:nvSpPr>
          <p:cNvPr id="486" name="Google Shape;486;g24b1b9bd0d1_2_5083"/>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latin typeface="Verdana"/>
                <a:ea typeface="Verdana"/>
                <a:cs typeface="Verdana"/>
                <a:sym typeface="Verdana"/>
              </a:rPr>
              <a:t>REACTING</a:t>
            </a:r>
            <a:endParaRPr>
              <a:latin typeface="Verdana"/>
              <a:ea typeface="Verdana"/>
              <a:cs typeface="Verdana"/>
              <a:sym typeface="Verdana"/>
            </a:endParaRPr>
          </a:p>
        </p:txBody>
      </p:sp>
      <p:sp>
        <p:nvSpPr>
          <p:cNvPr id="487" name="Google Shape;487;g24b1b9bd0d1_2_5083"/>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Based on feelings in the moment</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Impulsive</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Short-sighted</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Poor communication</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Problem-based</a:t>
            </a:r>
            <a:endParaRPr>
              <a:latin typeface="Verdana"/>
              <a:ea typeface="Verdana"/>
              <a:cs typeface="Verdana"/>
              <a:sym typeface="Verdana"/>
            </a:endParaRPr>
          </a:p>
        </p:txBody>
      </p:sp>
      <p:sp>
        <p:nvSpPr>
          <p:cNvPr id="488" name="Google Shape;488;g24b1b9bd0d1_2_5083"/>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latin typeface="Verdana"/>
                <a:ea typeface="Verdana"/>
                <a:cs typeface="Verdana"/>
                <a:sym typeface="Verdana"/>
              </a:rPr>
              <a:t>RESPONDING</a:t>
            </a:r>
            <a:endParaRPr>
              <a:latin typeface="Verdana"/>
              <a:ea typeface="Verdana"/>
              <a:cs typeface="Verdana"/>
              <a:sym typeface="Verdana"/>
            </a:endParaRPr>
          </a:p>
        </p:txBody>
      </p:sp>
      <p:sp>
        <p:nvSpPr>
          <p:cNvPr id="489" name="Google Shape;489;g24b1b9bd0d1_2_5083"/>
          <p:cNvSpPr txBox="1">
            <a:spLocks noGrp="1"/>
          </p:cNvSpPr>
          <p:nvPr>
            <p:ph type="body" idx="1"/>
          </p:nvPr>
        </p:nvSpPr>
        <p:spPr>
          <a:xfrm>
            <a:off x="4648400" y="2384134"/>
            <a:ext cx="4038600" cy="33657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Based on feelings and reason</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Deliberate</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Goal driven</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Connected communication</a:t>
            </a:r>
            <a:endParaRPr>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Solution-based</a:t>
            </a:r>
            <a:endParaRPr>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4b1b9bd0d1_2_5091"/>
          <p:cNvSpPr txBox="1"/>
          <p:nvPr/>
        </p:nvSpPr>
        <p:spPr>
          <a:xfrm>
            <a:off x="157175" y="6543675"/>
            <a:ext cx="6486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chemeClr val="dk1"/>
                </a:solidFill>
                <a:latin typeface="Verdana"/>
                <a:ea typeface="Verdana"/>
                <a:cs typeface="Verdana"/>
                <a:sym typeface="Verdana"/>
              </a:rPr>
              <a:t>(Adapted from Bob Garrity, Garrity Mediation and Consulting)</a:t>
            </a:r>
            <a:endParaRPr sz="1400" b="0" i="0" u="none" strike="noStrike" cap="none">
              <a:solidFill>
                <a:srgbClr val="000000"/>
              </a:solidFill>
              <a:latin typeface="Verdana"/>
              <a:ea typeface="Verdana"/>
              <a:cs typeface="Verdana"/>
              <a:sym typeface="Verdana"/>
            </a:endParaRPr>
          </a:p>
        </p:txBody>
      </p:sp>
      <p:sp>
        <p:nvSpPr>
          <p:cNvPr id="495" name="Google Shape;495;g24b1b9bd0d1_2_5091"/>
          <p:cNvSpPr txBox="1">
            <a:spLocks noGrp="1"/>
          </p:cNvSpPr>
          <p:nvPr>
            <p:ph type="subTitle" idx="3"/>
          </p:nvPr>
        </p:nvSpPr>
        <p:spPr>
          <a:xfrm>
            <a:off x="5105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latin typeface="Verdana"/>
                <a:ea typeface="Verdana"/>
                <a:cs typeface="Verdana"/>
                <a:sym typeface="Verdana"/>
              </a:rPr>
              <a:t>RESPONDING</a:t>
            </a:r>
            <a:endParaRPr>
              <a:latin typeface="Verdana"/>
              <a:ea typeface="Verdana"/>
              <a:cs typeface="Verdana"/>
              <a:sym typeface="Verdana"/>
            </a:endParaRPr>
          </a:p>
        </p:txBody>
      </p:sp>
      <p:sp>
        <p:nvSpPr>
          <p:cNvPr id="496" name="Google Shape;496;g24b1b9bd0d1_2_5091"/>
          <p:cNvSpPr txBox="1">
            <a:spLocks noGrp="1"/>
          </p:cNvSpPr>
          <p:nvPr>
            <p:ph type="body" idx="1"/>
          </p:nvPr>
        </p:nvSpPr>
        <p:spPr>
          <a:xfrm>
            <a:off x="4648400" y="2384125"/>
            <a:ext cx="4210800" cy="3365700"/>
          </a:xfrm>
          <a:prstGeom prst="rect">
            <a:avLst/>
          </a:prstGeom>
          <a:noFill/>
          <a:ln>
            <a:noFill/>
          </a:ln>
        </p:spPr>
        <p:txBody>
          <a:bodyPr spcFirstLastPara="1" wrap="square" lIns="91425" tIns="45700" rIns="91425" bIns="45700" anchor="t" anchorCtr="0">
            <a:normAutofit/>
          </a:bodyPr>
          <a:lstStyle/>
          <a:p>
            <a:pPr marL="50800" lvl="0" indent="0" algn="ctr" rtl="0">
              <a:lnSpc>
                <a:spcPct val="100000"/>
              </a:lnSpc>
              <a:spcBef>
                <a:spcPts val="640"/>
              </a:spcBef>
              <a:spcAft>
                <a:spcPts val="0"/>
              </a:spcAft>
              <a:buSzPts val="2800"/>
              <a:buNone/>
            </a:pPr>
            <a:r>
              <a:rPr lang="en-US" sz="1950" i="1">
                <a:latin typeface="Verdana"/>
                <a:ea typeface="Verdana"/>
                <a:cs typeface="Verdana"/>
                <a:sym typeface="Verdana"/>
              </a:rPr>
              <a:t>Trust - Support Understanding </a:t>
            </a:r>
            <a:endParaRPr sz="1950">
              <a:latin typeface="Verdana"/>
              <a:ea typeface="Verdana"/>
              <a:cs typeface="Verdana"/>
              <a:sym typeface="Verdana"/>
            </a:endParaRPr>
          </a:p>
          <a:p>
            <a:pPr marL="457200" lvl="0" indent="-352425" algn="l" rtl="0">
              <a:lnSpc>
                <a:spcPct val="100000"/>
              </a:lnSpc>
              <a:spcBef>
                <a:spcPts val="640"/>
              </a:spcBef>
              <a:spcAft>
                <a:spcPts val="0"/>
              </a:spcAft>
              <a:buSzPts val="1950"/>
              <a:buFont typeface="Verdana"/>
              <a:buChar char="•"/>
            </a:pPr>
            <a:r>
              <a:rPr lang="en-US" sz="1950">
                <a:latin typeface="Verdana"/>
                <a:ea typeface="Verdana"/>
                <a:cs typeface="Verdana"/>
                <a:sym typeface="Verdana"/>
              </a:rPr>
              <a:t>“How can I help you”</a:t>
            </a:r>
            <a:endParaRPr sz="1950">
              <a:latin typeface="Verdana"/>
              <a:ea typeface="Verdana"/>
              <a:cs typeface="Verdana"/>
              <a:sym typeface="Verdana"/>
            </a:endParaRPr>
          </a:p>
          <a:p>
            <a:pPr marL="457200" lvl="0" indent="-352425" algn="l" rtl="0">
              <a:lnSpc>
                <a:spcPct val="100000"/>
              </a:lnSpc>
              <a:spcBef>
                <a:spcPts val="640"/>
              </a:spcBef>
              <a:spcAft>
                <a:spcPts val="0"/>
              </a:spcAft>
              <a:buSzPts val="1950"/>
              <a:buFont typeface="Verdana"/>
              <a:buChar char="•"/>
            </a:pPr>
            <a:r>
              <a:rPr lang="en-US" sz="1950">
                <a:latin typeface="Verdana"/>
                <a:ea typeface="Verdana"/>
                <a:cs typeface="Verdana"/>
                <a:sym typeface="Verdana"/>
              </a:rPr>
              <a:t>“What do you need?”</a:t>
            </a:r>
            <a:endParaRPr sz="1950">
              <a:latin typeface="Verdana"/>
              <a:ea typeface="Verdana"/>
              <a:cs typeface="Verdana"/>
              <a:sym typeface="Verdana"/>
            </a:endParaRPr>
          </a:p>
          <a:p>
            <a:pPr marL="457200" lvl="0" indent="-352425" algn="l" rtl="0">
              <a:lnSpc>
                <a:spcPct val="100000"/>
              </a:lnSpc>
              <a:spcBef>
                <a:spcPts val="640"/>
              </a:spcBef>
              <a:spcAft>
                <a:spcPts val="0"/>
              </a:spcAft>
              <a:buSzPts val="1950"/>
              <a:buFont typeface="Verdana"/>
              <a:buChar char="•"/>
            </a:pPr>
            <a:r>
              <a:rPr lang="en-US" sz="1950">
                <a:latin typeface="Verdana"/>
                <a:ea typeface="Verdana"/>
                <a:cs typeface="Verdana"/>
                <a:sym typeface="Verdana"/>
              </a:rPr>
              <a:t>Listen</a:t>
            </a:r>
            <a:endParaRPr sz="1950">
              <a:latin typeface="Verdana"/>
              <a:ea typeface="Verdana"/>
              <a:cs typeface="Verdana"/>
              <a:sym typeface="Verdana"/>
            </a:endParaRPr>
          </a:p>
          <a:p>
            <a:pPr marL="457200" lvl="0" indent="-352425" algn="l" rtl="0">
              <a:lnSpc>
                <a:spcPct val="100000"/>
              </a:lnSpc>
              <a:spcBef>
                <a:spcPts val="640"/>
              </a:spcBef>
              <a:spcAft>
                <a:spcPts val="0"/>
              </a:spcAft>
              <a:buSzPts val="1950"/>
              <a:buFont typeface="Verdana"/>
              <a:buChar char="•"/>
            </a:pPr>
            <a:r>
              <a:rPr lang="en-US" sz="1950">
                <a:latin typeface="Verdana"/>
                <a:ea typeface="Verdana"/>
                <a:cs typeface="Verdana"/>
                <a:sym typeface="Verdana"/>
              </a:rPr>
              <a:t>“It sounds like you are having a hard time.”</a:t>
            </a:r>
            <a:endParaRPr sz="1950">
              <a:latin typeface="Verdana"/>
              <a:ea typeface="Verdana"/>
              <a:cs typeface="Verdana"/>
              <a:sym typeface="Verdana"/>
            </a:endParaRPr>
          </a:p>
          <a:p>
            <a:pPr marL="457200" lvl="0" indent="-352425" algn="l" rtl="0">
              <a:lnSpc>
                <a:spcPct val="100000"/>
              </a:lnSpc>
              <a:spcBef>
                <a:spcPts val="640"/>
              </a:spcBef>
              <a:spcAft>
                <a:spcPts val="0"/>
              </a:spcAft>
              <a:buSzPts val="1950"/>
              <a:buFont typeface="Verdana"/>
              <a:buChar char="•"/>
            </a:pPr>
            <a:r>
              <a:rPr lang="en-US" sz="1950">
                <a:latin typeface="Verdana"/>
                <a:ea typeface="Verdana"/>
                <a:cs typeface="Verdana"/>
                <a:sym typeface="Verdana"/>
              </a:rPr>
              <a:t>Provide Support</a:t>
            </a:r>
            <a:endParaRPr sz="1950">
              <a:latin typeface="Verdana"/>
              <a:ea typeface="Verdana"/>
              <a:cs typeface="Verdana"/>
              <a:sym typeface="Verdana"/>
            </a:endParaRPr>
          </a:p>
        </p:txBody>
      </p:sp>
      <p:sp>
        <p:nvSpPr>
          <p:cNvPr id="497" name="Google Shape;497;g24b1b9bd0d1_2_5091"/>
          <p:cNvSpPr txBox="1">
            <a:spLocks noGrp="1"/>
          </p:cNvSpPr>
          <p:nvPr>
            <p:ph type="body" idx="4"/>
          </p:nvPr>
        </p:nvSpPr>
        <p:spPr>
          <a:xfrm>
            <a:off x="457200" y="2384125"/>
            <a:ext cx="4038600" cy="3365700"/>
          </a:xfrm>
          <a:prstGeom prst="rect">
            <a:avLst/>
          </a:prstGeom>
          <a:noFill/>
          <a:ln>
            <a:noFill/>
          </a:ln>
        </p:spPr>
        <p:txBody>
          <a:bodyPr spcFirstLastPara="1" wrap="square" lIns="91425" tIns="45700" rIns="91425" bIns="45700" anchor="t" anchorCtr="0">
            <a:normAutofit fontScale="70000" lnSpcReduction="20000"/>
          </a:bodyPr>
          <a:lstStyle/>
          <a:p>
            <a:pPr marL="50800" lvl="0" indent="0" algn="ctr" rtl="0">
              <a:lnSpc>
                <a:spcPct val="100000"/>
              </a:lnSpc>
              <a:spcBef>
                <a:spcPts val="640"/>
              </a:spcBef>
              <a:spcAft>
                <a:spcPts val="0"/>
              </a:spcAft>
              <a:buSzPct val="129032"/>
              <a:buNone/>
            </a:pPr>
            <a:r>
              <a:rPr lang="en-US" i="1">
                <a:latin typeface="Verdana"/>
                <a:ea typeface="Verdana"/>
                <a:cs typeface="Verdana"/>
                <a:sym typeface="Verdana"/>
              </a:rPr>
              <a:t>Distrust - Power - Punishment</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“Hey!!”</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“What are you supposed to be doing?”</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“Get busy”</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“What did you say?!!”</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“You’re going to the office”</a:t>
            </a:r>
            <a:endParaRPr>
              <a:latin typeface="Verdana"/>
              <a:ea typeface="Verdana"/>
              <a:cs typeface="Verdana"/>
              <a:sym typeface="Verdana"/>
            </a:endParaRPr>
          </a:p>
          <a:p>
            <a:pPr marL="457200" lvl="0" indent="-351093" algn="l" rtl="0">
              <a:lnSpc>
                <a:spcPct val="100000"/>
              </a:lnSpc>
              <a:spcBef>
                <a:spcPts val="640"/>
              </a:spcBef>
              <a:spcAft>
                <a:spcPts val="0"/>
              </a:spcAft>
              <a:buSzPct val="98419"/>
              <a:buFont typeface="Verdana"/>
              <a:buChar char="•"/>
            </a:pPr>
            <a:r>
              <a:rPr lang="en-US">
                <a:latin typeface="Verdana"/>
                <a:ea typeface="Verdana"/>
                <a:cs typeface="Verdana"/>
                <a:sym typeface="Verdana"/>
              </a:rPr>
              <a:t>Referral/Suspension”</a:t>
            </a:r>
            <a:endParaRPr>
              <a:latin typeface="Verdana"/>
              <a:ea typeface="Verdana"/>
              <a:cs typeface="Verdana"/>
              <a:sym typeface="Verdana"/>
            </a:endParaRPr>
          </a:p>
          <a:p>
            <a:pPr marL="457200" lvl="0" indent="-228600" algn="l" rtl="0">
              <a:lnSpc>
                <a:spcPct val="100000"/>
              </a:lnSpc>
              <a:spcBef>
                <a:spcPts val="640"/>
              </a:spcBef>
              <a:spcAft>
                <a:spcPts val="0"/>
              </a:spcAft>
              <a:buSzPct val="129032"/>
              <a:buNone/>
            </a:pPr>
            <a:endParaRPr/>
          </a:p>
        </p:txBody>
      </p:sp>
      <p:sp>
        <p:nvSpPr>
          <p:cNvPr id="498" name="Google Shape;498;g24b1b9bd0d1_2_5091"/>
          <p:cNvSpPr txBox="1">
            <a:spLocks noGrp="1"/>
          </p:cNvSpPr>
          <p:nvPr>
            <p:ph type="subTitle" idx="2"/>
          </p:nvPr>
        </p:nvSpPr>
        <p:spPr>
          <a:xfrm>
            <a:off x="914400" y="1518775"/>
            <a:ext cx="3581400" cy="662100"/>
          </a:xfrm>
          <a:prstGeom prst="rect">
            <a:avLst/>
          </a:prstGeom>
          <a:noFill/>
          <a:ln>
            <a:noFill/>
          </a:ln>
        </p:spPr>
        <p:txBody>
          <a:bodyPr spcFirstLastPara="1" wrap="square" lIns="91425" tIns="45700" rIns="91425" bIns="45700" anchor="ctr" anchorCtr="0">
            <a:noAutofit/>
          </a:bodyPr>
          <a:lstStyle/>
          <a:p>
            <a:pPr marL="457200" lvl="0" indent="-431800" algn="l" rtl="0">
              <a:lnSpc>
                <a:spcPct val="100000"/>
              </a:lnSpc>
              <a:spcBef>
                <a:spcPts val="640"/>
              </a:spcBef>
              <a:spcAft>
                <a:spcPts val="0"/>
              </a:spcAft>
              <a:buSzPts val="2000"/>
              <a:buNone/>
            </a:pPr>
            <a:r>
              <a:rPr lang="en-US" b="1">
                <a:latin typeface="Verdana"/>
                <a:ea typeface="Verdana"/>
                <a:cs typeface="Verdana"/>
                <a:sym typeface="Verdana"/>
              </a:rPr>
              <a:t>REACTING</a:t>
            </a:r>
            <a:endParaRPr>
              <a:latin typeface="Verdana"/>
              <a:ea typeface="Verdana"/>
              <a:cs typeface="Verdana"/>
              <a:sym typeface="Verdana"/>
            </a:endParaRPr>
          </a:p>
        </p:txBody>
      </p:sp>
      <p:sp>
        <p:nvSpPr>
          <p:cNvPr id="499" name="Google Shape;499;g24b1b9bd0d1_2_5091"/>
          <p:cNvSpPr txBox="1">
            <a:spLocks noGrp="1"/>
          </p:cNvSpPr>
          <p:nvPr>
            <p:ph type="title"/>
          </p:nvPr>
        </p:nvSpPr>
        <p:spPr>
          <a:xfrm>
            <a:off x="228600" y="228600"/>
            <a:ext cx="8686800" cy="11433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latin typeface="Verdana"/>
                <a:ea typeface="Verdana"/>
                <a:cs typeface="Verdana"/>
                <a:sym typeface="Verdana"/>
              </a:rPr>
              <a:t>Examples</a:t>
            </a:r>
            <a:endParaRPr>
              <a:latin typeface="Verdana"/>
              <a:ea typeface="Verdana"/>
              <a:cs typeface="Verdana"/>
              <a:sym typeface="Verdan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4b1b9bd0d1_2_510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Reacting Behaviors</a:t>
            </a:r>
            <a:endParaRPr>
              <a:solidFill>
                <a:schemeClr val="lt1"/>
              </a:solidFill>
            </a:endParaRPr>
          </a:p>
        </p:txBody>
      </p:sp>
      <p:sp>
        <p:nvSpPr>
          <p:cNvPr id="505" name="Google Shape;505;g24b1b9bd0d1_2_510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Agitated behavior from staff such as shouting</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Cornering the student</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Engaging in power struggles – ex. “In my classroom, you will….”</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Moving into the student’s space </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Touching or grabbing the student</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Making sudden or very quick responses</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Making statements that may discredit the student – ex – “this isn’t elementary school”</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Becoming defensive, arguing</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Communicating anger and frustration through body language</a:t>
            </a:r>
            <a:endParaRPr sz="2400">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24b1b9bd0d1_2_510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Agitated behavior from staff such as shouting</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Cornering the student</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Engaging in power struggles – ex. “In my classroom, you will….”</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Moving into the student’s space </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Touching or grabbing the student</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Making sudden or very quick responses</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Making statements that may discredit the student – ex – “this isn’t elementary school”</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Becoming defensive, arguing</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Communicating anger and frustration through body language</a:t>
            </a:r>
            <a:endParaRPr sz="2400">
              <a:latin typeface="Verdana"/>
              <a:ea typeface="Verdana"/>
              <a:cs typeface="Verdana"/>
              <a:sym typeface="Verdana"/>
            </a:endParaRPr>
          </a:p>
        </p:txBody>
      </p:sp>
      <p:sp>
        <p:nvSpPr>
          <p:cNvPr id="511" name="Google Shape;511;g24b1b9bd0d1_2_5105"/>
          <p:cNvSpPr txBox="1"/>
          <p:nvPr/>
        </p:nvSpPr>
        <p:spPr>
          <a:xfrm rot="-1882326">
            <a:off x="1348967" y="2939654"/>
            <a:ext cx="5501025" cy="189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100"/>
              <a:buFont typeface="Arial"/>
              <a:buNone/>
            </a:pPr>
            <a:r>
              <a:rPr lang="en-US" sz="11100" b="1" i="0" u="none" strike="noStrike" cap="none">
                <a:solidFill>
                  <a:srgbClr val="741B47"/>
                </a:solidFill>
                <a:latin typeface="Verdana"/>
                <a:ea typeface="Verdana"/>
                <a:cs typeface="Verdana"/>
                <a:sym typeface="Verdana"/>
              </a:rPr>
              <a:t>AVOID</a:t>
            </a:r>
            <a:endParaRPr sz="11100" b="1" i="0" u="none" strike="noStrike" cap="none">
              <a:solidFill>
                <a:srgbClr val="741B47"/>
              </a:solidFill>
              <a:latin typeface="Verdana"/>
              <a:ea typeface="Verdana"/>
              <a:cs typeface="Verdana"/>
              <a:sym typeface="Verdana"/>
            </a:endParaRPr>
          </a:p>
        </p:txBody>
      </p:sp>
      <p:sp>
        <p:nvSpPr>
          <p:cNvPr id="512" name="Google Shape;512;g24b1b9bd0d1_2_5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Reacting Behaviors</a:t>
            </a: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4b1b9bd0d1_2_51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Responding Behaviors</a:t>
            </a:r>
            <a:endParaRPr>
              <a:solidFill>
                <a:schemeClr val="lt1"/>
              </a:solidFill>
            </a:endParaRPr>
          </a:p>
        </p:txBody>
      </p:sp>
      <p:sp>
        <p:nvSpPr>
          <p:cNvPr id="518" name="Google Shape;518;g24b1b9bd0d1_2_511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The most powerful response for staff is NO IMMEDIATE RESPONSE, PAUSE</a:t>
            </a:r>
            <a:endParaRPr sz="2200">
              <a:latin typeface="Verdana"/>
              <a:ea typeface="Verdana"/>
              <a:cs typeface="Verdana"/>
              <a:sym typeface="Verdana"/>
            </a:endParaRPr>
          </a:p>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Model calm</a:t>
            </a:r>
            <a:endParaRPr sz="2200">
              <a:latin typeface="Verdana"/>
              <a:ea typeface="Verdana"/>
              <a:cs typeface="Verdana"/>
              <a:sym typeface="Verdana"/>
            </a:endParaRPr>
          </a:p>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Treat student with dignity and respect</a:t>
            </a:r>
            <a:endParaRPr sz="2200">
              <a:latin typeface="Verdana"/>
              <a:ea typeface="Verdana"/>
              <a:cs typeface="Verdana"/>
              <a:sym typeface="Verdana"/>
            </a:endParaRPr>
          </a:p>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Consider how you are communicating through body language</a:t>
            </a:r>
            <a:endParaRPr sz="2200">
              <a:latin typeface="Verdana"/>
              <a:ea typeface="Verdana"/>
              <a:cs typeface="Verdana"/>
              <a:sym typeface="Verdana"/>
            </a:endParaRPr>
          </a:p>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Use private communication</a:t>
            </a:r>
            <a:endParaRPr sz="2200">
              <a:latin typeface="Verdana"/>
              <a:ea typeface="Verdana"/>
              <a:cs typeface="Verdana"/>
              <a:sym typeface="Verdana"/>
            </a:endParaRPr>
          </a:p>
          <a:p>
            <a:pPr marL="457200" lvl="0" indent="-444500" algn="l" rtl="0">
              <a:lnSpc>
                <a:spcPct val="100000"/>
              </a:lnSpc>
              <a:spcBef>
                <a:spcPts val="640"/>
              </a:spcBef>
              <a:spcAft>
                <a:spcPts val="0"/>
              </a:spcAft>
              <a:buSzPts val="3400"/>
              <a:buFont typeface="Verdana"/>
              <a:buChar char="•"/>
            </a:pPr>
            <a:r>
              <a:rPr lang="en-US" sz="2200">
                <a:latin typeface="Verdana"/>
                <a:ea typeface="Verdana"/>
                <a:cs typeface="Verdana"/>
                <a:sym typeface="Verdana"/>
              </a:rPr>
              <a:t>Don’t communicate any anxiety, be matter-of-fact</a:t>
            </a:r>
            <a:endParaRPr sz="2200">
              <a:latin typeface="Verdana"/>
              <a:ea typeface="Verdana"/>
              <a:cs typeface="Verdana"/>
              <a:sym typeface="Verdan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4b1b9bd0d1_2_511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Responding in a Non-Threatening Manner</a:t>
            </a:r>
            <a:endParaRPr>
              <a:solidFill>
                <a:schemeClr val="lt1"/>
              </a:solidFill>
            </a:endParaRPr>
          </a:p>
        </p:txBody>
      </p:sp>
      <p:sp>
        <p:nvSpPr>
          <p:cNvPr id="524" name="Google Shape;524;g24b1b9bd0d1_2_5116"/>
          <p:cNvSpPr txBox="1">
            <a:spLocks noGrp="1"/>
          </p:cNvSpPr>
          <p:nvPr>
            <p:ph type="body" idx="1"/>
          </p:nvPr>
        </p:nvSpPr>
        <p:spPr>
          <a:xfrm>
            <a:off x="452375" y="1510925"/>
            <a:ext cx="8233200" cy="4690200"/>
          </a:xfrm>
          <a:prstGeom prst="rect">
            <a:avLst/>
          </a:prstGeom>
          <a:noFill/>
          <a:ln>
            <a:noFill/>
          </a:ln>
        </p:spPr>
        <p:txBody>
          <a:bodyPr spcFirstLastPara="1" wrap="square" lIns="91425" tIns="45700" rIns="91425" bIns="45700" anchor="t" anchorCtr="0">
            <a:noAutofit/>
          </a:bodyPr>
          <a:lstStyle/>
          <a:p>
            <a:pPr marL="457200" lvl="0" indent="-355631" algn="l" rtl="0">
              <a:lnSpc>
                <a:spcPct val="100000"/>
              </a:lnSpc>
              <a:spcBef>
                <a:spcPts val="640"/>
              </a:spcBef>
              <a:spcAft>
                <a:spcPts val="0"/>
              </a:spcAft>
              <a:buSzPts val="2000"/>
              <a:buFont typeface="Verdana"/>
              <a:buChar char="•"/>
            </a:pPr>
            <a:r>
              <a:rPr lang="en-US" sz="2000">
                <a:latin typeface="Verdana"/>
                <a:ea typeface="Verdana"/>
                <a:cs typeface="Verdana"/>
                <a:sym typeface="Verdana"/>
              </a:rPr>
              <a:t>Move slowly and deliberately toward the problem situation</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Speak privately</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Speak calmly</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Minimize body language</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Keep reasonable distance</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Speak respectfully</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Establish eye-level position</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Be brief</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Stay with the agenda – focus on the problem at hand</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Avoid power struggles – don’t get drawn into “I won’t, and you will” engagement</a:t>
            </a:r>
            <a:endParaRPr sz="2000">
              <a:latin typeface="Verdana"/>
              <a:ea typeface="Verdana"/>
              <a:cs typeface="Verdana"/>
              <a:sym typeface="Verdana"/>
            </a:endParaRPr>
          </a:p>
          <a:p>
            <a:pPr marL="457200" lvl="0" indent="-355631" algn="l" rtl="0">
              <a:lnSpc>
                <a:spcPct val="100000"/>
              </a:lnSpc>
              <a:spcBef>
                <a:spcPts val="1000"/>
              </a:spcBef>
              <a:spcAft>
                <a:spcPts val="0"/>
              </a:spcAft>
              <a:buSzPts val="2000"/>
              <a:buFont typeface="Verdana"/>
              <a:buChar char="•"/>
            </a:pPr>
            <a:r>
              <a:rPr lang="en-US" sz="2000">
                <a:latin typeface="Verdana"/>
                <a:ea typeface="Verdana"/>
                <a:cs typeface="Verdana"/>
                <a:sym typeface="Verdana"/>
              </a:rPr>
              <a:t>Withdraw if the situation escalates</a:t>
            </a:r>
            <a:endParaRPr sz="2000">
              <a:latin typeface="Verdana"/>
              <a:ea typeface="Verdana"/>
              <a:cs typeface="Verdana"/>
              <a:sym typeface="Verdana"/>
            </a:endParaRPr>
          </a:p>
          <a:p>
            <a:pPr marL="457200" lvl="0" indent="-355631" algn="l" rtl="0">
              <a:lnSpc>
                <a:spcPct val="100000"/>
              </a:lnSpc>
              <a:spcBef>
                <a:spcPts val="1000"/>
              </a:spcBef>
              <a:spcAft>
                <a:spcPts val="1000"/>
              </a:spcAft>
              <a:buSzPts val="2000"/>
              <a:buFont typeface="Verdana"/>
              <a:buChar char="•"/>
            </a:pPr>
            <a:r>
              <a:rPr lang="en-US" sz="2000">
                <a:latin typeface="Verdana"/>
                <a:ea typeface="Verdana"/>
                <a:cs typeface="Verdana"/>
                <a:sym typeface="Verdana"/>
              </a:rPr>
              <a:t>Acknowledge cooperation</a:t>
            </a:r>
            <a:endParaRPr sz="2000">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4b1b9bd0d1_2_512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might you say to effectively respond rather than react?  </a:t>
            </a:r>
            <a:endParaRPr/>
          </a:p>
          <a:p>
            <a:pPr marL="25400" lvl="0" indent="0" algn="l" rtl="0">
              <a:lnSpc>
                <a:spcPct val="100000"/>
              </a:lnSpc>
              <a:spcBef>
                <a:spcPts val="640"/>
              </a:spcBef>
              <a:spcAft>
                <a:spcPts val="0"/>
              </a:spcAft>
              <a:buSzPts val="3200"/>
              <a:buNone/>
            </a:pPr>
            <a:r>
              <a:rPr lang="en-US"/>
              <a:t> </a:t>
            </a:r>
            <a:endParaRPr/>
          </a:p>
        </p:txBody>
      </p:sp>
      <p:sp>
        <p:nvSpPr>
          <p:cNvPr id="530" name="Google Shape;530;g24b1b9bd0d1_2_51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Padlet</a:t>
            </a:r>
            <a:endParaRPr>
              <a:solidFill>
                <a:schemeClr val="lt1"/>
              </a:solidFill>
            </a:endParaRPr>
          </a:p>
        </p:txBody>
      </p:sp>
      <p:grpSp>
        <p:nvGrpSpPr>
          <p:cNvPr id="531" name="Google Shape;531;g24b1b9bd0d1_2_5121" title="Personal Reflection"/>
          <p:cNvGrpSpPr/>
          <p:nvPr/>
        </p:nvGrpSpPr>
        <p:grpSpPr>
          <a:xfrm>
            <a:off x="8037944" y="428446"/>
            <a:ext cx="648865" cy="660482"/>
            <a:chOff x="1490050" y="3805975"/>
            <a:chExt cx="491900" cy="482350"/>
          </a:xfrm>
        </p:grpSpPr>
        <p:sp>
          <p:nvSpPr>
            <p:cNvPr id="532" name="Google Shape;532;g24b1b9bd0d1_2_5121"/>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33" name="Google Shape;533;g24b1b9bd0d1_2_5121"/>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34" name="Google Shape;534;g24b1b9bd0d1_2_5121"/>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35" name="Google Shape;535;g24b1b9bd0d1_2_5121"/>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pic>
        <p:nvPicPr>
          <p:cNvPr id="536" name="Google Shape;536;g24b1b9bd0d1_2_5121" descr="QR code to padlet to record discussion to the question."/>
          <p:cNvPicPr preferRelativeResize="0"/>
          <p:nvPr/>
        </p:nvPicPr>
        <p:blipFill rotWithShape="1">
          <a:blip r:embed="rId3">
            <a:alphaModFix/>
          </a:blip>
          <a:srcRect/>
          <a:stretch/>
        </p:blipFill>
        <p:spPr>
          <a:xfrm>
            <a:off x="1203123" y="4443900"/>
            <a:ext cx="2048650" cy="18983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4b1b9bd0d1_2_512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t>Let’s go back to your personal scenario….</a:t>
            </a: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might you try next time?</a:t>
            </a:r>
            <a:endParaRPr/>
          </a:p>
        </p:txBody>
      </p:sp>
      <p:sp>
        <p:nvSpPr>
          <p:cNvPr id="542" name="Google Shape;542;g24b1b9bd0d1_2_51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 Independent Reflection</a:t>
            </a:r>
            <a:r>
              <a:rPr lang="en-US"/>
              <a:t> </a:t>
            </a:r>
            <a:endParaRPr/>
          </a:p>
        </p:txBody>
      </p:sp>
      <p:grpSp>
        <p:nvGrpSpPr>
          <p:cNvPr id="543" name="Google Shape;543;g24b1b9bd0d1_2_5126" title="Personal Reflection"/>
          <p:cNvGrpSpPr/>
          <p:nvPr/>
        </p:nvGrpSpPr>
        <p:grpSpPr>
          <a:xfrm>
            <a:off x="8037943" y="274647"/>
            <a:ext cx="648865" cy="660482"/>
            <a:chOff x="1490050" y="3805975"/>
            <a:chExt cx="491900" cy="482350"/>
          </a:xfrm>
        </p:grpSpPr>
        <p:sp>
          <p:nvSpPr>
            <p:cNvPr id="544" name="Google Shape;544;g24b1b9bd0d1_2_5126"/>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45" name="Google Shape;545;g24b1b9bd0d1_2_5126"/>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46" name="Google Shape;546;g24b1b9bd0d1_2_5126"/>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547" name="Google Shape;547;g24b1b9bd0d1_2_5126"/>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24b9c0208b8_0_2" descr="Working toward a target&#10;" title="Target"/>
          <p:cNvPicPr preferRelativeResize="0"/>
          <p:nvPr/>
        </p:nvPicPr>
        <p:blipFill rotWithShape="1">
          <a:blip r:embed="rId3">
            <a:alphaModFix/>
          </a:blip>
          <a:srcRect/>
          <a:stretch/>
        </p:blipFill>
        <p:spPr>
          <a:xfrm>
            <a:off x="4669375" y="1301042"/>
            <a:ext cx="4064426" cy="4064426"/>
          </a:xfrm>
          <a:prstGeom prst="rect">
            <a:avLst/>
          </a:prstGeom>
          <a:noFill/>
          <a:ln>
            <a:noFill/>
          </a:ln>
        </p:spPr>
      </p:pic>
      <p:sp>
        <p:nvSpPr>
          <p:cNvPr id="190" name="Google Shape;190;g24b9c0208b8_0_2"/>
          <p:cNvSpPr txBox="1">
            <a:spLocks noGrp="1"/>
          </p:cNvSpPr>
          <p:nvPr>
            <p:ph type="body" idx="1"/>
          </p:nvPr>
        </p:nvSpPr>
        <p:spPr>
          <a:xfrm>
            <a:off x="457200" y="1600201"/>
            <a:ext cx="4038600" cy="33528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t>What is your personal intention for our time together?</a:t>
            </a:r>
            <a:endParaRPr/>
          </a:p>
        </p:txBody>
      </p:sp>
      <p:sp>
        <p:nvSpPr>
          <p:cNvPr id="191" name="Google Shape;191;g24b9c0208b8_0_2"/>
          <p:cNvSpPr txBox="1">
            <a:spLocks noGrp="1"/>
          </p:cNvSpPr>
          <p:nvPr>
            <p:ph type="title"/>
          </p:nvPr>
        </p:nvSpPr>
        <p:spPr>
          <a:xfrm>
            <a:off x="2743200" y="256814"/>
            <a:ext cx="59436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solidFill>
                  <a:schemeClr val="lt1"/>
                </a:solidFill>
              </a:rPr>
              <a:t>Setting Intentions</a:t>
            </a:r>
            <a:endParaRPr>
              <a:solidFill>
                <a:schemeClr val="lt1"/>
              </a:solidFill>
            </a:endParaRPr>
          </a:p>
        </p:txBody>
      </p:sp>
      <p:grpSp>
        <p:nvGrpSpPr>
          <p:cNvPr id="192" name="Google Shape;192;g24b9c0208b8_0_2" title="Personal Reflection"/>
          <p:cNvGrpSpPr/>
          <p:nvPr/>
        </p:nvGrpSpPr>
        <p:grpSpPr>
          <a:xfrm>
            <a:off x="8266543" y="228597"/>
            <a:ext cx="648865" cy="660482"/>
            <a:chOff x="1490050" y="3805975"/>
            <a:chExt cx="491900" cy="482350"/>
          </a:xfrm>
        </p:grpSpPr>
        <p:sp>
          <p:nvSpPr>
            <p:cNvPr id="193" name="Google Shape;193;g24b9c0208b8_0_2"/>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4" name="Google Shape;194;g24b9c0208b8_0_2"/>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5" name="Google Shape;195;g24b9c0208b8_0_2"/>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196" name="Google Shape;196;g24b9c0208b8_0_2"/>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g1328cc3a658_2_185" title="The Escalation Cycle"/>
          <p:cNvPicPr preferRelativeResize="0"/>
          <p:nvPr/>
        </p:nvPicPr>
        <p:blipFill rotWithShape="1">
          <a:blip r:embed="rId3">
            <a:alphaModFix/>
          </a:blip>
          <a:srcRect/>
          <a:stretch/>
        </p:blipFill>
        <p:spPr>
          <a:xfrm>
            <a:off x="838200" y="1570038"/>
            <a:ext cx="7525589" cy="4760162"/>
          </a:xfrm>
          <a:prstGeom prst="rect">
            <a:avLst/>
          </a:prstGeom>
          <a:noFill/>
          <a:ln>
            <a:noFill/>
          </a:ln>
        </p:spPr>
      </p:pic>
      <p:sp>
        <p:nvSpPr>
          <p:cNvPr id="553" name="Google Shape;553;g1328cc3a658_2_18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The Escalation Cycle</a:t>
            </a:r>
            <a:endParaRPr>
              <a:solidFill>
                <a:schemeClr val="lt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g11fcbd0e69e_0_11" descr="decorative" title="teacher at table with student"/>
          <p:cNvPicPr preferRelativeResize="0"/>
          <p:nvPr/>
        </p:nvPicPr>
        <p:blipFill rotWithShape="1">
          <a:blip r:embed="rId3">
            <a:alphaModFix/>
          </a:blip>
          <a:srcRect/>
          <a:stretch/>
        </p:blipFill>
        <p:spPr>
          <a:xfrm>
            <a:off x="6014616" y="1675150"/>
            <a:ext cx="2443584" cy="1753850"/>
          </a:xfrm>
          <a:prstGeom prst="rect">
            <a:avLst/>
          </a:prstGeom>
          <a:noFill/>
          <a:ln>
            <a:noFill/>
          </a:ln>
        </p:spPr>
      </p:pic>
      <p:sp>
        <p:nvSpPr>
          <p:cNvPr id="559" name="Google Shape;559;g11fcbd0e69e_0_11"/>
          <p:cNvSpPr txBox="1">
            <a:spLocks noGrp="1"/>
          </p:cNvSpPr>
          <p:nvPr>
            <p:ph type="body" idx="1"/>
          </p:nvPr>
        </p:nvSpPr>
        <p:spPr>
          <a:xfrm>
            <a:off x="452375" y="1524300"/>
            <a:ext cx="8233200" cy="5031000"/>
          </a:xfrm>
          <a:prstGeom prst="rect">
            <a:avLst/>
          </a:prstGeom>
          <a:noFill/>
          <a:ln>
            <a:noFill/>
          </a:ln>
        </p:spPr>
        <p:txBody>
          <a:bodyPr spcFirstLastPara="1" wrap="square" lIns="91425" tIns="45700" rIns="91425" bIns="45700" anchor="t" anchorCtr="0">
            <a:normAutofit fontScale="47500" lnSpcReduction="20000"/>
          </a:bodyPr>
          <a:lstStyle/>
          <a:p>
            <a:pPr marL="457200" lvl="0" indent="-357042" algn="l" rtl="0">
              <a:lnSpc>
                <a:spcPct val="100000"/>
              </a:lnSpc>
              <a:spcBef>
                <a:spcPts val="640"/>
              </a:spcBef>
              <a:spcAft>
                <a:spcPts val="0"/>
              </a:spcAft>
              <a:buSzPct val="100000"/>
              <a:buChar char="•"/>
            </a:pPr>
            <a:r>
              <a:rPr lang="en-US" sz="5050"/>
              <a:t>Changes in routine</a:t>
            </a:r>
            <a:endParaRPr sz="5050"/>
          </a:p>
          <a:p>
            <a:pPr marL="457200" lvl="0" indent="-357042" algn="l" rtl="0">
              <a:lnSpc>
                <a:spcPct val="100000"/>
              </a:lnSpc>
              <a:spcBef>
                <a:spcPts val="1000"/>
              </a:spcBef>
              <a:spcAft>
                <a:spcPts val="0"/>
              </a:spcAft>
              <a:buSzPct val="100000"/>
              <a:buChar char="•"/>
            </a:pPr>
            <a:r>
              <a:rPr lang="en-US" sz="5050"/>
              <a:t>Peer provocations</a:t>
            </a:r>
            <a:endParaRPr sz="5050"/>
          </a:p>
          <a:p>
            <a:pPr marL="457200" lvl="0" indent="-357042" algn="l" rtl="0">
              <a:lnSpc>
                <a:spcPct val="100000"/>
              </a:lnSpc>
              <a:spcBef>
                <a:spcPts val="1000"/>
              </a:spcBef>
              <a:spcAft>
                <a:spcPts val="0"/>
              </a:spcAft>
              <a:buSzPct val="100000"/>
              <a:buChar char="•"/>
            </a:pPr>
            <a:r>
              <a:rPr lang="en-US" sz="5050"/>
              <a:t>Pressure</a:t>
            </a:r>
            <a:endParaRPr sz="5050"/>
          </a:p>
          <a:p>
            <a:pPr marL="457200" lvl="0" indent="-357042" algn="l" rtl="0">
              <a:lnSpc>
                <a:spcPct val="100000"/>
              </a:lnSpc>
              <a:spcBef>
                <a:spcPts val="1000"/>
              </a:spcBef>
              <a:spcAft>
                <a:spcPts val="0"/>
              </a:spcAft>
              <a:buSzPct val="100000"/>
              <a:buChar char="•"/>
            </a:pPr>
            <a:r>
              <a:rPr lang="en-US" sz="5050"/>
              <a:t>Low preference activities</a:t>
            </a:r>
            <a:endParaRPr sz="5050"/>
          </a:p>
          <a:p>
            <a:pPr marL="457200" lvl="0" indent="-357042" algn="l" rtl="0">
              <a:lnSpc>
                <a:spcPct val="100000"/>
              </a:lnSpc>
              <a:spcBef>
                <a:spcPts val="1000"/>
              </a:spcBef>
              <a:spcAft>
                <a:spcPts val="0"/>
              </a:spcAft>
              <a:buSzPct val="100000"/>
              <a:buChar char="•"/>
            </a:pPr>
            <a:r>
              <a:rPr lang="en-US" sz="5050"/>
              <a:t>Facing correction procedures</a:t>
            </a:r>
            <a:endParaRPr sz="5050"/>
          </a:p>
          <a:p>
            <a:pPr marL="457200" lvl="0" indent="-357042" algn="l" rtl="0">
              <a:lnSpc>
                <a:spcPct val="100000"/>
              </a:lnSpc>
              <a:spcBef>
                <a:spcPts val="1000"/>
              </a:spcBef>
              <a:spcAft>
                <a:spcPts val="0"/>
              </a:spcAft>
              <a:buSzPct val="100000"/>
              <a:buChar char="•"/>
            </a:pPr>
            <a:r>
              <a:rPr lang="en-US" sz="5050"/>
              <a:t>High rate of failure on a task</a:t>
            </a:r>
            <a:endParaRPr sz="5050"/>
          </a:p>
          <a:p>
            <a:pPr marL="457200" lvl="0" indent="-357042" algn="l" rtl="0">
              <a:lnSpc>
                <a:spcPct val="100000"/>
              </a:lnSpc>
              <a:spcBef>
                <a:spcPts val="1000"/>
              </a:spcBef>
              <a:spcAft>
                <a:spcPts val="0"/>
              </a:spcAft>
              <a:buSzPct val="100000"/>
              <a:buChar char="•"/>
            </a:pPr>
            <a:r>
              <a:rPr lang="en-US" sz="5050"/>
              <a:t>Facing errors during instruction</a:t>
            </a:r>
            <a:endParaRPr sz="5050"/>
          </a:p>
          <a:p>
            <a:pPr marL="457200" lvl="0" indent="-357042" algn="l" rtl="0">
              <a:lnSpc>
                <a:spcPct val="100000"/>
              </a:lnSpc>
              <a:spcBef>
                <a:spcPts val="1000"/>
              </a:spcBef>
              <a:spcAft>
                <a:spcPts val="0"/>
              </a:spcAft>
              <a:buSzPct val="100000"/>
              <a:buChar char="•"/>
            </a:pPr>
            <a:r>
              <a:rPr lang="en-US" sz="5050"/>
              <a:t>Confusion about an assignment</a:t>
            </a:r>
            <a:endParaRPr sz="5050"/>
          </a:p>
          <a:p>
            <a:pPr marL="457200" lvl="0" indent="-357042" algn="l" rtl="0">
              <a:lnSpc>
                <a:spcPct val="100000"/>
              </a:lnSpc>
              <a:spcBef>
                <a:spcPts val="1000"/>
              </a:spcBef>
              <a:spcAft>
                <a:spcPts val="0"/>
              </a:spcAft>
              <a:buSzPct val="100000"/>
              <a:buChar char="•"/>
            </a:pPr>
            <a:r>
              <a:rPr lang="en-US" sz="5050"/>
              <a:t>Sensory overload</a:t>
            </a:r>
            <a:endParaRPr sz="5050"/>
          </a:p>
          <a:p>
            <a:pPr marL="457200" lvl="0" indent="-357042" algn="l" rtl="0">
              <a:lnSpc>
                <a:spcPct val="100000"/>
              </a:lnSpc>
              <a:spcBef>
                <a:spcPts val="1000"/>
              </a:spcBef>
              <a:spcAft>
                <a:spcPts val="0"/>
              </a:spcAft>
              <a:buSzPct val="100000"/>
              <a:buChar char="•"/>
            </a:pPr>
            <a:r>
              <a:rPr lang="en-US" sz="5050"/>
              <a:t>Being told no, or being denied something</a:t>
            </a:r>
            <a:endParaRPr sz="5050"/>
          </a:p>
          <a:p>
            <a:pPr marL="457200" lvl="0" indent="-357042" algn="l" rtl="0">
              <a:lnSpc>
                <a:spcPct val="100000"/>
              </a:lnSpc>
              <a:spcBef>
                <a:spcPts val="1000"/>
              </a:spcBef>
              <a:spcAft>
                <a:spcPts val="0"/>
              </a:spcAft>
              <a:buSzPct val="100000"/>
              <a:buChar char="•"/>
            </a:pPr>
            <a:r>
              <a:rPr lang="en-US" sz="5050"/>
              <a:t>Environment variables: lighting, noise level, seating arrangement</a:t>
            </a:r>
            <a:endParaRPr/>
          </a:p>
        </p:txBody>
      </p:sp>
      <p:sp>
        <p:nvSpPr>
          <p:cNvPr id="560" name="Google Shape;560;g11fcbd0e69e_0_1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Common Triggers</a:t>
            </a:r>
            <a:endParaRPr>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g11fcbd0e69e_0_17"/>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Additional Triggers </a:t>
            </a:r>
            <a:endParaRPr>
              <a:solidFill>
                <a:schemeClr val="lt1"/>
              </a:solidFill>
            </a:endParaRPr>
          </a:p>
        </p:txBody>
      </p:sp>
      <p:sp>
        <p:nvSpPr>
          <p:cNvPr id="567" name="Google Shape;567;g11fcbd0e69e_0_1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92500" lnSpcReduction="10000"/>
          </a:bodyPr>
          <a:lstStyle/>
          <a:p>
            <a:pPr marL="457200" lvl="0" indent="-413870" algn="l" rtl="0">
              <a:lnSpc>
                <a:spcPct val="100000"/>
              </a:lnSpc>
              <a:spcBef>
                <a:spcPts val="640"/>
              </a:spcBef>
              <a:spcAft>
                <a:spcPts val="0"/>
              </a:spcAft>
              <a:buSzPct val="134453"/>
              <a:buChar char="•"/>
            </a:pPr>
            <a:r>
              <a:rPr lang="en-US"/>
              <a:t>Feeling overwhelmed</a:t>
            </a:r>
            <a:endParaRPr/>
          </a:p>
          <a:p>
            <a:pPr marL="457200" lvl="0" indent="-413870" algn="l" rtl="0">
              <a:lnSpc>
                <a:spcPct val="100000"/>
              </a:lnSpc>
              <a:spcBef>
                <a:spcPts val="640"/>
              </a:spcBef>
              <a:spcAft>
                <a:spcPts val="0"/>
              </a:spcAft>
              <a:buSzPct val="134453"/>
              <a:buChar char="•"/>
            </a:pPr>
            <a:r>
              <a:rPr lang="en-US"/>
              <a:t>Failing grades or worrying about an assignment or project</a:t>
            </a:r>
            <a:endParaRPr/>
          </a:p>
          <a:p>
            <a:pPr marL="457200" lvl="0" indent="-413870" algn="l" rtl="0">
              <a:lnSpc>
                <a:spcPct val="100000"/>
              </a:lnSpc>
              <a:spcBef>
                <a:spcPts val="640"/>
              </a:spcBef>
              <a:spcAft>
                <a:spcPts val="0"/>
              </a:spcAft>
              <a:buSzPct val="134453"/>
              <a:buChar char="•"/>
            </a:pPr>
            <a:r>
              <a:rPr lang="en-US"/>
              <a:t>Frightening news events</a:t>
            </a:r>
            <a:endParaRPr/>
          </a:p>
          <a:p>
            <a:pPr marL="457200" lvl="0" indent="-413870" algn="l" rtl="0">
              <a:lnSpc>
                <a:spcPct val="100000"/>
              </a:lnSpc>
              <a:spcBef>
                <a:spcPts val="640"/>
              </a:spcBef>
              <a:spcAft>
                <a:spcPts val="0"/>
              </a:spcAft>
              <a:buSzPct val="134453"/>
              <a:buChar char="•"/>
            </a:pPr>
            <a:r>
              <a:rPr lang="en-US"/>
              <a:t>Being ignored/being criticized</a:t>
            </a:r>
            <a:endParaRPr/>
          </a:p>
          <a:p>
            <a:pPr marL="457200" lvl="0" indent="-413870" algn="l" rtl="0">
              <a:lnSpc>
                <a:spcPct val="100000"/>
              </a:lnSpc>
              <a:spcBef>
                <a:spcPts val="640"/>
              </a:spcBef>
              <a:spcAft>
                <a:spcPts val="0"/>
              </a:spcAft>
              <a:buSzPct val="134453"/>
              <a:buChar char="•"/>
            </a:pPr>
            <a:r>
              <a:rPr lang="en-US"/>
              <a:t>Anniversary of a loss or trauma</a:t>
            </a:r>
            <a:endParaRPr/>
          </a:p>
          <a:p>
            <a:pPr marL="457200" lvl="0" indent="-413870" algn="l" rtl="0">
              <a:lnSpc>
                <a:spcPct val="100000"/>
              </a:lnSpc>
              <a:spcBef>
                <a:spcPts val="640"/>
              </a:spcBef>
              <a:spcAft>
                <a:spcPts val="0"/>
              </a:spcAft>
              <a:buSzPct val="134452"/>
              <a:buChar char="•"/>
            </a:pPr>
            <a:r>
              <a:rPr lang="en-US"/>
              <a:t>Someone being unavailable to you</a:t>
            </a:r>
            <a:endParaRPr/>
          </a:p>
          <a:p>
            <a:pPr marL="457200" lvl="0" indent="-413870" algn="l" rtl="0">
              <a:lnSpc>
                <a:spcPct val="100000"/>
              </a:lnSpc>
              <a:spcBef>
                <a:spcPts val="640"/>
              </a:spcBef>
              <a:spcAft>
                <a:spcPts val="0"/>
              </a:spcAft>
              <a:buSzPct val="134452"/>
              <a:buChar char="•"/>
            </a:pPr>
            <a:r>
              <a:rPr lang="en-US"/>
              <a:t>Lack of belonging</a:t>
            </a:r>
            <a:endParaRPr/>
          </a:p>
          <a:p>
            <a:pPr marL="457200" lvl="0" indent="-413870" algn="l" rtl="0">
              <a:lnSpc>
                <a:spcPct val="100000"/>
              </a:lnSpc>
              <a:spcBef>
                <a:spcPts val="640"/>
              </a:spcBef>
              <a:spcAft>
                <a:spcPts val="0"/>
              </a:spcAft>
              <a:buSzPct val="134453"/>
              <a:buChar char="•"/>
            </a:pPr>
            <a:r>
              <a:rPr lang="en-US"/>
              <a:t>Spending too much time alone</a:t>
            </a:r>
            <a:endParaRPr/>
          </a:p>
          <a:p>
            <a:pPr marL="457200" lvl="0" indent="-413870" algn="l" rtl="0">
              <a:lnSpc>
                <a:spcPct val="100000"/>
              </a:lnSpc>
              <a:spcBef>
                <a:spcPts val="640"/>
              </a:spcBef>
              <a:spcAft>
                <a:spcPts val="0"/>
              </a:spcAft>
              <a:buSzPct val="134453"/>
              <a:buChar char="•"/>
            </a:pPr>
            <a:r>
              <a:rPr lang="en-US"/>
              <a:t>End of relationship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g17bec288755_0_1662" title="The Escalation Cycle"/>
          <p:cNvPicPr preferRelativeResize="0"/>
          <p:nvPr/>
        </p:nvPicPr>
        <p:blipFill rotWithShape="1">
          <a:blip r:embed="rId3">
            <a:alphaModFix/>
          </a:blip>
          <a:srcRect/>
          <a:stretch/>
        </p:blipFill>
        <p:spPr>
          <a:xfrm>
            <a:off x="5659027" y="4518850"/>
            <a:ext cx="3484974" cy="2204350"/>
          </a:xfrm>
          <a:prstGeom prst="rect">
            <a:avLst/>
          </a:prstGeom>
          <a:noFill/>
          <a:ln>
            <a:noFill/>
          </a:ln>
        </p:spPr>
      </p:pic>
      <p:sp>
        <p:nvSpPr>
          <p:cNvPr id="573" name="Google Shape;573;g17bec288755_0_166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What are triggers for you?</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What are triggers for your students?</a:t>
            </a:r>
            <a:endParaRPr/>
          </a:p>
          <a:p>
            <a:pPr marL="457200" lvl="0" indent="-228600" algn="l" rtl="0">
              <a:lnSpc>
                <a:spcPct val="100000"/>
              </a:lnSpc>
              <a:spcBef>
                <a:spcPts val="640"/>
              </a:spcBef>
              <a:spcAft>
                <a:spcPts val="0"/>
              </a:spcAft>
              <a:buSzPts val="3200"/>
              <a:buNone/>
            </a:pPr>
            <a:endParaRPr/>
          </a:p>
          <a:p>
            <a:pPr marL="457200" lvl="0" indent="-431800" algn="l" rtl="0">
              <a:lnSpc>
                <a:spcPct val="100000"/>
              </a:lnSpc>
              <a:spcBef>
                <a:spcPts val="640"/>
              </a:spcBef>
              <a:spcAft>
                <a:spcPts val="0"/>
              </a:spcAft>
              <a:buSzPts val="3200"/>
              <a:buChar char="•"/>
            </a:pPr>
            <a:r>
              <a:rPr lang="en-US"/>
              <a:t>What does</a:t>
            </a:r>
            <a:br>
              <a:rPr lang="en-US"/>
            </a:br>
            <a:r>
              <a:rPr lang="en-US"/>
              <a:t>that look like?</a:t>
            </a:r>
            <a:endParaRPr/>
          </a:p>
        </p:txBody>
      </p:sp>
      <p:sp>
        <p:nvSpPr>
          <p:cNvPr id="574" name="Google Shape;574;g17bec288755_0_1662" title="Arrow"/>
          <p:cNvSpPr/>
          <p:nvPr/>
        </p:nvSpPr>
        <p:spPr>
          <a:xfrm rot="2117958">
            <a:off x="3647304" y="4654935"/>
            <a:ext cx="2011776" cy="598727"/>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17bec288755_0_166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Discussion</a:t>
            </a:r>
            <a:endParaRPr>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g11fcbd0e69e_0_10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25000" lnSpcReduction="20000"/>
          </a:bodyPr>
          <a:lstStyle/>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First Step: Check Yourself</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Precorrection					</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Limit setting  					</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Offering Choice</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Redirection / Prompting</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Behavior momentum</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Validation	</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Active Listening	</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Systematically Modifying Context</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Differential Reinforcement</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Reduce situation demands</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Teacher proximity</a:t>
            </a:r>
            <a:endParaRPr sz="8400">
              <a:latin typeface="Verdana"/>
              <a:ea typeface="Verdana"/>
              <a:cs typeface="Verdana"/>
              <a:sym typeface="Verdana"/>
            </a:endParaRPr>
          </a:p>
          <a:p>
            <a:pPr marL="457200" lvl="0" indent="-361950" algn="l" rtl="0">
              <a:lnSpc>
                <a:spcPct val="100000"/>
              </a:lnSpc>
              <a:spcBef>
                <a:spcPts val="640"/>
              </a:spcBef>
              <a:spcAft>
                <a:spcPts val="0"/>
              </a:spcAft>
              <a:buSzPct val="100000"/>
              <a:buFont typeface="Verdana"/>
              <a:buChar char="•"/>
            </a:pPr>
            <a:r>
              <a:rPr lang="en-US" sz="8400">
                <a:latin typeface="Verdana"/>
                <a:ea typeface="Verdana"/>
                <a:cs typeface="Verdana"/>
                <a:sym typeface="Verdana"/>
              </a:rPr>
              <a:t>Provide independent, passive, or movement activities</a:t>
            </a:r>
            <a:endParaRPr sz="8400">
              <a:latin typeface="Verdana"/>
              <a:ea typeface="Verdana"/>
              <a:cs typeface="Verdana"/>
              <a:sym typeface="Verdana"/>
            </a:endParaRPr>
          </a:p>
          <a:p>
            <a:pPr marL="25400" lvl="0" indent="0" algn="ctr" rtl="0">
              <a:lnSpc>
                <a:spcPct val="100000"/>
              </a:lnSpc>
              <a:spcBef>
                <a:spcPts val="640"/>
              </a:spcBef>
              <a:spcAft>
                <a:spcPts val="0"/>
              </a:spcAft>
              <a:buSzPct val="160401"/>
              <a:buNone/>
            </a:pPr>
            <a:br>
              <a:rPr lang="en-US" sz="4200" b="1"/>
            </a:br>
            <a:r>
              <a:rPr lang="en-US" sz="7200" b="1">
                <a:latin typeface="Verdana"/>
                <a:ea typeface="Verdana"/>
                <a:cs typeface="Verdana"/>
                <a:sym typeface="Verdana"/>
              </a:rPr>
              <a:t>Goal:  Interrupt/Intervene </a:t>
            </a:r>
            <a:endParaRPr sz="7200">
              <a:latin typeface="Verdana"/>
              <a:ea typeface="Verdana"/>
              <a:cs typeface="Verdana"/>
              <a:sym typeface="Verdana"/>
            </a:endParaRPr>
          </a:p>
          <a:p>
            <a:pPr marL="25400" lvl="0" indent="0" algn="ctr" rtl="0">
              <a:lnSpc>
                <a:spcPct val="100000"/>
              </a:lnSpc>
              <a:spcBef>
                <a:spcPts val="640"/>
              </a:spcBef>
              <a:spcAft>
                <a:spcPts val="0"/>
              </a:spcAft>
              <a:buSzPct val="93567"/>
              <a:buNone/>
            </a:pPr>
            <a:r>
              <a:rPr lang="en-US" sz="7200" b="1">
                <a:latin typeface="Verdana"/>
                <a:ea typeface="Verdana"/>
                <a:cs typeface="Verdana"/>
                <a:sym typeface="Verdana"/>
              </a:rPr>
              <a:t>(Separate student from trigger)</a:t>
            </a:r>
            <a:endParaRPr sz="7200">
              <a:latin typeface="Verdana"/>
              <a:ea typeface="Verdana"/>
              <a:cs typeface="Verdana"/>
              <a:sym typeface="Verdana"/>
            </a:endParaRPr>
          </a:p>
        </p:txBody>
      </p:sp>
      <p:pic>
        <p:nvPicPr>
          <p:cNvPr id="581" name="Google Shape;581;g11fcbd0e69e_0_105" title="decorative"/>
          <p:cNvPicPr preferRelativeResize="0"/>
          <p:nvPr/>
        </p:nvPicPr>
        <p:blipFill rotWithShape="1">
          <a:blip r:embed="rId3">
            <a:alphaModFix/>
          </a:blip>
          <a:srcRect r="754"/>
          <a:stretch/>
        </p:blipFill>
        <p:spPr>
          <a:xfrm>
            <a:off x="5937955" y="1660634"/>
            <a:ext cx="2977450" cy="2925175"/>
          </a:xfrm>
          <a:prstGeom prst="rect">
            <a:avLst/>
          </a:prstGeom>
          <a:noFill/>
          <a:ln>
            <a:noFill/>
          </a:ln>
          <a:effectLst>
            <a:outerShdw blurRad="171450" dist="9525" dir="19140000" algn="bl" rotWithShape="0">
              <a:srgbClr val="000000"/>
            </a:outerShdw>
            <a:reflection endPos="6000" fadeDir="5400012" sy="-100000" algn="bl" rotWithShape="0"/>
          </a:effectLst>
        </p:spPr>
      </p:pic>
      <p:sp>
        <p:nvSpPr>
          <p:cNvPr id="582" name="Google Shape;582;g11fcbd0e69e_0_105"/>
          <p:cNvSpPr txBox="1"/>
          <p:nvPr/>
        </p:nvSpPr>
        <p:spPr>
          <a:xfrm>
            <a:off x="5926675" y="2286144"/>
            <a:ext cx="30000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Verdana"/>
                <a:ea typeface="Verdana"/>
                <a:cs typeface="Verdana"/>
                <a:sym typeface="Verdana"/>
              </a:rPr>
              <a:t>Think “Function”!</a:t>
            </a:r>
            <a:endParaRPr sz="1400" b="0" i="0" u="none" strike="noStrike" cap="none">
              <a:solidFill>
                <a:srgbClr val="000000"/>
              </a:solidFill>
              <a:latin typeface="Arial"/>
              <a:ea typeface="Arial"/>
              <a:cs typeface="Arial"/>
              <a:sym typeface="Arial"/>
            </a:endParaRPr>
          </a:p>
        </p:txBody>
      </p:sp>
      <p:sp>
        <p:nvSpPr>
          <p:cNvPr id="583" name="Google Shape;583;g11fcbd0e69e_0_10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u="sng">
                <a:solidFill>
                  <a:schemeClr val="lt1"/>
                </a:solidFill>
                <a:hlinkClick r:id="rId4">
                  <a:extLst>
                    <a:ext uri="{A12FA001-AC4F-418D-AE19-62706E023703}">
                      <ahyp:hlinkClr xmlns:ahyp="http://schemas.microsoft.com/office/drawing/2018/hyperlinkcolor" val="tx"/>
                    </a:ext>
                  </a:extLst>
                </a:hlinkClick>
              </a:rPr>
              <a:t>Trigger Phase: Strategies</a:t>
            </a:r>
            <a:endParaRPr>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13bbdaf2974_0_78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en-US" sz="3200">
                <a:solidFill>
                  <a:schemeClr val="lt1"/>
                </a:solidFill>
              </a:rPr>
              <a:t>Using Precorrection to Address Behavior</a:t>
            </a:r>
            <a:r>
              <a:rPr lang="en-US" sz="3200"/>
              <a:t> </a:t>
            </a:r>
            <a:endParaRPr/>
          </a:p>
        </p:txBody>
      </p:sp>
      <p:sp>
        <p:nvSpPr>
          <p:cNvPr id="589" name="Google Shape;589;g13bbdaf2974_0_78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Tardiness to class</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Difficulty with schedule changes</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Talkative during independent practice</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Sleeping in class</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Missing materials</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Chaotic class changes</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Frustration with writing tasks</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g24b1b9bd0d1_2_404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Limit Setting</a:t>
            </a:r>
            <a:endParaRPr>
              <a:solidFill>
                <a:schemeClr val="lt1"/>
              </a:solidFill>
            </a:endParaRPr>
          </a:p>
        </p:txBody>
      </p:sp>
      <p:sp>
        <p:nvSpPr>
          <p:cNvPr id="595" name="Google Shape;595;g24b1b9bd0d1_2_404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200"/>
              <a:buNone/>
            </a:pPr>
            <a:r>
              <a:rPr lang="en-US" sz="2800" b="1">
                <a:latin typeface="Verdana"/>
                <a:ea typeface="Verdana"/>
                <a:cs typeface="Verdana"/>
                <a:sym typeface="Verdana"/>
              </a:rPr>
              <a:t>Setting limits effectively requires a balance of firmness and respect.</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sz="2400">
              <a:latin typeface="Verdana"/>
              <a:ea typeface="Verdana"/>
              <a:cs typeface="Verdana"/>
              <a:sym typeface="Verdana"/>
            </a:endParaRPr>
          </a:p>
          <a:p>
            <a:pPr marL="482600" lvl="0" indent="-457200" algn="l" rtl="0">
              <a:lnSpc>
                <a:spcPct val="100000"/>
              </a:lnSpc>
              <a:spcBef>
                <a:spcPts val="640"/>
              </a:spcBef>
              <a:spcAft>
                <a:spcPts val="0"/>
              </a:spcAft>
              <a:buSzPts val="2400"/>
              <a:buFont typeface="Verdana"/>
              <a:buAutoNum type="arabicPeriod"/>
            </a:pPr>
            <a:r>
              <a:rPr lang="en-US" sz="2400">
                <a:latin typeface="Verdana"/>
                <a:ea typeface="Verdana"/>
                <a:cs typeface="Verdana"/>
                <a:sym typeface="Verdana"/>
              </a:rPr>
              <a:t>State request clearly and concisely.</a:t>
            </a:r>
            <a:endParaRPr>
              <a:latin typeface="Verdana"/>
              <a:ea typeface="Verdana"/>
              <a:cs typeface="Verdana"/>
              <a:sym typeface="Verdana"/>
            </a:endParaRPr>
          </a:p>
          <a:p>
            <a:pPr marL="482600" lvl="0" indent="-457200" algn="l" rtl="0">
              <a:lnSpc>
                <a:spcPct val="100000"/>
              </a:lnSpc>
              <a:spcBef>
                <a:spcPts val="640"/>
              </a:spcBef>
              <a:spcAft>
                <a:spcPts val="0"/>
              </a:spcAft>
              <a:buSzPts val="2400"/>
              <a:buFont typeface="Verdana"/>
              <a:buAutoNum type="arabicPeriod"/>
            </a:pPr>
            <a:r>
              <a:rPr lang="en-US" sz="2400">
                <a:latin typeface="Verdana"/>
                <a:ea typeface="Verdana"/>
                <a:cs typeface="Verdana"/>
                <a:sym typeface="Verdana"/>
              </a:rPr>
              <a:t>Provide limited, but reasonable choices.</a:t>
            </a:r>
            <a:endParaRPr>
              <a:latin typeface="Verdana"/>
              <a:ea typeface="Verdana"/>
              <a:cs typeface="Verdana"/>
              <a:sym typeface="Verdana"/>
            </a:endParaRPr>
          </a:p>
          <a:p>
            <a:pPr marL="482600" lvl="0" indent="-457200" algn="l" rtl="0">
              <a:lnSpc>
                <a:spcPct val="100000"/>
              </a:lnSpc>
              <a:spcBef>
                <a:spcPts val="640"/>
              </a:spcBef>
              <a:spcAft>
                <a:spcPts val="0"/>
              </a:spcAft>
              <a:buSzPts val="2400"/>
              <a:buFont typeface="Verdana"/>
              <a:buAutoNum type="arabicPeriod"/>
            </a:pPr>
            <a:r>
              <a:rPr lang="en-US" sz="2400">
                <a:latin typeface="Verdana"/>
                <a:ea typeface="Verdana"/>
                <a:cs typeface="Verdana"/>
                <a:sym typeface="Verdana"/>
              </a:rPr>
              <a:t>Use instructive consequences that hold students accountable for their actions. </a:t>
            </a:r>
            <a:endParaRPr>
              <a:latin typeface="Verdana"/>
              <a:ea typeface="Verdana"/>
              <a:cs typeface="Verdana"/>
              <a:sym typeface="Verdan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4b1b9bd0d1_2_405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Why Provide Choices?</a:t>
            </a:r>
            <a:endParaRPr>
              <a:solidFill>
                <a:schemeClr val="lt1"/>
              </a:solidFill>
            </a:endParaRPr>
          </a:p>
        </p:txBody>
      </p:sp>
      <p:sp>
        <p:nvSpPr>
          <p:cNvPr id="601" name="Google Shape;601;g24b1b9bd0d1_2_405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200"/>
              <a:buNone/>
            </a:pPr>
            <a:r>
              <a:rPr lang="en-US">
                <a:latin typeface="Verdana"/>
                <a:ea typeface="Verdana"/>
                <a:cs typeface="Verdana"/>
                <a:sym typeface="Verdana"/>
              </a:rPr>
              <a:t>The more “backed against a wall” a student feels, the more “acting out” behavior will occur.</a:t>
            </a:r>
            <a:endParaRPr>
              <a:latin typeface="Verdana"/>
              <a:ea typeface="Verdana"/>
              <a:cs typeface="Verdana"/>
              <a:sym typeface="Verdana"/>
            </a:endParaRPr>
          </a:p>
          <a:p>
            <a:pPr marL="25400" lvl="0" indent="0" algn="ctr" rtl="0">
              <a:lnSpc>
                <a:spcPct val="100000"/>
              </a:lnSpc>
              <a:spcBef>
                <a:spcPts val="640"/>
              </a:spcBef>
              <a:spcAft>
                <a:spcPts val="0"/>
              </a:spcAft>
              <a:buSzPts val="3200"/>
              <a:buNone/>
            </a:pPr>
            <a:endParaRPr>
              <a:latin typeface="Verdana"/>
              <a:ea typeface="Verdana"/>
              <a:cs typeface="Verdana"/>
              <a:sym typeface="Verdana"/>
            </a:endParaRPr>
          </a:p>
          <a:p>
            <a:pPr marL="25400" lvl="0" indent="0" algn="ctr" rtl="0">
              <a:lnSpc>
                <a:spcPct val="100000"/>
              </a:lnSpc>
              <a:spcBef>
                <a:spcPts val="640"/>
              </a:spcBef>
              <a:spcAft>
                <a:spcPts val="0"/>
              </a:spcAft>
              <a:buSzPts val="3200"/>
              <a:buNone/>
            </a:pPr>
            <a:r>
              <a:rPr lang="en-US">
                <a:latin typeface="Verdana"/>
                <a:ea typeface="Verdana"/>
                <a:cs typeface="Verdana"/>
                <a:sym typeface="Verdana"/>
              </a:rPr>
              <a:t>A simple solution is to give the student a small sense of control. To do this, offer the student choices within the trying situation.</a:t>
            </a:r>
            <a:endParaRPr>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4b1b9bd0d1_2_40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Offering Choice</a:t>
            </a:r>
            <a:endParaRPr>
              <a:solidFill>
                <a:schemeClr val="lt1"/>
              </a:solidFill>
            </a:endParaRPr>
          </a:p>
        </p:txBody>
      </p:sp>
      <p:sp>
        <p:nvSpPr>
          <p:cNvPr id="607" name="Google Shape;607;g24b1b9bd0d1_2_405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31800" algn="l" rtl="0">
              <a:lnSpc>
                <a:spcPct val="100000"/>
              </a:lnSpc>
              <a:spcBef>
                <a:spcPts val="640"/>
              </a:spcBef>
              <a:spcAft>
                <a:spcPts val="0"/>
              </a:spcAft>
              <a:buSzPts val="3200"/>
              <a:buFont typeface="Verdana"/>
              <a:buChar char="•"/>
            </a:pPr>
            <a:r>
              <a:rPr lang="en-US" sz="2800">
                <a:latin typeface="Verdana"/>
                <a:ea typeface="Verdana"/>
                <a:cs typeface="Verdana"/>
                <a:sym typeface="Verdana"/>
              </a:rPr>
              <a:t>Structured choice gives a student a sense of control over a situation by providing options </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sz="2800">
              <a:latin typeface="Verdana"/>
              <a:ea typeface="Verdana"/>
              <a:cs typeface="Verdana"/>
              <a:sym typeface="Verdana"/>
            </a:endParaRPr>
          </a:p>
          <a:p>
            <a:pPr marL="457200" lvl="0" indent="-431800" algn="l" rtl="0">
              <a:lnSpc>
                <a:spcPct val="100000"/>
              </a:lnSpc>
              <a:spcBef>
                <a:spcPts val="640"/>
              </a:spcBef>
              <a:spcAft>
                <a:spcPts val="0"/>
              </a:spcAft>
              <a:buSzPts val="3200"/>
              <a:buChar char="•"/>
            </a:pPr>
            <a:r>
              <a:rPr lang="en-US" sz="2800">
                <a:latin typeface="Verdana"/>
                <a:ea typeface="Verdana"/>
                <a:cs typeface="Verdana"/>
                <a:sym typeface="Verdana"/>
              </a:rPr>
              <a:t>Structured choice interventions are used to </a:t>
            </a:r>
            <a:r>
              <a:rPr lang="en-US" sz="2800" b="1">
                <a:latin typeface="Verdana"/>
                <a:ea typeface="Verdana"/>
                <a:cs typeface="Verdana"/>
                <a:sym typeface="Verdana"/>
              </a:rPr>
              <a:t>prevent or de-escalate</a:t>
            </a:r>
            <a:r>
              <a:rPr lang="en-US" sz="2800">
                <a:latin typeface="Verdana"/>
                <a:ea typeface="Verdana"/>
                <a:cs typeface="Verdana"/>
                <a:sym typeface="Verdana"/>
              </a:rPr>
              <a:t> interfering behaviors and to </a:t>
            </a:r>
            <a:r>
              <a:rPr lang="en-US" sz="2800" b="1">
                <a:latin typeface="Verdana"/>
                <a:ea typeface="Verdana"/>
                <a:cs typeface="Verdana"/>
                <a:sym typeface="Verdana"/>
              </a:rPr>
              <a:t>increase appropriate</a:t>
            </a:r>
            <a:r>
              <a:rPr lang="en-US" sz="2800">
                <a:latin typeface="Verdana"/>
                <a:ea typeface="Verdana"/>
                <a:cs typeface="Verdana"/>
                <a:sym typeface="Verdana"/>
              </a:rPr>
              <a:t> behaviors.</a:t>
            </a:r>
            <a:endParaRPr>
              <a:latin typeface="Verdana"/>
              <a:ea typeface="Verdana"/>
              <a:cs typeface="Verdana"/>
              <a:sym typeface="Verdan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4b1b9bd0d1_2_4060"/>
          <p:cNvSpPr txBox="1"/>
          <p:nvPr/>
        </p:nvSpPr>
        <p:spPr>
          <a:xfrm>
            <a:off x="3987200" y="1754375"/>
            <a:ext cx="4380900" cy="3879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Verdana"/>
                <a:ea typeface="Verdana"/>
                <a:cs typeface="Verdana"/>
                <a:sym typeface="Verdana"/>
              </a:rPr>
              <a:t>Remind student of the task without commenting on the off task behavior.</a:t>
            </a: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chemeClr val="dk1"/>
              </a:buClr>
              <a:buSzPts val="2400"/>
              <a:buFont typeface="Arial"/>
              <a:buNone/>
            </a:pPr>
            <a:r>
              <a:rPr lang="en-US" sz="2400" b="0" i="0" u="sng" strike="noStrike" cap="none">
                <a:solidFill>
                  <a:schemeClr val="dk1"/>
                </a:solidFill>
                <a:latin typeface="Verdana"/>
                <a:ea typeface="Verdana"/>
                <a:cs typeface="Verdana"/>
                <a:sym typeface="Verdana"/>
              </a:rPr>
              <a:t>Examples</a:t>
            </a:r>
            <a:r>
              <a:rPr lang="en-US" sz="2400" b="0" i="0" u="none" strike="noStrike" cap="none">
                <a:solidFill>
                  <a:schemeClr val="dk1"/>
                </a:solidFill>
                <a:latin typeface="Verdana"/>
                <a:ea typeface="Verdana"/>
                <a:cs typeface="Verdana"/>
                <a:sym typeface="Verdana"/>
              </a:rPr>
              <a:t>:</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Calling on the student to answer a question</a:t>
            </a:r>
            <a:endParaRPr sz="2400" b="0" i="0" u="none" strike="noStrike" cap="none">
              <a:solidFill>
                <a:schemeClr val="dk1"/>
              </a:solidFill>
              <a:latin typeface="Verdana"/>
              <a:ea typeface="Verdana"/>
              <a:cs typeface="Verdana"/>
              <a:sym typeface="Verdana"/>
            </a:endParaRPr>
          </a:p>
          <a:p>
            <a:pPr marL="457200" marR="0" lvl="0" indent="-381000" algn="l" rtl="0">
              <a:lnSpc>
                <a:spcPct val="100000"/>
              </a:lnSpc>
              <a:spcBef>
                <a:spcPts val="0"/>
              </a:spcBef>
              <a:spcAft>
                <a:spcPts val="0"/>
              </a:spcAft>
              <a:buClr>
                <a:schemeClr val="dk1"/>
              </a:buClr>
              <a:buSzPts val="2400"/>
              <a:buFont typeface="Verdana"/>
              <a:buChar char="●"/>
            </a:pPr>
            <a:r>
              <a:rPr lang="en-US" sz="2400" b="0" i="0" u="none" strike="noStrike" cap="none">
                <a:solidFill>
                  <a:schemeClr val="dk1"/>
                </a:solidFill>
                <a:latin typeface="Verdana"/>
                <a:ea typeface="Verdana"/>
                <a:cs typeface="Verdana"/>
                <a:sym typeface="Verdana"/>
              </a:rPr>
              <a:t>Assigning him or her a task to carry out</a:t>
            </a:r>
            <a:endParaRPr sz="24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p:txBody>
      </p:sp>
      <p:pic>
        <p:nvPicPr>
          <p:cNvPr id="613" name="Google Shape;613;g24b1b9bd0d1_2_4060" descr="decorative" title="sign pointing opposite direction"/>
          <p:cNvPicPr preferRelativeResize="0"/>
          <p:nvPr/>
        </p:nvPicPr>
        <p:blipFill rotWithShape="1">
          <a:blip r:embed="rId3">
            <a:alphaModFix/>
          </a:blip>
          <a:srcRect/>
          <a:stretch/>
        </p:blipFill>
        <p:spPr>
          <a:xfrm>
            <a:off x="457200" y="2300774"/>
            <a:ext cx="3000000" cy="3000000"/>
          </a:xfrm>
          <a:prstGeom prst="rect">
            <a:avLst/>
          </a:prstGeom>
          <a:noFill/>
          <a:ln>
            <a:noFill/>
          </a:ln>
        </p:spPr>
      </p:pic>
      <p:sp>
        <p:nvSpPr>
          <p:cNvPr id="614" name="Google Shape;614;g24b1b9bd0d1_2_406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Redirection/Prompting</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24b9c0208b8_0_269" title="Pieces of a Puzzle"/>
          <p:cNvPicPr preferRelativeResize="0"/>
          <p:nvPr/>
        </p:nvPicPr>
        <p:blipFill rotWithShape="1">
          <a:blip r:embed="rId3">
            <a:alphaModFix/>
          </a:blip>
          <a:srcRect/>
          <a:stretch/>
        </p:blipFill>
        <p:spPr>
          <a:xfrm>
            <a:off x="452874" y="4288324"/>
            <a:ext cx="923925" cy="970318"/>
          </a:xfrm>
          <a:prstGeom prst="rect">
            <a:avLst/>
          </a:prstGeom>
          <a:noFill/>
          <a:ln>
            <a:noFill/>
          </a:ln>
        </p:spPr>
      </p:pic>
      <p:pic>
        <p:nvPicPr>
          <p:cNvPr id="202" name="Google Shape;202;g24b9c0208b8_0_269" title="Desks and a board"/>
          <p:cNvPicPr preferRelativeResize="0"/>
          <p:nvPr/>
        </p:nvPicPr>
        <p:blipFill rotWithShape="1">
          <a:blip r:embed="rId4">
            <a:alphaModFix/>
          </a:blip>
          <a:srcRect/>
          <a:stretch/>
        </p:blipFill>
        <p:spPr>
          <a:xfrm>
            <a:off x="228600" y="3178725"/>
            <a:ext cx="1314450" cy="838200"/>
          </a:xfrm>
          <a:prstGeom prst="rect">
            <a:avLst/>
          </a:prstGeom>
          <a:noFill/>
          <a:ln>
            <a:noFill/>
          </a:ln>
        </p:spPr>
      </p:pic>
      <p:pic>
        <p:nvPicPr>
          <p:cNvPr id="203" name="Google Shape;203;g24b9c0208b8_0_269" title="Two hands and a heart"/>
          <p:cNvPicPr preferRelativeResize="0"/>
          <p:nvPr/>
        </p:nvPicPr>
        <p:blipFill rotWithShape="1">
          <a:blip r:embed="rId5">
            <a:alphaModFix/>
          </a:blip>
          <a:srcRect/>
          <a:stretch/>
        </p:blipFill>
        <p:spPr>
          <a:xfrm>
            <a:off x="452887" y="1813199"/>
            <a:ext cx="923924" cy="923924"/>
          </a:xfrm>
          <a:prstGeom prst="rect">
            <a:avLst/>
          </a:prstGeom>
          <a:noFill/>
          <a:ln>
            <a:noFill/>
          </a:ln>
        </p:spPr>
      </p:pic>
      <p:sp>
        <p:nvSpPr>
          <p:cNvPr id="204" name="Google Shape;204;g24b9c0208b8_0_26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fontScale="40000" lnSpcReduction="20000"/>
          </a:bodyPr>
          <a:lstStyle/>
          <a:p>
            <a:pPr marL="457200" lvl="0" indent="-228600" algn="l" rtl="0">
              <a:lnSpc>
                <a:spcPct val="100000"/>
              </a:lnSpc>
              <a:spcBef>
                <a:spcPts val="640"/>
              </a:spcBef>
              <a:spcAft>
                <a:spcPts val="0"/>
              </a:spcAft>
              <a:buSzPct val="71428"/>
              <a:buNone/>
            </a:pPr>
            <a:endParaRPr sz="11200"/>
          </a:p>
          <a:p>
            <a:pPr marL="1473200" lvl="3" indent="0" algn="l" rtl="0">
              <a:lnSpc>
                <a:spcPct val="100000"/>
              </a:lnSpc>
              <a:spcBef>
                <a:spcPts val="400"/>
              </a:spcBef>
              <a:spcAft>
                <a:spcPts val="0"/>
              </a:spcAft>
              <a:buSzPct val="83333"/>
              <a:buNone/>
            </a:pPr>
            <a:r>
              <a:rPr lang="en-US" sz="6000"/>
              <a:t>1.</a:t>
            </a:r>
            <a:r>
              <a:rPr lang="en-US" sz="6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Setting Ourselves up for Success</a:t>
            </a:r>
            <a:endParaRPr/>
          </a:p>
          <a:p>
            <a:pPr marL="1473200" lvl="3" indent="0" algn="l" rtl="0">
              <a:lnSpc>
                <a:spcPct val="100000"/>
              </a:lnSpc>
              <a:spcBef>
                <a:spcPts val="400"/>
              </a:spcBef>
              <a:spcAft>
                <a:spcPts val="0"/>
              </a:spcAft>
              <a:buSzPct val="83333"/>
              <a:buNone/>
            </a:pPr>
            <a:br>
              <a:rPr lang="en-US" sz="6000"/>
            </a:br>
            <a:br>
              <a:rPr lang="en-US" sz="6000"/>
            </a:br>
            <a:endParaRPr sz="6000"/>
          </a:p>
          <a:p>
            <a:pPr marL="1473200" lvl="3" indent="0" algn="l" rtl="0">
              <a:lnSpc>
                <a:spcPct val="100000"/>
              </a:lnSpc>
              <a:spcBef>
                <a:spcPts val="400"/>
              </a:spcBef>
              <a:spcAft>
                <a:spcPts val="0"/>
              </a:spcAft>
              <a:buSzPct val="83333"/>
              <a:buNone/>
            </a:pPr>
            <a:r>
              <a:rPr lang="en-US" sz="6000">
                <a:highlight>
                  <a:srgbClr val="FFF2CC"/>
                </a:highlight>
              </a:rPr>
              <a:t>2. Setting Our Classrooms up for Success</a:t>
            </a:r>
            <a:endParaRPr>
              <a:highlight>
                <a:srgbClr val="FFF2CC"/>
              </a:highlight>
            </a:endParaRPr>
          </a:p>
          <a:p>
            <a:pPr marL="1473200" lvl="3" indent="0" algn="l" rtl="0">
              <a:lnSpc>
                <a:spcPct val="100000"/>
              </a:lnSpc>
              <a:spcBef>
                <a:spcPts val="400"/>
              </a:spcBef>
              <a:spcAft>
                <a:spcPts val="0"/>
              </a:spcAft>
              <a:buSzPct val="83333"/>
              <a:buNone/>
            </a:pPr>
            <a:br>
              <a:rPr lang="en-US" sz="6000">
                <a:highlight>
                  <a:srgbClr val="FFF2CC"/>
                </a:highlight>
              </a:rPr>
            </a:br>
            <a:br>
              <a:rPr lang="en-US" sz="6000">
                <a:highlight>
                  <a:srgbClr val="FFF2CC"/>
                </a:highlight>
              </a:rPr>
            </a:br>
            <a:endParaRPr sz="6000">
              <a:highlight>
                <a:srgbClr val="FFF2CC"/>
              </a:highlight>
            </a:endParaRPr>
          </a:p>
          <a:p>
            <a:pPr marL="1473200" lvl="3" indent="0" algn="l" rtl="0">
              <a:lnSpc>
                <a:spcPct val="100000"/>
              </a:lnSpc>
              <a:spcBef>
                <a:spcPts val="400"/>
              </a:spcBef>
              <a:spcAft>
                <a:spcPts val="0"/>
              </a:spcAft>
              <a:buSzPct val="83333"/>
              <a:buNone/>
            </a:pPr>
            <a:r>
              <a:rPr lang="en-US" sz="6000">
                <a:highlight>
                  <a:srgbClr val="FFF2CC"/>
                </a:highlight>
              </a:rPr>
              <a:t>3. Setting our Students up for Success</a:t>
            </a:r>
            <a:endParaRPr>
              <a:highlight>
                <a:srgbClr val="FFF2CC"/>
              </a:highlight>
            </a:endParaRPr>
          </a:p>
          <a:p>
            <a:pPr marL="539750" lvl="0" indent="-311150" algn="l" rtl="0">
              <a:lnSpc>
                <a:spcPct val="100000"/>
              </a:lnSpc>
              <a:spcBef>
                <a:spcPts val="640"/>
              </a:spcBef>
              <a:spcAft>
                <a:spcPts val="0"/>
              </a:spcAft>
              <a:buSzPct val="285714"/>
              <a:buFont typeface="Arial"/>
              <a:buNone/>
            </a:pPr>
            <a:endParaRPr/>
          </a:p>
          <a:p>
            <a:pPr marL="25400" lvl="0" indent="0" algn="l" rtl="0">
              <a:lnSpc>
                <a:spcPct val="100000"/>
              </a:lnSpc>
              <a:spcBef>
                <a:spcPts val="640"/>
              </a:spcBef>
              <a:spcAft>
                <a:spcPts val="0"/>
              </a:spcAft>
              <a:buSzPct val="285714"/>
              <a:buNone/>
            </a:pPr>
            <a:r>
              <a:rPr lang="en-US"/>
              <a:t>	</a:t>
            </a:r>
            <a:endParaRPr/>
          </a:p>
          <a:p>
            <a:pPr marL="457200" lvl="0" indent="-228600" algn="l" rtl="0">
              <a:lnSpc>
                <a:spcPct val="100000"/>
              </a:lnSpc>
              <a:spcBef>
                <a:spcPts val="640"/>
              </a:spcBef>
              <a:spcAft>
                <a:spcPts val="0"/>
              </a:spcAft>
              <a:buSzPct val="285714"/>
              <a:buNone/>
            </a:pPr>
            <a:endParaRPr/>
          </a:p>
        </p:txBody>
      </p:sp>
      <p:sp>
        <p:nvSpPr>
          <p:cNvPr id="205" name="Google Shape;205;g24b9c0208b8_0_2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US"/>
              <a:t>        </a:t>
            </a:r>
            <a:r>
              <a:rPr lang="en-US">
                <a:solidFill>
                  <a:schemeClr val="lt1"/>
                </a:solidFill>
              </a:rPr>
              <a:t>Agenda for Today</a:t>
            </a:r>
            <a:br>
              <a:rPr lang="en-US"/>
            </a:br>
            <a:endParaRPr/>
          </a:p>
        </p:txBody>
      </p:sp>
      <p:pic>
        <p:nvPicPr>
          <p:cNvPr id="206" name="Google Shape;206;g24b9c0208b8_0_269" title="Checklist"/>
          <p:cNvPicPr preferRelativeResize="0"/>
          <p:nvPr/>
        </p:nvPicPr>
        <p:blipFill rotWithShape="1">
          <a:blip r:embed="rId6">
            <a:alphaModFix/>
          </a:blip>
          <a:srcRect/>
          <a:stretch/>
        </p:blipFill>
        <p:spPr>
          <a:xfrm>
            <a:off x="228600" y="151174"/>
            <a:ext cx="2077500" cy="16620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4b1b9bd0d1_2_40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Systematically Modifying Context</a:t>
            </a:r>
            <a:endParaRPr>
              <a:solidFill>
                <a:schemeClr val="lt1"/>
              </a:solidFill>
            </a:endParaRPr>
          </a:p>
        </p:txBody>
      </p:sp>
      <p:sp>
        <p:nvSpPr>
          <p:cNvPr id="620" name="Google Shape;620;g24b1b9bd0d1_2_406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459"/>
              <a:buNone/>
            </a:pPr>
            <a:r>
              <a:rPr lang="en-US" sz="3000" b="1">
                <a:latin typeface="Verdana"/>
                <a:ea typeface="Verdana"/>
                <a:cs typeface="Verdana"/>
                <a:sym typeface="Verdana"/>
              </a:rPr>
              <a:t>Providing student opportunity to temporarily remove themselves from setting/triggering event, which allows him/her to:</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calm down,</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move,</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avoid embarrassment,</a:t>
            </a:r>
            <a:endParaRPr>
              <a:latin typeface="Verdana"/>
              <a:ea typeface="Verdana"/>
              <a:cs typeface="Verdana"/>
              <a:sym typeface="Verdana"/>
            </a:endParaRPr>
          </a:p>
          <a:p>
            <a:pPr marL="457200" lvl="0" indent="-448275" algn="l" rtl="0">
              <a:lnSpc>
                <a:spcPct val="100000"/>
              </a:lnSpc>
              <a:spcBef>
                <a:spcPts val="640"/>
              </a:spcBef>
              <a:spcAft>
                <a:spcPts val="0"/>
              </a:spcAft>
              <a:buSzPts val="3459"/>
              <a:buFont typeface="Verdana"/>
              <a:buChar char="•"/>
            </a:pPr>
            <a:r>
              <a:rPr lang="en-US">
                <a:latin typeface="Verdana"/>
                <a:ea typeface="Verdana"/>
                <a:cs typeface="Verdana"/>
                <a:sym typeface="Verdana"/>
              </a:rPr>
              <a:t>return and begin to work again. </a:t>
            </a:r>
            <a:endParaRPr>
              <a:latin typeface="Verdana"/>
              <a:ea typeface="Verdana"/>
              <a:cs typeface="Verdana"/>
              <a:sym typeface="Verdan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24b1b9bd0d1_2_40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4129"/>
              <a:buNone/>
            </a:pPr>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Sending student on an errand</a:t>
            </a:r>
            <a:endParaRPr>
              <a:latin typeface="Verdana"/>
              <a:ea typeface="Verdana"/>
              <a:cs typeface="Verdana"/>
              <a:sym typeface="Verdana"/>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Taking a note to a colleague</a:t>
            </a:r>
            <a:endParaRPr>
              <a:latin typeface="Verdana"/>
              <a:ea typeface="Verdana"/>
              <a:cs typeface="Verdana"/>
              <a:sym typeface="Verdana"/>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Returning material to the library</a:t>
            </a:r>
            <a:endParaRPr>
              <a:latin typeface="Verdana"/>
              <a:ea typeface="Verdana"/>
              <a:cs typeface="Verdana"/>
              <a:sym typeface="Verdana"/>
            </a:endParaRPr>
          </a:p>
          <a:p>
            <a:pPr marL="457200" lvl="0" indent="-228600" algn="l" rtl="0">
              <a:lnSpc>
                <a:spcPct val="100000"/>
              </a:lnSpc>
              <a:spcBef>
                <a:spcPts val="640"/>
              </a:spcBef>
              <a:spcAft>
                <a:spcPts val="0"/>
              </a:spcAft>
              <a:buSzPts val="4129"/>
              <a:buNone/>
            </a:pPr>
            <a:endParaRPr>
              <a:latin typeface="Verdana"/>
              <a:ea typeface="Verdana"/>
              <a:cs typeface="Verdana"/>
              <a:sym typeface="Verdana"/>
            </a:endParaRPr>
          </a:p>
          <a:p>
            <a:pPr marL="457200" lvl="0" indent="-228600" algn="l" rtl="0">
              <a:lnSpc>
                <a:spcPct val="100000"/>
              </a:lnSpc>
              <a:spcBef>
                <a:spcPts val="640"/>
              </a:spcBef>
              <a:spcAft>
                <a:spcPts val="0"/>
              </a:spcAft>
              <a:buSzPts val="4129"/>
              <a:buNone/>
            </a:pP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a:t>
            </a:r>
            <a:r>
              <a:rPr lang="en-US" i="1">
                <a:latin typeface="Verdana"/>
                <a:ea typeface="Verdana"/>
                <a:cs typeface="Verdana"/>
                <a:sym typeface="Verdana"/>
              </a:rPr>
              <a:t>Color coding the note/pass can be used to indicate the student needed a "change of pace" and a response is not necessary.</a:t>
            </a:r>
            <a:endParaRPr>
              <a:latin typeface="Verdana"/>
              <a:ea typeface="Verdana"/>
              <a:cs typeface="Verdana"/>
              <a:sym typeface="Verdana"/>
            </a:endParaRPr>
          </a:p>
        </p:txBody>
      </p:sp>
      <p:pic>
        <p:nvPicPr>
          <p:cNvPr id="626" name="Google Shape;626;g24b1b9bd0d1_2_4073" descr="decorative" title="picture of teenage male carrying overload of books"/>
          <p:cNvPicPr preferRelativeResize="0"/>
          <p:nvPr/>
        </p:nvPicPr>
        <p:blipFill rotWithShape="1">
          <a:blip r:embed="rId3">
            <a:alphaModFix/>
          </a:blip>
          <a:srcRect t="13171"/>
          <a:stretch/>
        </p:blipFill>
        <p:spPr>
          <a:xfrm>
            <a:off x="7519295" y="1468125"/>
            <a:ext cx="1513080" cy="1960876"/>
          </a:xfrm>
          <a:prstGeom prst="rect">
            <a:avLst/>
          </a:prstGeom>
          <a:noFill/>
          <a:ln>
            <a:noFill/>
          </a:ln>
        </p:spPr>
      </p:pic>
      <p:sp>
        <p:nvSpPr>
          <p:cNvPr id="627" name="Google Shape;627;g24b1b9bd0d1_2_40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Modifying Context Examples</a:t>
            </a:r>
            <a:endParaRPr>
              <a:solidFill>
                <a:schemeClr val="lt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g24b1b9bd0d1_2_4089" descr="Open your mouth only if what you're going to say is more beautiful that silence" title="Quote"/>
          <p:cNvPicPr preferRelativeResize="0"/>
          <p:nvPr/>
        </p:nvPicPr>
        <p:blipFill rotWithShape="1">
          <a:blip r:embed="rId3">
            <a:alphaModFix/>
          </a:blip>
          <a:srcRect/>
          <a:stretch/>
        </p:blipFill>
        <p:spPr>
          <a:xfrm>
            <a:off x="284187" y="1487025"/>
            <a:ext cx="8575900" cy="4994750"/>
          </a:xfrm>
          <a:prstGeom prst="rect">
            <a:avLst/>
          </a:prstGeom>
          <a:noFill/>
          <a:ln>
            <a:noFill/>
          </a:ln>
        </p:spPr>
      </p:pic>
      <p:sp>
        <p:nvSpPr>
          <p:cNvPr id="633" name="Google Shape;633;g24b1b9bd0d1_2_408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Active Listening Tips</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24b1b9bd0d1_2_495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sz="2800">
                <a:latin typeface="Verdana"/>
                <a:ea typeface="Verdana"/>
                <a:cs typeface="Verdana"/>
                <a:sym typeface="Verdana"/>
              </a:rPr>
              <a:t>Reflect on your personal scenario</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sz="2800">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800">
                <a:latin typeface="Verdana"/>
                <a:ea typeface="Verdana"/>
                <a:cs typeface="Verdana"/>
                <a:sym typeface="Verdana"/>
              </a:rPr>
              <a:t>What strategies that we just discussed might have helped in your scenario?</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sz="2800">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800">
                <a:latin typeface="Verdana"/>
                <a:ea typeface="Verdana"/>
                <a:cs typeface="Verdana"/>
                <a:sym typeface="Verdana"/>
              </a:rPr>
              <a:t>What else might you try next time?</a:t>
            </a:r>
            <a:endParaRPr>
              <a:latin typeface="Verdana"/>
              <a:ea typeface="Verdana"/>
              <a:cs typeface="Verdana"/>
              <a:sym typeface="Verdana"/>
            </a:endParaRPr>
          </a:p>
        </p:txBody>
      </p:sp>
      <p:sp>
        <p:nvSpPr>
          <p:cNvPr id="639" name="Google Shape;639;g24b1b9bd0d1_2_495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r>
              <a:rPr lang="en-US"/>
              <a:t> </a:t>
            </a:r>
            <a:endParaRPr/>
          </a:p>
        </p:txBody>
      </p:sp>
      <p:grpSp>
        <p:nvGrpSpPr>
          <p:cNvPr id="640" name="Google Shape;640;g24b1b9bd0d1_2_4954" title="Personal Reflection"/>
          <p:cNvGrpSpPr/>
          <p:nvPr/>
        </p:nvGrpSpPr>
        <p:grpSpPr>
          <a:xfrm>
            <a:off x="8037943" y="274647"/>
            <a:ext cx="648865" cy="660482"/>
            <a:chOff x="1490050" y="3805975"/>
            <a:chExt cx="491900" cy="482350"/>
          </a:xfrm>
        </p:grpSpPr>
        <p:sp>
          <p:nvSpPr>
            <p:cNvPr id="641" name="Google Shape;641;g24b1b9bd0d1_2_4954"/>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2" name="Google Shape;642;g24b1b9bd0d1_2_4954"/>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3" name="Google Shape;643;g24b1b9bd0d1_2_4954"/>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644" name="Google Shape;644;g24b1b9bd0d1_2_4954"/>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g24b1b9bd0d1_2_4099"/>
          <p:cNvSpPr/>
          <p:nvPr/>
        </p:nvSpPr>
        <p:spPr>
          <a:xfrm>
            <a:off x="228600" y="1569493"/>
            <a:ext cx="8806200" cy="452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rgbClr val="000000"/>
                </a:solidFill>
                <a:latin typeface="Verdana"/>
                <a:ea typeface="Verdana"/>
                <a:cs typeface="Verdana"/>
                <a:sym typeface="Verdana"/>
              </a:rPr>
              <a:t>Goal</a:t>
            </a:r>
            <a:r>
              <a:rPr lang="en-US" sz="2800" b="1" i="0" u="none" strike="noStrike" cap="none">
                <a:solidFill>
                  <a:srgbClr val="000000"/>
                </a:solidFill>
                <a:latin typeface="Verdana"/>
                <a:ea typeface="Verdana"/>
                <a:cs typeface="Verdana"/>
                <a:sym typeface="Verdana"/>
              </a:rPr>
              <a:t>:  </a:t>
            </a:r>
            <a:r>
              <a:rPr lang="en-US" sz="2800" b="1" i="1" u="none" strike="noStrike" cap="none">
                <a:solidFill>
                  <a:srgbClr val="000000"/>
                </a:solidFill>
                <a:latin typeface="Verdana"/>
                <a:ea typeface="Verdana"/>
                <a:cs typeface="Verdana"/>
                <a:sym typeface="Verdana"/>
              </a:rPr>
              <a:t>Interrupt/Intervene-Connect</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100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Calming Strategies</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Redirection</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Proximity–(for attention motivated behavior)</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Provide space</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Modify task-(</a:t>
            </a:r>
            <a:r>
              <a:rPr lang="en-US" sz="2800" b="0" i="0" u="none" strike="noStrike" cap="none">
                <a:solidFill>
                  <a:srgbClr val="212121"/>
                </a:solidFill>
                <a:latin typeface="Verdana"/>
                <a:ea typeface="Verdana"/>
                <a:cs typeface="Verdana"/>
                <a:sym typeface="Verdana"/>
              </a:rPr>
              <a:t>Academic lesson is not priority at this time; moving student  back to calm phase is primary goal)</a:t>
            </a:r>
            <a:endParaRPr sz="2800" b="0" i="0" u="none" strike="noStrike" cap="none">
              <a:solidFill>
                <a:srgbClr val="000000"/>
              </a:solidFill>
              <a:latin typeface="Verdana"/>
              <a:ea typeface="Verdana"/>
              <a:cs typeface="Verdana"/>
              <a:sym typeface="Verdana"/>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Choice</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Verdana"/>
              <a:buChar char="●"/>
            </a:pPr>
            <a:r>
              <a:rPr lang="en-US" sz="2800" b="0" i="0" u="none" strike="noStrike" cap="none">
                <a:solidFill>
                  <a:srgbClr val="000000"/>
                </a:solidFill>
                <a:latin typeface="Verdana"/>
                <a:ea typeface="Verdana"/>
                <a:cs typeface="Verdana"/>
                <a:sym typeface="Verdana"/>
              </a:rPr>
              <a:t>Provide alternate/enriched sensory options</a:t>
            </a:r>
            <a:endParaRPr sz="1400" b="0" i="0" u="none" strike="noStrike" cap="none">
              <a:solidFill>
                <a:srgbClr val="000000"/>
              </a:solidFill>
              <a:latin typeface="Arial"/>
              <a:ea typeface="Arial"/>
              <a:cs typeface="Arial"/>
              <a:sym typeface="Arial"/>
            </a:endParaRPr>
          </a:p>
        </p:txBody>
      </p:sp>
      <p:sp>
        <p:nvSpPr>
          <p:cNvPr id="650" name="Google Shape;650;g24b1b9bd0d1_2_409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Escalation Phase: Strategies</a:t>
            </a:r>
            <a:endParaRPr>
              <a:solidFill>
                <a:schemeClr val="lt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g134ba78c8ca_0_72" descr="Hand model showing upstairs nd downstairs brain" title="Hand Model"/>
          <p:cNvPicPr preferRelativeResize="0"/>
          <p:nvPr/>
        </p:nvPicPr>
        <p:blipFill rotWithShape="1">
          <a:blip r:embed="rId3">
            <a:alphaModFix/>
          </a:blip>
          <a:srcRect/>
          <a:stretch/>
        </p:blipFill>
        <p:spPr>
          <a:xfrm>
            <a:off x="1871850" y="1600175"/>
            <a:ext cx="5561350" cy="4922325"/>
          </a:xfrm>
          <a:prstGeom prst="rect">
            <a:avLst/>
          </a:prstGeom>
          <a:noFill/>
          <a:ln>
            <a:noFill/>
          </a:ln>
        </p:spPr>
      </p:pic>
      <p:sp>
        <p:nvSpPr>
          <p:cNvPr id="656" name="Google Shape;656;g134ba78c8ca_0_72"/>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A Reminder of What Happens When we Move up the Crisis Cycle</a:t>
            </a:r>
            <a:endParaRPr>
              <a:solidFill>
                <a:schemeClr val="lt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134ba78c8ca_0_115"/>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Talk privately with the student</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Use encouraging words</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Show empathy/</a:t>
            </a:r>
            <a:endParaRPr>
              <a:latin typeface="Verdana"/>
              <a:ea typeface="Verdana"/>
              <a:cs typeface="Verdana"/>
              <a:sym typeface="Verdana"/>
            </a:endParaRPr>
          </a:p>
          <a:p>
            <a:pPr marL="457200" lvl="0" indent="0" algn="l" rtl="0">
              <a:lnSpc>
                <a:spcPct val="100000"/>
              </a:lnSpc>
              <a:spcBef>
                <a:spcPts val="640"/>
              </a:spcBef>
              <a:spcAft>
                <a:spcPts val="0"/>
              </a:spcAft>
              <a:buSzPts val="3200"/>
              <a:buNone/>
            </a:pPr>
            <a:r>
              <a:rPr lang="en-US">
                <a:latin typeface="Verdana"/>
                <a:ea typeface="Verdana"/>
                <a:cs typeface="Verdana"/>
                <a:sym typeface="Verdana"/>
              </a:rPr>
              <a:t>understanding</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latin typeface="Verdana"/>
              <a:ea typeface="Verdana"/>
              <a:cs typeface="Verdana"/>
              <a:sym typeface="Verdana"/>
            </a:endParaRPr>
          </a:p>
        </p:txBody>
      </p:sp>
      <p:sp>
        <p:nvSpPr>
          <p:cNvPr id="662" name="Google Shape;662;g134ba78c8ca_0_11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Connection before Correction</a:t>
            </a:r>
            <a:endParaRPr>
              <a:solidFill>
                <a:schemeClr val="lt1"/>
              </a:solidFill>
            </a:endParaRPr>
          </a:p>
        </p:txBody>
      </p:sp>
      <p:pic>
        <p:nvPicPr>
          <p:cNvPr id="663" name="Google Shape;663;g134ba78c8ca_0_115" title="Teacher talking to student"/>
          <p:cNvPicPr preferRelativeResize="0"/>
          <p:nvPr/>
        </p:nvPicPr>
        <p:blipFill rotWithShape="1">
          <a:blip r:embed="rId3">
            <a:alphaModFix/>
          </a:blip>
          <a:srcRect/>
          <a:stretch/>
        </p:blipFill>
        <p:spPr>
          <a:xfrm>
            <a:off x="4572000" y="3575275"/>
            <a:ext cx="4231476" cy="22215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34ba78c8ca_0_12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Validation</a:t>
            </a:r>
            <a:endParaRPr>
              <a:solidFill>
                <a:schemeClr val="lt1"/>
              </a:solidFill>
            </a:endParaRPr>
          </a:p>
        </p:txBody>
      </p:sp>
      <p:sp>
        <p:nvSpPr>
          <p:cNvPr id="669" name="Google Shape;669;g134ba78c8ca_0_12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765"/>
              <a:buNone/>
            </a:pPr>
            <a:r>
              <a:rPr lang="en-US" sz="2400" b="1">
                <a:latin typeface="Verdana"/>
                <a:ea typeface="Verdana"/>
                <a:cs typeface="Verdana"/>
                <a:sym typeface="Verdana"/>
              </a:rPr>
              <a:t>In the moment, </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Don’t try to fix it.</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Don’t give a life lesson or lecture.</a:t>
            </a:r>
            <a:endParaRPr sz="2400">
              <a:latin typeface="Verdana"/>
              <a:ea typeface="Verdana"/>
              <a:cs typeface="Verdana"/>
              <a:sym typeface="Verdana"/>
            </a:endParaRPr>
          </a:p>
          <a:p>
            <a:pPr marL="457200" lvl="0" indent="-228600" algn="l" rtl="0">
              <a:lnSpc>
                <a:spcPct val="100000"/>
              </a:lnSpc>
              <a:spcBef>
                <a:spcPts val="640"/>
              </a:spcBef>
              <a:spcAft>
                <a:spcPts val="0"/>
              </a:spcAft>
              <a:buSzPts val="3765"/>
              <a:buNone/>
            </a:pPr>
            <a:endParaRPr sz="2400">
              <a:latin typeface="Verdana"/>
              <a:ea typeface="Verdana"/>
              <a:cs typeface="Verdana"/>
              <a:sym typeface="Verdana"/>
            </a:endParaRPr>
          </a:p>
          <a:p>
            <a:pPr marL="25400" lvl="0" indent="0" algn="l" rtl="0">
              <a:lnSpc>
                <a:spcPct val="100000"/>
              </a:lnSpc>
              <a:spcBef>
                <a:spcPts val="640"/>
              </a:spcBef>
              <a:spcAft>
                <a:spcPts val="0"/>
              </a:spcAft>
              <a:buSzPts val="3765"/>
              <a:buNone/>
            </a:pPr>
            <a:r>
              <a:rPr lang="en-US" sz="2400" b="1">
                <a:latin typeface="Verdana"/>
                <a:ea typeface="Verdana"/>
                <a:cs typeface="Verdana"/>
                <a:sym typeface="Verdana"/>
              </a:rPr>
              <a:t>Try using Validating Statements:</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What can I help you with?</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What do you need to feel safer?</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I hear you, that sounds hard.</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How did that make you feel?</a:t>
            </a:r>
            <a:endParaRPr sz="2400">
              <a:latin typeface="Verdana"/>
              <a:ea typeface="Verdana"/>
              <a:cs typeface="Verdana"/>
              <a:sym typeface="Verdana"/>
            </a:endParaRPr>
          </a:p>
          <a:p>
            <a:pPr marL="457200" lvl="0" indent="-381000" algn="l" rtl="0">
              <a:lnSpc>
                <a:spcPct val="100000"/>
              </a:lnSpc>
              <a:spcBef>
                <a:spcPts val="640"/>
              </a:spcBef>
              <a:spcAft>
                <a:spcPts val="0"/>
              </a:spcAft>
              <a:buSzPts val="2400"/>
              <a:buFont typeface="Verdana"/>
              <a:buChar char="•"/>
            </a:pPr>
            <a:r>
              <a:rPr lang="en-US" sz="2400">
                <a:latin typeface="Verdana"/>
                <a:ea typeface="Verdana"/>
                <a:cs typeface="Verdana"/>
                <a:sym typeface="Verdana"/>
              </a:rPr>
              <a:t>It sounds like you are really struggling.</a:t>
            </a:r>
            <a:endParaRPr sz="2400">
              <a:latin typeface="Verdana"/>
              <a:ea typeface="Verdana"/>
              <a:cs typeface="Verdana"/>
              <a:sym typeface="Verdan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4b1b9bd0d1_2_4959"/>
          <p:cNvSpPr txBox="1">
            <a:spLocks noGrp="1"/>
          </p:cNvSpPr>
          <p:nvPr>
            <p:ph type="body" idx="1"/>
          </p:nvPr>
        </p:nvSpPr>
        <p:spPr>
          <a:xfrm>
            <a:off x="452375" y="1510925"/>
            <a:ext cx="8233200" cy="2595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40"/>
              </a:spcBef>
              <a:spcAft>
                <a:spcPts val="0"/>
              </a:spcAft>
              <a:buSzPts val="3200"/>
              <a:buNone/>
            </a:pPr>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are some sentence stems/phrases that work for </a:t>
            </a:r>
            <a:r>
              <a:rPr lang="en-US" b="1">
                <a:latin typeface="Verdana"/>
                <a:ea typeface="Verdana"/>
                <a:cs typeface="Verdana"/>
                <a:sym typeface="Verdana"/>
              </a:rPr>
              <a:t>you</a:t>
            </a:r>
            <a:r>
              <a:rPr lang="en-US">
                <a:latin typeface="Verdana"/>
                <a:ea typeface="Verdana"/>
                <a:cs typeface="Verdana"/>
                <a:sym typeface="Verdana"/>
              </a:rPr>
              <a:t> to express validation?</a:t>
            </a:r>
            <a:endParaRPr>
              <a:latin typeface="Verdana"/>
              <a:ea typeface="Verdana"/>
              <a:cs typeface="Verdana"/>
              <a:sym typeface="Verdana"/>
            </a:endParaRPr>
          </a:p>
          <a:p>
            <a:pPr marL="457200" lvl="0" indent="-228600" algn="l" rtl="0">
              <a:lnSpc>
                <a:spcPct val="100000"/>
              </a:lnSpc>
              <a:spcBef>
                <a:spcPts val="640"/>
              </a:spcBef>
              <a:spcAft>
                <a:spcPts val="0"/>
              </a:spcAft>
              <a:buSzPts val="3200"/>
              <a:buNone/>
            </a:pPr>
            <a:endParaRPr/>
          </a:p>
        </p:txBody>
      </p:sp>
      <p:sp>
        <p:nvSpPr>
          <p:cNvPr id="675" name="Google Shape;675;g24b1b9bd0d1_2_495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Padlet: Validation</a:t>
            </a:r>
            <a:endParaRPr>
              <a:solidFill>
                <a:schemeClr val="lt1"/>
              </a:solidFill>
            </a:endParaRPr>
          </a:p>
        </p:txBody>
      </p:sp>
      <p:pic>
        <p:nvPicPr>
          <p:cNvPr id="676" name="Google Shape;676;g24b1b9bd0d1_2_4959" descr="QR Code to the padlet to capture responses to the question"/>
          <p:cNvPicPr preferRelativeResize="0"/>
          <p:nvPr/>
        </p:nvPicPr>
        <p:blipFill rotWithShape="1">
          <a:blip r:embed="rId3">
            <a:alphaModFix/>
          </a:blip>
          <a:srcRect/>
          <a:stretch/>
        </p:blipFill>
        <p:spPr>
          <a:xfrm>
            <a:off x="1203123" y="4443900"/>
            <a:ext cx="2048650" cy="18983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g134ba78c8ca_0_126" descr="Strategies to calm down" title="Calming down"/>
          <p:cNvPicPr preferRelativeResize="0"/>
          <p:nvPr/>
        </p:nvPicPr>
        <p:blipFill rotWithShape="1">
          <a:blip r:embed="rId3">
            <a:alphaModFix/>
          </a:blip>
          <a:srcRect/>
          <a:stretch/>
        </p:blipFill>
        <p:spPr>
          <a:xfrm>
            <a:off x="2640062" y="1375675"/>
            <a:ext cx="3863875" cy="5021050"/>
          </a:xfrm>
          <a:prstGeom prst="rect">
            <a:avLst/>
          </a:prstGeom>
          <a:noFill/>
          <a:ln>
            <a:noFill/>
          </a:ln>
        </p:spPr>
      </p:pic>
      <p:sp>
        <p:nvSpPr>
          <p:cNvPr id="682" name="Google Shape;682;g134ba78c8ca_0_12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Calming Strategies</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g24b1b9bd0d1_2_5055" title="Desks and a board"/>
          <p:cNvPicPr preferRelativeResize="0"/>
          <p:nvPr/>
        </p:nvPicPr>
        <p:blipFill rotWithShape="1">
          <a:blip r:embed="rId3">
            <a:alphaModFix/>
          </a:blip>
          <a:srcRect/>
          <a:stretch/>
        </p:blipFill>
        <p:spPr>
          <a:xfrm>
            <a:off x="2929925" y="3250900"/>
            <a:ext cx="3284150" cy="2855798"/>
          </a:xfrm>
          <a:prstGeom prst="rect">
            <a:avLst/>
          </a:prstGeom>
          <a:noFill/>
          <a:ln>
            <a:noFill/>
          </a:ln>
        </p:spPr>
      </p:pic>
      <p:sp>
        <p:nvSpPr>
          <p:cNvPr id="212" name="Google Shape;212;g24b1b9bd0d1_2_5055"/>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lt1"/>
              </a:buClr>
              <a:buSzPct val="111111"/>
              <a:buFont typeface="Verdana"/>
              <a:buNone/>
            </a:pPr>
            <a:r>
              <a:rPr lang="en-US">
                <a:solidFill>
                  <a:schemeClr val="lt1"/>
                </a:solidFill>
              </a:rPr>
              <a:t>2 – Setting Our Classrooms </a:t>
            </a:r>
            <a:br>
              <a:rPr lang="en-US">
                <a:solidFill>
                  <a:schemeClr val="lt1"/>
                </a:solidFill>
              </a:rPr>
            </a:br>
            <a:r>
              <a:rPr lang="en-US">
                <a:solidFill>
                  <a:schemeClr val="lt1"/>
                </a:solidFill>
              </a:rPr>
              <a:t>up for Success</a:t>
            </a:r>
            <a:endParaRPr>
              <a:solidFill>
                <a:schemeClr val="lt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pic>
        <p:nvPicPr>
          <p:cNvPr id="687" name="Google Shape;687;g134ba78c8ca_0_131" title="Calming Corner"/>
          <p:cNvPicPr preferRelativeResize="0"/>
          <p:nvPr/>
        </p:nvPicPr>
        <p:blipFill rotWithShape="1">
          <a:blip r:embed="rId3">
            <a:alphaModFix/>
          </a:blip>
          <a:srcRect/>
          <a:stretch/>
        </p:blipFill>
        <p:spPr>
          <a:xfrm>
            <a:off x="1762325" y="1600200"/>
            <a:ext cx="5619351" cy="4572000"/>
          </a:xfrm>
          <a:prstGeom prst="rect">
            <a:avLst/>
          </a:prstGeom>
          <a:noFill/>
          <a:ln>
            <a:noFill/>
          </a:ln>
        </p:spPr>
      </p:pic>
      <p:sp>
        <p:nvSpPr>
          <p:cNvPr id="688" name="Google Shape;688;g134ba78c8ca_0_131"/>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Calm Kits &amp; Spaces</a:t>
            </a:r>
            <a:endParaRPr>
              <a:solidFill>
                <a:schemeClr val="lt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24b1b9bd0d1_2_4346"/>
          <p:cNvSpPr txBox="1">
            <a:spLocks noGrp="1"/>
          </p:cNvSpPr>
          <p:nvPr>
            <p:ph type="body" idx="1"/>
          </p:nvPr>
        </p:nvSpPr>
        <p:spPr>
          <a:xfrm>
            <a:off x="151350" y="1410150"/>
            <a:ext cx="4496700" cy="3460500"/>
          </a:xfrm>
          <a:prstGeom prst="rect">
            <a:avLst/>
          </a:prstGeom>
          <a:noFill/>
          <a:ln>
            <a:noFill/>
          </a:ln>
        </p:spPr>
        <p:txBody>
          <a:bodyPr spcFirstLastPara="1" wrap="square" lIns="91425" tIns="45700" rIns="91425" bIns="45700" anchor="t" anchorCtr="0">
            <a:noAutofit/>
          </a:bodyPr>
          <a:lstStyle/>
          <a:p>
            <a:pPr marL="25400" lvl="0" indent="0" algn="ctr" rtl="0">
              <a:lnSpc>
                <a:spcPct val="100000"/>
              </a:lnSpc>
              <a:spcBef>
                <a:spcPts val="640"/>
              </a:spcBef>
              <a:spcAft>
                <a:spcPts val="0"/>
              </a:spcAft>
              <a:buSzPts val="3200"/>
              <a:buNone/>
            </a:pPr>
            <a:r>
              <a:rPr lang="en-US" sz="2400">
                <a:latin typeface="Verdana"/>
                <a:ea typeface="Verdana"/>
                <a:cs typeface="Verdana"/>
                <a:sym typeface="Verdana"/>
              </a:rPr>
              <a:t>This is the point where you just let things run its course and keep everyone as safe as you can.  </a:t>
            </a:r>
            <a:br>
              <a:rPr lang="en-US" sz="2400">
                <a:latin typeface="Verdana"/>
                <a:ea typeface="Verdana"/>
                <a:cs typeface="Verdana"/>
                <a:sym typeface="Verdana"/>
              </a:rPr>
            </a:br>
            <a:endParaRPr sz="2400">
              <a:latin typeface="Verdana"/>
              <a:ea typeface="Verdana"/>
              <a:cs typeface="Verdana"/>
              <a:sym typeface="Verdana"/>
            </a:endParaRPr>
          </a:p>
          <a:p>
            <a:pPr marL="25400" lvl="0" indent="0" algn="ctr" rtl="0">
              <a:lnSpc>
                <a:spcPct val="100000"/>
              </a:lnSpc>
              <a:spcBef>
                <a:spcPts val="640"/>
              </a:spcBef>
              <a:spcAft>
                <a:spcPts val="0"/>
              </a:spcAft>
              <a:buSzPts val="3200"/>
              <a:buNone/>
            </a:pPr>
            <a:r>
              <a:rPr lang="en-US" sz="2400" b="1" i="1">
                <a:latin typeface="Verdana"/>
                <a:ea typeface="Verdana"/>
                <a:cs typeface="Verdana"/>
                <a:sym typeface="Verdana"/>
              </a:rPr>
              <a:t>The risk of harm is the greatest at this phase.  </a:t>
            </a:r>
            <a:br>
              <a:rPr lang="en-US" sz="2400" b="1" u="sng">
                <a:latin typeface="Verdana"/>
                <a:ea typeface="Verdana"/>
                <a:cs typeface="Verdana"/>
                <a:sym typeface="Verdana"/>
              </a:rPr>
            </a:br>
            <a:endParaRPr sz="2400" b="1" u="sng">
              <a:latin typeface="Verdana"/>
              <a:ea typeface="Verdana"/>
              <a:cs typeface="Verdana"/>
              <a:sym typeface="Verdana"/>
            </a:endParaRPr>
          </a:p>
          <a:p>
            <a:pPr marL="25400" lvl="0" indent="0" algn="ctr" rtl="0">
              <a:lnSpc>
                <a:spcPct val="100000"/>
              </a:lnSpc>
              <a:spcBef>
                <a:spcPts val="640"/>
              </a:spcBef>
              <a:spcAft>
                <a:spcPts val="0"/>
              </a:spcAft>
              <a:buSzPts val="3200"/>
              <a:buNone/>
            </a:pPr>
            <a:r>
              <a:rPr lang="en-US" sz="2400" b="1" u="sng">
                <a:latin typeface="Verdana"/>
                <a:ea typeface="Verdana"/>
                <a:cs typeface="Verdana"/>
                <a:sym typeface="Verdana"/>
              </a:rPr>
              <a:t>Safety is priority.</a:t>
            </a:r>
            <a:endParaRPr sz="3600">
              <a:latin typeface="Verdana"/>
              <a:ea typeface="Verdana"/>
              <a:cs typeface="Verdana"/>
              <a:sym typeface="Verdana"/>
            </a:endParaRPr>
          </a:p>
        </p:txBody>
      </p:sp>
      <p:sp>
        <p:nvSpPr>
          <p:cNvPr id="694" name="Google Shape;694;g24b1b9bd0d1_2_4346"/>
          <p:cNvSpPr txBox="1">
            <a:spLocks noGrp="1"/>
          </p:cNvSpPr>
          <p:nvPr>
            <p:ph type="title"/>
          </p:nvPr>
        </p:nvSpPr>
        <p:spPr>
          <a:xfrm>
            <a:off x="2057400" y="228600"/>
            <a:ext cx="6858000" cy="9909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sz="4000">
                <a:latin typeface="Verdana"/>
                <a:ea typeface="Verdana"/>
                <a:cs typeface="Verdana"/>
                <a:sym typeface="Verdana"/>
              </a:rPr>
              <a:t>Peak Phase</a:t>
            </a:r>
            <a:endParaRPr sz="4000">
              <a:latin typeface="Verdana"/>
              <a:ea typeface="Verdana"/>
              <a:cs typeface="Verdana"/>
              <a:sym typeface="Verdana"/>
            </a:endParaRPr>
          </a:p>
        </p:txBody>
      </p:sp>
      <p:pic>
        <p:nvPicPr>
          <p:cNvPr id="695" name="Google Shape;695;g24b1b9bd0d1_2_4346"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Peak is circled." title="Escalation Phase graphic"/>
          <p:cNvPicPr preferRelativeResize="0"/>
          <p:nvPr/>
        </p:nvPicPr>
        <p:blipFill rotWithShape="1">
          <a:blip r:embed="rId3">
            <a:alphaModFix/>
          </a:blip>
          <a:srcRect t="11503"/>
          <a:stretch/>
        </p:blipFill>
        <p:spPr>
          <a:xfrm>
            <a:off x="4648200" y="1600200"/>
            <a:ext cx="4321249" cy="33193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24b1b9bd0d1_2_4358"/>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97222"/>
              <a:buNone/>
            </a:pPr>
            <a:r>
              <a:rPr lang="en-US">
                <a:latin typeface="Verdana"/>
                <a:ea typeface="Verdana"/>
                <a:cs typeface="Verdana"/>
                <a:sym typeface="Verdana"/>
              </a:rPr>
              <a:t>What do I do to During Crisis/Peak Phase?</a:t>
            </a:r>
            <a:endParaRPr>
              <a:latin typeface="Verdana"/>
              <a:ea typeface="Verdana"/>
              <a:cs typeface="Verdana"/>
              <a:sym typeface="Verdana"/>
            </a:endParaRPr>
          </a:p>
        </p:txBody>
      </p:sp>
      <p:sp>
        <p:nvSpPr>
          <p:cNvPr id="701" name="Google Shape;701;g24b1b9bd0d1_2_4358"/>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765"/>
              <a:buNone/>
            </a:pPr>
            <a:r>
              <a:rPr lang="en-US" b="1" i="1" u="sng">
                <a:latin typeface="Verdana"/>
                <a:ea typeface="Verdana"/>
                <a:cs typeface="Verdana"/>
                <a:sym typeface="Verdana"/>
              </a:rPr>
              <a:t>Goal: Ensure Everyone's Safety</a:t>
            </a:r>
            <a:endParaRPr>
              <a:latin typeface="Verdana"/>
              <a:ea typeface="Verdana"/>
              <a:cs typeface="Verdana"/>
              <a:sym typeface="Verdana"/>
            </a:endParaRPr>
          </a:p>
          <a:p>
            <a:pPr marL="457200" lvl="0" indent="-467658" algn="l" rtl="0">
              <a:lnSpc>
                <a:spcPct val="100000"/>
              </a:lnSpc>
              <a:spcBef>
                <a:spcPts val="640"/>
              </a:spcBef>
              <a:spcAft>
                <a:spcPts val="0"/>
              </a:spcAft>
              <a:buSzPts val="3765"/>
              <a:buFont typeface="Verdana"/>
              <a:buChar char="•"/>
            </a:pPr>
            <a:r>
              <a:rPr lang="en-US">
                <a:latin typeface="Verdana"/>
                <a:ea typeface="Verdana"/>
                <a:cs typeface="Verdana"/>
                <a:sym typeface="Verdana"/>
              </a:rPr>
              <a:t>Interact as little as is necessary to ensure safety</a:t>
            </a:r>
            <a:endParaRPr>
              <a:latin typeface="Verdana"/>
              <a:ea typeface="Verdana"/>
              <a:cs typeface="Verdana"/>
              <a:sym typeface="Verdana"/>
            </a:endParaRPr>
          </a:p>
          <a:p>
            <a:pPr marL="457200" lvl="0" indent="-467658" algn="l" rtl="0">
              <a:lnSpc>
                <a:spcPct val="100000"/>
              </a:lnSpc>
              <a:spcBef>
                <a:spcPts val="640"/>
              </a:spcBef>
              <a:spcAft>
                <a:spcPts val="0"/>
              </a:spcAft>
              <a:buSzPts val="3765"/>
              <a:buFont typeface="Verdana"/>
              <a:buChar char="•"/>
            </a:pPr>
            <a:r>
              <a:rPr lang="en-US">
                <a:latin typeface="Verdana"/>
                <a:ea typeface="Verdana"/>
                <a:cs typeface="Verdana"/>
                <a:sym typeface="Verdana"/>
              </a:rPr>
              <a:t>Provide physical space</a:t>
            </a:r>
            <a:endParaRPr>
              <a:latin typeface="Verdana"/>
              <a:ea typeface="Verdana"/>
              <a:cs typeface="Verdana"/>
              <a:sym typeface="Verdana"/>
            </a:endParaRPr>
          </a:p>
          <a:p>
            <a:pPr marL="457200" lvl="0" indent="-467658" algn="l" rtl="0">
              <a:lnSpc>
                <a:spcPct val="100000"/>
              </a:lnSpc>
              <a:spcBef>
                <a:spcPts val="640"/>
              </a:spcBef>
              <a:spcAft>
                <a:spcPts val="0"/>
              </a:spcAft>
              <a:buSzPts val="3765"/>
              <a:buFont typeface="Verdana"/>
              <a:buChar char="•"/>
            </a:pPr>
            <a:r>
              <a:rPr lang="en-US">
                <a:latin typeface="Verdana"/>
                <a:ea typeface="Verdana"/>
                <a:cs typeface="Verdana"/>
                <a:sym typeface="Verdana"/>
              </a:rPr>
              <a:t>Limit talking (to student and other staff)</a:t>
            </a:r>
            <a:endParaRPr>
              <a:latin typeface="Verdana"/>
              <a:ea typeface="Verdana"/>
              <a:cs typeface="Verdana"/>
              <a:sym typeface="Verdana"/>
            </a:endParaRPr>
          </a:p>
          <a:p>
            <a:pPr marL="457200" lvl="0" indent="-467658" algn="l" rtl="0">
              <a:lnSpc>
                <a:spcPct val="100000"/>
              </a:lnSpc>
              <a:spcBef>
                <a:spcPts val="640"/>
              </a:spcBef>
              <a:spcAft>
                <a:spcPts val="0"/>
              </a:spcAft>
              <a:buSzPts val="3765"/>
              <a:buFont typeface="Verdana"/>
              <a:buChar char="•"/>
            </a:pPr>
            <a:r>
              <a:rPr lang="en-US">
                <a:latin typeface="Verdana"/>
                <a:ea typeface="Verdana"/>
                <a:cs typeface="Verdana"/>
                <a:sym typeface="Verdana"/>
              </a:rPr>
              <a:t>Be aware and plan ahead</a:t>
            </a:r>
            <a:endParaRPr>
              <a:latin typeface="Verdana"/>
              <a:ea typeface="Verdana"/>
              <a:cs typeface="Verdana"/>
              <a:sym typeface="Verdan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g24b1b9bd0d1_2_4368"/>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Scenario</a:t>
            </a:r>
            <a:endParaRPr>
              <a:solidFill>
                <a:schemeClr val="lt1"/>
              </a:solidFill>
            </a:endParaRPr>
          </a:p>
        </p:txBody>
      </p:sp>
      <p:sp>
        <p:nvSpPr>
          <p:cNvPr id="707" name="Google Shape;707;g24b1b9bd0d1_2_4368"/>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US" sz="2200">
                <a:latin typeface="Verdana"/>
                <a:ea typeface="Verdana"/>
                <a:cs typeface="Verdana"/>
                <a:sym typeface="Verdana"/>
              </a:rPr>
              <a:t>Tyler is a 7th grade boy. This morning, when he arrived at school, his teacher asked him for his homework and Tyler did not have it. She expressed frustration and told him he had lunch detention as a consequence. Less than 5 minutes later, the student that sits behind Tyler accidentally bumped him. Tyler reacted by kicking the student. His teacher, shouted at Tyler to stop. He then began pushing his materials off of his desk, yelling at his peers to leave him alone and then sat in the back of the room on the floor. After 10 minutes of trying to get Tyler to stand up and go back to his desk, the principal showed up, walked Tyler to the office and suspended him for 5 days for fighting and disruptive behavior.</a:t>
            </a:r>
            <a:endParaRPr>
              <a:latin typeface="Verdana"/>
              <a:ea typeface="Verdana"/>
              <a:cs typeface="Verdana"/>
              <a:sym typeface="Verdan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4b1b9bd0d1_2_4373"/>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t>        </a:t>
            </a:r>
            <a:r>
              <a:rPr lang="en-US">
                <a:solidFill>
                  <a:schemeClr val="lt1"/>
                </a:solidFill>
              </a:rPr>
              <a:t> Small Group Discussion</a:t>
            </a:r>
            <a:endParaRPr>
              <a:solidFill>
                <a:schemeClr val="lt1"/>
              </a:solidFill>
            </a:endParaRPr>
          </a:p>
        </p:txBody>
      </p:sp>
      <p:pic>
        <p:nvPicPr>
          <p:cNvPr id="713" name="Google Shape;713;g24b1b9bd0d1_2_4373" title="Let's Talk"/>
          <p:cNvPicPr preferRelativeResize="0"/>
          <p:nvPr/>
        </p:nvPicPr>
        <p:blipFill rotWithShape="1">
          <a:blip r:embed="rId3">
            <a:alphaModFix/>
          </a:blip>
          <a:srcRect/>
          <a:stretch/>
        </p:blipFill>
        <p:spPr>
          <a:xfrm>
            <a:off x="228600" y="228601"/>
            <a:ext cx="1574626" cy="1451750"/>
          </a:xfrm>
          <a:prstGeom prst="rect">
            <a:avLst/>
          </a:prstGeom>
          <a:noFill/>
          <a:ln>
            <a:noFill/>
          </a:ln>
        </p:spPr>
      </p:pic>
      <p:sp>
        <p:nvSpPr>
          <p:cNvPr id="714" name="Google Shape;714;g24b1b9bd0d1_2_4373"/>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Discuss with your group:</a:t>
            </a:r>
            <a:endParaRPr>
              <a:latin typeface="Verdana"/>
              <a:ea typeface="Verdana"/>
              <a:cs typeface="Verdana"/>
              <a:sym typeface="Verdana"/>
            </a:endParaRPr>
          </a:p>
          <a:p>
            <a:pPr marL="457200" lvl="0" indent="-431800" algn="l" rtl="0">
              <a:lnSpc>
                <a:spcPct val="100000"/>
              </a:lnSpc>
              <a:spcBef>
                <a:spcPts val="640"/>
              </a:spcBef>
              <a:spcAft>
                <a:spcPts val="0"/>
              </a:spcAft>
              <a:buSzPts val="3200"/>
              <a:buFont typeface="Verdana"/>
              <a:buChar char="•"/>
            </a:pPr>
            <a:r>
              <a:rPr lang="en-US">
                <a:latin typeface="Verdana"/>
                <a:ea typeface="Verdana"/>
                <a:cs typeface="Verdana"/>
                <a:sym typeface="Verdana"/>
              </a:rPr>
              <a:t>How did the teacher play a part in further escalating the situation?</a:t>
            </a:r>
            <a:endParaRPr>
              <a:latin typeface="Verdana"/>
              <a:ea typeface="Verdana"/>
              <a:cs typeface="Verdana"/>
              <a:sym typeface="Verdana"/>
            </a:endParaRPr>
          </a:p>
          <a:p>
            <a:pPr marL="457200" lvl="0" indent="-431800" algn="l" rtl="0">
              <a:lnSpc>
                <a:spcPct val="100000"/>
              </a:lnSpc>
              <a:spcBef>
                <a:spcPts val="1000"/>
              </a:spcBef>
              <a:spcAft>
                <a:spcPts val="0"/>
              </a:spcAft>
              <a:buSzPts val="3200"/>
              <a:buFont typeface="Verdana"/>
              <a:buChar char="•"/>
            </a:pPr>
            <a:r>
              <a:rPr lang="en-US">
                <a:latin typeface="Verdana"/>
                <a:ea typeface="Verdana"/>
                <a:cs typeface="Verdana"/>
                <a:sym typeface="Verdana"/>
              </a:rPr>
              <a:t>What could have been done at the very beginning to change how this situation played out?</a:t>
            </a:r>
            <a:endParaRPr>
              <a:latin typeface="Verdana"/>
              <a:ea typeface="Verdana"/>
              <a:cs typeface="Verdana"/>
              <a:sym typeface="Verdana"/>
            </a:endParaRPr>
          </a:p>
          <a:p>
            <a:pPr marL="457200" lvl="0" indent="-431800" algn="l" rtl="0">
              <a:lnSpc>
                <a:spcPct val="100000"/>
              </a:lnSpc>
              <a:spcBef>
                <a:spcPts val="1000"/>
              </a:spcBef>
              <a:spcAft>
                <a:spcPts val="0"/>
              </a:spcAft>
              <a:buSzPts val="3200"/>
              <a:buFont typeface="Verdana"/>
              <a:buChar char="•"/>
            </a:pPr>
            <a:r>
              <a:rPr lang="en-US">
                <a:latin typeface="Verdana"/>
                <a:ea typeface="Verdana"/>
                <a:cs typeface="Verdana"/>
                <a:sym typeface="Verdana"/>
              </a:rPr>
              <a:t>What other changes could have been made?  </a:t>
            </a:r>
            <a:endParaRPr>
              <a:latin typeface="Verdana"/>
              <a:ea typeface="Verdana"/>
              <a:cs typeface="Verdana"/>
              <a:sym typeface="Verdana"/>
            </a:endParaRPr>
          </a:p>
        </p:txBody>
      </p:sp>
      <p:sp>
        <p:nvSpPr>
          <p:cNvPr id="715" name="Google Shape;715;g24b1b9bd0d1_2_4373" title="Small Group Discussion"/>
          <p:cNvSpPr/>
          <p:nvPr/>
        </p:nvSpPr>
        <p:spPr>
          <a:xfrm>
            <a:off x="8145644" y="1083836"/>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9"/>
        <p:cNvGrpSpPr/>
        <p:nvPr/>
      </p:nvGrpSpPr>
      <p:grpSpPr>
        <a:xfrm>
          <a:off x="0" y="0"/>
          <a:ext cx="0" cy="0"/>
          <a:chOff x="0" y="0"/>
          <a:chExt cx="0" cy="0"/>
        </a:xfrm>
      </p:grpSpPr>
      <p:sp>
        <p:nvSpPr>
          <p:cNvPr id="720" name="Google Shape;720;g24cda75921e_0_4"/>
          <p:cNvSpPr txBox="1">
            <a:spLocks noGrp="1"/>
          </p:cNvSpPr>
          <p:nvPr>
            <p:ph type="body" idx="1"/>
          </p:nvPr>
        </p:nvSpPr>
        <p:spPr>
          <a:xfrm>
            <a:off x="452375" y="2133325"/>
            <a:ext cx="8233200" cy="3759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How do you feel after a major emotional escalation?</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How do your students act after a peak crisis escalation? </a:t>
            </a:r>
            <a:endParaRPr>
              <a:latin typeface="Verdana"/>
              <a:ea typeface="Verdana"/>
              <a:cs typeface="Verdana"/>
              <a:sym typeface="Verdana"/>
            </a:endParaRPr>
          </a:p>
        </p:txBody>
      </p:sp>
      <p:sp>
        <p:nvSpPr>
          <p:cNvPr id="721" name="Google Shape;721;g24cda75921e_0_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r>
              <a:rPr lang="en-US"/>
              <a:t> </a:t>
            </a:r>
            <a:endParaRPr/>
          </a:p>
        </p:txBody>
      </p:sp>
      <p:grpSp>
        <p:nvGrpSpPr>
          <p:cNvPr id="722" name="Google Shape;722;g24cda75921e_0_4" title="Personal Reflection"/>
          <p:cNvGrpSpPr/>
          <p:nvPr/>
        </p:nvGrpSpPr>
        <p:grpSpPr>
          <a:xfrm>
            <a:off x="8037943" y="274647"/>
            <a:ext cx="648865" cy="660482"/>
            <a:chOff x="1490050" y="3805975"/>
            <a:chExt cx="491900" cy="482350"/>
          </a:xfrm>
        </p:grpSpPr>
        <p:sp>
          <p:nvSpPr>
            <p:cNvPr id="723" name="Google Shape;723;g24cda75921e_0_4"/>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24" name="Google Shape;724;g24cda75921e_0_4"/>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25" name="Google Shape;725;g24cda75921e_0_4"/>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726" name="Google Shape;726;g24cda75921e_0_4"/>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0"/>
        <p:cNvGrpSpPr/>
        <p:nvPr/>
      </p:nvGrpSpPr>
      <p:grpSpPr>
        <a:xfrm>
          <a:off x="0" y="0"/>
          <a:ext cx="0" cy="0"/>
          <a:chOff x="0" y="0"/>
          <a:chExt cx="0" cy="0"/>
        </a:xfrm>
      </p:grpSpPr>
      <p:sp>
        <p:nvSpPr>
          <p:cNvPr id="731" name="Google Shape;731;g24cda75921e_0_9"/>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Autofit/>
          </a:bodyPr>
          <a:lstStyle/>
          <a:p>
            <a:pPr marL="25400" lvl="0" indent="0" algn="l" rtl="0">
              <a:lnSpc>
                <a:spcPct val="100000"/>
              </a:lnSpc>
              <a:spcBef>
                <a:spcPts val="640"/>
              </a:spcBef>
              <a:spcAft>
                <a:spcPts val="0"/>
              </a:spcAft>
              <a:buSzPts val="3200"/>
              <a:buNone/>
            </a:pPr>
            <a:r>
              <a:rPr lang="en-US" sz="2400">
                <a:latin typeface="Verdana"/>
                <a:ea typeface="Verdana"/>
                <a:cs typeface="Verdana"/>
                <a:sym typeface="Verdana"/>
              </a:rPr>
              <a:t>Physical and/or emotional discomfort </a:t>
            </a:r>
            <a:endParaRPr sz="2400">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400">
                <a:latin typeface="Verdana"/>
                <a:ea typeface="Verdana"/>
                <a:cs typeface="Verdana"/>
                <a:sym typeface="Verdana"/>
              </a:rPr>
              <a:t>is still present.</a:t>
            </a:r>
            <a:br>
              <a:rPr lang="en-US" sz="2400">
                <a:latin typeface="Verdana"/>
                <a:ea typeface="Verdana"/>
                <a:cs typeface="Verdana"/>
                <a:sym typeface="Verdana"/>
              </a:rPr>
            </a:br>
            <a:r>
              <a:rPr lang="en-US" sz="2400">
                <a:latin typeface="Verdana"/>
                <a:ea typeface="Verdana"/>
                <a:cs typeface="Verdana"/>
                <a:sym typeface="Verdana"/>
              </a:rPr>
              <a:t>  </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400">
                <a:latin typeface="Verdana"/>
                <a:ea typeface="Verdana"/>
                <a:cs typeface="Verdana"/>
                <a:sym typeface="Verdana"/>
              </a:rPr>
              <a:t>While muscle tension and breathing </a:t>
            </a:r>
            <a:endParaRPr sz="2400">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400">
                <a:latin typeface="Verdana"/>
                <a:ea typeface="Verdana"/>
                <a:cs typeface="Verdana"/>
                <a:sym typeface="Verdana"/>
              </a:rPr>
              <a:t>are decreasing, this phase is similar </a:t>
            </a:r>
            <a:endParaRPr sz="2400">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sz="2400">
                <a:latin typeface="Verdana"/>
                <a:ea typeface="Verdana"/>
                <a:cs typeface="Verdana"/>
                <a:sym typeface="Verdana"/>
              </a:rPr>
              <a:t>to the escalation phase.</a:t>
            </a:r>
            <a:endParaRPr>
              <a:latin typeface="Verdana"/>
              <a:ea typeface="Verdana"/>
              <a:cs typeface="Verdana"/>
              <a:sym typeface="Verdana"/>
            </a:endParaRPr>
          </a:p>
        </p:txBody>
      </p:sp>
      <p:sp>
        <p:nvSpPr>
          <p:cNvPr id="732" name="Google Shape;732;g24cda75921e_0_9"/>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87500"/>
              <a:buNone/>
            </a:pPr>
            <a:r>
              <a:rPr lang="en-US">
                <a:solidFill>
                  <a:schemeClr val="lt1"/>
                </a:solidFill>
                <a:latin typeface="Verdana"/>
                <a:ea typeface="Verdana"/>
                <a:cs typeface="Verdana"/>
                <a:sym typeface="Verdana"/>
              </a:rPr>
              <a:t>De-escalation &amp; Stabilization</a:t>
            </a:r>
            <a:endParaRPr>
              <a:solidFill>
                <a:schemeClr val="lt1"/>
              </a:solidFill>
              <a:latin typeface="Verdana"/>
              <a:ea typeface="Verdana"/>
              <a:cs typeface="Verdana"/>
              <a:sym typeface="Verdana"/>
            </a:endParaRPr>
          </a:p>
        </p:txBody>
      </p:sp>
      <p:pic>
        <p:nvPicPr>
          <p:cNvPr id="733" name="Google Shape;733;g24cda75921e_0_9"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De-Escalation is circled." title="Escalation Graphic"/>
          <p:cNvPicPr preferRelativeResize="0"/>
          <p:nvPr/>
        </p:nvPicPr>
        <p:blipFill rotWithShape="1">
          <a:blip r:embed="rId3">
            <a:alphaModFix/>
          </a:blip>
          <a:srcRect t="18066"/>
          <a:stretch/>
        </p:blipFill>
        <p:spPr>
          <a:xfrm>
            <a:off x="6339853" y="1479550"/>
            <a:ext cx="2512525" cy="194944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7"/>
        <p:cNvGrpSpPr/>
        <p:nvPr/>
      </p:nvGrpSpPr>
      <p:grpSpPr>
        <a:xfrm>
          <a:off x="0" y="0"/>
          <a:ext cx="0" cy="0"/>
          <a:chOff x="0" y="0"/>
          <a:chExt cx="0" cy="0"/>
        </a:xfrm>
      </p:grpSpPr>
      <p:sp>
        <p:nvSpPr>
          <p:cNvPr id="738" name="Google Shape;738;g24cda75921e_0_15"/>
          <p:cNvSpPr txBox="1">
            <a:spLocks noGrp="1"/>
          </p:cNvSpPr>
          <p:nvPr>
            <p:ph type="body" idx="3"/>
          </p:nvPr>
        </p:nvSpPr>
        <p:spPr>
          <a:xfrm>
            <a:off x="3673275" y="271425"/>
            <a:ext cx="4963800" cy="5676600"/>
          </a:xfrm>
          <a:prstGeom prst="rect">
            <a:avLst/>
          </a:prstGeom>
          <a:noFill/>
          <a:ln w="28575" cap="flat" cmpd="sng">
            <a:solidFill>
              <a:srgbClr val="003369"/>
            </a:solidFill>
            <a:prstDash val="lgDash"/>
            <a:round/>
            <a:headEnd type="none" w="sm" len="sm"/>
            <a:tailEnd type="none" w="sm" len="sm"/>
          </a:ln>
        </p:spPr>
        <p:txBody>
          <a:bodyPr spcFirstLastPara="1" wrap="square" lIns="91425" tIns="45700" rIns="91425" bIns="45700" anchor="t" anchorCtr="0">
            <a:normAutofit fontScale="70000" lnSpcReduction="20000"/>
          </a:bodyPr>
          <a:lstStyle/>
          <a:p>
            <a:pPr marL="0" lvl="0" indent="0" algn="l" rtl="0">
              <a:lnSpc>
                <a:spcPct val="100000"/>
              </a:lnSpc>
              <a:spcBef>
                <a:spcPts val="0"/>
              </a:spcBef>
              <a:spcAft>
                <a:spcPts val="0"/>
              </a:spcAft>
              <a:buSzPts val="2422"/>
              <a:buNone/>
            </a:pPr>
            <a:endParaRPr sz="700" b="1">
              <a:solidFill>
                <a:srgbClr val="000000"/>
              </a:solidFill>
            </a:endParaRPr>
          </a:p>
          <a:p>
            <a:pPr marL="0" lvl="0" indent="0" algn="l" rtl="0">
              <a:lnSpc>
                <a:spcPct val="100000"/>
              </a:lnSpc>
              <a:spcBef>
                <a:spcPts val="0"/>
              </a:spcBef>
              <a:spcAft>
                <a:spcPts val="0"/>
              </a:spcAft>
              <a:buSzPct val="123552"/>
              <a:buNone/>
            </a:pPr>
            <a:r>
              <a:rPr lang="en-US" sz="2800" b="1">
                <a:solidFill>
                  <a:srgbClr val="000000"/>
                </a:solidFill>
                <a:latin typeface="Verdana"/>
                <a:ea typeface="Verdana"/>
                <a:cs typeface="Verdana"/>
                <a:sym typeface="Verdana"/>
              </a:rPr>
              <a:t>Student behavior can look like…</a:t>
            </a:r>
            <a:endParaRPr>
              <a:latin typeface="Verdana"/>
              <a:ea typeface="Verdana"/>
              <a:cs typeface="Verdana"/>
              <a:sym typeface="Verdana"/>
            </a:endParaRPr>
          </a:p>
          <a:p>
            <a:pPr marL="0" lvl="0" indent="0" algn="l" rtl="0">
              <a:lnSpc>
                <a:spcPct val="100000"/>
              </a:lnSpc>
              <a:spcBef>
                <a:spcPts val="0"/>
              </a:spcBef>
              <a:spcAft>
                <a:spcPts val="0"/>
              </a:spcAft>
              <a:buSzPts val="2422"/>
              <a:buNone/>
            </a:pPr>
            <a:endParaRPr sz="700" b="1">
              <a:solidFill>
                <a:srgbClr val="000000"/>
              </a:solidFill>
              <a:latin typeface="Verdana"/>
              <a:ea typeface="Verdana"/>
              <a:cs typeface="Verdana"/>
              <a:sym typeface="Verdana"/>
            </a:endParaRPr>
          </a:p>
          <a:p>
            <a:pPr marL="457200" lvl="0" indent="-368874" algn="l" rtl="0">
              <a:lnSpc>
                <a:spcPct val="100000"/>
              </a:lnSpc>
              <a:spcBef>
                <a:spcPts val="6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Reconciliation</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Withdrawal</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Denial</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Blaming others</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Increased responsiveness to directions</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Avoidance of discussion</a:t>
            </a:r>
            <a:endParaRPr sz="3157">
              <a:latin typeface="Verdana"/>
              <a:ea typeface="Verdana"/>
              <a:cs typeface="Verdana"/>
              <a:sym typeface="Verdana"/>
            </a:endParaRPr>
          </a:p>
          <a:p>
            <a:pPr marL="457200" lvl="0" indent="-368874" algn="l" rtl="0">
              <a:lnSpc>
                <a:spcPct val="100000"/>
              </a:lnSpc>
              <a:spcBef>
                <a:spcPts val="1000"/>
              </a:spcBef>
              <a:spcAft>
                <a:spcPts val="0"/>
              </a:spcAft>
              <a:buClr>
                <a:srgbClr val="000000"/>
              </a:buClr>
              <a:buSzPct val="93882"/>
              <a:buFont typeface="Verdana"/>
              <a:buChar char="▪"/>
            </a:pPr>
            <a:r>
              <a:rPr lang="en-US" sz="3357">
                <a:solidFill>
                  <a:srgbClr val="000000"/>
                </a:solidFill>
                <a:latin typeface="Verdana"/>
                <a:ea typeface="Verdana"/>
                <a:cs typeface="Verdana"/>
                <a:sym typeface="Verdana"/>
              </a:rPr>
              <a:t>Confusion</a:t>
            </a:r>
            <a:endParaRPr sz="3157">
              <a:latin typeface="Verdana"/>
              <a:ea typeface="Verdana"/>
              <a:cs typeface="Verdana"/>
              <a:sym typeface="Verdana"/>
            </a:endParaRPr>
          </a:p>
          <a:p>
            <a:pPr marL="457200" lvl="0" indent="-368874" algn="l" rtl="0">
              <a:lnSpc>
                <a:spcPct val="100000"/>
              </a:lnSpc>
              <a:spcBef>
                <a:spcPts val="1000"/>
              </a:spcBef>
              <a:spcAft>
                <a:spcPts val="0"/>
              </a:spcAft>
              <a:buSzPct val="93882"/>
              <a:buFont typeface="Verdana"/>
              <a:buChar char="▪"/>
            </a:pPr>
            <a:r>
              <a:rPr lang="en-US" sz="3357">
                <a:latin typeface="Verdana"/>
                <a:ea typeface="Verdana"/>
                <a:cs typeface="Verdana"/>
                <a:sym typeface="Verdana"/>
              </a:rPr>
              <a:t>Preference for busy work</a:t>
            </a:r>
            <a:endParaRPr sz="3157">
              <a:latin typeface="Verdana"/>
              <a:ea typeface="Verdana"/>
              <a:cs typeface="Verdana"/>
              <a:sym typeface="Verdana"/>
            </a:endParaRPr>
          </a:p>
          <a:p>
            <a:pPr marL="457200" lvl="0" indent="-368874" algn="l" rtl="0">
              <a:lnSpc>
                <a:spcPct val="100000"/>
              </a:lnSpc>
              <a:spcBef>
                <a:spcPts val="1000"/>
              </a:spcBef>
              <a:spcAft>
                <a:spcPts val="0"/>
              </a:spcAft>
              <a:buSzPct val="93882"/>
              <a:buFont typeface="Verdana"/>
              <a:buChar char="▪"/>
            </a:pPr>
            <a:r>
              <a:rPr lang="en-US" sz="3357">
                <a:latin typeface="Verdana"/>
                <a:ea typeface="Verdana"/>
                <a:cs typeface="Verdana"/>
                <a:sym typeface="Verdana"/>
              </a:rPr>
              <a:t>Subdued </a:t>
            </a:r>
            <a:endParaRPr sz="3157">
              <a:latin typeface="Verdana"/>
              <a:ea typeface="Verdana"/>
              <a:cs typeface="Verdana"/>
              <a:sym typeface="Verdana"/>
            </a:endParaRPr>
          </a:p>
          <a:p>
            <a:pPr marL="457200" lvl="0" indent="-368874" algn="l" rtl="0">
              <a:lnSpc>
                <a:spcPct val="100000"/>
              </a:lnSpc>
              <a:spcBef>
                <a:spcPts val="1000"/>
              </a:spcBef>
              <a:spcAft>
                <a:spcPts val="0"/>
              </a:spcAft>
              <a:buSzPct val="93882"/>
              <a:buFont typeface="Verdana"/>
              <a:buChar char="▪"/>
            </a:pPr>
            <a:r>
              <a:rPr lang="en-US" sz="3357">
                <a:latin typeface="Verdana"/>
                <a:ea typeface="Verdana"/>
                <a:cs typeface="Verdana"/>
                <a:sym typeface="Verdana"/>
              </a:rPr>
              <a:t>Avoidance of debriefing</a:t>
            </a:r>
            <a:endParaRPr sz="3157">
              <a:latin typeface="Verdana"/>
              <a:ea typeface="Verdana"/>
              <a:cs typeface="Verdana"/>
              <a:sym typeface="Verdana"/>
            </a:endParaRPr>
          </a:p>
          <a:p>
            <a:pPr marL="457200" lvl="0" indent="-368873" algn="l" rtl="0">
              <a:lnSpc>
                <a:spcPct val="100000"/>
              </a:lnSpc>
              <a:spcBef>
                <a:spcPts val="1000"/>
              </a:spcBef>
              <a:spcAft>
                <a:spcPts val="1000"/>
              </a:spcAft>
              <a:buSzPct val="93882"/>
              <a:buFont typeface="Verdana"/>
              <a:buChar char="▪"/>
            </a:pPr>
            <a:r>
              <a:rPr lang="en-US" sz="3357">
                <a:latin typeface="Verdana"/>
                <a:ea typeface="Verdana"/>
                <a:cs typeface="Verdana"/>
                <a:sym typeface="Verdana"/>
              </a:rPr>
              <a:t>May show signs of lethargy and fatigue</a:t>
            </a:r>
            <a:endParaRPr sz="3157">
              <a:latin typeface="Verdana"/>
              <a:ea typeface="Verdana"/>
              <a:cs typeface="Verdana"/>
              <a:sym typeface="Verdana"/>
            </a:endParaRPr>
          </a:p>
        </p:txBody>
      </p:sp>
      <p:sp>
        <p:nvSpPr>
          <p:cNvPr id="739" name="Google Shape;739;g24cda75921e_0_15"/>
          <p:cNvSpPr txBox="1">
            <a:spLocks noGrp="1"/>
          </p:cNvSpPr>
          <p:nvPr>
            <p:ph type="subTitle" idx="2"/>
          </p:nvPr>
        </p:nvSpPr>
        <p:spPr>
          <a:xfrm>
            <a:off x="914400" y="271425"/>
            <a:ext cx="2528400" cy="1161300"/>
          </a:xfrm>
          <a:prstGeom prst="rect">
            <a:avLst/>
          </a:prstGeom>
          <a:noFill/>
          <a:ln>
            <a:noFill/>
          </a:ln>
        </p:spPr>
        <p:txBody>
          <a:bodyPr spcFirstLastPara="1" wrap="square" lIns="91425" tIns="45700" rIns="91425" bIns="45700" anchor="b" anchorCtr="0">
            <a:noAutofit/>
          </a:bodyPr>
          <a:lstStyle/>
          <a:p>
            <a:pPr marL="25400" lvl="0" indent="0" algn="l" rtl="0">
              <a:lnSpc>
                <a:spcPct val="100000"/>
              </a:lnSpc>
              <a:spcBef>
                <a:spcPts val="640"/>
              </a:spcBef>
              <a:spcAft>
                <a:spcPts val="0"/>
              </a:spcAft>
              <a:buSzPts val="2000"/>
              <a:buNone/>
            </a:pPr>
            <a:r>
              <a:rPr lang="en-US" sz="2300">
                <a:latin typeface="Verdana"/>
                <a:ea typeface="Verdana"/>
                <a:cs typeface="Verdana"/>
                <a:sym typeface="Verdana"/>
              </a:rPr>
              <a:t>During the De-escalation and Recovery</a:t>
            </a:r>
            <a:endParaRPr sz="2300">
              <a:latin typeface="Verdana"/>
              <a:ea typeface="Verdana"/>
              <a:cs typeface="Verdana"/>
              <a:sym typeface="Verdana"/>
            </a:endParaRPr>
          </a:p>
        </p:txBody>
      </p:sp>
      <p:pic>
        <p:nvPicPr>
          <p:cNvPr id="740" name="Google Shape;740;g24cda75921e_0_15" descr="decorative" title="boy with hooded sweatshirt holding forehead"/>
          <p:cNvPicPr preferRelativeResize="0"/>
          <p:nvPr/>
        </p:nvPicPr>
        <p:blipFill rotWithShape="1">
          <a:blip r:embed="rId3">
            <a:alphaModFix/>
          </a:blip>
          <a:srcRect l="35703" r="25811"/>
          <a:stretch/>
        </p:blipFill>
        <p:spPr>
          <a:xfrm>
            <a:off x="457200" y="1435100"/>
            <a:ext cx="3008400" cy="4691100"/>
          </a:xfrm>
          <a:prstGeom prst="rect">
            <a:avLst/>
          </a:prstGeom>
          <a:noFill/>
          <a:ln>
            <a:noFill/>
          </a:ln>
        </p:spPr>
      </p:pic>
      <p:sp>
        <p:nvSpPr>
          <p:cNvPr id="2" name="Title 1" hidden="1">
            <a:extLst>
              <a:ext uri="{FF2B5EF4-FFF2-40B4-BE49-F238E27FC236}">
                <a16:creationId xmlns:a16="http://schemas.microsoft.com/office/drawing/2014/main" id="{A215EA7E-E656-EBC5-FEFC-D913E1437881}"/>
              </a:ext>
            </a:extLst>
          </p:cNvPr>
          <p:cNvSpPr>
            <a:spLocks noGrp="1"/>
          </p:cNvSpPr>
          <p:nvPr>
            <p:ph type="title" idx="4294967295"/>
          </p:nvPr>
        </p:nvSpPr>
        <p:spPr/>
        <p:txBody>
          <a:bodyPr/>
          <a:lstStyle/>
          <a:p>
            <a:r>
              <a:rPr lang="en-US" dirty="0"/>
              <a:t>During the De-escalation</a:t>
            </a:r>
            <a:r>
              <a:rPr lang="en-US" baseline="0" dirty="0"/>
              <a:t> and Recovery</a:t>
            </a: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4"/>
        <p:cNvGrpSpPr/>
        <p:nvPr/>
      </p:nvGrpSpPr>
      <p:grpSpPr>
        <a:xfrm>
          <a:off x="0" y="0"/>
          <a:ext cx="0" cy="0"/>
          <a:chOff x="0" y="0"/>
          <a:chExt cx="0" cy="0"/>
        </a:xfrm>
      </p:grpSpPr>
      <p:sp>
        <p:nvSpPr>
          <p:cNvPr id="745" name="Google Shape;745;g24cda75921e_0_22"/>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97222"/>
              <a:buNone/>
            </a:pPr>
            <a:r>
              <a:rPr lang="en-US">
                <a:latin typeface="Verdana"/>
                <a:ea typeface="Verdana"/>
                <a:cs typeface="Verdana"/>
                <a:sym typeface="Verdana"/>
              </a:rPr>
              <a:t>De-escalation &amp; Stabilization Strategies</a:t>
            </a:r>
            <a:endParaRPr>
              <a:latin typeface="Verdana"/>
              <a:ea typeface="Verdana"/>
              <a:cs typeface="Verdana"/>
              <a:sym typeface="Verdana"/>
            </a:endParaRPr>
          </a:p>
        </p:txBody>
      </p:sp>
      <p:sp>
        <p:nvSpPr>
          <p:cNvPr id="746" name="Google Shape;746;g24cda75921e_0_22"/>
          <p:cNvSpPr txBox="1">
            <a:spLocks noGrp="1"/>
          </p:cNvSpPr>
          <p:nvPr>
            <p:ph type="body" idx="1"/>
          </p:nvPr>
        </p:nvSpPr>
        <p:spPr>
          <a:xfrm>
            <a:off x="457201" y="1600201"/>
            <a:ext cx="8229600" cy="3581400"/>
          </a:xfrm>
          <a:prstGeom prst="rect">
            <a:avLst/>
          </a:prstGeom>
          <a:noFill/>
          <a:ln>
            <a:noFill/>
          </a:ln>
        </p:spPr>
        <p:txBody>
          <a:bodyPr spcFirstLastPara="1" wrap="square" lIns="91425" tIns="45700" rIns="91425" bIns="45700" anchor="t" anchorCtr="0">
            <a:normAutofit/>
          </a:bodyPr>
          <a:lstStyle/>
          <a:p>
            <a:pPr marL="25400" lvl="0" indent="0" algn="ctr" rtl="0">
              <a:lnSpc>
                <a:spcPct val="100000"/>
              </a:lnSpc>
              <a:spcBef>
                <a:spcPts val="640"/>
              </a:spcBef>
              <a:spcAft>
                <a:spcPts val="0"/>
              </a:spcAft>
              <a:buSzPts val="3200"/>
              <a:buNone/>
            </a:pPr>
            <a:r>
              <a:rPr lang="en-US" b="1" i="1" u="sng">
                <a:latin typeface="Verdana"/>
                <a:ea typeface="Verdana"/>
                <a:cs typeface="Verdana"/>
                <a:sym typeface="Verdana"/>
              </a:rPr>
              <a:t>Goal: Avoid Re-escalation</a:t>
            </a:r>
            <a:endParaRPr>
              <a:latin typeface="Verdana"/>
              <a:ea typeface="Verdana"/>
              <a:cs typeface="Verdana"/>
              <a:sym typeface="Verdana"/>
            </a:endParaRPr>
          </a:p>
          <a:p>
            <a:pPr marL="457200" lvl="0" indent="-406400" algn="l" rtl="0">
              <a:lnSpc>
                <a:spcPct val="100000"/>
              </a:lnSpc>
              <a:spcBef>
                <a:spcPts val="640"/>
              </a:spcBef>
              <a:spcAft>
                <a:spcPts val="0"/>
              </a:spcAft>
              <a:buSzPts val="2800"/>
              <a:buFont typeface="Verdana"/>
              <a:buChar char="•"/>
            </a:pPr>
            <a:r>
              <a:rPr lang="en-US">
                <a:latin typeface="Verdana"/>
                <a:ea typeface="Verdana"/>
                <a:cs typeface="Verdana"/>
                <a:sym typeface="Verdana"/>
              </a:rPr>
              <a:t>Assign low level independent task</a:t>
            </a:r>
            <a:endParaRPr>
              <a:latin typeface="Verdana"/>
              <a:ea typeface="Verdana"/>
              <a:cs typeface="Verdana"/>
              <a:sym typeface="Verdana"/>
            </a:endParaRPr>
          </a:p>
          <a:p>
            <a:pPr marL="457200" lvl="0" indent="-406400" algn="l" rtl="0">
              <a:lnSpc>
                <a:spcPct val="100000"/>
              </a:lnSpc>
              <a:spcBef>
                <a:spcPts val="1000"/>
              </a:spcBef>
              <a:spcAft>
                <a:spcPts val="0"/>
              </a:spcAft>
              <a:buSzPts val="2800"/>
              <a:buFont typeface="Verdana"/>
              <a:buChar char="•"/>
            </a:pPr>
            <a:r>
              <a:rPr lang="en-US">
                <a:latin typeface="Verdana"/>
                <a:ea typeface="Verdana"/>
                <a:cs typeface="Verdana"/>
                <a:sym typeface="Verdana"/>
              </a:rPr>
              <a:t>Avoid blaming</a:t>
            </a:r>
            <a:endParaRPr>
              <a:latin typeface="Verdana"/>
              <a:ea typeface="Verdana"/>
              <a:cs typeface="Verdana"/>
              <a:sym typeface="Verdana"/>
            </a:endParaRPr>
          </a:p>
          <a:p>
            <a:pPr marL="457200" lvl="0" indent="-406400" algn="l" rtl="0">
              <a:lnSpc>
                <a:spcPct val="100000"/>
              </a:lnSpc>
              <a:spcBef>
                <a:spcPts val="1000"/>
              </a:spcBef>
              <a:spcAft>
                <a:spcPts val="0"/>
              </a:spcAft>
              <a:buSzPts val="2800"/>
              <a:buFont typeface="Verdana"/>
              <a:buChar char="•"/>
            </a:pPr>
            <a:r>
              <a:rPr lang="en-US">
                <a:latin typeface="Verdana"/>
                <a:ea typeface="Verdana"/>
                <a:cs typeface="Verdana"/>
                <a:sym typeface="Verdana"/>
              </a:rPr>
              <a:t>Provide Structured Choice</a:t>
            </a:r>
            <a:endParaRPr>
              <a:latin typeface="Verdana"/>
              <a:ea typeface="Verdana"/>
              <a:cs typeface="Verdana"/>
              <a:sym typeface="Verdana"/>
            </a:endParaRPr>
          </a:p>
          <a:p>
            <a:pPr marL="457200" lvl="0" indent="-406400" algn="l" rtl="0">
              <a:lnSpc>
                <a:spcPct val="100000"/>
              </a:lnSpc>
              <a:spcBef>
                <a:spcPts val="1000"/>
              </a:spcBef>
              <a:spcAft>
                <a:spcPts val="0"/>
              </a:spcAft>
              <a:buSzPts val="2800"/>
              <a:buFont typeface="Verdana"/>
              <a:buChar char="•"/>
            </a:pPr>
            <a:r>
              <a:rPr lang="en-US">
                <a:latin typeface="Verdana"/>
                <a:ea typeface="Verdana"/>
                <a:cs typeface="Verdana"/>
                <a:sym typeface="Verdana"/>
              </a:rPr>
              <a:t>Provide Differential Reinforcement</a:t>
            </a:r>
            <a:endParaRPr>
              <a:latin typeface="Verdana"/>
              <a:ea typeface="Verdana"/>
              <a:cs typeface="Verdana"/>
              <a:sym typeface="Verdan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g24d76092d99_0_42" descr="Illustration of a mountain that represents the Escalation Phase.  The phases are identified at the bottom starting with calm, trigger, acceleration, agitation and at the tip of the mountain is the phase known as peak.  On the way down the other side of the mountain are the phases, in this order, de-escalation, recovery and post-crisis drain, which falls below the surface line. Recovery is circled." title="Escalation Cycle"/>
          <p:cNvPicPr preferRelativeResize="0"/>
          <p:nvPr/>
        </p:nvPicPr>
        <p:blipFill rotWithShape="1">
          <a:blip r:embed="rId3">
            <a:alphaModFix/>
          </a:blip>
          <a:srcRect t="18180"/>
          <a:stretch/>
        </p:blipFill>
        <p:spPr>
          <a:xfrm>
            <a:off x="4731900" y="1600200"/>
            <a:ext cx="3240936" cy="2514600"/>
          </a:xfrm>
          <a:prstGeom prst="rect">
            <a:avLst/>
          </a:prstGeom>
          <a:noFill/>
          <a:ln>
            <a:noFill/>
          </a:ln>
        </p:spPr>
      </p:pic>
      <p:sp>
        <p:nvSpPr>
          <p:cNvPr id="752" name="Google Shape;752;g24d76092d99_0_42"/>
          <p:cNvSpPr txBox="1">
            <a:spLocks noGrp="1"/>
          </p:cNvSpPr>
          <p:nvPr>
            <p:ph type="body" idx="1"/>
          </p:nvPr>
        </p:nvSpPr>
        <p:spPr>
          <a:xfrm>
            <a:off x="457200" y="1347475"/>
            <a:ext cx="8229600" cy="3834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4129"/>
              <a:buNone/>
            </a:pPr>
            <a:r>
              <a:rPr lang="en-US">
                <a:latin typeface="Verdana"/>
                <a:ea typeface="Verdana"/>
                <a:cs typeface="Verdana"/>
                <a:sym typeface="Verdana"/>
              </a:rPr>
              <a:t>May experience a drop below </a:t>
            </a: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baseline, appearing </a:t>
            </a: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withdrawn or depressed. </a:t>
            </a:r>
            <a:endParaRPr>
              <a:latin typeface="Verdana"/>
              <a:ea typeface="Verdana"/>
              <a:cs typeface="Verdana"/>
              <a:sym typeface="Verdana"/>
            </a:endParaRPr>
          </a:p>
          <a:p>
            <a:pPr marL="25400" lvl="0" indent="0" algn="l" rtl="0">
              <a:lnSpc>
                <a:spcPct val="100000"/>
              </a:lnSpc>
              <a:spcBef>
                <a:spcPts val="640"/>
              </a:spcBef>
              <a:spcAft>
                <a:spcPts val="0"/>
              </a:spcAft>
              <a:buSzPts val="4129"/>
              <a:buNone/>
            </a:pP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May require rest due to </a:t>
            </a: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emotional or physical </a:t>
            </a:r>
            <a:endParaRPr>
              <a:latin typeface="Verdana"/>
              <a:ea typeface="Verdana"/>
              <a:cs typeface="Verdana"/>
              <a:sym typeface="Verdana"/>
            </a:endParaRPr>
          </a:p>
          <a:p>
            <a:pPr marL="25400" lvl="0" indent="0" algn="l" rtl="0">
              <a:lnSpc>
                <a:spcPct val="100000"/>
              </a:lnSpc>
              <a:spcBef>
                <a:spcPts val="640"/>
              </a:spcBef>
              <a:spcAft>
                <a:spcPts val="0"/>
              </a:spcAft>
              <a:buSzPts val="4129"/>
              <a:buNone/>
            </a:pPr>
            <a:r>
              <a:rPr lang="en-US">
                <a:latin typeface="Verdana"/>
                <a:ea typeface="Verdana"/>
                <a:cs typeface="Verdana"/>
                <a:sym typeface="Verdana"/>
              </a:rPr>
              <a:t>drain.</a:t>
            </a:r>
            <a:endParaRPr>
              <a:latin typeface="Verdana"/>
              <a:ea typeface="Verdana"/>
              <a:cs typeface="Verdana"/>
              <a:sym typeface="Verdana"/>
            </a:endParaRPr>
          </a:p>
        </p:txBody>
      </p:sp>
      <p:sp>
        <p:nvSpPr>
          <p:cNvPr id="753" name="Google Shape;753;g24d76092d99_0_42"/>
          <p:cNvSpPr txBox="1">
            <a:spLocks noGrp="1"/>
          </p:cNvSpPr>
          <p:nvPr>
            <p:ph type="title"/>
          </p:nvPr>
        </p:nvSpPr>
        <p:spPr>
          <a:xfrm>
            <a:off x="2057400" y="228600"/>
            <a:ext cx="6858000" cy="9906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97222"/>
              <a:buNone/>
            </a:pPr>
            <a:r>
              <a:rPr lang="en-US">
                <a:solidFill>
                  <a:schemeClr val="lt1"/>
                </a:solidFill>
              </a:rPr>
              <a:t> Post Crisis Drain/ Recovery Phase</a:t>
            </a:r>
            <a:endParaRPr>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6f78976198_1_256"/>
          <p:cNvSpPr txBox="1"/>
          <p:nvPr/>
        </p:nvSpPr>
        <p:spPr>
          <a:xfrm>
            <a:off x="5590750" y="5702575"/>
            <a:ext cx="332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chemeClr val="hlink"/>
                </a:solidFill>
                <a:latin typeface="Verdana"/>
                <a:ea typeface="Verdana"/>
                <a:cs typeface="Verdana"/>
                <a:sym typeface="Verdana"/>
                <a:hlinkClick r:id="rId3"/>
              </a:rPr>
              <a:t>(Hopeful Futures Campaign, 2022)</a:t>
            </a:r>
            <a:endParaRPr sz="1400" b="0" i="0" u="none" strike="noStrike" cap="none">
              <a:solidFill>
                <a:srgbClr val="000000"/>
              </a:solidFill>
              <a:latin typeface="Verdana"/>
              <a:ea typeface="Verdana"/>
              <a:cs typeface="Verdana"/>
              <a:sym typeface="Verdana"/>
            </a:endParaRPr>
          </a:p>
        </p:txBody>
      </p:sp>
      <p:sp>
        <p:nvSpPr>
          <p:cNvPr id="218" name="Google Shape;218;g16f78976198_1_25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431800" algn="l" rtl="0">
              <a:lnSpc>
                <a:spcPct val="100000"/>
              </a:lnSpc>
              <a:spcBef>
                <a:spcPts val="640"/>
              </a:spcBef>
              <a:spcAft>
                <a:spcPts val="0"/>
              </a:spcAft>
              <a:buSzPts val="3200"/>
              <a:buChar char="•"/>
            </a:pPr>
            <a:r>
              <a:rPr lang="en-US" sz="2200"/>
              <a:t>Suicide is the 2nd leading cause of death among high school aged youth 14-18</a:t>
            </a:r>
            <a:endParaRPr/>
          </a:p>
          <a:p>
            <a:pPr marL="457200" lvl="0" indent="-431800" algn="l" rtl="0">
              <a:lnSpc>
                <a:spcPct val="100000"/>
              </a:lnSpc>
              <a:spcBef>
                <a:spcPts val="640"/>
              </a:spcBef>
              <a:spcAft>
                <a:spcPts val="0"/>
              </a:spcAft>
              <a:buSzPts val="3200"/>
              <a:buChar char="•"/>
            </a:pPr>
            <a:r>
              <a:rPr lang="en-US" sz="2200"/>
              <a:t>Nearly 1 in 3 parents (31%) shared that their child’s mental health is worse than before the pandemic.</a:t>
            </a:r>
            <a:endParaRPr/>
          </a:p>
          <a:p>
            <a:pPr marL="457200" lvl="0" indent="-431800" algn="l" rtl="0">
              <a:lnSpc>
                <a:spcPct val="100000"/>
              </a:lnSpc>
              <a:spcBef>
                <a:spcPts val="640"/>
              </a:spcBef>
              <a:spcAft>
                <a:spcPts val="0"/>
              </a:spcAft>
              <a:buSzPts val="3200"/>
              <a:buChar char="•"/>
            </a:pPr>
            <a:r>
              <a:rPr lang="en-US" sz="2200"/>
              <a:t>In 2019, more than 1 in 3 high school students said they experienced persistent feelings of sadness or hopelessness, 1 in 5 seriously considered suicide.  </a:t>
            </a:r>
            <a:endParaRPr/>
          </a:p>
          <a:p>
            <a:pPr marL="457200" lvl="0" indent="-431800" algn="l" rtl="0">
              <a:lnSpc>
                <a:spcPct val="100000"/>
              </a:lnSpc>
              <a:spcBef>
                <a:spcPts val="640"/>
              </a:spcBef>
              <a:spcAft>
                <a:spcPts val="0"/>
              </a:spcAft>
              <a:buSzPts val="3200"/>
              <a:buChar char="•"/>
            </a:pPr>
            <a:r>
              <a:rPr lang="en-US" sz="2200"/>
              <a:t>In 2020, the percentage of emergency department visits increased by 24% for children ages 5-11 and by 31% for youth ages 12-17 compared to the same period in 2019. </a:t>
            </a:r>
            <a:endParaRPr/>
          </a:p>
        </p:txBody>
      </p:sp>
      <p:sp>
        <p:nvSpPr>
          <p:cNvPr id="219" name="Google Shape;219;g16f78976198_1_25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A Sense of Urgency</a:t>
            </a:r>
            <a:endParaRPr>
              <a:solidFill>
                <a:schemeClr val="lt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24d76092d99_0_48"/>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97222"/>
              <a:buNone/>
            </a:pPr>
            <a:r>
              <a:rPr lang="en-US">
                <a:latin typeface="Verdana"/>
                <a:ea typeface="Verdana"/>
                <a:cs typeface="Verdana"/>
                <a:sym typeface="Verdana"/>
              </a:rPr>
              <a:t>Post Crisis Drain/Recovery Strategies</a:t>
            </a:r>
            <a:endParaRPr>
              <a:latin typeface="Verdana"/>
              <a:ea typeface="Verdana"/>
              <a:cs typeface="Verdana"/>
              <a:sym typeface="Verdana"/>
            </a:endParaRPr>
          </a:p>
        </p:txBody>
      </p:sp>
      <p:sp>
        <p:nvSpPr>
          <p:cNvPr id="759" name="Google Shape;759;g24d76092d99_0_48"/>
          <p:cNvSpPr txBox="1">
            <a:spLocks noGrp="1"/>
          </p:cNvSpPr>
          <p:nvPr>
            <p:ph type="body" idx="1"/>
          </p:nvPr>
        </p:nvSpPr>
        <p:spPr>
          <a:xfrm>
            <a:off x="452375" y="1420375"/>
            <a:ext cx="8233200" cy="3759000"/>
          </a:xfrm>
          <a:prstGeom prst="rect">
            <a:avLst/>
          </a:prstGeom>
          <a:noFill/>
          <a:ln>
            <a:noFill/>
          </a:ln>
        </p:spPr>
        <p:txBody>
          <a:bodyPr spcFirstLastPara="1" wrap="square" lIns="91425" tIns="45700" rIns="91425" bIns="45700" anchor="t" anchorCtr="0">
            <a:noAutofit/>
          </a:bodyPr>
          <a:lstStyle/>
          <a:p>
            <a:pPr marL="25400" lvl="0" indent="0" algn="ctr" rtl="0">
              <a:lnSpc>
                <a:spcPct val="100000"/>
              </a:lnSpc>
              <a:spcBef>
                <a:spcPts val="640"/>
              </a:spcBef>
              <a:spcAft>
                <a:spcPts val="0"/>
              </a:spcAft>
              <a:buSzPts val="3459"/>
              <a:buNone/>
            </a:pPr>
            <a:r>
              <a:rPr lang="en-US" b="1" i="1" u="sng" dirty="0">
                <a:latin typeface="Verdana"/>
                <a:ea typeface="Verdana"/>
                <a:cs typeface="Verdana"/>
                <a:sym typeface="Verdana"/>
              </a:rPr>
              <a:t>Goal:  Support and Observe</a:t>
            </a:r>
            <a:endParaRPr sz="2400" dirty="0">
              <a:latin typeface="Verdana"/>
              <a:ea typeface="Verdana"/>
              <a:cs typeface="Verdana"/>
              <a:sym typeface="Verdana"/>
            </a:endParaRPr>
          </a:p>
          <a:p>
            <a:pPr marL="457200" lvl="0" indent="-395253" algn="l" rtl="0">
              <a:lnSpc>
                <a:spcPct val="100000"/>
              </a:lnSpc>
              <a:spcBef>
                <a:spcPts val="1000"/>
              </a:spcBef>
              <a:spcAft>
                <a:spcPts val="0"/>
              </a:spcAft>
              <a:buSzPts val="2835"/>
              <a:buFont typeface="Verdana"/>
              <a:buChar char="•"/>
            </a:pPr>
            <a:r>
              <a:rPr lang="en-US" sz="2400" dirty="0">
                <a:latin typeface="Verdana"/>
                <a:ea typeface="Verdana"/>
                <a:cs typeface="Verdana"/>
                <a:sym typeface="Verdana"/>
              </a:rPr>
              <a:t>Positively reinforce any display of appropriate behavior</a:t>
            </a:r>
            <a:endParaRPr sz="3200" dirty="0">
              <a:latin typeface="Verdana"/>
              <a:ea typeface="Verdana"/>
              <a:cs typeface="Verdana"/>
              <a:sym typeface="Verdana"/>
            </a:endParaRPr>
          </a:p>
          <a:p>
            <a:pPr marL="457200" lvl="0" indent="-395253" algn="l" rtl="0">
              <a:lnSpc>
                <a:spcPct val="100000"/>
              </a:lnSpc>
              <a:spcBef>
                <a:spcPts val="1000"/>
              </a:spcBef>
              <a:spcAft>
                <a:spcPts val="0"/>
              </a:spcAft>
              <a:buSzPts val="2835"/>
              <a:buFont typeface="Verdana"/>
              <a:buChar char="•"/>
            </a:pPr>
            <a:r>
              <a:rPr lang="en-US" sz="2400" dirty="0">
                <a:latin typeface="Verdana"/>
                <a:ea typeface="Verdana"/>
                <a:cs typeface="Verdana"/>
                <a:sym typeface="Verdana"/>
              </a:rPr>
              <a:t>Focus intervention on re-establishing routine activities</a:t>
            </a:r>
            <a:endParaRPr sz="3200" dirty="0">
              <a:latin typeface="Verdana"/>
              <a:ea typeface="Verdana"/>
              <a:cs typeface="Verdana"/>
              <a:sym typeface="Verdana"/>
            </a:endParaRPr>
          </a:p>
          <a:p>
            <a:pPr marL="457200" lvl="0" indent="-395253" algn="l" rtl="0">
              <a:lnSpc>
                <a:spcPct val="100000"/>
              </a:lnSpc>
              <a:spcBef>
                <a:spcPts val="1000"/>
              </a:spcBef>
              <a:spcAft>
                <a:spcPts val="0"/>
              </a:spcAft>
              <a:buSzPts val="2835"/>
              <a:buFont typeface="Verdana"/>
              <a:buChar char="•"/>
            </a:pPr>
            <a:r>
              <a:rPr lang="en-US" sz="2400" dirty="0">
                <a:latin typeface="Verdana"/>
                <a:ea typeface="Verdana"/>
                <a:cs typeface="Verdana"/>
                <a:sym typeface="Verdana"/>
              </a:rPr>
              <a:t>Debrief (at a later time)</a:t>
            </a:r>
            <a:endParaRPr sz="3200" dirty="0">
              <a:latin typeface="Verdana"/>
              <a:ea typeface="Verdana"/>
              <a:cs typeface="Verdana"/>
              <a:sym typeface="Verdana"/>
            </a:endParaRPr>
          </a:p>
          <a:p>
            <a:pPr marL="914400" lvl="1" indent="-395144" algn="l" rtl="0">
              <a:lnSpc>
                <a:spcPct val="100000"/>
              </a:lnSpc>
              <a:spcBef>
                <a:spcPts val="1000"/>
              </a:spcBef>
              <a:spcAft>
                <a:spcPts val="0"/>
              </a:spcAft>
              <a:buSzPts val="2835"/>
              <a:buFont typeface="Verdana"/>
              <a:buChar char="–"/>
            </a:pPr>
            <a:r>
              <a:rPr lang="en-US" dirty="0">
                <a:latin typeface="Verdana"/>
                <a:ea typeface="Verdana"/>
                <a:cs typeface="Verdana"/>
                <a:sym typeface="Verdana"/>
              </a:rPr>
              <a:t>Not an aversive consequence</a:t>
            </a:r>
            <a:endParaRPr sz="3200" dirty="0">
              <a:latin typeface="Verdana"/>
              <a:ea typeface="Verdana"/>
              <a:cs typeface="Verdana"/>
              <a:sym typeface="Verdana"/>
            </a:endParaRPr>
          </a:p>
          <a:p>
            <a:pPr marL="914400" lvl="1" indent="-395144" algn="l" rtl="0">
              <a:lnSpc>
                <a:spcPct val="100000"/>
              </a:lnSpc>
              <a:spcBef>
                <a:spcPts val="1000"/>
              </a:spcBef>
              <a:spcAft>
                <a:spcPts val="0"/>
              </a:spcAft>
              <a:buSzPts val="2835"/>
              <a:buFont typeface="Verdana"/>
              <a:buChar char="–"/>
            </a:pPr>
            <a:r>
              <a:rPr lang="en-US" dirty="0">
                <a:latin typeface="Verdana"/>
                <a:ea typeface="Verdana"/>
                <a:cs typeface="Verdana"/>
                <a:sym typeface="Verdana"/>
              </a:rPr>
              <a:t>No more than 3-5 minutes</a:t>
            </a:r>
            <a:endParaRPr sz="3200" dirty="0">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3"/>
        <p:cNvGrpSpPr/>
        <p:nvPr/>
      </p:nvGrpSpPr>
      <p:grpSpPr>
        <a:xfrm>
          <a:off x="0" y="0"/>
          <a:ext cx="0" cy="0"/>
          <a:chOff x="0" y="0"/>
          <a:chExt cx="0" cy="0"/>
        </a:xfrm>
      </p:grpSpPr>
      <p:sp>
        <p:nvSpPr>
          <p:cNvPr id="764" name="Google Shape;764;g24cda75921e_0_45"/>
          <p:cNvSpPr txBox="1">
            <a:spLocks noGrp="1"/>
          </p:cNvSpPr>
          <p:nvPr>
            <p:ph type="title"/>
          </p:nvPr>
        </p:nvSpPr>
        <p:spPr>
          <a:xfrm>
            <a:off x="2593475" y="228600"/>
            <a:ext cx="6321900" cy="11937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500"/>
              <a:buNone/>
            </a:pPr>
            <a:r>
              <a:rPr lang="en-US">
                <a:latin typeface="Verdana"/>
                <a:ea typeface="Verdana"/>
                <a:cs typeface="Verdana"/>
                <a:sym typeface="Verdana"/>
              </a:rPr>
              <a:t>Debriefing Plan</a:t>
            </a:r>
            <a:endParaRPr>
              <a:latin typeface="Verdana"/>
              <a:ea typeface="Verdana"/>
              <a:cs typeface="Verdana"/>
              <a:sym typeface="Verdana"/>
            </a:endParaRPr>
          </a:p>
        </p:txBody>
      </p:sp>
      <p:sp>
        <p:nvSpPr>
          <p:cNvPr id="765" name="Google Shape;765;g24cda75921e_0_45"/>
          <p:cNvSpPr txBox="1">
            <a:spLocks noGrp="1"/>
          </p:cNvSpPr>
          <p:nvPr>
            <p:ph type="body" idx="1"/>
          </p:nvPr>
        </p:nvSpPr>
        <p:spPr>
          <a:xfrm>
            <a:off x="452375" y="1518425"/>
            <a:ext cx="8233200" cy="3632400"/>
          </a:xfrm>
          <a:prstGeom prst="rect">
            <a:avLst/>
          </a:prstGeom>
          <a:noFill/>
          <a:ln>
            <a:noFill/>
          </a:ln>
        </p:spPr>
        <p:txBody>
          <a:bodyPr spcFirstLastPara="1" wrap="square" lIns="91425" tIns="45700" rIns="91425" bIns="45700" anchor="t" anchorCtr="0">
            <a:noAutofit/>
          </a:bodyPr>
          <a:lstStyle/>
          <a:p>
            <a:pPr marL="457200" lvl="0" indent="-348259" algn="l" rtl="0">
              <a:lnSpc>
                <a:spcPct val="100000"/>
              </a:lnSpc>
              <a:spcBef>
                <a:spcPts val="640"/>
              </a:spcBef>
              <a:spcAft>
                <a:spcPts val="0"/>
              </a:spcAft>
              <a:buSzPts val="2400"/>
              <a:buFont typeface="Verdana"/>
              <a:buChar char="•"/>
            </a:pPr>
            <a:r>
              <a:rPr lang="en-US" sz="2400">
                <a:latin typeface="Verdana"/>
                <a:ea typeface="Verdana"/>
                <a:cs typeface="Verdana"/>
                <a:sym typeface="Verdana"/>
              </a:rPr>
              <a:t>Purpose of debrief is to facilitate transition back to instruction and to effectively problem solve, </a:t>
            </a:r>
            <a:r>
              <a:rPr lang="en-US" sz="2400" u="sng">
                <a:latin typeface="Verdana"/>
                <a:ea typeface="Verdana"/>
                <a:cs typeface="Verdana"/>
                <a:sym typeface="Verdana"/>
              </a:rPr>
              <a:t>not</a:t>
            </a:r>
            <a:r>
              <a:rPr lang="en-US" sz="2400">
                <a:latin typeface="Verdana"/>
                <a:ea typeface="Verdana"/>
                <a:cs typeface="Verdana"/>
                <a:sym typeface="Verdana"/>
              </a:rPr>
              <a:t> further negative consequence</a:t>
            </a:r>
            <a:endParaRPr sz="2400">
              <a:latin typeface="Verdana"/>
              <a:ea typeface="Verdana"/>
              <a:cs typeface="Verdana"/>
              <a:sym typeface="Verdana"/>
            </a:endParaRPr>
          </a:p>
          <a:p>
            <a:pPr marL="457200" lvl="0" indent="-348259" algn="l" rtl="0">
              <a:lnSpc>
                <a:spcPct val="100000"/>
              </a:lnSpc>
              <a:spcBef>
                <a:spcPts val="640"/>
              </a:spcBef>
              <a:spcAft>
                <a:spcPts val="0"/>
              </a:spcAft>
              <a:buSzPts val="2400"/>
              <a:buFont typeface="Verdana"/>
              <a:buChar char="•"/>
            </a:pPr>
            <a:r>
              <a:rPr lang="en-US" sz="2400">
                <a:latin typeface="Verdana"/>
                <a:ea typeface="Verdana"/>
                <a:cs typeface="Verdana"/>
                <a:sym typeface="Verdana"/>
              </a:rPr>
              <a:t>Identify the sequence of events</a:t>
            </a:r>
            <a:endParaRPr sz="2400">
              <a:latin typeface="Verdana"/>
              <a:ea typeface="Verdana"/>
              <a:cs typeface="Verdana"/>
              <a:sym typeface="Verdana"/>
            </a:endParaRPr>
          </a:p>
          <a:p>
            <a:pPr marL="457200" lvl="0" indent="-348259" algn="l" rtl="0">
              <a:lnSpc>
                <a:spcPct val="100000"/>
              </a:lnSpc>
              <a:spcBef>
                <a:spcPts val="640"/>
              </a:spcBef>
              <a:spcAft>
                <a:spcPts val="0"/>
              </a:spcAft>
              <a:buSzPts val="2400"/>
              <a:buFont typeface="Verdana"/>
              <a:buChar char="•"/>
            </a:pPr>
            <a:r>
              <a:rPr lang="en-US" sz="2400">
                <a:latin typeface="Verdana"/>
                <a:ea typeface="Verdana"/>
                <a:cs typeface="Verdana"/>
                <a:sym typeface="Verdana"/>
              </a:rPr>
              <a:t>Pinpoint decision making moments during the sequence of events</a:t>
            </a:r>
            <a:endParaRPr sz="2400">
              <a:latin typeface="Verdana"/>
              <a:ea typeface="Verdana"/>
              <a:cs typeface="Verdana"/>
              <a:sym typeface="Verdana"/>
            </a:endParaRPr>
          </a:p>
          <a:p>
            <a:pPr marL="457200" lvl="0" indent="-348259" algn="l" rtl="0">
              <a:lnSpc>
                <a:spcPct val="100000"/>
              </a:lnSpc>
              <a:spcBef>
                <a:spcPts val="640"/>
              </a:spcBef>
              <a:spcAft>
                <a:spcPts val="0"/>
              </a:spcAft>
              <a:buSzPts val="2400"/>
              <a:buFont typeface="Verdana"/>
              <a:buChar char="•"/>
            </a:pPr>
            <a:r>
              <a:rPr lang="en-US" sz="2400">
                <a:latin typeface="Verdana"/>
                <a:ea typeface="Verdana"/>
                <a:cs typeface="Verdana"/>
                <a:sym typeface="Verdana"/>
              </a:rPr>
              <a:t>Evaluate the decisions</a:t>
            </a:r>
            <a:endParaRPr sz="2400">
              <a:latin typeface="Verdana"/>
              <a:ea typeface="Verdana"/>
              <a:cs typeface="Verdana"/>
              <a:sym typeface="Verdana"/>
            </a:endParaRPr>
          </a:p>
          <a:p>
            <a:pPr marL="457200" lvl="0" indent="-348259" algn="l" rtl="0">
              <a:lnSpc>
                <a:spcPct val="100000"/>
              </a:lnSpc>
              <a:spcBef>
                <a:spcPts val="640"/>
              </a:spcBef>
              <a:spcAft>
                <a:spcPts val="0"/>
              </a:spcAft>
              <a:buSzPts val="2400"/>
              <a:buFont typeface="Verdana"/>
              <a:buChar char="•"/>
            </a:pPr>
            <a:r>
              <a:rPr lang="en-US" sz="2400">
                <a:latin typeface="Verdana"/>
                <a:ea typeface="Verdana"/>
                <a:cs typeface="Verdana"/>
                <a:sym typeface="Verdana"/>
              </a:rPr>
              <a:t>Identify acceptable decision options for future situations</a:t>
            </a:r>
            <a:endParaRPr sz="2400">
              <a:latin typeface="Verdana"/>
              <a:ea typeface="Verdana"/>
              <a:cs typeface="Verdana"/>
              <a:sym typeface="Verdana"/>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9"/>
        <p:cNvGrpSpPr/>
        <p:nvPr/>
      </p:nvGrpSpPr>
      <p:grpSpPr>
        <a:xfrm>
          <a:off x="0" y="0"/>
          <a:ext cx="0" cy="0"/>
          <a:chOff x="0" y="0"/>
          <a:chExt cx="0" cy="0"/>
        </a:xfrm>
      </p:grpSpPr>
      <p:sp>
        <p:nvSpPr>
          <p:cNvPr id="770" name="Google Shape;770;g24cda75921e_0_64"/>
          <p:cNvSpPr/>
          <p:nvPr/>
        </p:nvSpPr>
        <p:spPr>
          <a:xfrm>
            <a:off x="457200" y="1619175"/>
            <a:ext cx="8001000" cy="426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560"/>
              </a:spcBef>
              <a:spcAft>
                <a:spcPts val="0"/>
              </a:spcAft>
              <a:buClr>
                <a:schemeClr val="dk1"/>
              </a:buClr>
              <a:buSzPts val="2800"/>
              <a:buFont typeface="Arial"/>
              <a:buNone/>
            </a:pPr>
            <a:r>
              <a:rPr lang="en-US" sz="2600" b="1" i="0" u="sng" strike="noStrike" cap="none">
                <a:solidFill>
                  <a:srgbClr val="000000"/>
                </a:solidFill>
                <a:latin typeface="Verdana"/>
                <a:ea typeface="Verdana"/>
                <a:cs typeface="Verdana"/>
                <a:sym typeface="Verdana"/>
              </a:rPr>
              <a:t>Goal</a:t>
            </a:r>
            <a:r>
              <a:rPr lang="en-US" sz="2600" b="1" i="0" u="none" strike="noStrike" cap="none">
                <a:solidFill>
                  <a:srgbClr val="000000"/>
                </a:solidFill>
                <a:latin typeface="Verdana"/>
                <a:ea typeface="Verdana"/>
                <a:cs typeface="Verdana"/>
                <a:sym typeface="Verdana"/>
              </a:rPr>
              <a:t>:  </a:t>
            </a:r>
            <a:r>
              <a:rPr lang="en-US" sz="2600" b="1" i="1" u="none" strike="noStrike" cap="none">
                <a:solidFill>
                  <a:srgbClr val="000000"/>
                </a:solidFill>
                <a:latin typeface="Verdana"/>
                <a:ea typeface="Verdana"/>
                <a:cs typeface="Verdana"/>
                <a:sym typeface="Verdana"/>
              </a:rPr>
              <a:t>Plan for Support and Skill Building</a:t>
            </a:r>
            <a:endParaRPr sz="2600" b="1" i="1" u="none" strike="noStrike" cap="none">
              <a:solidFill>
                <a:srgbClr val="000000"/>
              </a:solidFill>
              <a:latin typeface="Verdana"/>
              <a:ea typeface="Verdana"/>
              <a:cs typeface="Verdana"/>
              <a:sym typeface="Verdana"/>
            </a:endParaRPr>
          </a:p>
          <a:p>
            <a:pPr marL="0" marR="0" lvl="0" indent="0" algn="l" rtl="0">
              <a:lnSpc>
                <a:spcPct val="100000"/>
              </a:lnSpc>
              <a:spcBef>
                <a:spcPts val="1000"/>
              </a:spcBef>
              <a:spcAft>
                <a:spcPts val="0"/>
              </a:spcAft>
              <a:buClr>
                <a:schemeClr val="dk1"/>
              </a:buClr>
              <a:buSzPts val="2800"/>
              <a:buFont typeface="Arial"/>
              <a:buNone/>
            </a:pPr>
            <a:endParaRPr sz="1200" b="0" i="0" u="none" strike="noStrike" cap="none">
              <a:solidFill>
                <a:srgbClr val="000000"/>
              </a:solidFill>
              <a:latin typeface="Verdana"/>
              <a:ea typeface="Verdana"/>
              <a:cs typeface="Verdana"/>
              <a:sym typeface="Verdana"/>
            </a:endParaRPr>
          </a:p>
          <a:p>
            <a:pPr marL="457200" marR="0" lvl="0" indent="-393700" algn="l" rtl="0">
              <a:lnSpc>
                <a:spcPct val="100000"/>
              </a:lnSpc>
              <a:spcBef>
                <a:spcPts val="560"/>
              </a:spcBef>
              <a:spcAft>
                <a:spcPts val="0"/>
              </a:spcAft>
              <a:buClr>
                <a:srgbClr val="000000"/>
              </a:buClr>
              <a:buSzPts val="2600"/>
              <a:buFont typeface="Verdana"/>
              <a:buChar char="•"/>
            </a:pPr>
            <a:r>
              <a:rPr lang="en-US" sz="2600" b="0" i="0" u="none" strike="noStrike" cap="none">
                <a:solidFill>
                  <a:srgbClr val="000000"/>
                </a:solidFill>
                <a:latin typeface="Verdana"/>
                <a:ea typeface="Verdana"/>
                <a:cs typeface="Verdana"/>
                <a:sym typeface="Verdana"/>
              </a:rPr>
              <a:t>Meet with teachers/staff and collaborate to identify</a:t>
            </a:r>
            <a:endParaRPr sz="2600" b="0" i="0" u="none" strike="noStrike" cap="none">
              <a:solidFill>
                <a:srgbClr val="000000"/>
              </a:solidFill>
              <a:latin typeface="Verdana"/>
              <a:ea typeface="Verdana"/>
              <a:cs typeface="Verdana"/>
              <a:sym typeface="Verdana"/>
            </a:endParaRPr>
          </a:p>
          <a:p>
            <a:pPr marL="914400" marR="0" lvl="1" indent="-393700" algn="l" rtl="0">
              <a:lnSpc>
                <a:spcPct val="100000"/>
              </a:lnSpc>
              <a:spcBef>
                <a:spcPts val="560"/>
              </a:spcBef>
              <a:spcAft>
                <a:spcPts val="0"/>
              </a:spcAft>
              <a:buClr>
                <a:srgbClr val="000000"/>
              </a:buClr>
              <a:buSzPts val="2600"/>
              <a:buFont typeface="Verdana"/>
              <a:buChar char="–"/>
            </a:pPr>
            <a:r>
              <a:rPr lang="en-US" sz="2600" b="0" i="0" u="none" strike="noStrike" cap="none">
                <a:solidFill>
                  <a:srgbClr val="000000"/>
                </a:solidFill>
                <a:latin typeface="Verdana"/>
                <a:ea typeface="Verdana"/>
                <a:cs typeface="Verdana"/>
                <a:sym typeface="Verdana"/>
              </a:rPr>
              <a:t>triggers </a:t>
            </a:r>
            <a:endParaRPr sz="2600" b="0" i="0" u="none" strike="noStrike" cap="none">
              <a:solidFill>
                <a:srgbClr val="000000"/>
              </a:solidFill>
              <a:latin typeface="Verdana"/>
              <a:ea typeface="Verdana"/>
              <a:cs typeface="Verdana"/>
              <a:sym typeface="Verdana"/>
            </a:endParaRPr>
          </a:p>
          <a:p>
            <a:pPr marL="914400" marR="0" lvl="1" indent="-393700" algn="l" rtl="0">
              <a:lnSpc>
                <a:spcPct val="100000"/>
              </a:lnSpc>
              <a:spcBef>
                <a:spcPts val="560"/>
              </a:spcBef>
              <a:spcAft>
                <a:spcPts val="0"/>
              </a:spcAft>
              <a:buClr>
                <a:srgbClr val="000000"/>
              </a:buClr>
              <a:buSzPts val="2600"/>
              <a:buFont typeface="Verdana"/>
              <a:buChar char="–"/>
            </a:pPr>
            <a:r>
              <a:rPr lang="en-US" sz="2600" b="0" i="0" u="none" strike="noStrike" cap="none">
                <a:solidFill>
                  <a:srgbClr val="000000"/>
                </a:solidFill>
                <a:latin typeface="Verdana"/>
                <a:ea typeface="Verdana"/>
                <a:cs typeface="Verdana"/>
                <a:sym typeface="Verdana"/>
              </a:rPr>
              <a:t>function</a:t>
            </a:r>
            <a:endParaRPr sz="2600" b="0" i="0" u="none" strike="noStrike" cap="none">
              <a:solidFill>
                <a:srgbClr val="000000"/>
              </a:solidFill>
              <a:latin typeface="Verdana"/>
              <a:ea typeface="Verdana"/>
              <a:cs typeface="Verdana"/>
              <a:sym typeface="Verdana"/>
            </a:endParaRPr>
          </a:p>
          <a:p>
            <a:pPr marL="914400" marR="0" lvl="1" indent="-393700" algn="l" rtl="0">
              <a:lnSpc>
                <a:spcPct val="100000"/>
              </a:lnSpc>
              <a:spcBef>
                <a:spcPts val="560"/>
              </a:spcBef>
              <a:spcAft>
                <a:spcPts val="0"/>
              </a:spcAft>
              <a:buClr>
                <a:srgbClr val="000000"/>
              </a:buClr>
              <a:buSzPts val="2600"/>
              <a:buFont typeface="Verdana"/>
              <a:buChar char="–"/>
            </a:pPr>
            <a:r>
              <a:rPr lang="en-US" sz="2600" b="0" i="0" u="none" strike="noStrike" cap="none">
                <a:solidFill>
                  <a:srgbClr val="000000"/>
                </a:solidFill>
                <a:latin typeface="Verdana"/>
                <a:ea typeface="Verdana"/>
                <a:cs typeface="Verdana"/>
                <a:sym typeface="Verdana"/>
              </a:rPr>
              <a:t>proactively plan response for future occurrences</a:t>
            </a:r>
            <a:endParaRPr sz="2600" b="0" i="0" u="none" strike="noStrike" cap="none">
              <a:solidFill>
                <a:srgbClr val="000000"/>
              </a:solidFill>
              <a:latin typeface="Verdana"/>
              <a:ea typeface="Verdana"/>
              <a:cs typeface="Verdana"/>
              <a:sym typeface="Verdana"/>
            </a:endParaRPr>
          </a:p>
          <a:p>
            <a:pPr marL="914400" marR="0" lvl="1" indent="-393700" algn="l" rtl="0">
              <a:lnSpc>
                <a:spcPct val="100000"/>
              </a:lnSpc>
              <a:spcBef>
                <a:spcPts val="560"/>
              </a:spcBef>
              <a:spcAft>
                <a:spcPts val="0"/>
              </a:spcAft>
              <a:buClr>
                <a:srgbClr val="000000"/>
              </a:buClr>
              <a:buSzPts val="2600"/>
              <a:buFont typeface="Verdana"/>
              <a:buChar char="–"/>
            </a:pPr>
            <a:r>
              <a:rPr lang="en-US" sz="2600" b="1" i="0" u="none" strike="noStrike" cap="none">
                <a:solidFill>
                  <a:srgbClr val="000000"/>
                </a:solidFill>
                <a:latin typeface="Verdana"/>
                <a:ea typeface="Verdana"/>
                <a:cs typeface="Verdana"/>
                <a:sym typeface="Verdana"/>
              </a:rPr>
              <a:t>reach out to family</a:t>
            </a:r>
            <a:endParaRPr sz="2600" b="1"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1" i="1"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1" u="none" strike="noStrike" cap="none">
                <a:solidFill>
                  <a:srgbClr val="000000"/>
                </a:solidFill>
                <a:latin typeface="Verdana"/>
                <a:ea typeface="Verdana"/>
                <a:cs typeface="Verdana"/>
                <a:sym typeface="Verdana"/>
              </a:rPr>
              <a:t>		</a:t>
            </a:r>
            <a:endParaRPr sz="3200" b="0" i="1" u="none" strike="noStrike" cap="none">
              <a:solidFill>
                <a:srgbClr val="000000"/>
              </a:solidFill>
              <a:latin typeface="Verdana"/>
              <a:ea typeface="Verdana"/>
              <a:cs typeface="Verdana"/>
              <a:sym typeface="Verdana"/>
            </a:endParaRPr>
          </a:p>
        </p:txBody>
      </p:sp>
      <p:sp>
        <p:nvSpPr>
          <p:cNvPr id="771" name="Google Shape;771;g24cda75921e_0_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What Do I Do After the Incident?</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0"/>
                                        </p:tgtEl>
                                        <p:attrNameLst>
                                          <p:attrName>style.visibility</p:attrName>
                                        </p:attrNameLst>
                                      </p:cBhvr>
                                      <p:to>
                                        <p:strVal val="visible"/>
                                      </p:to>
                                    </p:set>
                                    <p:anim calcmode="lin" valueType="num">
                                      <p:cBhvr additive="base">
                                        <p:cTn id="7" dur="500"/>
                                        <p:tgtEl>
                                          <p:spTgt spid="77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75"/>
        <p:cNvGrpSpPr/>
        <p:nvPr/>
      </p:nvGrpSpPr>
      <p:grpSpPr>
        <a:xfrm>
          <a:off x="0" y="0"/>
          <a:ext cx="0" cy="0"/>
          <a:chOff x="0" y="0"/>
          <a:chExt cx="0" cy="0"/>
        </a:xfrm>
      </p:grpSpPr>
      <p:sp>
        <p:nvSpPr>
          <p:cNvPr id="776" name="Google Shape;776;g24cda75921e_0_6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Life Happens</a:t>
            </a:r>
            <a:endParaRPr>
              <a:solidFill>
                <a:schemeClr val="lt1"/>
              </a:solidFill>
            </a:endParaRPr>
          </a:p>
        </p:txBody>
      </p:sp>
      <p:sp>
        <p:nvSpPr>
          <p:cNvPr id="777" name="Google Shape;777;g24cda75921e_0_69"/>
          <p:cNvSpPr txBox="1">
            <a:spLocks noGrp="1"/>
          </p:cNvSpPr>
          <p:nvPr>
            <p:ph type="body" idx="1"/>
          </p:nvPr>
        </p:nvSpPr>
        <p:spPr>
          <a:xfrm>
            <a:off x="455400" y="2165975"/>
            <a:ext cx="8233200" cy="339090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100"/>
              </a:spcBef>
              <a:spcAft>
                <a:spcPts val="0"/>
              </a:spcAft>
              <a:buSzPts val="3200"/>
              <a:buNone/>
            </a:pPr>
            <a:r>
              <a:rPr lang="en-US" sz="2400" b="1" i="1">
                <a:latin typeface="Verdana"/>
                <a:ea typeface="Verdana"/>
                <a:cs typeface="Verdana"/>
                <a:sym typeface="Verdana"/>
              </a:rPr>
              <a:t>“It is always important to remember that if you  inadvertently assist the student to escalate, do not be  concerned; you will get another chance to do it right the  next time around.” (</a:t>
            </a:r>
            <a:r>
              <a:rPr lang="en-US" sz="2400" b="1">
                <a:latin typeface="Verdana"/>
                <a:ea typeface="Verdana"/>
                <a:cs typeface="Verdana"/>
                <a:sym typeface="Verdana"/>
              </a:rPr>
              <a:t>Colvin, 1989)</a:t>
            </a:r>
            <a:endParaRPr sz="3400">
              <a:latin typeface="Verdana"/>
              <a:ea typeface="Verdana"/>
              <a:cs typeface="Verdana"/>
              <a:sym typeface="Verdana"/>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1"/>
        <p:cNvGrpSpPr/>
        <p:nvPr/>
      </p:nvGrpSpPr>
      <p:grpSpPr>
        <a:xfrm>
          <a:off x="0" y="0"/>
          <a:ext cx="0" cy="0"/>
          <a:chOff x="0" y="0"/>
          <a:chExt cx="0" cy="0"/>
        </a:xfrm>
      </p:grpSpPr>
      <p:sp>
        <p:nvSpPr>
          <p:cNvPr id="782" name="Google Shape;782;g24cda75921e_0_7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Staff Reflection</a:t>
            </a:r>
            <a:endParaRPr>
              <a:solidFill>
                <a:schemeClr val="lt1"/>
              </a:solidFill>
            </a:endParaRPr>
          </a:p>
        </p:txBody>
      </p:sp>
      <p:sp>
        <p:nvSpPr>
          <p:cNvPr id="783" name="Google Shape;783;g24cda75921e_0_7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457200" lvl="0" indent="-381000" algn="l" rtl="0">
              <a:lnSpc>
                <a:spcPct val="115000"/>
              </a:lnSpc>
              <a:spcBef>
                <a:spcPts val="1000"/>
              </a:spcBef>
              <a:spcAft>
                <a:spcPts val="0"/>
              </a:spcAft>
              <a:buSzPts val="2400"/>
              <a:buFont typeface="Verdana"/>
              <a:buChar char="•"/>
            </a:pPr>
            <a:r>
              <a:rPr lang="en-US" sz="2400">
                <a:latin typeface="Verdana"/>
                <a:ea typeface="Verdana"/>
                <a:cs typeface="Verdana"/>
                <a:sym typeface="Verdana"/>
              </a:rPr>
              <a:t>What triggered the behavior?</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What was the function of the behavior?</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What strategies worked? Didn’t work?</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What skills/replacement behaviors does the student need to learn that align with the function?</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How can they be taught?</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Are there environmental changes we can make to set the student up for success?</a:t>
            </a:r>
            <a:endParaRPr sz="2400">
              <a:latin typeface="Verdana"/>
              <a:ea typeface="Verdana"/>
              <a:cs typeface="Verdana"/>
              <a:sym typeface="Verdana"/>
            </a:endParaRPr>
          </a:p>
          <a:p>
            <a:pPr marL="457200" lvl="0" indent="-381000" algn="l" rtl="0">
              <a:lnSpc>
                <a:spcPct val="115000"/>
              </a:lnSpc>
              <a:spcBef>
                <a:spcPts val="0"/>
              </a:spcBef>
              <a:spcAft>
                <a:spcPts val="0"/>
              </a:spcAft>
              <a:buSzPts val="2400"/>
              <a:buFont typeface="Verdana"/>
              <a:buChar char="•"/>
            </a:pPr>
            <a:r>
              <a:rPr lang="en-US" sz="2400">
                <a:latin typeface="Verdana"/>
                <a:ea typeface="Verdana"/>
                <a:cs typeface="Verdana"/>
                <a:sym typeface="Verdana"/>
              </a:rPr>
              <a:t>How can we involve the family?</a:t>
            </a:r>
            <a:endParaRPr sz="3400">
              <a:latin typeface="Verdana"/>
              <a:ea typeface="Verdana"/>
              <a:cs typeface="Verdana"/>
              <a:sym typeface="Verdan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7"/>
        <p:cNvGrpSpPr/>
        <p:nvPr/>
      </p:nvGrpSpPr>
      <p:grpSpPr>
        <a:xfrm>
          <a:off x="0" y="0"/>
          <a:ext cx="0" cy="0"/>
          <a:chOff x="0" y="0"/>
          <a:chExt cx="0" cy="0"/>
        </a:xfrm>
      </p:grpSpPr>
      <p:sp>
        <p:nvSpPr>
          <p:cNvPr id="788" name="Google Shape;788;g24cda75921e_0_79"/>
          <p:cNvSpPr txBox="1"/>
          <p:nvPr/>
        </p:nvSpPr>
        <p:spPr>
          <a:xfrm>
            <a:off x="3350675" y="1834050"/>
            <a:ext cx="5045700" cy="40449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160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What is your current process for supporting the student(s) and staff after the incident?</a:t>
            </a:r>
            <a:endParaRPr sz="2600" b="0" i="0" u="none" strike="noStrike" cap="none">
              <a:solidFill>
                <a:schemeClr val="dk1"/>
              </a:solidFill>
              <a:latin typeface="Verdana"/>
              <a:ea typeface="Verdana"/>
              <a:cs typeface="Verdana"/>
              <a:sym typeface="Verdana"/>
            </a:endParaRPr>
          </a:p>
          <a:p>
            <a:pPr marL="457200" marR="0" lvl="0" indent="0" algn="l" rtl="0">
              <a:lnSpc>
                <a:spcPct val="115000"/>
              </a:lnSpc>
              <a:spcBef>
                <a:spcPts val="1600"/>
              </a:spcBef>
              <a:spcAft>
                <a:spcPts val="0"/>
              </a:spcAft>
              <a:buClr>
                <a:srgbClr val="000000"/>
              </a:buClr>
              <a:buSzPts val="2600"/>
              <a:buFont typeface="Arial"/>
              <a:buNone/>
            </a:pPr>
            <a:r>
              <a:rPr lang="en-US" sz="2600" b="0" i="0" u="none" strike="noStrike" cap="none">
                <a:solidFill>
                  <a:schemeClr val="dk1"/>
                </a:solidFill>
                <a:latin typeface="Verdana"/>
                <a:ea typeface="Verdana"/>
                <a:cs typeface="Verdana"/>
                <a:sym typeface="Verdana"/>
              </a:rPr>
              <a:t>Are there any adjustments that need to be made to that process?</a:t>
            </a:r>
            <a:endParaRPr sz="2600" b="0" i="0" u="none" strike="noStrike" cap="none">
              <a:solidFill>
                <a:schemeClr val="dk1"/>
              </a:solidFill>
              <a:latin typeface="Verdana"/>
              <a:ea typeface="Verdana"/>
              <a:cs typeface="Verdana"/>
              <a:sym typeface="Verdana"/>
            </a:endParaRPr>
          </a:p>
          <a:p>
            <a:pPr marL="457200" marR="0" lvl="0" indent="0" algn="l" rtl="0">
              <a:lnSpc>
                <a:spcPct val="115000"/>
              </a:lnSpc>
              <a:spcBef>
                <a:spcPts val="1000"/>
              </a:spcBef>
              <a:spcAft>
                <a:spcPts val="0"/>
              </a:spcAft>
              <a:buClr>
                <a:srgbClr val="000000"/>
              </a:buClr>
              <a:buSzPts val="3200"/>
              <a:buFont typeface="Arial"/>
              <a:buNone/>
            </a:pPr>
            <a:endParaRPr sz="3200" b="0" i="0" u="none" strike="noStrike" cap="none">
              <a:solidFill>
                <a:srgbClr val="006387"/>
              </a:solidFill>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457200" marR="0" lvl="0" indent="0" algn="l" rtl="0">
              <a:lnSpc>
                <a:spcPct val="115000"/>
              </a:lnSpc>
              <a:spcBef>
                <a:spcPts val="100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ctr"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Verdana"/>
              <a:ea typeface="Verdana"/>
              <a:cs typeface="Verdana"/>
              <a:sym typeface="Verdana"/>
            </a:endParaRPr>
          </a:p>
          <a:p>
            <a:pPr marL="0" marR="0" lvl="0" indent="0" algn="l" rtl="0">
              <a:lnSpc>
                <a:spcPct val="115000"/>
              </a:lnSpc>
              <a:spcBef>
                <a:spcPts val="600"/>
              </a:spcBef>
              <a:spcAft>
                <a:spcPts val="0"/>
              </a:spcAft>
              <a:buClr>
                <a:srgbClr val="000000"/>
              </a:buClr>
              <a:buSzPts val="2400"/>
              <a:buFont typeface="Arial"/>
              <a:buNone/>
            </a:pPr>
            <a:r>
              <a:rPr lang="en-US" sz="2400" b="0" i="0" u="none" strike="noStrike" cap="none">
                <a:solidFill>
                  <a:schemeClr val="dk1"/>
                </a:solidFill>
                <a:latin typeface="Verdana"/>
                <a:ea typeface="Verdana"/>
                <a:cs typeface="Verdana"/>
                <a:sym typeface="Verdana"/>
              </a:rPr>
              <a:t> </a:t>
            </a:r>
            <a:endParaRPr sz="28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Arial"/>
              <a:ea typeface="Arial"/>
              <a:cs typeface="Arial"/>
              <a:sym typeface="Arial"/>
            </a:endParaRPr>
          </a:p>
        </p:txBody>
      </p:sp>
      <p:pic>
        <p:nvPicPr>
          <p:cNvPr id="789" name="Google Shape;789;g24cda75921e_0_79" title="Question mark"/>
          <p:cNvPicPr preferRelativeResize="0"/>
          <p:nvPr/>
        </p:nvPicPr>
        <p:blipFill rotWithShape="1">
          <a:blip r:embed="rId3">
            <a:alphaModFix/>
          </a:blip>
          <a:srcRect/>
          <a:stretch/>
        </p:blipFill>
        <p:spPr>
          <a:xfrm>
            <a:off x="579500" y="2030200"/>
            <a:ext cx="1765969" cy="2573006"/>
          </a:xfrm>
          <a:prstGeom prst="rect">
            <a:avLst/>
          </a:prstGeom>
          <a:noFill/>
          <a:ln>
            <a:noFill/>
          </a:ln>
        </p:spPr>
      </p:pic>
      <p:sp>
        <p:nvSpPr>
          <p:cNvPr id="790" name="Google Shape;790;g24cda75921e_0_79"/>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Small Group Discussion</a:t>
            </a:r>
            <a:endParaRPr>
              <a:solidFill>
                <a:schemeClr val="lt1"/>
              </a:solidFill>
            </a:endParaRPr>
          </a:p>
        </p:txBody>
      </p:sp>
      <p:sp>
        <p:nvSpPr>
          <p:cNvPr id="791" name="Google Shape;791;g24cda75921e_0_79" title="Small Group discussion"/>
          <p:cNvSpPr/>
          <p:nvPr/>
        </p:nvSpPr>
        <p:spPr>
          <a:xfrm>
            <a:off x="7917044" y="274661"/>
            <a:ext cx="769764" cy="747695"/>
          </a:xfrm>
          <a:custGeom>
            <a:avLst/>
            <a:gdLst/>
            <a:ahLst/>
            <a:cxnLst/>
            <a:rect l="l" t="t" r="r" b="b"/>
            <a:pathLst>
              <a:path w="19273" h="18069" extrusionOk="0">
                <a:moveTo>
                  <a:pt x="5456" y="7679"/>
                </a:moveTo>
                <a:cubicBezTo>
                  <a:pt x="6294" y="7679"/>
                  <a:pt x="6715" y="8694"/>
                  <a:pt x="6122" y="9284"/>
                </a:cubicBezTo>
                <a:cubicBezTo>
                  <a:pt x="5930" y="9476"/>
                  <a:pt x="5694" y="9562"/>
                  <a:pt x="5462" y="9562"/>
                </a:cubicBezTo>
                <a:cubicBezTo>
                  <a:pt x="4979" y="9562"/>
                  <a:pt x="4517" y="9188"/>
                  <a:pt x="4517" y="8622"/>
                </a:cubicBezTo>
                <a:cubicBezTo>
                  <a:pt x="4517" y="8101"/>
                  <a:pt x="4936" y="7679"/>
                  <a:pt x="5456" y="7679"/>
                </a:cubicBezTo>
                <a:close/>
                <a:moveTo>
                  <a:pt x="9636" y="7679"/>
                </a:moveTo>
                <a:cubicBezTo>
                  <a:pt x="10473" y="7679"/>
                  <a:pt x="10892" y="8694"/>
                  <a:pt x="10299" y="9284"/>
                </a:cubicBezTo>
                <a:cubicBezTo>
                  <a:pt x="10107" y="9476"/>
                  <a:pt x="9872" y="9562"/>
                  <a:pt x="9640" y="9562"/>
                </a:cubicBezTo>
                <a:cubicBezTo>
                  <a:pt x="9157" y="9562"/>
                  <a:pt x="8694" y="9188"/>
                  <a:pt x="8694" y="8622"/>
                </a:cubicBezTo>
                <a:cubicBezTo>
                  <a:pt x="8694" y="8101"/>
                  <a:pt x="9115" y="7679"/>
                  <a:pt x="9636" y="7679"/>
                </a:cubicBezTo>
                <a:close/>
                <a:moveTo>
                  <a:pt x="13813" y="7679"/>
                </a:moveTo>
                <a:cubicBezTo>
                  <a:pt x="14650" y="7679"/>
                  <a:pt x="15071" y="8694"/>
                  <a:pt x="14478" y="9284"/>
                </a:cubicBezTo>
                <a:cubicBezTo>
                  <a:pt x="14286" y="9476"/>
                  <a:pt x="14050" y="9562"/>
                  <a:pt x="13819" y="9562"/>
                </a:cubicBezTo>
                <a:cubicBezTo>
                  <a:pt x="13336" y="9562"/>
                  <a:pt x="12873" y="9188"/>
                  <a:pt x="12873" y="8622"/>
                </a:cubicBezTo>
                <a:cubicBezTo>
                  <a:pt x="12873" y="8101"/>
                  <a:pt x="13292" y="7679"/>
                  <a:pt x="13813" y="7679"/>
                </a:cubicBezTo>
                <a:close/>
                <a:moveTo>
                  <a:pt x="9597" y="1"/>
                </a:moveTo>
                <a:cubicBezTo>
                  <a:pt x="4303" y="1"/>
                  <a:pt x="0" y="3801"/>
                  <a:pt x="0" y="8471"/>
                </a:cubicBezTo>
                <a:cubicBezTo>
                  <a:pt x="0" y="10444"/>
                  <a:pt x="780" y="12356"/>
                  <a:pt x="2201" y="13870"/>
                </a:cubicBezTo>
                <a:cubicBezTo>
                  <a:pt x="2481" y="15033"/>
                  <a:pt x="2138" y="16258"/>
                  <a:pt x="1292" y="17104"/>
                </a:cubicBezTo>
                <a:cubicBezTo>
                  <a:pt x="940" y="17460"/>
                  <a:pt x="1190" y="18068"/>
                  <a:pt x="1692" y="18068"/>
                </a:cubicBezTo>
                <a:cubicBezTo>
                  <a:pt x="3300" y="18065"/>
                  <a:pt x="4845" y="17442"/>
                  <a:pt x="6005" y="16328"/>
                </a:cubicBezTo>
                <a:cubicBezTo>
                  <a:pt x="7150" y="16731"/>
                  <a:pt x="8357" y="16939"/>
                  <a:pt x="9571" y="16939"/>
                </a:cubicBezTo>
                <a:cubicBezTo>
                  <a:pt x="9579" y="16939"/>
                  <a:pt x="9588" y="16939"/>
                  <a:pt x="9597" y="16939"/>
                </a:cubicBezTo>
                <a:cubicBezTo>
                  <a:pt x="14891" y="16939"/>
                  <a:pt x="19272" y="13139"/>
                  <a:pt x="19272" y="8471"/>
                </a:cubicBezTo>
                <a:cubicBezTo>
                  <a:pt x="19272" y="3801"/>
                  <a:pt x="14891" y="1"/>
                  <a:pt x="9597"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24b1b9bd0d1_2_496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Reflect on your personal scenario.</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have we covered over the past two days that would have shifted the outcome?</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What might you try next time?</a:t>
            </a:r>
            <a:endParaRPr>
              <a:latin typeface="Verdana"/>
              <a:ea typeface="Verdana"/>
              <a:cs typeface="Verdana"/>
              <a:sym typeface="Verdana"/>
            </a:endParaRPr>
          </a:p>
          <a:p>
            <a:pPr marL="25400" lvl="0" indent="0" algn="l" rtl="0">
              <a:lnSpc>
                <a:spcPct val="100000"/>
              </a:lnSpc>
              <a:spcBef>
                <a:spcPts val="640"/>
              </a:spcBef>
              <a:spcAft>
                <a:spcPts val="0"/>
              </a:spcAft>
              <a:buSzPts val="3200"/>
              <a:buNone/>
            </a:pPr>
            <a:endParaRPr>
              <a:latin typeface="Verdana"/>
              <a:ea typeface="Verdana"/>
              <a:cs typeface="Verdana"/>
              <a:sym typeface="Verdana"/>
            </a:endParaRPr>
          </a:p>
          <a:p>
            <a:pPr marL="25400" lvl="0" indent="0" algn="l" rtl="0">
              <a:lnSpc>
                <a:spcPct val="100000"/>
              </a:lnSpc>
              <a:spcBef>
                <a:spcPts val="640"/>
              </a:spcBef>
              <a:spcAft>
                <a:spcPts val="0"/>
              </a:spcAft>
              <a:buSzPts val="3200"/>
              <a:buNone/>
            </a:pPr>
            <a:r>
              <a:rPr lang="en-US">
                <a:latin typeface="Verdana"/>
                <a:ea typeface="Verdana"/>
                <a:cs typeface="Verdana"/>
                <a:sym typeface="Verdana"/>
              </a:rPr>
              <a:t>How can you use this information to adjust school-wide practices and build capacity?</a:t>
            </a:r>
            <a:endParaRPr>
              <a:latin typeface="Verdana"/>
              <a:ea typeface="Verdana"/>
              <a:cs typeface="Verdana"/>
              <a:sym typeface="Verdana"/>
            </a:endParaRPr>
          </a:p>
        </p:txBody>
      </p:sp>
      <p:sp>
        <p:nvSpPr>
          <p:cNvPr id="797" name="Google Shape;797;g24b1b9bd0d1_2_4964"/>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Independent Reflection</a:t>
            </a:r>
            <a:endParaRPr>
              <a:solidFill>
                <a:schemeClr val="lt1"/>
              </a:solidFill>
            </a:endParaRPr>
          </a:p>
        </p:txBody>
      </p:sp>
      <p:grpSp>
        <p:nvGrpSpPr>
          <p:cNvPr id="798" name="Google Shape;798;g24b1b9bd0d1_2_4964" title="Personal Reflection"/>
          <p:cNvGrpSpPr/>
          <p:nvPr/>
        </p:nvGrpSpPr>
        <p:grpSpPr>
          <a:xfrm>
            <a:off x="8037943" y="274647"/>
            <a:ext cx="648865" cy="660482"/>
            <a:chOff x="1490050" y="3805975"/>
            <a:chExt cx="491900" cy="482350"/>
          </a:xfrm>
        </p:grpSpPr>
        <p:sp>
          <p:nvSpPr>
            <p:cNvPr id="799" name="Google Shape;799;g24b1b9bd0d1_2_4964"/>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00" name="Google Shape;800;g24b1b9bd0d1_2_4964"/>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01" name="Google Shape;801;g24b1b9bd0d1_2_4964"/>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802" name="Google Shape;802;g24b1b9bd0d1_2_4964"/>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254745ab73e_0_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rmAutofit/>
          </a:bodyPr>
          <a:lstStyle/>
          <a:p>
            <a:pPr marL="25400" lvl="0" indent="0" algn="l" rtl="0">
              <a:lnSpc>
                <a:spcPct val="100000"/>
              </a:lnSpc>
              <a:spcBef>
                <a:spcPts val="640"/>
              </a:spcBef>
              <a:spcAft>
                <a:spcPts val="0"/>
              </a:spcAft>
              <a:buSzPts val="3200"/>
              <a:buNone/>
            </a:pPr>
            <a:r>
              <a:rPr lang="en-US">
                <a:latin typeface="Verdana"/>
                <a:ea typeface="Verdana"/>
                <a:cs typeface="Verdana"/>
                <a:sym typeface="Verdana"/>
              </a:rPr>
              <a:t>Please complete the evaluation before you leave for the day!</a:t>
            </a:r>
            <a:endParaRPr>
              <a:latin typeface="Verdana"/>
              <a:ea typeface="Verdana"/>
              <a:cs typeface="Verdana"/>
              <a:sym typeface="Verdana"/>
            </a:endParaRPr>
          </a:p>
        </p:txBody>
      </p:sp>
      <p:sp>
        <p:nvSpPr>
          <p:cNvPr id="808" name="Google Shape;808;g254745ab73e_0_0"/>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000"/>
              <a:buNone/>
            </a:pPr>
            <a:r>
              <a:rPr lang="en-US">
                <a:solidFill>
                  <a:schemeClr val="lt1"/>
                </a:solidFill>
              </a:rPr>
              <a:t>Evaluation</a:t>
            </a:r>
            <a:endParaRPr>
              <a:solidFill>
                <a:schemeClr val="lt1"/>
              </a:solidFill>
            </a:endParaRPr>
          </a:p>
        </p:txBody>
      </p:sp>
      <p:sp>
        <p:nvSpPr>
          <p:cNvPr id="809" name="Google Shape;809;g254745ab73e_0_0" title="Arrow"/>
          <p:cNvSpPr/>
          <p:nvPr/>
        </p:nvSpPr>
        <p:spPr>
          <a:xfrm>
            <a:off x="2199384" y="4278368"/>
            <a:ext cx="2959800" cy="1143000"/>
          </a:xfrm>
          <a:prstGeom prst="rightArrow">
            <a:avLst>
              <a:gd name="adj1" fmla="val 50000"/>
              <a:gd name="adj2" fmla="val 50000"/>
            </a:avLst>
          </a:prstGeom>
          <a:solidFill>
            <a:srgbClr val="00ACC3">
              <a:alpha val="84705"/>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212937b6fb7_0_6" title="Person with a mask hugging legs "/>
          <p:cNvPicPr preferRelativeResize="0"/>
          <p:nvPr/>
        </p:nvPicPr>
        <p:blipFill rotWithShape="1">
          <a:blip r:embed="rId3">
            <a:alphaModFix/>
          </a:blip>
          <a:srcRect/>
          <a:stretch/>
        </p:blipFill>
        <p:spPr>
          <a:xfrm>
            <a:off x="457200" y="1600200"/>
            <a:ext cx="8229600" cy="4572000"/>
          </a:xfrm>
          <a:prstGeom prst="rect">
            <a:avLst/>
          </a:prstGeom>
          <a:noFill/>
          <a:ln>
            <a:noFill/>
          </a:ln>
        </p:spPr>
      </p:pic>
      <p:sp>
        <p:nvSpPr>
          <p:cNvPr id="225" name="Google Shape;225;g212937b6fb7_0_6"/>
          <p:cNvSpPr txBox="1">
            <a:spLocks noGrp="1"/>
          </p:cNvSpPr>
          <p:nvPr>
            <p:ph type="title"/>
          </p:nvPr>
        </p:nvSpPr>
        <p:spPr>
          <a:xfrm>
            <a:off x="228600" y="228600"/>
            <a:ext cx="8686800" cy="1143000"/>
          </a:xfrm>
          <a:prstGeom prst="rect">
            <a:avLst/>
          </a:prstGeom>
          <a:solidFill>
            <a:srgbClr val="003369"/>
          </a:solid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ct val="111111"/>
              <a:buNone/>
            </a:pPr>
            <a:r>
              <a:rPr lang="en-US">
                <a:solidFill>
                  <a:schemeClr val="lt1"/>
                </a:solidFill>
              </a:rPr>
              <a:t>Impact of Pandemic Stress on Teen Brains</a:t>
            </a:r>
            <a:endParaRPr>
              <a:solidFill>
                <a:schemeClr val="lt1"/>
              </a:solidFill>
            </a:endParaRPr>
          </a:p>
        </p:txBody>
      </p:sp>
    </p:spTree>
  </p:cSld>
  <p:clrMapOvr>
    <a:masterClrMapping/>
  </p:clrMapOvr>
</p:sld>
</file>

<file path=ppt/theme/theme1.xml><?xml version="1.0" encoding="utf-8"?>
<a:theme xmlns:a="http://schemas.openxmlformats.org/drawingml/2006/main" name="Content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3044</Words>
  <Application>Microsoft Office PowerPoint</Application>
  <PresentationFormat>On-screen Show (4:3)</PresentationFormat>
  <Paragraphs>536</Paragraphs>
  <Slides>87</Slides>
  <Notes>87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87</vt:i4>
      </vt:variant>
    </vt:vector>
  </HeadingPairs>
  <TitlesOfParts>
    <vt:vector size="91" baseType="lpstr">
      <vt:lpstr>Arial</vt:lpstr>
      <vt:lpstr>Calibri</vt:lpstr>
      <vt:lpstr>Verdana</vt:lpstr>
      <vt:lpstr>Content Slides</vt:lpstr>
      <vt:lpstr>Defusing Disruptive Behavior</vt:lpstr>
      <vt:lpstr>Community Agreements</vt:lpstr>
      <vt:lpstr>A Few Reminders</vt:lpstr>
      <vt:lpstr>Showcasing Student Strengths</vt:lpstr>
      <vt:lpstr>Setting Intentions</vt:lpstr>
      <vt:lpstr>         Agenda for Today </vt:lpstr>
      <vt:lpstr>2 – Setting Our Classrooms  up for Success</vt:lpstr>
      <vt:lpstr>A Sense of Urgency</vt:lpstr>
      <vt:lpstr>Impact of Pandemic Stress on Teen Brains</vt:lpstr>
      <vt:lpstr>Relationships</vt:lpstr>
      <vt:lpstr>Collective Brainstorming on Padlet</vt:lpstr>
      <vt:lpstr>Ways to Connect</vt:lpstr>
      <vt:lpstr>More Ways to Connect</vt:lpstr>
      <vt:lpstr>I’m Determined Good Day Plan</vt:lpstr>
      <vt:lpstr>The Take Care of Me List</vt:lpstr>
      <vt:lpstr>Reflection</vt:lpstr>
      <vt:lpstr>VTSS Top 10</vt:lpstr>
      <vt:lpstr>Effective Classroom Systems</vt:lpstr>
      <vt:lpstr>Independent Reflection </vt:lpstr>
      <vt:lpstr>3 – Setting Our Students  up for Success</vt:lpstr>
      <vt:lpstr>The Escalation Cycle</vt:lpstr>
      <vt:lpstr>Small Group Discussion</vt:lpstr>
      <vt:lpstr>Teaching during Baseline </vt:lpstr>
      <vt:lpstr> Teaching Model</vt:lpstr>
      <vt:lpstr>Replacement Behaviors</vt:lpstr>
      <vt:lpstr>ABC’s of Behavior</vt:lpstr>
      <vt:lpstr>Key factors when teaching replacement behaviors</vt:lpstr>
      <vt:lpstr>Important Consideration for Replacement Behaviors</vt:lpstr>
      <vt:lpstr>Small Group Discussion</vt:lpstr>
      <vt:lpstr>Prompting &amp; Cueing </vt:lpstr>
      <vt:lpstr>Independent Reflection</vt:lpstr>
      <vt:lpstr>Skills to Support Learning</vt:lpstr>
      <vt:lpstr>Chat Waterfall</vt:lpstr>
      <vt:lpstr>Taking Time to Greet Your Students</vt:lpstr>
      <vt:lpstr>Check-in Routine</vt:lpstr>
      <vt:lpstr>Identifying &amp; Communicating Emotions</vt:lpstr>
      <vt:lpstr>Self-Management Activities</vt:lpstr>
      <vt:lpstr>Meditation</vt:lpstr>
      <vt:lpstr>Window of Tolerance</vt:lpstr>
      <vt:lpstr>Small Group Showcase</vt:lpstr>
      <vt:lpstr>Understanding the Power of Response</vt:lpstr>
      <vt:lpstr>Reacting Versus Responding</vt:lpstr>
      <vt:lpstr>Examples</vt:lpstr>
      <vt:lpstr>Reacting Behaviors</vt:lpstr>
      <vt:lpstr>Reacting Behaviors</vt:lpstr>
      <vt:lpstr>Responding Behaviors</vt:lpstr>
      <vt:lpstr>Responding in a Non-Threatening Manner</vt:lpstr>
      <vt:lpstr>Padlet</vt:lpstr>
      <vt:lpstr> Independent Reflection </vt:lpstr>
      <vt:lpstr>The Escalation Cycle</vt:lpstr>
      <vt:lpstr>Common Triggers</vt:lpstr>
      <vt:lpstr>Additional Triggers </vt:lpstr>
      <vt:lpstr>Small Group Discussion</vt:lpstr>
      <vt:lpstr>Trigger Phase: Strategies</vt:lpstr>
      <vt:lpstr>Using Precorrection to Address Behavior </vt:lpstr>
      <vt:lpstr>Limit Setting</vt:lpstr>
      <vt:lpstr>Why Provide Choices?</vt:lpstr>
      <vt:lpstr>Offering Choice</vt:lpstr>
      <vt:lpstr>Redirection/Prompting</vt:lpstr>
      <vt:lpstr>Systematically Modifying Context</vt:lpstr>
      <vt:lpstr>Modifying Context Examples</vt:lpstr>
      <vt:lpstr>Active Listening Tips</vt:lpstr>
      <vt:lpstr>Independent Reflection </vt:lpstr>
      <vt:lpstr>Escalation Phase: Strategies</vt:lpstr>
      <vt:lpstr>A Reminder of What Happens When we Move up the Crisis Cycle</vt:lpstr>
      <vt:lpstr>Connection before Correction</vt:lpstr>
      <vt:lpstr>Validation</vt:lpstr>
      <vt:lpstr>Padlet: Validation</vt:lpstr>
      <vt:lpstr>Calming Strategies</vt:lpstr>
      <vt:lpstr>Calm Kits &amp; Spaces</vt:lpstr>
      <vt:lpstr>Peak Phase</vt:lpstr>
      <vt:lpstr>What do I do to During Crisis/Peak Phase?</vt:lpstr>
      <vt:lpstr>Scenario</vt:lpstr>
      <vt:lpstr>         Small Group Discussion</vt:lpstr>
      <vt:lpstr>Independent Reflection </vt:lpstr>
      <vt:lpstr>De-escalation &amp; Stabilization</vt:lpstr>
      <vt:lpstr>During the De-escalation and Recovery</vt:lpstr>
      <vt:lpstr>De-escalation &amp; Stabilization Strategies</vt:lpstr>
      <vt:lpstr> Post Crisis Drain/ Recovery Phase</vt:lpstr>
      <vt:lpstr>Post Crisis Drain/Recovery Strategies</vt:lpstr>
      <vt:lpstr>Debriefing Plan</vt:lpstr>
      <vt:lpstr>What Do I Do After the Incident?</vt:lpstr>
      <vt:lpstr>Life Happens</vt:lpstr>
      <vt:lpstr>Staff Reflection</vt:lpstr>
      <vt:lpstr>Small Group Discussion</vt:lpstr>
      <vt:lpstr>Independent Reflection</vt:lpstr>
      <vt:lpstr>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Ryan McElhaney</cp:lastModifiedBy>
  <cp:revision>1</cp:revision>
  <dcterms:modified xsi:type="dcterms:W3CDTF">2024-07-07T19:30:27Z</dcterms:modified>
</cp:coreProperties>
</file>