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embeddedFontLst>
    <p:embeddedFont>
      <p:font typeface="Calibri" panose="020F0502020204030204" pitchFamily="34" charset="0"/>
      <p:regular r:id="rId88"/>
      <p:bold r:id="rId89"/>
      <p:italic r:id="rId90"/>
      <p:boldItalic r:id="rId91"/>
    </p:embeddedFont>
    <p:embeddedFont>
      <p:font typeface="Comic Sans MS" panose="030F0702030302020204" pitchFamily="66" charset="0"/>
      <p:regular r:id="rId92"/>
      <p:bold r:id="rId93"/>
      <p:italic r:id="rId94"/>
      <p:boldItalic r:id="rId95"/>
    </p:embeddedFont>
    <p:embeddedFont>
      <p:font typeface="Dosis" pitchFamily="2" charset="0"/>
      <p:regular r:id="rId96"/>
    </p:embeddedFont>
    <p:embeddedFont>
      <p:font typeface="Georgia" panose="02040502050405020303" pitchFamily="18" charset="0"/>
      <p:regular r:id="rId97"/>
      <p:bold r:id="rId98"/>
      <p:italic r:id="rId99"/>
      <p:boldItalic r:id="rId100"/>
    </p:embeddedFont>
    <p:embeddedFont>
      <p:font typeface="Pacifico" panose="00000500000000000000" pitchFamily="2" charset="0"/>
      <p:regular r:id="rId101"/>
    </p:embeddedFont>
    <p:embeddedFont>
      <p:font typeface="Roboto" panose="02000000000000000000" pitchFamily="2" charset="0"/>
      <p:regular r:id="rId102"/>
      <p:bold r:id="rId103"/>
      <p:italic r:id="rId104"/>
      <p:boldItalic r:id="rId105"/>
    </p:embeddedFon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if75cJjZJFxk0LOArG2jaqJej4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BDBFE3-DA28-459D-8B34-4FC461E934B9}">
  <a:tblStyle styleId="{3ABDBFE3-DA28-459D-8B34-4FC461E934B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441" autoAdjust="0"/>
  </p:normalViewPr>
  <p:slideViewPr>
    <p:cSldViewPr snapToGrid="0">
      <p:cViewPr varScale="1">
        <p:scale>
          <a:sx n="92" d="100"/>
          <a:sy n="92" d="100"/>
        </p:scale>
        <p:origin x="486" y="84"/>
      </p:cViewPr>
      <p:guideLst>
        <p:guide pos="2880"/>
        <p:guide orient="horz" pos="2160"/>
      </p:guideLst>
    </p:cSldViewPr>
  </p:slideViewPr>
  <p:outlineViewPr>
    <p:cViewPr>
      <p:scale>
        <a:sx n="33" d="100"/>
        <a:sy n="33" d="100"/>
      </p:scale>
      <p:origin x="0" y="-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font" Target="fonts/font2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9.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110"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1.fntdata"/><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andfonline.com/doi/abs/10.1080/15299732.2014.871666?journalCode=wjtd20"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socialwork.buffalo.edu/content/dam/socialwork/home/self-care-kit/self-care-assessment.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traumasensitiveschools.org/trauma-and-learning/the-problem-impact/"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youtu.be/DRJYJrs7Fso"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docs.google.com/forms/d/1bzQTCal4MHYNPpJR23Vhp1mPT887CuSrWsPGshe12qY/edit"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10:00-</a:t>
            </a:r>
            <a:endParaRPr>
              <a:solidFill>
                <a:schemeClr val="dk2"/>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Copies: Notetaker- notetaker, good day plan, Take Care of me List, self-care assessment</a:t>
            </a:r>
            <a:endParaRPr>
              <a:solidFill>
                <a:schemeClr val="dk2"/>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Bring: Emotion/Check-in chart, Post-its (small and large),Dots,copies (do I need card stock?)</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Reminders Day Of: </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Small Groups of 4-5 (at least 7 tables) </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Have Parking lot up in room</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Have community norms poster up in room</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Large post-it for Establishing Emotional Safety</a:t>
            </a: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highlight>
                  <a:srgbClr val="00FFFF"/>
                </a:highlight>
                <a:latin typeface="Verdana"/>
                <a:ea typeface="Verdana"/>
                <a:cs typeface="Verdana"/>
                <a:sym typeface="Verdana"/>
              </a:rPr>
              <a:t>Check-in Activity: As they enter pass out dots and  have them place a dot beside how they are feeling today.</a:t>
            </a:r>
            <a:endParaRPr>
              <a:solidFill>
                <a:schemeClr val="dk1"/>
              </a:solidFill>
              <a:highlight>
                <a:srgbClr val="00FFFF"/>
              </a:highlight>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chemeClr val="accent5"/>
              </a:highlight>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solidFill>
                <a:srgbClr val="E6913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solidFill>
                <a:srgbClr val="E69138"/>
              </a:solidFill>
              <a:latin typeface="Verdana"/>
              <a:ea typeface="Verdana"/>
              <a:cs typeface="Verdana"/>
              <a:sym typeface="Verdana"/>
            </a:endParaRPr>
          </a:p>
        </p:txBody>
      </p:sp>
      <p:sp>
        <p:nvSpPr>
          <p:cNvPr id="185" name="Google Shape;1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4b1b9bd0d1_2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24b1b9bd0d1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10:22</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Day 1: 10-4</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Day 2: 9-3</a:t>
            </a:r>
            <a:endParaRPr>
              <a:solidFill>
                <a:schemeClr val="dk1"/>
              </a:solidFill>
            </a:endParaRPr>
          </a:p>
          <a:p>
            <a:pPr marL="0" lvl="0" indent="0" algn="l" rtl="0">
              <a:lnSpc>
                <a:spcPct val="100000"/>
              </a:lnSpc>
              <a:spcBef>
                <a:spcPts val="0"/>
              </a:spcBef>
              <a:spcAft>
                <a:spcPts val="0"/>
              </a:spcAft>
              <a:buSzPts val="1100"/>
              <a:buNone/>
            </a:pPr>
            <a:r>
              <a:rPr lang="en-US"/>
              <a:t>We will cover the two highlighted areas today with the heavy emphasis on 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b1b9bd0d1_2_49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24b1b9bd0d1_2_49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Balance between personal and school lens</a:t>
            </a:r>
            <a:endParaRPr/>
          </a:p>
          <a:p>
            <a:pPr marL="0" lvl="0" indent="0" algn="l" rtl="0">
              <a:lnSpc>
                <a:spcPct val="100000"/>
              </a:lnSpc>
              <a:spcBef>
                <a:spcPts val="0"/>
              </a:spcBef>
              <a:spcAft>
                <a:spcPts val="0"/>
              </a:spcAft>
              <a:buSzPts val="1100"/>
              <a:buNone/>
            </a:pPr>
            <a:r>
              <a:rPr lang="en-US"/>
              <a:t>The training will allow you to add to your personal toolkit as well as planning for school wide implementation and capacity building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bb5738a3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2bb5738a3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10:24</a:t>
            </a:r>
            <a:endParaRPr/>
          </a:p>
          <a:p>
            <a:pPr marL="0" lvl="0" indent="0" algn="l" rtl="0">
              <a:lnSpc>
                <a:spcPct val="100000"/>
              </a:lnSpc>
              <a:spcBef>
                <a:spcPts val="0"/>
              </a:spcBef>
              <a:spcAft>
                <a:spcPts val="0"/>
              </a:spcAft>
              <a:buSzPts val="1100"/>
              <a:buNone/>
            </a:pPr>
            <a:r>
              <a:rPr lang="en-US">
                <a:highlight>
                  <a:srgbClr val="00FFFF"/>
                </a:highlight>
              </a:rPr>
              <a:t>Set the stage independent  activity</a:t>
            </a:r>
            <a:r>
              <a:rPr lang="en-US"/>
              <a:t>- take a minute to remember a time when you were face with a behavior or a series of behaviors that were not conducive to learning. Maybe the behavior escalated to a referral, maybe the student stormed out of class, maybe they or you raised your voice. Just think of a time and take time to do a braindump of everything you remember about that event. Did you involve other stakeholders, administration, families? When did that happen?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28cc3a658_2_9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1328cc3a658_2_9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10:30</a:t>
            </a:r>
            <a:endParaRPr>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Understanding Behavior</a:t>
            </a:r>
            <a:endParaRPr>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Escalation Cycle</a:t>
            </a:r>
            <a:endParaRPr>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Vulnerable Decision Points/ Neutralizing Routines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640"/>
              </a:spcBef>
              <a:spcAft>
                <a:spcPts val="0"/>
              </a:spcAft>
              <a:buClr>
                <a:schemeClr val="dk1"/>
              </a:buClr>
              <a:buSzPts val="1100"/>
              <a:buChar char="•"/>
            </a:pPr>
            <a:r>
              <a:rPr lang="en-US">
                <a:solidFill>
                  <a:schemeClr val="dk1"/>
                </a:solidFill>
                <a:latin typeface="Verdana"/>
                <a:ea typeface="Verdana"/>
                <a:cs typeface="Verdana"/>
                <a:sym typeface="Verdana"/>
              </a:rPr>
              <a:t>Behavior is communication</a:t>
            </a:r>
            <a:endParaRPr>
              <a:solidFill>
                <a:schemeClr val="dk1"/>
              </a:solidFill>
              <a:latin typeface="Verdana"/>
              <a:ea typeface="Verdana"/>
              <a:cs typeface="Verdana"/>
              <a:sym typeface="Verdana"/>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Behavior has a function</a:t>
            </a:r>
            <a:endParaRPr>
              <a:solidFill>
                <a:schemeClr val="dk1"/>
              </a:solidFill>
              <a:latin typeface="Verdana"/>
              <a:ea typeface="Verdana"/>
              <a:cs typeface="Verdana"/>
              <a:sym typeface="Verdana"/>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Behavior occurs as a sequence of events</a:t>
            </a:r>
            <a:endParaRPr>
              <a:solidFill>
                <a:schemeClr val="dk1"/>
              </a:solidFill>
              <a:latin typeface="Verdana"/>
              <a:ea typeface="Verdana"/>
              <a:cs typeface="Verdana"/>
              <a:sym typeface="Verdana"/>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Behavior can be changed through an instructional approach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b1b9bd0d1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24b1b9bd0d1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10:32</a:t>
            </a:r>
            <a:endParaRPr/>
          </a:p>
          <a:p>
            <a:pPr marL="0" lvl="0" indent="0" algn="l" rtl="0">
              <a:lnSpc>
                <a:spcPct val="100000"/>
              </a:lnSpc>
              <a:spcBef>
                <a:spcPts val="0"/>
              </a:spcBef>
              <a:spcAft>
                <a:spcPts val="0"/>
              </a:spcAft>
              <a:buSzPts val="1100"/>
              <a:buNone/>
            </a:pPr>
            <a:r>
              <a:rPr lang="en-US"/>
              <a:t>Think of a time…..</a:t>
            </a:r>
            <a:endParaRPr/>
          </a:p>
          <a:p>
            <a:pPr marL="0" lvl="0" indent="0" algn="l" rtl="0">
              <a:lnSpc>
                <a:spcPct val="100000"/>
              </a:lnSpc>
              <a:spcBef>
                <a:spcPts val="0"/>
              </a:spcBef>
              <a:spcAft>
                <a:spcPts val="0"/>
              </a:spcAft>
              <a:buSzPts val="1100"/>
              <a:buNone/>
            </a:pP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Why did you behave in the way that you </a:t>
            </a:r>
            <a:r>
              <a:rPr lang="en-US">
                <a:highlight>
                  <a:srgbClr val="00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did</a:t>
            </a:r>
            <a:r>
              <a:rPr lang="en-US">
                <a:highlight>
                  <a:srgbClr val="00FF00"/>
                </a:highlight>
              </a:rPr>
              <a:t>?</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Seeking Approval</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Tired</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Hungry</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Overwhelmed</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Seeking Attention</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Avoiding Attention</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Anxious or scared</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Feeling undervalued</a:t>
            </a:r>
            <a:endParaRPr>
              <a:highlight>
                <a:srgbClr val="00FF00"/>
              </a:highlight>
            </a:endParaRPr>
          </a:p>
          <a:p>
            <a:pPr marL="0" lvl="0" indent="0" algn="l" rtl="0">
              <a:lnSpc>
                <a:spcPct val="100000"/>
              </a:lnSpc>
              <a:spcBef>
                <a:spcPts val="0"/>
              </a:spcBef>
              <a:spcAft>
                <a:spcPts val="0"/>
              </a:spcAft>
              <a:buSzPts val="1100"/>
              <a:buNone/>
            </a:pPr>
            <a:r>
              <a:rPr lang="en-US">
                <a:highlight>
                  <a:srgbClr val="00FF00"/>
                </a:highlight>
              </a:rPr>
              <a:t>Other</a:t>
            </a:r>
            <a:endParaRPr>
              <a:highlight>
                <a:srgbClr val="00FF00"/>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Function of behavior describes Why a behavior is occurring</a:t>
            </a:r>
            <a:endParaRPr/>
          </a:p>
          <a:p>
            <a:pPr marL="0" lvl="0" indent="0" algn="l" rtl="0">
              <a:lnSpc>
                <a:spcPct val="100000"/>
              </a:lnSpc>
              <a:spcBef>
                <a:spcPts val="0"/>
              </a:spcBef>
              <a:spcAft>
                <a:spcPts val="0"/>
              </a:spcAft>
              <a:buSzPts val="1100"/>
              <a:buNone/>
            </a:pPr>
            <a:r>
              <a:rPr lang="en-US"/>
              <a:t>Identifying function helps guide interventions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bbdaf2974_0_1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13bbdaf2974_0_1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7bec288755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17bec288755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latin typeface="Verdana"/>
                <a:ea typeface="Verdana"/>
                <a:cs typeface="Verdana"/>
                <a:sym typeface="Verdana"/>
              </a:rPr>
              <a:t>10:35</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r>
              <a:rPr lang="en-US" sz="1200">
                <a:highlight>
                  <a:schemeClr val="accent4"/>
                </a:highlight>
                <a:latin typeface="Verdana"/>
                <a:ea typeface="Verdana"/>
                <a:cs typeface="Verdana"/>
                <a:sym typeface="Verdana"/>
              </a:rPr>
              <a:t>Fist to Five: </a:t>
            </a:r>
            <a:r>
              <a:rPr lang="en-US" sz="1200">
                <a:latin typeface="Verdana"/>
                <a:ea typeface="Verdana"/>
                <a:cs typeface="Verdana"/>
                <a:sym typeface="Verdana"/>
              </a:rPr>
              <a:t>You may have seen this slide explaining the ABC’s of behavior and it is important to understand that this is how you determine what instruction needs to take place. We have to determine the “why”, the function of behavior in order to #1 prevent it and #2 respond appropriately. (Go through the slide). </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r>
              <a:rPr lang="en-US" sz="1200">
                <a:highlight>
                  <a:srgbClr val="00FFFF"/>
                </a:highlight>
                <a:latin typeface="Verdana"/>
                <a:ea typeface="Verdana"/>
                <a:cs typeface="Verdana"/>
                <a:sym typeface="Verdana"/>
              </a:rPr>
              <a:t>Independent Activity: </a:t>
            </a:r>
            <a:r>
              <a:rPr lang="en-US" sz="1200">
                <a:latin typeface="Verdana"/>
                <a:ea typeface="Verdana"/>
                <a:cs typeface="Verdana"/>
                <a:sym typeface="Verdana"/>
              </a:rPr>
              <a:t>Reflect on your personal scenario that you wrote down earlier. Can you identify the ABC’s in that scenario? Take 2 minutes to fill in the ABC Chart on your notetaker.</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endParaRPr>
              <a:highlight>
                <a:srgbClr val="FF0000"/>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4bc6e8db46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4bc6e8db46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latin typeface="Verdana"/>
                <a:ea typeface="Verdana"/>
                <a:cs typeface="Verdana"/>
                <a:sym typeface="Verdana"/>
              </a:rPr>
              <a:t>Teacher prompts students to take out notebooks</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r>
              <a:rPr lang="en-US" sz="1200">
                <a:latin typeface="Verdana"/>
                <a:ea typeface="Verdana"/>
                <a:cs typeface="Verdana"/>
                <a:sym typeface="Verdana"/>
              </a:rPr>
              <a:t>Student says, “Mr. Jones, what is up with that ugly haircut”</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r>
              <a:rPr lang="en-US" sz="1200">
                <a:latin typeface="Verdana"/>
                <a:ea typeface="Verdana"/>
                <a:cs typeface="Verdana"/>
                <a:sym typeface="Verdana"/>
              </a:rPr>
              <a:t>Class laughs</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endParaRPr>
              <a:highlight>
                <a:srgbClr val="FF0000"/>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6f7897619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6f78976198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highlight>
                  <a:srgbClr val="00FFFF"/>
                </a:highlight>
              </a:rPr>
              <a:t>Everyone Stand Activity:</a:t>
            </a:r>
            <a:r>
              <a:rPr lang="en-US">
                <a:solidFill>
                  <a:schemeClr val="dk1"/>
                </a:solidFill>
              </a:rPr>
              <a:t> Sit down based on how long they have been teaching, raise hands based on position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Acknowledgement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Family of Teachers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4d796282cb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24d796282c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Teacher prompts student to put phone away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Student continues to stay on the phone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Teacher raises voice and again prompts</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endParaRPr>
              <a:highlight>
                <a:srgbClr val="FF0000"/>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b1b9bd0d1_2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24b1b9bd0d1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10:37</a:t>
            </a:r>
            <a:endParaRPr/>
          </a:p>
          <a:p>
            <a:pPr marL="0" lvl="0" indent="0" algn="l" rtl="0">
              <a:lnSpc>
                <a:spcPct val="100000"/>
              </a:lnSpc>
              <a:spcBef>
                <a:spcPts val="0"/>
              </a:spcBef>
              <a:spcAft>
                <a:spcPts val="0"/>
              </a:spcAft>
              <a:buSzPts val="1100"/>
              <a:buNone/>
            </a:pPr>
            <a:r>
              <a:rPr lang="en-US"/>
              <a:t>Personal Scenario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3bbdaf2974_0_1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13bbdaf2974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10:42-</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640"/>
              </a:spcBef>
              <a:spcAft>
                <a:spcPts val="0"/>
              </a:spcAft>
              <a:buClr>
                <a:schemeClr val="dk1"/>
              </a:buClr>
              <a:buSzPts val="9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7bec288755_0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17bec288755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4e4af531ac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24e4af531a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Teacher prompts student to put phone away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Student continues to stay on the phone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Teacher raises voice and again prompts</a:t>
            </a:r>
            <a:endParaRPr sz="1200">
              <a:latin typeface="Verdana"/>
              <a:ea typeface="Verdana"/>
              <a:cs typeface="Verdana"/>
              <a:sym typeface="Verdana"/>
            </a:endParaRPr>
          </a:p>
          <a:p>
            <a:pPr marL="0" lvl="0" indent="0" algn="l" rtl="0">
              <a:lnSpc>
                <a:spcPct val="100000"/>
              </a:lnSpc>
              <a:spcBef>
                <a:spcPts val="0"/>
              </a:spcBef>
              <a:spcAft>
                <a:spcPts val="0"/>
              </a:spcAft>
              <a:buSzPts val="1100"/>
              <a:buNone/>
            </a:pPr>
            <a:endParaRPr>
              <a:highlight>
                <a:srgbClr val="FF00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4b1b9bd0d1_2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4b1b9bd0d1_2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10:44</a:t>
            </a: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4b1b9bd0d1_2_49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24b1b9bd0d1_2_4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11:00</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4bc6e8db4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g24bc6e8db46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10:55</a:t>
            </a:r>
            <a:endParaRPr/>
          </a:p>
          <a:p>
            <a:pPr marL="0" lvl="0" indent="0" algn="l" rtl="0">
              <a:lnSpc>
                <a:spcPct val="100000"/>
              </a:lnSpc>
              <a:spcBef>
                <a:spcPts val="0"/>
              </a:spcBef>
              <a:spcAft>
                <a:spcPts val="0"/>
              </a:spcAft>
              <a:buSzPts val="1100"/>
              <a:buNone/>
            </a:pPr>
            <a:r>
              <a:rPr lang="en-US"/>
              <a:t>Personal Scenario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35f1b408a8_0_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135f1b408a8_0_4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11:07</a:t>
            </a:r>
            <a:endParaRPr/>
          </a:p>
          <a:p>
            <a:pPr marL="0" lvl="0" indent="0" algn="l" rtl="0">
              <a:lnSpc>
                <a:spcPct val="100000"/>
              </a:lnSpc>
              <a:spcBef>
                <a:spcPts val="0"/>
              </a:spcBef>
              <a:spcAft>
                <a:spcPts val="0"/>
              </a:spcAft>
              <a:buSzPts val="1100"/>
              <a:buNone/>
            </a:pPr>
            <a:r>
              <a:rPr lang="en-US"/>
              <a:t>Behavior does not occur in a silo. There are many interaction pathways that have an influence.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Behaviors build on previous interactions each response setting the stage for the next ; the teachers response determines what the student will do next; the teachers response serves to reinforce each student response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f78976198_1_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16f78976198_1_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highlight>
                  <a:schemeClr val="accent4"/>
                </a:highlight>
              </a:rPr>
              <a:t>Fist to Five:</a:t>
            </a:r>
            <a:r>
              <a:rPr lang="en-US">
                <a:solidFill>
                  <a:schemeClr val="dk1"/>
                </a:solidFill>
              </a:rPr>
              <a:t> how are we feeling about ABCs, Setting Events, Function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b1b9bd0d1_2_1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4b1b9bd0d1_2_1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10:05</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Day 1: 10-4</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Day 2: 9-3</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4b1b9bd0d1_2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4b1b9bd0d1_2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11:10</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4bc6e8db46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24bc6e8db46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11:12</a:t>
            </a:r>
            <a:endParaRPr/>
          </a:p>
          <a:p>
            <a:pPr marL="0" lvl="0" indent="0" algn="l" rtl="0">
              <a:lnSpc>
                <a:spcPct val="100000"/>
              </a:lnSpc>
              <a:spcBef>
                <a:spcPts val="0"/>
              </a:spcBef>
              <a:spcAft>
                <a:spcPts val="0"/>
              </a:spcAft>
              <a:buSzPts val="1100"/>
              <a:buNone/>
            </a:pPr>
            <a:r>
              <a:rPr lang="en-US"/>
              <a:t>Personal Scenario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4b1b9bd0d1_2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g24b1b9bd0d1_2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11:15</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4b1b9bd0d1_2_7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4b1b9bd0d1_2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Verdana"/>
                <a:ea typeface="Verdana"/>
                <a:cs typeface="Verdana"/>
                <a:sym typeface="Verdana"/>
              </a:rPr>
              <a:t>Let’s start with the basic definition of trauma, offered by the US Substance Abuse and Mental Health Services Admin (SAMHSA). When we consider this definition we look at the 3 E’s—Event, Experience, and Effects.</a:t>
            </a:r>
            <a:endParaRPr>
              <a:latin typeface="Verdana"/>
              <a:ea typeface="Verdana"/>
              <a:cs typeface="Verdana"/>
              <a:sym typeface="Verdana"/>
            </a:endParaRPr>
          </a:p>
          <a:p>
            <a:pPr marL="0" lvl="0" indent="0" algn="l" rtl="0">
              <a:lnSpc>
                <a:spcPct val="115000"/>
              </a:lnSpc>
              <a:spcBef>
                <a:spcPts val="0"/>
              </a:spcBef>
              <a:spcAft>
                <a:spcPts val="0"/>
              </a:spcAft>
              <a:buSzPts val="1400"/>
              <a:buNone/>
            </a:pPr>
            <a:r>
              <a:rPr lang="en-US">
                <a:latin typeface="Verdana"/>
                <a:ea typeface="Verdana"/>
                <a:cs typeface="Verdana"/>
                <a:sym typeface="Verdana"/>
              </a:rPr>
              <a:t>Give examples of how these impact students, families, communities (including the school community)</a:t>
            </a:r>
            <a:endParaRPr>
              <a:latin typeface="Verdana"/>
              <a:ea typeface="Verdana"/>
              <a:cs typeface="Verdana"/>
              <a:sym typeface="Verdana"/>
            </a:endParaRPr>
          </a:p>
        </p:txBody>
      </p:sp>
      <p:sp>
        <p:nvSpPr>
          <p:cNvPr id="479" name="Google Shape;479;g24b1b9bd0d1_2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4b1b9bd0d1_2_7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24b1b9bd0d1_2_7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11:17</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According to the National Childhood Stress Network there are 13 categories of trauma. This is another reason as to why schools should be addressing trauma. Today we will focus on three; Acute, Chronic, and Historical trauma. Acute Trauma is an event that occurs at a particular time and place and is usual short lived such as a natural disaster, accident, or sudden loss. Chronic trauma are experiences that occur repeatedly over long periods of time such as abuse, community violence, long term illness, ongoing bullying, chronic homelessness, chronic exposure to poverty, racism. Historical trauma is the collective and cumulative trauma experienced by a particular group across generations that are still suffering the effects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https://www.flcourts.org/content/download/215866/1961142/TypesofTrauma.pdf</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u="sng">
                <a:solidFill>
                  <a:srgbClr val="074A2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https://www.tandfonline.com/doi/abs/10.1080/15299732.2014.871666?journalCode=wjtd20</a:t>
            </a:r>
            <a:endParaRPr>
              <a:latin typeface="Verdana"/>
              <a:ea typeface="Verdana"/>
              <a:cs typeface="Verdana"/>
              <a:sym typeface="Verdana"/>
            </a:endParaRPr>
          </a:p>
        </p:txBody>
      </p:sp>
      <p:sp>
        <p:nvSpPr>
          <p:cNvPr id="486" name="Google Shape;486;g24b1b9bd0d1_2_7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4b1b9bd0d1_2_1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24b1b9bd0d1_2_10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11:19</a:t>
            </a:r>
            <a:endParaRPr/>
          </a:p>
          <a:p>
            <a:pPr marL="0" lvl="0" indent="0" algn="l" rtl="0">
              <a:lnSpc>
                <a:spcPct val="100000"/>
              </a:lnSpc>
              <a:spcBef>
                <a:spcPts val="0"/>
              </a:spcBef>
              <a:spcAft>
                <a:spcPts val="0"/>
              </a:spcAft>
              <a:buSzPts val="1100"/>
              <a:buNone/>
            </a:pPr>
            <a:r>
              <a:rPr lang="en-US"/>
              <a:t>What types of trauma have your students experienced?</a:t>
            </a:r>
            <a:endParaRPr/>
          </a:p>
          <a:p>
            <a:pPr marL="0" lvl="0" indent="0" algn="l" rtl="0">
              <a:lnSpc>
                <a:spcPct val="100000"/>
              </a:lnSpc>
              <a:spcBef>
                <a:spcPts val="0"/>
              </a:spcBef>
              <a:spcAft>
                <a:spcPts val="0"/>
              </a:spcAft>
              <a:buSzPts val="1100"/>
              <a:buNone/>
            </a:pPr>
            <a:r>
              <a:rPr lang="en-US"/>
              <a:t>How does this impact families and family engagement?</a:t>
            </a:r>
            <a:endParaRPr/>
          </a:p>
          <a:p>
            <a:pPr marL="0" lvl="0" indent="0" algn="l" rtl="0">
              <a:lnSpc>
                <a:spcPct val="100000"/>
              </a:lnSpc>
              <a:spcBef>
                <a:spcPts val="0"/>
              </a:spcBef>
              <a:spcAft>
                <a:spcPts val="0"/>
              </a:spcAft>
              <a:buSzPts val="1100"/>
              <a:buNone/>
            </a:pPr>
            <a:r>
              <a:rPr lang="en-US"/>
              <a:t>How did this impact you?</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4b1b9bd0d1_2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24b1b9bd0d1_2_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solidFill>
                  <a:schemeClr val="dk1"/>
                </a:solidFill>
                <a:latin typeface="Verdana"/>
                <a:ea typeface="Verdana"/>
                <a:cs typeface="Verdana"/>
                <a:sym typeface="Verdana"/>
              </a:rPr>
              <a:t>11:26</a:t>
            </a:r>
            <a:endParaRPr sz="1000" b="0" i="0" u="none" strike="noStrike" cap="none">
              <a:solidFill>
                <a:schemeClr val="dk1"/>
              </a:solidFill>
              <a:latin typeface="Verdana"/>
              <a:ea typeface="Verdana"/>
              <a:cs typeface="Verdana"/>
              <a:sym typeface="Verdana"/>
            </a:endParaRPr>
          </a:p>
        </p:txBody>
      </p:sp>
      <p:sp>
        <p:nvSpPr>
          <p:cNvPr id="516" name="Google Shape;516;g24b1b9bd0d1_2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4b1b9bd0d1_2_8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4b1b9bd0d1_2_8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The impact of trauma on learning presents in multiple ways. For example, often students who have experienced trauma are able to complete a task one day and then not be able to complete the same task the next day.  Our natural tendency is to think the student is just being noncompliant since they had previously demonstrated the ability.  However, we must be aware that the state they are in on any given day can influence their ability to comprehend, communicate or even remember previously learned content.  Also, it is challenging for students who have experienced trauma to concentrate and attend when they are moving in and out of the survival brain.</a:t>
            </a: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So, it is important to consider these possibilities when structuring your physical environment, establishing routines and procedures, and implementing instructional strategies. </a:t>
            </a:r>
            <a:endParaRPr>
              <a:latin typeface="Verdana"/>
              <a:ea typeface="Verdana"/>
              <a:cs typeface="Verdana"/>
              <a:sym typeface="Verdana"/>
            </a:endParaRPr>
          </a:p>
          <a:p>
            <a:pPr marL="0" lvl="0" indent="0" algn="l" rtl="0">
              <a:lnSpc>
                <a:spcPct val="100000"/>
              </a:lnSpc>
              <a:spcBef>
                <a:spcPts val="0"/>
              </a:spcBef>
              <a:spcAft>
                <a:spcPts val="0"/>
              </a:spcAft>
              <a:buClr>
                <a:srgbClr val="000000"/>
              </a:buClr>
              <a:buSzPts val="1400"/>
              <a:buFont typeface="Arial"/>
              <a:buNone/>
            </a:pPr>
            <a:endParaRPr>
              <a:solidFill>
                <a:srgbClr val="000000"/>
              </a:solidFill>
              <a:latin typeface="Verdana"/>
              <a:ea typeface="Verdana"/>
              <a:cs typeface="Verdana"/>
              <a:sym typeface="Verdana"/>
            </a:endParaRPr>
          </a:p>
          <a:p>
            <a:pPr marL="0" lvl="0" indent="0" algn="l" rtl="0">
              <a:lnSpc>
                <a:spcPct val="100000"/>
              </a:lnSpc>
              <a:spcBef>
                <a:spcPts val="611"/>
              </a:spcBef>
              <a:spcAft>
                <a:spcPts val="0"/>
              </a:spcAft>
              <a:buSzPts val="1400"/>
              <a:buNone/>
            </a:pPr>
            <a:endParaRPr b="1">
              <a:solidFill>
                <a:srgbClr val="000000"/>
              </a:solidFill>
              <a:latin typeface="Verdana"/>
              <a:ea typeface="Verdana"/>
              <a:cs typeface="Verdana"/>
              <a:sym typeface="Verdana"/>
            </a:endParaRPr>
          </a:p>
          <a:p>
            <a:pPr marL="0" lvl="0" indent="0" algn="l" rtl="0">
              <a:lnSpc>
                <a:spcPct val="100000"/>
              </a:lnSpc>
              <a:spcBef>
                <a:spcPts val="611"/>
              </a:spcBef>
              <a:spcAft>
                <a:spcPts val="0"/>
              </a:spcAft>
              <a:buSzPts val="1400"/>
              <a:buNone/>
            </a:pPr>
            <a:r>
              <a:rPr lang="en-US" b="1">
                <a:solidFill>
                  <a:srgbClr val="000000"/>
                </a:solidFill>
                <a:latin typeface="Verdana"/>
                <a:ea typeface="Verdana"/>
                <a:cs typeface="Verdana"/>
                <a:sym typeface="Verdana"/>
              </a:rPr>
              <a:t>References:</a:t>
            </a:r>
            <a:r>
              <a:rPr lang="en-US">
                <a:solidFill>
                  <a:srgbClr val="000000"/>
                </a:solidFill>
                <a:latin typeface="Verdana"/>
                <a:ea typeface="Verdana"/>
                <a:cs typeface="Verdana"/>
                <a:sym typeface="Verdana"/>
              </a:rPr>
              <a:t> </a:t>
            </a:r>
            <a:r>
              <a:rPr lang="en-US">
                <a:latin typeface="Verdana"/>
                <a:ea typeface="Verdana"/>
                <a:cs typeface="Verdana"/>
                <a:sym typeface="Verdana"/>
              </a:rPr>
              <a:t>Rodenbush, K. (2015). The effects of trauma on behavior in the classroom included in Education Northwest “A Practitioner’s Guide to Educating Traumatized Children”</a:t>
            </a:r>
            <a:endParaRPr>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523" name="Google Shape;523;g24b1b9bd0d1_2_8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6f78976198_1_9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16f78976198_1_9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solidFill>
                  <a:schemeClr val="dk1"/>
                </a:solidFill>
                <a:latin typeface="Verdana"/>
                <a:ea typeface="Verdana"/>
                <a:cs typeface="Verdana"/>
                <a:sym typeface="Verdana"/>
              </a:rPr>
              <a:t>11:29</a:t>
            </a:r>
            <a:endParaRPr sz="1000" b="0" i="0" u="none" strike="noStrike" cap="none">
              <a:solidFill>
                <a:schemeClr val="dk1"/>
              </a:solidFill>
              <a:latin typeface="Verdana"/>
              <a:ea typeface="Verdana"/>
              <a:cs typeface="Verdana"/>
              <a:sym typeface="Verdana"/>
            </a:endParaRPr>
          </a:p>
        </p:txBody>
      </p:sp>
      <p:sp>
        <p:nvSpPr>
          <p:cNvPr id="531" name="Google Shape;531;g16f78976198_1_9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4b1b9bd0d1_2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24b1b9bd0d1_2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11:31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4b1b9bd0d1_2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4b1b9bd0d1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Add icons for activity, small group discussion, and workbook</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6f78976198_1_9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16f78976198_1_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rgbClr val="262626"/>
                </a:solidFill>
                <a:latin typeface="Verdana"/>
                <a:ea typeface="Verdana"/>
                <a:cs typeface="Verdana"/>
                <a:sym typeface="Verdana"/>
              </a:rPr>
              <a:t>11:36</a:t>
            </a:r>
            <a:endParaRPr sz="1200">
              <a:solidFill>
                <a:srgbClr val="262626"/>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sz="1200">
                <a:solidFill>
                  <a:srgbClr val="262626"/>
                </a:solidFill>
                <a:latin typeface="Verdana"/>
                <a:ea typeface="Verdana"/>
                <a:cs typeface="Verdana"/>
                <a:sym typeface="Verdana"/>
              </a:rPr>
              <a:t>When an individual is functioning in their survival brain there is an increase in emotional instability and impulsivity (with regards to language or actions).  However, other functions decrease.  Individuals have a lowered ability to problem solve, interact, communicate, regulate our emotions, retrieve previously learned information, plan and make decisions.</a:t>
            </a:r>
            <a:endParaRPr sz="1200">
              <a:solidFill>
                <a:srgbClr val="262626"/>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sz="1200">
              <a:solidFill>
                <a:srgbClr val="262626"/>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sz="1200">
                <a:solidFill>
                  <a:srgbClr val="262626"/>
                </a:solidFill>
                <a:latin typeface="Verdana"/>
                <a:ea typeface="Verdana"/>
                <a:cs typeface="Verdana"/>
                <a:sym typeface="Verdana"/>
              </a:rPr>
              <a:t>Think about the impact this has on students in your classrooms, hallways, cafeterias etc. </a:t>
            </a:r>
            <a:endParaRPr sz="1200">
              <a:solidFill>
                <a:srgbClr val="262626"/>
              </a:solidFill>
              <a:latin typeface="Verdana"/>
              <a:ea typeface="Verdana"/>
              <a:cs typeface="Verdana"/>
              <a:sym typeface="Verdana"/>
            </a:endParaRPr>
          </a:p>
          <a:p>
            <a:pPr marL="0" lvl="0" indent="0" algn="l" rtl="0">
              <a:lnSpc>
                <a:spcPct val="115000"/>
              </a:lnSpc>
              <a:spcBef>
                <a:spcPts val="600"/>
              </a:spcBef>
              <a:spcAft>
                <a:spcPts val="0"/>
              </a:spcAft>
              <a:buClr>
                <a:schemeClr val="dk1"/>
              </a:buClr>
              <a:buSzPts val="1100"/>
              <a:buFont typeface="Arial"/>
              <a:buNone/>
            </a:pPr>
            <a:endParaRPr>
              <a:solidFill>
                <a:srgbClr val="262626"/>
              </a:solidFill>
              <a:latin typeface="Verdana"/>
              <a:ea typeface="Verdana"/>
              <a:cs typeface="Verdana"/>
              <a:sym typeface="Verdana"/>
            </a:endParaRPr>
          </a:p>
          <a:p>
            <a:pPr marL="0" lvl="0" indent="0" algn="l" rtl="0">
              <a:lnSpc>
                <a:spcPct val="115000"/>
              </a:lnSpc>
              <a:spcBef>
                <a:spcPts val="600"/>
              </a:spcBef>
              <a:spcAft>
                <a:spcPts val="0"/>
              </a:spcAft>
              <a:buClr>
                <a:schemeClr val="dk1"/>
              </a:buClr>
              <a:buSzPts val="1100"/>
              <a:buFont typeface="Arial"/>
              <a:buNone/>
            </a:pPr>
            <a:endParaRPr>
              <a:solidFill>
                <a:srgbClr val="262626"/>
              </a:solidFill>
              <a:latin typeface="Verdana"/>
              <a:ea typeface="Verdana"/>
              <a:cs typeface="Verdana"/>
              <a:sym typeface="Verdana"/>
            </a:endParaRPr>
          </a:p>
          <a:p>
            <a:pPr marL="0" lvl="0" indent="0" algn="l" rtl="0">
              <a:lnSpc>
                <a:spcPct val="100000"/>
              </a:lnSpc>
              <a:spcBef>
                <a:spcPts val="600"/>
              </a:spcBef>
              <a:spcAft>
                <a:spcPts val="0"/>
              </a:spcAft>
              <a:buSzPts val="1100"/>
              <a:buNone/>
            </a:pPr>
            <a:endParaRPr>
              <a:latin typeface="Verdana"/>
              <a:ea typeface="Verdana"/>
              <a:cs typeface="Verdana"/>
              <a:sym typeface="Verdana"/>
            </a:endParaRPr>
          </a:p>
        </p:txBody>
      </p:sp>
      <p:sp>
        <p:nvSpPr>
          <p:cNvPr id="545" name="Google Shape;545;g16f78976198_1_9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6f78976198_1_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6f78976198_1_9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r>
              <a:rPr lang="en-US" sz="1200">
                <a:solidFill>
                  <a:schemeClr val="dk1"/>
                </a:solidFill>
                <a:latin typeface="Verdana"/>
                <a:ea typeface="Verdana"/>
                <a:cs typeface="Verdana"/>
                <a:sym typeface="Verdana"/>
              </a:rPr>
              <a:t>11:38</a:t>
            </a:r>
            <a:endParaRPr sz="1200">
              <a:solidFill>
                <a:schemeClr val="dk1"/>
              </a:solidFill>
              <a:latin typeface="Verdana"/>
              <a:ea typeface="Verdana"/>
              <a:cs typeface="Verdana"/>
              <a:sym typeface="Verdana"/>
            </a:endParaRPr>
          </a:p>
          <a:p>
            <a:pPr marL="0" lvl="0" indent="0" algn="l" rtl="0">
              <a:lnSpc>
                <a:spcPct val="115000"/>
              </a:lnSpc>
              <a:spcBef>
                <a:spcPts val="400"/>
              </a:spcBef>
              <a:spcAft>
                <a:spcPts val="0"/>
              </a:spcAft>
              <a:buSzPts val="1100"/>
              <a:buNone/>
            </a:pPr>
            <a:r>
              <a:rPr lang="en-US" sz="1200">
                <a:solidFill>
                  <a:schemeClr val="dk1"/>
                </a:solidFill>
                <a:latin typeface="Verdana"/>
                <a:ea typeface="Verdana"/>
                <a:cs typeface="Verdana"/>
                <a:sym typeface="Verdana"/>
              </a:rPr>
              <a:t>When a child in functioning in survival brain or is faced with a situation that causes them fear or stress, they will have one of four reactions. They will fight, flee (flight), freeze or appease. You have likely heard of fight, flight or freeze but there is an additional category, called appease that we are going to explain in a moment. When a child is in fight, they will demonstrate behaviors that could be labeled as aggressive. They may take something out of another student’s hand, they may yell or run at you, or cry and throw themselves on the floor.  A child who is experiencing flight will usually be looking for a way to escape. They may attempt to run out of the classroom, hide under a desk or cover their ears. A student who is experiencing freeze may become quiet, they may look around the room or stumble over their words. You may not see any behavior at all but they may still be functioning in survival brain. The last category is appease. This is also referred to as fawn or submit. Children who are experiencing appease may simply go along or comply with the request given because they see that as the only safe alternative. It is important for us, as educators, to remember that even though they may seem calm and compliant, they may actually be functioning in survival brain.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7bec288755_0_1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17bec288755_0_1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 wish they would like me</a:t>
            </a:r>
            <a:endParaRPr/>
          </a:p>
          <a:p>
            <a:pPr marL="0" lvl="0" indent="0" algn="l" rtl="0">
              <a:lnSpc>
                <a:spcPct val="100000"/>
              </a:lnSpc>
              <a:spcBef>
                <a:spcPts val="0"/>
              </a:spcBef>
              <a:spcAft>
                <a:spcPts val="0"/>
              </a:spcAft>
              <a:buSzPts val="1100"/>
              <a:buNone/>
            </a:pPr>
            <a:r>
              <a:rPr lang="en-US"/>
              <a:t>I wish I could do this</a:t>
            </a:r>
            <a:endParaRPr/>
          </a:p>
          <a:p>
            <a:pPr marL="0" lvl="0" indent="0" algn="l" rtl="0">
              <a:lnSpc>
                <a:spcPct val="100000"/>
              </a:lnSpc>
              <a:spcBef>
                <a:spcPts val="0"/>
              </a:spcBef>
              <a:spcAft>
                <a:spcPts val="0"/>
              </a:spcAft>
              <a:buSzPts val="1100"/>
              <a:buNone/>
            </a:pPr>
            <a:r>
              <a:rPr lang="en-US"/>
              <a:t>I wish I had friends</a:t>
            </a:r>
            <a:endParaRPr/>
          </a:p>
          <a:p>
            <a:pPr marL="0" lvl="0" indent="0" algn="l" rtl="0">
              <a:lnSpc>
                <a:spcPct val="100000"/>
              </a:lnSpc>
              <a:spcBef>
                <a:spcPts val="0"/>
              </a:spcBef>
              <a:spcAft>
                <a:spcPts val="0"/>
              </a:spcAft>
              <a:buSzPts val="1100"/>
              <a:buNone/>
            </a:pPr>
            <a:r>
              <a:rPr lang="en-US"/>
              <a:t>I’m so alone</a:t>
            </a:r>
            <a:endParaRPr/>
          </a:p>
          <a:p>
            <a:pPr marL="0" lvl="0" indent="0" algn="l" rtl="0">
              <a:lnSpc>
                <a:spcPct val="100000"/>
              </a:lnSpc>
              <a:spcBef>
                <a:spcPts val="0"/>
              </a:spcBef>
              <a:spcAft>
                <a:spcPts val="0"/>
              </a:spcAft>
              <a:buSzPts val="1100"/>
              <a:buNone/>
            </a:pPr>
            <a:r>
              <a:rPr lang="en-US"/>
              <a:t>If I hit first, I can’t get hurt</a:t>
            </a:r>
            <a:endParaRPr/>
          </a:p>
          <a:p>
            <a:pPr marL="0" lvl="0" indent="0" algn="l" rtl="0">
              <a:lnSpc>
                <a:spcPct val="100000"/>
              </a:lnSpc>
              <a:spcBef>
                <a:spcPts val="0"/>
              </a:spcBef>
              <a:spcAft>
                <a:spcPts val="0"/>
              </a:spcAft>
              <a:buSzPts val="1100"/>
              <a:buNone/>
            </a:pPr>
            <a:r>
              <a:rPr lang="en-US"/>
              <a:t>I wish you knew how scary this was for me</a:t>
            </a:r>
            <a:endParaRPr/>
          </a:p>
          <a:p>
            <a:pPr marL="0" lvl="0" indent="0" algn="l" rtl="0">
              <a:lnSpc>
                <a:spcPct val="100000"/>
              </a:lnSpc>
              <a:spcBef>
                <a:spcPts val="0"/>
              </a:spcBef>
              <a:spcAft>
                <a:spcPts val="0"/>
              </a:spcAft>
              <a:buSzPts val="1100"/>
              <a:buNone/>
            </a:pPr>
            <a:r>
              <a:rPr lang="en-US"/>
              <a:t>I need to get out of here</a:t>
            </a:r>
            <a:endParaRPr/>
          </a:p>
          <a:p>
            <a:pPr marL="0" lvl="0" indent="0" algn="l" rtl="0">
              <a:lnSpc>
                <a:spcPct val="100000"/>
              </a:lnSpc>
              <a:spcBef>
                <a:spcPts val="0"/>
              </a:spcBef>
              <a:spcAft>
                <a:spcPts val="0"/>
              </a:spcAft>
              <a:buSzPts val="1100"/>
              <a:buNone/>
            </a:pPr>
            <a:r>
              <a:rPr lang="en-US"/>
              <a:t>It’s too loud</a:t>
            </a:r>
            <a:endParaRPr/>
          </a:p>
          <a:p>
            <a:pPr marL="0" lvl="0" indent="0" algn="l" rtl="0">
              <a:lnSpc>
                <a:spcPct val="100000"/>
              </a:lnSpc>
              <a:spcBef>
                <a:spcPts val="0"/>
              </a:spcBef>
              <a:spcAft>
                <a:spcPts val="0"/>
              </a:spcAft>
              <a:buSzPts val="1100"/>
              <a:buNone/>
            </a:pPr>
            <a:r>
              <a:rPr lang="en-US"/>
              <a:t>I am under attack</a:t>
            </a:r>
            <a:endParaRPr/>
          </a:p>
          <a:p>
            <a:pPr marL="0" lvl="0" indent="0" algn="l" rtl="0">
              <a:lnSpc>
                <a:spcPct val="100000"/>
              </a:lnSpc>
              <a:spcBef>
                <a:spcPts val="0"/>
              </a:spcBef>
              <a:spcAft>
                <a:spcPts val="0"/>
              </a:spcAft>
              <a:buSzPts val="1100"/>
              <a:buNone/>
            </a:pPr>
            <a:r>
              <a:rPr lang="en-US"/>
              <a:t>I hate myself</a:t>
            </a:r>
            <a:endParaRPr/>
          </a:p>
          <a:p>
            <a:pPr marL="0" lvl="0" indent="0" algn="l" rtl="0">
              <a:lnSpc>
                <a:spcPct val="100000"/>
              </a:lnSpc>
              <a:spcBef>
                <a:spcPts val="0"/>
              </a:spcBef>
              <a:spcAft>
                <a:spcPts val="0"/>
              </a:spcAft>
              <a:buSzPts val="1100"/>
              <a:buNone/>
            </a:pPr>
            <a:r>
              <a:rPr lang="en-US"/>
              <a:t>I am scared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2bb5738a3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12bb5738a3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11:42</a:t>
            </a:r>
            <a:endParaRPr/>
          </a:p>
          <a:p>
            <a:pPr marL="0" lvl="0" indent="0" algn="l" rtl="0">
              <a:lnSpc>
                <a:spcPct val="100000"/>
              </a:lnSpc>
              <a:spcBef>
                <a:spcPts val="0"/>
              </a:spcBef>
              <a:spcAft>
                <a:spcPts val="0"/>
              </a:spcAft>
              <a:buSzPts val="1100"/>
              <a:buNone/>
            </a:pPr>
            <a:r>
              <a:rPr lang="en-US">
                <a:highlight>
                  <a:srgbClr val="00FFFF"/>
                </a:highlight>
              </a:rPr>
              <a:t>Activity</a:t>
            </a:r>
            <a:endParaRPr>
              <a:highlight>
                <a:srgbClr val="00FFFF"/>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7bec288755_0_5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g17bec288755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11:44</a:t>
            </a:r>
            <a:endParaRPr/>
          </a:p>
          <a:p>
            <a:pPr marL="0" lvl="0" indent="0" algn="l" rtl="0">
              <a:lnSpc>
                <a:spcPct val="100000"/>
              </a:lnSpc>
              <a:spcBef>
                <a:spcPts val="0"/>
              </a:spcBef>
              <a:spcAft>
                <a:spcPts val="0"/>
              </a:spcAft>
              <a:buSzPts val="1100"/>
              <a:buNone/>
            </a:pPr>
            <a:r>
              <a:rPr lang="en-US">
                <a:highlight>
                  <a:srgbClr val="00FFFF"/>
                </a:highlight>
              </a:rPr>
              <a:t>Activity</a:t>
            </a:r>
            <a:r>
              <a:rPr lang="en-US"/>
              <a:t> Continued and share out depending on time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4b1b9bd0d1_2_10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24b1b9bd0d1_2_10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11:47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bc6e8db46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g24bc6e8db46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11:55</a:t>
            </a:r>
            <a:endParaRPr/>
          </a:p>
          <a:p>
            <a:pPr marL="0" lvl="0" indent="0" algn="l" rtl="0">
              <a:lnSpc>
                <a:spcPct val="100000"/>
              </a:lnSpc>
              <a:spcBef>
                <a:spcPts val="0"/>
              </a:spcBef>
              <a:spcAft>
                <a:spcPts val="0"/>
              </a:spcAft>
              <a:buSzPts val="1100"/>
              <a:buNone/>
            </a:pPr>
            <a:r>
              <a:rPr lang="en-US"/>
              <a:t>Personal Scenario</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161eac2880a32b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25161eac2880a32b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11:58</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4b1b9bd0d1_2_4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24b1b9bd0d1_2_4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Last 15 minutes, fun review game and application to school-wide practices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3bbdaf2974_0_1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g13bbdaf2974_0_1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1:00</a:t>
            </a:r>
            <a:endParaRPr/>
          </a:p>
          <a:p>
            <a:pPr marL="0" lvl="0" indent="0" algn="l" rtl="0">
              <a:lnSpc>
                <a:spcPct val="100000"/>
              </a:lnSpc>
              <a:spcBef>
                <a:spcPts val="0"/>
              </a:spcBef>
              <a:spcAft>
                <a:spcPts val="0"/>
              </a:spcAft>
              <a:buSzPts val="1100"/>
              <a:buNone/>
            </a:pPr>
            <a:r>
              <a:rPr lang="en-US">
                <a:highlight>
                  <a:schemeClr val="accent4"/>
                </a:highlight>
              </a:rPr>
              <a:t>Fist to Five</a:t>
            </a:r>
            <a:endParaRPr>
              <a:highlight>
                <a:schemeClr val="accent4"/>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6f7897619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16f789761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10:07</a:t>
            </a:r>
            <a:endParaRPr/>
          </a:p>
          <a:p>
            <a:pPr marL="0" lvl="0" indent="0" algn="l" rtl="0">
              <a:lnSpc>
                <a:spcPct val="100000"/>
              </a:lnSpc>
              <a:spcBef>
                <a:spcPts val="0"/>
              </a:spcBef>
              <a:spcAft>
                <a:spcPts val="0"/>
              </a:spcAft>
              <a:buSzPts val="1100"/>
              <a:buNone/>
            </a:pPr>
            <a:r>
              <a:rPr lang="en-US"/>
              <a:t>Small Group Share: Honoring your expertise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6f78976198_1_1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16f78976198_1_1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1:02</a:t>
            </a:r>
            <a:endParaRPr/>
          </a:p>
          <a:p>
            <a:pPr marL="0" lvl="0" indent="0" algn="l" rtl="0">
              <a:lnSpc>
                <a:spcPct val="100000"/>
              </a:lnSpc>
              <a:spcBef>
                <a:spcPts val="0"/>
              </a:spcBef>
              <a:spcAft>
                <a:spcPts val="0"/>
              </a:spcAft>
              <a:buSzPts val="1100"/>
              <a:buNone/>
            </a:pPr>
            <a:r>
              <a:rPr lang="en-US"/>
              <a:t>Let’s be realistic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4bc6e8db46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24bc6e8db46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1:04</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4b1b9bd0d1_2_10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g24b1b9bd0d1_2_10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300084" algn="l" rtl="0">
              <a:lnSpc>
                <a:spcPct val="100000"/>
              </a:lnSpc>
              <a:spcBef>
                <a:spcPts val="480"/>
              </a:spcBef>
              <a:spcAft>
                <a:spcPts val="0"/>
              </a:spcAft>
              <a:buClr>
                <a:schemeClr val="dk1"/>
              </a:buClr>
              <a:buSzPts val="1126"/>
              <a:buChar char="•"/>
            </a:pPr>
            <a:r>
              <a:rPr lang="en-US" sz="1125">
                <a:solidFill>
                  <a:schemeClr val="dk1"/>
                </a:solidFill>
                <a:latin typeface="Verdana"/>
                <a:ea typeface="Verdana"/>
                <a:cs typeface="Verdana"/>
                <a:sym typeface="Verdana"/>
              </a:rPr>
              <a:t>1:14</a:t>
            </a:r>
            <a:endParaRPr sz="1125">
              <a:solidFill>
                <a:schemeClr val="dk1"/>
              </a:solidFill>
              <a:latin typeface="Verdana"/>
              <a:ea typeface="Verdana"/>
              <a:cs typeface="Verdana"/>
              <a:sym typeface="Verdana"/>
            </a:endParaRPr>
          </a:p>
          <a:p>
            <a:pPr marL="457200" lvl="0" indent="-300084" algn="l" rtl="0">
              <a:lnSpc>
                <a:spcPct val="100000"/>
              </a:lnSpc>
              <a:spcBef>
                <a:spcPts val="480"/>
              </a:spcBef>
              <a:spcAft>
                <a:spcPts val="0"/>
              </a:spcAft>
              <a:buClr>
                <a:schemeClr val="dk1"/>
              </a:buClr>
              <a:buSzPts val="1126"/>
              <a:buChar char="•"/>
            </a:pPr>
            <a:r>
              <a:rPr lang="en-US" sz="1125">
                <a:solidFill>
                  <a:schemeClr val="dk1"/>
                </a:solidFill>
                <a:latin typeface="Verdana"/>
                <a:ea typeface="Verdana"/>
                <a:cs typeface="Verdana"/>
                <a:sym typeface="Verdana"/>
              </a:rPr>
              <a:t>External: work, family, pandemic, cultural norms and expectations, time, experiences of discrimination, death or illness, divorce etc.</a:t>
            </a:r>
            <a:endParaRPr sz="1125">
              <a:solidFill>
                <a:schemeClr val="dk1"/>
              </a:solidFill>
              <a:latin typeface="Verdana"/>
              <a:ea typeface="Verdana"/>
              <a:cs typeface="Verdana"/>
              <a:sym typeface="Verdana"/>
            </a:endParaRPr>
          </a:p>
          <a:p>
            <a:pPr marL="457200" lvl="0" indent="-300084" algn="l" rtl="0">
              <a:lnSpc>
                <a:spcPct val="100000"/>
              </a:lnSpc>
              <a:spcBef>
                <a:spcPts val="0"/>
              </a:spcBef>
              <a:spcAft>
                <a:spcPts val="0"/>
              </a:spcAft>
              <a:buClr>
                <a:schemeClr val="dk1"/>
              </a:buClr>
              <a:buSzPts val="1126"/>
              <a:buChar char="•"/>
            </a:pPr>
            <a:r>
              <a:rPr lang="en-US" sz="1125">
                <a:solidFill>
                  <a:schemeClr val="dk1"/>
                </a:solidFill>
                <a:latin typeface="Verdana"/>
                <a:ea typeface="Verdana"/>
                <a:cs typeface="Verdana"/>
                <a:sym typeface="Verdana"/>
              </a:rPr>
              <a:t>Internal: memories, self-criticism, body image, perfectionism, anxiety, identity, worry etc.</a:t>
            </a:r>
            <a:endParaRPr sz="1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100"/>
              <a:buNone/>
            </a:pPr>
            <a:endParaRPr sz="100"/>
          </a:p>
        </p:txBody>
      </p:sp>
      <p:sp>
        <p:nvSpPr>
          <p:cNvPr id="650" name="Google Shape;650;g24b1b9bd0d1_2_10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4b1b9bd0d1_2_1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24b1b9bd0d1_2_10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a:latin typeface="Verdana"/>
                <a:ea typeface="Verdana"/>
                <a:cs typeface="Verdana"/>
                <a:sym typeface="Verdana"/>
              </a:rPr>
              <a:t>The Stress Cycle</a:t>
            </a:r>
            <a:endParaRPr>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100"/>
              <a:buFont typeface="Arial"/>
              <a:buNone/>
            </a:pPr>
            <a:endParaRPr>
              <a:solidFill>
                <a:srgbClr val="000000"/>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p:txBody>
      </p:sp>
      <p:sp>
        <p:nvSpPr>
          <p:cNvPr id="661" name="Google Shape;661;g24b1b9bd0d1_2_10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4d796282c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24d796282cb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a:latin typeface="Verdana"/>
                <a:ea typeface="Verdana"/>
                <a:cs typeface="Verdana"/>
                <a:sym typeface="Verdana"/>
              </a:rPr>
              <a:t>Our bodies and brains react to danger in order to keep us safe. Ongoing stress and failing to complete the stress cycle can make this system less effective, causing our stress-response system to activate whether or not real danger is present.</a:t>
            </a:r>
            <a:r>
              <a:rPr lang="en-US">
                <a:solidFill>
                  <a:srgbClr val="000000"/>
                </a:solidFill>
                <a:latin typeface="Verdana"/>
                <a:ea typeface="Verdana"/>
                <a:cs typeface="Verdana"/>
                <a:sym typeface="Verdana"/>
              </a:rPr>
              <a:t> Experiencing things like racism or community violence, ongoing stress the pandemic can literally “get under our skin” and cause toxic ongoing stress. this excessive activation of the stress response system can lead to wear and tear on the body and brain. To give you a visual it would be the same as reviving a car engine for days or weeks at a time.</a:t>
            </a:r>
            <a:endParaRPr>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100"/>
              <a:buFont typeface="Arial"/>
              <a:buNone/>
            </a:pPr>
            <a:endParaRPr>
              <a:solidFill>
                <a:srgbClr val="000000"/>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a:p>
            <a:pPr marL="158750" lvl="0" indent="0" algn="l" rtl="0">
              <a:lnSpc>
                <a:spcPct val="100000"/>
              </a:lnSpc>
              <a:spcBef>
                <a:spcPts val="0"/>
              </a:spcBef>
              <a:spcAft>
                <a:spcPts val="0"/>
              </a:spcAft>
              <a:buSzPts val="1100"/>
              <a:buFont typeface="Verdana"/>
              <a:buNone/>
            </a:pPr>
            <a:endParaRPr b="1">
              <a:solidFill>
                <a:srgbClr val="006387"/>
              </a:solidFill>
              <a:latin typeface="Verdana"/>
              <a:ea typeface="Verdana"/>
              <a:cs typeface="Verdana"/>
              <a:sym typeface="Verdana"/>
            </a:endParaRPr>
          </a:p>
        </p:txBody>
      </p:sp>
      <p:sp>
        <p:nvSpPr>
          <p:cNvPr id="668" name="Google Shape;668;g24d796282cb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4b1b9bd0d1_2_1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g24b1b9bd0d1_2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1:21</a:t>
            </a:r>
            <a:endParaRPr/>
          </a:p>
          <a:p>
            <a:pPr marL="0" lvl="0" indent="0" algn="l" rtl="0">
              <a:lnSpc>
                <a:spcPct val="100000"/>
              </a:lnSpc>
              <a:spcBef>
                <a:spcPts val="0"/>
              </a:spcBef>
              <a:spcAft>
                <a:spcPts val="0"/>
              </a:spcAft>
              <a:buSzPts val="1100"/>
              <a:buNone/>
            </a:pPr>
            <a:r>
              <a:rPr lang="en-US"/>
              <a:t>How does ongoing stress impact you on a daily basis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4b1b9bd0d1_2_10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24b1b9bd0d1_2_10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1:28</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1b9bd0d1_2_1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24b1b9bd0d1_2_1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1:30</a:t>
            </a:r>
            <a:endParaRPr/>
          </a:p>
          <a:p>
            <a:pPr marL="0" lvl="0" indent="0" algn="l" rtl="0">
              <a:lnSpc>
                <a:spcPct val="100000"/>
              </a:lnSpc>
              <a:spcBef>
                <a:spcPts val="0"/>
              </a:spcBef>
              <a:spcAft>
                <a:spcPts val="0"/>
              </a:spcAft>
              <a:buSzPts val="1100"/>
              <a:buNone/>
            </a:pPr>
            <a:r>
              <a:rPr lang="en-US"/>
              <a:t>Window of tolerance as a visual for your school? For your classroom?</a:t>
            </a:r>
            <a:endParaRPr/>
          </a:p>
          <a:p>
            <a:pPr marL="0" lvl="0" indent="0" algn="l" rtl="0">
              <a:lnSpc>
                <a:spcPct val="100000"/>
              </a:lnSpc>
              <a:spcBef>
                <a:spcPts val="0"/>
              </a:spcBef>
              <a:spcAft>
                <a:spcPts val="0"/>
              </a:spcAft>
              <a:buSzPts val="1100"/>
              <a:buNone/>
            </a:pPr>
            <a:r>
              <a:rPr lang="en-US"/>
              <a:t>Make sure to talk about internalizers</a:t>
            </a:r>
            <a:endParaRPr/>
          </a:p>
          <a:p>
            <a:pPr marL="0" lvl="0" indent="0" algn="l" rtl="0">
              <a:lnSpc>
                <a:spcPct val="100000"/>
              </a:lnSpc>
              <a:spcBef>
                <a:spcPts val="0"/>
              </a:spcBef>
              <a:spcAft>
                <a:spcPts val="0"/>
              </a:spcAft>
              <a:buSzPts val="1100"/>
              <a:buNone/>
            </a:pPr>
            <a:r>
              <a:rPr lang="en-US"/>
              <a:t>How could you communicate with families about this?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f5febad552_0_7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f5febad552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1:36</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4b1b9bd0d1_2_1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g24b1b9bd0d1_2_1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1:38</a:t>
            </a:r>
            <a:endParaRPr/>
          </a:p>
          <a:p>
            <a:pPr marL="0" lvl="0" indent="0" algn="l" rtl="0">
              <a:lnSpc>
                <a:spcPct val="100000"/>
              </a:lnSpc>
              <a:spcBef>
                <a:spcPts val="0"/>
              </a:spcBef>
              <a:spcAft>
                <a:spcPts val="0"/>
              </a:spcAft>
              <a:buSzPts val="1100"/>
              <a:buNone/>
            </a:pPr>
            <a:r>
              <a:rPr lang="en-US" u="sng">
                <a:solidFill>
                  <a:schemeClr val="hlink"/>
                </a:solidFill>
                <a:hlinkClick r:id="rId3"/>
              </a:rPr>
              <a:t>https://socialwork.buffalo.edu/content/dam/socialwork/home/self-care-kit/self-care-assessment.pdf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6f78976198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6f78976198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10:15</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00FFFF"/>
                </a:highlight>
                <a:latin typeface="Georgia"/>
                <a:ea typeface="Georgia"/>
                <a:cs typeface="Georgia"/>
                <a:sym typeface="Georgia"/>
              </a:rPr>
              <a:t>Post it Independent Activity- 2 minutes</a:t>
            </a:r>
            <a:endParaRPr sz="1200">
              <a:solidFill>
                <a:schemeClr val="dk1"/>
              </a:solidFill>
              <a:highlight>
                <a:srgbClr val="00FFFF"/>
              </a:highlight>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Which one of these will be hardest for you?</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Self-Compassion</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Growth Mindset</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Presence</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None-I’m good to go</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00FFFF"/>
                </a:highlight>
                <a:latin typeface="Georgia"/>
                <a:ea typeface="Georgia"/>
                <a:cs typeface="Georgia"/>
                <a:sym typeface="Georgia"/>
              </a:rPr>
              <a:t>Post-it Activity:</a:t>
            </a:r>
            <a:r>
              <a:rPr lang="en-US" sz="1200">
                <a:solidFill>
                  <a:schemeClr val="dk1"/>
                </a:solidFill>
                <a:latin typeface="Georgia"/>
                <a:ea typeface="Georgia"/>
                <a:cs typeface="Georgia"/>
                <a:sym typeface="Georgia"/>
              </a:rPr>
              <a:t> What do you need from us or yourself in order to honor the community agreement?</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000">
              <a:solidFill>
                <a:schemeClr val="dk1"/>
              </a:solidFill>
              <a:latin typeface="Verdana"/>
              <a:ea typeface="Verdana"/>
              <a:cs typeface="Verdana"/>
              <a:sym typeface="Verdana"/>
            </a:endParaRPr>
          </a:p>
        </p:txBody>
      </p:sp>
      <p:sp>
        <p:nvSpPr>
          <p:cNvPr id="223" name="Google Shape;223;g16f78976198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4b1b9bd0d1_2_2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24b1b9bd0d1_2_21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accent2"/>
                </a:solidFill>
              </a:rPr>
              <a:t>1:48</a:t>
            </a:r>
            <a:endParaRPr>
              <a:solidFill>
                <a:schemeClr val="accent2"/>
              </a:solidFill>
            </a:endParaRPr>
          </a:p>
        </p:txBody>
      </p:sp>
      <p:sp>
        <p:nvSpPr>
          <p:cNvPr id="715" name="Google Shape;715;g24b1b9bd0d1_2_2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4b1b9bd0d1_2_2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24b1b9bd0d1_2_2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1:49</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4b1b9bd0d1_2_1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24b1b9bd0d1_2_1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1:56</a:t>
            </a:r>
            <a:endParaRPr/>
          </a:p>
          <a:p>
            <a:pPr marL="0" lvl="0" indent="0" algn="l" rtl="0">
              <a:lnSpc>
                <a:spcPct val="100000"/>
              </a:lnSpc>
              <a:spcBef>
                <a:spcPts val="0"/>
              </a:spcBef>
              <a:spcAft>
                <a:spcPts val="0"/>
              </a:spcAft>
              <a:buSzPts val="1100"/>
              <a:buNone/>
            </a:pPr>
            <a:r>
              <a:rPr lang="en-US"/>
              <a:t>Give one, get many</a:t>
            </a:r>
            <a:endParaRPr/>
          </a:p>
          <a:p>
            <a:pPr marL="0" lvl="0" indent="0" algn="l" rtl="0">
              <a:lnSpc>
                <a:spcPct val="100000"/>
              </a:lnSpc>
              <a:spcBef>
                <a:spcPts val="0"/>
              </a:spcBef>
              <a:spcAft>
                <a:spcPts val="0"/>
              </a:spcAft>
              <a:buSzPts val="1100"/>
              <a:buNone/>
            </a:pPr>
            <a:r>
              <a:rPr lang="en-US"/>
              <a:t>Leverage brilliance. How can we foster a culture of wellness in our classrooms, in our school?</a:t>
            </a:r>
            <a:endParaRPr/>
          </a:p>
          <a:p>
            <a:pPr marL="0" lvl="0" indent="0" algn="l" rtl="0">
              <a:lnSpc>
                <a:spcPct val="100000"/>
              </a:lnSpc>
              <a:spcBef>
                <a:spcPts val="0"/>
              </a:spcBef>
              <a:spcAft>
                <a:spcPts val="0"/>
              </a:spcAft>
              <a:buSzPts val="1100"/>
              <a:buNone/>
            </a:pPr>
            <a:r>
              <a:rPr lang="en-US"/>
              <a:t>How to make those practices more of a reality</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4b1b9bd0d1_2_13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g24b1b9bd0d1_2_1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2:05</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Everyone has them.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 goals is not to be a person that has no VDP. The goal is recognize what they are and employ neutralizing routines to help students (and ourselves!) move from trigger back to baseline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highlight>
                <a:srgbClr val="FFFFFF"/>
              </a:highlight>
            </a:endParaRPr>
          </a:p>
          <a:p>
            <a:pPr marL="0" lvl="0" indent="0" algn="l" rtl="0">
              <a:lnSpc>
                <a:spcPct val="100000"/>
              </a:lnSpc>
              <a:spcBef>
                <a:spcPts val="0"/>
              </a:spcBef>
              <a:spcAft>
                <a:spcPts val="0"/>
              </a:spcAft>
              <a:buSzPts val="1100"/>
              <a:buNone/>
            </a:pPr>
            <a:endParaRPr>
              <a:highlight>
                <a:srgbClr val="FFFFFF"/>
              </a:highlight>
            </a:endParaRPr>
          </a:p>
          <a:p>
            <a:pPr marL="0" lvl="0" indent="0" algn="l" rtl="0">
              <a:lnSpc>
                <a:spcPct val="100000"/>
              </a:lnSpc>
              <a:spcBef>
                <a:spcPts val="0"/>
              </a:spcBef>
              <a:spcAft>
                <a:spcPts val="0"/>
              </a:spcAft>
              <a:buSzPts val="1100"/>
              <a:buNone/>
            </a:pPr>
            <a:endParaRPr>
              <a:highlight>
                <a:srgbClr val="FFFFFF"/>
              </a:highlight>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4b1b9bd0d1_2_1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g24b1b9bd0d1_2_1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Based on national ODR data, there are several common situations for vulnerable decision points.   Subjective problem behaviors such as defiance, disrespect and disruption are ambiguous and are often interpreted differently depending on the student.  We know that this often leads to disproportionality.   Fortunately, the new model code has eliminated these terms.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non-classroom areas there is often less supervision and a lack of contact with adults which also influences responses.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And finally, afternoons are a frequent situation.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4b1b9bd0d1_2_1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g24b1b9bd0d1_2_1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Decision states include setting events, which we just identified, and also resource depletion.  For instance, think about how your response might be different in the afternoon than it would have been in the morning to the same behavior.  I know typically by the end of the day, I am more apt to become frustrated with my 17 year old’s behavior than I am in the morning.</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4b1b9bd0d1_2_1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g24b1b9bd0d1_2_1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Let’s take a minute to look at this example which illustrates resource depletion….What does this say to you? This picture shows that if you want parole ….when does the judge offer parole more often?  What we want to recognize is that this is naturally occuring, and we may not be even be aware of how our VDP impacts our decision making.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4b1b9bd0d1_2_16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g24b1b9bd0d1_2_1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2:12</a:t>
            </a:r>
            <a:endParaRPr/>
          </a:p>
          <a:p>
            <a:pPr marL="0" lvl="0" indent="0" algn="l" rtl="0">
              <a:lnSpc>
                <a:spcPct val="100000"/>
              </a:lnSpc>
              <a:spcBef>
                <a:spcPts val="0"/>
              </a:spcBef>
              <a:spcAft>
                <a:spcPts val="0"/>
              </a:spcAft>
              <a:buSzPts val="1100"/>
              <a:buNone/>
            </a:pPr>
            <a:r>
              <a:rPr lang="en-US"/>
              <a:t>VDPs across your school</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4bc6e8db46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g24bc6e8db46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2:20</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5161eac2880a32b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25161eac2880a32b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2:30</a:t>
            </a:r>
            <a:endParaRPr/>
          </a:p>
          <a:p>
            <a:pPr marL="0" lvl="0" indent="0" algn="l" rtl="0">
              <a:lnSpc>
                <a:spcPct val="100000"/>
              </a:lnSpc>
              <a:spcBef>
                <a:spcPts val="0"/>
              </a:spcBef>
              <a:spcAft>
                <a:spcPts val="0"/>
              </a:spcAft>
              <a:buSzPts val="1100"/>
              <a:buNone/>
            </a:pPr>
            <a:r>
              <a:rPr lang="en-US">
                <a:highlight>
                  <a:srgbClr val="FFFF00"/>
                </a:highlight>
              </a:rPr>
              <a:t>Fist to Five</a:t>
            </a:r>
            <a:endParaRPr>
              <a:highlight>
                <a:srgbClr val="FFFF00"/>
              </a:highlight>
            </a:endParaRPr>
          </a:p>
          <a:p>
            <a:pPr marL="0" lvl="0" indent="0" algn="l" rtl="0">
              <a:lnSpc>
                <a:spcPct val="100000"/>
              </a:lnSpc>
              <a:spcBef>
                <a:spcPts val="0"/>
              </a:spcBef>
              <a:spcAft>
                <a:spcPts val="0"/>
              </a:spcAft>
              <a:buSzPts val="1100"/>
              <a:buNone/>
            </a:pPr>
            <a:r>
              <a:rPr lang="en-US">
                <a:highlight>
                  <a:srgbClr val="00FFFF"/>
                </a:highlight>
              </a:rPr>
              <a:t>Activity: </a:t>
            </a:r>
            <a:r>
              <a:rPr lang="en-US"/>
              <a:t>Independent Reflection and Small Group Discussion: 4 minutes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b1b9bd0d1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4b1b9bd0d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7a1ae4864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228600" algn="l" rtl="0">
              <a:lnSpc>
                <a:spcPct val="100000"/>
              </a:lnSpc>
              <a:spcBef>
                <a:spcPts val="0"/>
              </a:spcBef>
              <a:spcAft>
                <a:spcPts val="0"/>
              </a:spcAft>
              <a:buSzPts val="1000"/>
              <a:buFont typeface="Verdana"/>
              <a:buNone/>
            </a:pPr>
            <a:endParaRPr sz="1000">
              <a:latin typeface="Verdana"/>
              <a:ea typeface="Verdana"/>
              <a:cs typeface="Verdana"/>
              <a:sym typeface="Verdana"/>
            </a:endParaRPr>
          </a:p>
          <a:p>
            <a:pPr marL="457200" lvl="0" indent="-228600" algn="l" rtl="0">
              <a:lnSpc>
                <a:spcPct val="100000"/>
              </a:lnSpc>
              <a:spcBef>
                <a:spcPts val="0"/>
              </a:spcBef>
              <a:spcAft>
                <a:spcPts val="0"/>
              </a:spcAft>
              <a:buSzPts val="1000"/>
              <a:buFont typeface="Verdana"/>
              <a:buNone/>
            </a:pPr>
            <a:endParaRPr sz="1000">
              <a:latin typeface="Verdana"/>
              <a:ea typeface="Verdana"/>
              <a:cs typeface="Verdana"/>
              <a:sym typeface="Verdana"/>
            </a:endParaRPr>
          </a:p>
          <a:p>
            <a:pPr marL="457200" lvl="0" indent="-228600" algn="l" rtl="0">
              <a:lnSpc>
                <a:spcPct val="100000"/>
              </a:lnSpc>
              <a:spcBef>
                <a:spcPts val="0"/>
              </a:spcBef>
              <a:spcAft>
                <a:spcPts val="0"/>
              </a:spcAft>
              <a:buSzPts val="1000"/>
              <a:buFont typeface="Verdana"/>
              <a:buNone/>
            </a:pPr>
            <a:endParaRPr sz="1000">
              <a:latin typeface="Verdana"/>
              <a:ea typeface="Verdana"/>
              <a:cs typeface="Verdana"/>
              <a:sym typeface="Verdana"/>
            </a:endParaRPr>
          </a:p>
          <a:p>
            <a:pPr marL="457200" lvl="0" indent="-228600" algn="l" rtl="0">
              <a:lnSpc>
                <a:spcPct val="100000"/>
              </a:lnSpc>
              <a:spcBef>
                <a:spcPts val="0"/>
              </a:spcBef>
              <a:spcAft>
                <a:spcPts val="0"/>
              </a:spcAft>
              <a:buSzPts val="1000"/>
              <a:buFont typeface="Verdana"/>
              <a:buNone/>
            </a:pPr>
            <a:endParaRPr sz="1000">
              <a:solidFill>
                <a:schemeClr val="hlink"/>
              </a:solidFill>
              <a:uFill>
                <a:noFill/>
              </a:uFill>
              <a:latin typeface="Verdana"/>
              <a:ea typeface="Verdana"/>
              <a:cs typeface="Verdana"/>
              <a:sym typeface="Verdana"/>
              <a:hlinkClick r:id="rId3"/>
            </a:endParaRPr>
          </a:p>
          <a:p>
            <a:pPr marL="1371600" lvl="2" indent="-228600" algn="l" rtl="0">
              <a:lnSpc>
                <a:spcPct val="100000"/>
              </a:lnSpc>
              <a:spcBef>
                <a:spcPts val="0"/>
              </a:spcBef>
              <a:spcAft>
                <a:spcPts val="0"/>
              </a:spcAft>
              <a:buSzPts val="1000"/>
              <a:buFont typeface="Verdana"/>
              <a:buNone/>
            </a:pPr>
            <a:endParaRPr sz="1000">
              <a:latin typeface="Verdana"/>
              <a:ea typeface="Verdana"/>
              <a:cs typeface="Verdana"/>
              <a:sym typeface="Verdana"/>
            </a:endParaRPr>
          </a:p>
          <a:p>
            <a:pPr marL="0" lvl="0" indent="0" algn="l" rtl="0">
              <a:lnSpc>
                <a:spcPct val="100000"/>
              </a:lnSpc>
              <a:spcBef>
                <a:spcPts val="0"/>
              </a:spcBef>
              <a:spcAft>
                <a:spcPts val="0"/>
              </a:spcAft>
              <a:buSzPts val="1400"/>
              <a:buNone/>
            </a:pPr>
            <a:endParaRPr sz="1000">
              <a:latin typeface="Verdana"/>
              <a:ea typeface="Verdana"/>
              <a:cs typeface="Verdana"/>
              <a:sym typeface="Verdana"/>
            </a:endParaRPr>
          </a:p>
        </p:txBody>
      </p:sp>
      <p:sp>
        <p:nvSpPr>
          <p:cNvPr id="790" name="Google Shape;790;g17a1ae4864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4b1b9bd0d1_2_1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g24b1b9bd0d1_2_1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2:33</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4b1b9bd0d1_2_18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g24b1b9bd0d1_2_1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2:36</a:t>
            </a:r>
            <a:endParaRPr/>
          </a:p>
          <a:p>
            <a:pPr marL="0" lvl="0" indent="0" algn="l" rtl="0">
              <a:lnSpc>
                <a:spcPct val="100000"/>
              </a:lnSpc>
              <a:spcBef>
                <a:spcPts val="0"/>
              </a:spcBef>
              <a:spcAft>
                <a:spcPts val="0"/>
              </a:spcAft>
              <a:buSzPts val="1100"/>
              <a:buNone/>
            </a:pPr>
            <a:r>
              <a:rPr lang="en-US"/>
              <a:t>Reference</a:t>
            </a:r>
            <a:endParaRPr/>
          </a:p>
          <a:p>
            <a:pPr marL="0" lvl="0" indent="0" algn="l" rtl="0">
              <a:lnSpc>
                <a:spcPct val="100000"/>
              </a:lnSpc>
              <a:spcBef>
                <a:spcPts val="360"/>
              </a:spcBef>
              <a:spcAft>
                <a:spcPts val="0"/>
              </a:spcAft>
              <a:buSzPts val="1100"/>
              <a:buNone/>
            </a:pPr>
            <a:r>
              <a:rPr lang="en-US" sz="1200">
                <a:solidFill>
                  <a:schemeClr val="dk1"/>
                </a:solidFill>
                <a:latin typeface="Verdana"/>
                <a:ea typeface="Verdana"/>
                <a:cs typeface="Verdana"/>
                <a:sym typeface="Verdana"/>
              </a:rPr>
              <a:t>David, S. (2021). </a:t>
            </a:r>
            <a:r>
              <a:rPr lang="en-US" sz="1200" i="1">
                <a:solidFill>
                  <a:schemeClr val="dk1"/>
                </a:solidFill>
                <a:latin typeface="Verdana"/>
                <a:ea typeface="Verdana"/>
                <a:cs typeface="Verdana"/>
                <a:sym typeface="Verdana"/>
              </a:rPr>
              <a:t>Emotional agility.: Get unstuck, embrace change, and thrive in work and life</a:t>
            </a:r>
            <a:r>
              <a:rPr lang="en-US" sz="1200">
                <a:solidFill>
                  <a:schemeClr val="dk1"/>
                </a:solidFill>
                <a:latin typeface="Verdana"/>
                <a:ea typeface="Verdana"/>
                <a:cs typeface="Verdana"/>
                <a:sym typeface="Verdana"/>
              </a:rPr>
              <a:t>. Avery.</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3e6a4f5b4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8" name="Google Shape;808;g13e6a4f5b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2:37</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f5febad552_0_10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gf5febad552_0_10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Verdana"/>
                <a:ea typeface="Verdana"/>
                <a:cs typeface="Verdana"/>
                <a:sym typeface="Verdana"/>
              </a:rPr>
              <a:t>2:38</a:t>
            </a:r>
            <a:endParaRPr>
              <a:latin typeface="Verdana"/>
              <a:ea typeface="Verdana"/>
              <a:cs typeface="Verdana"/>
              <a:sym typeface="Verdana"/>
            </a:endParaRPr>
          </a:p>
        </p:txBody>
      </p:sp>
      <p:sp>
        <p:nvSpPr>
          <p:cNvPr id="818" name="Google Shape;818;gf5febad552_0_10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4b1b9bd0d1_2_16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g24b1b9bd0d1_2_1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2:42</a:t>
            </a:r>
            <a:endParaRPr/>
          </a:p>
          <a:p>
            <a:pPr marL="0" lvl="0" indent="0" algn="l" rtl="0">
              <a:lnSpc>
                <a:spcPct val="100000"/>
              </a:lnSpc>
              <a:spcBef>
                <a:spcPts val="0"/>
              </a:spcBef>
              <a:spcAft>
                <a:spcPts val="0"/>
              </a:spcAft>
              <a:buSzPts val="1100"/>
              <a:buNone/>
            </a:pPr>
            <a:r>
              <a:rPr lang="en-US"/>
              <a:t>The role of mindfulness in addressing implicit bias and acting as neutralizing routines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Mindfulness—the cultivation of moment-to-moment awareness—is an invaluable tool to help us notice and interrupt unconscious bias. </a:t>
            </a:r>
            <a:endParaRPr/>
          </a:p>
          <a:p>
            <a:pPr marL="0" lvl="0" indent="0" algn="l" rtl="0">
              <a:lnSpc>
                <a:spcPct val="100000"/>
              </a:lnSpc>
              <a:spcBef>
                <a:spcPts val="0"/>
              </a:spcBef>
              <a:spcAft>
                <a:spcPts val="0"/>
              </a:spcAft>
              <a:buSzPts val="1100"/>
              <a:buNone/>
            </a:pPr>
            <a:r>
              <a:rPr lang="en-US"/>
              <a:t>Through this practice, we observe our thoughts, emotions, preferences, and biases. This helps us interrupt mental stories we’ve come to rely on. To change our stories, we must recognize when we’re telling a story and then activate our agency to tell different stories. </a:t>
            </a:r>
            <a:endParaRPr/>
          </a:p>
          <a:p>
            <a:pPr marL="0" lvl="0" indent="0" algn="l" rtl="0">
              <a:lnSpc>
                <a:spcPct val="100000"/>
              </a:lnSpc>
              <a:spcBef>
                <a:spcPts val="0"/>
              </a:spcBef>
              <a:spcAft>
                <a:spcPts val="0"/>
              </a:spcAft>
              <a:buSzPts val="1100"/>
              <a:buNone/>
            </a:pPr>
            <a:r>
              <a:rPr lang="en-US"/>
              <a:t>Its just one tool but its a starting point right. </a:t>
            </a:r>
            <a:endParaRPr/>
          </a:p>
          <a:p>
            <a:pPr marL="0" lvl="0" indent="0" algn="l" rtl="0">
              <a:lnSpc>
                <a:spcPct val="100000"/>
              </a:lnSpc>
              <a:spcBef>
                <a:spcPts val="0"/>
              </a:spcBef>
              <a:spcAft>
                <a:spcPts val="0"/>
              </a:spcAft>
              <a:buSzPts val="1100"/>
              <a:buNone/>
            </a:pPr>
            <a:r>
              <a:rPr lang="en-US"/>
              <a:t>so how do we do that...overwhelming…</a:t>
            </a:r>
            <a:endParaRPr/>
          </a:p>
          <a:p>
            <a:pPr marL="0" lvl="0" indent="0" algn="l" rtl="0">
              <a:lnSpc>
                <a:spcPct val="100000"/>
              </a:lnSpc>
              <a:spcBef>
                <a:spcPts val="0"/>
              </a:spcBef>
              <a:spcAft>
                <a:spcPts val="0"/>
              </a:spcAft>
              <a:buSzPts val="1100"/>
              <a:buNone/>
            </a:pPr>
            <a:r>
              <a:rPr lang="en-US"/>
              <a:t>Just breathe, notice, breathe, notice….get back to your frontal lobe and be aware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Her article: Getting Mindful About Race in Schools by Elena Aguilar Ed Leadership April 2019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4b1b9bd0d1_2_49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g24b1b9bd0d1_2_49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2:47-</a:t>
            </a:r>
            <a:endParaRPr/>
          </a:p>
          <a:p>
            <a:pPr marL="0" lvl="0" indent="0" algn="l" rtl="0">
              <a:lnSpc>
                <a:spcPct val="100000"/>
              </a:lnSpc>
              <a:spcBef>
                <a:spcPts val="0"/>
              </a:spcBef>
              <a:spcAft>
                <a:spcPts val="0"/>
              </a:spcAft>
              <a:buSzPts val="1100"/>
              <a:buNone/>
            </a:pPr>
            <a:r>
              <a:rPr lang="en-US"/>
              <a:t>Small Group Activity- What works for them, what can they do?</a:t>
            </a:r>
            <a:endParaRPr/>
          </a:p>
          <a:p>
            <a:pPr marL="0" lvl="0" indent="0" algn="l" rtl="0">
              <a:lnSpc>
                <a:spcPct val="100000"/>
              </a:lnSpc>
              <a:spcBef>
                <a:spcPts val="0"/>
              </a:spcBef>
              <a:spcAft>
                <a:spcPts val="0"/>
              </a:spcAft>
              <a:buSzPts val="1100"/>
              <a:buNone/>
            </a:pPr>
            <a:r>
              <a:rPr lang="en-US"/>
              <a:t>How can you build this into your practice with your students? </a:t>
            </a:r>
            <a:endParaRPr/>
          </a:p>
          <a:p>
            <a:pPr marL="0" lvl="0" indent="0" algn="l" rtl="0">
              <a:lnSpc>
                <a:spcPct val="100000"/>
              </a:lnSpc>
              <a:spcBef>
                <a:spcPts val="0"/>
              </a:spcBef>
              <a:spcAft>
                <a:spcPts val="0"/>
              </a:spcAft>
              <a:buSzPts val="1100"/>
              <a:buNone/>
            </a:pPr>
            <a:r>
              <a:rPr lang="en-US"/>
              <a:t>How can you communicate with families about these?</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4b1b9bd0d1_2_50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g24b1b9bd0d1_2_50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latin typeface="Verdana"/>
                <a:ea typeface="Verdana"/>
                <a:cs typeface="Verdana"/>
                <a:sym typeface="Verdana"/>
              </a:rPr>
              <a:t>2:57</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100"/>
              <a:buNone/>
            </a:pPr>
            <a:r>
              <a:rPr lang="en-US">
                <a:solidFill>
                  <a:schemeClr val="dk1"/>
                </a:solidFill>
                <a:latin typeface="Verdana"/>
                <a:ea typeface="Verdana"/>
                <a:cs typeface="Verdana"/>
                <a:sym typeface="Verdana"/>
              </a:rPr>
              <a:t>Connect to personal scenario- permission to be vulnerable</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4b1b9bd0d1_2_5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g24b1b9bd0d1_2_50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3:00</a:t>
            </a:r>
            <a:endParaRPr/>
          </a:p>
          <a:p>
            <a:pPr marL="0" lvl="0" indent="0" algn="l" rtl="0">
              <a:lnSpc>
                <a:spcPct val="100000"/>
              </a:lnSpc>
              <a:spcBef>
                <a:spcPts val="360"/>
              </a:spcBef>
              <a:spcAft>
                <a:spcPts val="0"/>
              </a:spcAft>
              <a:buSzPts val="1100"/>
              <a:buNone/>
            </a:pPr>
            <a:r>
              <a:rPr lang="en-US" sz="900">
                <a:solidFill>
                  <a:schemeClr val="dk1"/>
                </a:solidFill>
                <a:latin typeface="Verdana"/>
                <a:ea typeface="Verdana"/>
                <a:cs typeface="Verdana"/>
                <a:sym typeface="Verdana"/>
              </a:rPr>
              <a:t>Meeting Basic Needs</a:t>
            </a:r>
            <a:endParaRPr sz="9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sz="900">
                <a:solidFill>
                  <a:schemeClr val="dk1"/>
                </a:solidFill>
                <a:latin typeface="Verdana"/>
                <a:ea typeface="Verdana"/>
                <a:cs typeface="Verdana"/>
                <a:sym typeface="Verdana"/>
              </a:rPr>
              <a:t>Relationships</a:t>
            </a:r>
            <a:endParaRPr sz="9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sz="900">
                <a:solidFill>
                  <a:schemeClr val="dk1"/>
                </a:solidFill>
                <a:latin typeface="Verdana"/>
                <a:ea typeface="Verdana"/>
                <a:cs typeface="Verdana"/>
                <a:sym typeface="Verdana"/>
              </a:rPr>
              <a:t>Effective Classroom Systems</a:t>
            </a:r>
            <a:endParaRPr sz="9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4b1b9bd0d1_2_50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4" name="Google Shape;854;g24b1b9bd0d1_2_50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3:01</a:t>
            </a:r>
            <a:endParaRPr/>
          </a:p>
          <a:p>
            <a:pPr marL="0" lvl="0" indent="0" algn="l" rtl="0">
              <a:lnSpc>
                <a:spcPct val="100000"/>
              </a:lnSpc>
              <a:spcBef>
                <a:spcPts val="0"/>
              </a:spcBef>
              <a:spcAft>
                <a:spcPts val="0"/>
              </a:spcAft>
              <a:buSzPts val="1100"/>
              <a:buNone/>
            </a:pPr>
            <a:r>
              <a:rPr lang="en-US"/>
              <a:t>Importance of meeting basic needs and how when physiological needs and safety and security needs are not met, students are likely to experience difficulty with learning.  We want to create environments that meet students basic needs… provide examples on how some schools are meeting these needs.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bec28875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7bec28875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10:19</a:t>
            </a:r>
            <a:endParaRPr/>
          </a:p>
          <a:p>
            <a:pPr marL="0" lvl="0" indent="0" algn="l" rtl="0">
              <a:lnSpc>
                <a:spcPct val="100000"/>
              </a:lnSpc>
              <a:spcBef>
                <a:spcPts val="0"/>
              </a:spcBef>
              <a:spcAft>
                <a:spcPts val="0"/>
              </a:spcAft>
              <a:buSzPts val="1100"/>
              <a:buNone/>
            </a:pPr>
            <a:r>
              <a:rPr lang="en-US"/>
              <a:t>Honor us as adult learners, Honor your expertise, Allow for maximum discussion and engagement. Our goal is for you to be able to process and discuss as we move through this content</a:t>
            </a:r>
            <a:endParaRPr/>
          </a:p>
          <a:p>
            <a:pPr marL="0" lvl="0" indent="0" algn="l" rtl="0">
              <a:lnSpc>
                <a:spcPct val="100000"/>
              </a:lnSpc>
              <a:spcBef>
                <a:spcPts val="0"/>
              </a:spcBef>
              <a:spcAft>
                <a:spcPts val="0"/>
              </a:spcAft>
              <a:buSzPts val="1100"/>
              <a:buNone/>
            </a:pPr>
            <a:r>
              <a:rPr lang="en-US"/>
              <a:t>We have a ton to cover, quick pace so routines are necessary</a:t>
            </a:r>
            <a:endParaRPr/>
          </a:p>
          <a:p>
            <a:pPr marL="0" lvl="0" indent="0" algn="l" rtl="0">
              <a:lnSpc>
                <a:spcPct val="100000"/>
              </a:lnSpc>
              <a:spcBef>
                <a:spcPts val="0"/>
              </a:spcBef>
              <a:spcAft>
                <a:spcPts val="0"/>
              </a:spcAft>
              <a:buSzPts val="1100"/>
              <a:buNone/>
            </a:pPr>
            <a:r>
              <a:rPr lang="en-US"/>
              <a:t>Two routines to help us to engage in the most effective way throughout our time together</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4b1b9bd0d1_2_50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g24b1b9bd0d1_2_50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3:03</a:t>
            </a:r>
            <a:endParaRPr/>
          </a:p>
          <a:p>
            <a:pPr marL="0" lvl="0" indent="0" algn="l" rtl="0">
              <a:lnSpc>
                <a:spcPct val="100000"/>
              </a:lnSpc>
              <a:spcBef>
                <a:spcPts val="0"/>
              </a:spcBef>
              <a:spcAft>
                <a:spcPts val="0"/>
              </a:spcAft>
              <a:buSzPts val="1100"/>
              <a:buNone/>
            </a:pPr>
            <a:r>
              <a:rPr lang="en-US">
                <a:highlight>
                  <a:srgbClr val="00FFFF"/>
                </a:highlight>
              </a:rPr>
              <a:t>Small Group Discussion:</a:t>
            </a:r>
            <a:r>
              <a:rPr lang="en-US"/>
              <a:t> </a:t>
            </a:r>
            <a:endParaRPr/>
          </a:p>
          <a:p>
            <a:pPr marL="0" lvl="0" indent="0" algn="l" rtl="0">
              <a:lnSpc>
                <a:spcPct val="100000"/>
              </a:lnSpc>
              <a:spcBef>
                <a:spcPts val="0"/>
              </a:spcBef>
              <a:spcAft>
                <a:spcPts val="0"/>
              </a:spcAft>
              <a:buSzPts val="1100"/>
              <a:buNone/>
            </a:pPr>
            <a:endParaRPr/>
          </a:p>
        </p:txBody>
      </p:sp>
      <p:sp>
        <p:nvSpPr>
          <p:cNvPr id="862" name="Google Shape;862;g24b1b9bd0d1_2_50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4b1b9bd0d1_2_50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9" name="Google Shape;869;g24b1b9bd0d1_2_5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400"/>
              <a:buFont typeface="Arial"/>
              <a:buNone/>
            </a:pPr>
            <a:r>
              <a:rPr lang="en-US"/>
              <a:t>3:13</a:t>
            </a:r>
            <a:endParaRPr/>
          </a:p>
          <a:p>
            <a:pPr marL="0" lvl="0" indent="0" algn="l" rtl="0">
              <a:lnSpc>
                <a:spcPct val="100000"/>
              </a:lnSpc>
              <a:spcBef>
                <a:spcPts val="0"/>
              </a:spcBef>
              <a:spcAft>
                <a:spcPts val="0"/>
              </a:spcAft>
              <a:buClr>
                <a:srgbClr val="000000"/>
              </a:buClr>
              <a:buSzPts val="1400"/>
              <a:buFont typeface="Arial"/>
              <a:buNone/>
            </a:pPr>
            <a:r>
              <a:rPr lang="en-US" u="sng">
                <a:solidFill>
                  <a:schemeClr val="hlink"/>
                </a:solidFill>
                <a:latin typeface="Verdana"/>
                <a:ea typeface="Verdana"/>
                <a:cs typeface="Verdana"/>
                <a:sym typeface="Verdana"/>
                <a:hlinkClick r:id="rId3"/>
              </a:rPr>
              <a:t>https://youtu.be/DRJYJrs7Fso</a:t>
            </a:r>
            <a:r>
              <a:rPr lang="en-US">
                <a:latin typeface="Verdana"/>
                <a:ea typeface="Verdana"/>
                <a:cs typeface="Verdana"/>
                <a:sym typeface="Verdana"/>
              </a:rPr>
              <a:t>   (From Gang Member to Graduate)</a:t>
            </a:r>
            <a:endParaRPr>
              <a:latin typeface="Verdana"/>
              <a:ea typeface="Verdana"/>
              <a:cs typeface="Verdana"/>
              <a:sym typeface="Verdana"/>
            </a:endParaRPr>
          </a:p>
          <a:p>
            <a:pPr marL="0" lvl="0" indent="0" algn="l" rtl="0">
              <a:lnSpc>
                <a:spcPct val="100000"/>
              </a:lnSpc>
              <a:spcBef>
                <a:spcPts val="0"/>
              </a:spcBef>
              <a:spcAft>
                <a:spcPts val="0"/>
              </a:spcAft>
              <a:buClr>
                <a:srgbClr val="000000"/>
              </a:buClr>
              <a:buSzPts val="1400"/>
              <a:buFont typeface="Arial"/>
              <a:buNone/>
            </a:pPr>
            <a:endParaRPr>
              <a:latin typeface="Verdana"/>
              <a:ea typeface="Verdana"/>
              <a:cs typeface="Verdana"/>
              <a:sym typeface="Verdana"/>
            </a:endParaRPr>
          </a:p>
          <a:p>
            <a:pPr marL="457200" lvl="0" indent="-228600" algn="l" rtl="0">
              <a:lnSpc>
                <a:spcPct val="100000"/>
              </a:lnSpc>
              <a:spcBef>
                <a:spcPts val="0"/>
              </a:spcBef>
              <a:spcAft>
                <a:spcPts val="0"/>
              </a:spcAft>
              <a:buSzPts val="1100"/>
              <a:buFont typeface="Verdana"/>
              <a:buNone/>
            </a:pPr>
            <a:endParaRPr>
              <a:latin typeface="Verdana"/>
              <a:ea typeface="Verdana"/>
              <a:cs typeface="Verdana"/>
              <a:sym typeface="Verdana"/>
            </a:endParaRPr>
          </a:p>
          <a:p>
            <a:pPr marL="0" lvl="0" indent="0" algn="l" rtl="0">
              <a:lnSpc>
                <a:spcPct val="100000"/>
              </a:lnSpc>
              <a:spcBef>
                <a:spcPts val="0"/>
              </a:spcBef>
              <a:spcAft>
                <a:spcPts val="0"/>
              </a:spcAft>
              <a:buSzPts val="1100"/>
              <a:buNone/>
            </a:pPr>
            <a:endParaRPr>
              <a:latin typeface="Verdana"/>
              <a:ea typeface="Verdana"/>
              <a:cs typeface="Verdana"/>
              <a:sym typeface="Verdana"/>
            </a:endParaRPr>
          </a:p>
          <a:p>
            <a:pPr marL="0" lvl="0" indent="0" algn="l" rtl="0">
              <a:lnSpc>
                <a:spcPct val="100000"/>
              </a:lnSpc>
              <a:spcBef>
                <a:spcPts val="0"/>
              </a:spcBef>
              <a:spcAft>
                <a:spcPts val="0"/>
              </a:spcAft>
              <a:buClr>
                <a:srgbClr val="000000"/>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4b1b9bd0d1_2_5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g24b1b9bd0d1_2_50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3:21</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4b1b9bd0d1_2_50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g24b1b9bd0d1_2_50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3:30</a:t>
            </a:r>
            <a:endParaRPr/>
          </a:p>
          <a:p>
            <a:pPr marL="0" lvl="0" indent="0" algn="l" rtl="0">
              <a:lnSpc>
                <a:spcPct val="100000"/>
              </a:lnSpc>
              <a:spcBef>
                <a:spcPts val="0"/>
              </a:spcBef>
              <a:spcAft>
                <a:spcPts val="0"/>
              </a:spcAft>
              <a:buSzPts val="1100"/>
              <a:buNone/>
            </a:pPr>
            <a:r>
              <a:rPr lang="en-US"/>
              <a:t>What are some things you have learned that you can apply to access your own brilliance?</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4b1b9bd0d1_2_2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g24b1b9bd0d1_2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3:45- Grab bag- How is this item connect to what you have learned today.- Group share or small group share (as a table pick two people to share out with the group)</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4b1b9bd0d1_2_50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g24b1b9bd0d1_2_50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3:50</a:t>
            </a:r>
            <a:endParaRPr/>
          </a:p>
          <a:p>
            <a:pPr marL="0" lvl="0" indent="0" algn="l" rtl="0">
              <a:lnSpc>
                <a:spcPct val="100000"/>
              </a:lnSpc>
              <a:spcBef>
                <a:spcPts val="0"/>
              </a:spcBef>
              <a:spcAft>
                <a:spcPts val="0"/>
              </a:spcAft>
              <a:buSzPts val="1100"/>
              <a:buNone/>
            </a:pPr>
            <a:r>
              <a:rPr lang="en-US" u="sng">
                <a:solidFill>
                  <a:schemeClr val="hlink"/>
                </a:solidFill>
                <a:hlinkClick r:id="rId3"/>
              </a:rPr>
              <a:t>https://docs.google.com/forms/d/1bzQTCal4MHYNPpJR23Vhp1mPT887CuSrWsPGshe12qY/edit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7bec28875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17bec288755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solidFill>
                <a:schemeClr val="dk1"/>
              </a:solidFill>
              <a:highlight>
                <a:srgbClr val="FFFFFF"/>
              </a:highlight>
            </a:endParaRPr>
          </a:p>
          <a:p>
            <a:pPr marL="0" lvl="0" indent="0" algn="l" rtl="0">
              <a:lnSpc>
                <a:spcPct val="100000"/>
              </a:lnSpc>
              <a:spcBef>
                <a:spcPts val="0"/>
              </a:spcBef>
              <a:spcAft>
                <a:spcPts val="0"/>
              </a:spcAft>
              <a:buSzPts val="1100"/>
              <a:buNone/>
            </a:pPr>
            <a:r>
              <a:rPr lang="en-US" sz="900">
                <a:solidFill>
                  <a:schemeClr val="dk1"/>
                </a:solidFill>
                <a:highlight>
                  <a:srgbClr val="FFFFFF"/>
                </a:highlight>
              </a:rPr>
              <a:t>Pose a topic and allow participants to share their feelings on it by holding up a number representing where they fall on the scale of 0 (fist) to five (all five fingers up). A fist indicates that they are feeling very uneasy and need more support or instruction. A five indicates that they are comfortable, excited and ready to go! For example, after introducing a new math concept, you could ask your students to use “Fist to Five” to indicate how well they understand the information</a:t>
            </a:r>
            <a:endParaRPr sz="900">
              <a:solidFill>
                <a:schemeClr val="dk1"/>
              </a:solidFill>
              <a:highlight>
                <a:srgbClr val="FFFFFF"/>
              </a:highlight>
            </a:endParaRPr>
          </a:p>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How happy are you to come back to school after the weekend?</a:t>
            </a:r>
            <a:endParaRPr>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100"/>
              <a:buNone/>
            </a:pPr>
            <a:r>
              <a:rPr lang="en-US">
                <a:solidFill>
                  <a:schemeClr val="dk1"/>
                </a:solidFill>
                <a:latin typeface="Verdana"/>
                <a:ea typeface="Verdana"/>
                <a:cs typeface="Verdana"/>
                <a:sym typeface="Verdana"/>
              </a:rPr>
              <a:t>How are you feeling about that activity? That concept? The upcoming test?</a:t>
            </a:r>
            <a:endParaRPr sz="100">
              <a:solidFill>
                <a:schemeClr val="dk1"/>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vtss-ric.vcu.edu/" TargetMode="External"/><Relationship Id="rId3" Type="http://schemas.openxmlformats.org/officeDocument/2006/relationships/hyperlink" Target="https://twitter.com/Vtss_ric" TargetMode="External"/><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hyperlink" Target="https://www.facebook.com/vtssric/" TargetMode="Externa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3" descr="Decorative Image of Smiling kids" title="Decorative image"/>
          <p:cNvPicPr preferRelativeResize="0"/>
          <p:nvPr/>
        </p:nvPicPr>
        <p:blipFill rotWithShape="1">
          <a:blip r:embed="rId2">
            <a:alphaModFix/>
          </a:blip>
          <a:srcRect t="1792" b="25621"/>
          <a:stretch/>
        </p:blipFill>
        <p:spPr>
          <a:xfrm>
            <a:off x="1500" y="1524000"/>
            <a:ext cx="9144000" cy="2203575"/>
          </a:xfrm>
          <a:prstGeom prst="rect">
            <a:avLst/>
          </a:prstGeom>
          <a:noFill/>
          <a:ln>
            <a:noFill/>
          </a:ln>
        </p:spPr>
      </p:pic>
      <p:sp>
        <p:nvSpPr>
          <p:cNvPr id="11" name="Google Shape;11;p3"/>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 name="Google Shape;13;p3"/>
          <p:cNvPicPr preferRelativeResize="0"/>
          <p:nvPr/>
        </p:nvPicPr>
        <p:blipFill rotWithShape="1">
          <a:blip r:embed="rId3">
            <a:alphaModFix/>
          </a:blip>
          <a:srcRect/>
          <a:stretch/>
        </p:blipFill>
        <p:spPr>
          <a:xfrm>
            <a:off x="3200400" y="0"/>
            <a:ext cx="2000250" cy="1167492"/>
          </a:xfrm>
          <a:prstGeom prst="rect">
            <a:avLst/>
          </a:prstGeom>
          <a:noFill/>
          <a:ln>
            <a:noFill/>
          </a:ln>
        </p:spPr>
      </p:pic>
      <p:sp>
        <p:nvSpPr>
          <p:cNvPr id="14" name="Google Shape;14;p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960">
          <p15:clr>
            <a:srgbClr val="E46962"/>
          </p15:clr>
        </p15:guide>
        <p15:guide id="2" orient="horz" pos="2348">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Slide 1">
  <p:cSld name="3_Title Slide 1">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2">
            <a:alphaModFix/>
          </a:blip>
          <a:srcRect/>
          <a:stretch/>
        </p:blipFill>
        <p:spPr>
          <a:xfrm>
            <a:off x="0" y="1554600"/>
            <a:ext cx="9144000" cy="2209800"/>
          </a:xfrm>
          <a:prstGeom prst="rect">
            <a:avLst/>
          </a:prstGeom>
          <a:noFill/>
          <a:ln>
            <a:noFill/>
          </a:ln>
        </p:spPr>
      </p:pic>
      <p:sp>
        <p:nvSpPr>
          <p:cNvPr id="67" name="Google Shape;67;p13"/>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9" name="Google Shape;69;p13"/>
          <p:cNvPicPr preferRelativeResize="0"/>
          <p:nvPr/>
        </p:nvPicPr>
        <p:blipFill rotWithShape="1">
          <a:blip r:embed="rId3">
            <a:alphaModFix/>
          </a:blip>
          <a:srcRect/>
          <a:stretch/>
        </p:blipFill>
        <p:spPr>
          <a:xfrm>
            <a:off x="3200401" y="2040"/>
            <a:ext cx="2000249" cy="1164430"/>
          </a:xfrm>
          <a:prstGeom prst="rect">
            <a:avLst/>
          </a:prstGeom>
          <a:noFill/>
          <a:ln>
            <a:noFill/>
          </a:ln>
        </p:spPr>
      </p:pic>
      <p:sp>
        <p:nvSpPr>
          <p:cNvPr id="70" name="Google Shape;70;p1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71"/>
        <p:cNvGrpSpPr/>
        <p:nvPr/>
      </p:nvGrpSpPr>
      <p:grpSpPr>
        <a:xfrm>
          <a:off x="0" y="0"/>
          <a:ext cx="0" cy="0"/>
          <a:chOff x="0" y="0"/>
          <a:chExt cx="0" cy="0"/>
        </a:xfrm>
      </p:grpSpPr>
      <p:pic>
        <p:nvPicPr>
          <p:cNvPr id="72" name="Google Shape;72;p14"/>
          <p:cNvPicPr preferRelativeResize="0"/>
          <p:nvPr/>
        </p:nvPicPr>
        <p:blipFill rotWithShape="1">
          <a:blip r:embed="rId2">
            <a:alphaModFix/>
          </a:blip>
          <a:srcRect b="26540"/>
          <a:stretch/>
        </p:blipFill>
        <p:spPr>
          <a:xfrm>
            <a:off x="1500" y="1524000"/>
            <a:ext cx="9144000" cy="2203575"/>
          </a:xfrm>
          <a:prstGeom prst="rect">
            <a:avLst/>
          </a:prstGeom>
          <a:noFill/>
          <a:ln>
            <a:noFill/>
          </a:ln>
        </p:spPr>
      </p:pic>
      <p:sp>
        <p:nvSpPr>
          <p:cNvPr id="73" name="Google Shape;73;p14"/>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4"/>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5" name="Google Shape;75;p14"/>
          <p:cNvPicPr preferRelativeResize="0"/>
          <p:nvPr/>
        </p:nvPicPr>
        <p:blipFill rotWithShape="1">
          <a:blip r:embed="rId3">
            <a:alphaModFix/>
          </a:blip>
          <a:srcRect/>
          <a:stretch/>
        </p:blipFill>
        <p:spPr>
          <a:xfrm>
            <a:off x="3200401" y="2040"/>
            <a:ext cx="2000249" cy="1164430"/>
          </a:xfrm>
          <a:prstGeom prst="rect">
            <a:avLst/>
          </a:prstGeom>
          <a:noFill/>
          <a:ln>
            <a:noFill/>
          </a:ln>
        </p:spPr>
      </p:pic>
      <p:sp>
        <p:nvSpPr>
          <p:cNvPr id="76" name="Google Shape;76;p1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960">
          <p15:clr>
            <a:srgbClr val="E46962"/>
          </p15:clr>
        </p15:guide>
        <p15:guide id="2" orient="horz" pos="2348">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7"/>
        <p:cNvGrpSpPr/>
        <p:nvPr/>
      </p:nvGrpSpPr>
      <p:grpSpPr>
        <a:xfrm>
          <a:off x="0" y="0"/>
          <a:ext cx="0" cy="0"/>
          <a:chOff x="0" y="0"/>
          <a:chExt cx="0" cy="0"/>
        </a:xfrm>
      </p:grpSpPr>
      <p:sp>
        <p:nvSpPr>
          <p:cNvPr id="78" name="Google Shape;78;p15"/>
          <p:cNvSpPr txBox="1">
            <a:spLocks noGrp="1"/>
          </p:cNvSpPr>
          <p:nvPr>
            <p:ph type="ctrTitle"/>
          </p:nvPr>
        </p:nvSpPr>
        <p:spPr>
          <a:xfrm>
            <a:off x="928475" y="1600200"/>
            <a:ext cx="7240500" cy="19431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ubTitle" idx="1"/>
          </p:nvPr>
        </p:nvSpPr>
        <p:spPr>
          <a:xfrm>
            <a:off x="1348319" y="3890425"/>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0" name="Google Shape;80;p15"/>
          <p:cNvPicPr preferRelativeResize="0"/>
          <p:nvPr/>
        </p:nvPicPr>
        <p:blipFill rotWithShape="1">
          <a:blip r:embed="rId2">
            <a:alphaModFix/>
          </a:blip>
          <a:srcRect/>
          <a:stretch/>
        </p:blipFill>
        <p:spPr>
          <a:xfrm>
            <a:off x="3312742" y="0"/>
            <a:ext cx="2518516" cy="1470000"/>
          </a:xfrm>
          <a:prstGeom prst="rect">
            <a:avLst/>
          </a:prstGeom>
          <a:noFill/>
          <a:ln>
            <a:noFill/>
          </a:ln>
        </p:spPr>
      </p:pic>
      <p:sp>
        <p:nvSpPr>
          <p:cNvPr id="81" name="Google Shape;81;p1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08">
          <p15:clr>
            <a:srgbClr val="E46962"/>
          </p15:clr>
        </p15:guide>
        <p15:guide id="2" orient="horz" pos="22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1">
  <p:cSld name="5_Title Slide 1">
    <p:spTree>
      <p:nvGrpSpPr>
        <p:cNvPr id="1" name="Shape 82"/>
        <p:cNvGrpSpPr/>
        <p:nvPr/>
      </p:nvGrpSpPr>
      <p:grpSpPr>
        <a:xfrm>
          <a:off x="0" y="0"/>
          <a:ext cx="0" cy="0"/>
          <a:chOff x="0" y="0"/>
          <a:chExt cx="0" cy="0"/>
        </a:xfrm>
      </p:grpSpPr>
      <p:sp>
        <p:nvSpPr>
          <p:cNvPr id="83" name="Google Shape;83;p16"/>
          <p:cNvSpPr txBox="1"/>
          <p:nvPr/>
        </p:nvSpPr>
        <p:spPr>
          <a:xfrm>
            <a:off x="463375" y="682375"/>
            <a:ext cx="8217300" cy="56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3369"/>
                </a:solidFill>
                <a:latin typeface="Verdana"/>
                <a:ea typeface="Verdana"/>
                <a:cs typeface="Verdana"/>
                <a:sym typeface="Verdana"/>
              </a:rPr>
              <a:t>Virginia Tiered Systems of Supports</a:t>
            </a:r>
            <a:endParaRPr sz="3100" b="1" i="0" u="none" strike="noStrike" cap="none">
              <a:solidFill>
                <a:srgbClr val="000000"/>
              </a:solidFill>
              <a:latin typeface="Verdana"/>
              <a:ea typeface="Verdana"/>
              <a:cs typeface="Verdana"/>
              <a:sym typeface="Verdana"/>
            </a:endParaRPr>
          </a:p>
        </p:txBody>
      </p:sp>
      <p:sp>
        <p:nvSpPr>
          <p:cNvPr id="84" name="Google Shape;84;p16"/>
          <p:cNvSpPr txBox="1">
            <a:spLocks noGrp="1"/>
          </p:cNvSpPr>
          <p:nvPr>
            <p:ph type="ctrTitle"/>
          </p:nvPr>
        </p:nvSpPr>
        <p:spPr>
          <a:xfrm>
            <a:off x="928475" y="1600200"/>
            <a:ext cx="7240500" cy="19431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6"/>
          <p:cNvSpPr txBox="1">
            <a:spLocks noGrp="1"/>
          </p:cNvSpPr>
          <p:nvPr>
            <p:ph type="subTitle" idx="1"/>
          </p:nvPr>
        </p:nvSpPr>
        <p:spPr>
          <a:xfrm>
            <a:off x="1348319" y="3890425"/>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6" name="Google Shape;86;p1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304">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7"/>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7"/>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pic>
        <p:nvPicPr>
          <p:cNvPr id="92" name="Google Shape;92;p18"/>
          <p:cNvPicPr preferRelativeResize="0"/>
          <p:nvPr/>
        </p:nvPicPr>
        <p:blipFill rotWithShape="1">
          <a:blip r:embed="rId2">
            <a:alphaModFix/>
          </a:blip>
          <a:srcRect l="136" t="32397" r="-131" b="12769"/>
          <a:stretch/>
        </p:blipFill>
        <p:spPr>
          <a:xfrm rot="10800000">
            <a:off x="1" y="1"/>
            <a:ext cx="9143998" cy="1554607"/>
          </a:xfrm>
          <a:prstGeom prst="rect">
            <a:avLst/>
          </a:prstGeom>
          <a:noFill/>
          <a:ln>
            <a:noFill/>
          </a:ln>
        </p:spPr>
      </p:pic>
      <p:pic>
        <p:nvPicPr>
          <p:cNvPr id="93" name="Google Shape;93;p18"/>
          <p:cNvPicPr preferRelativeResize="0"/>
          <p:nvPr/>
        </p:nvPicPr>
        <p:blipFill rotWithShape="1">
          <a:blip r:embed="rId3">
            <a:alphaModFix/>
          </a:blip>
          <a:srcRect/>
          <a:stretch/>
        </p:blipFill>
        <p:spPr>
          <a:xfrm>
            <a:off x="76200" y="107327"/>
            <a:ext cx="788241" cy="460075"/>
          </a:xfrm>
          <a:prstGeom prst="rect">
            <a:avLst/>
          </a:prstGeom>
          <a:noFill/>
          <a:ln>
            <a:noFill/>
          </a:ln>
        </p:spPr>
      </p:pic>
      <p:sp>
        <p:nvSpPr>
          <p:cNvPr id="94" name="Google Shape;94;p18"/>
          <p:cNvSpPr txBox="1"/>
          <p:nvPr/>
        </p:nvSpPr>
        <p:spPr>
          <a:xfrm>
            <a:off x="455650" y="1843200"/>
            <a:ext cx="8364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pic>
        <p:nvPicPr>
          <p:cNvPr id="95" name="Google Shape;95;p18"/>
          <p:cNvPicPr preferRelativeResize="0"/>
          <p:nvPr/>
        </p:nvPicPr>
        <p:blipFill rotWithShape="1">
          <a:blip r:embed="rId3">
            <a:alphaModFix/>
          </a:blip>
          <a:srcRect/>
          <a:stretch/>
        </p:blipFill>
        <p:spPr>
          <a:xfrm>
            <a:off x="7543800" y="6033861"/>
            <a:ext cx="1098040" cy="640896"/>
          </a:xfrm>
          <a:prstGeom prst="rect">
            <a:avLst/>
          </a:prstGeom>
          <a:noFill/>
          <a:ln>
            <a:noFill/>
          </a:ln>
        </p:spPr>
      </p:pic>
      <p:sp>
        <p:nvSpPr>
          <p:cNvPr id="96" name="Google Shape;96;p1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8"/>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8"/>
        <p:cNvGrpSpPr/>
        <p:nvPr/>
      </p:nvGrpSpPr>
      <p:grpSpPr>
        <a:xfrm>
          <a:off x="0" y="0"/>
          <a:ext cx="0" cy="0"/>
          <a:chOff x="0" y="0"/>
          <a:chExt cx="0" cy="0"/>
        </a:xfrm>
      </p:grpSpPr>
      <p:pic>
        <p:nvPicPr>
          <p:cNvPr id="99" name="Google Shape;99;p19"/>
          <p:cNvPicPr preferRelativeResize="0"/>
          <p:nvPr/>
        </p:nvPicPr>
        <p:blipFill rotWithShape="1">
          <a:blip r:embed="rId2">
            <a:alphaModFix/>
          </a:blip>
          <a:srcRect l="140" t="32395" r="-136" b="12769"/>
          <a:stretch/>
        </p:blipFill>
        <p:spPr>
          <a:xfrm rot="10800000">
            <a:off x="1" y="1"/>
            <a:ext cx="9143998" cy="1554607"/>
          </a:xfrm>
          <a:prstGeom prst="rect">
            <a:avLst/>
          </a:prstGeom>
          <a:noFill/>
          <a:ln>
            <a:noFill/>
          </a:ln>
        </p:spPr>
      </p:pic>
      <p:pic>
        <p:nvPicPr>
          <p:cNvPr id="100" name="Google Shape;100;p19"/>
          <p:cNvPicPr preferRelativeResize="0"/>
          <p:nvPr/>
        </p:nvPicPr>
        <p:blipFill rotWithShape="1">
          <a:blip r:embed="rId3">
            <a:alphaModFix/>
          </a:blip>
          <a:srcRect/>
          <a:stretch/>
        </p:blipFill>
        <p:spPr>
          <a:xfrm>
            <a:off x="76200" y="107327"/>
            <a:ext cx="788241" cy="460075"/>
          </a:xfrm>
          <a:prstGeom prst="rect">
            <a:avLst/>
          </a:prstGeom>
          <a:noFill/>
          <a:ln>
            <a:noFill/>
          </a:ln>
        </p:spPr>
      </p:pic>
      <p:sp>
        <p:nvSpPr>
          <p:cNvPr id="101" name="Google Shape;101;p19"/>
          <p:cNvSpPr txBox="1"/>
          <p:nvPr/>
        </p:nvSpPr>
        <p:spPr>
          <a:xfrm>
            <a:off x="455650" y="1843200"/>
            <a:ext cx="8364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sp>
        <p:nvSpPr>
          <p:cNvPr id="102" name="Google Shape;102;p19"/>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9"/>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2">
  <p:cSld name="Blank 2">
    <p:bg>
      <p:bgPr>
        <a:solidFill>
          <a:schemeClr val="lt1"/>
        </a:solid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8" name="Google Shape;108;p21"/>
          <p:cNvPicPr preferRelativeResize="0"/>
          <p:nvPr/>
        </p:nvPicPr>
        <p:blipFill rotWithShape="1">
          <a:blip r:embed="rId2">
            <a:alphaModFix/>
          </a:blip>
          <a:srcRect/>
          <a:stretch/>
        </p:blipFill>
        <p:spPr>
          <a:xfrm>
            <a:off x="223985" y="228603"/>
            <a:ext cx="1702161" cy="990900"/>
          </a:xfrm>
          <a:prstGeom prst="rect">
            <a:avLst/>
          </a:prstGeom>
          <a:noFill/>
          <a:ln>
            <a:noFill/>
          </a:ln>
        </p:spPr>
      </p:pic>
      <p:pic>
        <p:nvPicPr>
          <p:cNvPr id="109" name="Google Shape;109;p21"/>
          <p:cNvPicPr preferRelativeResize="0"/>
          <p:nvPr/>
        </p:nvPicPr>
        <p:blipFill rotWithShape="1">
          <a:blip r:embed="rId3">
            <a:alphaModFix/>
          </a:blip>
          <a:srcRect l="236" t="10364" r="-235" b="30816"/>
          <a:stretch/>
        </p:blipFill>
        <p:spPr>
          <a:xfrm>
            <a:off x="-54275" y="5249175"/>
            <a:ext cx="9255576" cy="1680700"/>
          </a:xfrm>
          <a:prstGeom prst="rect">
            <a:avLst/>
          </a:prstGeom>
          <a:noFill/>
          <a:ln>
            <a:noFill/>
          </a:ln>
        </p:spPr>
      </p:pic>
      <p:sp>
        <p:nvSpPr>
          <p:cNvPr id="110" name="Google Shape;110;p2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1"/>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2"/>
        <p:cNvGrpSpPr/>
        <p:nvPr/>
      </p:nvGrpSpPr>
      <p:grpSpPr>
        <a:xfrm>
          <a:off x="0" y="0"/>
          <a:ext cx="0" cy="0"/>
          <a:chOff x="0" y="0"/>
          <a:chExt cx="0" cy="0"/>
        </a:xfrm>
      </p:grpSpPr>
      <p:pic>
        <p:nvPicPr>
          <p:cNvPr id="113" name="Google Shape;113;p22" descr="A group of people smiling&#10;&#10;Description automatically generated with medium confidence"/>
          <p:cNvPicPr preferRelativeResize="0"/>
          <p:nvPr/>
        </p:nvPicPr>
        <p:blipFill rotWithShape="1">
          <a:blip r:embed="rId2">
            <a:alphaModFix/>
          </a:blip>
          <a:srcRect t="10897" b="7406"/>
          <a:stretch/>
        </p:blipFill>
        <p:spPr>
          <a:xfrm>
            <a:off x="-45225" y="5249175"/>
            <a:ext cx="9228425" cy="1680700"/>
          </a:xfrm>
          <a:prstGeom prst="rect">
            <a:avLst/>
          </a:prstGeom>
          <a:noFill/>
          <a:ln>
            <a:noFill/>
          </a:ln>
        </p:spPr>
      </p:pic>
      <p:sp>
        <p:nvSpPr>
          <p:cNvPr id="114" name="Google Shape;114;p22"/>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5" name="Google Shape;115;p22"/>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16" name="Google Shape;116;p2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22"/>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7" name="Google Shape;17;p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4"/>
          <p:cNvPicPr preferRelativeResize="0"/>
          <p:nvPr/>
        </p:nvPicPr>
        <p:blipFill rotWithShape="1">
          <a:blip r:embed="rId2">
            <a:alphaModFix/>
          </a:blip>
          <a:srcRect/>
          <a:stretch/>
        </p:blipFill>
        <p:spPr>
          <a:xfrm>
            <a:off x="7543800" y="6033861"/>
            <a:ext cx="1098040" cy="640896"/>
          </a:xfrm>
          <a:prstGeom prst="rect">
            <a:avLst/>
          </a:prstGeom>
          <a:noFill/>
          <a:ln>
            <a:noFill/>
          </a:ln>
        </p:spPr>
      </p:pic>
      <p:sp>
        <p:nvSpPr>
          <p:cNvPr id="19" name="Google Shape;19;p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18"/>
        <p:cNvGrpSpPr/>
        <p:nvPr/>
      </p:nvGrpSpPr>
      <p:grpSpPr>
        <a:xfrm>
          <a:off x="0" y="0"/>
          <a:ext cx="0" cy="0"/>
          <a:chOff x="0" y="0"/>
          <a:chExt cx="0" cy="0"/>
        </a:xfrm>
      </p:grpSpPr>
      <p:pic>
        <p:nvPicPr>
          <p:cNvPr id="119" name="Google Shape;119;p23"/>
          <p:cNvPicPr preferRelativeResize="0"/>
          <p:nvPr/>
        </p:nvPicPr>
        <p:blipFill rotWithShape="1">
          <a:blip r:embed="rId2">
            <a:alphaModFix/>
          </a:blip>
          <a:srcRect t="11971" b="11970"/>
          <a:stretch/>
        </p:blipFill>
        <p:spPr>
          <a:xfrm>
            <a:off x="0" y="5249175"/>
            <a:ext cx="9192250" cy="1680700"/>
          </a:xfrm>
          <a:prstGeom prst="rect">
            <a:avLst/>
          </a:prstGeom>
          <a:noFill/>
          <a:ln>
            <a:noFill/>
          </a:ln>
        </p:spPr>
      </p:pic>
      <p:sp>
        <p:nvSpPr>
          <p:cNvPr id="120" name="Google Shape;120;p23"/>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 name="Google Shape;121;p23"/>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22" name="Google Shape;122;p2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3"/>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24"/>
        <p:cNvGrpSpPr/>
        <p:nvPr/>
      </p:nvGrpSpPr>
      <p:grpSpPr>
        <a:xfrm>
          <a:off x="0" y="0"/>
          <a:ext cx="0" cy="0"/>
          <a:chOff x="0" y="0"/>
          <a:chExt cx="0" cy="0"/>
        </a:xfrm>
      </p:grpSpPr>
      <p:pic>
        <p:nvPicPr>
          <p:cNvPr id="125" name="Google Shape;125;p24"/>
          <p:cNvPicPr preferRelativeResize="0"/>
          <p:nvPr/>
        </p:nvPicPr>
        <p:blipFill rotWithShape="1">
          <a:blip r:embed="rId2">
            <a:alphaModFix/>
          </a:blip>
          <a:srcRect t="11971" b="11970"/>
          <a:stretch/>
        </p:blipFill>
        <p:spPr>
          <a:xfrm>
            <a:off x="-126675" y="5249175"/>
            <a:ext cx="9318924" cy="1680700"/>
          </a:xfrm>
          <a:prstGeom prst="rect">
            <a:avLst/>
          </a:prstGeom>
          <a:noFill/>
          <a:ln>
            <a:noFill/>
          </a:ln>
        </p:spPr>
      </p:pic>
      <p:sp>
        <p:nvSpPr>
          <p:cNvPr id="126" name="Google Shape;126;p24"/>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7" name="Google Shape;127;p24"/>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28" name="Google Shape;128;p2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24"/>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30"/>
        <p:cNvGrpSpPr/>
        <p:nvPr/>
      </p:nvGrpSpPr>
      <p:grpSpPr>
        <a:xfrm>
          <a:off x="0" y="0"/>
          <a:ext cx="0" cy="0"/>
          <a:chOff x="0" y="0"/>
          <a:chExt cx="0" cy="0"/>
        </a:xfrm>
      </p:grpSpPr>
      <p:pic>
        <p:nvPicPr>
          <p:cNvPr id="131" name="Google Shape;131;p25"/>
          <p:cNvPicPr preferRelativeResize="0"/>
          <p:nvPr/>
        </p:nvPicPr>
        <p:blipFill rotWithShape="1">
          <a:blip r:embed="rId2">
            <a:alphaModFix/>
          </a:blip>
          <a:srcRect l="130" t="54" r="-129" b="39099"/>
          <a:stretch/>
        </p:blipFill>
        <p:spPr>
          <a:xfrm>
            <a:off x="-81425" y="5183050"/>
            <a:ext cx="9400349" cy="1680700"/>
          </a:xfrm>
          <a:prstGeom prst="rect">
            <a:avLst/>
          </a:prstGeom>
          <a:noFill/>
          <a:ln>
            <a:noFill/>
          </a:ln>
        </p:spPr>
      </p:pic>
      <p:sp>
        <p:nvSpPr>
          <p:cNvPr id="132" name="Google Shape;132;p25"/>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 name="Google Shape;133;p25"/>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34" name="Google Shape;134;p2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25"/>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2">
  <p:cSld name="Comparison 2">
    <p:spTree>
      <p:nvGrpSpPr>
        <p:cNvPr id="1" name="Shape 136"/>
        <p:cNvGrpSpPr/>
        <p:nvPr/>
      </p:nvGrpSpPr>
      <p:grpSpPr>
        <a:xfrm>
          <a:off x="0" y="0"/>
          <a:ext cx="0" cy="0"/>
          <a:chOff x="0" y="0"/>
          <a:chExt cx="0" cy="0"/>
        </a:xfrm>
      </p:grpSpPr>
      <p:sp>
        <p:nvSpPr>
          <p:cNvPr id="137" name="Google Shape;137;p26"/>
          <p:cNvSpPr/>
          <p:nvPr/>
        </p:nvSpPr>
        <p:spPr>
          <a:xfrm>
            <a:off x="457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8" name="Google Shape;138;p26"/>
          <p:cNvSpPr/>
          <p:nvPr/>
        </p:nvSpPr>
        <p:spPr>
          <a:xfrm>
            <a:off x="4648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9" name="Google Shape;139;p26"/>
          <p:cNvSpPr/>
          <p:nvPr/>
        </p:nvSpPr>
        <p:spPr>
          <a:xfrm>
            <a:off x="919025" y="1524000"/>
            <a:ext cx="3629700" cy="662100"/>
          </a:xfrm>
          <a:prstGeom prst="rect">
            <a:avLst/>
          </a:prstGeom>
          <a:solidFill>
            <a:srgbClr val="003369">
              <a:alpha val="73725"/>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6"/>
          <p:cNvSpPr/>
          <p:nvPr/>
        </p:nvSpPr>
        <p:spPr>
          <a:xfrm>
            <a:off x="5105400" y="1518800"/>
            <a:ext cx="3581400" cy="662100"/>
          </a:xfrm>
          <a:prstGeom prst="rect">
            <a:avLst/>
          </a:prstGeom>
          <a:solidFill>
            <a:srgbClr val="003369">
              <a:alpha val="73725"/>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26"/>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144" name="Google Shape;144;p26"/>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a:endParaRPr/>
          </a:p>
        </p:txBody>
      </p:sp>
      <p:sp>
        <p:nvSpPr>
          <p:cNvPr id="145" name="Google Shape;145;p26"/>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
        <p:nvSpPr>
          <p:cNvPr id="146" name="Google Shape;146;p26"/>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p27"/>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9" name="Google Shape;149;p27"/>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50" name="Google Shape;150;p27"/>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27"/>
          <p:cNvSpPr txBox="1">
            <a:spLocks noGrp="1"/>
          </p:cNvSpPr>
          <p:nvPr>
            <p:ph type="body" idx="1"/>
          </p:nvPr>
        </p:nvSpPr>
        <p:spPr>
          <a:xfrm>
            <a:off x="457200" y="1434650"/>
            <a:ext cx="2985600" cy="4518300"/>
          </a:xfrm>
          <a:prstGeom prst="rect">
            <a:avLst/>
          </a:prstGeom>
          <a:solidFill>
            <a:srgbClr val="003369">
              <a:alpha val="73725"/>
            </a:srgbClr>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Clr>
                <a:schemeClr val="lt1"/>
              </a:buClr>
              <a:buSzPts val="2000"/>
              <a:buChar char="•"/>
              <a:defRPr sz="2000">
                <a:solidFill>
                  <a:schemeClr val="lt1"/>
                </a:solidFill>
              </a:defRPr>
            </a:lvl1pPr>
            <a:lvl2pPr marL="914400" lvl="1" indent="-330200" algn="l">
              <a:lnSpc>
                <a:spcPct val="100000"/>
              </a:lnSpc>
              <a:spcBef>
                <a:spcPts val="560"/>
              </a:spcBef>
              <a:spcAft>
                <a:spcPts val="0"/>
              </a:spcAft>
              <a:buClr>
                <a:schemeClr val="lt1"/>
              </a:buClr>
              <a:buSzPts val="1600"/>
              <a:buChar char="–"/>
              <a:defRPr sz="1600">
                <a:solidFill>
                  <a:schemeClr val="lt1"/>
                </a:solidFill>
              </a:defRPr>
            </a:lvl2pPr>
            <a:lvl3pPr marL="1371600" lvl="2" indent="-304800" algn="l">
              <a:lnSpc>
                <a:spcPct val="100000"/>
              </a:lnSpc>
              <a:spcBef>
                <a:spcPts val="480"/>
              </a:spcBef>
              <a:spcAft>
                <a:spcPts val="0"/>
              </a:spcAft>
              <a:buClr>
                <a:schemeClr val="lt1"/>
              </a:buClr>
              <a:buSzPts val="1200"/>
              <a:buChar char="•"/>
              <a:defRPr sz="1200">
                <a:solidFill>
                  <a:schemeClr val="lt1"/>
                </a:solidFill>
              </a:defRPr>
            </a:lvl3pPr>
            <a:lvl4pPr marL="1828800" lvl="3" indent="-279400" algn="l">
              <a:lnSpc>
                <a:spcPct val="100000"/>
              </a:lnSpc>
              <a:spcBef>
                <a:spcPts val="400"/>
              </a:spcBef>
              <a:spcAft>
                <a:spcPts val="0"/>
              </a:spcAft>
              <a:buClr>
                <a:schemeClr val="lt1"/>
              </a:buClr>
              <a:buSzPts val="800"/>
              <a:buChar char="–"/>
              <a:defRPr sz="800">
                <a:solidFill>
                  <a:schemeClr val="lt1"/>
                </a:solidFill>
              </a:defRPr>
            </a:lvl4pPr>
            <a:lvl5pPr marL="2286000" lvl="4" indent="-279400" algn="l">
              <a:lnSpc>
                <a:spcPct val="100000"/>
              </a:lnSpc>
              <a:spcBef>
                <a:spcPts val="400"/>
              </a:spcBef>
              <a:spcAft>
                <a:spcPts val="0"/>
              </a:spcAft>
              <a:buClr>
                <a:schemeClr val="lt1"/>
              </a:buClr>
              <a:buSzPts val="800"/>
              <a:buChar char="»"/>
              <a:defRPr sz="800">
                <a:solidFill>
                  <a:schemeClr val="lt1"/>
                </a:solidFill>
              </a:defRPr>
            </a:lvl5pPr>
            <a:lvl6pPr marL="2743200" lvl="5" indent="-279400" algn="l">
              <a:lnSpc>
                <a:spcPct val="100000"/>
              </a:lnSpc>
              <a:spcBef>
                <a:spcPts val="400"/>
              </a:spcBef>
              <a:spcAft>
                <a:spcPts val="0"/>
              </a:spcAft>
              <a:buClr>
                <a:schemeClr val="lt1"/>
              </a:buClr>
              <a:buSzPts val="800"/>
              <a:buChar char="•"/>
              <a:defRPr sz="800">
                <a:solidFill>
                  <a:schemeClr val="lt1"/>
                </a:solidFill>
              </a:defRPr>
            </a:lvl6pPr>
            <a:lvl7pPr marL="3200400" lvl="6" indent="-279400" algn="l">
              <a:lnSpc>
                <a:spcPct val="100000"/>
              </a:lnSpc>
              <a:spcBef>
                <a:spcPts val="400"/>
              </a:spcBef>
              <a:spcAft>
                <a:spcPts val="0"/>
              </a:spcAft>
              <a:buClr>
                <a:schemeClr val="lt1"/>
              </a:buClr>
              <a:buSzPts val="800"/>
              <a:buChar char="•"/>
              <a:defRPr sz="800">
                <a:solidFill>
                  <a:schemeClr val="lt1"/>
                </a:solidFill>
              </a:defRPr>
            </a:lvl7pPr>
            <a:lvl8pPr marL="3657600" lvl="7" indent="-279400" algn="l">
              <a:lnSpc>
                <a:spcPct val="100000"/>
              </a:lnSpc>
              <a:spcBef>
                <a:spcPts val="400"/>
              </a:spcBef>
              <a:spcAft>
                <a:spcPts val="0"/>
              </a:spcAft>
              <a:buClr>
                <a:schemeClr val="lt1"/>
              </a:buClr>
              <a:buSzPts val="800"/>
              <a:buChar char="•"/>
              <a:defRPr sz="800">
                <a:solidFill>
                  <a:schemeClr val="lt1"/>
                </a:solidFill>
              </a:defRPr>
            </a:lvl8pPr>
            <a:lvl9pPr marL="4114800" lvl="8" indent="-279400" algn="l">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152" name="Google Shape;152;p27"/>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a:endParaRPr/>
          </a:p>
        </p:txBody>
      </p:sp>
      <p:sp>
        <p:nvSpPr>
          <p:cNvPr id="153" name="Google Shape;153;p27"/>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1">
  <p:cSld name="Content with Caption 1">
    <p:spTree>
      <p:nvGrpSpPr>
        <p:cNvPr id="1" name="Shape 154"/>
        <p:cNvGrpSpPr/>
        <p:nvPr/>
      </p:nvGrpSpPr>
      <p:grpSpPr>
        <a:xfrm>
          <a:off x="0" y="0"/>
          <a:ext cx="0" cy="0"/>
          <a:chOff x="0" y="0"/>
          <a:chExt cx="0" cy="0"/>
        </a:xfrm>
      </p:grpSpPr>
      <p:sp>
        <p:nvSpPr>
          <p:cNvPr id="155" name="Google Shape;155;p2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28"/>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57" name="Google Shape;157;p28"/>
          <p:cNvSpPr txBox="1">
            <a:spLocks noGrp="1"/>
          </p:cNvSpPr>
          <p:nvPr>
            <p:ph type="body" idx="1"/>
          </p:nvPr>
        </p:nvSpPr>
        <p:spPr>
          <a:xfrm>
            <a:off x="457200" y="1434650"/>
            <a:ext cx="2985600" cy="4518300"/>
          </a:xfrm>
          <a:prstGeom prst="rect">
            <a:avLst/>
          </a:prstGeom>
          <a:solidFill>
            <a:srgbClr val="003369">
              <a:alpha val="73725"/>
            </a:srgbClr>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Clr>
                <a:schemeClr val="lt1"/>
              </a:buClr>
              <a:buSzPts val="2000"/>
              <a:buChar char="•"/>
              <a:defRPr sz="2000">
                <a:solidFill>
                  <a:schemeClr val="lt1"/>
                </a:solidFill>
              </a:defRPr>
            </a:lvl1pPr>
            <a:lvl2pPr marL="914400" lvl="1" indent="-330200" algn="l">
              <a:lnSpc>
                <a:spcPct val="100000"/>
              </a:lnSpc>
              <a:spcBef>
                <a:spcPts val="560"/>
              </a:spcBef>
              <a:spcAft>
                <a:spcPts val="0"/>
              </a:spcAft>
              <a:buClr>
                <a:schemeClr val="lt1"/>
              </a:buClr>
              <a:buSzPts val="1600"/>
              <a:buChar char="–"/>
              <a:defRPr sz="1600">
                <a:solidFill>
                  <a:schemeClr val="lt1"/>
                </a:solidFill>
              </a:defRPr>
            </a:lvl2pPr>
            <a:lvl3pPr marL="1371600" lvl="2" indent="-304800" algn="l">
              <a:lnSpc>
                <a:spcPct val="100000"/>
              </a:lnSpc>
              <a:spcBef>
                <a:spcPts val="480"/>
              </a:spcBef>
              <a:spcAft>
                <a:spcPts val="0"/>
              </a:spcAft>
              <a:buClr>
                <a:schemeClr val="lt1"/>
              </a:buClr>
              <a:buSzPts val="1200"/>
              <a:buChar char="•"/>
              <a:defRPr sz="1200">
                <a:solidFill>
                  <a:schemeClr val="lt1"/>
                </a:solidFill>
              </a:defRPr>
            </a:lvl3pPr>
            <a:lvl4pPr marL="1828800" lvl="3" indent="-279400" algn="l">
              <a:lnSpc>
                <a:spcPct val="100000"/>
              </a:lnSpc>
              <a:spcBef>
                <a:spcPts val="400"/>
              </a:spcBef>
              <a:spcAft>
                <a:spcPts val="0"/>
              </a:spcAft>
              <a:buClr>
                <a:schemeClr val="lt1"/>
              </a:buClr>
              <a:buSzPts val="800"/>
              <a:buChar char="–"/>
              <a:defRPr sz="800">
                <a:solidFill>
                  <a:schemeClr val="lt1"/>
                </a:solidFill>
              </a:defRPr>
            </a:lvl4pPr>
            <a:lvl5pPr marL="2286000" lvl="4" indent="-279400" algn="l">
              <a:lnSpc>
                <a:spcPct val="100000"/>
              </a:lnSpc>
              <a:spcBef>
                <a:spcPts val="400"/>
              </a:spcBef>
              <a:spcAft>
                <a:spcPts val="0"/>
              </a:spcAft>
              <a:buClr>
                <a:schemeClr val="lt1"/>
              </a:buClr>
              <a:buSzPts val="800"/>
              <a:buChar char="»"/>
              <a:defRPr sz="800">
                <a:solidFill>
                  <a:schemeClr val="lt1"/>
                </a:solidFill>
              </a:defRPr>
            </a:lvl5pPr>
            <a:lvl6pPr marL="2743200" lvl="5" indent="-279400" algn="l">
              <a:lnSpc>
                <a:spcPct val="100000"/>
              </a:lnSpc>
              <a:spcBef>
                <a:spcPts val="400"/>
              </a:spcBef>
              <a:spcAft>
                <a:spcPts val="0"/>
              </a:spcAft>
              <a:buClr>
                <a:schemeClr val="lt1"/>
              </a:buClr>
              <a:buSzPts val="800"/>
              <a:buChar char="•"/>
              <a:defRPr sz="800">
                <a:solidFill>
                  <a:schemeClr val="lt1"/>
                </a:solidFill>
              </a:defRPr>
            </a:lvl6pPr>
            <a:lvl7pPr marL="3200400" lvl="6" indent="-279400" algn="l">
              <a:lnSpc>
                <a:spcPct val="100000"/>
              </a:lnSpc>
              <a:spcBef>
                <a:spcPts val="400"/>
              </a:spcBef>
              <a:spcAft>
                <a:spcPts val="0"/>
              </a:spcAft>
              <a:buClr>
                <a:schemeClr val="lt1"/>
              </a:buClr>
              <a:buSzPts val="800"/>
              <a:buChar char="•"/>
              <a:defRPr sz="800">
                <a:solidFill>
                  <a:schemeClr val="lt1"/>
                </a:solidFill>
              </a:defRPr>
            </a:lvl7pPr>
            <a:lvl8pPr marL="3657600" lvl="7" indent="-279400" algn="l">
              <a:lnSpc>
                <a:spcPct val="100000"/>
              </a:lnSpc>
              <a:spcBef>
                <a:spcPts val="400"/>
              </a:spcBef>
              <a:spcAft>
                <a:spcPts val="0"/>
              </a:spcAft>
              <a:buClr>
                <a:schemeClr val="lt1"/>
              </a:buClr>
              <a:buSzPts val="800"/>
              <a:buChar char="•"/>
              <a:defRPr sz="800">
                <a:solidFill>
                  <a:schemeClr val="lt1"/>
                </a:solidFill>
              </a:defRPr>
            </a:lvl8pPr>
            <a:lvl9pPr marL="4114800" lvl="8" indent="-279400" algn="l">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158" name="Google Shape;158;p28"/>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a:endParaRPr/>
          </a:p>
        </p:txBody>
      </p:sp>
      <p:sp>
        <p:nvSpPr>
          <p:cNvPr id="159" name="Google Shape;159;p28"/>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lt1"/>
        </a:solidFill>
        <a:effectLst/>
      </p:bgPr>
    </p:bg>
    <p:spTree>
      <p:nvGrpSpPr>
        <p:cNvPr id="1" name="Shape 160"/>
        <p:cNvGrpSpPr/>
        <p:nvPr/>
      </p:nvGrpSpPr>
      <p:grpSpPr>
        <a:xfrm>
          <a:off x="0" y="0"/>
          <a:ext cx="0" cy="0"/>
          <a:chOff x="0" y="0"/>
          <a:chExt cx="0" cy="0"/>
        </a:xfrm>
      </p:grpSpPr>
      <p:pic>
        <p:nvPicPr>
          <p:cNvPr id="161" name="Google Shape;161;p29"/>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62" name="Google Shape;162;p29"/>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29"/>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4" name="Google Shape;164;p29"/>
          <p:cNvSpPr txBox="1">
            <a:spLocks noGrp="1"/>
          </p:cNvSpPr>
          <p:nvPr>
            <p:ph type="body" idx="1"/>
          </p:nvPr>
        </p:nvSpPr>
        <p:spPr>
          <a:xfrm>
            <a:off x="457200" y="1434650"/>
            <a:ext cx="2985600" cy="4518300"/>
          </a:xfrm>
          <a:prstGeom prst="rect">
            <a:avLst/>
          </a:prstGeom>
          <a:solidFill>
            <a:schemeClr val="lt1"/>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SzPts val="2000"/>
              <a:buChar char="•"/>
              <a:defRPr sz="2000"/>
            </a:lvl1pPr>
            <a:lvl2pPr marL="914400" lvl="1" indent="-330200" algn="l">
              <a:lnSpc>
                <a:spcPct val="100000"/>
              </a:lnSpc>
              <a:spcBef>
                <a:spcPts val="560"/>
              </a:spcBef>
              <a:spcAft>
                <a:spcPts val="0"/>
              </a:spcAft>
              <a:buSzPts val="1600"/>
              <a:buChar char="–"/>
              <a:defRPr sz="1600"/>
            </a:lvl2pPr>
            <a:lvl3pPr marL="1371600" lvl="2" indent="-304800" algn="l">
              <a:lnSpc>
                <a:spcPct val="100000"/>
              </a:lnSpc>
              <a:spcBef>
                <a:spcPts val="480"/>
              </a:spcBef>
              <a:spcAft>
                <a:spcPts val="0"/>
              </a:spcAft>
              <a:buSzPts val="1200"/>
              <a:buChar char="•"/>
              <a:defRPr sz="1200"/>
            </a:lvl3pPr>
            <a:lvl4pPr marL="1828800" lvl="3" indent="-279400" algn="l">
              <a:lnSpc>
                <a:spcPct val="100000"/>
              </a:lnSpc>
              <a:spcBef>
                <a:spcPts val="400"/>
              </a:spcBef>
              <a:spcAft>
                <a:spcPts val="0"/>
              </a:spcAft>
              <a:buSzPts val="800"/>
              <a:buChar char="–"/>
              <a:defRPr sz="800"/>
            </a:lvl4pPr>
            <a:lvl5pPr marL="2286000" lvl="4" indent="-279400" algn="l">
              <a:lnSpc>
                <a:spcPct val="100000"/>
              </a:lnSpc>
              <a:spcBef>
                <a:spcPts val="400"/>
              </a:spcBef>
              <a:spcAft>
                <a:spcPts val="0"/>
              </a:spcAft>
              <a:buSzPts val="800"/>
              <a:buChar char="»"/>
              <a:defRPr sz="800"/>
            </a:lvl5pPr>
            <a:lvl6pPr marL="2743200" lvl="5" indent="-279400" algn="l">
              <a:lnSpc>
                <a:spcPct val="100000"/>
              </a:lnSpc>
              <a:spcBef>
                <a:spcPts val="400"/>
              </a:spcBef>
              <a:spcAft>
                <a:spcPts val="0"/>
              </a:spcAft>
              <a:buSzPts val="800"/>
              <a:buChar char="•"/>
              <a:defRPr sz="800"/>
            </a:lvl6pPr>
            <a:lvl7pPr marL="3200400" lvl="6" indent="-279400" algn="l">
              <a:lnSpc>
                <a:spcPct val="100000"/>
              </a:lnSpc>
              <a:spcBef>
                <a:spcPts val="400"/>
              </a:spcBef>
              <a:spcAft>
                <a:spcPts val="0"/>
              </a:spcAft>
              <a:buSzPts val="800"/>
              <a:buChar char="•"/>
              <a:defRPr sz="800"/>
            </a:lvl7pPr>
            <a:lvl8pPr marL="3657600" lvl="7" indent="-279400" algn="l">
              <a:lnSpc>
                <a:spcPct val="100000"/>
              </a:lnSpc>
              <a:spcBef>
                <a:spcPts val="400"/>
              </a:spcBef>
              <a:spcAft>
                <a:spcPts val="0"/>
              </a:spcAft>
              <a:buSzPts val="800"/>
              <a:buChar char="•"/>
              <a:defRPr sz="800"/>
            </a:lvl8pPr>
            <a:lvl9pPr marL="4114800" lvl="8" indent="-279400" algn="l">
              <a:lnSpc>
                <a:spcPct val="100000"/>
              </a:lnSpc>
              <a:spcBef>
                <a:spcPts val="400"/>
              </a:spcBef>
              <a:spcAft>
                <a:spcPts val="0"/>
              </a:spcAft>
              <a:buSzPts val="800"/>
              <a:buChar char="•"/>
              <a:defRPr sz="800"/>
            </a:lvl9pPr>
          </a:lstStyle>
          <a:p>
            <a:endParaRPr/>
          </a:p>
        </p:txBody>
      </p:sp>
      <p:sp>
        <p:nvSpPr>
          <p:cNvPr id="165" name="Google Shape;165;p29"/>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1700"/>
              <a:buNone/>
              <a:defRPr sz="1700" b="1"/>
            </a:lvl2pPr>
            <a:lvl3pPr lvl="2" algn="l">
              <a:lnSpc>
                <a:spcPct val="100000"/>
              </a:lnSpc>
              <a:spcBef>
                <a:spcPts val="480"/>
              </a:spcBef>
              <a:spcAft>
                <a:spcPts val="0"/>
              </a:spcAft>
              <a:buSzPts val="1300"/>
              <a:buNone/>
              <a:defRPr sz="1300" b="1"/>
            </a:lvl3pPr>
            <a:lvl4pPr lvl="3" algn="l">
              <a:lnSpc>
                <a:spcPct val="100000"/>
              </a:lnSpc>
              <a:spcBef>
                <a:spcPts val="400"/>
              </a:spcBef>
              <a:spcAft>
                <a:spcPts val="0"/>
              </a:spcAft>
              <a:buSzPts val="900"/>
              <a:buNone/>
              <a:defRPr sz="900" b="1"/>
            </a:lvl4pPr>
            <a:lvl5pPr lvl="4" algn="l">
              <a:lnSpc>
                <a:spcPct val="100000"/>
              </a:lnSpc>
              <a:spcBef>
                <a:spcPts val="400"/>
              </a:spcBef>
              <a:spcAft>
                <a:spcPts val="0"/>
              </a:spcAft>
              <a:buSzPts val="900"/>
              <a:buNone/>
              <a:defRPr sz="900" b="1"/>
            </a:lvl5pPr>
            <a:lvl6pPr lvl="5" algn="l">
              <a:lnSpc>
                <a:spcPct val="100000"/>
              </a:lnSpc>
              <a:spcBef>
                <a:spcPts val="400"/>
              </a:spcBef>
              <a:spcAft>
                <a:spcPts val="0"/>
              </a:spcAft>
              <a:buSzPts val="900"/>
              <a:buNone/>
              <a:defRPr sz="900" b="1"/>
            </a:lvl6pPr>
            <a:lvl7pPr lvl="6" algn="l">
              <a:lnSpc>
                <a:spcPct val="100000"/>
              </a:lnSpc>
              <a:spcBef>
                <a:spcPts val="400"/>
              </a:spcBef>
              <a:spcAft>
                <a:spcPts val="0"/>
              </a:spcAft>
              <a:buSzPts val="900"/>
              <a:buNone/>
              <a:defRPr sz="900" b="1"/>
            </a:lvl7pPr>
            <a:lvl8pPr lvl="7" algn="l">
              <a:lnSpc>
                <a:spcPct val="100000"/>
              </a:lnSpc>
              <a:spcBef>
                <a:spcPts val="400"/>
              </a:spcBef>
              <a:spcAft>
                <a:spcPts val="0"/>
              </a:spcAft>
              <a:buSzPts val="900"/>
              <a:buNone/>
              <a:defRPr sz="900" b="1"/>
            </a:lvl8pPr>
            <a:lvl9pPr lvl="8" algn="l">
              <a:lnSpc>
                <a:spcPct val="100000"/>
              </a:lnSpc>
              <a:spcBef>
                <a:spcPts val="400"/>
              </a:spcBef>
              <a:spcAft>
                <a:spcPts val="0"/>
              </a:spcAft>
              <a:buSzPts val="900"/>
              <a:buNone/>
              <a:defRPr sz="900" b="1"/>
            </a:lvl9pPr>
          </a:lstStyle>
          <a:p>
            <a:endParaRPr/>
          </a:p>
        </p:txBody>
      </p:sp>
      <p:sp>
        <p:nvSpPr>
          <p:cNvPr id="166" name="Google Shape;166;p29"/>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3">
  <p:cSld name="Blank 1 3">
    <p:bg>
      <p:bgPr>
        <a:solidFill>
          <a:schemeClr val="lt1"/>
        </a:solidFill>
        <a:effectLst/>
      </p:bgPr>
    </p:bg>
    <p:spTree>
      <p:nvGrpSpPr>
        <p:cNvPr id="1" name="Shape 167"/>
        <p:cNvGrpSpPr/>
        <p:nvPr/>
      </p:nvGrpSpPr>
      <p:grpSpPr>
        <a:xfrm>
          <a:off x="0" y="0"/>
          <a:ext cx="0" cy="0"/>
          <a:chOff x="0" y="0"/>
          <a:chExt cx="0" cy="0"/>
        </a:xfrm>
      </p:grpSpPr>
      <p:sp>
        <p:nvSpPr>
          <p:cNvPr id="168" name="Google Shape;168;p3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30"/>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70" name="Google Shape;170;p30"/>
          <p:cNvSpPr txBox="1">
            <a:spLocks noGrp="1"/>
          </p:cNvSpPr>
          <p:nvPr>
            <p:ph type="body" idx="1"/>
          </p:nvPr>
        </p:nvSpPr>
        <p:spPr>
          <a:xfrm>
            <a:off x="457200" y="1434650"/>
            <a:ext cx="2985600" cy="4518300"/>
          </a:xfrm>
          <a:prstGeom prst="rect">
            <a:avLst/>
          </a:prstGeom>
          <a:solidFill>
            <a:schemeClr val="lt1"/>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SzPts val="2000"/>
              <a:buChar char="•"/>
              <a:defRPr sz="2000"/>
            </a:lvl1pPr>
            <a:lvl2pPr marL="914400" lvl="1" indent="-330200" algn="l">
              <a:lnSpc>
                <a:spcPct val="100000"/>
              </a:lnSpc>
              <a:spcBef>
                <a:spcPts val="560"/>
              </a:spcBef>
              <a:spcAft>
                <a:spcPts val="0"/>
              </a:spcAft>
              <a:buSzPts val="1600"/>
              <a:buChar char="–"/>
              <a:defRPr sz="1600"/>
            </a:lvl2pPr>
            <a:lvl3pPr marL="1371600" lvl="2" indent="-304800" algn="l">
              <a:lnSpc>
                <a:spcPct val="100000"/>
              </a:lnSpc>
              <a:spcBef>
                <a:spcPts val="480"/>
              </a:spcBef>
              <a:spcAft>
                <a:spcPts val="0"/>
              </a:spcAft>
              <a:buSzPts val="1200"/>
              <a:buChar char="•"/>
              <a:defRPr sz="1200"/>
            </a:lvl3pPr>
            <a:lvl4pPr marL="1828800" lvl="3" indent="-279400" algn="l">
              <a:lnSpc>
                <a:spcPct val="100000"/>
              </a:lnSpc>
              <a:spcBef>
                <a:spcPts val="400"/>
              </a:spcBef>
              <a:spcAft>
                <a:spcPts val="0"/>
              </a:spcAft>
              <a:buSzPts val="800"/>
              <a:buChar char="–"/>
              <a:defRPr sz="800"/>
            </a:lvl4pPr>
            <a:lvl5pPr marL="2286000" lvl="4" indent="-279400" algn="l">
              <a:lnSpc>
                <a:spcPct val="100000"/>
              </a:lnSpc>
              <a:spcBef>
                <a:spcPts val="400"/>
              </a:spcBef>
              <a:spcAft>
                <a:spcPts val="0"/>
              </a:spcAft>
              <a:buSzPts val="800"/>
              <a:buChar char="»"/>
              <a:defRPr sz="800"/>
            </a:lvl5pPr>
            <a:lvl6pPr marL="2743200" lvl="5" indent="-279400" algn="l">
              <a:lnSpc>
                <a:spcPct val="100000"/>
              </a:lnSpc>
              <a:spcBef>
                <a:spcPts val="400"/>
              </a:spcBef>
              <a:spcAft>
                <a:spcPts val="0"/>
              </a:spcAft>
              <a:buSzPts val="800"/>
              <a:buChar char="•"/>
              <a:defRPr sz="800"/>
            </a:lvl6pPr>
            <a:lvl7pPr marL="3200400" lvl="6" indent="-279400" algn="l">
              <a:lnSpc>
                <a:spcPct val="100000"/>
              </a:lnSpc>
              <a:spcBef>
                <a:spcPts val="400"/>
              </a:spcBef>
              <a:spcAft>
                <a:spcPts val="0"/>
              </a:spcAft>
              <a:buSzPts val="800"/>
              <a:buChar char="•"/>
              <a:defRPr sz="800"/>
            </a:lvl7pPr>
            <a:lvl8pPr marL="3657600" lvl="7" indent="-279400" algn="l">
              <a:lnSpc>
                <a:spcPct val="100000"/>
              </a:lnSpc>
              <a:spcBef>
                <a:spcPts val="400"/>
              </a:spcBef>
              <a:spcAft>
                <a:spcPts val="0"/>
              </a:spcAft>
              <a:buSzPts val="800"/>
              <a:buChar char="•"/>
              <a:defRPr sz="800"/>
            </a:lvl8pPr>
            <a:lvl9pPr marL="4114800" lvl="8" indent="-279400" algn="l">
              <a:lnSpc>
                <a:spcPct val="100000"/>
              </a:lnSpc>
              <a:spcBef>
                <a:spcPts val="400"/>
              </a:spcBef>
              <a:spcAft>
                <a:spcPts val="0"/>
              </a:spcAft>
              <a:buSzPts val="800"/>
              <a:buChar char="•"/>
              <a:defRPr sz="800"/>
            </a:lvl9pPr>
          </a:lstStyle>
          <a:p>
            <a:endParaRPr/>
          </a:p>
        </p:txBody>
      </p:sp>
      <p:sp>
        <p:nvSpPr>
          <p:cNvPr id="171" name="Google Shape;171;p30"/>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1700"/>
              <a:buNone/>
              <a:defRPr sz="1700" b="1"/>
            </a:lvl2pPr>
            <a:lvl3pPr lvl="2" algn="l">
              <a:lnSpc>
                <a:spcPct val="100000"/>
              </a:lnSpc>
              <a:spcBef>
                <a:spcPts val="480"/>
              </a:spcBef>
              <a:spcAft>
                <a:spcPts val="0"/>
              </a:spcAft>
              <a:buSzPts val="1300"/>
              <a:buNone/>
              <a:defRPr sz="1300" b="1"/>
            </a:lvl3pPr>
            <a:lvl4pPr lvl="3" algn="l">
              <a:lnSpc>
                <a:spcPct val="100000"/>
              </a:lnSpc>
              <a:spcBef>
                <a:spcPts val="400"/>
              </a:spcBef>
              <a:spcAft>
                <a:spcPts val="0"/>
              </a:spcAft>
              <a:buSzPts val="900"/>
              <a:buNone/>
              <a:defRPr sz="900" b="1"/>
            </a:lvl4pPr>
            <a:lvl5pPr lvl="4" algn="l">
              <a:lnSpc>
                <a:spcPct val="100000"/>
              </a:lnSpc>
              <a:spcBef>
                <a:spcPts val="400"/>
              </a:spcBef>
              <a:spcAft>
                <a:spcPts val="0"/>
              </a:spcAft>
              <a:buSzPts val="900"/>
              <a:buNone/>
              <a:defRPr sz="900" b="1"/>
            </a:lvl5pPr>
            <a:lvl6pPr lvl="5" algn="l">
              <a:lnSpc>
                <a:spcPct val="100000"/>
              </a:lnSpc>
              <a:spcBef>
                <a:spcPts val="400"/>
              </a:spcBef>
              <a:spcAft>
                <a:spcPts val="0"/>
              </a:spcAft>
              <a:buSzPts val="900"/>
              <a:buNone/>
              <a:defRPr sz="900" b="1"/>
            </a:lvl6pPr>
            <a:lvl7pPr lvl="6" algn="l">
              <a:lnSpc>
                <a:spcPct val="100000"/>
              </a:lnSpc>
              <a:spcBef>
                <a:spcPts val="400"/>
              </a:spcBef>
              <a:spcAft>
                <a:spcPts val="0"/>
              </a:spcAft>
              <a:buSzPts val="900"/>
              <a:buNone/>
              <a:defRPr sz="900" b="1"/>
            </a:lvl7pPr>
            <a:lvl8pPr lvl="7" algn="l">
              <a:lnSpc>
                <a:spcPct val="100000"/>
              </a:lnSpc>
              <a:spcBef>
                <a:spcPts val="400"/>
              </a:spcBef>
              <a:spcAft>
                <a:spcPts val="0"/>
              </a:spcAft>
              <a:buSzPts val="900"/>
              <a:buNone/>
              <a:defRPr sz="900" b="1"/>
            </a:lvl8pPr>
            <a:lvl9pPr lvl="8" algn="l">
              <a:lnSpc>
                <a:spcPct val="100000"/>
              </a:lnSpc>
              <a:spcBef>
                <a:spcPts val="400"/>
              </a:spcBef>
              <a:spcAft>
                <a:spcPts val="0"/>
              </a:spcAft>
              <a:buSzPts val="900"/>
              <a:buNone/>
              <a:defRPr sz="900" b="1"/>
            </a:lvl9pPr>
          </a:lstStyle>
          <a:p>
            <a:endParaRPr/>
          </a:p>
        </p:txBody>
      </p:sp>
      <p:sp>
        <p:nvSpPr>
          <p:cNvPr id="172" name="Google Shape;172;p30"/>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3"/>
        <p:cNvGrpSpPr/>
        <p:nvPr/>
      </p:nvGrpSpPr>
      <p:grpSpPr>
        <a:xfrm>
          <a:off x="0" y="0"/>
          <a:ext cx="0" cy="0"/>
          <a:chOff x="0" y="0"/>
          <a:chExt cx="0" cy="0"/>
        </a:xfrm>
      </p:grpSpPr>
      <p:pic>
        <p:nvPicPr>
          <p:cNvPr id="174" name="Google Shape;174;p31"/>
          <p:cNvPicPr preferRelativeResize="0"/>
          <p:nvPr/>
        </p:nvPicPr>
        <p:blipFill rotWithShape="1">
          <a:blip r:embed="rId2">
            <a:alphaModFix/>
          </a:blip>
          <a:srcRect/>
          <a:stretch/>
        </p:blipFill>
        <p:spPr>
          <a:xfrm>
            <a:off x="7467600" y="5947878"/>
            <a:ext cx="1169476" cy="682591"/>
          </a:xfrm>
          <a:prstGeom prst="rect">
            <a:avLst/>
          </a:prstGeom>
          <a:noFill/>
          <a:ln>
            <a:noFill/>
          </a:ln>
        </p:spPr>
      </p:pic>
      <p:pic>
        <p:nvPicPr>
          <p:cNvPr id="175" name="Google Shape;175;p31">
            <a:hlinkClick r:id="rId3"/>
          </p:cNvPr>
          <p:cNvPicPr preferRelativeResize="0"/>
          <p:nvPr/>
        </p:nvPicPr>
        <p:blipFill rotWithShape="1">
          <a:blip r:embed="rId4">
            <a:alphaModFix/>
          </a:blip>
          <a:srcRect/>
          <a:stretch/>
        </p:blipFill>
        <p:spPr>
          <a:xfrm>
            <a:off x="2196264" y="1827829"/>
            <a:ext cx="1143000" cy="1143000"/>
          </a:xfrm>
          <a:prstGeom prst="rect">
            <a:avLst/>
          </a:prstGeom>
          <a:noFill/>
          <a:ln>
            <a:noFill/>
          </a:ln>
        </p:spPr>
      </p:pic>
      <p:pic>
        <p:nvPicPr>
          <p:cNvPr id="176" name="Google Shape;176;p31">
            <a:hlinkClick r:id="rId5"/>
          </p:cNvPr>
          <p:cNvPicPr preferRelativeResize="0"/>
          <p:nvPr/>
        </p:nvPicPr>
        <p:blipFill rotWithShape="1">
          <a:blip r:embed="rId6">
            <a:alphaModFix/>
          </a:blip>
          <a:srcRect/>
          <a:stretch/>
        </p:blipFill>
        <p:spPr>
          <a:xfrm>
            <a:off x="2196269" y="3426768"/>
            <a:ext cx="1143000" cy="1143000"/>
          </a:xfrm>
          <a:prstGeom prst="rect">
            <a:avLst/>
          </a:prstGeom>
          <a:noFill/>
          <a:ln>
            <a:noFill/>
          </a:ln>
        </p:spPr>
      </p:pic>
      <p:pic>
        <p:nvPicPr>
          <p:cNvPr id="177" name="Google Shape;177;p31"/>
          <p:cNvPicPr preferRelativeResize="0"/>
          <p:nvPr/>
        </p:nvPicPr>
        <p:blipFill rotWithShape="1">
          <a:blip r:embed="rId7">
            <a:alphaModFix/>
          </a:blip>
          <a:srcRect/>
          <a:stretch/>
        </p:blipFill>
        <p:spPr>
          <a:xfrm>
            <a:off x="1491303" y="5136800"/>
            <a:ext cx="1183577" cy="1143000"/>
          </a:xfrm>
          <a:prstGeom prst="rect">
            <a:avLst/>
          </a:prstGeom>
          <a:noFill/>
          <a:ln>
            <a:noFill/>
          </a:ln>
        </p:spPr>
      </p:pic>
      <p:sp>
        <p:nvSpPr>
          <p:cNvPr id="178" name="Google Shape;178;p3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31"/>
          <p:cNvSpPr txBox="1"/>
          <p:nvPr/>
        </p:nvSpPr>
        <p:spPr>
          <a:xfrm>
            <a:off x="3886200" y="2137713"/>
            <a:ext cx="3319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Twitter - </a:t>
            </a:r>
            <a:r>
              <a:rPr lang="en-US" sz="2200" b="0" i="0" u="sng" strike="noStrike" cap="none">
                <a:solidFill>
                  <a:schemeClr val="hlink"/>
                </a:solidFill>
                <a:latin typeface="Verdana"/>
                <a:ea typeface="Verdana"/>
                <a:cs typeface="Verdana"/>
                <a:sym typeface="Verdana"/>
                <a:hlinkClick r:id="rId3"/>
              </a:rPr>
              <a:t>VTSS RIC</a:t>
            </a:r>
            <a:endParaRPr sz="2200" b="0" i="0" u="none" strike="noStrike" cap="none">
              <a:solidFill>
                <a:srgbClr val="000000"/>
              </a:solidFill>
              <a:latin typeface="Verdana"/>
              <a:ea typeface="Verdana"/>
              <a:cs typeface="Verdana"/>
              <a:sym typeface="Verdana"/>
            </a:endParaRPr>
          </a:p>
        </p:txBody>
      </p:sp>
      <p:sp>
        <p:nvSpPr>
          <p:cNvPr id="181" name="Google Shape;181;p31"/>
          <p:cNvSpPr txBox="1"/>
          <p:nvPr/>
        </p:nvSpPr>
        <p:spPr>
          <a:xfrm>
            <a:off x="3886200" y="3709500"/>
            <a:ext cx="3415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Facebook - </a:t>
            </a:r>
            <a:r>
              <a:rPr lang="en-US" sz="2200" b="0" i="0" u="sng" strike="noStrike" cap="none">
                <a:solidFill>
                  <a:schemeClr val="hlink"/>
                </a:solidFill>
                <a:latin typeface="Verdana"/>
                <a:ea typeface="Verdana"/>
                <a:cs typeface="Verdana"/>
                <a:sym typeface="Verdana"/>
                <a:hlinkClick r:id="rId5"/>
              </a:rPr>
              <a:t>VTSSRIC</a:t>
            </a:r>
            <a:endParaRPr sz="2200" b="0" i="0" u="none" strike="noStrike" cap="none">
              <a:solidFill>
                <a:srgbClr val="000000"/>
              </a:solidFill>
              <a:latin typeface="Verdana"/>
              <a:ea typeface="Verdana"/>
              <a:cs typeface="Verdana"/>
              <a:sym typeface="Verdana"/>
            </a:endParaRPr>
          </a:p>
        </p:txBody>
      </p:sp>
      <p:sp>
        <p:nvSpPr>
          <p:cNvPr id="182" name="Google Shape;182;p31"/>
          <p:cNvSpPr txBox="1"/>
          <p:nvPr/>
        </p:nvSpPr>
        <p:spPr>
          <a:xfrm>
            <a:off x="3242425" y="5446700"/>
            <a:ext cx="5135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Website - </a:t>
            </a:r>
            <a:r>
              <a:rPr lang="en-US" sz="2200" b="0" i="0" u="sng" strike="noStrike" cap="none">
                <a:solidFill>
                  <a:schemeClr val="hlink"/>
                </a:solidFill>
                <a:latin typeface="Verdana"/>
                <a:ea typeface="Verdana"/>
                <a:cs typeface="Verdana"/>
                <a:sym typeface="Verdana"/>
                <a:hlinkClick r:id="rId8"/>
              </a:rPr>
              <a:t>https://vtss-ric.vcu.edu/</a:t>
            </a:r>
            <a:endParaRPr sz="2200" b="0" i="0" u="none" strike="noStrike" cap="none">
              <a:solidFill>
                <a:srgbClr val="000000"/>
              </a:solidFill>
              <a:latin typeface="Verdana"/>
              <a:ea typeface="Verdana"/>
              <a:cs typeface="Verdana"/>
              <a:sym typeface="Verdana"/>
            </a:endParaRPr>
          </a:p>
        </p:txBody>
      </p:sp>
    </p:spTree>
  </p:cSld>
  <p:clrMapOvr>
    <a:masterClrMapping/>
  </p:clrMapOvr>
  <p:extLst>
    <p:ext uri="{DCECCB84-F9BA-43D5-87BE-67443E8EF086}">
      <p15:sldGuideLst xmlns:p15="http://schemas.microsoft.com/office/powerpoint/2012/main">
        <p15:guide id="1" pos="2448">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5"/>
          <p:cNvPicPr preferRelativeResize="0"/>
          <p:nvPr/>
        </p:nvPicPr>
        <p:blipFill rotWithShape="1">
          <a:blip r:embed="rId2">
            <a:alphaModFix/>
          </a:blip>
          <a:srcRect/>
          <a:stretch/>
        </p:blipFill>
        <p:spPr>
          <a:xfrm>
            <a:off x="223985" y="228603"/>
            <a:ext cx="1702161" cy="990900"/>
          </a:xfrm>
          <a:prstGeom prst="rect">
            <a:avLst/>
          </a:prstGeom>
          <a:noFill/>
          <a:ln>
            <a:noFill/>
          </a:ln>
        </p:spPr>
      </p:pic>
      <p:sp>
        <p:nvSpPr>
          <p:cNvPr id="23" name="Google Shape;23;p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5"/>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5" name="Google Shape;25;p5"/>
          <p:cNvSpPr txBox="1">
            <a:spLocks noGrp="1"/>
          </p:cNvSpPr>
          <p:nvPr>
            <p:ph type="body" idx="2"/>
          </p:nvPr>
        </p:nvSpPr>
        <p:spPr>
          <a:xfrm>
            <a:off x="4650600" y="1366038"/>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6"/>
          <p:cNvPicPr preferRelativeResize="0"/>
          <p:nvPr/>
        </p:nvPicPr>
        <p:blipFill rotWithShape="1">
          <a:blip r:embed="rId2">
            <a:alphaModFix/>
          </a:blip>
          <a:srcRect/>
          <a:stretch/>
        </p:blipFill>
        <p:spPr>
          <a:xfrm>
            <a:off x="223985" y="228603"/>
            <a:ext cx="1702161" cy="990900"/>
          </a:xfrm>
          <a:prstGeom prst="rect">
            <a:avLst/>
          </a:prstGeom>
          <a:noFill/>
          <a:ln>
            <a:noFill/>
          </a:ln>
        </p:spPr>
      </p:pic>
      <p:pic>
        <p:nvPicPr>
          <p:cNvPr id="29" name="Google Shape;29;p6"/>
          <p:cNvPicPr preferRelativeResize="0"/>
          <p:nvPr/>
        </p:nvPicPr>
        <p:blipFill rotWithShape="1">
          <a:blip r:embed="rId3">
            <a:alphaModFix/>
          </a:blip>
          <a:srcRect/>
          <a:stretch/>
        </p:blipFill>
        <p:spPr>
          <a:xfrm>
            <a:off x="7467600" y="5947878"/>
            <a:ext cx="1169476" cy="682591"/>
          </a:xfrm>
          <a:prstGeom prst="rect">
            <a:avLst/>
          </a:prstGeom>
          <a:noFill/>
          <a:ln>
            <a:noFill/>
          </a:ln>
        </p:spPr>
      </p:pic>
      <p:sp>
        <p:nvSpPr>
          <p:cNvPr id="30" name="Google Shape;30;p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6"/>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2" name="Google Shape;32;p6"/>
          <p:cNvSpPr txBox="1">
            <a:spLocks noGrp="1"/>
          </p:cNvSpPr>
          <p:nvPr>
            <p:ph type="body" idx="2"/>
          </p:nvPr>
        </p:nvSpPr>
        <p:spPr>
          <a:xfrm>
            <a:off x="4650600" y="1366038"/>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9"/>
          <p:cNvSpPr/>
          <p:nvPr/>
        </p:nvSpPr>
        <p:spPr>
          <a:xfrm>
            <a:off x="457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5" name="Google Shape;35;p9"/>
          <p:cNvSpPr/>
          <p:nvPr/>
        </p:nvSpPr>
        <p:spPr>
          <a:xfrm>
            <a:off x="4648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6" name="Google Shape;36;p9"/>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37" name="Google Shape;37;p9"/>
          <p:cNvSpPr/>
          <p:nvPr/>
        </p:nvSpPr>
        <p:spPr>
          <a:xfrm>
            <a:off x="919025" y="1524000"/>
            <a:ext cx="3629700" cy="662100"/>
          </a:xfrm>
          <a:prstGeom prst="rect">
            <a:avLst/>
          </a:prstGeom>
          <a:solidFill>
            <a:srgbClr val="003369">
              <a:alpha val="73725"/>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9"/>
          <p:cNvSpPr/>
          <p:nvPr/>
        </p:nvSpPr>
        <p:spPr>
          <a:xfrm>
            <a:off x="5105400" y="1518800"/>
            <a:ext cx="3581400" cy="662100"/>
          </a:xfrm>
          <a:prstGeom prst="rect">
            <a:avLst/>
          </a:prstGeom>
          <a:solidFill>
            <a:srgbClr val="003369">
              <a:alpha val="73725"/>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9"/>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42" name="Google Shape;42;p9"/>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a:endParaRPr/>
          </a:p>
        </p:txBody>
      </p:sp>
      <p:sp>
        <p:nvSpPr>
          <p:cNvPr id="43" name="Google Shape;43;p9"/>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
        <p:nvSpPr>
          <p:cNvPr id="44" name="Google Shape;44;p9"/>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57200" y="274638"/>
            <a:ext cx="8229600" cy="1143000"/>
          </a:xfrm>
          <a:prstGeom prst="rect">
            <a:avLst/>
          </a:prstGeom>
          <a:solidFill>
            <a:srgbClr val="A9DCF2">
              <a:alpha val="63921"/>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52" name="Google Shape;52;p1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2">
  <p:cSld name="1_Title Slide 2">
    <p:spTree>
      <p:nvGrpSpPr>
        <p:cNvPr id="1"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a:stretch/>
        </p:blipFill>
        <p:spPr>
          <a:xfrm>
            <a:off x="1500" y="1524000"/>
            <a:ext cx="9144000" cy="2209797"/>
          </a:xfrm>
          <a:prstGeom prst="rect">
            <a:avLst/>
          </a:prstGeom>
          <a:noFill/>
          <a:ln>
            <a:noFill/>
          </a:ln>
        </p:spPr>
      </p:pic>
      <p:sp>
        <p:nvSpPr>
          <p:cNvPr id="55" name="Google Shape;55;p11"/>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7" name="Google Shape;57;p11"/>
          <p:cNvPicPr preferRelativeResize="0"/>
          <p:nvPr/>
        </p:nvPicPr>
        <p:blipFill rotWithShape="1">
          <a:blip r:embed="rId3">
            <a:alphaModFix/>
          </a:blip>
          <a:srcRect/>
          <a:stretch/>
        </p:blipFill>
        <p:spPr>
          <a:xfrm>
            <a:off x="3200400" y="2040"/>
            <a:ext cx="2000250" cy="1164431"/>
          </a:xfrm>
          <a:prstGeom prst="rect">
            <a:avLst/>
          </a:prstGeom>
          <a:noFill/>
          <a:ln>
            <a:noFill/>
          </a:ln>
        </p:spPr>
      </p:pic>
      <p:sp>
        <p:nvSpPr>
          <p:cNvPr id="58" name="Google Shape;58;p1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352">
          <p15:clr>
            <a:srgbClr val="E46962"/>
          </p15:clr>
        </p15:guide>
        <p15:guide id="2" orient="horz" pos="979">
          <p15:clr>
            <a:srgbClr val="E46962"/>
          </p15:clr>
        </p15:guide>
        <p15:guide id="3" orient="horz" pos="96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1">
  <p:cSld name="2_Title Slide 1">
    <p:spTree>
      <p:nvGrpSpPr>
        <p:cNvPr id="1" name="Shape 59"/>
        <p:cNvGrpSpPr/>
        <p:nvPr/>
      </p:nvGrpSpPr>
      <p:grpSpPr>
        <a:xfrm>
          <a:off x="0" y="0"/>
          <a:ext cx="0" cy="0"/>
          <a:chOff x="0" y="0"/>
          <a:chExt cx="0" cy="0"/>
        </a:xfrm>
      </p:grpSpPr>
      <p:pic>
        <p:nvPicPr>
          <p:cNvPr id="60" name="Google Shape;60;p12"/>
          <p:cNvPicPr preferRelativeResize="0"/>
          <p:nvPr/>
        </p:nvPicPr>
        <p:blipFill rotWithShape="1">
          <a:blip r:embed="rId2">
            <a:alphaModFix/>
          </a:blip>
          <a:srcRect/>
          <a:stretch/>
        </p:blipFill>
        <p:spPr>
          <a:xfrm>
            <a:off x="0" y="1523934"/>
            <a:ext cx="9144000" cy="2209793"/>
          </a:xfrm>
          <a:prstGeom prst="rect">
            <a:avLst/>
          </a:prstGeom>
          <a:noFill/>
          <a:ln>
            <a:noFill/>
          </a:ln>
        </p:spPr>
      </p:pic>
      <p:sp>
        <p:nvSpPr>
          <p:cNvPr id="61" name="Google Shape;61;p12"/>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2"/>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3" name="Google Shape;63;p12"/>
          <p:cNvPicPr preferRelativeResize="0"/>
          <p:nvPr/>
        </p:nvPicPr>
        <p:blipFill rotWithShape="1">
          <a:blip r:embed="rId3">
            <a:alphaModFix/>
          </a:blip>
          <a:srcRect/>
          <a:stretch/>
        </p:blipFill>
        <p:spPr>
          <a:xfrm>
            <a:off x="3200400" y="2040"/>
            <a:ext cx="2000250" cy="1164431"/>
          </a:xfrm>
          <a:prstGeom prst="rect">
            <a:avLst/>
          </a:prstGeom>
          <a:noFill/>
          <a:ln>
            <a:noFill/>
          </a:ln>
        </p:spPr>
      </p:pic>
      <p:sp>
        <p:nvSpPr>
          <p:cNvPr id="64" name="Google Shape;64;p1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352">
          <p15:clr>
            <a:srgbClr val="E46962"/>
          </p15:clr>
        </p15:guide>
        <p15:guide id="2" orient="horz" pos="960">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 name="Google Shape;8;p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samhsa.gov/trauma-violenc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andfonline.com/doi/abs/10.1080/15299732.2014.871666?journalCode=wjtd2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ducationnorthwest.org/sites/default/files/resources/educating-traumatized-children.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109042767"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nepbis.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MqariSXiSv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DRJYJrs7Fso"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tinyurl.com/33zhw5jt"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a:t>Defusing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Disruptive</a:t>
            </a:r>
            <a:r>
              <a:rPr lang="en-US"/>
              <a:t> Behavior</a:t>
            </a:r>
            <a:endParaRPr/>
          </a:p>
        </p:txBody>
      </p:sp>
      <p:sp>
        <p:nvSpPr>
          <p:cNvPr id="188" name="Google Shape;188;p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fontScale="85000" lnSpcReduction="20000"/>
          </a:bodyPr>
          <a:lstStyle/>
          <a:p>
            <a:pPr marL="457200" lvl="0" indent="-431800" algn="ctr" rtl="0">
              <a:lnSpc>
                <a:spcPct val="100000"/>
              </a:lnSpc>
              <a:spcBef>
                <a:spcPts val="640"/>
              </a:spcBef>
              <a:spcAft>
                <a:spcPts val="0"/>
              </a:spcAft>
              <a:buSzPct val="117647"/>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Day</a:t>
            </a:r>
            <a:r>
              <a:rPr lang="en-US"/>
              <a:t> 1</a:t>
            </a:r>
            <a:endParaRPr/>
          </a:p>
          <a:p>
            <a:pPr marL="457200" lvl="0" indent="-431800" algn="ctr" rtl="0">
              <a:lnSpc>
                <a:spcPct val="100000"/>
              </a:lnSpc>
              <a:spcBef>
                <a:spcPts val="640"/>
              </a:spcBef>
              <a:spcAft>
                <a:spcPts val="0"/>
              </a:spcAft>
              <a:buSzPct val="117647"/>
              <a:buNone/>
            </a:pPr>
            <a:r>
              <a:rPr lang="en-US"/>
              <a:t>Summer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24b1b9bd0d1_2_10" descr="Question Marks" title="Question Marks"/>
          <p:cNvPicPr preferRelativeResize="0"/>
          <p:nvPr/>
        </p:nvPicPr>
        <p:blipFill rotWithShape="1">
          <a:blip r:embed="rId3">
            <a:alphaModFix/>
          </a:blip>
          <a:srcRect/>
          <a:stretch/>
        </p:blipFill>
        <p:spPr>
          <a:xfrm>
            <a:off x="4964675" y="2476075"/>
            <a:ext cx="3950725" cy="2631700"/>
          </a:xfrm>
          <a:prstGeom prst="rect">
            <a:avLst/>
          </a:prstGeom>
          <a:noFill/>
          <a:ln>
            <a:noFill/>
          </a:ln>
        </p:spPr>
      </p:pic>
      <p:sp>
        <p:nvSpPr>
          <p:cNvPr id="269" name="Google Shape;269;g24b1b9bd0d1_2_10"/>
          <p:cNvSpPr txBox="1">
            <a:spLocks noGrp="1"/>
          </p:cNvSpPr>
          <p:nvPr>
            <p:ph type="body" idx="1"/>
          </p:nvPr>
        </p:nvSpPr>
        <p:spPr>
          <a:xfrm>
            <a:off x="339575" y="1660125"/>
            <a:ext cx="43524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3200"/>
              <a:buNone/>
            </a:pPr>
            <a:r>
              <a:rPr lang="en-US"/>
              <a:t>Share your curiosities and great ideas!</a:t>
            </a:r>
            <a:endParaRPr/>
          </a:p>
          <a:p>
            <a:pPr marL="0" lvl="0" indent="0" algn="l" rtl="0">
              <a:lnSpc>
                <a:spcPct val="100000"/>
              </a:lnSpc>
              <a:spcBef>
                <a:spcPts val="360"/>
              </a:spcBef>
              <a:spcAft>
                <a:spcPts val="0"/>
              </a:spcAft>
              <a:buSzPts val="3200"/>
              <a:buNone/>
            </a:pPr>
            <a:endParaRPr/>
          </a:p>
          <a:p>
            <a:pPr marL="0" lvl="0" indent="0" algn="l" rtl="0">
              <a:lnSpc>
                <a:spcPct val="100000"/>
              </a:lnSpc>
              <a:spcBef>
                <a:spcPts val="360"/>
              </a:spcBef>
              <a:spcAft>
                <a:spcPts val="0"/>
              </a:spcAft>
              <a:buSzPts val="3200"/>
              <a:buNone/>
            </a:pPr>
            <a:r>
              <a:rPr lang="en-US"/>
              <a:t>Place any questions and celebrations on the Community Parking Lot!</a:t>
            </a:r>
            <a:endParaRPr/>
          </a:p>
        </p:txBody>
      </p:sp>
      <p:sp>
        <p:nvSpPr>
          <p:cNvPr id="270" name="Google Shape;270;g24b1b9bd0d1_2_1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Community Parking Lot</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7" title="Pieces of a puzzle"/>
          <p:cNvPicPr preferRelativeResize="0"/>
          <p:nvPr/>
        </p:nvPicPr>
        <p:blipFill rotWithShape="1">
          <a:blip r:embed="rId3">
            <a:alphaModFix/>
          </a:blip>
          <a:srcRect/>
          <a:stretch/>
        </p:blipFill>
        <p:spPr>
          <a:xfrm>
            <a:off x="452874" y="4288324"/>
            <a:ext cx="923925" cy="970318"/>
          </a:xfrm>
          <a:prstGeom prst="rect">
            <a:avLst/>
          </a:prstGeom>
          <a:noFill/>
          <a:ln>
            <a:noFill/>
          </a:ln>
        </p:spPr>
      </p:pic>
      <p:pic>
        <p:nvPicPr>
          <p:cNvPr id="276" name="Google Shape;276;p7" title="Two hands and a heart"/>
          <p:cNvPicPr preferRelativeResize="0"/>
          <p:nvPr/>
        </p:nvPicPr>
        <p:blipFill rotWithShape="1">
          <a:blip r:embed="rId4">
            <a:alphaModFix/>
          </a:blip>
          <a:srcRect/>
          <a:stretch/>
        </p:blipFill>
        <p:spPr>
          <a:xfrm>
            <a:off x="452887" y="1813199"/>
            <a:ext cx="923924" cy="923924"/>
          </a:xfrm>
          <a:prstGeom prst="rect">
            <a:avLst/>
          </a:prstGeom>
          <a:noFill/>
          <a:ln>
            <a:noFill/>
          </a:ln>
        </p:spPr>
      </p:pic>
      <p:pic>
        <p:nvPicPr>
          <p:cNvPr id="277" name="Google Shape;277;p7" title="Desks and Board"/>
          <p:cNvPicPr preferRelativeResize="0"/>
          <p:nvPr/>
        </p:nvPicPr>
        <p:blipFill rotWithShape="1">
          <a:blip r:embed="rId5">
            <a:alphaModFix/>
          </a:blip>
          <a:srcRect/>
          <a:stretch/>
        </p:blipFill>
        <p:spPr>
          <a:xfrm>
            <a:off x="228600" y="3178725"/>
            <a:ext cx="1314450" cy="838200"/>
          </a:xfrm>
          <a:prstGeom prst="rect">
            <a:avLst/>
          </a:prstGeom>
          <a:noFill/>
          <a:ln>
            <a:noFill/>
          </a:ln>
        </p:spPr>
      </p:pic>
      <p:sp>
        <p:nvSpPr>
          <p:cNvPr id="278" name="Google Shape;278;p7"/>
          <p:cNvSpPr txBox="1">
            <a:spLocks noGrp="1"/>
          </p:cNvSpPr>
          <p:nvPr>
            <p:ph type="body" idx="1"/>
          </p:nvPr>
        </p:nvSpPr>
        <p:spPr>
          <a:xfrm>
            <a:off x="133175" y="1600200"/>
            <a:ext cx="89109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400"/>
          </a:p>
          <a:p>
            <a:pPr marL="1828800" lvl="3" indent="-381000" algn="l" rtl="0">
              <a:lnSpc>
                <a:spcPct val="100000"/>
              </a:lnSpc>
              <a:spcBef>
                <a:spcPts val="360"/>
              </a:spcBef>
              <a:spcAft>
                <a:spcPts val="0"/>
              </a:spcAft>
              <a:buSzPts val="2400"/>
              <a:buAutoNum type="arabicPeriod"/>
            </a:pPr>
            <a:r>
              <a:rPr lang="en-US" sz="2400">
                <a:highlight>
                  <a:srgbClr val="FFF2CC"/>
                </a:highlight>
              </a:rPr>
              <a:t>Setting Ourselves up for Success</a:t>
            </a:r>
            <a:endParaRPr sz="2400">
              <a:highlight>
                <a:srgbClr val="FFF2CC"/>
              </a:highlight>
            </a:endParaRPr>
          </a:p>
          <a:p>
            <a:pPr marL="1828800" lvl="0" indent="0" algn="l" rtl="0">
              <a:lnSpc>
                <a:spcPct val="100000"/>
              </a:lnSpc>
              <a:spcBef>
                <a:spcPts val="360"/>
              </a:spcBef>
              <a:spcAft>
                <a:spcPts val="0"/>
              </a:spcAft>
              <a:buSzPts val="1800"/>
              <a:buNone/>
            </a:pPr>
            <a:endParaRPr sz="2400">
              <a:highlight>
                <a:srgbClr val="FFF2CC"/>
              </a:highlight>
            </a:endParaRPr>
          </a:p>
          <a:p>
            <a:pPr marL="457200" lvl="0" indent="0" algn="l" rtl="0">
              <a:lnSpc>
                <a:spcPct val="100000"/>
              </a:lnSpc>
              <a:spcBef>
                <a:spcPts val="360"/>
              </a:spcBef>
              <a:spcAft>
                <a:spcPts val="0"/>
              </a:spcAft>
              <a:buSzPts val="1800"/>
              <a:buNone/>
            </a:pPr>
            <a:endParaRPr sz="2400">
              <a:highlight>
                <a:srgbClr val="FFF2CC"/>
              </a:highlight>
            </a:endParaRPr>
          </a:p>
          <a:p>
            <a:pPr marL="1447800" lvl="3" indent="0" algn="l" rtl="0">
              <a:lnSpc>
                <a:spcPct val="100000"/>
              </a:lnSpc>
              <a:spcBef>
                <a:spcPts val="360"/>
              </a:spcBef>
              <a:spcAft>
                <a:spcPts val="0"/>
              </a:spcAft>
              <a:buSzPts val="2400"/>
              <a:buNone/>
            </a:pPr>
            <a:r>
              <a:rPr lang="en-US" sz="2400"/>
              <a:t>2. </a:t>
            </a:r>
            <a:r>
              <a:rPr lang="en-US" sz="2400">
                <a:highlight>
                  <a:srgbClr val="FFF2CC"/>
                </a:highlight>
              </a:rPr>
              <a:t>Setting Our Classrooms up for Success</a:t>
            </a:r>
            <a:endParaRPr sz="2400">
              <a:highlight>
                <a:srgbClr val="FFF2CC"/>
              </a:highlight>
            </a:endParaRPr>
          </a:p>
          <a:p>
            <a:pPr marL="914400" lvl="1" indent="-228600" algn="l" rtl="0">
              <a:lnSpc>
                <a:spcPct val="100000"/>
              </a:lnSpc>
              <a:spcBef>
                <a:spcPts val="0"/>
              </a:spcBef>
              <a:spcAft>
                <a:spcPts val="0"/>
              </a:spcAft>
              <a:buSzPts val="2400"/>
              <a:buNone/>
            </a:pPr>
            <a:endParaRPr sz="2400"/>
          </a:p>
          <a:p>
            <a:pPr marL="0" lvl="0" indent="0" algn="l" rtl="0">
              <a:lnSpc>
                <a:spcPct val="100000"/>
              </a:lnSpc>
              <a:spcBef>
                <a:spcPts val="360"/>
              </a:spcBef>
              <a:spcAft>
                <a:spcPts val="0"/>
              </a:spcAft>
              <a:buSzPts val="1800"/>
              <a:buNone/>
            </a:pPr>
            <a:endParaRPr sz="2400"/>
          </a:p>
          <a:p>
            <a:pPr marL="1371600" lvl="0" indent="0" algn="l" rtl="0">
              <a:lnSpc>
                <a:spcPct val="100000"/>
              </a:lnSpc>
              <a:spcBef>
                <a:spcPts val="360"/>
              </a:spcBef>
              <a:spcAft>
                <a:spcPts val="0"/>
              </a:spcAft>
              <a:buSzPts val="1800"/>
              <a:buNone/>
            </a:pPr>
            <a:r>
              <a:rPr lang="en-US" sz="2400"/>
              <a:t>3. Setting our Students up for Success</a:t>
            </a:r>
            <a:endParaRPr sz="2400"/>
          </a:p>
          <a:p>
            <a:pPr marL="1371600" lvl="0" indent="0" algn="l" rtl="0">
              <a:lnSpc>
                <a:spcPct val="100000"/>
              </a:lnSpc>
              <a:spcBef>
                <a:spcPts val="360"/>
              </a:spcBef>
              <a:spcAft>
                <a:spcPts val="0"/>
              </a:spcAft>
              <a:buSzPts val="1800"/>
              <a:buNone/>
            </a:pPr>
            <a:endParaRPr sz="2400"/>
          </a:p>
          <a:p>
            <a:pPr marL="0" lvl="0" indent="0" algn="ctr" rtl="0">
              <a:lnSpc>
                <a:spcPct val="100000"/>
              </a:lnSpc>
              <a:spcBef>
                <a:spcPts val="360"/>
              </a:spcBef>
              <a:spcAft>
                <a:spcPts val="0"/>
              </a:spcAft>
              <a:buClr>
                <a:schemeClr val="dk1"/>
              </a:buClr>
              <a:buSzPts val="1800"/>
              <a:buFont typeface="Arial"/>
              <a:buNone/>
            </a:pPr>
            <a:endParaRPr sz="1800"/>
          </a:p>
        </p:txBody>
      </p:sp>
      <p:sp>
        <p:nvSpPr>
          <p:cNvPr id="279" name="Google Shape;279;p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Agenda for Today</a:t>
            </a:r>
            <a:endParaRPr/>
          </a:p>
        </p:txBody>
      </p:sp>
      <p:pic>
        <p:nvPicPr>
          <p:cNvPr id="280" name="Google Shape;280;p7" title="Checklist"/>
          <p:cNvPicPr preferRelativeResize="0"/>
          <p:nvPr/>
        </p:nvPicPr>
        <p:blipFill rotWithShape="1">
          <a:blip r:embed="rId6">
            <a:alphaModFix/>
          </a:blip>
          <a:srcRect/>
          <a:stretch/>
        </p:blipFill>
        <p:spPr>
          <a:xfrm>
            <a:off x="228600" y="151174"/>
            <a:ext cx="2077500" cy="1662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24b1b9bd0d1_2_4974" descr="Window frame" title="Window frame"/>
          <p:cNvPicPr preferRelativeResize="0"/>
          <p:nvPr/>
        </p:nvPicPr>
        <p:blipFill rotWithShape="1">
          <a:blip r:embed="rId3">
            <a:alphaModFix/>
          </a:blip>
          <a:srcRect/>
          <a:stretch/>
        </p:blipFill>
        <p:spPr>
          <a:xfrm>
            <a:off x="1268775" y="1709375"/>
            <a:ext cx="6548525" cy="4362175"/>
          </a:xfrm>
          <a:prstGeom prst="rect">
            <a:avLst/>
          </a:prstGeom>
          <a:noFill/>
          <a:ln>
            <a:noFill/>
          </a:ln>
        </p:spPr>
      </p:pic>
      <p:sp>
        <p:nvSpPr>
          <p:cNvPr id="286" name="Google Shape;286;g24b1b9bd0d1_2_497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A Balanced Approach to Implementation</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12bb5738a31_0_0" descr="lightbulb over a head" title="A good idea"/>
          <p:cNvPicPr preferRelativeResize="0"/>
          <p:nvPr/>
        </p:nvPicPr>
        <p:blipFill rotWithShape="1">
          <a:blip r:embed="rId3">
            <a:alphaModFix/>
          </a:blip>
          <a:srcRect/>
          <a:stretch/>
        </p:blipFill>
        <p:spPr>
          <a:xfrm>
            <a:off x="1590675" y="1900225"/>
            <a:ext cx="5962650" cy="3971925"/>
          </a:xfrm>
          <a:prstGeom prst="rect">
            <a:avLst/>
          </a:prstGeom>
          <a:noFill/>
          <a:ln>
            <a:noFill/>
          </a:ln>
        </p:spPr>
      </p:pic>
      <p:sp>
        <p:nvSpPr>
          <p:cNvPr id="292" name="Google Shape;292;g12bb5738a31_0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Personal Reflection</a:t>
            </a:r>
            <a:endParaRPr/>
          </a:p>
        </p:txBody>
      </p:sp>
      <p:grpSp>
        <p:nvGrpSpPr>
          <p:cNvPr id="293" name="Google Shape;293;g12bb5738a31_0_0" descr="Personal Reflection" title="Personal Reflction"/>
          <p:cNvGrpSpPr/>
          <p:nvPr/>
        </p:nvGrpSpPr>
        <p:grpSpPr>
          <a:xfrm>
            <a:off x="8266543" y="228597"/>
            <a:ext cx="648865" cy="660482"/>
            <a:chOff x="1490050" y="3805975"/>
            <a:chExt cx="491900" cy="482350"/>
          </a:xfrm>
        </p:grpSpPr>
        <p:sp>
          <p:nvSpPr>
            <p:cNvPr id="294" name="Google Shape;294;g12bb5738a31_0_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95" name="Google Shape;295;g12bb5738a31_0_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96" name="Google Shape;296;g12bb5738a31_0_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97" name="Google Shape;297;g12bb5738a31_0_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1328cc3a658_2_997" title="Two hands and a heart"/>
          <p:cNvPicPr preferRelativeResize="0"/>
          <p:nvPr/>
        </p:nvPicPr>
        <p:blipFill rotWithShape="1">
          <a:blip r:embed="rId3">
            <a:alphaModFix/>
          </a:blip>
          <a:srcRect/>
          <a:stretch/>
        </p:blipFill>
        <p:spPr>
          <a:xfrm>
            <a:off x="3088087" y="3429000"/>
            <a:ext cx="2967824" cy="2618199"/>
          </a:xfrm>
          <a:prstGeom prst="rect">
            <a:avLst/>
          </a:prstGeom>
          <a:noFill/>
          <a:ln>
            <a:noFill/>
          </a:ln>
        </p:spPr>
      </p:pic>
      <p:sp>
        <p:nvSpPr>
          <p:cNvPr id="303" name="Google Shape;303;g1328cc3a658_2_997"/>
          <p:cNvSpPr txBox="1">
            <a:spLocks noGrp="1"/>
          </p:cNvSpPr>
          <p:nvPr>
            <p:ph type="body" idx="1"/>
          </p:nvPr>
        </p:nvSpPr>
        <p:spPr>
          <a:xfrm>
            <a:off x="455400" y="1587175"/>
            <a:ext cx="8233200" cy="43815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4000"/>
              <a:buFont typeface="Verdana"/>
              <a:buNone/>
            </a:pPr>
            <a:r>
              <a:rPr lang="en-US" sz="4000"/>
              <a:t>1 - Setting Ourselves up for </a:t>
            </a:r>
            <a:r>
              <a:rPr lang="en-US" sz="4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Success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08" name="Google Shape;308;p51" title="Behavior occurs as a sequence of events"/>
          <p:cNvGrpSpPr/>
          <p:nvPr/>
        </p:nvGrpSpPr>
        <p:grpSpPr>
          <a:xfrm>
            <a:off x="4303442" y="3954938"/>
            <a:ext cx="2707767" cy="2639354"/>
            <a:chOff x="4303290" y="2202821"/>
            <a:chExt cx="1854000" cy="1854000"/>
          </a:xfrm>
        </p:grpSpPr>
        <p:sp>
          <p:nvSpPr>
            <p:cNvPr id="309" name="Google Shape;309;p51"/>
            <p:cNvSpPr/>
            <p:nvPr/>
          </p:nvSpPr>
          <p:spPr>
            <a:xfrm>
              <a:off x="4303290" y="2202821"/>
              <a:ext cx="1854000" cy="1854000"/>
            </a:xfrm>
            <a:prstGeom prst="ellipse">
              <a:avLst/>
            </a:prstGeom>
            <a:solidFill>
              <a:srgbClr val="CFE2F3"/>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51"/>
            <p:cNvSpPr txBox="1"/>
            <p:nvPr/>
          </p:nvSpPr>
          <p:spPr>
            <a:xfrm>
              <a:off x="4708901" y="2901487"/>
              <a:ext cx="1290300" cy="6075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b="0" i="0" u="none" strike="noStrike" cap="none">
                  <a:solidFill>
                    <a:srgbClr val="191919"/>
                  </a:solidFill>
                  <a:latin typeface="Roboto"/>
                  <a:ea typeface="Roboto"/>
                  <a:cs typeface="Roboto"/>
                  <a:sym typeface="Roboto"/>
                </a:rPr>
                <a:t>Behavior occurs as a sequence of events</a:t>
              </a:r>
              <a:endParaRPr sz="2100" b="0" i="0" u="none" strike="noStrike" cap="none">
                <a:solidFill>
                  <a:srgbClr val="191919"/>
                </a:solidFill>
                <a:latin typeface="Roboto"/>
                <a:ea typeface="Roboto"/>
                <a:cs typeface="Roboto"/>
                <a:sym typeface="Roboto"/>
              </a:endParaRPr>
            </a:p>
          </p:txBody>
        </p:sp>
      </p:grpSp>
      <p:grpSp>
        <p:nvGrpSpPr>
          <p:cNvPr id="311" name="Google Shape;311;p51" title="We change behavior through an instructional approach"/>
          <p:cNvGrpSpPr/>
          <p:nvPr/>
        </p:nvGrpSpPr>
        <p:grpSpPr>
          <a:xfrm>
            <a:off x="2247979" y="3942603"/>
            <a:ext cx="2592634" cy="2639354"/>
            <a:chOff x="2986712" y="2158374"/>
            <a:chExt cx="1854000" cy="1854000"/>
          </a:xfrm>
        </p:grpSpPr>
        <p:sp>
          <p:nvSpPr>
            <p:cNvPr id="312" name="Google Shape;312;p51"/>
            <p:cNvSpPr/>
            <p:nvPr/>
          </p:nvSpPr>
          <p:spPr>
            <a:xfrm>
              <a:off x="2986712" y="2158374"/>
              <a:ext cx="1854000" cy="1854000"/>
            </a:xfrm>
            <a:prstGeom prst="ellipse">
              <a:avLst/>
            </a:prstGeom>
            <a:solidFill>
              <a:srgbClr val="FFF2CC"/>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51"/>
            <p:cNvSpPr txBox="1"/>
            <p:nvPr/>
          </p:nvSpPr>
          <p:spPr>
            <a:xfrm>
              <a:off x="3134180" y="2937032"/>
              <a:ext cx="1322400" cy="5214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b="0" i="0" u="none" strike="noStrike" cap="none">
                  <a:solidFill>
                    <a:srgbClr val="191919"/>
                  </a:solidFill>
                  <a:latin typeface="Roboto"/>
                  <a:ea typeface="Roboto"/>
                  <a:cs typeface="Roboto"/>
                  <a:sym typeface="Roboto"/>
                </a:rPr>
                <a:t>We change behavior through an instructional approach</a:t>
              </a:r>
              <a:endParaRPr sz="2100" b="0" i="0" u="none" strike="noStrike" cap="none">
                <a:solidFill>
                  <a:srgbClr val="191919"/>
                </a:solidFill>
                <a:latin typeface="Roboto"/>
                <a:ea typeface="Roboto"/>
                <a:cs typeface="Roboto"/>
                <a:sym typeface="Roboto"/>
              </a:endParaRPr>
            </a:p>
          </p:txBody>
        </p:sp>
      </p:grpSp>
      <p:grpSp>
        <p:nvGrpSpPr>
          <p:cNvPr id="314" name="Google Shape;314;p51" title="Behavior is communication and has a function"/>
          <p:cNvGrpSpPr/>
          <p:nvPr/>
        </p:nvGrpSpPr>
        <p:grpSpPr>
          <a:xfrm>
            <a:off x="3218120" y="1716084"/>
            <a:ext cx="2707767" cy="2806771"/>
            <a:chOff x="3656844" y="1131139"/>
            <a:chExt cx="1854000" cy="1854000"/>
          </a:xfrm>
        </p:grpSpPr>
        <p:sp>
          <p:nvSpPr>
            <p:cNvPr id="315" name="Google Shape;315;p51"/>
            <p:cNvSpPr/>
            <p:nvPr/>
          </p:nvSpPr>
          <p:spPr>
            <a:xfrm>
              <a:off x="3656844" y="1131139"/>
              <a:ext cx="1854000" cy="1854000"/>
            </a:xfrm>
            <a:prstGeom prst="ellipse">
              <a:avLst/>
            </a:prstGeom>
            <a:solidFill>
              <a:srgbClr val="D9EAD3"/>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51"/>
            <p:cNvSpPr txBox="1"/>
            <p:nvPr/>
          </p:nvSpPr>
          <p:spPr>
            <a:xfrm>
              <a:off x="3755692" y="1797433"/>
              <a:ext cx="16563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b="0" i="0" u="none" strike="noStrike" cap="none">
                  <a:solidFill>
                    <a:srgbClr val="191919"/>
                  </a:solidFill>
                  <a:latin typeface="Roboto"/>
                  <a:ea typeface="Roboto"/>
                  <a:cs typeface="Roboto"/>
                  <a:sym typeface="Roboto"/>
                </a:rPr>
                <a:t>Behavior is Communication and has a function</a:t>
              </a:r>
              <a:endParaRPr sz="2100" b="0" i="0" u="none" strike="noStrike" cap="none">
                <a:solidFill>
                  <a:srgbClr val="191919"/>
                </a:solidFill>
                <a:latin typeface="Roboto"/>
                <a:ea typeface="Roboto"/>
                <a:cs typeface="Roboto"/>
                <a:sym typeface="Roboto"/>
              </a:endParaRPr>
            </a:p>
          </p:txBody>
        </p:sp>
      </p:grpSp>
      <p:sp>
        <p:nvSpPr>
          <p:cNvPr id="317" name="Google Shape;317;p5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Foundational Understandings of Behavior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24b1b9bd0d1_2_20" title="Anger"/>
          <p:cNvPicPr preferRelativeResize="0"/>
          <p:nvPr/>
        </p:nvPicPr>
        <p:blipFill rotWithShape="1">
          <a:blip r:embed="rId3">
            <a:alphaModFix/>
          </a:blip>
          <a:srcRect/>
          <a:stretch/>
        </p:blipFill>
        <p:spPr>
          <a:xfrm>
            <a:off x="6723763" y="5245805"/>
            <a:ext cx="2420226" cy="1612200"/>
          </a:xfrm>
          <a:prstGeom prst="rect">
            <a:avLst/>
          </a:prstGeom>
          <a:noFill/>
          <a:ln>
            <a:noFill/>
          </a:ln>
        </p:spPr>
      </p:pic>
      <p:pic>
        <p:nvPicPr>
          <p:cNvPr id="323" name="Google Shape;323;g24b1b9bd0d1_2_20" title="Pointing"/>
          <p:cNvPicPr preferRelativeResize="0"/>
          <p:nvPr/>
        </p:nvPicPr>
        <p:blipFill rotWithShape="1">
          <a:blip r:embed="rId4">
            <a:alphaModFix/>
          </a:blip>
          <a:srcRect/>
          <a:stretch/>
        </p:blipFill>
        <p:spPr>
          <a:xfrm>
            <a:off x="325075" y="3039614"/>
            <a:ext cx="2420226" cy="1612212"/>
          </a:xfrm>
          <a:prstGeom prst="rect">
            <a:avLst/>
          </a:prstGeom>
          <a:noFill/>
          <a:ln>
            <a:noFill/>
          </a:ln>
        </p:spPr>
      </p:pic>
      <p:pic>
        <p:nvPicPr>
          <p:cNvPr id="324" name="Google Shape;324;g24b1b9bd0d1_2_20" title="Hand up"/>
          <p:cNvPicPr preferRelativeResize="0"/>
          <p:nvPr/>
        </p:nvPicPr>
        <p:blipFill rotWithShape="1">
          <a:blip r:embed="rId5">
            <a:alphaModFix/>
          </a:blip>
          <a:srcRect/>
          <a:stretch/>
        </p:blipFill>
        <p:spPr>
          <a:xfrm>
            <a:off x="5781153" y="1867598"/>
            <a:ext cx="3178326" cy="2118877"/>
          </a:xfrm>
          <a:prstGeom prst="rect">
            <a:avLst/>
          </a:prstGeom>
          <a:noFill/>
          <a:ln>
            <a:noFill/>
          </a:ln>
        </p:spPr>
      </p:pic>
      <p:pic>
        <p:nvPicPr>
          <p:cNvPr id="325" name="Google Shape;325;g24b1b9bd0d1_2_20" title="Frustration"/>
          <p:cNvPicPr preferRelativeResize="0"/>
          <p:nvPr/>
        </p:nvPicPr>
        <p:blipFill rotWithShape="1">
          <a:blip r:embed="rId6">
            <a:alphaModFix/>
          </a:blip>
          <a:srcRect/>
          <a:stretch/>
        </p:blipFill>
        <p:spPr>
          <a:xfrm>
            <a:off x="3362850" y="2120937"/>
            <a:ext cx="2418300" cy="1612200"/>
          </a:xfrm>
          <a:prstGeom prst="rect">
            <a:avLst/>
          </a:prstGeom>
          <a:noFill/>
          <a:ln>
            <a:noFill/>
          </a:ln>
        </p:spPr>
      </p:pic>
      <p:pic>
        <p:nvPicPr>
          <p:cNvPr id="326" name="Google Shape;326;g24b1b9bd0d1_2_20" title="Impatient"/>
          <p:cNvPicPr preferRelativeResize="0"/>
          <p:nvPr/>
        </p:nvPicPr>
        <p:blipFill rotWithShape="1">
          <a:blip r:embed="rId7">
            <a:alphaModFix/>
          </a:blip>
          <a:srcRect/>
          <a:stretch/>
        </p:blipFill>
        <p:spPr>
          <a:xfrm>
            <a:off x="-96222" y="4708700"/>
            <a:ext cx="3178326" cy="2118862"/>
          </a:xfrm>
          <a:prstGeom prst="rect">
            <a:avLst/>
          </a:prstGeom>
          <a:noFill/>
          <a:ln>
            <a:noFill/>
          </a:ln>
        </p:spPr>
      </p:pic>
      <p:pic>
        <p:nvPicPr>
          <p:cNvPr id="327" name="Google Shape;327;g24b1b9bd0d1_2_20" title="Confused"/>
          <p:cNvPicPr preferRelativeResize="0"/>
          <p:nvPr/>
        </p:nvPicPr>
        <p:blipFill rotWithShape="1">
          <a:blip r:embed="rId8">
            <a:alphaModFix/>
          </a:blip>
          <a:srcRect/>
          <a:stretch/>
        </p:blipFill>
        <p:spPr>
          <a:xfrm>
            <a:off x="1345625" y="1474525"/>
            <a:ext cx="2017226" cy="1344826"/>
          </a:xfrm>
          <a:prstGeom prst="rect">
            <a:avLst/>
          </a:prstGeom>
          <a:noFill/>
          <a:ln>
            <a:noFill/>
          </a:ln>
        </p:spPr>
      </p:pic>
      <p:pic>
        <p:nvPicPr>
          <p:cNvPr id="328" name="Google Shape;328;g24b1b9bd0d1_2_20" title="Arms crossed"/>
          <p:cNvPicPr preferRelativeResize="0"/>
          <p:nvPr/>
        </p:nvPicPr>
        <p:blipFill rotWithShape="1">
          <a:blip r:embed="rId9">
            <a:alphaModFix/>
          </a:blip>
          <a:srcRect/>
          <a:stretch/>
        </p:blipFill>
        <p:spPr>
          <a:xfrm>
            <a:off x="4572000" y="5107921"/>
            <a:ext cx="2017226" cy="1344817"/>
          </a:xfrm>
          <a:prstGeom prst="rect">
            <a:avLst/>
          </a:prstGeom>
          <a:noFill/>
          <a:ln>
            <a:noFill/>
          </a:ln>
        </p:spPr>
      </p:pic>
      <p:pic>
        <p:nvPicPr>
          <p:cNvPr id="329" name="Google Shape;329;g24b1b9bd0d1_2_20" title="Confused"/>
          <p:cNvPicPr preferRelativeResize="0"/>
          <p:nvPr/>
        </p:nvPicPr>
        <p:blipFill rotWithShape="1">
          <a:blip r:embed="rId10">
            <a:alphaModFix/>
          </a:blip>
          <a:srcRect/>
          <a:stretch/>
        </p:blipFill>
        <p:spPr>
          <a:xfrm>
            <a:off x="2875525" y="4105937"/>
            <a:ext cx="2418300" cy="1612200"/>
          </a:xfrm>
          <a:prstGeom prst="rect">
            <a:avLst/>
          </a:prstGeom>
          <a:noFill/>
          <a:ln>
            <a:noFill/>
          </a:ln>
        </p:spPr>
      </p:pic>
      <p:sp>
        <p:nvSpPr>
          <p:cNvPr id="330" name="Google Shape;330;g24b1b9bd0d1_2_2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Behavior is Communication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3bbdaf2974_0_1269"/>
          <p:cNvSpPr txBox="1"/>
          <p:nvPr/>
        </p:nvSpPr>
        <p:spPr>
          <a:xfrm>
            <a:off x="4940200" y="1795050"/>
            <a:ext cx="4004400" cy="414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Verdana"/>
                <a:ea typeface="Verdana"/>
                <a:cs typeface="Verdana"/>
                <a:sym typeface="Verdana"/>
              </a:rPr>
              <a:t>ESCAPE</a:t>
            </a:r>
            <a:endParaRPr sz="3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FF0000"/>
                </a:solidFill>
                <a:latin typeface="Verdana"/>
                <a:ea typeface="Verdana"/>
                <a:cs typeface="Verdana"/>
                <a:sym typeface="Verdana"/>
              </a:rPr>
              <a:t>task/activity</a:t>
            </a: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0000FF"/>
                </a:solidFill>
                <a:latin typeface="Verdana"/>
                <a:ea typeface="Verdana"/>
                <a:cs typeface="Verdana"/>
                <a:sym typeface="Verdana"/>
              </a:rPr>
              <a:t>attention of adult or peer</a:t>
            </a: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chemeClr val="accent2"/>
                </a:solidFill>
                <a:latin typeface="Verdana"/>
                <a:ea typeface="Verdana"/>
                <a:cs typeface="Verdana"/>
                <a:sym typeface="Verdana"/>
              </a:rPr>
              <a:t>a specific item/object</a:t>
            </a: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FF00FF"/>
                </a:solidFill>
                <a:latin typeface="Verdana"/>
                <a:ea typeface="Verdana"/>
                <a:cs typeface="Verdana"/>
                <a:sym typeface="Verdana"/>
              </a:rPr>
              <a:t>sensory input</a:t>
            </a:r>
            <a:endParaRPr sz="2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Verdana"/>
              <a:ea typeface="Verdana"/>
              <a:cs typeface="Verdana"/>
              <a:sym typeface="Verdana"/>
            </a:endParaRPr>
          </a:p>
        </p:txBody>
      </p:sp>
      <p:sp>
        <p:nvSpPr>
          <p:cNvPr id="336" name="Google Shape;336;g13bbdaf2974_0_1269"/>
          <p:cNvSpPr txBox="1"/>
          <p:nvPr/>
        </p:nvSpPr>
        <p:spPr>
          <a:xfrm>
            <a:off x="352875" y="1795050"/>
            <a:ext cx="3927600" cy="4217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Verdana"/>
                <a:ea typeface="Verdana"/>
                <a:cs typeface="Verdana"/>
                <a:sym typeface="Verdana"/>
              </a:rPr>
              <a:t>GAIN</a:t>
            </a:r>
            <a:endParaRPr sz="3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FF0000"/>
                </a:solidFill>
                <a:latin typeface="Verdana"/>
                <a:ea typeface="Verdana"/>
                <a:cs typeface="Verdana"/>
                <a:sym typeface="Verdana"/>
              </a:rPr>
              <a:t>task/activity</a:t>
            </a: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FF"/>
                </a:solidFill>
                <a:latin typeface="Verdana"/>
                <a:ea typeface="Verdana"/>
                <a:cs typeface="Verdana"/>
                <a:sym typeface="Verdana"/>
              </a:rPr>
              <a:t>attention of adult or peer</a:t>
            </a: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chemeClr val="accent2"/>
                </a:solidFill>
                <a:latin typeface="Verdana"/>
                <a:ea typeface="Verdana"/>
                <a:cs typeface="Verdana"/>
                <a:sym typeface="Verdana"/>
              </a:rPr>
              <a:t>a specific item/object</a:t>
            </a: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FF00FF"/>
                </a:solidFill>
                <a:latin typeface="Verdana"/>
                <a:ea typeface="Verdana"/>
                <a:cs typeface="Verdana"/>
                <a:sym typeface="Verdana"/>
              </a:rPr>
              <a:t>sensory input</a:t>
            </a:r>
            <a:endParaRPr sz="2300" b="1" i="0" u="none" strike="noStrike" cap="none">
              <a:solidFill>
                <a:srgbClr val="FF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337" name="Google Shape;337;g13bbdaf2974_0_126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Why do they keep doing that?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7bec288755_0_251"/>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Consequence</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Carson is followed and sent to the office</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 name="Google Shape;343;g17bec288755_0_251"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17bec288755_0_251"/>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Behavior</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Carson runs out of the classroom</a:t>
            </a:r>
            <a:endParaRPr sz="1600" b="0" i="0" u="none" strike="noStrike" cap="none">
              <a:solidFill>
                <a:srgbClr val="000000"/>
              </a:solidFill>
              <a:latin typeface="Arial"/>
              <a:ea typeface="Arial"/>
              <a:cs typeface="Arial"/>
              <a:sym typeface="Arial"/>
            </a:endParaRPr>
          </a:p>
        </p:txBody>
      </p:sp>
      <p:sp>
        <p:nvSpPr>
          <p:cNvPr id="345" name="Google Shape;345;g17bec288755_0_251"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17bec288755_0_251"/>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passes out a math worksheet</a:t>
            </a:r>
            <a:endParaRPr sz="2100" b="0" i="0" u="none" strike="noStrike" cap="none">
              <a:solidFill>
                <a:srgbClr val="000000"/>
              </a:solidFill>
              <a:latin typeface="Arial"/>
              <a:ea typeface="Arial"/>
              <a:cs typeface="Arial"/>
              <a:sym typeface="Arial"/>
            </a:endParaRPr>
          </a:p>
        </p:txBody>
      </p:sp>
      <p:sp>
        <p:nvSpPr>
          <p:cNvPr id="347" name="Google Shape;347;g17bec288755_0_25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ABC’s of Behavior Example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4bc6e8db46_0_38"/>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Consequence</a:t>
            </a:r>
            <a:endParaRPr sz="2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The class laughs</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 name="Google Shape;353;g24bc6e8db46_0_38"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4bc6e8db46_0_38"/>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Mr. Jones prompts students to take out notebooks</a:t>
            </a:r>
            <a:endParaRPr sz="2200" b="0" i="0" u="none" strike="noStrike" cap="none">
              <a:solidFill>
                <a:srgbClr val="000000"/>
              </a:solidFill>
              <a:latin typeface="Arial"/>
              <a:ea typeface="Arial"/>
              <a:cs typeface="Arial"/>
              <a:sym typeface="Arial"/>
            </a:endParaRPr>
          </a:p>
        </p:txBody>
      </p:sp>
      <p:sp>
        <p:nvSpPr>
          <p:cNvPr id="355" name="Google Shape;355;g24bc6e8db46_0_38"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24bc6e8db46_0_38"/>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Behavior</a:t>
            </a:r>
            <a:endParaRPr sz="2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Student says, ‘Mr. Jones, what is up with that ugly haircut?</a:t>
            </a:r>
            <a:r>
              <a:rPr lang="en-US"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p:txBody>
      </p:sp>
      <p:sp>
        <p:nvSpPr>
          <p:cNvPr id="357" name="Google Shape;357;g24bc6e8db46_0_3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ABC’s of Behavior Example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16f78976198_1_0" descr="Heart padlocked to a fence that reads &quot;Thanks&quot;"/>
          <p:cNvPicPr preferRelativeResize="0"/>
          <p:nvPr/>
        </p:nvPicPr>
        <p:blipFill rotWithShape="1">
          <a:blip r:embed="rId3">
            <a:alphaModFix/>
          </a:blip>
          <a:srcRect/>
          <a:stretch/>
        </p:blipFill>
        <p:spPr>
          <a:xfrm>
            <a:off x="1470125" y="1606614"/>
            <a:ext cx="6430292" cy="4285811"/>
          </a:xfrm>
          <a:prstGeom prst="rect">
            <a:avLst/>
          </a:prstGeom>
          <a:noFill/>
          <a:ln>
            <a:noFill/>
          </a:ln>
        </p:spPr>
      </p:pic>
      <p:sp>
        <p:nvSpPr>
          <p:cNvPr id="194" name="Google Shape;194;g16f78976198_1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solidFill>
                  <a:schemeClr val="lt1"/>
                </a:solidFill>
              </a:rPr>
              <a:t>A Message of Gratitude</a:t>
            </a:r>
            <a:endParaRPr dirty="0"/>
          </a:p>
        </p:txBody>
      </p:sp>
      <p:grpSp>
        <p:nvGrpSpPr>
          <p:cNvPr id="195" name="Google Shape;195;g16f78976198_1_0">
            <a:extLst>
              <a:ext uri="{C183D7F6-B498-43B3-948B-1728B52AA6E4}">
                <adec:decorative xmlns:adec="http://schemas.microsoft.com/office/drawing/2017/decorative" val="1"/>
              </a:ext>
            </a:extLst>
          </p:cNvPr>
          <p:cNvGrpSpPr/>
          <p:nvPr/>
        </p:nvGrpSpPr>
        <p:grpSpPr>
          <a:xfrm>
            <a:off x="8094488" y="228608"/>
            <a:ext cx="710547" cy="667954"/>
            <a:chOff x="5651375" y="3806450"/>
            <a:chExt cx="481825" cy="481825"/>
          </a:xfrm>
        </p:grpSpPr>
        <p:sp>
          <p:nvSpPr>
            <p:cNvPr id="196" name="Google Shape;196;g16f78976198_1_0"/>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7" name="Google Shape;197;g16f78976198_1_0"/>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8" name="Google Shape;198;g16f78976198_1_0"/>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9" name="Google Shape;199;g16f78976198_1_0"/>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4d796282cb_0_35"/>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Consequence</a:t>
            </a: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900" b="0" i="0" u="none" strike="noStrike" cap="none">
                <a:solidFill>
                  <a:srgbClr val="000000"/>
                </a:solidFill>
                <a:latin typeface="Arial"/>
                <a:ea typeface="Arial"/>
                <a:cs typeface="Arial"/>
                <a:sym typeface="Arial"/>
              </a:rPr>
              <a:t>Mr. Jones stops his instruction and raises his voice, prompting the student to put up the phone.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 name="Google Shape;363;g24d796282cb_0_35"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24d796282cb_0_35"/>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Behavior</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Student ignores Mr. Jones, pulls up the hood, and stays on phone</a:t>
            </a:r>
            <a:endParaRPr sz="1600" b="0" i="0" u="none" strike="noStrike" cap="none">
              <a:solidFill>
                <a:srgbClr val="000000"/>
              </a:solidFill>
              <a:latin typeface="Arial"/>
              <a:ea typeface="Arial"/>
              <a:cs typeface="Arial"/>
              <a:sym typeface="Arial"/>
            </a:endParaRPr>
          </a:p>
        </p:txBody>
      </p:sp>
      <p:sp>
        <p:nvSpPr>
          <p:cNvPr id="365" name="Google Shape;365;g24d796282cb_0_35"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4d796282cb_0_35"/>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prompts students to put phones away</a:t>
            </a:r>
            <a:endParaRPr sz="2100" b="0" i="0" u="none" strike="noStrike" cap="none">
              <a:solidFill>
                <a:srgbClr val="000000"/>
              </a:solidFill>
              <a:latin typeface="Arial"/>
              <a:ea typeface="Arial"/>
              <a:cs typeface="Arial"/>
              <a:sym typeface="Arial"/>
            </a:endParaRPr>
          </a:p>
        </p:txBody>
      </p:sp>
      <p:sp>
        <p:nvSpPr>
          <p:cNvPr id="367" name="Google Shape;367;g24d796282cb_0_3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ABC’s of Behavior Example 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24b1b9bd0d1_2_273" title="Reflection in mirror"/>
          <p:cNvPicPr preferRelativeResize="0"/>
          <p:nvPr/>
        </p:nvPicPr>
        <p:blipFill rotWithShape="1">
          <a:blip r:embed="rId3">
            <a:alphaModFix/>
          </a:blip>
          <a:srcRect/>
          <a:stretch/>
        </p:blipFill>
        <p:spPr>
          <a:xfrm>
            <a:off x="4572000" y="2506200"/>
            <a:ext cx="4139998" cy="2759999"/>
          </a:xfrm>
          <a:prstGeom prst="rect">
            <a:avLst/>
          </a:prstGeom>
          <a:noFill/>
          <a:ln>
            <a:noFill/>
          </a:ln>
        </p:spPr>
      </p:pic>
      <p:sp>
        <p:nvSpPr>
          <p:cNvPr id="373" name="Google Shape;373;g24b1b9bd0d1_2_273"/>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Let’s reflect on your personal scenario.</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Identify the antecedent, behavior and consequence.</a:t>
            </a:r>
            <a:endParaRPr/>
          </a:p>
        </p:txBody>
      </p:sp>
      <p:sp>
        <p:nvSpPr>
          <p:cNvPr id="374" name="Google Shape;374;g24b1b9bd0d1_2_273"/>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Reflection</a:t>
            </a:r>
            <a:endParaRPr/>
          </a:p>
        </p:txBody>
      </p:sp>
      <p:grpSp>
        <p:nvGrpSpPr>
          <p:cNvPr id="375" name="Google Shape;375;g24b1b9bd0d1_2_273" title="Personal Reflection"/>
          <p:cNvGrpSpPr/>
          <p:nvPr/>
        </p:nvGrpSpPr>
        <p:grpSpPr>
          <a:xfrm>
            <a:off x="8266543" y="228597"/>
            <a:ext cx="648865" cy="660482"/>
            <a:chOff x="1490050" y="3805975"/>
            <a:chExt cx="491900" cy="482350"/>
          </a:xfrm>
        </p:grpSpPr>
        <p:sp>
          <p:nvSpPr>
            <p:cNvPr id="376" name="Google Shape;376;g24b1b9bd0d1_2_27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77" name="Google Shape;377;g24b1b9bd0d1_2_27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78" name="Google Shape;378;g24b1b9bd0d1_2_27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79" name="Google Shape;379;g24b1b9bd0d1_2_27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13bbdaf2974_0_1261"/>
          <p:cNvSpPr txBox="1"/>
          <p:nvPr/>
        </p:nvSpPr>
        <p:spPr>
          <a:xfrm>
            <a:off x="4548698" y="3535879"/>
            <a:ext cx="32526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B45F06"/>
                </a:solidFill>
                <a:latin typeface="Verdana"/>
                <a:ea typeface="Verdana"/>
                <a:cs typeface="Verdana"/>
                <a:sym typeface="Verdana"/>
              </a:rPr>
              <a:t>MEDICATIONS</a:t>
            </a:r>
            <a:endParaRPr sz="2000" b="0" i="0" u="none" strike="noStrike" cap="none">
              <a:solidFill>
                <a:srgbClr val="B45F0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B45F0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2"/>
                </a:solidFill>
                <a:latin typeface="Verdana"/>
                <a:ea typeface="Verdana"/>
                <a:cs typeface="Verdana"/>
                <a:sym typeface="Verdana"/>
              </a:rPr>
              <a:t>ANXIETY/DEPRESSION</a:t>
            </a:r>
            <a:endParaRPr sz="2000" b="0"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Verdana"/>
                <a:ea typeface="Verdana"/>
                <a:cs typeface="Verdana"/>
                <a:sym typeface="Verdana"/>
              </a:rPr>
              <a:t>CONFLICT</a:t>
            </a:r>
            <a:endParaRPr sz="2000" b="0" i="0" u="none" strike="noStrike" cap="none">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6"/>
                </a:solidFill>
                <a:latin typeface="Verdana"/>
                <a:ea typeface="Verdana"/>
                <a:cs typeface="Verdana"/>
                <a:sym typeface="Verdana"/>
              </a:rPr>
              <a:t>SLEEP PROBLEMS</a:t>
            </a:r>
            <a:endParaRPr sz="2000" b="0" i="0" u="none" strike="noStrike" cap="none">
              <a:solidFill>
                <a:schemeClr val="accent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accent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Verdana"/>
                <a:ea typeface="Verdana"/>
                <a:cs typeface="Verdana"/>
                <a:sym typeface="Verdana"/>
              </a:rPr>
              <a:t>TRAUMATIC EVENT</a:t>
            </a:r>
            <a:endParaRPr sz="2000" b="0" i="0" u="none" strike="noStrike" cap="none">
              <a:solidFill>
                <a:schemeClr val="accent4"/>
              </a:solidFill>
              <a:latin typeface="Verdana"/>
              <a:ea typeface="Verdana"/>
              <a:cs typeface="Verdana"/>
              <a:sym typeface="Verdana"/>
            </a:endParaRPr>
          </a:p>
        </p:txBody>
      </p:sp>
      <p:sp>
        <p:nvSpPr>
          <p:cNvPr id="385" name="Google Shape;385;g13bbdaf2974_0_1261"/>
          <p:cNvSpPr txBox="1"/>
          <p:nvPr/>
        </p:nvSpPr>
        <p:spPr>
          <a:xfrm>
            <a:off x="703422" y="3535879"/>
            <a:ext cx="2961000" cy="2955300"/>
          </a:xfrm>
          <a:prstGeom prst="rect">
            <a:avLst/>
          </a:prstGeom>
          <a:noFill/>
          <a:ln>
            <a:noFill/>
          </a:ln>
        </p:spPr>
        <p:txBody>
          <a:bodyPr spcFirstLastPara="1" wrap="square" lIns="91425" tIns="91425" rIns="91425" bIns="91425" anchor="t" anchorCtr="0">
            <a:spAutoFit/>
          </a:bodyPr>
          <a:lstStyle/>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9900FF"/>
                </a:solidFill>
                <a:latin typeface="Verdana"/>
                <a:ea typeface="Verdana"/>
                <a:cs typeface="Verdana"/>
                <a:sym typeface="Verdana"/>
              </a:rPr>
              <a:t>FATIGUE</a:t>
            </a:r>
            <a:endParaRPr sz="2000" b="0" i="0" u="none" strike="noStrike" cap="none">
              <a:solidFill>
                <a:srgbClr val="99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9900FF"/>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0000FF"/>
                </a:solidFill>
                <a:latin typeface="Verdana"/>
                <a:ea typeface="Verdana"/>
                <a:cs typeface="Verdana"/>
                <a:sym typeface="Verdana"/>
              </a:rPr>
              <a:t>TRANSITIONS</a:t>
            </a:r>
            <a:endParaRPr sz="2000" b="0" i="0" u="none" strike="noStrike" cap="none">
              <a:solidFill>
                <a:srgbClr val="00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FF"/>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FF9800"/>
                </a:solidFill>
                <a:latin typeface="Verdana"/>
                <a:ea typeface="Verdana"/>
                <a:cs typeface="Verdana"/>
                <a:sym typeface="Verdana"/>
              </a:rPr>
              <a:t>TIME OF DAY</a:t>
            </a:r>
            <a:endParaRPr sz="2000" b="0" i="0" u="none" strike="noStrike" cap="none">
              <a:solidFill>
                <a:srgbClr val="FF98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98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741B47"/>
                </a:solidFill>
                <a:latin typeface="Verdana"/>
                <a:ea typeface="Verdana"/>
                <a:cs typeface="Verdana"/>
                <a:sym typeface="Verdana"/>
              </a:rPr>
              <a:t>HUNGER</a:t>
            </a:r>
            <a:endParaRPr sz="2000" b="0" i="0" u="none" strike="noStrike" cap="none">
              <a:solidFill>
                <a:srgbClr val="741B47"/>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741B47"/>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FF00FF"/>
                </a:solidFill>
                <a:latin typeface="Verdana"/>
                <a:ea typeface="Verdana"/>
                <a:cs typeface="Verdana"/>
                <a:sym typeface="Verdana"/>
              </a:rPr>
              <a:t>SICK/ALLERGIES</a:t>
            </a:r>
            <a:endParaRPr sz="2000" b="0" i="0" u="none" strike="noStrike" cap="none">
              <a:solidFill>
                <a:srgbClr val="FF00FF"/>
              </a:solidFill>
              <a:latin typeface="Verdana"/>
              <a:ea typeface="Verdana"/>
              <a:cs typeface="Verdana"/>
              <a:sym typeface="Verdana"/>
            </a:endParaRPr>
          </a:p>
        </p:txBody>
      </p:sp>
      <p:sp>
        <p:nvSpPr>
          <p:cNvPr id="386" name="Google Shape;386;g13bbdaf2974_0_1261"/>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 help explain why people respond differently at different times when presented with the same set of triggers</a:t>
            </a:r>
            <a:endParaRPr/>
          </a:p>
        </p:txBody>
      </p:sp>
      <p:sp>
        <p:nvSpPr>
          <p:cNvPr id="387" name="Google Shape;387;g13bbdaf2974_0_126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Setting Events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animEffect transition="in" filter="fade">
                                      <p:cBhvr>
                                        <p:cTn id="7" dur="1000"/>
                                        <p:tgtEl>
                                          <p:spTgt spid="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1" end="1"/>
                                            </p:txEl>
                                          </p:spTgt>
                                        </p:tgtEl>
                                        <p:attrNameLst>
                                          <p:attrName>style.visibility</p:attrName>
                                        </p:attrNameLst>
                                      </p:cBhvr>
                                      <p:to>
                                        <p:strVal val="visible"/>
                                      </p:to>
                                    </p:set>
                                    <p:animEffect transition="in" filter="fade">
                                      <p:cBhvr>
                                        <p:cTn id="12" dur="1000"/>
                                        <p:tgtEl>
                                          <p:spTgt spid="3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2" end="2"/>
                                            </p:txEl>
                                          </p:spTgt>
                                        </p:tgtEl>
                                        <p:attrNameLst>
                                          <p:attrName>style.visibility</p:attrName>
                                        </p:attrNameLst>
                                      </p:cBhvr>
                                      <p:to>
                                        <p:strVal val="visible"/>
                                      </p:to>
                                    </p:set>
                                    <p:animEffect transition="in" filter="fade">
                                      <p:cBhvr>
                                        <p:cTn id="17" dur="1000"/>
                                        <p:tgtEl>
                                          <p:spTgt spid="3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3" end="3"/>
                                            </p:txEl>
                                          </p:spTgt>
                                        </p:tgtEl>
                                        <p:attrNameLst>
                                          <p:attrName>style.visibility</p:attrName>
                                        </p:attrNameLst>
                                      </p:cBhvr>
                                      <p:to>
                                        <p:strVal val="visible"/>
                                      </p:to>
                                    </p:set>
                                    <p:animEffect transition="in" filter="fade">
                                      <p:cBhvr>
                                        <p:cTn id="22" dur="1000"/>
                                        <p:tgtEl>
                                          <p:spTgt spid="3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5">
                                            <p:txEl>
                                              <p:pRg st="4" end="4"/>
                                            </p:txEl>
                                          </p:spTgt>
                                        </p:tgtEl>
                                        <p:attrNameLst>
                                          <p:attrName>style.visibility</p:attrName>
                                        </p:attrNameLst>
                                      </p:cBhvr>
                                      <p:to>
                                        <p:strVal val="visible"/>
                                      </p:to>
                                    </p:set>
                                    <p:animEffect transition="in" filter="fade">
                                      <p:cBhvr>
                                        <p:cTn id="27" dur="1000"/>
                                        <p:tgtEl>
                                          <p:spTgt spid="3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5">
                                            <p:txEl>
                                              <p:pRg st="5" end="5"/>
                                            </p:txEl>
                                          </p:spTgt>
                                        </p:tgtEl>
                                        <p:attrNameLst>
                                          <p:attrName>style.visibility</p:attrName>
                                        </p:attrNameLst>
                                      </p:cBhvr>
                                      <p:to>
                                        <p:strVal val="visible"/>
                                      </p:to>
                                    </p:set>
                                    <p:animEffect transition="in" filter="fade">
                                      <p:cBhvr>
                                        <p:cTn id="32" dur="1000"/>
                                        <p:tgtEl>
                                          <p:spTgt spid="3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5">
                                            <p:txEl>
                                              <p:pRg st="6" end="6"/>
                                            </p:txEl>
                                          </p:spTgt>
                                        </p:tgtEl>
                                        <p:attrNameLst>
                                          <p:attrName>style.visibility</p:attrName>
                                        </p:attrNameLst>
                                      </p:cBhvr>
                                      <p:to>
                                        <p:strVal val="visible"/>
                                      </p:to>
                                    </p:set>
                                    <p:animEffect transition="in" filter="fade">
                                      <p:cBhvr>
                                        <p:cTn id="37" dur="1000"/>
                                        <p:tgtEl>
                                          <p:spTgt spid="38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5">
                                            <p:txEl>
                                              <p:pRg st="7" end="7"/>
                                            </p:txEl>
                                          </p:spTgt>
                                        </p:tgtEl>
                                        <p:attrNameLst>
                                          <p:attrName>style.visibility</p:attrName>
                                        </p:attrNameLst>
                                      </p:cBhvr>
                                      <p:to>
                                        <p:strVal val="visible"/>
                                      </p:to>
                                    </p:set>
                                    <p:animEffect transition="in" filter="fade">
                                      <p:cBhvr>
                                        <p:cTn id="42" dur="1000"/>
                                        <p:tgtEl>
                                          <p:spTgt spid="38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5">
                                            <p:txEl>
                                              <p:pRg st="8" end="8"/>
                                            </p:txEl>
                                          </p:spTgt>
                                        </p:tgtEl>
                                        <p:attrNameLst>
                                          <p:attrName>style.visibility</p:attrName>
                                        </p:attrNameLst>
                                      </p:cBhvr>
                                      <p:to>
                                        <p:strVal val="visible"/>
                                      </p:to>
                                    </p:set>
                                    <p:animEffect transition="in" filter="fade">
                                      <p:cBhvr>
                                        <p:cTn id="47" dur="1000"/>
                                        <p:tgtEl>
                                          <p:spTgt spid="38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4">
                                            <p:txEl>
                                              <p:pRg st="0" end="0"/>
                                            </p:txEl>
                                          </p:spTgt>
                                        </p:tgtEl>
                                        <p:attrNameLst>
                                          <p:attrName>style.visibility</p:attrName>
                                        </p:attrNameLst>
                                      </p:cBhvr>
                                      <p:to>
                                        <p:strVal val="visible"/>
                                      </p:to>
                                    </p:set>
                                    <p:animEffect transition="in" filter="fade">
                                      <p:cBhvr>
                                        <p:cTn id="52" dur="1000"/>
                                        <p:tgtEl>
                                          <p:spTgt spid="38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4">
                                            <p:txEl>
                                              <p:pRg st="1" end="1"/>
                                            </p:txEl>
                                          </p:spTgt>
                                        </p:tgtEl>
                                        <p:attrNameLst>
                                          <p:attrName>style.visibility</p:attrName>
                                        </p:attrNameLst>
                                      </p:cBhvr>
                                      <p:to>
                                        <p:strVal val="visible"/>
                                      </p:to>
                                    </p:set>
                                    <p:animEffect transition="in" filter="fade">
                                      <p:cBhvr>
                                        <p:cTn id="57" dur="1000"/>
                                        <p:tgtEl>
                                          <p:spTgt spid="38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4">
                                            <p:txEl>
                                              <p:pRg st="2" end="2"/>
                                            </p:txEl>
                                          </p:spTgt>
                                        </p:tgtEl>
                                        <p:attrNameLst>
                                          <p:attrName>style.visibility</p:attrName>
                                        </p:attrNameLst>
                                      </p:cBhvr>
                                      <p:to>
                                        <p:strVal val="visible"/>
                                      </p:to>
                                    </p:set>
                                    <p:animEffect transition="in" filter="fade">
                                      <p:cBhvr>
                                        <p:cTn id="62" dur="1000"/>
                                        <p:tgtEl>
                                          <p:spTgt spid="38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84">
                                            <p:txEl>
                                              <p:pRg st="3" end="3"/>
                                            </p:txEl>
                                          </p:spTgt>
                                        </p:tgtEl>
                                        <p:attrNameLst>
                                          <p:attrName>style.visibility</p:attrName>
                                        </p:attrNameLst>
                                      </p:cBhvr>
                                      <p:to>
                                        <p:strVal val="visible"/>
                                      </p:to>
                                    </p:set>
                                    <p:animEffect transition="in" filter="fade">
                                      <p:cBhvr>
                                        <p:cTn id="67" dur="1000"/>
                                        <p:tgtEl>
                                          <p:spTgt spid="38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4">
                                            <p:txEl>
                                              <p:pRg st="4" end="4"/>
                                            </p:txEl>
                                          </p:spTgt>
                                        </p:tgtEl>
                                        <p:attrNameLst>
                                          <p:attrName>style.visibility</p:attrName>
                                        </p:attrNameLst>
                                      </p:cBhvr>
                                      <p:to>
                                        <p:strVal val="visible"/>
                                      </p:to>
                                    </p:set>
                                    <p:animEffect transition="in" filter="fade">
                                      <p:cBhvr>
                                        <p:cTn id="72" dur="1000"/>
                                        <p:tgtEl>
                                          <p:spTgt spid="38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4">
                                            <p:txEl>
                                              <p:pRg st="5" end="5"/>
                                            </p:txEl>
                                          </p:spTgt>
                                        </p:tgtEl>
                                        <p:attrNameLst>
                                          <p:attrName>style.visibility</p:attrName>
                                        </p:attrNameLst>
                                      </p:cBhvr>
                                      <p:to>
                                        <p:strVal val="visible"/>
                                      </p:to>
                                    </p:set>
                                    <p:animEffect transition="in" filter="fade">
                                      <p:cBhvr>
                                        <p:cTn id="77" dur="1000"/>
                                        <p:tgtEl>
                                          <p:spTgt spid="38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4">
                                            <p:txEl>
                                              <p:pRg st="6" end="6"/>
                                            </p:txEl>
                                          </p:spTgt>
                                        </p:tgtEl>
                                        <p:attrNameLst>
                                          <p:attrName>style.visibility</p:attrName>
                                        </p:attrNameLst>
                                      </p:cBhvr>
                                      <p:to>
                                        <p:strVal val="visible"/>
                                      </p:to>
                                    </p:set>
                                    <p:animEffect transition="in" filter="fade">
                                      <p:cBhvr>
                                        <p:cTn id="82" dur="1000"/>
                                        <p:tgtEl>
                                          <p:spTgt spid="38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84">
                                            <p:txEl>
                                              <p:pRg st="7" end="7"/>
                                            </p:txEl>
                                          </p:spTgt>
                                        </p:tgtEl>
                                        <p:attrNameLst>
                                          <p:attrName>style.visibility</p:attrName>
                                        </p:attrNameLst>
                                      </p:cBhvr>
                                      <p:to>
                                        <p:strVal val="visible"/>
                                      </p:to>
                                    </p:set>
                                    <p:animEffect transition="in" filter="fade">
                                      <p:cBhvr>
                                        <p:cTn id="87" dur="1000"/>
                                        <p:tgtEl>
                                          <p:spTgt spid="38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4">
                                            <p:txEl>
                                              <p:pRg st="8" end="8"/>
                                            </p:txEl>
                                          </p:spTgt>
                                        </p:tgtEl>
                                        <p:attrNameLst>
                                          <p:attrName>style.visibility</p:attrName>
                                        </p:attrNameLst>
                                      </p:cBhvr>
                                      <p:to>
                                        <p:strVal val="visible"/>
                                      </p:to>
                                    </p:set>
                                    <p:animEffect transition="in" filter="fade">
                                      <p:cBhvr>
                                        <p:cTn id="92" dur="1000"/>
                                        <p:tgtEl>
                                          <p:spTgt spid="3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7bec288755_0_493"/>
          <p:cNvSpPr/>
          <p:nvPr/>
        </p:nvSpPr>
        <p:spPr>
          <a:xfrm>
            <a:off x="6824250" y="3633050"/>
            <a:ext cx="1997700" cy="11430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CONSEQUENCE</a:t>
            </a:r>
            <a:endParaRPr sz="1800" b="1" i="0" u="none" strike="noStrike" cap="none">
              <a:solidFill>
                <a:srgbClr val="000000"/>
              </a:solidFill>
              <a:latin typeface="Arial"/>
              <a:ea typeface="Arial"/>
              <a:cs typeface="Arial"/>
              <a:sym typeface="Arial"/>
            </a:endParaRPr>
          </a:p>
        </p:txBody>
      </p:sp>
      <p:sp>
        <p:nvSpPr>
          <p:cNvPr id="393" name="Google Shape;393;g17bec288755_0_493" title="Arrow"/>
          <p:cNvSpPr/>
          <p:nvPr/>
        </p:nvSpPr>
        <p:spPr>
          <a:xfrm>
            <a:off x="6219775" y="4103725"/>
            <a:ext cx="460200" cy="383700"/>
          </a:xfrm>
          <a:prstGeom prst="rightArrow">
            <a:avLst>
              <a:gd name="adj1" fmla="val 50000"/>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7bec288755_0_493"/>
          <p:cNvSpPr/>
          <p:nvPr/>
        </p:nvSpPr>
        <p:spPr>
          <a:xfrm>
            <a:off x="4065725" y="3633050"/>
            <a:ext cx="1764300" cy="1143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BEHAVIOR</a:t>
            </a:r>
            <a:endParaRPr sz="1800" b="1" i="0" u="none" strike="noStrike" cap="none">
              <a:solidFill>
                <a:schemeClr val="lt1"/>
              </a:solidFill>
              <a:latin typeface="Arial"/>
              <a:ea typeface="Arial"/>
              <a:cs typeface="Arial"/>
              <a:sym typeface="Arial"/>
            </a:endParaRPr>
          </a:p>
        </p:txBody>
      </p:sp>
      <p:sp>
        <p:nvSpPr>
          <p:cNvPr id="395" name="Google Shape;395;g17bec288755_0_493" title="Arrow"/>
          <p:cNvSpPr/>
          <p:nvPr/>
        </p:nvSpPr>
        <p:spPr>
          <a:xfrm>
            <a:off x="3379150" y="4012700"/>
            <a:ext cx="460200" cy="383700"/>
          </a:xfrm>
          <a:prstGeom prst="rightArrow">
            <a:avLst>
              <a:gd name="adj1" fmla="val 50000"/>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7bec288755_0_493"/>
          <p:cNvSpPr/>
          <p:nvPr/>
        </p:nvSpPr>
        <p:spPr>
          <a:xfrm>
            <a:off x="1388475" y="3633050"/>
            <a:ext cx="1764300" cy="1143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ANTECEDENT</a:t>
            </a:r>
            <a:endParaRPr sz="1800" b="1" i="0" u="none" strike="noStrike" cap="none">
              <a:solidFill>
                <a:srgbClr val="000000"/>
              </a:solidFill>
              <a:latin typeface="Arial"/>
              <a:ea typeface="Arial"/>
              <a:cs typeface="Arial"/>
              <a:sym typeface="Arial"/>
            </a:endParaRPr>
          </a:p>
        </p:txBody>
      </p:sp>
      <p:sp>
        <p:nvSpPr>
          <p:cNvPr id="397" name="Google Shape;397;g17bec288755_0_493" title="Arrow"/>
          <p:cNvSpPr/>
          <p:nvPr/>
        </p:nvSpPr>
        <p:spPr>
          <a:xfrm>
            <a:off x="567675" y="3253325"/>
            <a:ext cx="736500" cy="1143000"/>
          </a:xfrm>
          <a:prstGeom prst="curvedRightArrow">
            <a:avLst>
              <a:gd name="adj1" fmla="val 25000"/>
              <a:gd name="adj2" fmla="val 50000"/>
              <a:gd name="adj3" fmla="val 25000"/>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17bec288755_0_493"/>
          <p:cNvSpPr/>
          <p:nvPr/>
        </p:nvSpPr>
        <p:spPr>
          <a:xfrm>
            <a:off x="457200" y="2286000"/>
            <a:ext cx="1764300" cy="11430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SETTING EVENT</a:t>
            </a:r>
            <a:endParaRPr sz="1800" b="1" i="0" u="none" strike="noStrike" cap="none">
              <a:solidFill>
                <a:srgbClr val="000000"/>
              </a:solidFill>
              <a:latin typeface="Arial"/>
              <a:ea typeface="Arial"/>
              <a:cs typeface="Arial"/>
              <a:sym typeface="Arial"/>
            </a:endParaRPr>
          </a:p>
        </p:txBody>
      </p:sp>
      <p:sp>
        <p:nvSpPr>
          <p:cNvPr id="399" name="Google Shape;399;g17bec288755_0_49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ABC’s of Behavior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4e4af531ac_0_1"/>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Consequence</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900" b="0" i="0" u="none" strike="noStrike" cap="none">
                <a:solidFill>
                  <a:srgbClr val="000000"/>
                </a:solidFill>
                <a:latin typeface="Arial"/>
                <a:ea typeface="Arial"/>
                <a:cs typeface="Arial"/>
                <a:sym typeface="Arial"/>
              </a:rPr>
              <a:t>Mr. Jones stops his instruction and raises his voice, prompting the student to put up the phone.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 name="Google Shape;405;g24e4af531ac_0_1"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4e4af531ac_0_1"/>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Behavior</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Student ignores Mr. Jones, pulls up the hood, and stays on phone</a:t>
            </a:r>
            <a:endParaRPr sz="1600" b="0" i="0" u="none" strike="noStrike" cap="none">
              <a:solidFill>
                <a:srgbClr val="000000"/>
              </a:solidFill>
              <a:latin typeface="Arial"/>
              <a:ea typeface="Arial"/>
              <a:cs typeface="Arial"/>
              <a:sym typeface="Arial"/>
            </a:endParaRPr>
          </a:p>
        </p:txBody>
      </p:sp>
      <p:sp>
        <p:nvSpPr>
          <p:cNvPr id="407" name="Google Shape;407;g24e4af531ac_0_1"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4e4af531ac_0_1"/>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prompts students to put phones away</a:t>
            </a:r>
            <a:endParaRPr sz="2100" b="0" i="0" u="none" strike="noStrike" cap="none">
              <a:solidFill>
                <a:srgbClr val="000000"/>
              </a:solidFill>
              <a:latin typeface="Arial"/>
              <a:ea typeface="Arial"/>
              <a:cs typeface="Arial"/>
              <a:sym typeface="Arial"/>
            </a:endParaRPr>
          </a:p>
        </p:txBody>
      </p:sp>
      <p:sp>
        <p:nvSpPr>
          <p:cNvPr id="409" name="Google Shape;409;g24e4af531ac_0_1" title="Arrow"/>
          <p:cNvSpPr/>
          <p:nvPr/>
        </p:nvSpPr>
        <p:spPr>
          <a:xfrm>
            <a:off x="228600" y="2283850"/>
            <a:ext cx="635700" cy="1294500"/>
          </a:xfrm>
          <a:prstGeom prst="curvedRightArrow">
            <a:avLst>
              <a:gd name="adj1" fmla="val 25000"/>
              <a:gd name="adj2" fmla="val 50000"/>
              <a:gd name="adj3" fmla="val 25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24e4af531ac_0_1"/>
          <p:cNvSpPr/>
          <p:nvPr/>
        </p:nvSpPr>
        <p:spPr>
          <a:xfrm>
            <a:off x="233600" y="1102900"/>
            <a:ext cx="2066400" cy="12945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900" b="0" i="0" u="none" strike="noStrike" cap="none">
                <a:solidFill>
                  <a:srgbClr val="000000"/>
                </a:solidFill>
                <a:latin typeface="Arial"/>
                <a:ea typeface="Arial"/>
                <a:cs typeface="Arial"/>
                <a:sym typeface="Arial"/>
              </a:rPr>
              <a:t>What are some potential setting events for this scenario?</a:t>
            </a:r>
            <a:endParaRPr sz="1900" b="0" i="0" u="none" strike="noStrike" cap="none">
              <a:solidFill>
                <a:srgbClr val="000000"/>
              </a:solidFill>
              <a:latin typeface="Arial"/>
              <a:ea typeface="Arial"/>
              <a:cs typeface="Arial"/>
              <a:sym typeface="Arial"/>
            </a:endParaRPr>
          </a:p>
        </p:txBody>
      </p:sp>
      <p:sp>
        <p:nvSpPr>
          <p:cNvPr id="411" name="Google Shape;411;g24e4af531ac_0_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ABC’s of Behavior and Setting Events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4b1b9bd0d1_2_278"/>
          <p:cNvSpPr txBox="1">
            <a:spLocks noGrp="1"/>
          </p:cNvSpPr>
          <p:nvPr>
            <p:ph type="body" idx="1"/>
          </p:nvPr>
        </p:nvSpPr>
        <p:spPr>
          <a:xfrm>
            <a:off x="4613276" y="1617900"/>
            <a:ext cx="4038600" cy="4536600"/>
          </a:xfrm>
          <a:prstGeom prst="rect">
            <a:avLst/>
          </a:prstGeom>
          <a:noFill/>
          <a:ln>
            <a:noFill/>
          </a:ln>
        </p:spPr>
        <p:txBody>
          <a:bodyPr spcFirstLastPara="1" wrap="square" lIns="91425" tIns="45700" rIns="91425" bIns="45700" anchor="t" anchorCtr="0">
            <a:normAutofit lnSpcReduction="10000"/>
          </a:bodyPr>
          <a:lstStyle/>
          <a:p>
            <a:pPr marL="457200" lvl="0" indent="-431800" algn="l" rtl="0">
              <a:lnSpc>
                <a:spcPct val="100000"/>
              </a:lnSpc>
              <a:spcBef>
                <a:spcPts val="640"/>
              </a:spcBef>
              <a:spcAft>
                <a:spcPts val="0"/>
              </a:spcAft>
              <a:buSzPts val="3200"/>
              <a:buChar char="•"/>
            </a:pPr>
            <a:r>
              <a:rPr lang="en-US"/>
              <a:t>What setting events are your  students dealing with?</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What setting events are your colleagues dealing with?</a:t>
            </a:r>
            <a:endParaRPr/>
          </a:p>
        </p:txBody>
      </p:sp>
      <p:pic>
        <p:nvPicPr>
          <p:cNvPr id="417" name="Google Shape;417;g24b1b9bd0d1_2_278" title="iceburg"/>
          <p:cNvPicPr preferRelativeResize="0"/>
          <p:nvPr/>
        </p:nvPicPr>
        <p:blipFill rotWithShape="1">
          <a:blip r:embed="rId3">
            <a:alphaModFix amt="55000"/>
          </a:blip>
          <a:srcRect/>
          <a:stretch/>
        </p:blipFill>
        <p:spPr>
          <a:xfrm>
            <a:off x="547450" y="1949125"/>
            <a:ext cx="3499000" cy="3874150"/>
          </a:xfrm>
          <a:prstGeom prst="rect">
            <a:avLst/>
          </a:prstGeom>
          <a:noFill/>
          <a:ln>
            <a:noFill/>
          </a:ln>
        </p:spPr>
      </p:pic>
      <p:sp>
        <p:nvSpPr>
          <p:cNvPr id="418" name="Google Shape;418;g24b1b9bd0d1_2_278"/>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Small Group Discussion</a:t>
            </a:r>
            <a:endParaRPr/>
          </a:p>
        </p:txBody>
      </p:sp>
      <p:sp>
        <p:nvSpPr>
          <p:cNvPr id="419" name="Google Shape;419;g24b1b9bd0d1_2_278" title="Small Group Discussion"/>
          <p:cNvSpPr/>
          <p:nvPr/>
        </p:nvSpPr>
        <p:spPr>
          <a:xfrm>
            <a:off x="8266994" y="1405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g24b1b9bd0d1_2_4989" title="Break Time"/>
          <p:cNvPicPr preferRelativeResize="0"/>
          <p:nvPr/>
        </p:nvPicPr>
        <p:blipFill rotWithShape="1">
          <a:blip r:embed="rId3">
            <a:alphaModFix/>
          </a:blip>
          <a:srcRect/>
          <a:stretch/>
        </p:blipFill>
        <p:spPr>
          <a:xfrm>
            <a:off x="1139630" y="1600205"/>
            <a:ext cx="6864743" cy="4572000"/>
          </a:xfrm>
          <a:prstGeom prst="rect">
            <a:avLst/>
          </a:prstGeom>
          <a:noFill/>
          <a:ln>
            <a:noFill/>
          </a:ln>
        </p:spPr>
      </p:pic>
      <p:sp>
        <p:nvSpPr>
          <p:cNvPr id="425" name="Google Shape;425;g24b1b9bd0d1_2_498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Take a Break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24bc6e8db46_0_50" title="Reflection in Mirror"/>
          <p:cNvPicPr preferRelativeResize="0"/>
          <p:nvPr/>
        </p:nvPicPr>
        <p:blipFill rotWithShape="1">
          <a:blip r:embed="rId3">
            <a:alphaModFix/>
          </a:blip>
          <a:srcRect/>
          <a:stretch/>
        </p:blipFill>
        <p:spPr>
          <a:xfrm>
            <a:off x="4646202" y="2367819"/>
            <a:ext cx="4139998" cy="2759999"/>
          </a:xfrm>
          <a:prstGeom prst="rect">
            <a:avLst/>
          </a:prstGeom>
          <a:noFill/>
          <a:ln>
            <a:noFill/>
          </a:ln>
        </p:spPr>
      </p:pic>
      <p:sp>
        <p:nvSpPr>
          <p:cNvPr id="431" name="Google Shape;431;g24bc6e8db46_0_50"/>
          <p:cNvSpPr txBox="1">
            <a:spLocks noGrp="1"/>
          </p:cNvSpPr>
          <p:nvPr>
            <p:ph type="body" idx="1"/>
          </p:nvPr>
        </p:nvSpPr>
        <p:spPr>
          <a:xfrm>
            <a:off x="459200" y="1366050"/>
            <a:ext cx="4038600" cy="5492100"/>
          </a:xfrm>
          <a:prstGeom prst="rect">
            <a:avLst/>
          </a:prstGeom>
          <a:noFill/>
          <a:ln>
            <a:noFill/>
          </a:ln>
        </p:spPr>
        <p:txBody>
          <a:bodyPr spcFirstLastPara="1" wrap="square" lIns="91425" tIns="45700" rIns="91425" bIns="45700" anchor="t" anchorCtr="0">
            <a:noAutofit/>
          </a:bodyPr>
          <a:lstStyle/>
          <a:p>
            <a:pPr marL="457200" lvl="0" indent="-422728" algn="l" rtl="0">
              <a:lnSpc>
                <a:spcPct val="80000"/>
              </a:lnSpc>
              <a:spcBef>
                <a:spcPts val="640"/>
              </a:spcBef>
              <a:spcAft>
                <a:spcPts val="0"/>
              </a:spcAft>
              <a:buSzPts val="3400"/>
              <a:buChar char="•"/>
            </a:pPr>
            <a:r>
              <a:rPr lang="en-US" sz="2440"/>
              <a:t>Let’s reflect on your personal scenario.</a:t>
            </a:r>
            <a:endParaRPr sz="2440"/>
          </a:p>
          <a:p>
            <a:pPr marL="457200" lvl="0" indent="-422728" algn="l" rtl="0">
              <a:lnSpc>
                <a:spcPct val="80000"/>
              </a:lnSpc>
              <a:spcBef>
                <a:spcPts val="640"/>
              </a:spcBef>
              <a:spcAft>
                <a:spcPts val="0"/>
              </a:spcAft>
              <a:buSzPts val="3400"/>
              <a:buChar char="•"/>
            </a:pPr>
            <a:r>
              <a:rPr lang="en-US" sz="2440"/>
              <a:t>What setting events impacted your scenario?</a:t>
            </a:r>
            <a:endParaRPr sz="2440"/>
          </a:p>
          <a:p>
            <a:pPr marL="457200" lvl="0" indent="-422728" algn="l" rtl="0">
              <a:lnSpc>
                <a:spcPct val="80000"/>
              </a:lnSpc>
              <a:spcBef>
                <a:spcPts val="640"/>
              </a:spcBef>
              <a:spcAft>
                <a:spcPts val="0"/>
              </a:spcAft>
              <a:buSzPts val="3400"/>
              <a:buChar char="•"/>
            </a:pPr>
            <a:r>
              <a:rPr lang="en-US" sz="2440"/>
              <a:t>Based on the ABC’s and settings events, what is your hypothesis of the function? </a:t>
            </a:r>
            <a:endParaRPr sz="2440"/>
          </a:p>
          <a:p>
            <a:pPr marL="457200" lvl="0" indent="-422728" algn="l" rtl="0">
              <a:lnSpc>
                <a:spcPct val="80000"/>
              </a:lnSpc>
              <a:spcBef>
                <a:spcPts val="640"/>
              </a:spcBef>
              <a:spcAft>
                <a:spcPts val="0"/>
              </a:spcAft>
              <a:buSzPts val="3400"/>
              <a:buChar char="•"/>
            </a:pPr>
            <a:r>
              <a:rPr lang="en-US" sz="2440"/>
              <a:t>How could communication with families help you understand these setting events?</a:t>
            </a:r>
            <a:endParaRPr sz="2440"/>
          </a:p>
          <a:p>
            <a:pPr marL="457200" lvl="0" indent="-228600" algn="l" rtl="0">
              <a:lnSpc>
                <a:spcPct val="80000"/>
              </a:lnSpc>
              <a:spcBef>
                <a:spcPts val="640"/>
              </a:spcBef>
              <a:spcAft>
                <a:spcPts val="0"/>
              </a:spcAft>
              <a:buSzPts val="3200"/>
              <a:buNone/>
            </a:pPr>
            <a:endParaRPr sz="2440"/>
          </a:p>
        </p:txBody>
      </p:sp>
      <p:sp>
        <p:nvSpPr>
          <p:cNvPr id="432" name="Google Shape;432;g24bc6e8db46_0_50" title="Small Group Discussion"/>
          <p:cNvSpPr/>
          <p:nvPr/>
        </p:nvSpPr>
        <p:spPr>
          <a:xfrm>
            <a:off x="8266544" y="10790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33" name="Google Shape;433;g24bc6e8db46_0_50"/>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Reflection and Small Group Discussion</a:t>
            </a:r>
            <a:endParaRPr/>
          </a:p>
        </p:txBody>
      </p:sp>
      <p:grpSp>
        <p:nvGrpSpPr>
          <p:cNvPr id="434" name="Google Shape;434;g24bc6e8db46_0_50" title="Personal Reflection"/>
          <p:cNvGrpSpPr/>
          <p:nvPr/>
        </p:nvGrpSpPr>
        <p:grpSpPr>
          <a:xfrm>
            <a:off x="8266543" y="228597"/>
            <a:ext cx="648865" cy="660482"/>
            <a:chOff x="1490050" y="3805975"/>
            <a:chExt cx="491900" cy="482350"/>
          </a:xfrm>
        </p:grpSpPr>
        <p:sp>
          <p:nvSpPr>
            <p:cNvPr id="435" name="Google Shape;435;g24bc6e8db46_0_5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36" name="Google Shape;436;g24bc6e8db46_0_5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37" name="Google Shape;437;g24bc6e8db46_0_5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38" name="Google Shape;438;g24bc6e8db46_0_5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35f1b408a8_0_46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Behavior Chains</a:t>
            </a:r>
            <a:endParaRPr/>
          </a:p>
        </p:txBody>
      </p:sp>
      <p:sp>
        <p:nvSpPr>
          <p:cNvPr id="444" name="Google Shape;444;g135f1b408a8_0_469"/>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Autofit/>
          </a:bodyPr>
          <a:lstStyle/>
          <a:p>
            <a:pPr marL="457200" lvl="0" indent="-424835" algn="l" rtl="0">
              <a:lnSpc>
                <a:spcPct val="100000"/>
              </a:lnSpc>
              <a:spcBef>
                <a:spcPts val="640"/>
              </a:spcBef>
              <a:spcAft>
                <a:spcPts val="0"/>
              </a:spcAft>
              <a:buSzPts val="3090"/>
              <a:buChar char="•"/>
            </a:pPr>
            <a:r>
              <a:rPr lang="en-US" sz="2440"/>
              <a:t>Each ensuing behavior in a given behavior chain becomes more serious than the one preceding it.  (Walker et al., 1995)</a:t>
            </a:r>
            <a:endParaRPr sz="2440"/>
          </a:p>
          <a:p>
            <a:pPr marL="457200" lvl="0" indent="-228600" algn="l" rtl="0">
              <a:lnSpc>
                <a:spcPct val="100000"/>
              </a:lnSpc>
              <a:spcBef>
                <a:spcPts val="640"/>
              </a:spcBef>
              <a:spcAft>
                <a:spcPts val="0"/>
              </a:spcAft>
              <a:buSzPts val="2890"/>
              <a:buNone/>
            </a:pPr>
            <a:endParaRPr sz="2440"/>
          </a:p>
          <a:p>
            <a:pPr marL="457200" lvl="0" indent="-424835" algn="l" rtl="0">
              <a:lnSpc>
                <a:spcPct val="100000"/>
              </a:lnSpc>
              <a:spcBef>
                <a:spcPts val="640"/>
              </a:spcBef>
              <a:spcAft>
                <a:spcPts val="0"/>
              </a:spcAft>
              <a:buSzPts val="3090"/>
              <a:buChar char="•"/>
            </a:pPr>
            <a:r>
              <a:rPr lang="en-US" sz="2440"/>
              <a:t>Prevent the behavior from becoming more serious by interrupting the behavioral chain at any time</a:t>
            </a:r>
            <a:endParaRPr sz="2440"/>
          </a:p>
          <a:p>
            <a:pPr marL="457200" lvl="0" indent="-228600" algn="l" rtl="0">
              <a:lnSpc>
                <a:spcPct val="100000"/>
              </a:lnSpc>
              <a:spcBef>
                <a:spcPts val="640"/>
              </a:spcBef>
              <a:spcAft>
                <a:spcPts val="0"/>
              </a:spcAft>
              <a:buSzPts val="2890"/>
              <a:buNone/>
            </a:pPr>
            <a:endParaRPr sz="2440"/>
          </a:p>
          <a:p>
            <a:pPr marL="457200" lvl="0" indent="-424835" algn="l" rtl="0">
              <a:lnSpc>
                <a:spcPct val="100000"/>
              </a:lnSpc>
              <a:spcBef>
                <a:spcPts val="640"/>
              </a:spcBef>
              <a:spcAft>
                <a:spcPts val="0"/>
              </a:spcAft>
              <a:buSzPts val="3090"/>
              <a:buChar char="•"/>
            </a:pPr>
            <a:r>
              <a:rPr lang="en-US" sz="2440"/>
              <a:t>One way to change the student’s successive behaviors is to change the teacher’s responses.	</a:t>
            </a:r>
            <a:endParaRPr sz="2440"/>
          </a:p>
          <a:p>
            <a:pPr marL="457200" lvl="0" indent="-228600" algn="l" rtl="0">
              <a:lnSpc>
                <a:spcPct val="100000"/>
              </a:lnSpc>
              <a:spcBef>
                <a:spcPts val="640"/>
              </a:spcBef>
              <a:spcAft>
                <a:spcPts val="0"/>
              </a:spcAft>
              <a:buSzPts val="2890"/>
              <a:buNone/>
            </a:pPr>
            <a:endParaRPr sz="244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g16f78976198_1_497" descr="Chain of events showing a response to behaviror" title="Chain of events"/>
          <p:cNvPicPr preferRelativeResize="0"/>
          <p:nvPr/>
        </p:nvPicPr>
        <p:blipFill rotWithShape="1">
          <a:blip r:embed="rId3">
            <a:alphaModFix/>
          </a:blip>
          <a:srcRect/>
          <a:stretch/>
        </p:blipFill>
        <p:spPr>
          <a:xfrm>
            <a:off x="433200" y="1472650"/>
            <a:ext cx="7482621" cy="5289175"/>
          </a:xfrm>
          <a:prstGeom prst="rect">
            <a:avLst/>
          </a:prstGeom>
          <a:noFill/>
          <a:ln>
            <a:noFill/>
          </a:ln>
        </p:spPr>
      </p:pic>
      <p:sp>
        <p:nvSpPr>
          <p:cNvPr id="450" name="Google Shape;450;g16f78976198_1_497"/>
          <p:cNvSpPr txBox="1"/>
          <p:nvPr/>
        </p:nvSpPr>
        <p:spPr>
          <a:xfrm>
            <a:off x="6506800" y="6550200"/>
            <a:ext cx="165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@The_Therapist_Parent</a:t>
            </a:r>
            <a:endParaRPr sz="800" b="0" i="0" u="none" strike="noStrike" cap="none">
              <a:solidFill>
                <a:srgbClr val="000000"/>
              </a:solidFill>
              <a:latin typeface="Verdana"/>
              <a:ea typeface="Verdana"/>
              <a:cs typeface="Verdana"/>
              <a:sym typeface="Verdana"/>
            </a:endParaRPr>
          </a:p>
        </p:txBody>
      </p:sp>
      <p:sp>
        <p:nvSpPr>
          <p:cNvPr id="451" name="Google Shape;451;g16f78976198_1_49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Responding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4b1b9bd0d1_2_136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Establishing Our Purpose</a:t>
            </a:r>
            <a:endParaRPr>
              <a:solidFill>
                <a:schemeClr val="lt1"/>
              </a:solidFill>
            </a:endParaRPr>
          </a:p>
        </p:txBody>
      </p:sp>
      <p:sp>
        <p:nvSpPr>
          <p:cNvPr id="205" name="Google Shape;205;g24b1b9bd0d1_2_136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Autofit/>
          </a:bodyPr>
          <a:lstStyle/>
          <a:p>
            <a:pPr marL="457200" lvl="0" indent="-381000" algn="l" rtl="0">
              <a:lnSpc>
                <a:spcPct val="107916"/>
              </a:lnSpc>
              <a:spcBef>
                <a:spcPts val="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Understand the foundational principles of behavior in order to design more effective interventions</a:t>
            </a:r>
            <a:endParaRPr sz="2400">
              <a:solidFill>
                <a:srgbClr val="2F2F2F"/>
              </a:solidFill>
              <a:latin typeface="Verdana"/>
              <a:ea typeface="Verdana"/>
              <a:cs typeface="Verdana"/>
              <a:sym typeface="Verdana"/>
            </a:endParaRPr>
          </a:p>
          <a:p>
            <a:pPr marL="457200" lvl="0" indent="-381000" algn="l" rtl="0">
              <a:lnSpc>
                <a:spcPct val="107916"/>
              </a:lnSpc>
              <a:spcBef>
                <a:spcPts val="100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Develop an understanding of the escalation cycle and contributing factors</a:t>
            </a:r>
            <a:endParaRPr sz="2400">
              <a:solidFill>
                <a:srgbClr val="2F2F2F"/>
              </a:solidFill>
              <a:latin typeface="Verdana"/>
              <a:ea typeface="Verdana"/>
              <a:cs typeface="Verdana"/>
              <a:sym typeface="Verdana"/>
            </a:endParaRPr>
          </a:p>
          <a:p>
            <a:pPr marL="457200" lvl="0" indent="-381000" algn="l" rtl="0">
              <a:lnSpc>
                <a:spcPct val="107916"/>
              </a:lnSpc>
              <a:spcBef>
                <a:spcPts val="100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Examine our responses throughout the phases of the escalation cycle in order to support student behavior</a:t>
            </a:r>
            <a:endParaRPr sz="2400">
              <a:solidFill>
                <a:srgbClr val="2F2F2F"/>
              </a:solidFill>
              <a:latin typeface="Verdana"/>
              <a:ea typeface="Verdana"/>
              <a:cs typeface="Verdana"/>
              <a:sym typeface="Verdana"/>
            </a:endParaRPr>
          </a:p>
          <a:p>
            <a:pPr marL="457200" lvl="0" indent="-381000" algn="l" rtl="0">
              <a:lnSpc>
                <a:spcPct val="100000"/>
              </a:lnSpc>
              <a:spcBef>
                <a:spcPts val="1000"/>
              </a:spcBef>
              <a:spcAft>
                <a:spcPts val="1000"/>
              </a:spcAft>
              <a:buClr>
                <a:srgbClr val="2F2F2F"/>
              </a:buClr>
              <a:buSzPts val="2400"/>
              <a:buFont typeface="Verdana"/>
              <a:buChar char="•"/>
            </a:pPr>
            <a:r>
              <a:rPr lang="en-US" sz="2400">
                <a:solidFill>
                  <a:srgbClr val="2F2F2F"/>
                </a:solidFill>
                <a:latin typeface="Verdana"/>
                <a:ea typeface="Verdana"/>
                <a:cs typeface="Verdana"/>
                <a:sym typeface="Verdana"/>
              </a:rPr>
              <a:t>Explore evidenced-based interventions to apply throughout the escalation cycle</a:t>
            </a:r>
            <a:r>
              <a:rPr lang="en-US">
                <a:latin typeface="Verdana"/>
                <a:ea typeface="Verdana"/>
                <a:cs typeface="Verdana"/>
                <a:sym typeface="Verdana"/>
              </a:rPr>
              <a:t>	</a:t>
            </a:r>
            <a:endParaRPr>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aphicFrame>
        <p:nvGraphicFramePr>
          <p:cNvPr id="456" name="Google Shape;456;g24b1b9bd0d1_2_310" descr="Chart showing behavior chain" title="Behavior chain "/>
          <p:cNvGraphicFramePr/>
          <p:nvPr/>
        </p:nvGraphicFramePr>
        <p:xfrm>
          <a:off x="457200" y="1554630"/>
          <a:ext cx="3000000" cy="3000000"/>
        </p:xfrm>
        <a:graphic>
          <a:graphicData uri="http://schemas.openxmlformats.org/drawingml/2006/table">
            <a:tbl>
              <a:tblPr firstRow="1">
                <a:noFill/>
                <a:tableStyleId>{3ABDBFE3-DA28-459D-8B34-4FC461E934B9}</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023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Teacher</a:t>
                      </a:r>
                      <a:endParaRPr sz="2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Student</a:t>
                      </a:r>
                      <a:endParaRPr sz="2400" b="1" u="none" strike="noStrike" cap="none"/>
                    </a:p>
                  </a:txBody>
                  <a:tcPr marL="91425" marR="91425" marT="91425" marB="91425"/>
                </a:tc>
                <a:extLst>
                  <a:ext uri="{0D108BD9-81ED-4DB2-BD59-A6C34878D82A}">
                    <a16:rowId xmlns:a16="http://schemas.microsoft.com/office/drawing/2014/main" val="10000"/>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greets Carson as as he enters the classroom.</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nods and puts his head down.</a:t>
                      </a:r>
                      <a:endParaRPr sz="2400" u="none" strike="noStrike" cap="none"/>
                    </a:p>
                  </a:txBody>
                  <a:tcPr marL="91425" marR="91425" marT="91425" marB="91425"/>
                </a:tc>
                <a:extLst>
                  <a:ext uri="{0D108BD9-81ED-4DB2-BD59-A6C34878D82A}">
                    <a16:rowId xmlns:a16="http://schemas.microsoft.com/office/drawing/2014/main" val="10001"/>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repeats himself, “I said good morning Carson.”</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looks up, sucks his teeth and looks away.</a:t>
                      </a:r>
                      <a:endParaRPr sz="2400" u="none" strike="noStrike" cap="none"/>
                    </a:p>
                  </a:txBody>
                  <a:tcPr marL="91425" marR="91425" marT="91425" marB="91425"/>
                </a:tc>
                <a:extLst>
                  <a:ext uri="{0D108BD9-81ED-4DB2-BD59-A6C34878D82A}">
                    <a16:rowId xmlns:a16="http://schemas.microsoft.com/office/drawing/2014/main" val="10002"/>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says, “Fine, you can just start your work.” and passes out a math worksheet.</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runs out of the classroom.</a:t>
                      </a:r>
                      <a:endParaRPr sz="2400" u="none" strike="noStrike" cap="none"/>
                    </a:p>
                  </a:txBody>
                  <a:tcPr marL="91425" marR="91425" marT="91425" marB="91425"/>
                </a:tc>
                <a:extLst>
                  <a:ext uri="{0D108BD9-81ED-4DB2-BD59-A6C34878D82A}">
                    <a16:rowId xmlns:a16="http://schemas.microsoft.com/office/drawing/2014/main" val="10003"/>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follows and sends Carson to the office.</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a:t>
                      </a:r>
                      <a:endParaRPr sz="24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457" name="Google Shape;457;g24b1b9bd0d1_2_31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Behavior Chain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g24bc6e8db46_0_62" title="Reflection in mirror"/>
          <p:cNvPicPr preferRelativeResize="0"/>
          <p:nvPr/>
        </p:nvPicPr>
        <p:blipFill rotWithShape="1">
          <a:blip r:embed="rId3">
            <a:alphaModFix/>
          </a:blip>
          <a:srcRect/>
          <a:stretch/>
        </p:blipFill>
        <p:spPr>
          <a:xfrm>
            <a:off x="4775406" y="2049012"/>
            <a:ext cx="4139998" cy="2759999"/>
          </a:xfrm>
          <a:prstGeom prst="rect">
            <a:avLst/>
          </a:prstGeom>
          <a:noFill/>
          <a:ln>
            <a:noFill/>
          </a:ln>
        </p:spPr>
      </p:pic>
      <p:sp>
        <p:nvSpPr>
          <p:cNvPr id="463" name="Google Shape;463;g24bc6e8db46_0_62"/>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Let’s reflect on your personal scenario.</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Can you identify one or more behavior chains?</a:t>
            </a:r>
            <a:endParaRPr/>
          </a:p>
        </p:txBody>
      </p:sp>
      <p:sp>
        <p:nvSpPr>
          <p:cNvPr id="464" name="Google Shape;464;g24bc6e8db46_0_62"/>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Reflection</a:t>
            </a:r>
            <a:endParaRPr/>
          </a:p>
        </p:txBody>
      </p:sp>
      <p:grpSp>
        <p:nvGrpSpPr>
          <p:cNvPr id="465" name="Google Shape;465;g24bc6e8db46_0_62" title="Personal Reflection"/>
          <p:cNvGrpSpPr/>
          <p:nvPr/>
        </p:nvGrpSpPr>
        <p:grpSpPr>
          <a:xfrm>
            <a:off x="8266543" y="228597"/>
            <a:ext cx="648865" cy="660482"/>
            <a:chOff x="1490050" y="3805975"/>
            <a:chExt cx="491900" cy="482350"/>
          </a:xfrm>
        </p:grpSpPr>
        <p:sp>
          <p:nvSpPr>
            <p:cNvPr id="466" name="Google Shape;466;g24bc6e8db46_0_6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67" name="Google Shape;467;g24bc6e8db46_0_6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68" name="Google Shape;468;g24bc6e8db46_0_6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69" name="Google Shape;469;g24bc6e8db46_0_6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24b1b9bd0d1_2_301" title="Drop of water"/>
          <p:cNvPicPr preferRelativeResize="0"/>
          <p:nvPr/>
        </p:nvPicPr>
        <p:blipFill rotWithShape="1">
          <a:blip r:embed="rId3">
            <a:alphaModFix/>
          </a:blip>
          <a:srcRect/>
          <a:stretch/>
        </p:blipFill>
        <p:spPr>
          <a:xfrm>
            <a:off x="1590675" y="1652575"/>
            <a:ext cx="5962650" cy="4467225"/>
          </a:xfrm>
          <a:prstGeom prst="rect">
            <a:avLst/>
          </a:prstGeom>
          <a:noFill/>
          <a:ln>
            <a:noFill/>
          </a:ln>
        </p:spPr>
      </p:pic>
      <p:sp>
        <p:nvSpPr>
          <p:cNvPr id="475" name="Google Shape;475;g24b1b9bd0d1_2_30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What else can contribute to behavior?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4b1b9bd0d1_2_792"/>
          <p:cNvSpPr txBox="1"/>
          <p:nvPr/>
        </p:nvSpPr>
        <p:spPr>
          <a:xfrm>
            <a:off x="457200" y="1484225"/>
            <a:ext cx="8458200" cy="425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Results from an </a:t>
            </a:r>
            <a:r>
              <a:rPr lang="en-US" sz="3200" b="1" i="1" u="none" strike="noStrike" cap="none">
                <a:solidFill>
                  <a:srgbClr val="000000"/>
                </a:solidFill>
                <a:latin typeface="Verdana"/>
                <a:ea typeface="Verdana"/>
                <a:cs typeface="Verdana"/>
                <a:sym typeface="Verdana"/>
              </a:rPr>
              <a:t>event</a:t>
            </a:r>
            <a:r>
              <a:rPr lang="en-US" sz="3200" b="0" i="0" u="none" strike="noStrike" cap="none">
                <a:solidFill>
                  <a:srgbClr val="000000"/>
                </a:solidFill>
                <a:latin typeface="Verdana"/>
                <a:ea typeface="Verdana"/>
                <a:cs typeface="Verdana"/>
                <a:sym typeface="Verdana"/>
              </a:rPr>
              <a:t>, series of events, or set of circumstances that is </a:t>
            </a:r>
            <a:r>
              <a:rPr lang="en-US" sz="3200" b="1" i="1" u="none" strike="noStrike" cap="none">
                <a:solidFill>
                  <a:srgbClr val="000000"/>
                </a:solidFill>
                <a:latin typeface="Verdana"/>
                <a:ea typeface="Verdana"/>
                <a:cs typeface="Verdana"/>
                <a:sym typeface="Verdana"/>
              </a:rPr>
              <a:t>experienced</a:t>
            </a:r>
            <a:r>
              <a:rPr lang="en-US" sz="3200" b="0" i="0" u="none" strike="noStrike" cap="none">
                <a:solidFill>
                  <a:srgbClr val="000000"/>
                </a:solidFill>
                <a:latin typeface="Verdana"/>
                <a:ea typeface="Verdana"/>
                <a:cs typeface="Verdana"/>
                <a:sym typeface="Verdana"/>
              </a:rPr>
              <a:t> by an individual as physically or emotionally harmful or life threatening and that has lasting adverse </a:t>
            </a:r>
            <a:r>
              <a:rPr lang="en-US" sz="3200" b="1" i="1" u="none" strike="noStrike" cap="none">
                <a:solidFill>
                  <a:srgbClr val="000000"/>
                </a:solidFill>
                <a:latin typeface="Verdana"/>
                <a:ea typeface="Verdana"/>
                <a:cs typeface="Verdana"/>
                <a:sym typeface="Verdana"/>
              </a:rPr>
              <a:t>effects</a:t>
            </a:r>
            <a:r>
              <a:rPr lang="en-US" sz="3200" b="0" i="0" u="none" strike="noStrike" cap="none">
                <a:solidFill>
                  <a:srgbClr val="000000"/>
                </a:solidFill>
                <a:latin typeface="Verdana"/>
                <a:ea typeface="Verdana"/>
                <a:cs typeface="Verdana"/>
                <a:sym typeface="Verdana"/>
              </a:rPr>
              <a:t> on the individual's functioning and mental, physical, social, emotional, or spiritual well-being. </a:t>
            </a:r>
            <a:endParaRPr sz="3200" b="0" i="0" u="none" strike="noStrike" cap="none">
              <a:solidFill>
                <a:srgbClr val="000000"/>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6387"/>
                </a:solidFill>
                <a:latin typeface="Calibri"/>
                <a:ea typeface="Calibri"/>
                <a:cs typeface="Calibri"/>
                <a:sym typeface="Calibri"/>
              </a:rPr>
              <a:t>				</a:t>
            </a:r>
            <a:r>
              <a:rPr lang="en-US" sz="3600">
                <a:solidFill>
                  <a:srgbClr val="006387"/>
                </a:solidFill>
                <a:latin typeface="Calibri"/>
                <a:ea typeface="Calibri"/>
                <a:cs typeface="Calibri"/>
                <a:sym typeface="Calibri"/>
              </a:rPr>
              <a:t>  </a:t>
            </a:r>
            <a:r>
              <a:rPr lang="en-US" sz="36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t>
            </a:r>
            <a:r>
              <a:rPr lang="en-US" sz="2800" u="sng">
                <a:solidFill>
                  <a:schemeClr val="hlink"/>
                </a:solidFill>
                <a:latin typeface="Calibri"/>
                <a:ea typeface="Calibri"/>
                <a:cs typeface="Calibri"/>
                <a:sym typeface="Calibri"/>
                <a:hlinkClick r:id="rId3"/>
              </a:rPr>
              <a:t>SAMHSA, 2023</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6387"/>
                </a:solidFill>
                <a:latin typeface="Calibri"/>
                <a:ea typeface="Calibri"/>
                <a:cs typeface="Calibri"/>
                <a:sym typeface="Calibri"/>
              </a:rPr>
              <a:t>							     </a:t>
            </a:r>
            <a:endParaRPr sz="11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3000"/>
              <a:buFont typeface="Arial"/>
              <a:buNone/>
            </a:pPr>
            <a:endParaRPr sz="2000" b="0" i="0" u="none" strike="noStrike" cap="none">
              <a:solidFill>
                <a:schemeClr val="dk1"/>
              </a:solidFill>
              <a:latin typeface="Times New Roman"/>
              <a:ea typeface="Times New Roman"/>
              <a:cs typeface="Times New Roman"/>
              <a:sym typeface="Times New Roman"/>
            </a:endParaRPr>
          </a:p>
        </p:txBody>
      </p:sp>
      <p:sp>
        <p:nvSpPr>
          <p:cNvPr id="482" name="Google Shape;482;g24b1b9bd0d1_2_79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Impact of Trauma on Behavior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24b1b9bd0d1_2_798"/>
          <p:cNvSpPr txBox="1"/>
          <p:nvPr/>
        </p:nvSpPr>
        <p:spPr>
          <a:xfrm>
            <a:off x="3913525" y="5787800"/>
            <a:ext cx="3317100" cy="400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t>
            </a:r>
            <a:r>
              <a:rPr lang="en-US" sz="1400" b="0" i="0" u="sng" strike="noStrike" cap="none">
                <a:solidFill>
                  <a:schemeClr val="hlink"/>
                </a:solidFill>
                <a:latin typeface="Verdana"/>
                <a:ea typeface="Verdana"/>
                <a:cs typeface="Verdana"/>
                <a:sym typeface="Verdana"/>
                <a:hlinkClick r:id="rId3"/>
              </a:rPr>
              <a:t>Goldsmith et al., 2013</a:t>
            </a:r>
            <a:r>
              <a:rPr lang="en-US" sz="1400" b="0" i="0" u="none" strike="noStrike" cap="none">
                <a:solidFill>
                  <a:srgbClr val="000000"/>
                </a:solidFill>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
        <p:nvSpPr>
          <p:cNvPr id="489" name="Google Shape;489;g24b1b9bd0d1_2_798" descr="Chart showing different types of trauma" title="Trauma chart"/>
          <p:cNvSpPr/>
          <p:nvPr/>
        </p:nvSpPr>
        <p:spPr>
          <a:xfrm rot="10800000" flipH="1">
            <a:off x="299100" y="1486525"/>
            <a:ext cx="8469600" cy="1050900"/>
          </a:xfrm>
          <a:prstGeom prst="round2DiagRect">
            <a:avLst>
              <a:gd name="adj1" fmla="val 0"/>
              <a:gd name="adj2" fmla="val 17764"/>
            </a:avLst>
          </a:prstGeom>
          <a:gradFill>
            <a:gsLst>
              <a:gs pos="0">
                <a:srgbClr val="D4E5F5"/>
              </a:gs>
              <a:gs pos="100000">
                <a:srgbClr val="70A4D5"/>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24b1b9bd0d1_2_798"/>
          <p:cNvSpPr txBox="1"/>
          <p:nvPr/>
        </p:nvSpPr>
        <p:spPr>
          <a:xfrm>
            <a:off x="2782048" y="1539475"/>
            <a:ext cx="33786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ACUTE</a:t>
            </a:r>
            <a:endParaRPr sz="2400" b="0" i="0" u="none" strike="noStrike" cap="none">
              <a:solidFill>
                <a:srgbClr val="000000"/>
              </a:solidFill>
              <a:latin typeface="Verdana"/>
              <a:ea typeface="Verdana"/>
              <a:cs typeface="Verdana"/>
              <a:sym typeface="Verdana"/>
            </a:endParaRPr>
          </a:p>
        </p:txBody>
      </p:sp>
      <p:sp>
        <p:nvSpPr>
          <p:cNvPr id="491" name="Google Shape;491;g24b1b9bd0d1_2_798"/>
          <p:cNvSpPr txBox="1"/>
          <p:nvPr/>
        </p:nvSpPr>
        <p:spPr>
          <a:xfrm>
            <a:off x="2666550" y="1940425"/>
            <a:ext cx="3609600" cy="48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 single incident</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160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grpSp>
        <p:nvGrpSpPr>
          <p:cNvPr id="492" name="Google Shape;492;g24b1b9bd0d1_2_798" descr="Chart showing different types of trauma" title="Trauma Chart"/>
          <p:cNvGrpSpPr/>
          <p:nvPr/>
        </p:nvGrpSpPr>
        <p:grpSpPr>
          <a:xfrm>
            <a:off x="330713" y="2623011"/>
            <a:ext cx="8482642" cy="1352524"/>
            <a:chOff x="5015939" y="2013881"/>
            <a:chExt cx="3234070" cy="1569600"/>
          </a:xfrm>
        </p:grpSpPr>
        <p:sp>
          <p:nvSpPr>
            <p:cNvPr id="493" name="Google Shape;493;g24b1b9bd0d1_2_798"/>
            <p:cNvSpPr/>
            <p:nvPr/>
          </p:nvSpPr>
          <p:spPr>
            <a:xfrm>
              <a:off x="5015939" y="2013881"/>
              <a:ext cx="3181800" cy="1569600"/>
            </a:xfrm>
            <a:prstGeom prst="round2DiagRect">
              <a:avLst>
                <a:gd name="adj1" fmla="val 0"/>
                <a:gd name="adj2" fmla="val 17764"/>
              </a:avLst>
            </a:prstGeom>
            <a:gradFill>
              <a:gsLst>
                <a:gs pos="0">
                  <a:srgbClr val="DBD4EB"/>
                </a:gs>
                <a:gs pos="100000">
                  <a:srgbClr val="9180BB"/>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24b1b9bd0d1_2_798"/>
            <p:cNvSpPr txBox="1"/>
            <p:nvPr/>
          </p:nvSpPr>
          <p:spPr>
            <a:xfrm>
              <a:off x="5078709" y="2074739"/>
              <a:ext cx="31713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CHRONIC </a:t>
              </a:r>
              <a:endParaRPr sz="2400" b="1" i="0" u="none" strike="noStrike" cap="none">
                <a:solidFill>
                  <a:srgbClr val="000000"/>
                </a:solidFill>
                <a:latin typeface="Verdana"/>
                <a:ea typeface="Verdana"/>
                <a:cs typeface="Verdana"/>
                <a:sym typeface="Verdana"/>
              </a:endParaRPr>
            </a:p>
          </p:txBody>
        </p:sp>
      </p:grpSp>
      <p:sp>
        <p:nvSpPr>
          <p:cNvPr id="495" name="Google Shape;495;g24b1b9bd0d1_2_798"/>
          <p:cNvSpPr txBox="1"/>
          <p:nvPr/>
        </p:nvSpPr>
        <p:spPr>
          <a:xfrm>
            <a:off x="533400" y="3111013"/>
            <a:ext cx="7875900" cy="11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Experiences that occur repeatedly over long periods of time</a:t>
            </a:r>
            <a:endParaRPr sz="2400" b="0" i="0" u="none" strike="noStrike" cap="none">
              <a:solidFill>
                <a:srgbClr val="000000"/>
              </a:solidFill>
              <a:latin typeface="Verdana"/>
              <a:ea typeface="Verdana"/>
              <a:cs typeface="Verdana"/>
              <a:sym typeface="Verdana"/>
            </a:endParaRPr>
          </a:p>
        </p:txBody>
      </p:sp>
      <p:grpSp>
        <p:nvGrpSpPr>
          <p:cNvPr id="496" name="Google Shape;496;g24b1b9bd0d1_2_798" descr="Chart showing different types of trauma" title="TRauma chart"/>
          <p:cNvGrpSpPr/>
          <p:nvPr/>
        </p:nvGrpSpPr>
        <p:grpSpPr>
          <a:xfrm>
            <a:off x="315760" y="3975525"/>
            <a:ext cx="8436290" cy="1634276"/>
            <a:chOff x="824183" y="4219985"/>
            <a:chExt cx="3955500" cy="2459407"/>
          </a:xfrm>
        </p:grpSpPr>
        <p:sp>
          <p:nvSpPr>
            <p:cNvPr id="497" name="Google Shape;497;g24b1b9bd0d1_2_798"/>
            <p:cNvSpPr/>
            <p:nvPr/>
          </p:nvSpPr>
          <p:spPr>
            <a:xfrm>
              <a:off x="824183" y="4219992"/>
              <a:ext cx="3955500" cy="2459400"/>
            </a:xfrm>
            <a:prstGeom prst="round2DiagRect">
              <a:avLst>
                <a:gd name="adj1" fmla="val 0"/>
                <a:gd name="adj2" fmla="val 17764"/>
              </a:avLst>
            </a:prstGeom>
            <a:gradFill>
              <a:gsLst>
                <a:gs pos="0">
                  <a:srgbClr val="DFE9FB"/>
                </a:gs>
                <a:gs pos="100000">
                  <a:srgbClr val="6E9BE7"/>
                </a:gs>
              </a:gsLst>
              <a:lin ang="5400012" scaled="0"/>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24b1b9bd0d1_2_798"/>
            <p:cNvSpPr txBox="1"/>
            <p:nvPr/>
          </p:nvSpPr>
          <p:spPr>
            <a:xfrm>
              <a:off x="1112625" y="4219985"/>
              <a:ext cx="3378600" cy="69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Verdana"/>
                  <a:ea typeface="Verdana"/>
                  <a:cs typeface="Verdana"/>
                  <a:sym typeface="Verdana"/>
                </a:rPr>
                <a:t>HISTORICAL</a:t>
              </a:r>
              <a:endParaRPr sz="2500" b="1" i="0" u="none" strike="noStrike" cap="none">
                <a:solidFill>
                  <a:srgbClr val="000000"/>
                </a:solidFill>
                <a:latin typeface="Verdana"/>
                <a:ea typeface="Verdana"/>
                <a:cs typeface="Verdana"/>
                <a:sym typeface="Verdana"/>
              </a:endParaRPr>
            </a:p>
          </p:txBody>
        </p:sp>
      </p:grpSp>
      <p:sp>
        <p:nvSpPr>
          <p:cNvPr id="499" name="Google Shape;499;g24b1b9bd0d1_2_798"/>
          <p:cNvSpPr txBox="1"/>
          <p:nvPr/>
        </p:nvSpPr>
        <p:spPr>
          <a:xfrm>
            <a:off x="574200" y="4442850"/>
            <a:ext cx="7794300" cy="105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The collective and cumulative trauma experienced by a particular group across generations still suffering the effects</a:t>
            </a:r>
            <a:endParaRPr sz="2400" b="0" i="0" u="none" strike="noStrike" cap="none">
              <a:solidFill>
                <a:srgbClr val="000000"/>
              </a:solidFill>
              <a:latin typeface="Verdana"/>
              <a:ea typeface="Verdana"/>
              <a:cs typeface="Verdana"/>
              <a:sym typeface="Verdana"/>
            </a:endParaRPr>
          </a:p>
        </p:txBody>
      </p:sp>
      <p:sp>
        <p:nvSpPr>
          <p:cNvPr id="500" name="Google Shape;500;g24b1b9bd0d1_2_79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Types of Trauma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4b1b9bd0d1_2_1065"/>
          <p:cNvSpPr txBox="1">
            <a:spLocks noGrp="1"/>
          </p:cNvSpPr>
          <p:nvPr>
            <p:ph type="body" idx="1"/>
          </p:nvPr>
        </p:nvSpPr>
        <p:spPr>
          <a:xfrm>
            <a:off x="4826675" y="1510925"/>
            <a:ext cx="38589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What types of trauma have your students experienced?</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How did this impact you?</a:t>
            </a:r>
            <a:endParaRPr/>
          </a:p>
        </p:txBody>
      </p:sp>
      <p:pic>
        <p:nvPicPr>
          <p:cNvPr id="506" name="Google Shape;506;g24b1b9bd0d1_2_1065" title="Black shoes"/>
          <p:cNvPicPr preferRelativeResize="0"/>
          <p:nvPr/>
        </p:nvPicPr>
        <p:blipFill rotWithShape="1">
          <a:blip r:embed="rId3">
            <a:alphaModFix/>
          </a:blip>
          <a:srcRect/>
          <a:stretch/>
        </p:blipFill>
        <p:spPr>
          <a:xfrm>
            <a:off x="444900" y="639225"/>
            <a:ext cx="1500225" cy="2250350"/>
          </a:xfrm>
          <a:prstGeom prst="rect">
            <a:avLst/>
          </a:prstGeom>
          <a:noFill/>
          <a:ln>
            <a:noFill/>
          </a:ln>
        </p:spPr>
      </p:pic>
      <p:pic>
        <p:nvPicPr>
          <p:cNvPr id="507" name="Google Shape;507;g24b1b9bd0d1_2_1065" title="White shoes"/>
          <p:cNvPicPr preferRelativeResize="0"/>
          <p:nvPr/>
        </p:nvPicPr>
        <p:blipFill rotWithShape="1">
          <a:blip r:embed="rId4">
            <a:alphaModFix/>
          </a:blip>
          <a:srcRect/>
          <a:stretch/>
        </p:blipFill>
        <p:spPr>
          <a:xfrm>
            <a:off x="2294025" y="2048700"/>
            <a:ext cx="1714499" cy="1143000"/>
          </a:xfrm>
          <a:prstGeom prst="rect">
            <a:avLst/>
          </a:prstGeom>
          <a:noFill/>
          <a:ln>
            <a:noFill/>
          </a:ln>
        </p:spPr>
      </p:pic>
      <p:pic>
        <p:nvPicPr>
          <p:cNvPr id="508" name="Google Shape;508;g24b1b9bd0d1_2_1065" title="Black heels"/>
          <p:cNvPicPr preferRelativeResize="0"/>
          <p:nvPr/>
        </p:nvPicPr>
        <p:blipFill rotWithShape="1">
          <a:blip r:embed="rId5">
            <a:alphaModFix/>
          </a:blip>
          <a:srcRect/>
          <a:stretch/>
        </p:blipFill>
        <p:spPr>
          <a:xfrm>
            <a:off x="3112175" y="4967050"/>
            <a:ext cx="1714500" cy="1714500"/>
          </a:xfrm>
          <a:prstGeom prst="rect">
            <a:avLst/>
          </a:prstGeom>
          <a:noFill/>
          <a:ln>
            <a:noFill/>
          </a:ln>
        </p:spPr>
      </p:pic>
      <p:pic>
        <p:nvPicPr>
          <p:cNvPr id="509" name="Google Shape;509;g24b1b9bd0d1_2_1065" title="brown shoes"/>
          <p:cNvPicPr preferRelativeResize="0"/>
          <p:nvPr/>
        </p:nvPicPr>
        <p:blipFill rotWithShape="1">
          <a:blip r:embed="rId6">
            <a:alphaModFix/>
          </a:blip>
          <a:srcRect/>
          <a:stretch/>
        </p:blipFill>
        <p:spPr>
          <a:xfrm>
            <a:off x="444900" y="5143434"/>
            <a:ext cx="2044200" cy="1361725"/>
          </a:xfrm>
          <a:prstGeom prst="rect">
            <a:avLst/>
          </a:prstGeom>
          <a:noFill/>
          <a:ln>
            <a:noFill/>
          </a:ln>
        </p:spPr>
      </p:pic>
      <p:pic>
        <p:nvPicPr>
          <p:cNvPr id="510" name="Google Shape;510;g24b1b9bd0d1_2_1065" title="Yellow shoes"/>
          <p:cNvPicPr preferRelativeResize="0"/>
          <p:nvPr/>
        </p:nvPicPr>
        <p:blipFill rotWithShape="1">
          <a:blip r:embed="rId7">
            <a:alphaModFix/>
          </a:blip>
          <a:srcRect/>
          <a:stretch/>
        </p:blipFill>
        <p:spPr>
          <a:xfrm>
            <a:off x="152400" y="3344100"/>
            <a:ext cx="2472376" cy="1646934"/>
          </a:xfrm>
          <a:prstGeom prst="rect">
            <a:avLst/>
          </a:prstGeom>
          <a:noFill/>
          <a:ln>
            <a:noFill/>
          </a:ln>
        </p:spPr>
      </p:pic>
      <p:sp>
        <p:nvSpPr>
          <p:cNvPr id="511" name="Google Shape;511;g24b1b9bd0d1_2_106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Shoe Partner</a:t>
            </a:r>
            <a:endParaRPr/>
          </a:p>
        </p:txBody>
      </p:sp>
      <p:sp>
        <p:nvSpPr>
          <p:cNvPr id="512" name="Google Shape;512;g24b1b9bd0d1_2_1065" title="Small Group Discussion"/>
          <p:cNvSpPr/>
          <p:nvPr/>
        </p:nvSpPr>
        <p:spPr>
          <a:xfrm>
            <a:off x="7917044" y="2746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24b1b9bd0d1_2_816"/>
          <p:cNvSpPr txBox="1"/>
          <p:nvPr/>
        </p:nvSpPr>
        <p:spPr>
          <a:xfrm>
            <a:off x="461050" y="1626450"/>
            <a:ext cx="8229600" cy="434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Individuals who have experienced trauma may react differently as they go through the phases of the escalation cycle.</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Often more challenging for adults to identify triggers and functions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Faster escalation to crisis/peak or little/no reaction when one would be expected</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Longer time in crisis/peak before de-escalating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		                           </a:t>
            </a:r>
            <a:endParaRPr sz="1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Verdana"/>
              <a:ea typeface="Verdana"/>
              <a:cs typeface="Verdana"/>
              <a:sym typeface="Verdana"/>
            </a:endParaRPr>
          </a:p>
        </p:txBody>
      </p:sp>
      <p:sp>
        <p:nvSpPr>
          <p:cNvPr id="519" name="Google Shape;519;g24b1b9bd0d1_2_81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Impact of Trauma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4b1b9bd0d1_2_822"/>
          <p:cNvSpPr txBox="1"/>
          <p:nvPr/>
        </p:nvSpPr>
        <p:spPr>
          <a:xfrm>
            <a:off x="5317425" y="6092800"/>
            <a:ext cx="2445000" cy="65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(Krasnoff, 2017) </a:t>
            </a:r>
            <a:endParaRPr sz="1400" b="0" i="0" u="none" strike="noStrike" cap="none">
              <a:solidFill>
                <a:srgbClr val="000000"/>
              </a:solidFill>
              <a:latin typeface="Verdana"/>
              <a:ea typeface="Verdana"/>
              <a:cs typeface="Verdana"/>
              <a:sym typeface="Verdana"/>
            </a:endParaRPr>
          </a:p>
        </p:txBody>
      </p:sp>
      <p:sp>
        <p:nvSpPr>
          <p:cNvPr id="526" name="Google Shape;526;g24b1b9bd0d1_2_822"/>
          <p:cNvSpPr txBox="1"/>
          <p:nvPr/>
        </p:nvSpPr>
        <p:spPr>
          <a:xfrm>
            <a:off x="563400" y="1865075"/>
            <a:ext cx="7351500" cy="3780300"/>
          </a:xfrm>
          <a:prstGeom prst="rect">
            <a:avLst/>
          </a:prstGeom>
          <a:noFill/>
          <a:ln>
            <a:noFill/>
          </a:ln>
        </p:spPr>
        <p:txBody>
          <a:bodyPr spcFirstLastPara="1" wrap="square" lIns="91425" tIns="91425" rIns="91425" bIns="91425" anchor="t" anchorCtr="0">
            <a:noAutofit/>
          </a:bodyPr>
          <a:lstStyle/>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Executive Functioning</a:t>
            </a:r>
            <a:endParaRPr sz="1400" b="0" i="0" u="none" strike="noStrike" cap="none">
              <a:solidFill>
                <a:srgbClr val="000000"/>
              </a:solidFill>
              <a:latin typeface="Arial"/>
              <a:ea typeface="Arial"/>
              <a:cs typeface="Arial"/>
              <a:sym typeface="Arial"/>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Language and Communication Skills</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Memory</a:t>
            </a:r>
            <a:endParaRPr sz="1400" b="0" i="0" u="none" strike="noStrike" cap="none">
              <a:solidFill>
                <a:srgbClr val="000000"/>
              </a:solidFill>
              <a:latin typeface="Arial"/>
              <a:ea typeface="Arial"/>
              <a:cs typeface="Arial"/>
              <a:sym typeface="Arial"/>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Ability to see Cause and Effect</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Organizational Ability</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Concentration and Attention</a:t>
            </a: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600"/>
              <a:buFont typeface="Arial"/>
              <a:buNone/>
            </a:pPr>
            <a:endParaRPr sz="2800" b="0" i="0" u="none" strike="noStrike" cap="none">
              <a:solidFill>
                <a:srgbClr val="000000"/>
              </a:solidFill>
              <a:latin typeface="Verdana"/>
              <a:ea typeface="Verdana"/>
              <a:cs typeface="Verdana"/>
              <a:sym typeface="Verdana"/>
            </a:endParaRPr>
          </a:p>
        </p:txBody>
      </p:sp>
      <p:sp>
        <p:nvSpPr>
          <p:cNvPr id="527" name="Google Shape;527;g24b1b9bd0d1_2_82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Impact in the Classroom?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16f78976198_1_980" title="Copy of Explaining the Brain to Children and Adolescents on Vimeo.mp4">
            <a:hlinkClick r:id="rId3"/>
          </p:cNvPr>
          <p:cNvPicPr preferRelativeResize="0"/>
          <p:nvPr/>
        </p:nvPicPr>
        <p:blipFill rotWithShape="1">
          <a:blip r:embed="rId4">
            <a:alphaModFix/>
          </a:blip>
          <a:srcRect/>
          <a:stretch/>
        </p:blipFill>
        <p:spPr>
          <a:xfrm>
            <a:off x="1782325" y="1700992"/>
            <a:ext cx="5579350" cy="4184501"/>
          </a:xfrm>
          <a:prstGeom prst="rect">
            <a:avLst/>
          </a:prstGeom>
          <a:noFill/>
          <a:ln>
            <a:noFill/>
          </a:ln>
        </p:spPr>
      </p:pic>
      <p:sp>
        <p:nvSpPr>
          <p:cNvPr id="534" name="Google Shape;534;g16f78976198_1_98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Flip Your Lid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4b1b9bd0d1_2_306"/>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What stood out to you in this video?</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Why is it important to understand this information when responding to disruptive behavior?</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Why is it important to understand this information when talking with families?</a:t>
            </a:r>
            <a:endParaRPr/>
          </a:p>
        </p:txBody>
      </p:sp>
      <p:sp>
        <p:nvSpPr>
          <p:cNvPr id="540" name="Google Shape;540;g24b1b9bd0d1_2_306"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41" name="Google Shape;541;g24b1b9bd0d1_2_30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Small Group Discussion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24b1b9bd0d1_2_15" descr="Cover of the Defusing Disruptive Behavior Manual"/>
          <p:cNvPicPr preferRelativeResize="0"/>
          <p:nvPr/>
        </p:nvPicPr>
        <p:blipFill rotWithShape="1">
          <a:blip r:embed="rId3">
            <a:alphaModFix/>
          </a:blip>
          <a:srcRect/>
          <a:stretch/>
        </p:blipFill>
        <p:spPr>
          <a:xfrm>
            <a:off x="2931525" y="1792088"/>
            <a:ext cx="3280950" cy="4188225"/>
          </a:xfrm>
          <a:prstGeom prst="rect">
            <a:avLst/>
          </a:prstGeom>
          <a:noFill/>
          <a:ln>
            <a:noFill/>
          </a:ln>
        </p:spPr>
      </p:pic>
      <p:sp>
        <p:nvSpPr>
          <p:cNvPr id="211" name="Google Shape;211;g24b1b9bd0d1_2_1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Materials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6f78976198_1_9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Survival Brain</a:t>
            </a:r>
            <a:endParaRPr/>
          </a:p>
        </p:txBody>
      </p:sp>
      <p:sp>
        <p:nvSpPr>
          <p:cNvPr id="548" name="Google Shape;548;g16f78976198_1_986"/>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t>Increased</a:t>
            </a:r>
            <a:endParaRPr/>
          </a:p>
        </p:txBody>
      </p:sp>
      <p:sp>
        <p:nvSpPr>
          <p:cNvPr id="549" name="Google Shape;549;g16f78976198_1_986"/>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100000"/>
              </a:lnSpc>
              <a:spcBef>
                <a:spcPts val="640"/>
              </a:spcBef>
              <a:spcAft>
                <a:spcPts val="0"/>
              </a:spcAft>
              <a:buSzPct val="108108"/>
              <a:buChar char="•"/>
            </a:pPr>
            <a:r>
              <a:rPr lang="en-US"/>
              <a:t>Emotional instability</a:t>
            </a:r>
            <a:endParaRPr/>
          </a:p>
          <a:p>
            <a:pPr marL="914400" lvl="1" indent="-381000" algn="l" rtl="0">
              <a:lnSpc>
                <a:spcPct val="100000"/>
              </a:lnSpc>
              <a:spcBef>
                <a:spcPts val="560"/>
              </a:spcBef>
              <a:spcAft>
                <a:spcPts val="0"/>
              </a:spcAft>
              <a:buSzPct val="108108"/>
              <a:buChar char="–"/>
            </a:pPr>
            <a:r>
              <a:rPr lang="en-US"/>
              <a:t>Anxiety</a:t>
            </a:r>
            <a:endParaRPr/>
          </a:p>
          <a:p>
            <a:pPr marL="914400" lvl="1" indent="-381000" algn="l" rtl="0">
              <a:lnSpc>
                <a:spcPct val="100000"/>
              </a:lnSpc>
              <a:spcBef>
                <a:spcPts val="560"/>
              </a:spcBef>
              <a:spcAft>
                <a:spcPts val="0"/>
              </a:spcAft>
              <a:buSzPct val="108108"/>
              <a:buChar char="–"/>
            </a:pPr>
            <a:r>
              <a:rPr lang="en-US"/>
              <a:t>Irritability</a:t>
            </a:r>
            <a:endParaRPr/>
          </a:p>
          <a:p>
            <a:pPr marL="914400" lvl="1" indent="-381000" algn="l" rtl="0">
              <a:lnSpc>
                <a:spcPct val="100000"/>
              </a:lnSpc>
              <a:spcBef>
                <a:spcPts val="560"/>
              </a:spcBef>
              <a:spcAft>
                <a:spcPts val="0"/>
              </a:spcAft>
              <a:buSzPct val="108108"/>
              <a:buChar char="–"/>
            </a:pPr>
            <a:r>
              <a:rPr lang="en-US"/>
              <a:t>Anger </a:t>
            </a:r>
            <a:endParaRPr/>
          </a:p>
          <a:p>
            <a:pPr marL="914400" lvl="1" indent="-381000" algn="l" rtl="0">
              <a:lnSpc>
                <a:spcPct val="100000"/>
              </a:lnSpc>
              <a:spcBef>
                <a:spcPts val="560"/>
              </a:spcBef>
              <a:spcAft>
                <a:spcPts val="0"/>
              </a:spcAft>
              <a:buSzPct val="108108"/>
              <a:buChar char="–"/>
            </a:pPr>
            <a:r>
              <a:rPr lang="en-US"/>
              <a:t>Frustration</a:t>
            </a:r>
            <a:endParaRPr/>
          </a:p>
          <a:p>
            <a:pPr marL="457200" lvl="0" indent="-406400" algn="l" rtl="0">
              <a:lnSpc>
                <a:spcPct val="100000"/>
              </a:lnSpc>
              <a:spcBef>
                <a:spcPts val="640"/>
              </a:spcBef>
              <a:spcAft>
                <a:spcPts val="0"/>
              </a:spcAft>
              <a:buSzPct val="108108"/>
              <a:buChar char="•"/>
            </a:pPr>
            <a:r>
              <a:rPr lang="en-US"/>
              <a:t>Impulsivity with regards to language or actions</a:t>
            </a:r>
            <a:endParaRPr/>
          </a:p>
        </p:txBody>
      </p:sp>
      <p:sp>
        <p:nvSpPr>
          <p:cNvPr id="550" name="Google Shape;550;g16f78976198_1_986"/>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t>Decreased</a:t>
            </a:r>
            <a:endParaRPr/>
          </a:p>
        </p:txBody>
      </p:sp>
      <p:sp>
        <p:nvSpPr>
          <p:cNvPr id="551" name="Google Shape;551;g16f78976198_1_986"/>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640"/>
              </a:spcBef>
              <a:spcAft>
                <a:spcPts val="0"/>
              </a:spcAft>
              <a:buSzPct val="108108"/>
              <a:buChar char="•"/>
            </a:pPr>
            <a:r>
              <a:rPr lang="en-US"/>
              <a:t>Problem solving</a:t>
            </a:r>
            <a:endParaRPr/>
          </a:p>
          <a:p>
            <a:pPr marL="457200" lvl="0" indent="-406400" algn="l" rtl="0">
              <a:lnSpc>
                <a:spcPct val="100000"/>
              </a:lnSpc>
              <a:spcBef>
                <a:spcPts val="640"/>
              </a:spcBef>
              <a:spcAft>
                <a:spcPts val="0"/>
              </a:spcAft>
              <a:buSzPct val="108108"/>
              <a:buChar char="•"/>
            </a:pPr>
            <a:r>
              <a:rPr lang="en-US"/>
              <a:t>Communication skills</a:t>
            </a:r>
            <a:endParaRPr/>
          </a:p>
          <a:p>
            <a:pPr marL="457200" lvl="0" indent="-406400" algn="l" rtl="0">
              <a:lnSpc>
                <a:spcPct val="100000"/>
              </a:lnSpc>
              <a:spcBef>
                <a:spcPts val="640"/>
              </a:spcBef>
              <a:spcAft>
                <a:spcPts val="0"/>
              </a:spcAft>
              <a:buSzPct val="108108"/>
              <a:buChar char="•"/>
            </a:pPr>
            <a:r>
              <a:rPr lang="en-US"/>
              <a:t>Emotional regulation</a:t>
            </a:r>
            <a:endParaRPr/>
          </a:p>
          <a:p>
            <a:pPr marL="457200" lvl="0" indent="-406400" algn="l" rtl="0">
              <a:lnSpc>
                <a:spcPct val="100000"/>
              </a:lnSpc>
              <a:spcBef>
                <a:spcPts val="640"/>
              </a:spcBef>
              <a:spcAft>
                <a:spcPts val="0"/>
              </a:spcAft>
              <a:buSzPct val="108108"/>
              <a:buChar char="•"/>
            </a:pPr>
            <a:r>
              <a:rPr lang="en-US"/>
              <a:t>Ability to retrieve previously learned information</a:t>
            </a:r>
            <a:endParaRPr/>
          </a:p>
          <a:p>
            <a:pPr marL="457200" lvl="0" indent="-406400" algn="l" rtl="0">
              <a:lnSpc>
                <a:spcPct val="100000"/>
              </a:lnSpc>
              <a:spcBef>
                <a:spcPts val="640"/>
              </a:spcBef>
              <a:spcAft>
                <a:spcPts val="0"/>
              </a:spcAft>
              <a:buSzPct val="108108"/>
              <a:buChar char="•"/>
            </a:pPr>
            <a:r>
              <a:rPr lang="en-US"/>
              <a:t>Decision making</a:t>
            </a:r>
            <a:endParaRPr/>
          </a:p>
          <a:p>
            <a:pPr marL="457200" lvl="0" indent="-228600" algn="l" rtl="0">
              <a:lnSpc>
                <a:spcPct val="100000"/>
              </a:lnSpc>
              <a:spcBef>
                <a:spcPts val="640"/>
              </a:spcBef>
              <a:spcAft>
                <a:spcPts val="0"/>
              </a:spcAft>
              <a:buSzPct val="108108"/>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g16f78976198_1_995" title="Person with head down"/>
          <p:cNvPicPr preferRelativeResize="0"/>
          <p:nvPr/>
        </p:nvPicPr>
        <p:blipFill rotWithShape="1">
          <a:blip r:embed="rId3">
            <a:alphaModFix/>
          </a:blip>
          <a:srcRect/>
          <a:stretch/>
        </p:blipFill>
        <p:spPr>
          <a:xfrm>
            <a:off x="2347900" y="1810288"/>
            <a:ext cx="4448175" cy="4162425"/>
          </a:xfrm>
          <a:prstGeom prst="rect">
            <a:avLst/>
          </a:prstGeom>
          <a:noFill/>
          <a:ln>
            <a:noFill/>
          </a:ln>
        </p:spPr>
      </p:pic>
      <p:sp>
        <p:nvSpPr>
          <p:cNvPr id="557" name="Google Shape;557;g16f78976198_1_99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Fight, Flight, Freeze, Appease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17bec288755_0_1671"/>
          <p:cNvSpPr txBox="1"/>
          <p:nvPr/>
        </p:nvSpPr>
        <p:spPr>
          <a:xfrm>
            <a:off x="4572000" y="4225443"/>
            <a:ext cx="4343400" cy="24622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Appease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Socially withdrawn</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Quiet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Compliant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Passive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Resigned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Low energy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Neutral expression</a:t>
            </a:r>
            <a:endParaRPr sz="1050" b="0" i="0" u="none" strike="noStrike" cap="none">
              <a:solidFill>
                <a:srgbClr val="000000"/>
              </a:solidFill>
              <a:latin typeface="Verdana"/>
              <a:ea typeface="Verdana"/>
              <a:cs typeface="Verdana"/>
              <a:sym typeface="Verdana"/>
            </a:endParaRPr>
          </a:p>
        </p:txBody>
      </p:sp>
      <p:sp>
        <p:nvSpPr>
          <p:cNvPr id="563" name="Google Shape;563;g17bec288755_0_1671"/>
          <p:cNvSpPr txBox="1"/>
          <p:nvPr/>
        </p:nvSpPr>
        <p:spPr>
          <a:xfrm>
            <a:off x="228600" y="4286999"/>
            <a:ext cx="4343400"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Freeze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Bored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Distracted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Not listening</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Zoned out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Wide-eyed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Standing still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7bec288755_0_1671"/>
          <p:cNvSpPr txBox="1"/>
          <p:nvPr/>
        </p:nvSpPr>
        <p:spPr>
          <a:xfrm>
            <a:off x="4572000" y="1609343"/>
            <a:ext cx="4343400"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Flight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Hyperactive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Aggressive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Running away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Disruptive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Leg Movement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Fidgety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Immature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7bec288755_0_1671"/>
          <p:cNvSpPr txBox="1"/>
          <p:nvPr/>
        </p:nvSpPr>
        <p:spPr>
          <a:xfrm>
            <a:off x="228600" y="1609344"/>
            <a:ext cx="4343400"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Fight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Argumentative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Aggressive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Confrontational</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Alone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Immature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Glaring</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Hands in fists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7bec288755_0_167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Does This Look Like?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12bb5738a31_0_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Four Corners Activity</a:t>
            </a:r>
            <a:endParaRPr/>
          </a:p>
        </p:txBody>
      </p:sp>
      <p:sp>
        <p:nvSpPr>
          <p:cNvPr id="572" name="Google Shape;572;g12bb5738a31_0_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r>
              <a:rPr lang="en-US"/>
              <a:t>When faced with a stressor, which is the following is your most common response:</a:t>
            </a:r>
            <a:endParaRPr/>
          </a:p>
          <a:p>
            <a:pPr marL="457200" lvl="0" indent="-431800" algn="l" rtl="0">
              <a:lnSpc>
                <a:spcPct val="100000"/>
              </a:lnSpc>
              <a:spcBef>
                <a:spcPts val="640"/>
              </a:spcBef>
              <a:spcAft>
                <a:spcPts val="0"/>
              </a:spcAft>
              <a:buSzPct val="108106"/>
              <a:buChar char="•"/>
            </a:pPr>
            <a:r>
              <a:rPr lang="en-US"/>
              <a:t>Fight</a:t>
            </a:r>
            <a:endParaRPr/>
          </a:p>
          <a:p>
            <a:pPr marL="457200" lvl="0" indent="-431800" algn="l" rtl="0">
              <a:lnSpc>
                <a:spcPct val="100000"/>
              </a:lnSpc>
              <a:spcBef>
                <a:spcPts val="640"/>
              </a:spcBef>
              <a:spcAft>
                <a:spcPts val="0"/>
              </a:spcAft>
              <a:buSzPct val="108106"/>
              <a:buChar char="•"/>
            </a:pPr>
            <a:r>
              <a:rPr lang="en-US"/>
              <a:t>Flight</a:t>
            </a:r>
            <a:endParaRPr/>
          </a:p>
          <a:p>
            <a:pPr marL="457200" lvl="0" indent="-431800" algn="l" rtl="0">
              <a:lnSpc>
                <a:spcPct val="100000"/>
              </a:lnSpc>
              <a:spcBef>
                <a:spcPts val="640"/>
              </a:spcBef>
              <a:spcAft>
                <a:spcPts val="0"/>
              </a:spcAft>
              <a:buSzPct val="108106"/>
              <a:buChar char="•"/>
            </a:pPr>
            <a:r>
              <a:rPr lang="en-US"/>
              <a:t>Freeze</a:t>
            </a:r>
            <a:endParaRPr/>
          </a:p>
          <a:p>
            <a:pPr marL="457200" lvl="0" indent="-431800" algn="l" rtl="0">
              <a:lnSpc>
                <a:spcPct val="100000"/>
              </a:lnSpc>
              <a:spcBef>
                <a:spcPts val="640"/>
              </a:spcBef>
              <a:spcAft>
                <a:spcPts val="0"/>
              </a:spcAft>
              <a:buSzPct val="108106"/>
              <a:buChar char="•"/>
            </a:pPr>
            <a:r>
              <a:rPr lang="en-US"/>
              <a:t>Appease</a:t>
            </a:r>
            <a:endParaRPr/>
          </a:p>
          <a:p>
            <a:pPr marL="457200" lvl="0" indent="-22860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Go to the corner assigned to your response.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7bec288755_0_50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Four Corners Activity Continued</a:t>
            </a:r>
            <a:endParaRPr/>
          </a:p>
        </p:txBody>
      </p:sp>
      <p:sp>
        <p:nvSpPr>
          <p:cNvPr id="578" name="Google Shape;578;g17bec288755_0_50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Find a partner in your group and take 4 minutes to discuss the following:</a:t>
            </a:r>
            <a:endParaRPr/>
          </a:p>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Discuss a situation that elicited the fight, flight, freeze, appease response?</a:t>
            </a:r>
            <a:endParaRPr/>
          </a:p>
          <a:p>
            <a:pPr marL="457200" lvl="0" indent="-228600" algn="l" rtl="0">
              <a:lnSpc>
                <a:spcPct val="100000"/>
              </a:lnSpc>
              <a:spcBef>
                <a:spcPts val="640"/>
              </a:spcBef>
              <a:spcAft>
                <a:spcPts val="0"/>
              </a:spcAft>
              <a:buSzPts val="32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4b1b9bd0d1_2_1069"/>
          <p:cNvSpPr txBox="1">
            <a:spLocks noGrp="1"/>
          </p:cNvSpPr>
          <p:nvPr>
            <p:ph type="body" idx="1"/>
          </p:nvPr>
        </p:nvSpPr>
        <p:spPr>
          <a:xfrm>
            <a:off x="4876800" y="1402626"/>
            <a:ext cx="4038600" cy="45366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r>
              <a:rPr lang="en-US"/>
              <a:t>How does this play out in your classroom?</a:t>
            </a:r>
            <a:endParaRPr/>
          </a:p>
          <a:p>
            <a:pPr marL="25400" lvl="0" indent="0" algn="l" rtl="0">
              <a:lnSpc>
                <a:spcPct val="100000"/>
              </a:lnSpc>
              <a:spcBef>
                <a:spcPts val="640"/>
              </a:spcBef>
              <a:spcAft>
                <a:spcPts val="0"/>
              </a:spcAft>
              <a:buSzPct val="133056"/>
              <a:buNone/>
            </a:pPr>
            <a:r>
              <a:rPr lang="en-US" sz="2600"/>
              <a:t>(With yourself and your students)</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How does this play out when interacting with families?</a:t>
            </a:r>
            <a:endParaRPr/>
          </a:p>
        </p:txBody>
      </p:sp>
      <p:pic>
        <p:nvPicPr>
          <p:cNvPr id="584" name="Google Shape;584;g24b1b9bd0d1_2_1069" title="Matches"/>
          <p:cNvPicPr preferRelativeResize="0"/>
          <p:nvPr/>
        </p:nvPicPr>
        <p:blipFill rotWithShape="1">
          <a:blip r:embed="rId3">
            <a:alphaModFix/>
          </a:blip>
          <a:srcRect/>
          <a:stretch/>
        </p:blipFill>
        <p:spPr>
          <a:xfrm>
            <a:off x="489275" y="2286000"/>
            <a:ext cx="3810350" cy="2540225"/>
          </a:xfrm>
          <a:prstGeom prst="rect">
            <a:avLst/>
          </a:prstGeom>
          <a:noFill/>
          <a:ln>
            <a:noFill/>
          </a:ln>
        </p:spPr>
      </p:pic>
      <p:sp>
        <p:nvSpPr>
          <p:cNvPr id="585" name="Google Shape;585;g24b1b9bd0d1_2_1069"/>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Small Group Discussion</a:t>
            </a:r>
            <a:endParaRPr/>
          </a:p>
        </p:txBody>
      </p:sp>
      <p:sp>
        <p:nvSpPr>
          <p:cNvPr id="586" name="Google Shape;586;g24b1b9bd0d1_2_1069"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g24bc6e8db46_0_88" title="Reflection in Mirror"/>
          <p:cNvPicPr preferRelativeResize="0"/>
          <p:nvPr/>
        </p:nvPicPr>
        <p:blipFill rotWithShape="1">
          <a:blip r:embed="rId3">
            <a:alphaModFix/>
          </a:blip>
          <a:srcRect/>
          <a:stretch/>
        </p:blipFill>
        <p:spPr>
          <a:xfrm>
            <a:off x="4775402" y="2254350"/>
            <a:ext cx="4139998" cy="2759999"/>
          </a:xfrm>
          <a:prstGeom prst="rect">
            <a:avLst/>
          </a:prstGeom>
          <a:noFill/>
          <a:ln>
            <a:noFill/>
          </a:ln>
        </p:spPr>
      </p:pic>
      <p:sp>
        <p:nvSpPr>
          <p:cNvPr id="592" name="Google Shape;592;g24bc6e8db46_0_88"/>
          <p:cNvSpPr txBox="1">
            <a:spLocks noGrp="1"/>
          </p:cNvSpPr>
          <p:nvPr>
            <p:ph type="body" idx="1"/>
          </p:nvPr>
        </p:nvSpPr>
        <p:spPr>
          <a:xfrm>
            <a:off x="459200" y="1366050"/>
            <a:ext cx="4038600" cy="5110200"/>
          </a:xfrm>
          <a:prstGeom prst="rect">
            <a:avLst/>
          </a:prstGeom>
          <a:noFill/>
          <a:ln>
            <a:noFill/>
          </a:ln>
        </p:spPr>
        <p:txBody>
          <a:bodyPr spcFirstLastPara="1" wrap="square" lIns="91425" tIns="45700" rIns="91425" bIns="45700" anchor="t" anchorCtr="0">
            <a:normAutofit/>
          </a:bodyPr>
          <a:lstStyle/>
          <a:p>
            <a:pPr marL="457200" lvl="0" indent="-435575" algn="l" rtl="0">
              <a:lnSpc>
                <a:spcPct val="90000"/>
              </a:lnSpc>
              <a:spcBef>
                <a:spcPts val="640"/>
              </a:spcBef>
              <a:spcAft>
                <a:spcPts val="0"/>
              </a:spcAft>
              <a:buSzPts val="3259"/>
              <a:buChar char="•"/>
            </a:pPr>
            <a:r>
              <a:rPr lang="en-US" sz="3000"/>
              <a:t>Let’s reflect on your personal scenario.</a:t>
            </a:r>
            <a:endParaRPr sz="3000"/>
          </a:p>
          <a:p>
            <a:pPr marL="457200" lvl="0" indent="-435575" algn="l" rtl="0">
              <a:lnSpc>
                <a:spcPct val="90000"/>
              </a:lnSpc>
              <a:spcBef>
                <a:spcPts val="1000"/>
              </a:spcBef>
              <a:spcAft>
                <a:spcPts val="0"/>
              </a:spcAft>
              <a:buSzPts val="3259"/>
              <a:buChar char="•"/>
            </a:pPr>
            <a:r>
              <a:rPr lang="en-US" sz="3000"/>
              <a:t>Does this information increase your understanding of what was happening with your student or with you?</a:t>
            </a:r>
            <a:endParaRPr sz="3000"/>
          </a:p>
        </p:txBody>
      </p:sp>
      <p:sp>
        <p:nvSpPr>
          <p:cNvPr id="593" name="Google Shape;593;g24bc6e8db46_0_88"/>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Reflection</a:t>
            </a:r>
            <a:endParaRPr/>
          </a:p>
        </p:txBody>
      </p:sp>
      <p:grpSp>
        <p:nvGrpSpPr>
          <p:cNvPr id="594" name="Google Shape;594;g24bc6e8db46_0_88" title="Personal Reflection"/>
          <p:cNvGrpSpPr/>
          <p:nvPr/>
        </p:nvGrpSpPr>
        <p:grpSpPr>
          <a:xfrm>
            <a:off x="8266543" y="228597"/>
            <a:ext cx="648865" cy="660482"/>
            <a:chOff x="1490050" y="3805975"/>
            <a:chExt cx="491900" cy="482350"/>
          </a:xfrm>
        </p:grpSpPr>
        <p:sp>
          <p:nvSpPr>
            <p:cNvPr id="595" name="Google Shape;595;g24bc6e8db46_0_88"/>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96" name="Google Shape;596;g24bc6e8db46_0_88"/>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97" name="Google Shape;597;g24bc6e8db46_0_88"/>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98" name="Google Shape;598;g24bc6e8db46_0_88"/>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5161eac2880a32b_5"/>
          <p:cNvSpPr/>
          <p:nvPr/>
        </p:nvSpPr>
        <p:spPr>
          <a:xfrm>
            <a:off x="371900" y="1483112"/>
            <a:ext cx="8169934" cy="5137013"/>
          </a:xfrm>
          <a:prstGeom prst="ellipse">
            <a:avLst/>
          </a:prstGeom>
          <a:solidFill>
            <a:srgbClr val="00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000"/>
              <a:buFont typeface="Arial"/>
              <a:buNone/>
            </a:pPr>
            <a:r>
              <a:rPr lang="en-US" sz="3000" b="0" i="0" u="none" strike="noStrike" cap="none">
                <a:solidFill>
                  <a:srgbClr val="000000"/>
                </a:solidFill>
                <a:latin typeface="Comic Sans MS"/>
                <a:ea typeface="Comic Sans MS"/>
                <a:cs typeface="Comic Sans MS"/>
                <a:sym typeface="Comic Sans MS"/>
              </a:rPr>
              <a:t>When little people are overwhelmed with </a:t>
            </a:r>
            <a:r>
              <a:rPr lang="en-US" sz="3000" b="1" i="0" u="none" strike="noStrike" cap="none">
                <a:solidFill>
                  <a:srgbClr val="000000"/>
                </a:solidFill>
                <a:latin typeface="Comic Sans MS"/>
                <a:ea typeface="Comic Sans MS"/>
                <a:cs typeface="Comic Sans MS"/>
                <a:sym typeface="Comic Sans MS"/>
              </a:rPr>
              <a:t>BIG EMOTIONS</a:t>
            </a:r>
            <a:r>
              <a:rPr lang="en-US" sz="3000" b="0" i="0" u="none" strike="noStrike" cap="none">
                <a:solidFill>
                  <a:srgbClr val="000000"/>
                </a:solidFill>
                <a:latin typeface="Comic Sans MS"/>
                <a:ea typeface="Comic Sans MS"/>
                <a:cs typeface="Comic Sans MS"/>
                <a:sym typeface="Comic Sans MS"/>
              </a:rPr>
              <a:t>, it’s our job to </a:t>
            </a: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3000"/>
              <a:buFont typeface="Arial"/>
              <a:buNone/>
            </a:pPr>
            <a:r>
              <a:rPr lang="en-US" sz="3000" b="1" i="1" u="none" strike="noStrike" cap="none">
                <a:solidFill>
                  <a:srgbClr val="000000"/>
                </a:solidFill>
                <a:latin typeface="Comic Sans MS"/>
                <a:ea typeface="Comic Sans MS"/>
                <a:cs typeface="Comic Sans MS"/>
                <a:sym typeface="Comic Sans MS"/>
              </a:rPr>
              <a:t>share our calm</a:t>
            </a:r>
            <a:r>
              <a:rPr lang="en-US" sz="3000" b="0" i="0" u="none" strike="noStrike" cap="none">
                <a:solidFill>
                  <a:srgbClr val="000000"/>
                </a:solidFill>
                <a:latin typeface="Comic Sans MS"/>
                <a:ea typeface="Comic Sans MS"/>
                <a:cs typeface="Comic Sans MS"/>
                <a:sym typeface="Comic Sans MS"/>
              </a:rPr>
              <a:t>, not join their chaos.</a:t>
            </a: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2400"/>
              <a:buFont typeface="Arial"/>
              <a:buNone/>
            </a:pPr>
            <a:r>
              <a:rPr lang="en-US" sz="2400" b="0" i="0" u="none" strike="noStrike" cap="none">
                <a:solidFill>
                  <a:srgbClr val="000000"/>
                </a:solidFill>
                <a:latin typeface="Pacifico"/>
                <a:ea typeface="Pacifico"/>
                <a:cs typeface="Pacifico"/>
                <a:sym typeface="Pacifico"/>
              </a:rPr>
              <a:t>L. R. Knost</a:t>
            </a:r>
            <a:endParaRPr sz="2400" b="0" i="0" u="none" strike="noStrike" cap="none">
              <a:solidFill>
                <a:srgbClr val="000000"/>
              </a:solidFill>
              <a:latin typeface="Pacifico"/>
              <a:ea typeface="Pacifico"/>
              <a:cs typeface="Pacifico"/>
              <a:sym typeface="Pacifico"/>
            </a:endParaRPr>
          </a:p>
        </p:txBody>
      </p:sp>
      <p:sp>
        <p:nvSpPr>
          <p:cNvPr id="604" name="Google Shape;604;g25161eac2880a32b_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Responding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g24b1b9bd0d1_2_4979" title="Lunch time"/>
          <p:cNvPicPr preferRelativeResize="0"/>
          <p:nvPr/>
        </p:nvPicPr>
        <p:blipFill rotWithShape="1">
          <a:blip r:embed="rId3">
            <a:alphaModFix/>
          </a:blip>
          <a:srcRect/>
          <a:stretch/>
        </p:blipFill>
        <p:spPr>
          <a:xfrm>
            <a:off x="1101325" y="2098725"/>
            <a:ext cx="6941350" cy="3574950"/>
          </a:xfrm>
          <a:prstGeom prst="rect">
            <a:avLst/>
          </a:prstGeom>
          <a:noFill/>
          <a:ln>
            <a:noFill/>
          </a:ln>
        </p:spPr>
      </p:pic>
      <p:sp>
        <p:nvSpPr>
          <p:cNvPr id="610" name="Google Shape;610;g24b1b9bd0d1_2_497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Lunch Break</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g13bbdaf2974_0_1286" title="Escalation Cycle"/>
          <p:cNvPicPr preferRelativeResize="0"/>
          <p:nvPr/>
        </p:nvPicPr>
        <p:blipFill rotWithShape="1">
          <a:blip r:embed="rId3">
            <a:alphaModFix/>
          </a:blip>
          <a:srcRect/>
          <a:stretch/>
        </p:blipFill>
        <p:spPr>
          <a:xfrm>
            <a:off x="838200" y="1570038"/>
            <a:ext cx="7525589" cy="4760162"/>
          </a:xfrm>
          <a:prstGeom prst="rect">
            <a:avLst/>
          </a:prstGeom>
          <a:noFill/>
          <a:ln>
            <a:noFill/>
          </a:ln>
        </p:spPr>
      </p:pic>
      <p:sp>
        <p:nvSpPr>
          <p:cNvPr id="616" name="Google Shape;616;g13bbdaf2974_0_12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Escalation Cycle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6f78976198_0_0"/>
          <p:cNvSpPr txBox="1">
            <a:spLocks noGrp="1"/>
          </p:cNvSpPr>
          <p:nvPr>
            <p:ph type="body" idx="1"/>
          </p:nvPr>
        </p:nvSpPr>
        <p:spPr>
          <a:xfrm>
            <a:off x="4803648" y="1484922"/>
            <a:ext cx="4038600" cy="453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3200"/>
              <a:buNone/>
            </a:pPr>
            <a:endParaRPr/>
          </a:p>
          <a:p>
            <a:pPr marL="0" lvl="0" indent="0" algn="l" rtl="0">
              <a:lnSpc>
                <a:spcPct val="100000"/>
              </a:lnSpc>
              <a:spcBef>
                <a:spcPts val="360"/>
              </a:spcBef>
              <a:spcAft>
                <a:spcPts val="0"/>
              </a:spcAft>
              <a:buSzPts val="3200"/>
              <a:buNone/>
            </a:pPr>
            <a:endParaRPr/>
          </a:p>
          <a:p>
            <a:pPr marL="0" lvl="0" indent="0" algn="l" rtl="0">
              <a:lnSpc>
                <a:spcPct val="100000"/>
              </a:lnSpc>
              <a:spcBef>
                <a:spcPts val="360"/>
              </a:spcBef>
              <a:spcAft>
                <a:spcPts val="0"/>
              </a:spcAft>
              <a:buSzPts val="3200"/>
              <a:buNone/>
            </a:pPr>
            <a:r>
              <a:rPr lang="en-US"/>
              <a:t>When it comes to Defusing Disruptive Behavior, what strength do you bring to the table?</a:t>
            </a:r>
            <a:endParaRPr/>
          </a:p>
        </p:txBody>
      </p:sp>
      <p:pic>
        <p:nvPicPr>
          <p:cNvPr id="217" name="Google Shape;217;g16f78976198_0_0" descr="Hands together in a show of teamwork" title="All hands in"/>
          <p:cNvPicPr preferRelativeResize="0"/>
          <p:nvPr/>
        </p:nvPicPr>
        <p:blipFill rotWithShape="1">
          <a:blip r:embed="rId3">
            <a:alphaModFix/>
          </a:blip>
          <a:srcRect/>
          <a:stretch/>
        </p:blipFill>
        <p:spPr>
          <a:xfrm>
            <a:off x="453675" y="2381540"/>
            <a:ext cx="4118326" cy="2743358"/>
          </a:xfrm>
          <a:prstGeom prst="rect">
            <a:avLst/>
          </a:prstGeom>
          <a:noFill/>
          <a:ln>
            <a:noFill/>
          </a:ln>
        </p:spPr>
      </p:pic>
      <p:sp>
        <p:nvSpPr>
          <p:cNvPr id="218" name="Google Shape;218;g16f78976198_0_0"/>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500"/>
              <a:buFont typeface="Verdana"/>
              <a:buNone/>
            </a:pPr>
            <a:r>
              <a:rPr lang="en-US">
                <a:solidFill>
                  <a:schemeClr val="lt1"/>
                </a:solidFill>
              </a:rPr>
              <a:t>Honoring Your Expertise</a:t>
            </a:r>
            <a:endParaRPr/>
          </a:p>
        </p:txBody>
      </p:sp>
      <p:sp>
        <p:nvSpPr>
          <p:cNvPr id="219" name="Google Shape;219;g16f78976198_0_0" descr="Small Group Discussion" title="Small Group Discussion"/>
          <p:cNvSpPr/>
          <p:nvPr/>
        </p:nvSpPr>
        <p:spPr>
          <a:xfrm>
            <a:off x="8272169" y="885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16f78976198_1_1253"/>
          <p:cNvSpPr/>
          <p:nvPr/>
        </p:nvSpPr>
        <p:spPr>
          <a:xfrm>
            <a:off x="3304525" y="5997925"/>
            <a:ext cx="2150208" cy="6111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155CC"/>
                </a:solidFill>
                <a:latin typeface="Arial"/>
              </a:rPr>
              <a:t>health concerns</a:t>
            </a:r>
          </a:p>
        </p:txBody>
      </p:sp>
      <p:sp>
        <p:nvSpPr>
          <p:cNvPr id="622" name="Google Shape;622;g16f78976198_1_1253"/>
          <p:cNvSpPr/>
          <p:nvPr/>
        </p:nvSpPr>
        <p:spPr>
          <a:xfrm>
            <a:off x="3293202" y="5375500"/>
            <a:ext cx="2150199" cy="48815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4"/>
                </a:solidFill>
                <a:latin typeface="Caveat"/>
              </a:rPr>
              <a:t>grades due</a:t>
            </a:r>
          </a:p>
        </p:txBody>
      </p:sp>
      <p:sp>
        <p:nvSpPr>
          <p:cNvPr id="623" name="Google Shape;623;g16f78976198_1_1253"/>
          <p:cNvSpPr/>
          <p:nvPr/>
        </p:nvSpPr>
        <p:spPr>
          <a:xfrm>
            <a:off x="3185876" y="4764374"/>
            <a:ext cx="2364857" cy="611124"/>
          </a:xfrm>
          <a:prstGeom prst="rect">
            <a:avLst/>
          </a:prstGeom>
        </p:spPr>
        <p:txBody>
          <a:bodyPr>
            <a:prstTxWarp prst="textPlain">
              <a:avLst/>
            </a:prstTxWarp>
          </a:bodyPr>
          <a:lstStyle/>
          <a:p>
            <a:pPr lvl="0" algn="ctr"/>
            <a:r>
              <a:rPr b="0" i="0">
                <a:ln w="9525" cap="flat" cmpd="sng">
                  <a:solidFill>
                    <a:srgbClr val="A64D79"/>
                  </a:solidFill>
                  <a:prstDash val="solid"/>
                  <a:round/>
                  <a:headEnd type="none" w="sm" len="sm"/>
                  <a:tailEnd type="none" w="sm" len="sm"/>
                </a:ln>
                <a:solidFill>
                  <a:srgbClr val="741B47"/>
                </a:solidFill>
                <a:latin typeface="Dosis"/>
              </a:rPr>
              <a:t>second job</a:t>
            </a:r>
          </a:p>
        </p:txBody>
      </p:sp>
      <p:sp>
        <p:nvSpPr>
          <p:cNvPr id="624" name="Google Shape;624;g16f78976198_1_1253"/>
          <p:cNvSpPr/>
          <p:nvPr/>
        </p:nvSpPr>
        <p:spPr>
          <a:xfrm>
            <a:off x="3079275" y="4276225"/>
            <a:ext cx="2580921" cy="71237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783F04"/>
                </a:solidFill>
                <a:latin typeface="Pacifico"/>
              </a:rPr>
              <a:t>anxiety</a:t>
            </a:r>
          </a:p>
        </p:txBody>
      </p:sp>
      <p:sp>
        <p:nvSpPr>
          <p:cNvPr id="625" name="Google Shape;625;g16f78976198_1_1253"/>
          <p:cNvSpPr/>
          <p:nvPr/>
        </p:nvSpPr>
        <p:spPr>
          <a:xfrm>
            <a:off x="2950225" y="3680375"/>
            <a:ext cx="2858796" cy="611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C4587"/>
                </a:solidFill>
                <a:latin typeface="Arial"/>
              </a:rPr>
              <a:t>Taking care of a parent</a:t>
            </a:r>
          </a:p>
        </p:txBody>
      </p:sp>
      <p:sp>
        <p:nvSpPr>
          <p:cNvPr id="626" name="Google Shape;626;g16f78976198_1_1253"/>
          <p:cNvSpPr/>
          <p:nvPr/>
        </p:nvSpPr>
        <p:spPr>
          <a:xfrm>
            <a:off x="2950225" y="3095375"/>
            <a:ext cx="2858808" cy="620526"/>
          </a:xfrm>
          <a:prstGeom prst="rect">
            <a:avLst/>
          </a:prstGeom>
        </p:spPr>
        <p:txBody>
          <a:bodyPr>
            <a:prstTxWarp prst="textPlain">
              <a:avLst/>
            </a:prstTxWarp>
          </a:bodyPr>
          <a:lstStyle/>
          <a:p>
            <a:pPr lvl="0" algn="ctr"/>
            <a:r>
              <a:rPr b="0" i="0">
                <a:ln w="9525" cap="flat" cmpd="sng">
                  <a:solidFill>
                    <a:srgbClr val="BF9000"/>
                  </a:solidFill>
                  <a:prstDash val="solid"/>
                  <a:round/>
                  <a:headEnd type="none" w="sm" len="sm"/>
                  <a:tailEnd type="none" w="sm" len="sm"/>
                </a:ln>
                <a:solidFill>
                  <a:srgbClr val="BF9000"/>
                </a:solidFill>
                <a:latin typeface="Caveat"/>
              </a:rPr>
              <a:t>Struggle with your third period</a:t>
            </a:r>
          </a:p>
        </p:txBody>
      </p:sp>
      <p:sp>
        <p:nvSpPr>
          <p:cNvPr id="627" name="Google Shape;627;g16f78976198_1_1253"/>
          <p:cNvSpPr/>
          <p:nvPr/>
        </p:nvSpPr>
        <p:spPr>
          <a:xfrm>
            <a:off x="2792281" y="2621550"/>
            <a:ext cx="3152071" cy="3376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888888"/>
                </a:solidFill>
                <a:latin typeface="Calibri"/>
              </a:rPr>
              <a:t>Car Trouble</a:t>
            </a:r>
          </a:p>
        </p:txBody>
      </p:sp>
      <p:sp>
        <p:nvSpPr>
          <p:cNvPr id="628" name="Google Shape;628;g16f78976198_1_1253"/>
          <p:cNvSpPr/>
          <p:nvPr/>
        </p:nvSpPr>
        <p:spPr>
          <a:xfrm>
            <a:off x="2792275" y="2064300"/>
            <a:ext cx="3152072" cy="48815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4"/>
                </a:solidFill>
                <a:latin typeface="Arial"/>
              </a:rPr>
              <a:t>Overslept this morning</a:t>
            </a:r>
          </a:p>
        </p:txBody>
      </p:sp>
      <p:sp>
        <p:nvSpPr>
          <p:cNvPr id="629" name="Google Shape;629;g16f78976198_1_1253"/>
          <p:cNvSpPr/>
          <p:nvPr/>
        </p:nvSpPr>
        <p:spPr>
          <a:xfrm rot="-1834203">
            <a:off x="838397" y="1632771"/>
            <a:ext cx="3621421" cy="40472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C1130"/>
                </a:solidFill>
                <a:latin typeface="Arial"/>
              </a:rPr>
              <a:t>email from Administrator</a:t>
            </a:r>
          </a:p>
        </p:txBody>
      </p:sp>
      <p:sp>
        <p:nvSpPr>
          <p:cNvPr id="630" name="Google Shape;630;g16f78976198_1_1253"/>
          <p:cNvSpPr/>
          <p:nvPr/>
        </p:nvSpPr>
        <p:spPr>
          <a:xfrm rot="-2021241">
            <a:off x="-53393" y="2603993"/>
            <a:ext cx="4604130" cy="52968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274E13"/>
                </a:solidFill>
                <a:latin typeface="Arial"/>
              </a:rPr>
              <a:t>lack of engagement from students</a:t>
            </a:r>
          </a:p>
        </p:txBody>
      </p:sp>
      <p:sp>
        <p:nvSpPr>
          <p:cNvPr id="631" name="Google Shape;631;g16f78976198_1_1253"/>
          <p:cNvSpPr/>
          <p:nvPr/>
        </p:nvSpPr>
        <p:spPr>
          <a:xfrm rot="-3433221">
            <a:off x="-329051" y="4300665"/>
            <a:ext cx="4234314" cy="43927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dk2"/>
                </a:solidFill>
                <a:latin typeface="Arial"/>
              </a:rPr>
              <a:t>Sarcastic tone from student</a:t>
            </a:r>
          </a:p>
        </p:txBody>
      </p:sp>
      <p:sp>
        <p:nvSpPr>
          <p:cNvPr id="632" name="Google Shape;632;g16f78976198_1_1253" title="Cup"/>
          <p:cNvSpPr/>
          <p:nvPr/>
        </p:nvSpPr>
        <p:spPr>
          <a:xfrm>
            <a:off x="2557600" y="1697525"/>
            <a:ext cx="3621400" cy="4911500"/>
          </a:xfrm>
          <a:prstGeom prst="flowChartManualOperation">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16f78976198_1_125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Full is Your Cup?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2"/>
                                        </p:tgtEl>
                                        <p:attrNameLst>
                                          <p:attrName>style.visibility</p:attrName>
                                        </p:attrNameLst>
                                      </p:cBhvr>
                                      <p:to>
                                        <p:strVal val="visible"/>
                                      </p:to>
                                    </p:set>
                                    <p:animEffect transition="in" filter="fade">
                                      <p:cBhvr>
                                        <p:cTn id="12" dur="1000"/>
                                        <p:tgtEl>
                                          <p:spTgt spid="6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Effect transition="in" filter="fade">
                                      <p:cBhvr>
                                        <p:cTn id="17" dur="1000"/>
                                        <p:tgtEl>
                                          <p:spTgt spid="6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2"/>
                                        </p:tgtEl>
                                        <p:attrNameLst>
                                          <p:attrName>style.visibility</p:attrName>
                                        </p:attrNameLst>
                                      </p:cBhvr>
                                      <p:to>
                                        <p:strVal val="visible"/>
                                      </p:to>
                                    </p:set>
                                    <p:animEffect transition="in" filter="fade">
                                      <p:cBhvr>
                                        <p:cTn id="22" dur="1000"/>
                                        <p:tgtEl>
                                          <p:spTgt spid="6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3"/>
                                        </p:tgtEl>
                                        <p:attrNameLst>
                                          <p:attrName>style.visibility</p:attrName>
                                        </p:attrNameLst>
                                      </p:cBhvr>
                                      <p:to>
                                        <p:strVal val="visible"/>
                                      </p:to>
                                    </p:set>
                                    <p:animEffect transition="in" filter="fade">
                                      <p:cBhvr>
                                        <p:cTn id="27" dur="1000"/>
                                        <p:tgtEl>
                                          <p:spTgt spid="6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4"/>
                                        </p:tgtEl>
                                        <p:attrNameLst>
                                          <p:attrName>style.visibility</p:attrName>
                                        </p:attrNameLst>
                                      </p:cBhvr>
                                      <p:to>
                                        <p:strVal val="visible"/>
                                      </p:to>
                                    </p:set>
                                    <p:animEffect transition="in" filter="fade">
                                      <p:cBhvr>
                                        <p:cTn id="32" dur="1000"/>
                                        <p:tgtEl>
                                          <p:spTgt spid="6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5"/>
                                        </p:tgtEl>
                                        <p:attrNameLst>
                                          <p:attrName>style.visibility</p:attrName>
                                        </p:attrNameLst>
                                      </p:cBhvr>
                                      <p:to>
                                        <p:strVal val="visible"/>
                                      </p:to>
                                    </p:set>
                                    <p:animEffect transition="in" filter="fade">
                                      <p:cBhvr>
                                        <p:cTn id="37" dur="1000"/>
                                        <p:tgtEl>
                                          <p:spTgt spid="6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6"/>
                                        </p:tgtEl>
                                        <p:attrNameLst>
                                          <p:attrName>style.visibility</p:attrName>
                                        </p:attrNameLst>
                                      </p:cBhvr>
                                      <p:to>
                                        <p:strVal val="visible"/>
                                      </p:to>
                                    </p:set>
                                    <p:animEffect transition="in" filter="fade">
                                      <p:cBhvr>
                                        <p:cTn id="42" dur="1000"/>
                                        <p:tgtEl>
                                          <p:spTgt spid="6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7"/>
                                        </p:tgtEl>
                                        <p:attrNameLst>
                                          <p:attrName>style.visibility</p:attrName>
                                        </p:attrNameLst>
                                      </p:cBhvr>
                                      <p:to>
                                        <p:strVal val="visible"/>
                                      </p:to>
                                    </p:set>
                                    <p:animEffect transition="in" filter="fade">
                                      <p:cBhvr>
                                        <p:cTn id="47" dur="1000"/>
                                        <p:tgtEl>
                                          <p:spTgt spid="6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8"/>
                                        </p:tgtEl>
                                        <p:attrNameLst>
                                          <p:attrName>style.visibility</p:attrName>
                                        </p:attrNameLst>
                                      </p:cBhvr>
                                      <p:to>
                                        <p:strVal val="visible"/>
                                      </p:to>
                                    </p:set>
                                    <p:animEffect transition="in" filter="fade">
                                      <p:cBhvr>
                                        <p:cTn id="52" dur="1000"/>
                                        <p:tgtEl>
                                          <p:spTgt spid="6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29"/>
                                        </p:tgtEl>
                                        <p:attrNameLst>
                                          <p:attrName>style.visibility</p:attrName>
                                        </p:attrNameLst>
                                      </p:cBhvr>
                                      <p:to>
                                        <p:strVal val="visible"/>
                                      </p:to>
                                    </p:set>
                                    <p:animEffect transition="in" filter="fade">
                                      <p:cBhvr>
                                        <p:cTn id="57" dur="1000"/>
                                        <p:tgtEl>
                                          <p:spTgt spid="6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30"/>
                                        </p:tgtEl>
                                        <p:attrNameLst>
                                          <p:attrName>style.visibility</p:attrName>
                                        </p:attrNameLst>
                                      </p:cBhvr>
                                      <p:to>
                                        <p:strVal val="visible"/>
                                      </p:to>
                                    </p:set>
                                    <p:animEffect transition="in" filter="fade">
                                      <p:cBhvr>
                                        <p:cTn id="62" dur="1000"/>
                                        <p:tgtEl>
                                          <p:spTgt spid="6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31"/>
                                        </p:tgtEl>
                                        <p:attrNameLst>
                                          <p:attrName>style.visibility</p:attrName>
                                        </p:attrNameLst>
                                      </p:cBhvr>
                                      <p:to>
                                        <p:strVal val="visible"/>
                                      </p:to>
                                    </p:set>
                                    <p:animEffect transition="in" filter="fade">
                                      <p:cBhvr>
                                        <p:cTn id="67" dur="10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g24bc6e8db46_0_100" title="Reflection in Mirror"/>
          <p:cNvPicPr preferRelativeResize="0"/>
          <p:nvPr/>
        </p:nvPicPr>
        <p:blipFill rotWithShape="1">
          <a:blip r:embed="rId3">
            <a:alphaModFix/>
          </a:blip>
          <a:srcRect/>
          <a:stretch/>
        </p:blipFill>
        <p:spPr>
          <a:xfrm>
            <a:off x="4671531" y="1810304"/>
            <a:ext cx="4139998" cy="2759999"/>
          </a:xfrm>
          <a:prstGeom prst="rect">
            <a:avLst/>
          </a:prstGeom>
          <a:noFill/>
          <a:ln>
            <a:noFill/>
          </a:ln>
        </p:spPr>
      </p:pic>
      <p:sp>
        <p:nvSpPr>
          <p:cNvPr id="639" name="Google Shape;639;g24bc6e8db46_0_100"/>
          <p:cNvSpPr txBox="1"/>
          <p:nvPr/>
        </p:nvSpPr>
        <p:spPr>
          <a:xfrm>
            <a:off x="210425" y="5902650"/>
            <a:ext cx="7483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(Complete independently with no expectation to share)</a:t>
            </a:r>
            <a:endParaRPr sz="900" b="0" i="0" u="none" strike="noStrike" cap="none">
              <a:solidFill>
                <a:srgbClr val="000000"/>
              </a:solidFill>
              <a:latin typeface="Verdana"/>
              <a:ea typeface="Verdana"/>
              <a:cs typeface="Verdana"/>
              <a:sym typeface="Verdana"/>
            </a:endParaRPr>
          </a:p>
        </p:txBody>
      </p:sp>
      <p:sp>
        <p:nvSpPr>
          <p:cNvPr id="640" name="Google Shape;640;g24bc6e8db46_0_100"/>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fontScale="92500"/>
          </a:bodyPr>
          <a:lstStyle/>
          <a:p>
            <a:pPr marL="25400" lvl="0" indent="0" algn="l" rtl="0">
              <a:lnSpc>
                <a:spcPct val="100000"/>
              </a:lnSpc>
              <a:spcBef>
                <a:spcPts val="640"/>
              </a:spcBef>
              <a:spcAft>
                <a:spcPts val="0"/>
              </a:spcAft>
              <a:buSzPct val="108106"/>
              <a:buNone/>
            </a:pPr>
            <a:r>
              <a:rPr lang="en-US"/>
              <a:t>How full is your cup?</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Take a few minutes to fill in your own cup with all of the things that you  have on your plate right now. </a:t>
            </a:r>
            <a:endParaRPr/>
          </a:p>
          <a:p>
            <a:pPr marL="457200" lvl="0" indent="-228600" algn="l" rtl="0">
              <a:lnSpc>
                <a:spcPct val="100000"/>
              </a:lnSpc>
              <a:spcBef>
                <a:spcPts val="640"/>
              </a:spcBef>
              <a:spcAft>
                <a:spcPts val="0"/>
              </a:spcAft>
              <a:buSzPct val="108106"/>
              <a:buNone/>
            </a:pPr>
            <a:endParaRPr/>
          </a:p>
          <a:p>
            <a:pPr marL="457200" lvl="0" indent="-228600" algn="l" rtl="0">
              <a:lnSpc>
                <a:spcPct val="100000"/>
              </a:lnSpc>
              <a:spcBef>
                <a:spcPts val="640"/>
              </a:spcBef>
              <a:spcAft>
                <a:spcPts val="0"/>
              </a:spcAft>
              <a:buSzPct val="108106"/>
              <a:buNone/>
            </a:pPr>
            <a:endParaRPr/>
          </a:p>
        </p:txBody>
      </p:sp>
      <p:sp>
        <p:nvSpPr>
          <p:cNvPr id="641" name="Google Shape;641;g24bc6e8db46_0_100"/>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Independent Reflection</a:t>
            </a:r>
            <a:endParaRPr/>
          </a:p>
        </p:txBody>
      </p:sp>
      <p:grpSp>
        <p:nvGrpSpPr>
          <p:cNvPr id="642" name="Google Shape;642;g24bc6e8db46_0_100" title="Personal Reflection"/>
          <p:cNvGrpSpPr/>
          <p:nvPr/>
        </p:nvGrpSpPr>
        <p:grpSpPr>
          <a:xfrm>
            <a:off x="8266543" y="228597"/>
            <a:ext cx="648865" cy="660482"/>
            <a:chOff x="1490050" y="3805975"/>
            <a:chExt cx="491900" cy="482350"/>
          </a:xfrm>
        </p:grpSpPr>
        <p:sp>
          <p:nvSpPr>
            <p:cNvPr id="643" name="Google Shape;643;g24bc6e8db46_0_10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4" name="Google Shape;644;g24bc6e8db46_0_10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5" name="Google Shape;645;g24bc6e8db46_0_10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6" name="Google Shape;646;g24bc6e8db46_0_10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4b1b9bd0d1_2_1074"/>
          <p:cNvSpPr txBox="1"/>
          <p:nvPr/>
        </p:nvSpPr>
        <p:spPr>
          <a:xfrm>
            <a:off x="6634375" y="5508000"/>
            <a:ext cx="274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(Nagoski &amp; Nagoski, 2020) </a:t>
            </a:r>
            <a:endParaRPr sz="1400" b="0" i="0" u="none" strike="noStrike" cap="none">
              <a:solidFill>
                <a:srgbClr val="000000"/>
              </a:solidFill>
              <a:latin typeface="Arial"/>
              <a:ea typeface="Arial"/>
              <a:cs typeface="Arial"/>
              <a:sym typeface="Arial"/>
            </a:endParaRPr>
          </a:p>
        </p:txBody>
      </p:sp>
      <p:sp>
        <p:nvSpPr>
          <p:cNvPr id="653" name="Google Shape;653;g24b1b9bd0d1_2_1074"/>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640"/>
              </a:spcBef>
              <a:spcAft>
                <a:spcPts val="0"/>
              </a:spcAft>
              <a:buSzPct val="108108"/>
              <a:buChar char="•"/>
            </a:pPr>
            <a:r>
              <a:rPr lang="en-US"/>
              <a:t>Neurological and physiological shift that happens when you encounter one of these threats.</a:t>
            </a:r>
            <a:endParaRPr/>
          </a:p>
          <a:p>
            <a:pPr marL="457200" lvl="0" indent="-406400" algn="l" rtl="0">
              <a:lnSpc>
                <a:spcPct val="100000"/>
              </a:lnSpc>
              <a:spcBef>
                <a:spcPts val="1000"/>
              </a:spcBef>
              <a:spcAft>
                <a:spcPts val="0"/>
              </a:spcAft>
              <a:buSzPct val="108108"/>
              <a:buChar char="•"/>
            </a:pPr>
            <a:r>
              <a:rPr lang="en-US"/>
              <a:t>Designed to help us survive (flight, fight, freeze, appease)</a:t>
            </a:r>
            <a:endParaRPr/>
          </a:p>
        </p:txBody>
      </p:sp>
      <p:sp>
        <p:nvSpPr>
          <p:cNvPr id="654" name="Google Shape;654;g24b1b9bd0d1_2_1074"/>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Clr>
                <a:schemeClr val="lt1"/>
              </a:buClr>
              <a:buSzPts val="2000"/>
              <a:buNone/>
            </a:pPr>
            <a:r>
              <a:rPr lang="en-US" b="1"/>
              <a:t>Stress</a:t>
            </a:r>
            <a:endParaRPr/>
          </a:p>
        </p:txBody>
      </p:sp>
      <p:sp>
        <p:nvSpPr>
          <p:cNvPr id="655" name="Google Shape;655;g24b1b9bd0d1_2_1074"/>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640"/>
              </a:spcBef>
              <a:spcAft>
                <a:spcPts val="0"/>
              </a:spcAft>
              <a:buSzPct val="108108"/>
              <a:buChar char="•"/>
            </a:pPr>
            <a:r>
              <a:rPr lang="en-US"/>
              <a:t>Threats that activate the stress response in your body</a:t>
            </a:r>
            <a:endParaRPr/>
          </a:p>
          <a:p>
            <a:pPr marL="457200" lvl="0" indent="-406400" algn="l" rtl="0">
              <a:lnSpc>
                <a:spcPct val="100000"/>
              </a:lnSpc>
              <a:spcBef>
                <a:spcPts val="1000"/>
              </a:spcBef>
              <a:spcAft>
                <a:spcPts val="0"/>
              </a:spcAft>
              <a:buSzPct val="108108"/>
              <a:buChar char="•"/>
            </a:pPr>
            <a:r>
              <a:rPr lang="en-US"/>
              <a:t>Anything you see, hear, smell, touch, taste or imagine could do you harm</a:t>
            </a:r>
            <a:endParaRPr/>
          </a:p>
          <a:p>
            <a:pPr marL="457200" lvl="0" indent="-406400" algn="l" rtl="0">
              <a:lnSpc>
                <a:spcPct val="100000"/>
              </a:lnSpc>
              <a:spcBef>
                <a:spcPts val="1000"/>
              </a:spcBef>
              <a:spcAft>
                <a:spcPts val="0"/>
              </a:spcAft>
              <a:buSzPct val="108108"/>
              <a:buChar char="•"/>
            </a:pPr>
            <a:r>
              <a:rPr lang="en-US"/>
              <a:t>Internal or External</a:t>
            </a:r>
            <a:endParaRPr/>
          </a:p>
        </p:txBody>
      </p:sp>
      <p:sp>
        <p:nvSpPr>
          <p:cNvPr id="656" name="Google Shape;656;g24b1b9bd0d1_2_1074"/>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t>Stressors</a:t>
            </a:r>
            <a:endParaRPr/>
          </a:p>
        </p:txBody>
      </p:sp>
      <p:sp>
        <p:nvSpPr>
          <p:cNvPr id="657" name="Google Shape;657;g24b1b9bd0d1_2_107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Talk About Stress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g24b1b9bd0d1_2_1091" title="Lions"/>
          <p:cNvPicPr preferRelativeResize="0"/>
          <p:nvPr/>
        </p:nvPicPr>
        <p:blipFill rotWithShape="1">
          <a:blip r:embed="rId3">
            <a:alphaModFix/>
          </a:blip>
          <a:srcRect/>
          <a:stretch/>
        </p:blipFill>
        <p:spPr>
          <a:xfrm>
            <a:off x="1565050" y="1737337"/>
            <a:ext cx="6492050" cy="3895230"/>
          </a:xfrm>
          <a:prstGeom prst="rect">
            <a:avLst/>
          </a:prstGeom>
          <a:noFill/>
          <a:ln>
            <a:noFill/>
          </a:ln>
        </p:spPr>
      </p:pic>
      <p:sp>
        <p:nvSpPr>
          <p:cNvPr id="664" name="Google Shape;664;g24b1b9bd0d1_2_109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Stress Cycle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g24d796282cb_0_21" title="RPMs"/>
          <p:cNvPicPr preferRelativeResize="0"/>
          <p:nvPr/>
        </p:nvPicPr>
        <p:blipFill rotWithShape="1">
          <a:blip r:embed="rId3">
            <a:alphaModFix/>
          </a:blip>
          <a:srcRect/>
          <a:stretch/>
        </p:blipFill>
        <p:spPr>
          <a:xfrm>
            <a:off x="5777250" y="1832825"/>
            <a:ext cx="3138150" cy="3192350"/>
          </a:xfrm>
          <a:prstGeom prst="rect">
            <a:avLst/>
          </a:prstGeom>
          <a:noFill/>
          <a:ln>
            <a:noFill/>
          </a:ln>
        </p:spPr>
      </p:pic>
      <p:sp>
        <p:nvSpPr>
          <p:cNvPr id="671" name="Google Shape;671;g24d796282cb_0_21"/>
          <p:cNvSpPr txBox="1">
            <a:spLocks noGrp="1"/>
          </p:cNvSpPr>
          <p:nvPr>
            <p:ph type="body" idx="1"/>
          </p:nvPr>
        </p:nvSpPr>
        <p:spPr>
          <a:xfrm>
            <a:off x="459200" y="1366050"/>
            <a:ext cx="4963200" cy="5004300"/>
          </a:xfrm>
          <a:prstGeom prst="rect">
            <a:avLst/>
          </a:prstGeom>
          <a:noFill/>
          <a:ln>
            <a:noFill/>
          </a:ln>
        </p:spPr>
        <p:txBody>
          <a:bodyPr spcFirstLastPara="1" wrap="square" lIns="91425" tIns="45700" rIns="91425" bIns="45700" anchor="t" anchorCtr="0">
            <a:normAutofit fontScale="77500" lnSpcReduction="20000"/>
          </a:bodyPr>
          <a:lstStyle/>
          <a:p>
            <a:pPr marL="457200" lvl="0" indent="-431800" algn="l" rtl="0">
              <a:lnSpc>
                <a:spcPct val="100000"/>
              </a:lnSpc>
              <a:spcBef>
                <a:spcPts val="640"/>
              </a:spcBef>
              <a:spcAft>
                <a:spcPts val="0"/>
              </a:spcAft>
              <a:buSzPct val="129032"/>
              <a:buChar char="•"/>
            </a:pPr>
            <a:r>
              <a:rPr lang="en-US"/>
              <a:t>Our bodies and brains react to danger to keep us safe</a:t>
            </a:r>
            <a:endParaRPr/>
          </a:p>
          <a:p>
            <a:pPr marL="457200" lvl="0" indent="-431800" algn="l" rtl="0">
              <a:lnSpc>
                <a:spcPct val="100000"/>
              </a:lnSpc>
              <a:spcBef>
                <a:spcPts val="1000"/>
              </a:spcBef>
              <a:spcAft>
                <a:spcPts val="0"/>
              </a:spcAft>
              <a:buSzPct val="129032"/>
              <a:buChar char="•"/>
            </a:pPr>
            <a:r>
              <a:rPr lang="en-US"/>
              <a:t>Ongoing stress and failing to complete the stress cycle makes this system less effective and more reactive</a:t>
            </a:r>
            <a:endParaRPr/>
          </a:p>
          <a:p>
            <a:pPr marL="457200" lvl="0" indent="-431800" algn="l" rtl="0">
              <a:lnSpc>
                <a:spcPct val="100000"/>
              </a:lnSpc>
              <a:spcBef>
                <a:spcPts val="1000"/>
              </a:spcBef>
              <a:spcAft>
                <a:spcPts val="0"/>
              </a:spcAft>
              <a:buSzPct val="129032"/>
              <a:buChar char="•"/>
            </a:pPr>
            <a:r>
              <a:rPr lang="en-US"/>
              <a:t>This can lead to wear and tear on the body and brain</a:t>
            </a:r>
            <a:endParaRPr/>
          </a:p>
          <a:p>
            <a:pPr marL="457200" lvl="0" indent="-431800" algn="l" rtl="0">
              <a:lnSpc>
                <a:spcPct val="100000"/>
              </a:lnSpc>
              <a:spcBef>
                <a:spcPts val="1000"/>
              </a:spcBef>
              <a:spcAft>
                <a:spcPts val="0"/>
              </a:spcAft>
              <a:buSzPct val="129032"/>
              <a:buChar char="•"/>
            </a:pPr>
            <a:r>
              <a:rPr lang="en-US"/>
              <a:t>This could be compared to revving a car engine for weeks at a time</a:t>
            </a:r>
            <a:endParaRPr/>
          </a:p>
        </p:txBody>
      </p:sp>
      <p:sp>
        <p:nvSpPr>
          <p:cNvPr id="672" name="Google Shape;672;g24d796282cb_0_21"/>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The Impact of Ongoing Stress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24b1b9bd0d1_2_136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Connect with someone who is NOT at your table and discuss the following.</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How does ongoing stress impact you on a daily basis?</a:t>
            </a:r>
            <a:endParaRPr/>
          </a:p>
        </p:txBody>
      </p:sp>
      <p:sp>
        <p:nvSpPr>
          <p:cNvPr id="678" name="Google Shape;678;g24b1b9bd0d1_2_136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Make A New Connection</a:t>
            </a:r>
            <a:endParaRPr/>
          </a:p>
        </p:txBody>
      </p:sp>
      <p:sp>
        <p:nvSpPr>
          <p:cNvPr id="679" name="Google Shape;679;g24b1b9bd0d1_2_1365"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g24b1b9bd0d1_2_1098" title="Window of Tolerance"/>
          <p:cNvPicPr preferRelativeResize="0"/>
          <p:nvPr/>
        </p:nvPicPr>
        <p:blipFill rotWithShape="1">
          <a:blip r:embed="rId3">
            <a:alphaModFix/>
          </a:blip>
          <a:srcRect/>
          <a:stretch/>
        </p:blipFill>
        <p:spPr>
          <a:xfrm>
            <a:off x="2075750" y="1371900"/>
            <a:ext cx="4992498" cy="5486100"/>
          </a:xfrm>
          <a:prstGeom prst="rect">
            <a:avLst/>
          </a:prstGeom>
          <a:noFill/>
          <a:ln>
            <a:noFill/>
          </a:ln>
        </p:spPr>
      </p:pic>
      <p:sp>
        <p:nvSpPr>
          <p:cNvPr id="685" name="Google Shape;685;g24b1b9bd0d1_2_109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Window of Tolerance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24b1b9bd0d1_2_1370"/>
          <p:cNvSpPr txBox="1">
            <a:spLocks noGrp="1"/>
          </p:cNvSpPr>
          <p:nvPr>
            <p:ph type="body" idx="1"/>
          </p:nvPr>
        </p:nvSpPr>
        <p:spPr>
          <a:xfrm>
            <a:off x="4876800" y="1430058"/>
            <a:ext cx="4038600" cy="4536600"/>
          </a:xfrm>
          <a:prstGeom prst="rect">
            <a:avLst/>
          </a:prstGeom>
          <a:noFill/>
          <a:ln>
            <a:noFill/>
          </a:ln>
        </p:spPr>
        <p:txBody>
          <a:bodyPr spcFirstLastPara="1" wrap="square" lIns="91425" tIns="45700" rIns="91425" bIns="45700" anchor="t" anchorCtr="0">
            <a:normAutofit fontScale="85000" lnSpcReduction="10000"/>
          </a:bodyPr>
          <a:lstStyle/>
          <a:p>
            <a:pPr marL="25400" lvl="0" indent="0" algn="l" rtl="0">
              <a:lnSpc>
                <a:spcPct val="100000"/>
              </a:lnSpc>
              <a:spcBef>
                <a:spcPts val="640"/>
              </a:spcBef>
              <a:spcAft>
                <a:spcPts val="0"/>
              </a:spcAft>
              <a:buSzPct val="117647"/>
              <a:buNone/>
            </a:pPr>
            <a:r>
              <a:rPr lang="en-US"/>
              <a:t>How does the window of tolerance apply to you?</a:t>
            </a:r>
            <a:endParaRPr/>
          </a:p>
          <a:p>
            <a:pPr marL="25400" lvl="0" indent="0" algn="l" rtl="0">
              <a:lnSpc>
                <a:spcPct val="100000"/>
              </a:lnSpc>
              <a:spcBef>
                <a:spcPts val="640"/>
              </a:spcBef>
              <a:spcAft>
                <a:spcPts val="0"/>
              </a:spcAft>
              <a:buSzPct val="117647"/>
              <a:buNone/>
            </a:pPr>
            <a:endParaRPr/>
          </a:p>
          <a:p>
            <a:pPr marL="25400" lvl="0" indent="0" algn="l" rtl="0">
              <a:lnSpc>
                <a:spcPct val="100000"/>
              </a:lnSpc>
              <a:spcBef>
                <a:spcPts val="640"/>
              </a:spcBef>
              <a:spcAft>
                <a:spcPts val="0"/>
              </a:spcAft>
              <a:buSzPct val="117647"/>
              <a:buNone/>
            </a:pPr>
            <a:r>
              <a:rPr lang="en-US"/>
              <a:t>How could you use this in the classroom?</a:t>
            </a:r>
            <a:endParaRPr/>
          </a:p>
          <a:p>
            <a:pPr marL="25400" lvl="0" indent="0" algn="l" rtl="0">
              <a:lnSpc>
                <a:spcPct val="100000"/>
              </a:lnSpc>
              <a:spcBef>
                <a:spcPts val="640"/>
              </a:spcBef>
              <a:spcAft>
                <a:spcPts val="0"/>
              </a:spcAft>
              <a:buSzPct val="117647"/>
              <a:buNone/>
            </a:pPr>
            <a:endParaRPr/>
          </a:p>
          <a:p>
            <a:pPr marL="25400" lvl="0" indent="0" algn="l" rtl="0">
              <a:lnSpc>
                <a:spcPct val="100000"/>
              </a:lnSpc>
              <a:spcBef>
                <a:spcPts val="640"/>
              </a:spcBef>
              <a:spcAft>
                <a:spcPts val="0"/>
              </a:spcAft>
              <a:buSzPct val="117647"/>
              <a:buNone/>
            </a:pPr>
            <a:r>
              <a:rPr lang="en-US"/>
              <a:t>How could you use this at the schoolwide level?</a:t>
            </a:r>
            <a:endParaRPr/>
          </a:p>
        </p:txBody>
      </p:sp>
      <p:pic>
        <p:nvPicPr>
          <p:cNvPr id="691" name="Google Shape;691;g24b1b9bd0d1_2_1370" title="Window of Tolerance"/>
          <p:cNvPicPr preferRelativeResize="0"/>
          <p:nvPr/>
        </p:nvPicPr>
        <p:blipFill rotWithShape="1">
          <a:blip r:embed="rId3">
            <a:alphaModFix/>
          </a:blip>
          <a:srcRect/>
          <a:stretch/>
        </p:blipFill>
        <p:spPr>
          <a:xfrm>
            <a:off x="662222" y="2050924"/>
            <a:ext cx="3340325" cy="3670550"/>
          </a:xfrm>
          <a:prstGeom prst="rect">
            <a:avLst/>
          </a:prstGeom>
          <a:noFill/>
          <a:ln>
            <a:noFill/>
          </a:ln>
        </p:spPr>
      </p:pic>
      <p:sp>
        <p:nvSpPr>
          <p:cNvPr id="692" name="Google Shape;692;g24b1b9bd0d1_2_1370"/>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t>Small Group Discussion</a:t>
            </a:r>
            <a:endParaRPr/>
          </a:p>
        </p:txBody>
      </p:sp>
      <p:sp>
        <p:nvSpPr>
          <p:cNvPr id="693" name="Google Shape;693;g24b1b9bd0d1_2_1370" title="Small Group Discu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f5febad552_0_72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Our Role in the Escalation Cycle?</a:t>
            </a:r>
            <a:endParaRPr/>
          </a:p>
        </p:txBody>
      </p:sp>
      <p:sp>
        <p:nvSpPr>
          <p:cNvPr id="699" name="Google Shape;699;gf5febad552_0_727"/>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lnSpcReduction="10000"/>
          </a:bodyPr>
          <a:lstStyle/>
          <a:p>
            <a:pPr marL="457200" lvl="0" indent="-431800" algn="l" rtl="0">
              <a:lnSpc>
                <a:spcPct val="100000"/>
              </a:lnSpc>
              <a:spcBef>
                <a:spcPts val="640"/>
              </a:spcBef>
              <a:spcAft>
                <a:spcPts val="0"/>
              </a:spcAft>
              <a:buSzPts val="3200"/>
              <a:buChar char="•"/>
            </a:pPr>
            <a:r>
              <a:rPr lang="en-US"/>
              <a:t>First, we need to engage in practices that allow us to bring our best selves each day</a:t>
            </a:r>
            <a:endParaRPr/>
          </a:p>
          <a:p>
            <a:pPr marL="457200" lvl="0" indent="-431800" algn="l" rtl="0">
              <a:lnSpc>
                <a:spcPct val="100000"/>
              </a:lnSpc>
              <a:spcBef>
                <a:spcPts val="1000"/>
              </a:spcBef>
              <a:spcAft>
                <a:spcPts val="0"/>
              </a:spcAft>
              <a:buSzPts val="3200"/>
              <a:buChar char="•"/>
            </a:pPr>
            <a:r>
              <a:rPr lang="en-US"/>
              <a:t>We need a plan to maintain self control during a crisis/power struggle. (Remember fight, flight, freeze, or appease response)</a:t>
            </a:r>
            <a:endParaRPr/>
          </a:p>
          <a:p>
            <a:pPr marL="457200" lvl="0" indent="-431800" algn="l" rtl="0">
              <a:lnSpc>
                <a:spcPct val="100000"/>
              </a:lnSpc>
              <a:spcBef>
                <a:spcPts val="1000"/>
              </a:spcBef>
              <a:spcAft>
                <a:spcPts val="0"/>
              </a:spcAft>
              <a:buSzPts val="3200"/>
              <a:buChar char="•"/>
            </a:pPr>
            <a:r>
              <a:rPr lang="en-US"/>
              <a:t>Our goal is to remain calm &amp; regain an “emotional balance”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g24b1b9bd0d1_2_1340" title="Self-care Assessment"/>
          <p:cNvPicPr preferRelativeResize="0"/>
          <p:nvPr/>
        </p:nvPicPr>
        <p:blipFill rotWithShape="1">
          <a:blip r:embed="rId3">
            <a:alphaModFix/>
          </a:blip>
          <a:srcRect/>
          <a:stretch/>
        </p:blipFill>
        <p:spPr>
          <a:xfrm>
            <a:off x="5655945" y="1866475"/>
            <a:ext cx="2878225" cy="3740250"/>
          </a:xfrm>
          <a:prstGeom prst="rect">
            <a:avLst/>
          </a:prstGeom>
          <a:noFill/>
          <a:ln>
            <a:noFill/>
          </a:ln>
        </p:spPr>
      </p:pic>
      <p:sp>
        <p:nvSpPr>
          <p:cNvPr id="705" name="Google Shape;705;g24b1b9bd0d1_2_1340"/>
          <p:cNvSpPr txBox="1">
            <a:spLocks noGrp="1"/>
          </p:cNvSpPr>
          <p:nvPr>
            <p:ph type="body" idx="1"/>
          </p:nvPr>
        </p:nvSpPr>
        <p:spPr>
          <a:xfrm>
            <a:off x="452375" y="1510925"/>
            <a:ext cx="47700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Take 10 minutes to complete the assessment in your workbook.</a:t>
            </a:r>
            <a:endParaRPr/>
          </a:p>
        </p:txBody>
      </p:sp>
      <p:sp>
        <p:nvSpPr>
          <p:cNvPr id="706" name="Google Shape;706;g24b1b9bd0d1_2_134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Personal Assessment</a:t>
            </a:r>
            <a:endParaRPr/>
          </a:p>
        </p:txBody>
      </p:sp>
      <p:grpSp>
        <p:nvGrpSpPr>
          <p:cNvPr id="707" name="Google Shape;707;g24b1b9bd0d1_2_1340" title="Personal Reflection"/>
          <p:cNvGrpSpPr/>
          <p:nvPr/>
        </p:nvGrpSpPr>
        <p:grpSpPr>
          <a:xfrm>
            <a:off x="8266543" y="228597"/>
            <a:ext cx="648865" cy="660482"/>
            <a:chOff x="1490050" y="3805975"/>
            <a:chExt cx="491900" cy="482350"/>
          </a:xfrm>
        </p:grpSpPr>
        <p:sp>
          <p:nvSpPr>
            <p:cNvPr id="708" name="Google Shape;708;g24b1b9bd0d1_2_134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09" name="Google Shape;709;g24b1b9bd0d1_2_134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10" name="Google Shape;710;g24b1b9bd0d1_2_134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11" name="Google Shape;711;g24b1b9bd0d1_2_134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6f78976198_1_14"/>
          <p:cNvSpPr txBox="1"/>
          <p:nvPr/>
        </p:nvSpPr>
        <p:spPr>
          <a:xfrm>
            <a:off x="3493008" y="4696372"/>
            <a:ext cx="5422392" cy="18767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the here and now</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Share your expertise, information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Assign a group recorder</a:t>
            </a:r>
            <a:endParaRPr sz="1400" b="0" i="0" u="none" strike="noStrike" cap="none">
              <a:solidFill>
                <a:srgbClr val="000000"/>
              </a:solidFill>
              <a:latin typeface="Arial"/>
              <a:ea typeface="Arial"/>
              <a:cs typeface="Arial"/>
              <a:sym typeface="Arial"/>
            </a:endParaRPr>
          </a:p>
        </p:txBody>
      </p:sp>
      <p:sp>
        <p:nvSpPr>
          <p:cNvPr id="226" name="Google Shape;226;g16f78976198_1_14"/>
          <p:cNvSpPr txBox="1"/>
          <p:nvPr/>
        </p:nvSpPr>
        <p:spPr>
          <a:xfrm>
            <a:off x="228600" y="4696372"/>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Presence</a:t>
            </a:r>
            <a:endParaRPr sz="1400" b="0" i="0" u="none" strike="noStrike" cap="none">
              <a:solidFill>
                <a:srgbClr val="000000"/>
              </a:solidFill>
              <a:latin typeface="Arial"/>
              <a:ea typeface="Arial"/>
              <a:cs typeface="Arial"/>
              <a:sym typeface="Arial"/>
            </a:endParaRPr>
          </a:p>
        </p:txBody>
      </p:sp>
      <p:cxnSp>
        <p:nvCxnSpPr>
          <p:cNvPr id="227" name="Google Shape;227;g16f78976198_1_14" title="Line"/>
          <p:cNvCxnSpPr/>
          <p:nvPr/>
        </p:nvCxnSpPr>
        <p:spPr>
          <a:xfrm>
            <a:off x="491412" y="4486855"/>
            <a:ext cx="8321040" cy="0"/>
          </a:xfrm>
          <a:prstGeom prst="straightConnector1">
            <a:avLst/>
          </a:prstGeom>
          <a:noFill/>
          <a:ln w="28575" cap="flat" cmpd="sng">
            <a:solidFill>
              <a:schemeClr val="dk1"/>
            </a:solidFill>
            <a:prstDash val="solid"/>
            <a:round/>
            <a:headEnd type="none" w="sm" len="sm"/>
            <a:tailEnd type="none" w="sm" len="sm"/>
          </a:ln>
        </p:spPr>
      </p:cxnSp>
      <p:sp>
        <p:nvSpPr>
          <p:cNvPr id="228" name="Google Shape;228;g16f78976198_1_14"/>
          <p:cNvSpPr txBox="1"/>
          <p:nvPr/>
        </p:nvSpPr>
        <p:spPr>
          <a:xfrm>
            <a:off x="3493008" y="3324645"/>
            <a:ext cx="5422392" cy="9534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Be open to new thoughts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Embrace learning opportunities</a:t>
            </a:r>
            <a:endParaRPr sz="1400" b="0" i="0" u="none" strike="noStrike" cap="none">
              <a:solidFill>
                <a:srgbClr val="000000"/>
              </a:solidFill>
              <a:latin typeface="Arial"/>
              <a:ea typeface="Arial"/>
              <a:cs typeface="Arial"/>
              <a:sym typeface="Arial"/>
            </a:endParaRPr>
          </a:p>
        </p:txBody>
      </p:sp>
      <p:sp>
        <p:nvSpPr>
          <p:cNvPr id="229" name="Google Shape;229;g16f78976198_1_14"/>
          <p:cNvSpPr txBox="1"/>
          <p:nvPr/>
        </p:nvSpPr>
        <p:spPr>
          <a:xfrm>
            <a:off x="228600" y="3324645"/>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Growth Mindset</a:t>
            </a:r>
            <a:endParaRPr sz="1400" b="0" i="0" u="none" strike="noStrike" cap="none">
              <a:solidFill>
                <a:srgbClr val="000000"/>
              </a:solidFill>
              <a:latin typeface="Arial"/>
              <a:ea typeface="Arial"/>
              <a:cs typeface="Arial"/>
              <a:sym typeface="Arial"/>
            </a:endParaRPr>
          </a:p>
        </p:txBody>
      </p:sp>
      <p:cxnSp>
        <p:nvCxnSpPr>
          <p:cNvPr id="230" name="Google Shape;230;g16f78976198_1_14" title="Line"/>
          <p:cNvCxnSpPr/>
          <p:nvPr/>
        </p:nvCxnSpPr>
        <p:spPr>
          <a:xfrm>
            <a:off x="491412" y="3164023"/>
            <a:ext cx="8321040" cy="0"/>
          </a:xfrm>
          <a:prstGeom prst="straightConnector1">
            <a:avLst/>
          </a:prstGeom>
          <a:noFill/>
          <a:ln w="28575" cap="flat" cmpd="sng">
            <a:solidFill>
              <a:schemeClr val="dk1"/>
            </a:solidFill>
            <a:prstDash val="solid"/>
            <a:round/>
            <a:headEnd type="none" w="sm" len="sm"/>
            <a:tailEnd type="none" w="sm" len="sm"/>
          </a:ln>
        </p:spPr>
      </p:cxnSp>
      <p:sp>
        <p:nvSpPr>
          <p:cNvPr id="231" name="Google Shape;231;g16f78976198_1_14"/>
          <p:cNvSpPr txBox="1"/>
          <p:nvPr/>
        </p:nvSpPr>
        <p:spPr>
          <a:xfrm>
            <a:off x="3493008" y="1748956"/>
            <a:ext cx="5422500" cy="1323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Extend patience, grace, and kindness</a:t>
            </a:r>
            <a:endParaRPr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solutions to make things easier</a:t>
            </a:r>
            <a:endParaRPr b="0" i="0" u="none" strike="noStrike" cap="none">
              <a:solidFill>
                <a:srgbClr val="000000"/>
              </a:solidFill>
              <a:latin typeface="Arial"/>
              <a:ea typeface="Arial"/>
              <a:cs typeface="Arial"/>
              <a:sym typeface="Arial"/>
            </a:endParaRPr>
          </a:p>
        </p:txBody>
      </p:sp>
      <p:sp>
        <p:nvSpPr>
          <p:cNvPr id="232" name="Google Shape;232;g16f78976198_1_14"/>
          <p:cNvSpPr txBox="1"/>
          <p:nvPr/>
        </p:nvSpPr>
        <p:spPr>
          <a:xfrm>
            <a:off x="228600" y="1748956"/>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Self-Compassion</a:t>
            </a:r>
            <a:endParaRPr sz="1400" b="0" i="0" u="none" strike="noStrike" cap="none">
              <a:solidFill>
                <a:srgbClr val="000000"/>
              </a:solidFill>
              <a:latin typeface="Arial"/>
              <a:ea typeface="Arial"/>
              <a:cs typeface="Arial"/>
              <a:sym typeface="Arial"/>
            </a:endParaRPr>
          </a:p>
        </p:txBody>
      </p:sp>
      <p:sp>
        <p:nvSpPr>
          <p:cNvPr id="233" name="Google Shape;233;g16f78976198_1_1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Community Agreements</a:t>
            </a:r>
            <a:endParaRPr/>
          </a:p>
        </p:txBody>
      </p:sp>
      <p:grpSp>
        <p:nvGrpSpPr>
          <p:cNvPr id="234" name="Google Shape;234;g16f78976198_1_14" descr="Personal Reflection" title="Personal Reflection"/>
          <p:cNvGrpSpPr/>
          <p:nvPr/>
        </p:nvGrpSpPr>
        <p:grpSpPr>
          <a:xfrm>
            <a:off x="8266543" y="228597"/>
            <a:ext cx="648865" cy="660482"/>
            <a:chOff x="1490050" y="3805975"/>
            <a:chExt cx="491900" cy="482350"/>
          </a:xfrm>
        </p:grpSpPr>
        <p:sp>
          <p:nvSpPr>
            <p:cNvPr id="235" name="Google Shape;235;g16f78976198_1_14"/>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36" name="Google Shape;236;g16f78976198_1_14"/>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37" name="Google Shape;237;g16f78976198_1_14"/>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38" name="Google Shape;238;g16f78976198_1_14"/>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4b1b9bd0d1_2_213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Wellness?</a:t>
            </a:r>
            <a:endParaRPr/>
          </a:p>
        </p:txBody>
      </p:sp>
      <p:sp>
        <p:nvSpPr>
          <p:cNvPr id="718" name="Google Shape;718;g24b1b9bd0d1_2_213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“To be “well” is not to live in a state of perpetual safety and calm, but to move fluidly from a state of adversity, risk, adventure, or excitement, back to safety and calm, and out again.” </a:t>
            </a:r>
            <a:endParaRPr/>
          </a:p>
          <a:p>
            <a:pPr marL="25400" lvl="0" indent="0" algn="l" rtl="0">
              <a:lnSpc>
                <a:spcPct val="100000"/>
              </a:lnSpc>
              <a:spcBef>
                <a:spcPts val="640"/>
              </a:spcBef>
              <a:spcAft>
                <a:spcPts val="0"/>
              </a:spcAft>
              <a:buSzPts val="3200"/>
              <a:buNone/>
            </a:pPr>
            <a:endParaRPr/>
          </a:p>
          <a:p>
            <a:pPr marL="25400" lvl="0" indent="0" algn="r" rtl="0">
              <a:lnSpc>
                <a:spcPct val="100000"/>
              </a:lnSpc>
              <a:spcBef>
                <a:spcPts val="640"/>
              </a:spcBef>
              <a:spcAft>
                <a:spcPts val="0"/>
              </a:spcAft>
              <a:buSzPts val="3200"/>
              <a:buNone/>
            </a:pPr>
            <a:r>
              <a:rPr lang="en-US" sz="2000"/>
              <a:t>(Nagoski &amp; Nagoski, 2020)</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4b1b9bd0d1_2_2377"/>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would it look like and sound like if we were to think about wellness, individual and collective, as a precursor to showing up as our best selves?</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724" name="Google Shape;724;g24b1b9bd0d1_2_237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Small Group Discussion</a:t>
            </a:r>
            <a:endParaRPr/>
          </a:p>
        </p:txBody>
      </p:sp>
      <p:sp>
        <p:nvSpPr>
          <p:cNvPr id="725" name="Google Shape;725;g24b1b9bd0d1_2_2377"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4b1b9bd0d1_2_134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r>
              <a:rPr lang="en-US"/>
              <a:t>Choose your favorite strategy/idea to foster a culture of wellness in your classroom or school?</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Write that strategy down on 5 separate post-it notes. </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Connect with 5 people (not at your table) and exchange post-it notes. </a:t>
            </a:r>
            <a:endParaRPr/>
          </a:p>
        </p:txBody>
      </p:sp>
      <p:sp>
        <p:nvSpPr>
          <p:cNvPr id="731" name="Google Shape;731;g24b1b9bd0d1_2_134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Give One, Get Many</a:t>
            </a:r>
            <a:endParaRPr/>
          </a:p>
        </p:txBody>
      </p:sp>
      <p:sp>
        <p:nvSpPr>
          <p:cNvPr id="732" name="Google Shape;732;g24b1b9bd0d1_2_1345"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nvGrpSpPr>
          <p:cNvPr id="733" name="Google Shape;733;g24b1b9bd0d1_2_1345" title="Personal Reflection"/>
          <p:cNvGrpSpPr/>
          <p:nvPr/>
        </p:nvGrpSpPr>
        <p:grpSpPr>
          <a:xfrm>
            <a:off x="8206093" y="1094872"/>
            <a:ext cx="648865" cy="660482"/>
            <a:chOff x="1490050" y="3805975"/>
            <a:chExt cx="491900" cy="482350"/>
          </a:xfrm>
        </p:grpSpPr>
        <p:sp>
          <p:nvSpPr>
            <p:cNvPr id="734" name="Google Shape;734;g24b1b9bd0d1_2_1345"/>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35" name="Google Shape;735;g24b1b9bd0d1_2_1345"/>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36" name="Google Shape;736;g24b1b9bd0d1_2_1345"/>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37" name="Google Shape;737;g24b1b9bd0d1_2_1345"/>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24b1b9bd0d1_2_137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Vulnerable Decision Points (VDP)</a:t>
            </a:r>
            <a:endParaRPr/>
          </a:p>
        </p:txBody>
      </p:sp>
      <p:sp>
        <p:nvSpPr>
          <p:cNvPr id="743" name="Google Shape;743;g24b1b9bd0d1_2_137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ctr" rtl="0">
              <a:lnSpc>
                <a:spcPct val="100000"/>
              </a:lnSpc>
              <a:spcBef>
                <a:spcPts val="640"/>
              </a:spcBef>
              <a:spcAft>
                <a:spcPts val="0"/>
              </a:spcAft>
              <a:buSzPts val="3200"/>
              <a:buNone/>
            </a:pPr>
            <a:r>
              <a:rPr lang="en-US" sz="2800"/>
              <a:t>A VDP is a given situation coupled with a person's internal state that affects discipline </a:t>
            </a:r>
            <a:r>
              <a:rPr lang="en-US" sz="2800" b="1"/>
              <a:t>decision </a:t>
            </a:r>
            <a:r>
              <a:rPr lang="en-US" sz="2800"/>
              <a:t>making.</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24b1b9bd0d1_2_138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Situations</a:t>
            </a:r>
            <a:endParaRPr/>
          </a:p>
        </p:txBody>
      </p:sp>
      <p:sp>
        <p:nvSpPr>
          <p:cNvPr id="749" name="Google Shape;749;g24b1b9bd0d1_2_138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20000"/>
          </a:bodyPr>
          <a:lstStyle/>
          <a:p>
            <a:pPr marL="457200" lvl="0" indent="-431800" algn="l" rtl="0">
              <a:lnSpc>
                <a:spcPct val="100000"/>
              </a:lnSpc>
              <a:spcBef>
                <a:spcPts val="640"/>
              </a:spcBef>
              <a:spcAft>
                <a:spcPts val="0"/>
              </a:spcAft>
              <a:buSzPct val="108106"/>
              <a:buChar char="•"/>
            </a:pPr>
            <a:r>
              <a:rPr lang="en-US"/>
              <a:t>Subjective problem behavior</a:t>
            </a:r>
            <a:endParaRPr/>
          </a:p>
          <a:p>
            <a:pPr marL="914400" lvl="1" indent="-406400" algn="l" rtl="0">
              <a:lnSpc>
                <a:spcPct val="100000"/>
              </a:lnSpc>
              <a:spcBef>
                <a:spcPts val="560"/>
              </a:spcBef>
              <a:spcAft>
                <a:spcPts val="0"/>
              </a:spcAft>
              <a:buSzPct val="108108"/>
              <a:buChar char="–"/>
            </a:pPr>
            <a:r>
              <a:rPr lang="en-US"/>
              <a:t>Defiance, Disrespect, Disruption</a:t>
            </a:r>
            <a:endParaRPr/>
          </a:p>
          <a:p>
            <a:pPr marL="914400" lvl="1" indent="-406400" algn="l" rtl="0">
              <a:lnSpc>
                <a:spcPct val="100000"/>
              </a:lnSpc>
              <a:spcBef>
                <a:spcPts val="560"/>
              </a:spcBef>
              <a:spcAft>
                <a:spcPts val="0"/>
              </a:spcAft>
              <a:buSzPct val="108108"/>
              <a:buChar char="–"/>
            </a:pPr>
            <a:r>
              <a:rPr lang="en-US"/>
              <a:t>Major vs. Minor</a:t>
            </a:r>
            <a:endParaRPr/>
          </a:p>
          <a:p>
            <a:pPr marL="457200" lvl="0" indent="-228600" algn="l" rtl="0">
              <a:lnSpc>
                <a:spcPct val="100000"/>
              </a:lnSpc>
              <a:spcBef>
                <a:spcPts val="640"/>
              </a:spcBef>
              <a:spcAft>
                <a:spcPts val="0"/>
              </a:spcAft>
              <a:buSzPct val="108106"/>
              <a:buNone/>
            </a:pPr>
            <a:endParaRPr/>
          </a:p>
          <a:p>
            <a:pPr marL="457200" lvl="0" indent="-431800" algn="l" rtl="0">
              <a:lnSpc>
                <a:spcPct val="100000"/>
              </a:lnSpc>
              <a:spcBef>
                <a:spcPts val="640"/>
              </a:spcBef>
              <a:spcAft>
                <a:spcPts val="0"/>
              </a:spcAft>
              <a:buSzPct val="108106"/>
              <a:buChar char="•"/>
            </a:pPr>
            <a:r>
              <a:rPr lang="en-US"/>
              <a:t>Non-classroom areas</a:t>
            </a:r>
            <a:endParaRPr/>
          </a:p>
          <a:p>
            <a:pPr marL="914400" lvl="1" indent="-406400" algn="l" rtl="0">
              <a:lnSpc>
                <a:spcPct val="100000"/>
              </a:lnSpc>
              <a:spcBef>
                <a:spcPts val="560"/>
              </a:spcBef>
              <a:spcAft>
                <a:spcPts val="0"/>
              </a:spcAft>
              <a:buSzPct val="108108"/>
              <a:buChar char="–"/>
            </a:pPr>
            <a:r>
              <a:rPr lang="en-US"/>
              <a:t>hallways, cafeterias</a:t>
            </a:r>
            <a:endParaRPr/>
          </a:p>
          <a:p>
            <a:pPr marL="457200" lvl="0" indent="-228600" algn="l" rtl="0">
              <a:lnSpc>
                <a:spcPct val="100000"/>
              </a:lnSpc>
              <a:spcBef>
                <a:spcPts val="640"/>
              </a:spcBef>
              <a:spcAft>
                <a:spcPts val="0"/>
              </a:spcAft>
              <a:buSzPct val="108106"/>
              <a:buNone/>
            </a:pPr>
            <a:endParaRPr/>
          </a:p>
          <a:p>
            <a:pPr marL="457200" lvl="0" indent="-431800" algn="l" rtl="0">
              <a:lnSpc>
                <a:spcPct val="100000"/>
              </a:lnSpc>
              <a:spcBef>
                <a:spcPts val="640"/>
              </a:spcBef>
              <a:spcAft>
                <a:spcPts val="0"/>
              </a:spcAft>
              <a:buSzPct val="108106"/>
              <a:buChar char="•"/>
            </a:pPr>
            <a:r>
              <a:rPr lang="en-US"/>
              <a:t>Classrooms</a:t>
            </a:r>
            <a:endParaRPr/>
          </a:p>
          <a:p>
            <a:pPr marL="457200" lvl="0" indent="-228600" algn="l" rtl="0">
              <a:lnSpc>
                <a:spcPct val="100000"/>
              </a:lnSpc>
              <a:spcBef>
                <a:spcPts val="640"/>
              </a:spcBef>
              <a:spcAft>
                <a:spcPts val="0"/>
              </a:spcAft>
              <a:buSzPct val="108106"/>
              <a:buNone/>
            </a:pPr>
            <a:endParaRPr/>
          </a:p>
          <a:p>
            <a:pPr marL="457200" lvl="0" indent="-431800" algn="l" rtl="0">
              <a:lnSpc>
                <a:spcPct val="100000"/>
              </a:lnSpc>
              <a:spcBef>
                <a:spcPts val="640"/>
              </a:spcBef>
              <a:spcAft>
                <a:spcPts val="0"/>
              </a:spcAft>
              <a:buSzPct val="108106"/>
              <a:buChar char="•"/>
            </a:pPr>
            <a:r>
              <a:rPr lang="en-US"/>
              <a:t>Afternoons</a:t>
            </a:r>
            <a:endParaRPr/>
          </a:p>
          <a:p>
            <a:pPr marL="457200" lvl="0" indent="-228600" algn="l" rtl="0">
              <a:lnSpc>
                <a:spcPct val="100000"/>
              </a:lnSpc>
              <a:spcBef>
                <a:spcPts val="640"/>
              </a:spcBef>
              <a:spcAft>
                <a:spcPts val="0"/>
              </a:spcAft>
              <a:buSzPct val="108106"/>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4b1b9bd0d1_2_138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States</a:t>
            </a:r>
            <a:endParaRPr/>
          </a:p>
        </p:txBody>
      </p:sp>
      <p:sp>
        <p:nvSpPr>
          <p:cNvPr id="755" name="Google Shape;755;g24b1b9bd0d1_2_138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b="1"/>
              <a:t>Setting Events </a:t>
            </a:r>
            <a:r>
              <a:rPr lang="en-US"/>
              <a:t>- an event occurring before or with an antecedent that increases the likelihood of a behavior</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b="1"/>
              <a:t>Resource Depletion </a:t>
            </a:r>
            <a:r>
              <a:rPr lang="en-US"/>
              <a:t>- as we become fatigued, our filters for appropriate behavior can be affected</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24b1b9bd0d1_2_1390"/>
          <p:cNvSpPr txBox="1"/>
          <p:nvPr/>
        </p:nvSpPr>
        <p:spPr>
          <a:xfrm>
            <a:off x="5904675" y="6383425"/>
            <a:ext cx="1926900" cy="26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40"/>
              </a:spcBef>
              <a:spcAft>
                <a:spcPts val="0"/>
              </a:spcAft>
              <a:buClr>
                <a:srgbClr val="000000"/>
              </a:buClr>
              <a:buSzPts val="1000"/>
              <a:buFont typeface="Arial"/>
              <a:buNone/>
            </a:pPr>
            <a:r>
              <a:rPr lang="en-US" sz="1000" b="0" i="0" u="none" strike="noStrike" cap="none">
                <a:solidFill>
                  <a:srgbClr val="000000"/>
                </a:solidFill>
                <a:latin typeface="Verdana"/>
                <a:ea typeface="Verdana"/>
                <a:cs typeface="Verdana"/>
                <a:sym typeface="Verdana"/>
              </a:rPr>
              <a:t>(Danziger et al.,  2011)</a:t>
            </a:r>
            <a:endParaRPr sz="1000" b="0" i="0" u="none" strike="noStrike" cap="none">
              <a:solidFill>
                <a:srgbClr val="000000"/>
              </a:solidFill>
              <a:latin typeface="Verdana"/>
              <a:ea typeface="Verdana"/>
              <a:cs typeface="Verdana"/>
              <a:sym typeface="Verdana"/>
            </a:endParaRPr>
          </a:p>
        </p:txBody>
      </p:sp>
      <p:sp>
        <p:nvSpPr>
          <p:cNvPr id="761" name="Google Shape;761;g24b1b9bd0d1_2_139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Outcomes of parole hearings</a:t>
            </a:r>
            <a:endParaRPr/>
          </a:p>
        </p:txBody>
      </p:sp>
      <p:pic>
        <p:nvPicPr>
          <p:cNvPr id="762" name="Google Shape;762;g24b1b9bd0d1_2_1390" descr="This graph shows proportion of parole decisions before and after snack and lunch breaks. More individuals were granted parole when the judge was not hungry and had just taken a break or early in the morning when the day started. The point of this picture is to show that rest, breaks, and hunger can impact our decision making." title="Outcomes of parole hearings"/>
          <p:cNvPicPr preferRelativeResize="0"/>
          <p:nvPr/>
        </p:nvPicPr>
        <p:blipFill rotWithShape="1">
          <a:blip r:embed="rId3">
            <a:alphaModFix/>
          </a:blip>
          <a:srcRect/>
          <a:stretch/>
        </p:blipFill>
        <p:spPr>
          <a:xfrm>
            <a:off x="466925" y="2088675"/>
            <a:ext cx="7872403" cy="4184109"/>
          </a:xfrm>
          <a:prstGeom prst="rect">
            <a:avLst/>
          </a:prstGeom>
          <a:noFill/>
          <a:ln>
            <a:noFill/>
          </a:ln>
        </p:spPr>
      </p:pic>
      <p:sp>
        <p:nvSpPr>
          <p:cNvPr id="763" name="Google Shape;763;g24b1b9bd0d1_2_1390"/>
          <p:cNvSpPr txBox="1"/>
          <p:nvPr/>
        </p:nvSpPr>
        <p:spPr>
          <a:xfrm>
            <a:off x="2618600" y="2132750"/>
            <a:ext cx="1231200" cy="569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Judge’s snack break</a:t>
            </a:r>
            <a:endParaRPr sz="1400" b="0" i="0" u="none" strike="noStrike" cap="none">
              <a:solidFill>
                <a:srgbClr val="000000"/>
              </a:solidFill>
              <a:latin typeface="Arial"/>
              <a:ea typeface="Arial"/>
              <a:cs typeface="Arial"/>
              <a:sym typeface="Arial"/>
            </a:endParaRPr>
          </a:p>
        </p:txBody>
      </p:sp>
      <p:sp>
        <p:nvSpPr>
          <p:cNvPr id="764" name="Google Shape;764;g24b1b9bd0d1_2_1390" descr="Arrow pointing to break time." title="Arrow"/>
          <p:cNvSpPr/>
          <p:nvPr/>
        </p:nvSpPr>
        <p:spPr>
          <a:xfrm rot="10800000" flipH="1">
            <a:off x="3151400" y="2738949"/>
            <a:ext cx="698400" cy="872700"/>
          </a:xfrm>
          <a:prstGeom prst="bentArrow">
            <a:avLst>
              <a:gd name="adj1" fmla="val 25000"/>
              <a:gd name="adj2" fmla="val 25000"/>
              <a:gd name="adj3" fmla="val 25000"/>
              <a:gd name="adj4" fmla="val 4375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5" name="Google Shape;765;g24b1b9bd0d1_2_1390"/>
          <p:cNvSpPr txBox="1"/>
          <p:nvPr/>
        </p:nvSpPr>
        <p:spPr>
          <a:xfrm>
            <a:off x="5411325" y="2161850"/>
            <a:ext cx="1190400" cy="569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Judge’s lunch break</a:t>
            </a:r>
            <a:endParaRPr sz="1400" b="0" i="0" u="none" strike="noStrike" cap="none">
              <a:solidFill>
                <a:srgbClr val="000000"/>
              </a:solidFill>
              <a:latin typeface="Arial"/>
              <a:ea typeface="Arial"/>
              <a:cs typeface="Arial"/>
              <a:sym typeface="Arial"/>
            </a:endParaRPr>
          </a:p>
        </p:txBody>
      </p:sp>
      <p:sp>
        <p:nvSpPr>
          <p:cNvPr id="766" name="Google Shape;766;g24b1b9bd0d1_2_1390" descr="Arrow pointing to break time." title="Arrow"/>
          <p:cNvSpPr/>
          <p:nvPr/>
        </p:nvSpPr>
        <p:spPr>
          <a:xfrm rot="10800000" flipH="1">
            <a:off x="5730200" y="2731325"/>
            <a:ext cx="698400" cy="852000"/>
          </a:xfrm>
          <a:prstGeom prst="bentArrow">
            <a:avLst>
              <a:gd name="adj1" fmla="val 25000"/>
              <a:gd name="adj2" fmla="val 25000"/>
              <a:gd name="adj3" fmla="val 25000"/>
              <a:gd name="adj4" fmla="val 4375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7" name="Google Shape;767;g24b1b9bd0d1_2_139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Example: Resource Depletion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4b1b9bd0d1_2_1637"/>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What are some common VDP’s for adults in your school?</a:t>
            </a:r>
            <a:endParaRPr/>
          </a:p>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sz="2800"/>
              <a:t>Reminder: A VDP is a given situation coupled with a person's internal state (setting events and resource depletion) that affects discipline </a:t>
            </a:r>
            <a:r>
              <a:rPr lang="en-US" sz="2800" b="1"/>
              <a:t>decision</a:t>
            </a:r>
            <a:r>
              <a:rPr lang="en-US" sz="2800"/>
              <a:t> making.</a:t>
            </a:r>
            <a:endParaRPr/>
          </a:p>
        </p:txBody>
      </p:sp>
      <p:sp>
        <p:nvSpPr>
          <p:cNvPr id="773" name="Google Shape;773;g24b1b9bd0d1_2_163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Small Group Brainstorming and Discussion</a:t>
            </a:r>
            <a:endParaRPr/>
          </a:p>
        </p:txBody>
      </p:sp>
      <p:sp>
        <p:nvSpPr>
          <p:cNvPr id="774" name="Google Shape;774;g24b1b9bd0d1_2_1637" title="Small Group Discussion"/>
          <p:cNvSpPr/>
          <p:nvPr/>
        </p:nvSpPr>
        <p:spPr>
          <a:xfrm>
            <a:off x="8145644" y="8525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g24bc6e8db46_0_143" title="Break time"/>
          <p:cNvPicPr preferRelativeResize="0"/>
          <p:nvPr/>
        </p:nvPicPr>
        <p:blipFill rotWithShape="1">
          <a:blip r:embed="rId3">
            <a:alphaModFix/>
          </a:blip>
          <a:srcRect/>
          <a:stretch/>
        </p:blipFill>
        <p:spPr>
          <a:xfrm>
            <a:off x="1139630" y="1600205"/>
            <a:ext cx="6864743" cy="4572000"/>
          </a:xfrm>
          <a:prstGeom prst="rect">
            <a:avLst/>
          </a:prstGeom>
          <a:noFill/>
          <a:ln>
            <a:noFill/>
          </a:ln>
        </p:spPr>
      </p:pic>
      <p:sp>
        <p:nvSpPr>
          <p:cNvPr id="780" name="Google Shape;780;g24bc6e8db46_0_14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Take a Break</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25161eac2880a32b_1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77500" lnSpcReduction="20000"/>
          </a:bodyPr>
          <a:lstStyle/>
          <a:p>
            <a:pPr marL="457200" lvl="0" indent="-431800" algn="l" rtl="0">
              <a:lnSpc>
                <a:spcPct val="100000"/>
              </a:lnSpc>
              <a:spcBef>
                <a:spcPts val="640"/>
              </a:spcBef>
              <a:spcAft>
                <a:spcPts val="0"/>
              </a:spcAft>
              <a:buSzPct val="129032"/>
              <a:buChar char="•"/>
            </a:pPr>
            <a:r>
              <a:rPr lang="en-US"/>
              <a:t>When you see an unwanted behavior or the start a power struggle, stop and ask yourself…</a:t>
            </a:r>
            <a:endParaRPr/>
          </a:p>
          <a:p>
            <a:pPr marL="457200" lvl="0" indent="-228600" algn="l" rtl="0">
              <a:lnSpc>
                <a:spcPct val="100000"/>
              </a:lnSpc>
              <a:spcBef>
                <a:spcPts val="640"/>
              </a:spcBef>
              <a:spcAft>
                <a:spcPts val="0"/>
              </a:spcAft>
              <a:buSzPct val="129032"/>
              <a:buNone/>
            </a:pPr>
            <a:endParaRPr/>
          </a:p>
          <a:p>
            <a:pPr marL="457200" lvl="0" indent="-431800" algn="l" rtl="0">
              <a:lnSpc>
                <a:spcPct val="100000"/>
              </a:lnSpc>
              <a:spcBef>
                <a:spcPts val="640"/>
              </a:spcBef>
              <a:spcAft>
                <a:spcPts val="0"/>
              </a:spcAft>
              <a:buSzPct val="129032"/>
              <a:buChar char="•"/>
            </a:pPr>
            <a:r>
              <a:rPr lang="en-US"/>
              <a:t>“Am I triggered or agitated?”</a:t>
            </a:r>
            <a:endParaRPr/>
          </a:p>
          <a:p>
            <a:pPr marL="914400" lvl="1" indent="-406400" algn="l" rtl="0">
              <a:lnSpc>
                <a:spcPct val="100000"/>
              </a:lnSpc>
              <a:spcBef>
                <a:spcPts val="560"/>
              </a:spcBef>
              <a:spcAft>
                <a:spcPts val="0"/>
              </a:spcAft>
              <a:buSzPct val="129032"/>
              <a:buChar char="–"/>
            </a:pPr>
            <a:r>
              <a:rPr lang="en-US"/>
              <a:t>by this student or situation</a:t>
            </a:r>
            <a:endParaRPr/>
          </a:p>
          <a:p>
            <a:pPr marL="914400" lvl="1" indent="-406400" algn="l" rtl="0">
              <a:lnSpc>
                <a:spcPct val="100000"/>
              </a:lnSpc>
              <a:spcBef>
                <a:spcPts val="560"/>
              </a:spcBef>
              <a:spcAft>
                <a:spcPts val="0"/>
              </a:spcAft>
              <a:buSzPct val="129032"/>
              <a:buChar char="–"/>
            </a:pPr>
            <a:r>
              <a:rPr lang="en-US"/>
              <a:t>or an outside factor</a:t>
            </a:r>
            <a:endParaRPr/>
          </a:p>
          <a:p>
            <a:pPr marL="457200" lvl="0" indent="-228600" algn="l" rtl="0">
              <a:lnSpc>
                <a:spcPct val="100000"/>
              </a:lnSpc>
              <a:spcBef>
                <a:spcPts val="640"/>
              </a:spcBef>
              <a:spcAft>
                <a:spcPts val="0"/>
              </a:spcAft>
              <a:buSzPct val="129032"/>
              <a:buNone/>
            </a:pPr>
            <a:endParaRPr/>
          </a:p>
          <a:p>
            <a:pPr marL="457200" lvl="0" indent="-431800" algn="l" rtl="0">
              <a:lnSpc>
                <a:spcPct val="100000"/>
              </a:lnSpc>
              <a:spcBef>
                <a:spcPts val="640"/>
              </a:spcBef>
              <a:spcAft>
                <a:spcPts val="0"/>
              </a:spcAft>
              <a:buSzPct val="129032"/>
              <a:buChar char="•"/>
            </a:pPr>
            <a:r>
              <a:rPr lang="en-US"/>
              <a:t>If yes, use an agreed-upon alternative response (neutralizing routine)</a:t>
            </a:r>
            <a:endParaRPr/>
          </a:p>
          <a:p>
            <a:pPr marL="457200" lvl="0" indent="-228600" algn="l" rtl="0">
              <a:lnSpc>
                <a:spcPct val="100000"/>
              </a:lnSpc>
              <a:spcBef>
                <a:spcPts val="640"/>
              </a:spcBef>
              <a:spcAft>
                <a:spcPts val="0"/>
              </a:spcAft>
              <a:buSzPct val="129032"/>
              <a:buNone/>
            </a:pPr>
            <a:endParaRPr/>
          </a:p>
          <a:p>
            <a:pPr marL="457200" lvl="0" indent="-431800" algn="l" rtl="0">
              <a:lnSpc>
                <a:spcPct val="100000"/>
              </a:lnSpc>
              <a:spcBef>
                <a:spcPts val="640"/>
              </a:spcBef>
              <a:spcAft>
                <a:spcPts val="0"/>
              </a:spcAft>
              <a:buSzPct val="129032"/>
              <a:buChar char="•"/>
            </a:pPr>
            <a:r>
              <a:rPr lang="en-US"/>
              <a:t>(</a:t>
            </a:r>
            <a:r>
              <a:rPr lang="en-US" u="sng">
                <a:solidFill>
                  <a:schemeClr val="hlink"/>
                </a:solidFill>
                <a:hlinkClick r:id="rId3"/>
              </a:rPr>
              <a:t>Northeast PBIS Network, 2023</a:t>
            </a:r>
            <a:r>
              <a:rPr lang="en-US"/>
              <a:t>)</a:t>
            </a:r>
            <a:endParaRPr/>
          </a:p>
        </p:txBody>
      </p:sp>
      <p:pic>
        <p:nvPicPr>
          <p:cNvPr id="786" name="Google Shape;786;g25161eac2880a32b_10" title="Angry person"/>
          <p:cNvPicPr preferRelativeResize="0"/>
          <p:nvPr/>
        </p:nvPicPr>
        <p:blipFill rotWithShape="1">
          <a:blip r:embed="rId4">
            <a:alphaModFix/>
          </a:blip>
          <a:srcRect/>
          <a:stretch/>
        </p:blipFill>
        <p:spPr>
          <a:xfrm>
            <a:off x="6886363" y="2501300"/>
            <a:ext cx="1876425" cy="2438400"/>
          </a:xfrm>
          <a:prstGeom prst="rect">
            <a:avLst/>
          </a:prstGeom>
          <a:noFill/>
          <a:ln>
            <a:noFill/>
          </a:ln>
        </p:spPr>
      </p:pic>
      <p:sp>
        <p:nvSpPr>
          <p:cNvPr id="787" name="Google Shape;787;g25161eac2880a32b_1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Vulnerable Decision Points &amp; Neutralizing Routines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4b1b9bd0d1_2_0"/>
          <p:cNvSpPr txBox="1">
            <a:spLocks noGrp="1"/>
          </p:cNvSpPr>
          <p:nvPr>
            <p:ph type="body" idx="1"/>
          </p:nvPr>
        </p:nvSpPr>
        <p:spPr>
          <a:xfrm>
            <a:off x="457200" y="2276350"/>
            <a:ext cx="3921600" cy="389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3200"/>
              <a:buNone/>
            </a:pPr>
            <a:r>
              <a:rPr lang="en-US"/>
              <a:t>What is your personal intention for our time together?</a:t>
            </a:r>
            <a:endParaRPr/>
          </a:p>
        </p:txBody>
      </p:sp>
      <p:pic>
        <p:nvPicPr>
          <p:cNvPr id="244" name="Google Shape;244;g24b1b9bd0d1_2_0" descr="Target" title="Target"/>
          <p:cNvPicPr preferRelativeResize="0"/>
          <p:nvPr/>
        </p:nvPicPr>
        <p:blipFill rotWithShape="1">
          <a:blip r:embed="rId3">
            <a:alphaModFix/>
          </a:blip>
          <a:srcRect/>
          <a:stretch/>
        </p:blipFill>
        <p:spPr>
          <a:xfrm>
            <a:off x="4572000" y="1964375"/>
            <a:ext cx="4064426" cy="4064426"/>
          </a:xfrm>
          <a:prstGeom prst="rect">
            <a:avLst/>
          </a:prstGeom>
          <a:noFill/>
          <a:ln>
            <a:noFill/>
          </a:ln>
        </p:spPr>
      </p:pic>
      <p:sp>
        <p:nvSpPr>
          <p:cNvPr id="245" name="Google Shape;245;g24b1b9bd0d1_2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Setting Intentions</a:t>
            </a:r>
            <a:endParaRPr>
              <a:solidFill>
                <a:schemeClr val="lt1"/>
              </a:solidFill>
            </a:endParaRPr>
          </a:p>
        </p:txBody>
      </p:sp>
      <p:grpSp>
        <p:nvGrpSpPr>
          <p:cNvPr id="246" name="Google Shape;246;g24b1b9bd0d1_2_0" descr="Personal Reflection" title="Personal Reflection"/>
          <p:cNvGrpSpPr/>
          <p:nvPr/>
        </p:nvGrpSpPr>
        <p:grpSpPr>
          <a:xfrm>
            <a:off x="8266543" y="228597"/>
            <a:ext cx="648865" cy="660482"/>
            <a:chOff x="1490050" y="3805975"/>
            <a:chExt cx="491900" cy="482350"/>
          </a:xfrm>
        </p:grpSpPr>
        <p:sp>
          <p:nvSpPr>
            <p:cNvPr id="247" name="Google Shape;247;g24b1b9bd0d1_2_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48" name="Google Shape;248;g24b1b9bd0d1_2_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49" name="Google Shape;249;g24b1b9bd0d1_2_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50" name="Google Shape;250;g24b1b9bd0d1_2_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g17a1ae48644_0_0" title="Hand model of upstairs and downstairs brain"/>
          <p:cNvPicPr preferRelativeResize="0"/>
          <p:nvPr/>
        </p:nvPicPr>
        <p:blipFill rotWithShape="1">
          <a:blip r:embed="rId3">
            <a:alphaModFix/>
          </a:blip>
          <a:srcRect/>
          <a:stretch/>
        </p:blipFill>
        <p:spPr>
          <a:xfrm>
            <a:off x="1871850" y="1600175"/>
            <a:ext cx="5561350" cy="4922325"/>
          </a:xfrm>
          <a:prstGeom prst="rect">
            <a:avLst/>
          </a:prstGeom>
          <a:noFill/>
          <a:ln>
            <a:noFill/>
          </a:ln>
        </p:spPr>
      </p:pic>
      <p:sp>
        <p:nvSpPr>
          <p:cNvPr id="793" name="Google Shape;793;g17a1ae48644_0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Goal of Neutralizing Routines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g24b1b9bd0d1_2_1888" title="rumble strips"/>
          <p:cNvPicPr preferRelativeResize="0"/>
          <p:nvPr/>
        </p:nvPicPr>
        <p:blipFill rotWithShape="1">
          <a:blip r:embed="rId3">
            <a:alphaModFix/>
          </a:blip>
          <a:srcRect/>
          <a:stretch/>
        </p:blipFill>
        <p:spPr>
          <a:xfrm>
            <a:off x="675075" y="2274800"/>
            <a:ext cx="7786050" cy="2832650"/>
          </a:xfrm>
          <a:prstGeom prst="rect">
            <a:avLst/>
          </a:prstGeom>
          <a:noFill/>
          <a:ln>
            <a:noFill/>
          </a:ln>
        </p:spPr>
      </p:pic>
      <p:sp>
        <p:nvSpPr>
          <p:cNvPr id="799" name="Google Shape;799;g24b1b9bd0d1_2_188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Emotions are Our Warning System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4b1b9bd0d1_2_189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Emotional Agility</a:t>
            </a:r>
            <a:endParaRPr/>
          </a:p>
        </p:txBody>
      </p:sp>
      <p:sp>
        <p:nvSpPr>
          <p:cNvPr id="805" name="Google Shape;805;g24b1b9bd0d1_2_1894"/>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r>
              <a:rPr lang="en-US"/>
              <a:t>“</a:t>
            </a:r>
            <a:r>
              <a:rPr lang="en-US" sz="3800"/>
              <a:t>Emotional Agility….choosing how you’ll respond to your emotional warning system...between stimulus and response there is a space.</a:t>
            </a:r>
            <a:r>
              <a:rPr lang="en-US"/>
              <a:t>							</a:t>
            </a:r>
            <a:r>
              <a:rPr lang="en-US" sz="2400"/>
              <a:t>(David, 2021)</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“In that space is our power to choose our response. In our response lies our growth and freedom.”          </a:t>
            </a:r>
            <a:r>
              <a:rPr lang="en-US" sz="2200"/>
              <a:t>(Frankl, 1946)</a:t>
            </a:r>
            <a:endParaRPr/>
          </a:p>
          <a:p>
            <a:pPr marL="457200" lvl="0" indent="-228600" algn="l" rtl="0">
              <a:lnSpc>
                <a:spcPct val="100000"/>
              </a:lnSpc>
              <a:spcBef>
                <a:spcPts val="640"/>
              </a:spcBef>
              <a:spcAft>
                <a:spcPts val="0"/>
              </a:spcAft>
              <a:buSzPct val="108106"/>
              <a:buNone/>
            </a:pPr>
            <a:endParaRPr/>
          </a:p>
          <a:p>
            <a:pPr marL="457200" lvl="0" indent="-228600" algn="l" rtl="0">
              <a:lnSpc>
                <a:spcPct val="100000"/>
              </a:lnSpc>
              <a:spcBef>
                <a:spcPts val="640"/>
              </a:spcBef>
              <a:spcAft>
                <a:spcPts val="0"/>
              </a:spcAft>
              <a:buSzPct val="108106"/>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13e6a4f5b4d_0_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Neutralizing Routines</a:t>
            </a:r>
            <a:endParaRPr/>
          </a:p>
        </p:txBody>
      </p:sp>
      <p:sp>
        <p:nvSpPr>
          <p:cNvPr id="811" name="Google Shape;811;g13e6a4f5b4d_0_0"/>
          <p:cNvSpPr txBox="1">
            <a:spLocks noGrp="1"/>
          </p:cNvSpPr>
          <p:nvPr>
            <p:ph type="body" idx="1"/>
          </p:nvPr>
        </p:nvSpPr>
        <p:spPr>
          <a:xfrm>
            <a:off x="452375" y="1510925"/>
            <a:ext cx="40386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b="1"/>
              <a:t>COMPONENTS:</a:t>
            </a:r>
            <a:endParaRPr/>
          </a:p>
        </p:txBody>
      </p:sp>
      <p:sp>
        <p:nvSpPr>
          <p:cNvPr id="812" name="Google Shape;812;g13e6a4f5b4d_0_0"/>
          <p:cNvSpPr txBox="1">
            <a:spLocks noGrp="1"/>
          </p:cNvSpPr>
          <p:nvPr>
            <p:ph type="body" idx="4294967295"/>
          </p:nvPr>
        </p:nvSpPr>
        <p:spPr>
          <a:xfrm>
            <a:off x="452375" y="2174875"/>
            <a:ext cx="4040188" cy="4418013"/>
          </a:xfrm>
          <a:prstGeom prst="rect">
            <a:avLst/>
          </a:prstGeom>
          <a:solidFill>
            <a:schemeClr val="lt1"/>
          </a:solidFill>
          <a:ln>
            <a:noFill/>
          </a:ln>
        </p:spPr>
        <p:txBody>
          <a:bodyPr spcFirstLastPara="1" wrap="square" lIns="91425" tIns="45700" rIns="91425" bIns="45700" anchor="t" anchorCtr="0">
            <a:noAutofit/>
          </a:bodyPr>
          <a:lstStyle/>
          <a:p>
            <a:pPr marL="457200" lvl="0" indent="-393700" algn="l" rtl="0">
              <a:lnSpc>
                <a:spcPct val="100000"/>
              </a:lnSpc>
              <a:spcBef>
                <a:spcPts val="420"/>
              </a:spcBef>
              <a:spcAft>
                <a:spcPts val="0"/>
              </a:spcAft>
              <a:buSzPts val="2600"/>
              <a:buChar char="❖"/>
            </a:pPr>
            <a:r>
              <a:rPr lang="en-US" sz="2600"/>
              <a:t>If - then statement</a:t>
            </a:r>
            <a:endParaRPr sz="2600"/>
          </a:p>
          <a:p>
            <a:pPr marL="457200" lvl="0" indent="0" algn="l" rtl="0">
              <a:lnSpc>
                <a:spcPct val="100000"/>
              </a:lnSpc>
              <a:spcBef>
                <a:spcPts val="420"/>
              </a:spcBef>
              <a:spcAft>
                <a:spcPts val="0"/>
              </a:spcAft>
              <a:buSzPts val="2400"/>
              <a:buNone/>
            </a:pPr>
            <a:endParaRPr sz="2600"/>
          </a:p>
          <a:p>
            <a:pPr marL="457200" lvl="0" indent="-393700" algn="l" rtl="0">
              <a:lnSpc>
                <a:spcPct val="100000"/>
              </a:lnSpc>
              <a:spcBef>
                <a:spcPts val="420"/>
              </a:spcBef>
              <a:spcAft>
                <a:spcPts val="0"/>
              </a:spcAft>
              <a:buSzPts val="2600"/>
              <a:buChar char="❖"/>
            </a:pPr>
            <a:r>
              <a:rPr lang="en-US" sz="2600"/>
              <a:t>Brief</a:t>
            </a:r>
            <a:endParaRPr sz="2600"/>
          </a:p>
          <a:p>
            <a:pPr marL="457200" lvl="0" indent="0" algn="l" rtl="0">
              <a:lnSpc>
                <a:spcPct val="100000"/>
              </a:lnSpc>
              <a:spcBef>
                <a:spcPts val="420"/>
              </a:spcBef>
              <a:spcAft>
                <a:spcPts val="0"/>
              </a:spcAft>
              <a:buSzPts val="2400"/>
              <a:buNone/>
            </a:pPr>
            <a:endParaRPr sz="2600"/>
          </a:p>
          <a:p>
            <a:pPr marL="457200" lvl="0" indent="-393700" algn="l" rtl="0">
              <a:lnSpc>
                <a:spcPct val="100000"/>
              </a:lnSpc>
              <a:spcBef>
                <a:spcPts val="420"/>
              </a:spcBef>
              <a:spcAft>
                <a:spcPts val="0"/>
              </a:spcAft>
              <a:buSzPts val="2600"/>
              <a:buChar char="❖"/>
            </a:pPr>
            <a:r>
              <a:rPr lang="en-US" sz="2600"/>
              <a:t>Clear Steps</a:t>
            </a:r>
            <a:endParaRPr sz="2600"/>
          </a:p>
          <a:p>
            <a:pPr marL="457200" lvl="0" indent="0" algn="l" rtl="0">
              <a:lnSpc>
                <a:spcPct val="100000"/>
              </a:lnSpc>
              <a:spcBef>
                <a:spcPts val="420"/>
              </a:spcBef>
              <a:spcAft>
                <a:spcPts val="0"/>
              </a:spcAft>
              <a:buSzPts val="2400"/>
              <a:buNone/>
            </a:pPr>
            <a:endParaRPr sz="2600"/>
          </a:p>
          <a:p>
            <a:pPr marL="457200" lvl="0" indent="-393700" algn="l" rtl="0">
              <a:lnSpc>
                <a:spcPct val="100000"/>
              </a:lnSpc>
              <a:spcBef>
                <a:spcPts val="420"/>
              </a:spcBef>
              <a:spcAft>
                <a:spcPts val="0"/>
              </a:spcAft>
              <a:buSzPts val="2600"/>
              <a:buChar char="❖"/>
            </a:pPr>
            <a:r>
              <a:rPr lang="en-US" sz="2600"/>
              <a:t>Doable</a:t>
            </a:r>
            <a:endParaRPr sz="2600"/>
          </a:p>
          <a:p>
            <a:pPr marL="457200" lvl="0" indent="0" algn="l" rtl="0">
              <a:lnSpc>
                <a:spcPct val="100000"/>
              </a:lnSpc>
              <a:spcBef>
                <a:spcPts val="420"/>
              </a:spcBef>
              <a:spcAft>
                <a:spcPts val="0"/>
              </a:spcAft>
              <a:buSzPts val="2400"/>
              <a:buNone/>
            </a:pPr>
            <a:endParaRPr sz="2600"/>
          </a:p>
          <a:p>
            <a:pPr marL="457200" lvl="0" indent="-393700" algn="l" rtl="0">
              <a:lnSpc>
                <a:spcPct val="100000"/>
              </a:lnSpc>
              <a:spcBef>
                <a:spcPts val="420"/>
              </a:spcBef>
              <a:spcAft>
                <a:spcPts val="0"/>
              </a:spcAft>
              <a:buSzPts val="2600"/>
              <a:buChar char="❖"/>
            </a:pPr>
            <a:r>
              <a:rPr lang="en-US" sz="2600"/>
              <a:t>Interrupts the chain of </a:t>
            </a: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events</a:t>
            </a:r>
            <a:endParaRPr sz="2600"/>
          </a:p>
        </p:txBody>
      </p:sp>
      <p:sp>
        <p:nvSpPr>
          <p:cNvPr id="813" name="Google Shape;813;g13e6a4f5b4d_0_0"/>
          <p:cNvSpPr txBox="1">
            <a:spLocks noGrp="1"/>
          </p:cNvSpPr>
          <p:nvPr>
            <p:ph type="subTitle" idx="4294967295"/>
          </p:nvPr>
        </p:nvSpPr>
        <p:spPr>
          <a:xfrm>
            <a:off x="5105400" y="1535113"/>
            <a:ext cx="4038600" cy="639762"/>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00000"/>
              </a:lnSpc>
              <a:spcBef>
                <a:spcPts val="420"/>
              </a:spcBef>
              <a:spcAft>
                <a:spcPts val="0"/>
              </a:spcAft>
              <a:buClr>
                <a:schemeClr val="dk1"/>
              </a:buClr>
              <a:buSzPts val="2100"/>
              <a:buFont typeface="Arial"/>
              <a:buNone/>
            </a:pPr>
            <a:r>
              <a:rPr lang="en-US" sz="3200" b="1" i="0" u="none" strike="noStrike" cap="none">
                <a:solidFill>
                  <a:schemeClr val="dk1"/>
                </a:solidFill>
                <a:latin typeface="Verdana"/>
                <a:ea typeface="Verdana"/>
                <a:cs typeface="Verdana"/>
                <a:sym typeface="Verdana"/>
              </a:rPr>
              <a:t>EXAMPLES:</a:t>
            </a:r>
            <a:endParaRPr sz="3200" b="1" i="0" u="none" strike="noStrike" cap="none">
              <a:solidFill>
                <a:schemeClr val="dk1"/>
              </a:solidFill>
              <a:latin typeface="Verdana"/>
              <a:ea typeface="Verdana"/>
              <a:cs typeface="Verdana"/>
              <a:sym typeface="Verdana"/>
            </a:endParaRPr>
          </a:p>
        </p:txBody>
      </p:sp>
      <p:sp>
        <p:nvSpPr>
          <p:cNvPr id="814" name="Google Shape;814;g13e6a4f5b4d_0_0"/>
          <p:cNvSpPr txBox="1">
            <a:spLocks noGrp="1"/>
          </p:cNvSpPr>
          <p:nvPr>
            <p:ph type="subTitle" idx="4294967295"/>
          </p:nvPr>
        </p:nvSpPr>
        <p:spPr>
          <a:xfrm>
            <a:off x="5104175" y="2237694"/>
            <a:ext cx="3581400" cy="3961938"/>
          </a:xfrm>
          <a:prstGeom prst="rect">
            <a:avLst/>
          </a:prstGeom>
          <a:solidFill>
            <a:schemeClr val="lt1"/>
          </a:solidFill>
          <a:ln>
            <a:noFill/>
          </a:ln>
        </p:spPr>
        <p:txBody>
          <a:bodyPr spcFirstLastPara="1" wrap="square" lIns="91425" tIns="45700" rIns="91425" bIns="45700" anchor="t" anchorCtr="0">
            <a:noAutofit/>
          </a:bodyPr>
          <a:lstStyle/>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Delay the decision until I can think clearly</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1100"/>
              <a:buFont typeface="Arial"/>
              <a:buNone/>
            </a:pPr>
            <a:endParaRPr sz="2600" b="0" i="0" u="none" strike="noStrike" cap="none">
              <a:solidFill>
                <a:schemeClr val="dk1"/>
              </a:solidFill>
              <a:latin typeface="Verdana"/>
              <a:ea typeface="Verdana"/>
              <a:cs typeface="Verdana"/>
              <a:sym typeface="Verdana"/>
            </a:endParaRPr>
          </a:p>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Reframe the situation</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1100"/>
              <a:buFont typeface="Arial"/>
              <a:buNone/>
            </a:pPr>
            <a:endParaRPr sz="2600" b="0" i="0" u="none" strike="noStrike" cap="none">
              <a:solidFill>
                <a:schemeClr val="dk1"/>
              </a:solidFill>
              <a:latin typeface="Verdana"/>
              <a:ea typeface="Verdana"/>
              <a:cs typeface="Verdana"/>
              <a:sym typeface="Verdana"/>
            </a:endParaRPr>
          </a:p>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Take care of yourself</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2400"/>
              <a:buFont typeface="Arial"/>
              <a:buNone/>
            </a:pP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gf5febad552_0_1026" descr="Take 5 is a great mindfulness and relaxation exercise to use with kids, adults, and anyone in between. I teach it in education, healthcare, and corporate settings and people love it. Try it out!&#10;&#10;Cory Muscara is the founder of the Long Island Center for Mindfulness. He serves as faculty at Columbia Teachers College and the University of Pennsylvania, where he teaches mindfulness and positive psychology, and in 2012 spent six months in silence living as a monk in Asia.  You can learn more about his teachings at www.LImindfulness.com" title="Simple Mindfulness Strategy -- Take 5">
            <a:hlinkClick r:id="rId3"/>
          </p:cNvPr>
          <p:cNvPicPr preferRelativeResize="0"/>
          <p:nvPr/>
        </p:nvPicPr>
        <p:blipFill rotWithShape="1">
          <a:blip r:embed="rId4">
            <a:alphaModFix/>
          </a:blip>
          <a:srcRect/>
          <a:stretch/>
        </p:blipFill>
        <p:spPr>
          <a:xfrm>
            <a:off x="1553875" y="1649275"/>
            <a:ext cx="5990326" cy="4492750"/>
          </a:xfrm>
          <a:prstGeom prst="rect">
            <a:avLst/>
          </a:prstGeom>
          <a:noFill/>
          <a:ln>
            <a:noFill/>
          </a:ln>
        </p:spPr>
      </p:pic>
      <p:sp>
        <p:nvSpPr>
          <p:cNvPr id="821" name="Google Shape;821;gf5febad552_0_102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 Quick Neutralizing Routine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4b1b9bd0d1_2_164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Mindfulness as a Neutralizing Routine</a:t>
            </a:r>
            <a:endParaRPr/>
          </a:p>
        </p:txBody>
      </p:sp>
      <p:sp>
        <p:nvSpPr>
          <p:cNvPr id="827" name="Google Shape;827;g24b1b9bd0d1_2_1647"/>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457200" lvl="0" indent="-431800" algn="l" rtl="0">
              <a:lnSpc>
                <a:spcPct val="100000"/>
              </a:lnSpc>
              <a:spcBef>
                <a:spcPts val="640"/>
              </a:spcBef>
              <a:spcAft>
                <a:spcPts val="0"/>
              </a:spcAft>
              <a:buSzPct val="108106"/>
              <a:buChar char="•"/>
            </a:pPr>
            <a:r>
              <a:rPr lang="en-US"/>
              <a:t>Release your tongue from the top of your mouth</a:t>
            </a:r>
            <a:endParaRPr/>
          </a:p>
          <a:p>
            <a:pPr marL="457200" lvl="0" indent="-431800" algn="l" rtl="0">
              <a:lnSpc>
                <a:spcPct val="100000"/>
              </a:lnSpc>
              <a:spcBef>
                <a:spcPts val="640"/>
              </a:spcBef>
              <a:spcAft>
                <a:spcPts val="0"/>
              </a:spcAft>
              <a:buSzPct val="108106"/>
              <a:buChar char="•"/>
            </a:pPr>
            <a:r>
              <a:rPr lang="en-US"/>
              <a:t>Name 5 things you see</a:t>
            </a:r>
            <a:endParaRPr/>
          </a:p>
          <a:p>
            <a:pPr marL="457200" lvl="0" indent="-431800" algn="l" rtl="0">
              <a:lnSpc>
                <a:spcPct val="100000"/>
              </a:lnSpc>
              <a:spcBef>
                <a:spcPts val="640"/>
              </a:spcBef>
              <a:spcAft>
                <a:spcPts val="0"/>
              </a:spcAft>
              <a:buSzPct val="108106"/>
              <a:buChar char="•"/>
            </a:pPr>
            <a:r>
              <a:rPr lang="en-US"/>
              <a:t>Push your feet through the floor</a:t>
            </a:r>
            <a:endParaRPr/>
          </a:p>
          <a:p>
            <a:pPr marL="457200" lvl="0" indent="-431800" algn="l" rtl="0">
              <a:lnSpc>
                <a:spcPct val="100000"/>
              </a:lnSpc>
              <a:spcBef>
                <a:spcPts val="640"/>
              </a:spcBef>
              <a:spcAft>
                <a:spcPts val="0"/>
              </a:spcAft>
              <a:buSzPct val="108106"/>
              <a:buChar char="•"/>
            </a:pPr>
            <a:r>
              <a:rPr lang="en-US"/>
              <a:t>Relax your jaw</a:t>
            </a:r>
            <a:endParaRPr/>
          </a:p>
          <a:p>
            <a:pPr marL="457200" lvl="0" indent="-431800" algn="l" rtl="0">
              <a:lnSpc>
                <a:spcPct val="100000"/>
              </a:lnSpc>
              <a:spcBef>
                <a:spcPts val="640"/>
              </a:spcBef>
              <a:spcAft>
                <a:spcPts val="0"/>
              </a:spcAft>
              <a:buSzPct val="108106"/>
              <a:buChar char="•"/>
            </a:pPr>
            <a:r>
              <a:rPr lang="en-US"/>
              <a:t>Count the things in the room that begin with the letter B</a:t>
            </a:r>
            <a:endParaRPr/>
          </a:p>
          <a:p>
            <a:pPr marL="457200" lvl="0" indent="-431800" algn="l" rtl="0">
              <a:lnSpc>
                <a:spcPct val="100000"/>
              </a:lnSpc>
              <a:spcBef>
                <a:spcPts val="640"/>
              </a:spcBef>
              <a:spcAft>
                <a:spcPts val="0"/>
              </a:spcAft>
              <a:buSzPct val="108106"/>
              <a:buChar char="•"/>
            </a:pPr>
            <a:r>
              <a:rPr lang="en-US"/>
              <a:t>Drop your shoulders away from your ears</a:t>
            </a:r>
            <a:endParaRPr/>
          </a:p>
          <a:p>
            <a:pPr marL="457200" lvl="0" indent="-228600" algn="l" rtl="0">
              <a:lnSpc>
                <a:spcPct val="100000"/>
              </a:lnSpc>
              <a:spcBef>
                <a:spcPts val="640"/>
              </a:spcBef>
              <a:spcAft>
                <a:spcPts val="0"/>
              </a:spcAft>
              <a:buSzPct val="10810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1000"/>
                                        <p:tgtEl>
                                          <p:spTgt spid="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4b1b9bd0d1_2_4984"/>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a:bodyPr>
          <a:lstStyle/>
          <a:p>
            <a:pPr marL="25400" lvl="0" indent="0" algn="l" rtl="0">
              <a:lnSpc>
                <a:spcPct val="100000"/>
              </a:lnSpc>
              <a:spcBef>
                <a:spcPts val="640"/>
              </a:spcBef>
              <a:spcAft>
                <a:spcPts val="0"/>
              </a:spcAft>
              <a:buSzPct val="108108"/>
              <a:buNone/>
            </a:pPr>
            <a:r>
              <a:rPr lang="en-US"/>
              <a:t>What neutralizing routines work for you?</a:t>
            </a:r>
            <a:endParaRPr/>
          </a:p>
          <a:p>
            <a:pPr marL="25400" lvl="0" indent="0" algn="l" rtl="0">
              <a:lnSpc>
                <a:spcPct val="100000"/>
              </a:lnSpc>
              <a:spcBef>
                <a:spcPts val="640"/>
              </a:spcBef>
              <a:spcAft>
                <a:spcPts val="0"/>
              </a:spcAft>
              <a:buSzPct val="108108"/>
              <a:buNone/>
            </a:pPr>
            <a:endParaRPr/>
          </a:p>
          <a:p>
            <a:pPr marL="25400" lvl="0" indent="0" algn="l" rtl="0">
              <a:lnSpc>
                <a:spcPct val="100000"/>
              </a:lnSpc>
              <a:spcBef>
                <a:spcPts val="640"/>
              </a:spcBef>
              <a:spcAft>
                <a:spcPts val="0"/>
              </a:spcAft>
              <a:buSzPct val="108108"/>
              <a:buNone/>
            </a:pPr>
            <a:r>
              <a:rPr lang="en-US"/>
              <a:t>What routines might you add to your toolkit?</a:t>
            </a:r>
            <a:endParaRPr/>
          </a:p>
          <a:p>
            <a:pPr marL="25400" lvl="0" indent="0" algn="l" rtl="0">
              <a:lnSpc>
                <a:spcPct val="100000"/>
              </a:lnSpc>
              <a:spcBef>
                <a:spcPts val="640"/>
              </a:spcBef>
              <a:spcAft>
                <a:spcPts val="0"/>
              </a:spcAft>
              <a:buSzPct val="108108"/>
              <a:buNone/>
            </a:pPr>
            <a:endParaRPr/>
          </a:p>
          <a:p>
            <a:pPr marL="25400" lvl="0" indent="0" algn="l" rtl="0">
              <a:lnSpc>
                <a:spcPct val="100000"/>
              </a:lnSpc>
              <a:spcBef>
                <a:spcPts val="640"/>
              </a:spcBef>
              <a:spcAft>
                <a:spcPts val="0"/>
              </a:spcAft>
              <a:buSzPct val="108108"/>
              <a:buNone/>
            </a:pPr>
            <a:r>
              <a:rPr lang="en-US"/>
              <a:t>Could you turn these into classroom  or school-wide routines for your students as well?</a:t>
            </a:r>
            <a:endParaRPr/>
          </a:p>
        </p:txBody>
      </p:sp>
      <p:sp>
        <p:nvSpPr>
          <p:cNvPr id="833" name="Google Shape;833;g24b1b9bd0d1_2_498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Small Group Discussion</a:t>
            </a:r>
            <a:endParaRPr/>
          </a:p>
        </p:txBody>
      </p:sp>
      <p:sp>
        <p:nvSpPr>
          <p:cNvPr id="834" name="Google Shape;834;g24b1b9bd0d1_2_4984"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24b1b9bd0d1_2_502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Independent Reflection</a:t>
            </a:r>
            <a:endParaRPr/>
          </a:p>
        </p:txBody>
      </p:sp>
      <p:sp>
        <p:nvSpPr>
          <p:cNvPr id="840" name="Google Shape;840;g24b1b9bd0d1_2_5023"/>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Reflect on your personal scenario.</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Was there an opportunity for you to utilize a neutralizing routine?</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Any opportunity for growth in this area?</a:t>
            </a:r>
            <a:endParaRPr/>
          </a:p>
        </p:txBody>
      </p:sp>
      <p:grpSp>
        <p:nvGrpSpPr>
          <p:cNvPr id="841" name="Google Shape;841;g24b1b9bd0d1_2_5023" title="Personal Reflection"/>
          <p:cNvGrpSpPr/>
          <p:nvPr/>
        </p:nvGrpSpPr>
        <p:grpSpPr>
          <a:xfrm>
            <a:off x="8266543" y="228597"/>
            <a:ext cx="648865" cy="660482"/>
            <a:chOff x="1490050" y="3805975"/>
            <a:chExt cx="491900" cy="482350"/>
          </a:xfrm>
        </p:grpSpPr>
        <p:sp>
          <p:nvSpPr>
            <p:cNvPr id="842" name="Google Shape;842;g24b1b9bd0d1_2_502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43" name="Google Shape;843;g24b1b9bd0d1_2_502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44" name="Google Shape;844;g24b1b9bd0d1_2_502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45" name="Google Shape;845;g24b1b9bd0d1_2_502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g24b1b9bd0d1_2_5028" title="Desk and Chairs"/>
          <p:cNvPicPr preferRelativeResize="0"/>
          <p:nvPr/>
        </p:nvPicPr>
        <p:blipFill rotWithShape="1">
          <a:blip r:embed="rId3">
            <a:alphaModFix/>
          </a:blip>
          <a:srcRect/>
          <a:stretch/>
        </p:blipFill>
        <p:spPr>
          <a:xfrm>
            <a:off x="2916688" y="3554025"/>
            <a:ext cx="3310625" cy="2878800"/>
          </a:xfrm>
          <a:prstGeom prst="rect">
            <a:avLst/>
          </a:prstGeom>
          <a:noFill/>
          <a:ln>
            <a:noFill/>
          </a:ln>
        </p:spPr>
      </p:pic>
      <p:sp>
        <p:nvSpPr>
          <p:cNvPr id="851" name="Google Shape;851;g24b1b9bd0d1_2_5028"/>
          <p:cNvSpPr txBox="1">
            <a:spLocks noGrp="1"/>
          </p:cNvSpPr>
          <p:nvPr>
            <p:ph type="body" idx="1"/>
          </p:nvPr>
        </p:nvSpPr>
        <p:spPr>
          <a:xfrm>
            <a:off x="452375" y="1603475"/>
            <a:ext cx="8218500" cy="358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sz="4000"/>
          </a:p>
          <a:p>
            <a:pPr marL="0" lvl="0" indent="0" algn="ctr" rtl="0">
              <a:spcBef>
                <a:spcPts val="0"/>
              </a:spcBef>
              <a:spcAft>
                <a:spcPts val="0"/>
              </a:spcAft>
              <a:buClr>
                <a:schemeClr val="dk1"/>
              </a:buClr>
              <a:buSzPts val="4444"/>
              <a:buFont typeface="Arial"/>
              <a:buNone/>
            </a:pPr>
            <a:r>
              <a:rPr lang="en-US" sz="4000"/>
              <a:t>2 - Setting </a:t>
            </a:r>
            <a:r>
              <a:rPr lang="en-US" sz="4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Our</a:t>
            </a:r>
            <a:r>
              <a:rPr lang="en-US" sz="4000"/>
              <a:t> Classrooms up for Success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g24b1b9bd0d1_2_5034" title="Heirarchy of Needs"/>
          <p:cNvPicPr preferRelativeResize="0"/>
          <p:nvPr/>
        </p:nvPicPr>
        <p:blipFill rotWithShape="1">
          <a:blip r:embed="rId3">
            <a:alphaModFix/>
          </a:blip>
          <a:srcRect l="2461" r="7712" b="6138"/>
          <a:stretch/>
        </p:blipFill>
        <p:spPr>
          <a:xfrm>
            <a:off x="2915581" y="1417650"/>
            <a:ext cx="6228419" cy="5440351"/>
          </a:xfrm>
          <a:prstGeom prst="rect">
            <a:avLst/>
          </a:prstGeom>
          <a:noFill/>
          <a:ln>
            <a:noFill/>
          </a:ln>
        </p:spPr>
      </p:pic>
      <p:sp>
        <p:nvSpPr>
          <p:cNvPr id="857" name="Google Shape;857;g24b1b9bd0d1_2_5034"/>
          <p:cNvSpPr txBox="1">
            <a:spLocks noGrp="1"/>
          </p:cNvSpPr>
          <p:nvPr>
            <p:ph type="body" idx="1"/>
          </p:nvPr>
        </p:nvSpPr>
        <p:spPr>
          <a:xfrm>
            <a:off x="452375" y="1510925"/>
            <a:ext cx="4028185" cy="43815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sz="2600"/>
              <a:t>Food</a:t>
            </a:r>
            <a:endParaRPr/>
          </a:p>
          <a:p>
            <a:pPr marL="457200" lvl="0" indent="-431800" algn="l" rtl="0">
              <a:lnSpc>
                <a:spcPct val="100000"/>
              </a:lnSpc>
              <a:spcBef>
                <a:spcPts val="640"/>
              </a:spcBef>
              <a:spcAft>
                <a:spcPts val="0"/>
              </a:spcAft>
              <a:buSzPts val="3200"/>
              <a:buChar char="•"/>
            </a:pPr>
            <a:r>
              <a:rPr lang="en-US" sz="2600"/>
              <a:t>Rest/sleep</a:t>
            </a:r>
            <a:endParaRPr/>
          </a:p>
          <a:p>
            <a:pPr marL="457200" lvl="0" indent="-431800" algn="l" rtl="0">
              <a:lnSpc>
                <a:spcPct val="100000"/>
              </a:lnSpc>
              <a:spcBef>
                <a:spcPts val="640"/>
              </a:spcBef>
              <a:spcAft>
                <a:spcPts val="0"/>
              </a:spcAft>
              <a:buSzPts val="3200"/>
              <a:buChar char="•"/>
            </a:pPr>
            <a:r>
              <a:rPr lang="en-US" sz="2600"/>
              <a:t>Safety (physical &amp; emotional)</a:t>
            </a:r>
            <a:endParaRPr/>
          </a:p>
          <a:p>
            <a:pPr marL="457200" lvl="0" indent="-431800" algn="l" rtl="0">
              <a:lnSpc>
                <a:spcPct val="100000"/>
              </a:lnSpc>
              <a:spcBef>
                <a:spcPts val="640"/>
              </a:spcBef>
              <a:spcAft>
                <a:spcPts val="0"/>
              </a:spcAft>
              <a:buSzPts val="3200"/>
              <a:buChar char="•"/>
            </a:pPr>
            <a:r>
              <a:rPr lang="en-US" sz="2600"/>
              <a:t>Belonging through non-contingent and contingent praise</a:t>
            </a:r>
            <a:endParaRPr/>
          </a:p>
          <a:p>
            <a:pPr marL="457200" lvl="0" indent="-228600" algn="l" rtl="0">
              <a:lnSpc>
                <a:spcPct val="100000"/>
              </a:lnSpc>
              <a:spcBef>
                <a:spcPts val="640"/>
              </a:spcBef>
              <a:spcAft>
                <a:spcPts val="0"/>
              </a:spcAft>
              <a:buSzPts val="3200"/>
              <a:buNone/>
            </a:pPr>
            <a:endParaRPr sz="2600"/>
          </a:p>
        </p:txBody>
      </p:sp>
      <p:sp>
        <p:nvSpPr>
          <p:cNvPr id="858" name="Google Shape;858;g24b1b9bd0d1_2_503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Basic Needs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7bec288755_0_3"/>
          <p:cNvSpPr/>
          <p:nvPr/>
        </p:nvSpPr>
        <p:spPr>
          <a:xfrm>
            <a:off x="457200" y="2819650"/>
            <a:ext cx="8229603" cy="20914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C4587"/>
                </a:solidFill>
                <a:latin typeface="Arial"/>
              </a:rPr>
              <a:t>5, 4, 3, 2, 1</a:t>
            </a:r>
          </a:p>
        </p:txBody>
      </p:sp>
      <p:sp>
        <p:nvSpPr>
          <p:cNvPr id="256" name="Google Shape;256;g17bec288755_0_3"/>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endParaRPr/>
          </a:p>
          <a:p>
            <a:pPr marL="0" lvl="0" indent="0" algn="ctr" rtl="0">
              <a:lnSpc>
                <a:spcPct val="100000"/>
              </a:lnSpc>
              <a:spcBef>
                <a:spcPts val="360"/>
              </a:spcBef>
              <a:spcAft>
                <a:spcPts val="0"/>
              </a:spcAft>
              <a:buSzPts val="1800"/>
              <a:buNone/>
            </a:pPr>
            <a:r>
              <a:rPr lang="en-US"/>
              <a:t>Attention Getting Signal:</a:t>
            </a:r>
            <a:endParaRPr/>
          </a:p>
          <a:p>
            <a:pPr marL="0" lvl="0" indent="0" algn="ctr" rtl="0">
              <a:lnSpc>
                <a:spcPct val="100000"/>
              </a:lnSpc>
              <a:spcBef>
                <a:spcPts val="360"/>
              </a:spcBef>
              <a:spcAft>
                <a:spcPts val="0"/>
              </a:spcAft>
              <a:buSzPts val="1800"/>
              <a:buNone/>
            </a:pPr>
            <a:endParaRPr/>
          </a:p>
          <a:p>
            <a:pPr marL="0" lvl="0" indent="0" algn="ctr" rtl="0">
              <a:lnSpc>
                <a:spcPct val="100000"/>
              </a:lnSpc>
              <a:spcBef>
                <a:spcPts val="360"/>
              </a:spcBef>
              <a:spcAft>
                <a:spcPts val="0"/>
              </a:spcAft>
              <a:buSzPts val="1800"/>
              <a:buNone/>
            </a:pPr>
            <a:endParaRPr/>
          </a:p>
          <a:p>
            <a:pPr marL="0" lvl="0" indent="0" algn="ctr" rtl="0">
              <a:lnSpc>
                <a:spcPct val="100000"/>
              </a:lnSpc>
              <a:spcBef>
                <a:spcPts val="360"/>
              </a:spcBef>
              <a:spcAft>
                <a:spcPts val="0"/>
              </a:spcAft>
              <a:buSzPts val="1800"/>
              <a:buNone/>
            </a:pPr>
            <a:endParaRPr sz="4800"/>
          </a:p>
        </p:txBody>
      </p:sp>
      <p:sp>
        <p:nvSpPr>
          <p:cNvPr id="257" name="Google Shape;257;g17bec288755_0_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 Routines for Our Time Together</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24b1b9bd0d1_2_504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is one thing you do to establish a sense of emotional safety in your classroom?</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Be prepared to share 1 or 2 ideas from your table.</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865" name="Google Shape;865;g24b1b9bd0d1_2_504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Small Group Discussion</a:t>
            </a:r>
            <a:endParaRPr/>
          </a:p>
        </p:txBody>
      </p:sp>
      <p:sp>
        <p:nvSpPr>
          <p:cNvPr id="866" name="Google Shape;866;g24b1b9bd0d1_2_5040" title="Small Group Discussion"/>
          <p:cNvSpPr/>
          <p:nvPr/>
        </p:nvSpPr>
        <p:spPr>
          <a:xfrm>
            <a:off x="8145644" y="4262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g24b1b9bd0d1_2_5046" descr="This is the shortened version of the original video" title="Conscious Discipline...DJ Batiste">
            <a:hlinkClick r:id="rId3"/>
          </p:cNvPr>
          <p:cNvPicPr preferRelativeResize="0"/>
          <p:nvPr/>
        </p:nvPicPr>
        <p:blipFill rotWithShape="1">
          <a:blip r:embed="rId4">
            <a:alphaModFix/>
          </a:blip>
          <a:srcRect/>
          <a:stretch/>
        </p:blipFill>
        <p:spPr>
          <a:xfrm>
            <a:off x="1390925" y="1547500"/>
            <a:ext cx="6085250" cy="4563925"/>
          </a:xfrm>
          <a:prstGeom prst="rect">
            <a:avLst/>
          </a:prstGeom>
          <a:noFill/>
          <a:ln>
            <a:noFill/>
          </a:ln>
        </p:spPr>
      </p:pic>
      <p:sp>
        <p:nvSpPr>
          <p:cNvPr id="872" name="Google Shape;872;g24b1b9bd0d1_2_504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Importance of Relationships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24b1b9bd0d1_2_5051"/>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What resonated with you about this video?</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did the teacher do to access her brilliance?</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878" name="Google Shape;878;g24b1b9bd0d1_2_505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Small Group Discussion</a:t>
            </a:r>
            <a:endParaRPr/>
          </a:p>
        </p:txBody>
      </p:sp>
      <p:sp>
        <p:nvSpPr>
          <p:cNvPr id="879" name="Google Shape;879;g24b1b9bd0d1_2_5051" title="Small Group Discussion"/>
          <p:cNvSpPr/>
          <p:nvPr/>
        </p:nvSpPr>
        <p:spPr>
          <a:xfrm>
            <a:off x="7917044" y="2746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4b1b9bd0d1_2_5061"/>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Reflect on the strategies and practices that we have covered today.</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are some things you have learned that you can apply to access your own brilliance?</a:t>
            </a:r>
            <a:endParaRPr/>
          </a:p>
        </p:txBody>
      </p:sp>
      <p:sp>
        <p:nvSpPr>
          <p:cNvPr id="885" name="Google Shape;885;g24b1b9bd0d1_2_506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Independent Reflection</a:t>
            </a:r>
            <a:endParaRPr/>
          </a:p>
        </p:txBody>
      </p:sp>
      <p:grpSp>
        <p:nvGrpSpPr>
          <p:cNvPr id="886" name="Google Shape;886;g24b1b9bd0d1_2_5061" title="Personal Reflection"/>
          <p:cNvGrpSpPr/>
          <p:nvPr/>
        </p:nvGrpSpPr>
        <p:grpSpPr>
          <a:xfrm>
            <a:off x="8037943" y="274647"/>
            <a:ext cx="648865" cy="660482"/>
            <a:chOff x="1490050" y="3805975"/>
            <a:chExt cx="491900" cy="482350"/>
          </a:xfrm>
        </p:grpSpPr>
        <p:sp>
          <p:nvSpPr>
            <p:cNvPr id="887" name="Google Shape;887;g24b1b9bd0d1_2_5061"/>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88" name="Google Shape;888;g24b1b9bd0d1_2_5061"/>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89" name="Google Shape;889;g24b1b9bd0d1_2_5061"/>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90" name="Google Shape;890;g24b1b9bd0d1_2_5061"/>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24b1b9bd0d1_2_2869"/>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08106"/>
              <a:buNone/>
            </a:pPr>
            <a:r>
              <a:rPr lang="en-US"/>
              <a:t>Choose an item from the bag.</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How is this item connected to what we have learned today?</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Share in your small group.</a:t>
            </a:r>
            <a:endParaRPr/>
          </a:p>
          <a:p>
            <a:pPr marL="25400" lvl="0" indent="0" algn="l" rtl="0">
              <a:lnSpc>
                <a:spcPct val="100000"/>
              </a:lnSpc>
              <a:spcBef>
                <a:spcPts val="640"/>
              </a:spcBef>
              <a:spcAft>
                <a:spcPts val="0"/>
              </a:spcAft>
              <a:buSzPct val="108106"/>
              <a:buNone/>
            </a:pPr>
            <a:endParaRPr/>
          </a:p>
          <a:p>
            <a:pPr marL="25400" lvl="0" indent="0" algn="l" rtl="0">
              <a:lnSpc>
                <a:spcPct val="100000"/>
              </a:lnSpc>
              <a:spcBef>
                <a:spcPts val="640"/>
              </a:spcBef>
              <a:spcAft>
                <a:spcPts val="0"/>
              </a:spcAft>
              <a:buSzPct val="108106"/>
              <a:buNone/>
            </a:pPr>
            <a:r>
              <a:rPr lang="en-US"/>
              <a:t>As a table, pick two people to share out with the larger group.</a:t>
            </a:r>
            <a:endParaRPr/>
          </a:p>
        </p:txBody>
      </p:sp>
      <p:sp>
        <p:nvSpPr>
          <p:cNvPr id="896" name="Google Shape;896;g24b1b9bd0d1_2_286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Grab Bag Activity</a:t>
            </a:r>
            <a:endParaRPr/>
          </a:p>
        </p:txBody>
      </p:sp>
      <p:grpSp>
        <p:nvGrpSpPr>
          <p:cNvPr id="897" name="Google Shape;897;g24b1b9bd0d1_2_2869" title="Activity"/>
          <p:cNvGrpSpPr/>
          <p:nvPr/>
        </p:nvGrpSpPr>
        <p:grpSpPr>
          <a:xfrm>
            <a:off x="7976259" y="274658"/>
            <a:ext cx="710547" cy="667954"/>
            <a:chOff x="5651375" y="3806450"/>
            <a:chExt cx="481825" cy="481825"/>
          </a:xfrm>
        </p:grpSpPr>
        <p:sp>
          <p:nvSpPr>
            <p:cNvPr id="898" name="Google Shape;898;g24b1b9bd0d1_2_2869"/>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99" name="Google Shape;899;g24b1b9bd0d1_2_2869"/>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900" name="Google Shape;900;g24b1b9bd0d1_2_2869"/>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901" name="Google Shape;901;g24b1b9bd0d1_2_2869"/>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24b1b9bd0d1_2_5012"/>
          <p:cNvSpPr txBox="1"/>
          <p:nvPr/>
        </p:nvSpPr>
        <p:spPr>
          <a:xfrm>
            <a:off x="5422226" y="5546049"/>
            <a:ext cx="313075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https://tinyurl.com/33zhw5jt</a:t>
            </a:r>
            <a:endParaRPr sz="1400" b="0" i="0" u="none" strike="noStrike" cap="none">
              <a:solidFill>
                <a:srgbClr val="000000"/>
              </a:solidFill>
              <a:latin typeface="Arial"/>
              <a:ea typeface="Arial"/>
              <a:cs typeface="Arial"/>
              <a:sym typeface="Arial"/>
            </a:endParaRPr>
          </a:p>
        </p:txBody>
      </p:sp>
      <p:sp>
        <p:nvSpPr>
          <p:cNvPr id="907" name="Google Shape;907;g24b1b9bd0d1_2_5012" title="Arrow"/>
          <p:cNvSpPr/>
          <p:nvPr/>
        </p:nvSpPr>
        <p:spPr>
          <a:xfrm>
            <a:off x="2220650" y="4320900"/>
            <a:ext cx="2959800" cy="1143000"/>
          </a:xfrm>
          <a:prstGeom prst="rightArrow">
            <a:avLst>
              <a:gd name="adj1" fmla="val 50000"/>
              <a:gd name="adj2" fmla="val 50000"/>
            </a:avLst>
          </a:prstGeom>
          <a:solidFill>
            <a:srgbClr val="00ACC3">
              <a:alpha val="85098"/>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8" name="Google Shape;908;g24b1b9bd0d1_2_5012" title="QR code"/>
          <p:cNvPicPr preferRelativeResize="0"/>
          <p:nvPr/>
        </p:nvPicPr>
        <p:blipFill rotWithShape="1">
          <a:blip r:embed="rId4">
            <a:alphaModFix/>
          </a:blip>
          <a:srcRect/>
          <a:stretch/>
        </p:blipFill>
        <p:spPr>
          <a:xfrm>
            <a:off x="5422226" y="3136225"/>
            <a:ext cx="2533650" cy="2409825"/>
          </a:xfrm>
          <a:prstGeom prst="rect">
            <a:avLst/>
          </a:prstGeom>
          <a:noFill/>
          <a:ln>
            <a:noFill/>
          </a:ln>
        </p:spPr>
      </p:pic>
      <p:sp>
        <p:nvSpPr>
          <p:cNvPr id="909" name="Google Shape;909;g24b1b9bd0d1_2_5012"/>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Please complete the exit ticket before you leave for the day!</a:t>
            </a:r>
            <a:endParaRPr/>
          </a:p>
        </p:txBody>
      </p:sp>
      <p:sp>
        <p:nvSpPr>
          <p:cNvPr id="910" name="Google Shape;910;g24b1b9bd0d1_2_501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Exit Ticket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17bec288755_0_8" descr="Fist to Five" title="Fist to Five"/>
          <p:cNvPicPr preferRelativeResize="0"/>
          <p:nvPr/>
        </p:nvPicPr>
        <p:blipFill rotWithShape="1">
          <a:blip r:embed="rId3">
            <a:alphaModFix/>
          </a:blip>
          <a:srcRect/>
          <a:stretch/>
        </p:blipFill>
        <p:spPr>
          <a:xfrm>
            <a:off x="1870972" y="1828500"/>
            <a:ext cx="5293878" cy="4572000"/>
          </a:xfrm>
          <a:prstGeom prst="rect">
            <a:avLst/>
          </a:prstGeom>
          <a:noFill/>
          <a:ln>
            <a:noFill/>
          </a:ln>
        </p:spPr>
      </p:pic>
      <p:sp>
        <p:nvSpPr>
          <p:cNvPr id="263" name="Google Shape;263;g17bec288755_0_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Fist to Five</a:t>
            </a:r>
            <a:endParaRPr/>
          </a:p>
        </p:txBody>
      </p:sp>
    </p:spTree>
  </p:cSld>
  <p:clrMapOvr>
    <a:masterClrMapping/>
  </p:clrMapOvr>
</p:sld>
</file>

<file path=ppt/theme/theme1.xml><?xml version="1.0" encoding="utf-8"?>
<a:theme xmlns:a="http://schemas.openxmlformats.org/drawingml/2006/main" name="PPT Template Mk 2">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5028</Words>
  <Application>Microsoft Office PowerPoint</Application>
  <PresentationFormat>On-screen Show (4:3)</PresentationFormat>
  <Paragraphs>737</Paragraphs>
  <Slides>85</Slides>
  <Notes>85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Arial</vt:lpstr>
      <vt:lpstr>Caveat</vt:lpstr>
      <vt:lpstr>Roboto</vt:lpstr>
      <vt:lpstr>Verdana</vt:lpstr>
      <vt:lpstr>Dosis</vt:lpstr>
      <vt:lpstr>Comic Sans MS</vt:lpstr>
      <vt:lpstr>Times New Roman</vt:lpstr>
      <vt:lpstr>Georgia</vt:lpstr>
      <vt:lpstr>Pacifico</vt:lpstr>
      <vt:lpstr>Calibri</vt:lpstr>
      <vt:lpstr>PPT Template Mk 2</vt:lpstr>
      <vt:lpstr>Defusing Disruptive Behavior</vt:lpstr>
      <vt:lpstr>A Message of Gratitude</vt:lpstr>
      <vt:lpstr>Establishing Our Purpose</vt:lpstr>
      <vt:lpstr>Materials</vt:lpstr>
      <vt:lpstr>Honoring Your Expertise</vt:lpstr>
      <vt:lpstr>Community Agreements</vt:lpstr>
      <vt:lpstr>Setting Intentions</vt:lpstr>
      <vt:lpstr> Routines for Our Time Together</vt:lpstr>
      <vt:lpstr>Fist to Five</vt:lpstr>
      <vt:lpstr>Community Parking Lot</vt:lpstr>
      <vt:lpstr>Agenda for Today</vt:lpstr>
      <vt:lpstr>A Balanced Approach to Implementation</vt:lpstr>
      <vt:lpstr>Personal Reflection</vt:lpstr>
      <vt:lpstr>PowerPoint Presentation</vt:lpstr>
      <vt:lpstr>Foundational Understandings of Behavior</vt:lpstr>
      <vt:lpstr>    Behavior is Communication</vt:lpstr>
      <vt:lpstr>Why do they keep doing that?</vt:lpstr>
      <vt:lpstr>ABC’s of Behavior Example </vt:lpstr>
      <vt:lpstr>ABC’s of Behavior Example 2</vt:lpstr>
      <vt:lpstr>ABC’s of Behavior Example 3</vt:lpstr>
      <vt:lpstr>Reflection</vt:lpstr>
      <vt:lpstr>Setting Events</vt:lpstr>
      <vt:lpstr>ABC’s of Behavior</vt:lpstr>
      <vt:lpstr>ABC’s of Behavior and Setting Events</vt:lpstr>
      <vt:lpstr>Small Group Discussion</vt:lpstr>
      <vt:lpstr>Let’s Take a Break</vt:lpstr>
      <vt:lpstr>Reflection and Small Group Discussion</vt:lpstr>
      <vt:lpstr>Behavior Chains</vt:lpstr>
      <vt:lpstr>Responding</vt:lpstr>
      <vt:lpstr>Behavior Chain</vt:lpstr>
      <vt:lpstr>Reflection</vt:lpstr>
      <vt:lpstr>What else can contribute to behavior?</vt:lpstr>
      <vt:lpstr>Impact of Trauma on Behavior</vt:lpstr>
      <vt:lpstr>Types of Trauma</vt:lpstr>
      <vt:lpstr>Shoe Partner</vt:lpstr>
      <vt:lpstr>The Impact of Trauma</vt:lpstr>
      <vt:lpstr>Impact in the Classroom?</vt:lpstr>
      <vt:lpstr>Flip Your Lid</vt:lpstr>
      <vt:lpstr>Small Group Discussion </vt:lpstr>
      <vt:lpstr>Survival Brain</vt:lpstr>
      <vt:lpstr>Fight, Flight, Freeze, Appease</vt:lpstr>
      <vt:lpstr>What Does This Look Like?</vt:lpstr>
      <vt:lpstr>Four Corners Activity</vt:lpstr>
      <vt:lpstr>Four Corners Activity Continued</vt:lpstr>
      <vt:lpstr>Small Group Discussion</vt:lpstr>
      <vt:lpstr>Reflection</vt:lpstr>
      <vt:lpstr>Responding</vt:lpstr>
      <vt:lpstr>Lunch Break</vt:lpstr>
      <vt:lpstr>The Escalation Cycle</vt:lpstr>
      <vt:lpstr>How Full is Your Cup?</vt:lpstr>
      <vt:lpstr>Independent Reflection</vt:lpstr>
      <vt:lpstr>Let’s Talk About Stress</vt:lpstr>
      <vt:lpstr>The Stress Cycle</vt:lpstr>
      <vt:lpstr>The Impact of Ongoing Stress</vt:lpstr>
      <vt:lpstr>Make A New Connection</vt:lpstr>
      <vt:lpstr>Window of Tolerance</vt:lpstr>
      <vt:lpstr>Small Group Discussion</vt:lpstr>
      <vt:lpstr>Our Role in the Escalation Cycle?</vt:lpstr>
      <vt:lpstr>Personal Assessment</vt:lpstr>
      <vt:lpstr>What is Wellness?</vt:lpstr>
      <vt:lpstr>Small Group Discussion</vt:lpstr>
      <vt:lpstr>Give One, Get Many</vt:lpstr>
      <vt:lpstr>Vulnerable Decision Points (VDP)</vt:lpstr>
      <vt:lpstr>Situations</vt:lpstr>
      <vt:lpstr>Decision States</vt:lpstr>
      <vt:lpstr>Example: Resource Depletion</vt:lpstr>
      <vt:lpstr>Small Group Brainstorming and Discussion</vt:lpstr>
      <vt:lpstr>Let’s Take a Break</vt:lpstr>
      <vt:lpstr>Vulnerable Decision Points &amp; Neutralizing Routines</vt:lpstr>
      <vt:lpstr>Goal of Neutralizing Routines</vt:lpstr>
      <vt:lpstr>Emotions are Our Warning System</vt:lpstr>
      <vt:lpstr>Emotional Agility</vt:lpstr>
      <vt:lpstr>Neutralizing Routines</vt:lpstr>
      <vt:lpstr>A Quick Neutralizing Routine</vt:lpstr>
      <vt:lpstr>Mindfulness as a Neutralizing Routine</vt:lpstr>
      <vt:lpstr>Small Group Discussion</vt:lpstr>
      <vt:lpstr>Independent Reflection</vt:lpstr>
      <vt:lpstr>PowerPoint Presentation</vt:lpstr>
      <vt:lpstr>Meet Basic Needs </vt:lpstr>
      <vt:lpstr>Small Group Discussion</vt:lpstr>
      <vt:lpstr>The Importance of Relationships</vt:lpstr>
      <vt:lpstr>Small Group Discussion</vt:lpstr>
      <vt:lpstr>Independent Reflection</vt:lpstr>
      <vt:lpstr>Grab Bag Activity</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Defusing Disruptive Behavior</dc:title>
  <dc:creator>Wendi Jenkins</dc:creator>
  <cp:lastModifiedBy>Ryan McElhaney</cp:lastModifiedBy>
  <cp:revision>1</cp:revision>
  <dcterms:modified xsi:type="dcterms:W3CDTF">2023-07-07T19:23:45Z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0x01010007B9D24C74AFF046B9B75183F2B86112</vt:lpwstr>
  </property>
</Properties>
</file>