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858000" cy="9144000"/>
  <p:embeddedFontLst>
    <p:embeddedFont>
      <p:font typeface="Comic Sans MS" panose="030F0702030302020204" pitchFamily="66" charset="0"/>
      <p:regular r:id="rId88"/>
      <p:bold r:id="rId89"/>
      <p:italic r:id="rId90"/>
      <p:boldItalic r:id="rId91"/>
    </p:embeddedFont>
    <p:embeddedFont>
      <p:font typeface="Dosis" pitchFamily="2" charset="0"/>
      <p:regular r:id="rId92"/>
    </p:embeddedFont>
    <p:embeddedFont>
      <p:font typeface="Pacifico" panose="00000500000000000000" pitchFamily="2" charset="0"/>
      <p:regular r:id="rId93"/>
    </p:embeddedFont>
    <p:embeddedFont>
      <p:font typeface="Quattrocento Sans" panose="020B0502050000020003" pitchFamily="34" charset="0"/>
      <p:regular r:id="rId94"/>
      <p:bold r:id="rId95"/>
      <p:italic r:id="rId96"/>
      <p:boldItalic r:id="rId97"/>
    </p:embeddedFont>
    <p:embeddedFont>
      <p:font typeface="Roboto" panose="02000000000000000000" pitchFamily="2" charset="0"/>
      <p:regular r:id="rId98"/>
      <p:bold r:id="rId99"/>
      <p:italic r:id="rId100"/>
      <p:boldItalic r:id="rId101"/>
    </p:embeddedFont>
    <p:embeddedFont>
      <p:font typeface="Verdana" panose="020B0604030504040204"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000000"/>
          </p15:clr>
        </p15:guide>
        <p15:guide id="2" orient="horz" pos="216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6" roundtripDataSignature="AMtx7mhI9k2ZmXIlUQNw8j53no7wxXj5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3AD03F-60F9-4E6F-B191-7CC3D08534E7}">
  <a:tblStyle styleId="{D33AD03F-60F9-4E6F-B191-7CC3D08534E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836" y="108"/>
      </p:cViewPr>
      <p:guideLst>
        <p:guide pos="288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6.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ym typeface="Verdana"/>
            </a:endParaRPr>
          </a:p>
        </p:txBody>
      </p:sp>
      <p:sp>
        <p:nvSpPr>
          <p:cNvPr id="165" name="Google Shape;16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Font typeface="Verdana"/>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Font typeface="Verdana"/>
              <a:buNone/>
            </a:pPr>
            <a:endParaRPr/>
          </a:p>
        </p:txBody>
      </p:sp>
      <p:sp>
        <p:nvSpPr>
          <p:cNvPr id="445" name="Google Shape;445;p3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Font typeface="Verdana"/>
              <a:buNone/>
            </a:pPr>
            <a:endParaRPr/>
          </a:p>
        </p:txBody>
      </p:sp>
      <p:sp>
        <p:nvSpPr>
          <p:cNvPr id="452" name="Google Shape;452;p3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000"/>
              <a:buFont typeface="Verdana"/>
              <a:buNone/>
            </a:pPr>
            <a:endParaRPr/>
          </a:p>
        </p:txBody>
      </p:sp>
      <p:sp>
        <p:nvSpPr>
          <p:cNvPr id="482" name="Google Shape;482;p3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
        <p:nvSpPr>
          <p:cNvPr id="489" name="Google Shape;489;p3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000"/>
              <a:buFont typeface="Verdana"/>
              <a:buNone/>
            </a:pPr>
            <a:endParaRPr>
              <a:sym typeface="Verdana"/>
            </a:endParaRPr>
          </a:p>
        </p:txBody>
      </p:sp>
      <p:sp>
        <p:nvSpPr>
          <p:cNvPr id="497" name="Google Shape;497;p3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
        <p:nvSpPr>
          <p:cNvPr id="511" name="Google Shape;511;p40:notes"/>
          <p:cNvSpPr txBox="1"/>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Font typeface="Verdana"/>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2" name="Google Shape;58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p5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
        <p:nvSpPr>
          <p:cNvPr id="605" name="Google Shape;605;p52:notes"/>
          <p:cNvSpPr txBox="1"/>
          <p:nvPr/>
        </p:nvSpPr>
        <p:spPr>
          <a:xfrm>
            <a:off x="3884612" y="8685212"/>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616" name="Google Shape;616;p5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623" name="Google Shape;623;p5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7" name="Google Shape;657;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p6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None/>
            </a:pPr>
            <a:endParaRPr/>
          </a:p>
        </p:txBody>
      </p:sp>
      <p:sp>
        <p:nvSpPr>
          <p:cNvPr id="671" name="Google Shape;671;p60:notes"/>
          <p:cNvSpPr txBox="1"/>
          <p:nvPr/>
        </p:nvSpPr>
        <p:spPr>
          <a:xfrm>
            <a:off x="3884612" y="8685212"/>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8" name="Google Shape;678;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3d40b9bb4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5" name="Google Shape;685;g33d40b9bb4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1" name="Google Shape;71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ym typeface="Verdana"/>
            </a:endParaRPr>
          </a:p>
        </p:txBody>
      </p:sp>
      <p:sp>
        <p:nvSpPr>
          <p:cNvPr id="744" name="Google Shape;744;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6" name="Google Shape;756;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2" name="Google Shape;772;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Font typeface="Verdana"/>
              <a:buNone/>
            </a:pPr>
            <a:endParaRPr/>
          </a:p>
        </p:txBody>
      </p:sp>
      <p:sp>
        <p:nvSpPr>
          <p:cNvPr id="773" name="Google Shape;773;p73:notes"/>
          <p:cNvSpPr txBox="1"/>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9" name="Google Shape;779;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5" name="Google Shape;78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2" name="Google Shape;792;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Font typeface="Verdana"/>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4" name="Google Shape;804;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0" name="Google Shape;810;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79:notes"/>
          <p:cNvSpPr txBox="1"/>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8" name="Google Shape;838;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0" name="Google Shape;860;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TSS Dark">
  <p:cSld name="TITLE_1">
    <p:spTree>
      <p:nvGrpSpPr>
        <p:cNvPr id="1" name="Shape 9"/>
        <p:cNvGrpSpPr/>
        <p:nvPr/>
      </p:nvGrpSpPr>
      <p:grpSpPr>
        <a:xfrm>
          <a:off x="0" y="0"/>
          <a:ext cx="0" cy="0"/>
          <a:chOff x="0" y="0"/>
          <a:chExt cx="0" cy="0"/>
        </a:xfrm>
      </p:grpSpPr>
      <p:pic>
        <p:nvPicPr>
          <p:cNvPr id="10" name="Google Shape;10;g3367676627f_1_4" descr="Decorative Image of Smiling kids" title="Decorative image"/>
          <p:cNvPicPr preferRelativeResize="0"/>
          <p:nvPr/>
        </p:nvPicPr>
        <p:blipFill rotWithShape="1">
          <a:blip r:embed="rId2">
            <a:alphaModFix/>
          </a:blip>
          <a:srcRect/>
          <a:stretch/>
        </p:blipFill>
        <p:spPr>
          <a:xfrm>
            <a:off x="0" y="1556648"/>
            <a:ext cx="9144000" cy="2848589"/>
          </a:xfrm>
          <a:prstGeom prst="rect">
            <a:avLst/>
          </a:prstGeom>
          <a:noFill/>
          <a:ln>
            <a:noFill/>
          </a:ln>
        </p:spPr>
      </p:pic>
      <p:sp>
        <p:nvSpPr>
          <p:cNvPr id="11" name="Google Shape;11;g3367676627f_1_4"/>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200"/>
              <a:buFont typeface="Verdana"/>
              <a:buNone/>
              <a:defRPr sz="5200">
                <a:solidFill>
                  <a:schemeClr val="dk1"/>
                </a:solidFill>
                <a:latin typeface="Verdana"/>
                <a:ea typeface="Verdana"/>
                <a:cs typeface="Verdana"/>
                <a:sym typeface="Verdana"/>
              </a:defRPr>
            </a:lvl1pPr>
            <a:lvl2pPr lvl="1" algn="l">
              <a:lnSpc>
                <a:spcPct val="100000"/>
              </a:lnSpc>
              <a:spcBef>
                <a:spcPts val="0"/>
              </a:spcBef>
              <a:spcAft>
                <a:spcPts val="0"/>
              </a:spcAft>
              <a:buSzPts val="1400"/>
              <a:buFont typeface="Verdana"/>
              <a:buNone/>
              <a:defRPr>
                <a:latin typeface="Verdana"/>
                <a:ea typeface="Verdana"/>
                <a:cs typeface="Verdana"/>
                <a:sym typeface="Verdana"/>
              </a:defRPr>
            </a:lvl2pPr>
            <a:lvl3pPr lvl="2" algn="l">
              <a:lnSpc>
                <a:spcPct val="100000"/>
              </a:lnSpc>
              <a:spcBef>
                <a:spcPts val="0"/>
              </a:spcBef>
              <a:spcAft>
                <a:spcPts val="0"/>
              </a:spcAft>
              <a:buSzPts val="1400"/>
              <a:buFont typeface="Verdana"/>
              <a:buNone/>
              <a:defRPr>
                <a:latin typeface="Verdana"/>
                <a:ea typeface="Verdana"/>
                <a:cs typeface="Verdana"/>
                <a:sym typeface="Verdana"/>
              </a:defRPr>
            </a:lvl3pPr>
            <a:lvl4pPr lvl="3" algn="l">
              <a:lnSpc>
                <a:spcPct val="100000"/>
              </a:lnSpc>
              <a:spcBef>
                <a:spcPts val="0"/>
              </a:spcBef>
              <a:spcAft>
                <a:spcPts val="0"/>
              </a:spcAft>
              <a:buSzPts val="1400"/>
              <a:buFont typeface="Verdana"/>
              <a:buNone/>
              <a:defRPr>
                <a:latin typeface="Verdana"/>
                <a:ea typeface="Verdana"/>
                <a:cs typeface="Verdana"/>
                <a:sym typeface="Verdana"/>
              </a:defRPr>
            </a:lvl4pPr>
            <a:lvl5pPr lvl="4" algn="l">
              <a:lnSpc>
                <a:spcPct val="100000"/>
              </a:lnSpc>
              <a:spcBef>
                <a:spcPts val="0"/>
              </a:spcBef>
              <a:spcAft>
                <a:spcPts val="0"/>
              </a:spcAft>
              <a:buSzPts val="1400"/>
              <a:buFont typeface="Verdana"/>
              <a:buNone/>
              <a:defRPr>
                <a:latin typeface="Verdana"/>
                <a:ea typeface="Verdana"/>
                <a:cs typeface="Verdana"/>
                <a:sym typeface="Verdana"/>
              </a:defRPr>
            </a:lvl5pPr>
            <a:lvl6pPr lvl="5" algn="l">
              <a:lnSpc>
                <a:spcPct val="100000"/>
              </a:lnSpc>
              <a:spcBef>
                <a:spcPts val="0"/>
              </a:spcBef>
              <a:spcAft>
                <a:spcPts val="0"/>
              </a:spcAft>
              <a:buSzPts val="1400"/>
              <a:buFont typeface="Verdana"/>
              <a:buNone/>
              <a:defRPr>
                <a:latin typeface="Verdana"/>
                <a:ea typeface="Verdana"/>
                <a:cs typeface="Verdana"/>
                <a:sym typeface="Verdana"/>
              </a:defRPr>
            </a:lvl6pPr>
            <a:lvl7pPr lvl="6" algn="l">
              <a:lnSpc>
                <a:spcPct val="100000"/>
              </a:lnSpc>
              <a:spcBef>
                <a:spcPts val="0"/>
              </a:spcBef>
              <a:spcAft>
                <a:spcPts val="0"/>
              </a:spcAft>
              <a:buSzPts val="1400"/>
              <a:buFont typeface="Verdana"/>
              <a:buNone/>
              <a:defRPr>
                <a:latin typeface="Verdana"/>
                <a:ea typeface="Verdana"/>
                <a:cs typeface="Verdana"/>
                <a:sym typeface="Verdana"/>
              </a:defRPr>
            </a:lvl7pPr>
            <a:lvl8pPr lvl="7" algn="l">
              <a:lnSpc>
                <a:spcPct val="100000"/>
              </a:lnSpc>
              <a:spcBef>
                <a:spcPts val="0"/>
              </a:spcBef>
              <a:spcAft>
                <a:spcPts val="0"/>
              </a:spcAft>
              <a:buSzPts val="1400"/>
              <a:buFont typeface="Verdana"/>
              <a:buNone/>
              <a:defRPr>
                <a:latin typeface="Verdana"/>
                <a:ea typeface="Verdana"/>
                <a:cs typeface="Verdana"/>
                <a:sym typeface="Verdana"/>
              </a:defRPr>
            </a:lvl8pPr>
            <a:lvl9pPr lvl="8" algn="l">
              <a:lnSpc>
                <a:spcPct val="100000"/>
              </a:lnSpc>
              <a:spcBef>
                <a:spcPts val="0"/>
              </a:spcBef>
              <a:spcAft>
                <a:spcPts val="0"/>
              </a:spcAft>
              <a:buSzPts val="1400"/>
              <a:buFont typeface="Verdana"/>
              <a:buNone/>
              <a:defRPr>
                <a:latin typeface="Verdana"/>
                <a:ea typeface="Verdana"/>
                <a:cs typeface="Verdana"/>
                <a:sym typeface="Verdana"/>
              </a:defRPr>
            </a:lvl9pPr>
          </a:lstStyle>
          <a:p>
            <a:endParaRPr/>
          </a:p>
        </p:txBody>
      </p:sp>
      <p:sp>
        <p:nvSpPr>
          <p:cNvPr id="12" name="Google Shape;12;g3367676627f_1_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3" name="Google Shape;13;g3367676627f_1_4"/>
          <p:cNvPicPr preferRelativeResize="0"/>
          <p:nvPr/>
        </p:nvPicPr>
        <p:blipFill rotWithShape="1">
          <a:blip r:embed="rId3">
            <a:alphaModFix/>
          </a:blip>
          <a:srcRect/>
          <a:stretch/>
        </p:blipFill>
        <p:spPr>
          <a:xfrm>
            <a:off x="3200400" y="104910"/>
            <a:ext cx="2000251" cy="10101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4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48"/>
        <p:cNvGrpSpPr/>
        <p:nvPr/>
      </p:nvGrpSpPr>
      <p:grpSpPr>
        <a:xfrm>
          <a:off x="0" y="0"/>
          <a:ext cx="0" cy="0"/>
          <a:chOff x="0" y="0"/>
          <a:chExt cx="0" cy="0"/>
        </a:xfrm>
      </p:grpSpPr>
      <p:pic>
        <p:nvPicPr>
          <p:cNvPr id="49" name="Google Shape;49;g3367676627f_1_43"/>
          <p:cNvPicPr preferRelativeResize="0"/>
          <p:nvPr/>
        </p:nvPicPr>
        <p:blipFill rotWithShape="1">
          <a:blip r:embed="rId2">
            <a:alphaModFix/>
          </a:blip>
          <a:srcRect l="140" t="32395" r="-138" b="12769"/>
          <a:stretch/>
        </p:blipFill>
        <p:spPr>
          <a:xfrm rot="10800000">
            <a:off x="1" y="-1"/>
            <a:ext cx="9143998" cy="1554609"/>
          </a:xfrm>
          <a:prstGeom prst="rect">
            <a:avLst/>
          </a:prstGeom>
          <a:noFill/>
          <a:ln>
            <a:noFill/>
          </a:ln>
        </p:spPr>
      </p:pic>
      <p:pic>
        <p:nvPicPr>
          <p:cNvPr id="50" name="Google Shape;50;g3367676627f_1_43"/>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51" name="Google Shape;51;g3367676627f_1_4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g3367676627f_1_47"/>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g3367676627f_1_47"/>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5" name="Google Shape;55;g3367676627f_1_47"/>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56" name="Google Shape;56;g3367676627f_1_47"/>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1">
  <p:cSld name="OBJECT_WITH_CAPTION_TEXT_1">
    <p:spTree>
      <p:nvGrpSpPr>
        <p:cNvPr id="1" name="Shape 57"/>
        <p:cNvGrpSpPr/>
        <p:nvPr/>
      </p:nvGrpSpPr>
      <p:grpSpPr>
        <a:xfrm>
          <a:off x="0" y="0"/>
          <a:ext cx="0" cy="0"/>
          <a:chOff x="0" y="0"/>
          <a:chExt cx="0" cy="0"/>
        </a:xfrm>
      </p:grpSpPr>
      <p:sp>
        <p:nvSpPr>
          <p:cNvPr id="58" name="Google Shape;58;g3367676627f_1_5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3367676627f_1_52"/>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g3367676627f_1_52"/>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61" name="Google Shape;61;g3367676627f_1_52"/>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 name="Google Shape;62;g3367676627f_1_52"/>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63"/>
        <p:cNvGrpSpPr/>
        <p:nvPr/>
      </p:nvGrpSpPr>
      <p:grpSpPr>
        <a:xfrm>
          <a:off x="0" y="0"/>
          <a:ext cx="0" cy="0"/>
          <a:chOff x="0" y="0"/>
          <a:chExt cx="0" cy="0"/>
        </a:xfrm>
      </p:grpSpPr>
      <p:sp>
        <p:nvSpPr>
          <p:cNvPr id="64" name="Google Shape;64;g3367676627f_1_58"/>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3367676627f_1_58"/>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g3367676627f_1_58"/>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67" name="Google Shape;67;g3367676627f_1_58"/>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1">
  <p:cSld name="TWO_OBJECTS_1">
    <p:spTree>
      <p:nvGrpSpPr>
        <p:cNvPr id="1" name="Shape 68"/>
        <p:cNvGrpSpPr/>
        <p:nvPr/>
      </p:nvGrpSpPr>
      <p:grpSpPr>
        <a:xfrm>
          <a:off x="0" y="0"/>
          <a:ext cx="0" cy="0"/>
          <a:chOff x="0" y="0"/>
          <a:chExt cx="0" cy="0"/>
        </a:xfrm>
      </p:grpSpPr>
      <p:sp>
        <p:nvSpPr>
          <p:cNvPr id="69" name="Google Shape;69;g3367676627f_1_63"/>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3367676627f_1_63"/>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71" name="Google Shape;71;g3367676627f_1_63"/>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72" name="Google Shape;72;g3367676627f_1_63"/>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73" name="Google Shape;73;g3367676627f_1_63"/>
          <p:cNvPicPr preferRelativeResize="0"/>
          <p:nvPr/>
        </p:nvPicPr>
        <p:blipFill rotWithShape="1">
          <a:blip r:embed="rId3">
            <a:alphaModFix/>
          </a:blip>
          <a:srcRect/>
          <a:stretch/>
        </p:blipFill>
        <p:spPr>
          <a:xfrm>
            <a:off x="7467600" y="6005317"/>
            <a:ext cx="1559301" cy="79524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74"/>
        <p:cNvGrpSpPr/>
        <p:nvPr/>
      </p:nvGrpSpPr>
      <p:grpSpPr>
        <a:xfrm>
          <a:off x="0" y="0"/>
          <a:ext cx="0" cy="0"/>
          <a:chOff x="0" y="0"/>
          <a:chExt cx="0" cy="0"/>
        </a:xfrm>
      </p:grpSpPr>
      <p:sp>
        <p:nvSpPr>
          <p:cNvPr id="75" name="Google Shape;75;g3367676627f_1_69"/>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3367676627f_1_69"/>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77" name="Google Shape;77;g3367676627f_1_69"/>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78" name="Google Shape;78;g3367676627f_1_69"/>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79"/>
        <p:cNvGrpSpPr/>
        <p:nvPr/>
      </p:nvGrpSpPr>
      <p:grpSpPr>
        <a:xfrm>
          <a:off x="0" y="0"/>
          <a:ext cx="0" cy="0"/>
          <a:chOff x="0" y="0"/>
          <a:chExt cx="0" cy="0"/>
        </a:xfrm>
      </p:grpSpPr>
      <p:sp>
        <p:nvSpPr>
          <p:cNvPr id="80" name="Google Shape;80;g3367676627f_1_74"/>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3367676627f_1_74"/>
          <p:cNvSpPr txBox="1">
            <a:spLocks noGrp="1"/>
          </p:cNvSpPr>
          <p:nvPr>
            <p:ph type="body" idx="1"/>
          </p:nvPr>
        </p:nvSpPr>
        <p:spPr>
          <a:xfrm>
            <a:off x="912813" y="1666567"/>
            <a:ext cx="3582900" cy="657600"/>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g3367676627f_1_74"/>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3" name="Google Shape;83;g3367676627f_1_74"/>
          <p:cNvSpPr txBox="1">
            <a:spLocks noGrp="1"/>
          </p:cNvSpPr>
          <p:nvPr>
            <p:ph type="body" idx="3"/>
          </p:nvPr>
        </p:nvSpPr>
        <p:spPr>
          <a:xfrm>
            <a:off x="5105400" y="1673500"/>
            <a:ext cx="3581400" cy="639900"/>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g3367676627f_1_74"/>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5" name="Google Shape;85;g3367676627f_1_74"/>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86" name="Google Shape;86;g3367676627f_1_74"/>
          <p:cNvSpPr/>
          <p:nvPr/>
        </p:nvSpPr>
        <p:spPr>
          <a:xfrm>
            <a:off x="4648200" y="1666566"/>
            <a:ext cx="457200" cy="646800"/>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g3367676627f_1_74"/>
          <p:cNvPicPr preferRelativeResize="0"/>
          <p:nvPr/>
        </p:nvPicPr>
        <p:blipFill rotWithShape="1">
          <a:blip r:embed="rId2">
            <a:alphaModFix/>
          </a:blip>
          <a:srcRect/>
          <a:stretch/>
        </p:blipFill>
        <p:spPr>
          <a:xfrm>
            <a:off x="7467600" y="6005317"/>
            <a:ext cx="1559301" cy="79524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88"/>
        <p:cNvGrpSpPr/>
        <p:nvPr/>
      </p:nvGrpSpPr>
      <p:grpSpPr>
        <a:xfrm>
          <a:off x="0" y="0"/>
          <a:ext cx="0" cy="0"/>
          <a:chOff x="0" y="0"/>
          <a:chExt cx="0" cy="0"/>
        </a:xfrm>
      </p:grpSpPr>
      <p:sp>
        <p:nvSpPr>
          <p:cNvPr id="89" name="Google Shape;89;g3367676627f_1_83"/>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3367676627f_1_83"/>
          <p:cNvSpPr txBox="1">
            <a:spLocks noGrp="1"/>
          </p:cNvSpPr>
          <p:nvPr>
            <p:ph type="body" idx="1"/>
          </p:nvPr>
        </p:nvSpPr>
        <p:spPr>
          <a:xfrm>
            <a:off x="912813" y="1666567"/>
            <a:ext cx="3582900" cy="657600"/>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g3367676627f_1_83"/>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92" name="Google Shape;92;g3367676627f_1_83"/>
          <p:cNvSpPr txBox="1">
            <a:spLocks noGrp="1"/>
          </p:cNvSpPr>
          <p:nvPr>
            <p:ph type="body" idx="3"/>
          </p:nvPr>
        </p:nvSpPr>
        <p:spPr>
          <a:xfrm>
            <a:off x="5105400" y="1673500"/>
            <a:ext cx="3581400" cy="639900"/>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 name="Google Shape;93;g3367676627f_1_83"/>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94" name="Google Shape;94;g3367676627f_1_83"/>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95" name="Google Shape;95;g3367676627f_1_83"/>
          <p:cNvSpPr/>
          <p:nvPr/>
        </p:nvSpPr>
        <p:spPr>
          <a:xfrm>
            <a:off x="4648200" y="1666566"/>
            <a:ext cx="457200" cy="646800"/>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96"/>
        <p:cNvGrpSpPr/>
        <p:nvPr/>
      </p:nvGrpSpPr>
      <p:grpSpPr>
        <a:xfrm>
          <a:off x="0" y="0"/>
          <a:ext cx="0" cy="0"/>
          <a:chOff x="0" y="0"/>
          <a:chExt cx="0" cy="0"/>
        </a:xfrm>
      </p:grpSpPr>
      <p:sp>
        <p:nvSpPr>
          <p:cNvPr id="97" name="Google Shape;97;g3367676627f_1_91"/>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g3367676627f_1_91"/>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9" name="Google Shape;99;g3367676627f_1_9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00" name="Google Shape;100;g3367676627f_1_91"/>
          <p:cNvPicPr preferRelativeResize="0"/>
          <p:nvPr/>
        </p:nvPicPr>
        <p:blipFill rotWithShape="1">
          <a:blip r:embed="rId3">
            <a:alphaModFix/>
          </a:blip>
          <a:srcRect l="240" t="10364" r="-239" b="30814"/>
          <a:stretch/>
        </p:blipFill>
        <p:spPr>
          <a:xfrm>
            <a:off x="0" y="5249173"/>
            <a:ext cx="9144000" cy="168071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4"/>
        <p:cNvGrpSpPr/>
        <p:nvPr/>
      </p:nvGrpSpPr>
      <p:grpSpPr>
        <a:xfrm>
          <a:off x="0" y="0"/>
          <a:ext cx="0" cy="0"/>
          <a:chOff x="0" y="0"/>
          <a:chExt cx="0" cy="0"/>
        </a:xfrm>
      </p:grpSpPr>
      <p:pic>
        <p:nvPicPr>
          <p:cNvPr id="15" name="Google Shape;15;g3367676627f_1_9"/>
          <p:cNvPicPr preferRelativeResize="0"/>
          <p:nvPr/>
        </p:nvPicPr>
        <p:blipFill rotWithShape="1">
          <a:blip r:embed="rId2">
            <a:alphaModFix/>
          </a:blip>
          <a:srcRect/>
          <a:stretch/>
        </p:blipFill>
        <p:spPr>
          <a:xfrm>
            <a:off x="0" y="1876147"/>
            <a:ext cx="9147019" cy="2210529"/>
          </a:xfrm>
          <a:prstGeom prst="rect">
            <a:avLst/>
          </a:prstGeom>
          <a:noFill/>
          <a:ln>
            <a:noFill/>
          </a:ln>
        </p:spPr>
      </p:pic>
      <p:sp>
        <p:nvSpPr>
          <p:cNvPr id="16" name="Google Shape;16;g3367676627f_1_9"/>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3367676627f_1_9"/>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8" name="Google Shape;18;g3367676627f_1_9"/>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101"/>
        <p:cNvGrpSpPr/>
        <p:nvPr/>
      </p:nvGrpSpPr>
      <p:grpSpPr>
        <a:xfrm>
          <a:off x="0" y="0"/>
          <a:ext cx="0" cy="0"/>
          <a:chOff x="0" y="0"/>
          <a:chExt cx="0" cy="0"/>
        </a:xfrm>
      </p:grpSpPr>
      <p:sp>
        <p:nvSpPr>
          <p:cNvPr id="102" name="Google Shape;102;g3367676627f_1_96"/>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3367676627f_1_96"/>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4" name="Google Shape;104;g3367676627f_1_96"/>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05" name="Google Shape;105;g3367676627f_1_96" descr="A group of people smiling&#10;&#10;Description automatically generated with medium confidence"/>
          <p:cNvPicPr preferRelativeResize="0"/>
          <p:nvPr/>
        </p:nvPicPr>
        <p:blipFill rotWithShape="1">
          <a:blip r:embed="rId3">
            <a:alphaModFix/>
          </a:blip>
          <a:srcRect t="10897" b="7408"/>
          <a:stretch/>
        </p:blipFill>
        <p:spPr>
          <a:xfrm>
            <a:off x="0" y="5249173"/>
            <a:ext cx="9144000" cy="168071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106"/>
        <p:cNvGrpSpPr/>
        <p:nvPr/>
      </p:nvGrpSpPr>
      <p:grpSpPr>
        <a:xfrm>
          <a:off x="0" y="0"/>
          <a:ext cx="0" cy="0"/>
          <a:chOff x="0" y="0"/>
          <a:chExt cx="0" cy="0"/>
        </a:xfrm>
      </p:grpSpPr>
      <p:sp>
        <p:nvSpPr>
          <p:cNvPr id="107" name="Google Shape;107;g3367676627f_1_101"/>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g3367676627f_1_101"/>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9" name="Google Shape;109;g3367676627f_1_10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0" name="Google Shape;110;g3367676627f_1_101"/>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111"/>
        <p:cNvGrpSpPr/>
        <p:nvPr/>
      </p:nvGrpSpPr>
      <p:grpSpPr>
        <a:xfrm>
          <a:off x="0" y="0"/>
          <a:ext cx="0" cy="0"/>
          <a:chOff x="0" y="0"/>
          <a:chExt cx="0" cy="0"/>
        </a:xfrm>
      </p:grpSpPr>
      <p:sp>
        <p:nvSpPr>
          <p:cNvPr id="112" name="Google Shape;112;g3367676627f_1_106"/>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g3367676627f_1_106"/>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4" name="Google Shape;114;g3367676627f_1_106"/>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5" name="Google Shape;115;g3367676627f_1_106"/>
          <p:cNvPicPr preferRelativeResize="0"/>
          <p:nvPr/>
        </p:nvPicPr>
        <p:blipFill rotWithShape="1">
          <a:blip r:embed="rId3">
            <a:alphaModFix/>
          </a:blip>
          <a:srcRect l="130" t="54" r="-129" b="39099"/>
          <a:stretch/>
        </p:blipFill>
        <p:spPr>
          <a:xfrm>
            <a:off x="11502" y="5183038"/>
            <a:ext cx="9144000" cy="168071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16"/>
        <p:cNvGrpSpPr/>
        <p:nvPr/>
      </p:nvGrpSpPr>
      <p:grpSpPr>
        <a:xfrm>
          <a:off x="0" y="0"/>
          <a:ext cx="0" cy="0"/>
          <a:chOff x="0" y="0"/>
          <a:chExt cx="0" cy="0"/>
        </a:xfrm>
      </p:grpSpPr>
      <p:sp>
        <p:nvSpPr>
          <p:cNvPr id="117" name="Google Shape;117;g3367676627f_1_111"/>
          <p:cNvSpPr txBox="1">
            <a:spLocks noGrp="1"/>
          </p:cNvSpPr>
          <p:nvPr>
            <p:ph type="title"/>
          </p:nvPr>
        </p:nvSpPr>
        <p:spPr>
          <a:xfrm>
            <a:off x="628650" y="202259"/>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8" name="Google Shape;118;g3367676627f_1_111"/>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19" name="Google Shape;119;g3367676627f_1_111"/>
          <p:cNvGrpSpPr/>
          <p:nvPr/>
        </p:nvGrpSpPr>
        <p:grpSpPr>
          <a:xfrm>
            <a:off x="2144995" y="3177707"/>
            <a:ext cx="4853867" cy="1143000"/>
            <a:chOff x="1981200" y="1826567"/>
            <a:chExt cx="4853867" cy="1143000"/>
          </a:xfrm>
        </p:grpSpPr>
        <p:pic>
          <p:nvPicPr>
            <p:cNvPr id="120" name="Google Shape;120;g3367676627f_1_111">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21" name="Google Shape;121;g3367676627f_1_111"/>
            <p:cNvSpPr txBox="1"/>
            <p:nvPr/>
          </p:nvSpPr>
          <p:spPr>
            <a:xfrm>
              <a:off x="3544367" y="2167234"/>
              <a:ext cx="3290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22" name="Google Shape;122;g3367676627f_1_111"/>
          <p:cNvGrpSpPr/>
          <p:nvPr/>
        </p:nvGrpSpPr>
        <p:grpSpPr>
          <a:xfrm>
            <a:off x="2050634" y="4545484"/>
            <a:ext cx="5042717" cy="1143000"/>
            <a:chOff x="1981200" y="3426768"/>
            <a:chExt cx="5042717" cy="1143000"/>
          </a:xfrm>
        </p:grpSpPr>
        <p:pic>
          <p:nvPicPr>
            <p:cNvPr id="123" name="Google Shape;123;g3367676627f_1_111">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24" name="Google Shape;124;g3367676627f_1_111"/>
            <p:cNvSpPr txBox="1"/>
            <p:nvPr/>
          </p:nvSpPr>
          <p:spPr>
            <a:xfrm>
              <a:off x="3547217" y="3767437"/>
              <a:ext cx="3476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25" name="Google Shape;125;g3367676627f_1_111"/>
          <p:cNvSpPr txBox="1"/>
          <p:nvPr/>
        </p:nvSpPr>
        <p:spPr>
          <a:xfrm>
            <a:off x="1066800" y="1752600"/>
            <a:ext cx="67818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
        <p:cNvGrpSpPr/>
        <p:nvPr/>
      </p:nvGrpSpPr>
      <p:grpSpPr>
        <a:xfrm>
          <a:off x="0" y="0"/>
          <a:ext cx="0" cy="0"/>
          <a:chOff x="0" y="0"/>
          <a:chExt cx="0" cy="0"/>
        </a:xfrm>
      </p:grpSpPr>
      <p:sp>
        <p:nvSpPr>
          <p:cNvPr id="127" name="Google Shape;127;g3367676627f_1_121"/>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8" name="Google Shape;128;g3367676627f_1_121"/>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9" name="Google Shape;129;g3367676627f_1_12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0"/>
        <p:cNvGrpSpPr/>
        <p:nvPr/>
      </p:nvGrpSpPr>
      <p:grpSpPr>
        <a:xfrm>
          <a:off x="0" y="0"/>
          <a:ext cx="0" cy="0"/>
          <a:chOff x="0" y="0"/>
          <a:chExt cx="0" cy="0"/>
        </a:xfrm>
      </p:grpSpPr>
      <p:sp>
        <p:nvSpPr>
          <p:cNvPr id="131" name="Google Shape;131;g3367676627f_1_125"/>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2" name="Google Shape;132;g3367676627f_1_1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3"/>
        <p:cNvGrpSpPr/>
        <p:nvPr/>
      </p:nvGrpSpPr>
      <p:grpSpPr>
        <a:xfrm>
          <a:off x="0" y="0"/>
          <a:ext cx="0" cy="0"/>
          <a:chOff x="0" y="0"/>
          <a:chExt cx="0" cy="0"/>
        </a:xfrm>
      </p:grpSpPr>
      <p:sp>
        <p:nvSpPr>
          <p:cNvPr id="134" name="Google Shape;134;g3367676627f_1_12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g3367676627f_1_128"/>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6" name="Google Shape;136;g3367676627f_1_12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37" name="Google Shape;137;g3367676627f_1_128"/>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138"/>
        <p:cNvGrpSpPr/>
        <p:nvPr/>
      </p:nvGrpSpPr>
      <p:grpSpPr>
        <a:xfrm>
          <a:off x="0" y="0"/>
          <a:ext cx="0" cy="0"/>
          <a:chOff x="0" y="0"/>
          <a:chExt cx="0" cy="0"/>
        </a:xfrm>
      </p:grpSpPr>
      <p:sp>
        <p:nvSpPr>
          <p:cNvPr id="139" name="Google Shape;139;g3367676627f_1_13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g3367676627f_1_13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41"/>
        <p:cNvGrpSpPr/>
        <p:nvPr/>
      </p:nvGrpSpPr>
      <p:grpSpPr>
        <a:xfrm>
          <a:off x="0" y="0"/>
          <a:ext cx="0" cy="0"/>
          <a:chOff x="0" y="0"/>
          <a:chExt cx="0" cy="0"/>
        </a:xfrm>
      </p:grpSpPr>
      <p:sp>
        <p:nvSpPr>
          <p:cNvPr id="142" name="Google Shape;142;g3367676627f_1_136"/>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3"/>
        <p:cNvGrpSpPr/>
        <p:nvPr/>
      </p:nvGrpSpPr>
      <p:grpSpPr>
        <a:xfrm>
          <a:off x="0" y="0"/>
          <a:ext cx="0" cy="0"/>
          <a:chOff x="0" y="0"/>
          <a:chExt cx="0" cy="0"/>
        </a:xfrm>
      </p:grpSpPr>
      <p:sp>
        <p:nvSpPr>
          <p:cNvPr id="144" name="Google Shape;144;g3367676627f_1_138"/>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367676627f_1_138"/>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6" name="Google Shape;146;g3367676627f_1_138"/>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7" name="Google Shape;147;g3367676627f_1_138"/>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19"/>
        <p:cNvGrpSpPr/>
        <p:nvPr/>
      </p:nvGrpSpPr>
      <p:grpSpPr>
        <a:xfrm>
          <a:off x="0" y="0"/>
          <a:ext cx="0" cy="0"/>
          <a:chOff x="0" y="0"/>
          <a:chExt cx="0" cy="0"/>
        </a:xfrm>
      </p:grpSpPr>
      <p:pic>
        <p:nvPicPr>
          <p:cNvPr id="20" name="Google Shape;20;g3367676627f_1_14"/>
          <p:cNvPicPr preferRelativeResize="0"/>
          <p:nvPr/>
        </p:nvPicPr>
        <p:blipFill rotWithShape="1">
          <a:blip r:embed="rId2">
            <a:alphaModFix/>
          </a:blip>
          <a:srcRect/>
          <a:stretch/>
        </p:blipFill>
        <p:spPr>
          <a:xfrm>
            <a:off x="0" y="1876147"/>
            <a:ext cx="9147019" cy="2210529"/>
          </a:xfrm>
          <a:prstGeom prst="rect">
            <a:avLst/>
          </a:prstGeom>
          <a:noFill/>
          <a:ln>
            <a:noFill/>
          </a:ln>
        </p:spPr>
      </p:pic>
      <p:sp>
        <p:nvSpPr>
          <p:cNvPr id="21" name="Google Shape;21;g3367676627f_1_14"/>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g3367676627f_1_1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3" name="Google Shape;23;g3367676627f_1_14"/>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148"/>
        <p:cNvGrpSpPr/>
        <p:nvPr/>
      </p:nvGrpSpPr>
      <p:grpSpPr>
        <a:xfrm>
          <a:off x="0" y="0"/>
          <a:ext cx="0" cy="0"/>
          <a:chOff x="0" y="0"/>
          <a:chExt cx="0" cy="0"/>
        </a:xfrm>
      </p:grpSpPr>
      <p:sp>
        <p:nvSpPr>
          <p:cNvPr id="149" name="Google Shape;149;g3367676627f_1_143"/>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3367676627f_1_143"/>
          <p:cNvSpPr txBox="1">
            <a:spLocks noGrp="1"/>
          </p:cNvSpPr>
          <p:nvPr>
            <p:ph type="body" idx="1"/>
          </p:nvPr>
        </p:nvSpPr>
        <p:spPr>
          <a:xfrm>
            <a:off x="459200" y="1366050"/>
            <a:ext cx="4038600" cy="45366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1" name="Google Shape;151;g3367676627f_1_143"/>
          <p:cNvSpPr txBox="1">
            <a:spLocks noGrp="1"/>
          </p:cNvSpPr>
          <p:nvPr>
            <p:ph type="body" idx="2"/>
          </p:nvPr>
        </p:nvSpPr>
        <p:spPr>
          <a:xfrm>
            <a:off x="4650600" y="1366038"/>
            <a:ext cx="4038600" cy="45366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2" name="Google Shape;152;g3367676627f_1_143"/>
          <p:cNvSpPr txBox="1">
            <a:spLocks noGrp="1"/>
          </p:cNvSpPr>
          <p:nvPr>
            <p:ph type="sldNum" idx="12"/>
          </p:nvPr>
        </p:nvSpPr>
        <p:spPr>
          <a:xfrm>
            <a:off x="8556625" y="6332537"/>
            <a:ext cx="549300" cy="525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53"/>
        <p:cNvGrpSpPr/>
        <p:nvPr/>
      </p:nvGrpSpPr>
      <p:grpSpPr>
        <a:xfrm>
          <a:off x="0" y="0"/>
          <a:ext cx="0" cy="0"/>
          <a:chOff x="0" y="0"/>
          <a:chExt cx="0" cy="0"/>
        </a:xfrm>
      </p:grpSpPr>
      <p:sp>
        <p:nvSpPr>
          <p:cNvPr id="154" name="Google Shape;154;g3367676627f_1_148"/>
          <p:cNvSpPr txBox="1">
            <a:spLocks noGrp="1"/>
          </p:cNvSpPr>
          <p:nvPr>
            <p:ph type="body" idx="1"/>
          </p:nvPr>
        </p:nvSpPr>
        <p:spPr>
          <a:xfrm>
            <a:off x="452375" y="1603475"/>
            <a:ext cx="8233200" cy="43815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5" name="Google Shape;155;g3367676627f_1_148"/>
          <p:cNvSpPr txBox="1">
            <a:spLocks noGrp="1"/>
          </p:cNvSpPr>
          <p:nvPr>
            <p:ph type="sldNum" idx="12"/>
          </p:nvPr>
        </p:nvSpPr>
        <p:spPr>
          <a:xfrm>
            <a:off x="8556625" y="6332537"/>
            <a:ext cx="549300" cy="525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p:cSld name="TWO_OBJECTS_WITH_TEXT_1">
    <p:spTree>
      <p:nvGrpSpPr>
        <p:cNvPr id="1" name="Shape 156"/>
        <p:cNvGrpSpPr/>
        <p:nvPr/>
      </p:nvGrpSpPr>
      <p:grpSpPr>
        <a:xfrm>
          <a:off x="0" y="0"/>
          <a:ext cx="0" cy="0"/>
          <a:chOff x="0" y="0"/>
          <a:chExt cx="0" cy="0"/>
        </a:xfrm>
      </p:grpSpPr>
      <p:sp>
        <p:nvSpPr>
          <p:cNvPr id="157" name="Google Shape;157;g3367676627f_1_15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3367676627f_1_151"/>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40"/>
              </a:spcBef>
              <a:spcAft>
                <a:spcPts val="0"/>
              </a:spcAft>
              <a:buSzPts val="2800"/>
              <a:buChar char="•"/>
              <a:defRPr sz="2800"/>
            </a:lvl1pPr>
            <a:lvl2pPr marL="914400" lvl="1" indent="-381000" algn="l">
              <a:lnSpc>
                <a:spcPct val="100000"/>
              </a:lnSpc>
              <a:spcBef>
                <a:spcPts val="560"/>
              </a:spcBef>
              <a:spcAft>
                <a:spcPts val="0"/>
              </a:spcAft>
              <a:buSzPts val="2400"/>
              <a:buChar char="–"/>
              <a:defRPr sz="2400"/>
            </a:lvl2pPr>
            <a:lvl3pPr marL="1371600" lvl="2" indent="-355600" algn="l">
              <a:lnSpc>
                <a:spcPct val="100000"/>
              </a:lnSpc>
              <a:spcBef>
                <a:spcPts val="480"/>
              </a:spcBef>
              <a:spcAft>
                <a:spcPts val="0"/>
              </a:spcAft>
              <a:buSzPts val="2000"/>
              <a:buChar char="•"/>
              <a:defRPr sz="2000"/>
            </a:lvl3pPr>
            <a:lvl4pPr marL="1828800" lvl="3" indent="-330200" algn="l">
              <a:lnSpc>
                <a:spcPct val="100000"/>
              </a:lnSpc>
              <a:spcBef>
                <a:spcPts val="400"/>
              </a:spcBef>
              <a:spcAft>
                <a:spcPts val="0"/>
              </a:spcAft>
              <a:buSzPts val="1600"/>
              <a:buChar char="–"/>
              <a:defRPr sz="1600"/>
            </a:lvl4pPr>
            <a:lvl5pPr marL="2286000" lvl="4" indent="-330200" algn="l">
              <a:lnSpc>
                <a:spcPct val="100000"/>
              </a:lnSpc>
              <a:spcBef>
                <a:spcPts val="400"/>
              </a:spcBef>
              <a:spcAft>
                <a:spcPts val="0"/>
              </a:spcAft>
              <a:buSzPts val="1600"/>
              <a:buChar char="»"/>
              <a:defRPr sz="1600"/>
            </a:lvl5pPr>
            <a:lvl6pPr marL="2743200" lvl="5" indent="-330200" algn="l">
              <a:lnSpc>
                <a:spcPct val="100000"/>
              </a:lnSpc>
              <a:spcBef>
                <a:spcPts val="400"/>
              </a:spcBef>
              <a:spcAft>
                <a:spcPts val="0"/>
              </a:spcAft>
              <a:buSzPts val="1600"/>
              <a:buChar char="•"/>
              <a:defRPr sz="1600"/>
            </a:lvl6pPr>
            <a:lvl7pPr marL="3200400" lvl="6" indent="-330200" algn="l">
              <a:lnSpc>
                <a:spcPct val="100000"/>
              </a:lnSpc>
              <a:spcBef>
                <a:spcPts val="400"/>
              </a:spcBef>
              <a:spcAft>
                <a:spcPts val="0"/>
              </a:spcAft>
              <a:buSzPts val="1600"/>
              <a:buChar char="•"/>
              <a:defRPr sz="1600"/>
            </a:lvl7pPr>
            <a:lvl8pPr marL="3657600" lvl="7" indent="-330200" algn="l">
              <a:lnSpc>
                <a:spcPct val="100000"/>
              </a:lnSpc>
              <a:spcBef>
                <a:spcPts val="400"/>
              </a:spcBef>
              <a:spcAft>
                <a:spcPts val="0"/>
              </a:spcAft>
              <a:buSzPts val="1600"/>
              <a:buChar char="•"/>
              <a:defRPr sz="1600"/>
            </a:lvl8pPr>
            <a:lvl9pPr marL="4114800" lvl="8" indent="-330200" algn="l">
              <a:lnSpc>
                <a:spcPct val="100000"/>
              </a:lnSpc>
              <a:spcBef>
                <a:spcPts val="400"/>
              </a:spcBef>
              <a:spcAft>
                <a:spcPts val="0"/>
              </a:spcAft>
              <a:buSzPts val="1600"/>
              <a:buChar char="•"/>
              <a:defRPr sz="1600"/>
            </a:lvl9pPr>
          </a:lstStyle>
          <a:p>
            <a:endParaRPr/>
          </a:p>
        </p:txBody>
      </p:sp>
      <p:sp>
        <p:nvSpPr>
          <p:cNvPr id="159" name="Google Shape;159;g3367676627f_1_151"/>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700"/>
              <a:buNone/>
              <a:defRPr sz="2700"/>
            </a:lvl2pPr>
            <a:lvl3pPr lvl="2" algn="l">
              <a:lnSpc>
                <a:spcPct val="100000"/>
              </a:lnSpc>
              <a:spcBef>
                <a:spcPts val="480"/>
              </a:spcBef>
              <a:spcAft>
                <a:spcPts val="0"/>
              </a:spcAft>
              <a:buSzPts val="2300"/>
              <a:buNone/>
              <a:defRPr sz="2300"/>
            </a:lvl3pPr>
            <a:lvl4pPr lvl="3" algn="l">
              <a:lnSpc>
                <a:spcPct val="100000"/>
              </a:lnSpc>
              <a:spcBef>
                <a:spcPts val="400"/>
              </a:spcBef>
              <a:spcAft>
                <a:spcPts val="0"/>
              </a:spcAft>
              <a:buSzPts val="1900"/>
              <a:buNone/>
              <a:defRPr sz="1900"/>
            </a:lvl4pPr>
            <a:lvl5pPr lvl="4" algn="l">
              <a:lnSpc>
                <a:spcPct val="100000"/>
              </a:lnSpc>
              <a:spcBef>
                <a:spcPts val="400"/>
              </a:spcBef>
              <a:spcAft>
                <a:spcPts val="0"/>
              </a:spcAft>
              <a:buSzPts val="1900"/>
              <a:buNone/>
              <a:defRPr sz="1900"/>
            </a:lvl5pPr>
            <a:lvl6pPr lvl="5" algn="l">
              <a:lnSpc>
                <a:spcPct val="100000"/>
              </a:lnSpc>
              <a:spcBef>
                <a:spcPts val="400"/>
              </a:spcBef>
              <a:spcAft>
                <a:spcPts val="0"/>
              </a:spcAft>
              <a:buSzPts val="1900"/>
              <a:buNone/>
              <a:defRPr sz="1900"/>
            </a:lvl6pPr>
            <a:lvl7pPr lvl="6" algn="l">
              <a:lnSpc>
                <a:spcPct val="100000"/>
              </a:lnSpc>
              <a:spcBef>
                <a:spcPts val="400"/>
              </a:spcBef>
              <a:spcAft>
                <a:spcPts val="0"/>
              </a:spcAft>
              <a:buSzPts val="1900"/>
              <a:buNone/>
              <a:defRPr sz="1900"/>
            </a:lvl7pPr>
            <a:lvl8pPr lvl="7" algn="l">
              <a:lnSpc>
                <a:spcPct val="100000"/>
              </a:lnSpc>
              <a:spcBef>
                <a:spcPts val="400"/>
              </a:spcBef>
              <a:spcAft>
                <a:spcPts val="0"/>
              </a:spcAft>
              <a:buSzPts val="1900"/>
              <a:buNone/>
              <a:defRPr sz="1900"/>
            </a:lvl8pPr>
            <a:lvl9pPr lvl="8" algn="l">
              <a:lnSpc>
                <a:spcPct val="100000"/>
              </a:lnSpc>
              <a:spcBef>
                <a:spcPts val="400"/>
              </a:spcBef>
              <a:spcAft>
                <a:spcPts val="0"/>
              </a:spcAft>
              <a:buSzPts val="1900"/>
              <a:buNone/>
              <a:defRPr sz="1900"/>
            </a:lvl9pPr>
          </a:lstStyle>
          <a:p>
            <a:endParaRPr/>
          </a:p>
        </p:txBody>
      </p:sp>
      <p:sp>
        <p:nvSpPr>
          <p:cNvPr id="160" name="Google Shape;160;g3367676627f_1_151"/>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a:endParaRPr/>
          </a:p>
        </p:txBody>
      </p:sp>
      <p:sp>
        <p:nvSpPr>
          <p:cNvPr id="161" name="Google Shape;161;g3367676627f_1_151"/>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40"/>
              </a:spcBef>
              <a:spcAft>
                <a:spcPts val="0"/>
              </a:spcAft>
              <a:buSzPts val="2800"/>
              <a:buChar char="•"/>
              <a:defRPr sz="2800"/>
            </a:lvl1pPr>
            <a:lvl2pPr marL="914400" lvl="1" indent="-381000" algn="l">
              <a:lnSpc>
                <a:spcPct val="100000"/>
              </a:lnSpc>
              <a:spcBef>
                <a:spcPts val="560"/>
              </a:spcBef>
              <a:spcAft>
                <a:spcPts val="0"/>
              </a:spcAft>
              <a:buSzPts val="2400"/>
              <a:buChar char="–"/>
              <a:defRPr sz="2400"/>
            </a:lvl2pPr>
            <a:lvl3pPr marL="1371600" lvl="2" indent="-355600" algn="l">
              <a:lnSpc>
                <a:spcPct val="100000"/>
              </a:lnSpc>
              <a:spcBef>
                <a:spcPts val="480"/>
              </a:spcBef>
              <a:spcAft>
                <a:spcPts val="0"/>
              </a:spcAft>
              <a:buSzPts val="2000"/>
              <a:buChar char="•"/>
              <a:defRPr sz="2000"/>
            </a:lvl3pPr>
            <a:lvl4pPr marL="1828800" lvl="3" indent="-330200" algn="l">
              <a:lnSpc>
                <a:spcPct val="100000"/>
              </a:lnSpc>
              <a:spcBef>
                <a:spcPts val="400"/>
              </a:spcBef>
              <a:spcAft>
                <a:spcPts val="0"/>
              </a:spcAft>
              <a:buSzPts val="1600"/>
              <a:buChar char="–"/>
              <a:defRPr sz="1600"/>
            </a:lvl4pPr>
            <a:lvl5pPr marL="2286000" lvl="4" indent="-330200" algn="l">
              <a:lnSpc>
                <a:spcPct val="100000"/>
              </a:lnSpc>
              <a:spcBef>
                <a:spcPts val="400"/>
              </a:spcBef>
              <a:spcAft>
                <a:spcPts val="0"/>
              </a:spcAft>
              <a:buSzPts val="1600"/>
              <a:buChar char="»"/>
              <a:defRPr sz="1600"/>
            </a:lvl5pPr>
            <a:lvl6pPr marL="2743200" lvl="5" indent="-330200" algn="l">
              <a:lnSpc>
                <a:spcPct val="100000"/>
              </a:lnSpc>
              <a:spcBef>
                <a:spcPts val="400"/>
              </a:spcBef>
              <a:spcAft>
                <a:spcPts val="0"/>
              </a:spcAft>
              <a:buSzPts val="1600"/>
              <a:buChar char="•"/>
              <a:defRPr sz="1600"/>
            </a:lvl6pPr>
            <a:lvl7pPr marL="3200400" lvl="6" indent="-330200" algn="l">
              <a:lnSpc>
                <a:spcPct val="100000"/>
              </a:lnSpc>
              <a:spcBef>
                <a:spcPts val="400"/>
              </a:spcBef>
              <a:spcAft>
                <a:spcPts val="0"/>
              </a:spcAft>
              <a:buSzPts val="1600"/>
              <a:buChar char="•"/>
              <a:defRPr sz="1600"/>
            </a:lvl7pPr>
            <a:lvl8pPr marL="3657600" lvl="7" indent="-330200" algn="l">
              <a:lnSpc>
                <a:spcPct val="100000"/>
              </a:lnSpc>
              <a:spcBef>
                <a:spcPts val="400"/>
              </a:spcBef>
              <a:spcAft>
                <a:spcPts val="0"/>
              </a:spcAft>
              <a:buSzPts val="1600"/>
              <a:buChar char="•"/>
              <a:defRPr sz="1600"/>
            </a:lvl8pPr>
            <a:lvl9pPr marL="4114800" lvl="8" indent="-330200" algn="l">
              <a:lnSpc>
                <a:spcPct val="100000"/>
              </a:lnSpc>
              <a:spcBef>
                <a:spcPts val="400"/>
              </a:spcBef>
              <a:spcAft>
                <a:spcPts val="0"/>
              </a:spcAft>
              <a:buSzPts val="1600"/>
              <a:buChar char="•"/>
              <a:defRPr sz="1600"/>
            </a:lvl9pPr>
          </a:lstStyle>
          <a:p>
            <a:endParaRPr/>
          </a:p>
        </p:txBody>
      </p:sp>
      <p:sp>
        <p:nvSpPr>
          <p:cNvPr id="162" name="Google Shape;162;g3367676627f_1_151"/>
          <p:cNvSpPr txBox="1">
            <a:spLocks noGrp="1"/>
          </p:cNvSpPr>
          <p:nvPr>
            <p:ph type="sldNum" idx="12"/>
          </p:nvPr>
        </p:nvSpPr>
        <p:spPr>
          <a:xfrm>
            <a:off x="8556625" y="6332537"/>
            <a:ext cx="549300" cy="525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24"/>
        <p:cNvGrpSpPr/>
        <p:nvPr/>
      </p:nvGrpSpPr>
      <p:grpSpPr>
        <a:xfrm>
          <a:off x="0" y="0"/>
          <a:ext cx="0" cy="0"/>
          <a:chOff x="0" y="0"/>
          <a:chExt cx="0" cy="0"/>
        </a:xfrm>
      </p:grpSpPr>
      <p:pic>
        <p:nvPicPr>
          <p:cNvPr id="25" name="Google Shape;25;g3367676627f_1_19"/>
          <p:cNvPicPr preferRelativeResize="0"/>
          <p:nvPr/>
        </p:nvPicPr>
        <p:blipFill rotWithShape="1">
          <a:blip r:embed="rId2">
            <a:alphaModFix/>
          </a:blip>
          <a:srcRect/>
          <a:stretch/>
        </p:blipFill>
        <p:spPr>
          <a:xfrm>
            <a:off x="0" y="1876147"/>
            <a:ext cx="9147019" cy="2210529"/>
          </a:xfrm>
          <a:prstGeom prst="rect">
            <a:avLst/>
          </a:prstGeom>
          <a:noFill/>
          <a:ln>
            <a:noFill/>
          </a:ln>
        </p:spPr>
      </p:pic>
      <p:sp>
        <p:nvSpPr>
          <p:cNvPr id="26" name="Google Shape;26;g3367676627f_1_19"/>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3367676627f_1_19"/>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8" name="Google Shape;28;g3367676627f_1_19"/>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29"/>
        <p:cNvGrpSpPr/>
        <p:nvPr/>
      </p:nvGrpSpPr>
      <p:grpSpPr>
        <a:xfrm>
          <a:off x="0" y="0"/>
          <a:ext cx="0" cy="0"/>
          <a:chOff x="0" y="0"/>
          <a:chExt cx="0" cy="0"/>
        </a:xfrm>
      </p:grpSpPr>
      <p:pic>
        <p:nvPicPr>
          <p:cNvPr id="30" name="Google Shape;30;g3367676627f_1_24"/>
          <p:cNvPicPr preferRelativeResize="0"/>
          <p:nvPr/>
        </p:nvPicPr>
        <p:blipFill rotWithShape="1">
          <a:blip r:embed="rId2">
            <a:alphaModFix/>
          </a:blip>
          <a:srcRect/>
          <a:stretch/>
        </p:blipFill>
        <p:spPr>
          <a:xfrm>
            <a:off x="0" y="1599831"/>
            <a:ext cx="9147019" cy="2763161"/>
          </a:xfrm>
          <a:prstGeom prst="rect">
            <a:avLst/>
          </a:prstGeom>
          <a:noFill/>
          <a:ln>
            <a:noFill/>
          </a:ln>
        </p:spPr>
      </p:pic>
      <p:sp>
        <p:nvSpPr>
          <p:cNvPr id="31" name="Google Shape;31;g3367676627f_1_24"/>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3367676627f_1_2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3" name="Google Shape;33;g3367676627f_1_24"/>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34"/>
        <p:cNvGrpSpPr/>
        <p:nvPr/>
      </p:nvGrpSpPr>
      <p:grpSpPr>
        <a:xfrm>
          <a:off x="0" y="0"/>
          <a:ext cx="0" cy="0"/>
          <a:chOff x="0" y="0"/>
          <a:chExt cx="0" cy="0"/>
        </a:xfrm>
      </p:grpSpPr>
      <p:sp>
        <p:nvSpPr>
          <p:cNvPr id="35" name="Google Shape;35;g3367676627f_1_29"/>
          <p:cNvSpPr txBox="1">
            <a:spLocks noGrp="1"/>
          </p:cNvSpPr>
          <p:nvPr>
            <p:ph type="ctrTitle"/>
          </p:nvPr>
        </p:nvSpPr>
        <p:spPr>
          <a:xfrm>
            <a:off x="928464" y="1600200"/>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3367676627f_1_29"/>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7" name="Google Shape;37;g3367676627f_1_29"/>
          <p:cNvSpPr txBox="1"/>
          <p:nvPr/>
        </p:nvSpPr>
        <p:spPr>
          <a:xfrm>
            <a:off x="152400" y="471984"/>
            <a:ext cx="87630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8"/>
        <p:cNvGrpSpPr/>
        <p:nvPr/>
      </p:nvGrpSpPr>
      <p:grpSpPr>
        <a:xfrm>
          <a:off x="0" y="0"/>
          <a:ext cx="0" cy="0"/>
          <a:chOff x="0" y="0"/>
          <a:chExt cx="0" cy="0"/>
        </a:xfrm>
      </p:grpSpPr>
      <p:sp>
        <p:nvSpPr>
          <p:cNvPr id="39" name="Google Shape;39;g3367676627f_1_33"/>
          <p:cNvSpPr txBox="1">
            <a:spLocks noGrp="1"/>
          </p:cNvSpPr>
          <p:nvPr>
            <p:ph type="ctrTitle"/>
          </p:nvPr>
        </p:nvSpPr>
        <p:spPr>
          <a:xfrm>
            <a:off x="928464" y="1600200"/>
            <a:ext cx="7240500" cy="1470000"/>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3367676627f_1_33"/>
          <p:cNvSpPr txBox="1">
            <a:spLocks noGrp="1"/>
          </p:cNvSpPr>
          <p:nvPr>
            <p:ph type="subTitle" idx="1"/>
          </p:nvPr>
        </p:nvSpPr>
        <p:spPr>
          <a:xfrm>
            <a:off x="1348319" y="34290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41"/>
        <p:cNvGrpSpPr/>
        <p:nvPr/>
      </p:nvGrpSpPr>
      <p:grpSpPr>
        <a:xfrm>
          <a:off x="0" y="0"/>
          <a:ext cx="0" cy="0"/>
          <a:chOff x="0" y="0"/>
          <a:chExt cx="0" cy="0"/>
        </a:xfrm>
      </p:grpSpPr>
      <p:sp>
        <p:nvSpPr>
          <p:cNvPr id="42" name="Google Shape;42;g3367676627f_1_3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g3367676627f_1_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g3367676627f_1_3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5"/>
        <p:cNvGrpSpPr/>
        <p:nvPr/>
      </p:nvGrpSpPr>
      <p:grpSpPr>
        <a:xfrm>
          <a:off x="0" y="0"/>
          <a:ext cx="0" cy="0"/>
          <a:chOff x="0" y="0"/>
          <a:chExt cx="0" cy="0"/>
        </a:xfrm>
      </p:grpSpPr>
      <p:pic>
        <p:nvPicPr>
          <p:cNvPr id="46" name="Google Shape;46;g3367676627f_1_4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3367676627f_1_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3367676627f_1_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3367676627f_1_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ww.samhsa.gov/trauma-violence"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www.tandfonline.com/doi/abs/10.1080/15299732.2014.871666?journalCode=wjtd20"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educationnorthwest.org/sites/default/files/resources/educating-traumatized-children.pdf"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vimeo.com/109042767"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hyperlink" Target="https://nepbis.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http://www.youtube.com/watch?v=MqariSXiSvs" TargetMode="External"/><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63.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hyperlink" Target="http://drive.google.com/file/d/18uz270r3UW2xaoNXPRshNBCtFhSWoNcA/view" TargetMode="External"/><Relationship Id="rId2" Type="http://schemas.openxmlformats.org/officeDocument/2006/relationships/notesSlide" Target="../notesSlides/notesSlide81.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hyperlink" Target="https://forms.gle/k37T5uZdftXdxa9r6" TargetMode="External"/><Relationship Id="rId2" Type="http://schemas.openxmlformats.org/officeDocument/2006/relationships/notesSlide" Target="../notesSlides/notesSlide85.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
          <p:cNvSpPr txBox="1">
            <a:spLocks noGrp="1"/>
          </p:cNvSpPr>
          <p:nvPr>
            <p:ph type="ctrTitle"/>
          </p:nvPr>
        </p:nvSpPr>
        <p:spPr>
          <a:xfrm>
            <a:off x="953254" y="3671154"/>
            <a:ext cx="7240500" cy="1470000"/>
          </a:xfrm>
          <a:prstGeom prst="rect">
            <a:avLst/>
          </a:prstGeom>
          <a:solidFill>
            <a:schemeClr val="lt1">
              <a:alpha val="65490"/>
            </a:schemeClr>
          </a:solidFill>
          <a:ln w="19050" cap="flat" cmpd="sng">
            <a:solidFill>
              <a:srgbClr val="003369"/>
            </a:solidFill>
            <a:prstDash val="solid"/>
            <a:miter lim="524288"/>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5400" b="0" i="0" u="none">
                <a:solidFill>
                  <a:srgbClr val="000000"/>
                </a:solidFill>
                <a:latin typeface="Verdana"/>
                <a:ea typeface="Verdana"/>
                <a:cs typeface="Verdana"/>
                <a:sym typeface="Verdana"/>
              </a:rPr>
              <a:t>Defusing Disruptive Behavior</a:t>
            </a:r>
            <a:endParaRPr/>
          </a:p>
        </p:txBody>
      </p:sp>
      <p:sp>
        <p:nvSpPr>
          <p:cNvPr id="168" name="Google Shape;168;p1"/>
          <p:cNvSpPr txBox="1">
            <a:spLocks noGrp="1"/>
          </p:cNvSpPr>
          <p:nvPr>
            <p:ph type="subTitle" idx="1"/>
          </p:nvPr>
        </p:nvSpPr>
        <p:spPr>
          <a:xfrm>
            <a:off x="1373109" y="5257800"/>
            <a:ext cx="6400800" cy="1243800"/>
          </a:xfrm>
          <a:prstGeom prst="rect">
            <a:avLst/>
          </a:prstGeom>
          <a:solidFill>
            <a:schemeClr val="lt1">
              <a:alpha val="65490"/>
            </a:schemeClr>
          </a:solidFill>
          <a:ln>
            <a:noFill/>
          </a:ln>
        </p:spPr>
        <p:txBody>
          <a:bodyPr spcFirstLastPara="1" wrap="square" lIns="91425" tIns="45700" rIns="91425" bIns="45700" anchor="t" anchorCtr="0">
            <a:spAutoFit/>
          </a:bodyPr>
          <a:lstStyle/>
          <a:p>
            <a:pPr marL="457200" lvl="0" indent="-431800" algn="ctr" rtl="0">
              <a:lnSpc>
                <a:spcPct val="80000"/>
              </a:lnSpc>
              <a:spcBef>
                <a:spcPts val="600"/>
              </a:spcBef>
              <a:spcAft>
                <a:spcPts val="0"/>
              </a:spcAft>
              <a:buSzPts val="3200"/>
              <a:buNone/>
            </a:pPr>
            <a:r>
              <a:rPr lang="en-US" sz="2700" b="0" i="0" u="none">
                <a:solidFill>
                  <a:srgbClr val="888888"/>
                </a:solidFill>
                <a:latin typeface="Verdana"/>
                <a:ea typeface="Verdana"/>
                <a:cs typeface="Verdana"/>
                <a:sym typeface="Verdana"/>
              </a:rPr>
              <a:t>Day 1</a:t>
            </a:r>
            <a:endParaRPr sz="2700">
              <a:latin typeface="Verdana"/>
              <a:ea typeface="Verdana"/>
              <a:cs typeface="Verdana"/>
              <a:sym typeface="Verdana"/>
            </a:endParaRPr>
          </a:p>
          <a:p>
            <a:pPr marL="457200" lvl="0" indent="-431800" algn="ctr" rtl="0">
              <a:lnSpc>
                <a:spcPct val="80000"/>
              </a:lnSpc>
              <a:spcBef>
                <a:spcPts val="600"/>
              </a:spcBef>
              <a:spcAft>
                <a:spcPts val="0"/>
              </a:spcAft>
              <a:buSzPts val="3200"/>
              <a:buNone/>
            </a:pPr>
            <a:r>
              <a:rPr lang="en-US" sz="2700">
                <a:latin typeface="Verdana"/>
                <a:ea typeface="Verdana"/>
                <a:cs typeface="Verdana"/>
                <a:sym typeface="Verdana"/>
              </a:rPr>
              <a:t>July 16</a:t>
            </a:r>
            <a:endParaRPr sz="2700">
              <a:latin typeface="Verdana"/>
              <a:ea typeface="Verdana"/>
              <a:cs typeface="Verdana"/>
              <a:sym typeface="Verdana"/>
            </a:endParaRPr>
          </a:p>
          <a:p>
            <a:pPr marL="457200" lvl="0" indent="-431800" algn="ctr" rtl="0">
              <a:lnSpc>
                <a:spcPct val="80000"/>
              </a:lnSpc>
              <a:spcBef>
                <a:spcPts val="600"/>
              </a:spcBef>
              <a:spcAft>
                <a:spcPts val="0"/>
              </a:spcAft>
              <a:buSzPts val="3200"/>
              <a:buNone/>
            </a:pPr>
            <a:r>
              <a:rPr lang="en-US" sz="2700" b="0" i="0" u="none">
                <a:solidFill>
                  <a:srgbClr val="888888"/>
                </a:solidFill>
                <a:latin typeface="Verdana"/>
                <a:ea typeface="Verdana"/>
                <a:cs typeface="Verdana"/>
                <a:sym typeface="Verdana"/>
              </a:rPr>
              <a:t>Summer </a:t>
            </a:r>
            <a:r>
              <a:rPr lang="en-US" sz="2700">
                <a:latin typeface="Verdana"/>
                <a:ea typeface="Verdana"/>
                <a:cs typeface="Verdana"/>
                <a:sym typeface="Verdana"/>
              </a:rPr>
              <a:t>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0" descr="Question Marks" title="Question Marks"/>
          <p:cNvPicPr preferRelativeResize="0"/>
          <p:nvPr/>
        </p:nvPicPr>
        <p:blipFill rotWithShape="1">
          <a:blip r:embed="rId3">
            <a:alphaModFix/>
          </a:blip>
          <a:srcRect/>
          <a:stretch/>
        </p:blipFill>
        <p:spPr>
          <a:xfrm>
            <a:off x="534025" y="2648400"/>
            <a:ext cx="3554750" cy="2367925"/>
          </a:xfrm>
          <a:prstGeom prst="rect">
            <a:avLst/>
          </a:prstGeom>
          <a:noFill/>
          <a:ln>
            <a:noFill/>
          </a:ln>
        </p:spPr>
      </p:pic>
      <p:sp>
        <p:nvSpPr>
          <p:cNvPr id="250" name="Google Shape;250;p10"/>
          <p:cNvSpPr txBox="1">
            <a:spLocks noGrp="1"/>
          </p:cNvSpPr>
          <p:nvPr>
            <p:ph type="body" idx="1"/>
          </p:nvPr>
        </p:nvSpPr>
        <p:spPr>
          <a:xfrm>
            <a:off x="4385950" y="1820550"/>
            <a:ext cx="42438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00"/>
              </a:spcBef>
              <a:spcAft>
                <a:spcPts val="0"/>
              </a:spcAft>
              <a:buSzPts val="3200"/>
              <a:buNone/>
            </a:pPr>
            <a:r>
              <a:rPr lang="en-US" sz="3600" i="0" u="none">
                <a:solidFill>
                  <a:srgbClr val="000000"/>
                </a:solidFill>
                <a:latin typeface="Calibri"/>
                <a:ea typeface="Calibri"/>
                <a:cs typeface="Calibri"/>
                <a:sym typeface="Calibri"/>
              </a:rPr>
              <a:t>Share your curiosities and great ideas!</a:t>
            </a:r>
            <a:endParaRPr sz="3600">
              <a:latin typeface="Calibri"/>
              <a:ea typeface="Calibri"/>
              <a:cs typeface="Calibri"/>
              <a:sym typeface="Calibri"/>
            </a:endParaRPr>
          </a:p>
          <a:p>
            <a:pPr marL="0" lvl="0" indent="0" algn="l" rtl="0">
              <a:lnSpc>
                <a:spcPct val="100000"/>
              </a:lnSpc>
              <a:spcBef>
                <a:spcPts val="300"/>
              </a:spcBef>
              <a:spcAft>
                <a:spcPts val="0"/>
              </a:spcAft>
              <a:buSzPts val="3200"/>
              <a:buNone/>
            </a:pPr>
            <a:endParaRPr sz="3600" i="0" u="none">
              <a:solidFill>
                <a:srgbClr val="000000"/>
              </a:solidFill>
              <a:latin typeface="Calibri"/>
              <a:ea typeface="Calibri"/>
              <a:cs typeface="Calibri"/>
              <a:sym typeface="Calibri"/>
            </a:endParaRPr>
          </a:p>
          <a:p>
            <a:pPr marL="0" lvl="0" indent="0" algn="l" rtl="0">
              <a:lnSpc>
                <a:spcPct val="100000"/>
              </a:lnSpc>
              <a:spcBef>
                <a:spcPts val="300"/>
              </a:spcBef>
              <a:spcAft>
                <a:spcPts val="0"/>
              </a:spcAft>
              <a:buSzPts val="3200"/>
              <a:buNone/>
            </a:pPr>
            <a:r>
              <a:rPr lang="en-US" sz="3600" i="0" u="none">
                <a:solidFill>
                  <a:srgbClr val="000000"/>
                </a:solidFill>
                <a:latin typeface="Calibri"/>
                <a:ea typeface="Calibri"/>
                <a:cs typeface="Calibri"/>
                <a:sym typeface="Calibri"/>
              </a:rPr>
              <a:t>Place any questions and celebrations on the Community Parking Lot!</a:t>
            </a:r>
            <a:endParaRPr sz="3600">
              <a:latin typeface="Calibri"/>
              <a:ea typeface="Calibri"/>
              <a:cs typeface="Calibri"/>
              <a:sym typeface="Calibri"/>
            </a:endParaRPr>
          </a:p>
        </p:txBody>
      </p:sp>
      <p:sp>
        <p:nvSpPr>
          <p:cNvPr id="251" name="Google Shape;251;p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Community Parking Lot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Agenda for Today</a:t>
            </a:r>
            <a:endParaRPr/>
          </a:p>
        </p:txBody>
      </p:sp>
      <p:sp>
        <p:nvSpPr>
          <p:cNvPr id="257" name="Google Shape;257;p11"/>
          <p:cNvSpPr txBox="1"/>
          <p:nvPr/>
        </p:nvSpPr>
        <p:spPr>
          <a:xfrm>
            <a:off x="228600" y="1663325"/>
            <a:ext cx="8686800" cy="4381500"/>
          </a:xfrm>
          <a:prstGeom prst="rect">
            <a:avLst/>
          </a:prstGeom>
          <a:noFill/>
          <a:ln>
            <a:noFill/>
          </a:ln>
        </p:spPr>
        <p:txBody>
          <a:bodyPr spcFirstLastPara="1" wrap="square" lIns="91425" tIns="45700" rIns="91425" bIns="45700" anchor="t" anchorCtr="0">
            <a:noAutofit/>
          </a:bodyPr>
          <a:lstStyle/>
          <a:p>
            <a:pPr marL="1473200" lvl="3" indent="0" algn="l" rtl="0">
              <a:spcBef>
                <a:spcPts val="0"/>
              </a:spcBef>
              <a:spcAft>
                <a:spcPts val="0"/>
              </a:spcAft>
              <a:buNone/>
            </a:pPr>
            <a:r>
              <a:rPr lang="en-US" sz="3300">
                <a:solidFill>
                  <a:srgbClr val="000000"/>
                </a:solidFill>
                <a:highlight>
                  <a:srgbClr val="FFF2CC"/>
                </a:highlight>
                <a:latin typeface="Calibri"/>
                <a:ea typeface="Calibri"/>
                <a:cs typeface="Calibri"/>
                <a:sym typeface="Calibri"/>
              </a:rPr>
              <a:t>1. Setting Ourselves up for Success</a:t>
            </a:r>
            <a:endParaRPr sz="3300">
              <a:solidFill>
                <a:srgbClr val="000000"/>
              </a:solidFill>
              <a:highlight>
                <a:srgbClr val="FFF2CC"/>
              </a:highlight>
              <a:latin typeface="Calibri"/>
              <a:ea typeface="Calibri"/>
              <a:cs typeface="Calibri"/>
              <a:sym typeface="Calibri"/>
            </a:endParaRPr>
          </a:p>
          <a:p>
            <a:pPr marL="1473200" lvl="3" indent="0" algn="l" rtl="0">
              <a:spcBef>
                <a:spcPts val="6000"/>
              </a:spcBef>
              <a:spcAft>
                <a:spcPts val="0"/>
              </a:spcAft>
              <a:buNone/>
            </a:pPr>
            <a:r>
              <a:rPr lang="en-US" sz="3300">
                <a:solidFill>
                  <a:srgbClr val="000000"/>
                </a:solidFill>
                <a:latin typeface="Calibri"/>
                <a:ea typeface="Calibri"/>
                <a:cs typeface="Calibri"/>
                <a:sym typeface="Calibri"/>
              </a:rPr>
              <a:t>2. Setting Our Classrooms up for Success</a:t>
            </a:r>
            <a:endParaRPr sz="3300">
              <a:solidFill>
                <a:srgbClr val="000000"/>
              </a:solidFill>
              <a:latin typeface="Calibri"/>
              <a:ea typeface="Calibri"/>
              <a:cs typeface="Calibri"/>
              <a:sym typeface="Calibri"/>
            </a:endParaRPr>
          </a:p>
          <a:p>
            <a:pPr marL="1473200" lvl="3" indent="0" algn="l" rtl="0">
              <a:spcBef>
                <a:spcPts val="6000"/>
              </a:spcBef>
              <a:spcAft>
                <a:spcPts val="0"/>
              </a:spcAft>
              <a:buNone/>
            </a:pPr>
            <a:r>
              <a:rPr lang="en-US" sz="3300">
                <a:solidFill>
                  <a:srgbClr val="000000"/>
                </a:solidFill>
                <a:latin typeface="Calibri"/>
                <a:ea typeface="Calibri"/>
                <a:cs typeface="Calibri"/>
                <a:sym typeface="Calibri"/>
              </a:rPr>
              <a:t>3. Setting our Students up for Success</a:t>
            </a:r>
            <a:endParaRPr sz="3300">
              <a:solidFill>
                <a:srgbClr val="000000"/>
              </a:solidFill>
              <a:latin typeface="Calibri"/>
              <a:ea typeface="Calibri"/>
              <a:cs typeface="Calibri"/>
              <a:sym typeface="Calibri"/>
            </a:endParaRPr>
          </a:p>
          <a:p>
            <a:pPr marL="539750" lvl="0" indent="-311150" algn="l" rtl="0">
              <a:spcBef>
                <a:spcPts val="6000"/>
              </a:spcBef>
              <a:spcAft>
                <a:spcPts val="0"/>
              </a:spcAft>
              <a:buNone/>
            </a:pPr>
            <a:endParaRPr sz="3100">
              <a:solidFill>
                <a:srgbClr val="000000"/>
              </a:solidFill>
              <a:latin typeface="Calibri"/>
              <a:ea typeface="Calibri"/>
              <a:cs typeface="Calibri"/>
              <a:sym typeface="Calibri"/>
            </a:endParaRPr>
          </a:p>
          <a:p>
            <a:pPr marL="25400" lvl="0" indent="0" algn="l" rtl="0">
              <a:spcBef>
                <a:spcPts val="4000"/>
              </a:spcBef>
              <a:spcAft>
                <a:spcPts val="0"/>
              </a:spcAft>
              <a:buNone/>
            </a:pPr>
            <a:r>
              <a:rPr lang="en-US" sz="3300">
                <a:solidFill>
                  <a:srgbClr val="000000"/>
                </a:solidFill>
                <a:latin typeface="Verdana"/>
                <a:ea typeface="Verdana"/>
                <a:cs typeface="Verdana"/>
                <a:sym typeface="Verdana"/>
              </a:rPr>
              <a:t>	</a:t>
            </a:r>
            <a:endParaRPr sz="3300">
              <a:solidFill>
                <a:srgbClr val="000000"/>
              </a:solidFill>
              <a:latin typeface="Verdana"/>
              <a:ea typeface="Verdana"/>
              <a:cs typeface="Verdana"/>
              <a:sym typeface="Verdana"/>
            </a:endParaRPr>
          </a:p>
          <a:p>
            <a:pPr marL="457200" lvl="0" indent="-228600" algn="l" rtl="0">
              <a:spcBef>
                <a:spcPts val="4000"/>
              </a:spcBef>
              <a:spcAft>
                <a:spcPts val="4000"/>
              </a:spcAft>
              <a:buNone/>
            </a:pPr>
            <a:endParaRPr sz="3300">
              <a:solidFill>
                <a:srgbClr val="000000"/>
              </a:solidFill>
              <a:latin typeface="Verdana"/>
              <a:ea typeface="Verdana"/>
              <a:cs typeface="Verdana"/>
              <a:sym typeface="Verdana"/>
            </a:endParaRPr>
          </a:p>
        </p:txBody>
      </p:sp>
      <p:pic>
        <p:nvPicPr>
          <p:cNvPr id="258" name="Google Shape;258;p11"/>
          <p:cNvPicPr preferRelativeResize="0"/>
          <p:nvPr/>
        </p:nvPicPr>
        <p:blipFill>
          <a:blip r:embed="rId3">
            <a:alphaModFix/>
          </a:blip>
          <a:stretch>
            <a:fillRect/>
          </a:stretch>
        </p:blipFill>
        <p:spPr>
          <a:xfrm>
            <a:off x="402575" y="4153725"/>
            <a:ext cx="923925" cy="923925"/>
          </a:xfrm>
          <a:prstGeom prst="rect">
            <a:avLst/>
          </a:prstGeom>
          <a:noFill/>
          <a:ln>
            <a:noFill/>
          </a:ln>
        </p:spPr>
      </p:pic>
      <p:pic>
        <p:nvPicPr>
          <p:cNvPr id="259" name="Google Shape;259;p11"/>
          <p:cNvPicPr preferRelativeResize="0"/>
          <p:nvPr/>
        </p:nvPicPr>
        <p:blipFill>
          <a:blip r:embed="rId4">
            <a:alphaModFix/>
          </a:blip>
          <a:stretch>
            <a:fillRect/>
          </a:stretch>
        </p:blipFill>
        <p:spPr>
          <a:xfrm>
            <a:off x="403800" y="2843575"/>
            <a:ext cx="923925" cy="923925"/>
          </a:xfrm>
          <a:prstGeom prst="rect">
            <a:avLst/>
          </a:prstGeom>
          <a:noFill/>
          <a:ln>
            <a:noFill/>
          </a:ln>
        </p:spPr>
      </p:pic>
      <p:pic>
        <p:nvPicPr>
          <p:cNvPr id="260" name="Google Shape;260;p11"/>
          <p:cNvPicPr preferRelativeResize="0"/>
          <p:nvPr/>
        </p:nvPicPr>
        <p:blipFill>
          <a:blip r:embed="rId5">
            <a:alphaModFix/>
          </a:blip>
          <a:stretch>
            <a:fillRect/>
          </a:stretch>
        </p:blipFill>
        <p:spPr>
          <a:xfrm>
            <a:off x="452874" y="1631574"/>
            <a:ext cx="825775" cy="825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12" descr="Window frame" title="Window frame"/>
          <p:cNvPicPr preferRelativeResize="0"/>
          <p:nvPr/>
        </p:nvPicPr>
        <p:blipFill rotWithShape="1">
          <a:blip r:embed="rId3">
            <a:alphaModFix/>
          </a:blip>
          <a:srcRect/>
          <a:stretch/>
        </p:blipFill>
        <p:spPr>
          <a:xfrm>
            <a:off x="1268775" y="1709375"/>
            <a:ext cx="6548525" cy="4362175"/>
          </a:xfrm>
          <a:prstGeom prst="rect">
            <a:avLst/>
          </a:prstGeom>
          <a:noFill/>
          <a:ln>
            <a:noFill/>
          </a:ln>
        </p:spPr>
      </p:pic>
      <p:sp>
        <p:nvSpPr>
          <p:cNvPr id="266" name="Google Shape;266;p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 Balanced Approach to Implementation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3" descr="lightbulb over a head" title="A good idea"/>
          <p:cNvPicPr preferRelativeResize="0"/>
          <p:nvPr/>
        </p:nvPicPr>
        <p:blipFill rotWithShape="1">
          <a:blip r:embed="rId3">
            <a:alphaModFix/>
          </a:blip>
          <a:srcRect/>
          <a:stretch/>
        </p:blipFill>
        <p:spPr>
          <a:xfrm>
            <a:off x="1590675" y="1900225"/>
            <a:ext cx="5962650" cy="3971925"/>
          </a:xfrm>
          <a:prstGeom prst="rect">
            <a:avLst/>
          </a:prstGeom>
          <a:noFill/>
          <a:ln>
            <a:noFill/>
          </a:ln>
        </p:spPr>
      </p:pic>
      <p:sp>
        <p:nvSpPr>
          <p:cNvPr id="272" name="Google Shape;272;p1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Personal Reflection</a:t>
            </a:r>
            <a:endParaRPr/>
          </a:p>
        </p:txBody>
      </p:sp>
      <p:grpSp>
        <p:nvGrpSpPr>
          <p:cNvPr id="273" name="Google Shape;273;p13" descr="Personal Reflection"/>
          <p:cNvGrpSpPr/>
          <p:nvPr/>
        </p:nvGrpSpPr>
        <p:grpSpPr>
          <a:xfrm>
            <a:off x="7900426" y="469910"/>
            <a:ext cx="649308" cy="660385"/>
            <a:chOff x="1490050" y="3805975"/>
            <a:chExt cx="491900" cy="482350"/>
          </a:xfrm>
        </p:grpSpPr>
        <p:sp>
          <p:nvSpPr>
            <p:cNvPr id="274" name="Google Shape;274;p13"/>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5" name="Google Shape;275;p13"/>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6" name="Google Shape;276;p13"/>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7" name="Google Shape;277;p13"/>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4"/>
          <p:cNvSpPr txBox="1">
            <a:spLocks noGrp="1"/>
          </p:cNvSpPr>
          <p:nvPr>
            <p:ph type="body" idx="1"/>
          </p:nvPr>
        </p:nvSpPr>
        <p:spPr>
          <a:xfrm>
            <a:off x="455562" y="1562475"/>
            <a:ext cx="8232900" cy="4381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00"/>
              <a:buNone/>
            </a:pPr>
            <a:r>
              <a:rPr lang="en-US" sz="4000" b="0" i="0" u="none">
                <a:solidFill>
                  <a:srgbClr val="000000"/>
                </a:solidFill>
                <a:latin typeface="Verdana"/>
                <a:ea typeface="Verdana"/>
                <a:cs typeface="Verdana"/>
                <a:sym typeface="Verdana"/>
              </a:rPr>
              <a:t>1 - Setting Ourselves up for Success</a:t>
            </a:r>
            <a:endParaRPr/>
          </a:p>
        </p:txBody>
      </p:sp>
      <p:pic>
        <p:nvPicPr>
          <p:cNvPr id="283" name="Google Shape;283;p14"/>
          <p:cNvPicPr preferRelativeResize="0"/>
          <p:nvPr/>
        </p:nvPicPr>
        <p:blipFill>
          <a:blip r:embed="rId3">
            <a:alphaModFix/>
          </a:blip>
          <a:stretch>
            <a:fillRect/>
          </a:stretch>
        </p:blipFill>
        <p:spPr>
          <a:xfrm>
            <a:off x="3279225" y="2935575"/>
            <a:ext cx="2377400" cy="2377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3600" b="0" i="0" u="none">
                <a:solidFill>
                  <a:srgbClr val="FFFFFF"/>
                </a:solidFill>
                <a:latin typeface="Verdana"/>
                <a:ea typeface="Verdana"/>
                <a:cs typeface="Verdana"/>
                <a:sym typeface="Verdana"/>
              </a:rPr>
              <a:t>Foundational Understandings </a:t>
            </a:r>
            <a:endParaRPr sz="3600" b="0" i="0" u="none">
              <a:solidFill>
                <a:srgbClr val="FFFFFF"/>
              </a:solidFill>
              <a:latin typeface="Verdana"/>
              <a:ea typeface="Verdana"/>
              <a:cs typeface="Verdana"/>
              <a:sym typeface="Verdana"/>
            </a:endParaRPr>
          </a:p>
          <a:p>
            <a:pPr marL="0" lvl="0" indent="0" algn="ctr" rtl="0">
              <a:lnSpc>
                <a:spcPct val="100000"/>
              </a:lnSpc>
              <a:spcBef>
                <a:spcPts val="0"/>
              </a:spcBef>
              <a:spcAft>
                <a:spcPts val="0"/>
              </a:spcAft>
              <a:buSzPct val="111111"/>
              <a:buNone/>
            </a:pPr>
            <a:r>
              <a:rPr lang="en-US" sz="3600" b="0" i="0" u="none">
                <a:solidFill>
                  <a:srgbClr val="FFFFFF"/>
                </a:solidFill>
                <a:latin typeface="Verdana"/>
                <a:ea typeface="Verdana"/>
                <a:cs typeface="Verdana"/>
                <a:sym typeface="Verdana"/>
              </a:rPr>
              <a:t>of Behavior</a:t>
            </a:r>
            <a:endParaRPr/>
          </a:p>
        </p:txBody>
      </p:sp>
      <p:grpSp>
        <p:nvGrpSpPr>
          <p:cNvPr id="289" name="Google Shape;289;p15"/>
          <p:cNvGrpSpPr/>
          <p:nvPr/>
        </p:nvGrpSpPr>
        <p:grpSpPr>
          <a:xfrm>
            <a:off x="1983050" y="1707202"/>
            <a:ext cx="5029171" cy="4658698"/>
            <a:chOff x="1983050" y="1707202"/>
            <a:chExt cx="5029171" cy="4658698"/>
          </a:xfrm>
        </p:grpSpPr>
        <p:sp>
          <p:nvSpPr>
            <p:cNvPr id="290" name="Google Shape;290;p15"/>
            <p:cNvSpPr/>
            <p:nvPr/>
          </p:nvSpPr>
          <p:spPr>
            <a:xfrm>
              <a:off x="4303821" y="3829392"/>
              <a:ext cx="2708400" cy="2536500"/>
            </a:xfrm>
            <a:prstGeom prst="ellipse">
              <a:avLst/>
            </a:prstGeom>
            <a:solidFill>
              <a:srgbClr val="CFE2F3"/>
            </a:solidFill>
            <a:ln w="28575" cap="flat" cmpd="sng">
              <a:solidFill>
                <a:srgbClr val="A1C3FA"/>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91" name="Google Shape;291;p15"/>
            <p:cNvSpPr txBox="1"/>
            <p:nvPr/>
          </p:nvSpPr>
          <p:spPr>
            <a:xfrm>
              <a:off x="4799862" y="4682119"/>
              <a:ext cx="1884900" cy="8313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191919"/>
                </a:buClr>
                <a:buSzPts val="2100"/>
                <a:buFont typeface="Roboto"/>
                <a:buNone/>
              </a:pPr>
              <a:r>
                <a:rPr lang="en-US" sz="2100" b="0" i="0" u="none">
                  <a:solidFill>
                    <a:srgbClr val="191919"/>
                  </a:solidFill>
                  <a:latin typeface="Roboto"/>
                  <a:ea typeface="Roboto"/>
                  <a:cs typeface="Roboto"/>
                  <a:sym typeface="Roboto"/>
                </a:rPr>
                <a:t>Behavior occurs as a sequence of events</a:t>
              </a:r>
              <a:endParaRPr/>
            </a:p>
          </p:txBody>
        </p:sp>
        <p:sp>
          <p:nvSpPr>
            <p:cNvPr id="292" name="Google Shape;292;p15"/>
            <p:cNvSpPr/>
            <p:nvPr/>
          </p:nvSpPr>
          <p:spPr>
            <a:xfrm>
              <a:off x="1983050" y="3829400"/>
              <a:ext cx="2708400" cy="2536500"/>
            </a:xfrm>
            <a:prstGeom prst="ellipse">
              <a:avLst/>
            </a:prstGeom>
            <a:solidFill>
              <a:srgbClr val="FFF2CC"/>
            </a:solidFill>
            <a:ln w="28575" cap="flat" cmpd="sng">
              <a:solidFill>
                <a:srgbClr val="A1C3FA"/>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93" name="Google Shape;293;p15"/>
            <p:cNvSpPr txBox="1"/>
            <p:nvPr/>
          </p:nvSpPr>
          <p:spPr>
            <a:xfrm>
              <a:off x="2381489" y="4818556"/>
              <a:ext cx="1849200" cy="7134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191919"/>
                </a:buClr>
                <a:buSzPts val="2100"/>
                <a:buFont typeface="Roboto"/>
                <a:buNone/>
              </a:pPr>
              <a:r>
                <a:rPr lang="en-US" sz="2100" b="0" i="0" u="none">
                  <a:solidFill>
                    <a:srgbClr val="191919"/>
                  </a:solidFill>
                  <a:latin typeface="Roboto"/>
                  <a:ea typeface="Roboto"/>
                  <a:cs typeface="Roboto"/>
                  <a:sym typeface="Roboto"/>
                </a:rPr>
                <a:t>We change behavior through an instructional approach</a:t>
              </a:r>
              <a:endParaRPr/>
            </a:p>
          </p:txBody>
        </p:sp>
        <p:sp>
          <p:nvSpPr>
            <p:cNvPr id="294" name="Google Shape;294;p15"/>
            <p:cNvSpPr/>
            <p:nvPr/>
          </p:nvSpPr>
          <p:spPr>
            <a:xfrm>
              <a:off x="3152121" y="1707202"/>
              <a:ext cx="2708400" cy="2638500"/>
            </a:xfrm>
            <a:prstGeom prst="ellipse">
              <a:avLst/>
            </a:prstGeom>
            <a:solidFill>
              <a:srgbClr val="D9EAD3"/>
            </a:solidFill>
            <a:ln w="28575" cap="flat" cmpd="sng">
              <a:solidFill>
                <a:srgbClr val="A1C3FA"/>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95" name="Google Shape;295;p15"/>
            <p:cNvSpPr txBox="1"/>
            <p:nvPr/>
          </p:nvSpPr>
          <p:spPr>
            <a:xfrm>
              <a:off x="3294719" y="2654954"/>
              <a:ext cx="2419500" cy="7419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191919"/>
                </a:buClr>
                <a:buSzPts val="2100"/>
                <a:buFont typeface="Roboto"/>
                <a:buNone/>
              </a:pPr>
              <a:r>
                <a:rPr lang="en-US" sz="2100" b="0" i="0" u="none">
                  <a:solidFill>
                    <a:srgbClr val="191919"/>
                  </a:solidFill>
                  <a:latin typeface="Roboto"/>
                  <a:ea typeface="Roboto"/>
                  <a:cs typeface="Roboto"/>
                  <a:sym typeface="Roboto"/>
                </a:rPr>
                <a:t>Behavior is </a:t>
              </a:r>
              <a:r>
                <a:rPr lang="en-US" sz="2100">
                  <a:solidFill>
                    <a:srgbClr val="191919"/>
                  </a:solidFill>
                  <a:latin typeface="Roboto"/>
                  <a:ea typeface="Roboto"/>
                  <a:cs typeface="Roboto"/>
                  <a:sym typeface="Roboto"/>
                </a:rPr>
                <a:t>c</a:t>
              </a:r>
              <a:r>
                <a:rPr lang="en-US" sz="2100" b="0" i="0" u="none">
                  <a:solidFill>
                    <a:srgbClr val="191919"/>
                  </a:solidFill>
                  <a:latin typeface="Roboto"/>
                  <a:ea typeface="Roboto"/>
                  <a:cs typeface="Roboto"/>
                  <a:sym typeface="Roboto"/>
                </a:rPr>
                <a:t>ommunication and has a </a:t>
              </a:r>
              <a:endParaRPr sz="2100" b="0" i="0" u="none">
                <a:solidFill>
                  <a:srgbClr val="191919"/>
                </a:solidFill>
                <a:latin typeface="Roboto"/>
                <a:ea typeface="Roboto"/>
                <a:cs typeface="Roboto"/>
                <a:sym typeface="Roboto"/>
              </a:endParaRPr>
            </a:p>
            <a:p>
              <a:pPr marL="0" marR="0" lvl="0" indent="0" algn="ctr" rtl="0">
                <a:lnSpc>
                  <a:spcPct val="115000"/>
                </a:lnSpc>
                <a:spcBef>
                  <a:spcPts val="0"/>
                </a:spcBef>
                <a:spcAft>
                  <a:spcPts val="0"/>
                </a:spcAft>
                <a:buClr>
                  <a:srgbClr val="191919"/>
                </a:buClr>
                <a:buSzPts val="2100"/>
                <a:buFont typeface="Roboto"/>
                <a:buNone/>
              </a:pPr>
              <a:r>
                <a:rPr lang="en-US" sz="2100" b="0" i="0" u="none">
                  <a:solidFill>
                    <a:srgbClr val="191919"/>
                  </a:solidFill>
                  <a:latin typeface="Roboto"/>
                  <a:ea typeface="Roboto"/>
                  <a:cs typeface="Roboto"/>
                  <a:sym typeface="Roboto"/>
                </a:rPr>
                <a:t>function</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6" title="Anger"/>
          <p:cNvPicPr preferRelativeResize="0"/>
          <p:nvPr/>
        </p:nvPicPr>
        <p:blipFill rotWithShape="1">
          <a:blip r:embed="rId3">
            <a:alphaModFix/>
          </a:blip>
          <a:srcRect/>
          <a:stretch/>
        </p:blipFill>
        <p:spPr>
          <a:xfrm>
            <a:off x="6723763" y="5245805"/>
            <a:ext cx="2420226" cy="1612200"/>
          </a:xfrm>
          <a:prstGeom prst="rect">
            <a:avLst/>
          </a:prstGeom>
          <a:noFill/>
          <a:ln>
            <a:noFill/>
          </a:ln>
        </p:spPr>
      </p:pic>
      <p:pic>
        <p:nvPicPr>
          <p:cNvPr id="301" name="Google Shape;301;p16" title="Pointing"/>
          <p:cNvPicPr preferRelativeResize="0"/>
          <p:nvPr/>
        </p:nvPicPr>
        <p:blipFill rotWithShape="1">
          <a:blip r:embed="rId4">
            <a:alphaModFix/>
          </a:blip>
          <a:srcRect/>
          <a:stretch/>
        </p:blipFill>
        <p:spPr>
          <a:xfrm>
            <a:off x="325075" y="3039614"/>
            <a:ext cx="2420226" cy="1612212"/>
          </a:xfrm>
          <a:prstGeom prst="rect">
            <a:avLst/>
          </a:prstGeom>
          <a:noFill/>
          <a:ln>
            <a:noFill/>
          </a:ln>
        </p:spPr>
      </p:pic>
      <p:pic>
        <p:nvPicPr>
          <p:cNvPr id="302" name="Google Shape;302;p16" title="Hand up"/>
          <p:cNvPicPr preferRelativeResize="0"/>
          <p:nvPr/>
        </p:nvPicPr>
        <p:blipFill rotWithShape="1">
          <a:blip r:embed="rId5">
            <a:alphaModFix/>
          </a:blip>
          <a:srcRect/>
          <a:stretch/>
        </p:blipFill>
        <p:spPr>
          <a:xfrm>
            <a:off x="5781153" y="1867598"/>
            <a:ext cx="3178326" cy="2118877"/>
          </a:xfrm>
          <a:prstGeom prst="rect">
            <a:avLst/>
          </a:prstGeom>
          <a:noFill/>
          <a:ln>
            <a:noFill/>
          </a:ln>
        </p:spPr>
      </p:pic>
      <p:pic>
        <p:nvPicPr>
          <p:cNvPr id="303" name="Google Shape;303;p16" title="Frustration"/>
          <p:cNvPicPr preferRelativeResize="0"/>
          <p:nvPr/>
        </p:nvPicPr>
        <p:blipFill rotWithShape="1">
          <a:blip r:embed="rId6">
            <a:alphaModFix/>
          </a:blip>
          <a:srcRect/>
          <a:stretch/>
        </p:blipFill>
        <p:spPr>
          <a:xfrm>
            <a:off x="3362850" y="2120937"/>
            <a:ext cx="2418300" cy="1612200"/>
          </a:xfrm>
          <a:prstGeom prst="rect">
            <a:avLst/>
          </a:prstGeom>
          <a:noFill/>
          <a:ln>
            <a:noFill/>
          </a:ln>
        </p:spPr>
      </p:pic>
      <p:pic>
        <p:nvPicPr>
          <p:cNvPr id="304" name="Google Shape;304;p16" title="Impatient"/>
          <p:cNvPicPr preferRelativeResize="0"/>
          <p:nvPr/>
        </p:nvPicPr>
        <p:blipFill rotWithShape="1">
          <a:blip r:embed="rId7">
            <a:alphaModFix/>
          </a:blip>
          <a:srcRect/>
          <a:stretch/>
        </p:blipFill>
        <p:spPr>
          <a:xfrm>
            <a:off x="-96222" y="4708700"/>
            <a:ext cx="3178326" cy="2118862"/>
          </a:xfrm>
          <a:prstGeom prst="rect">
            <a:avLst/>
          </a:prstGeom>
          <a:noFill/>
          <a:ln>
            <a:noFill/>
          </a:ln>
        </p:spPr>
      </p:pic>
      <p:pic>
        <p:nvPicPr>
          <p:cNvPr id="305" name="Google Shape;305;p16" title="Confused"/>
          <p:cNvPicPr preferRelativeResize="0"/>
          <p:nvPr/>
        </p:nvPicPr>
        <p:blipFill rotWithShape="1">
          <a:blip r:embed="rId8">
            <a:alphaModFix/>
          </a:blip>
          <a:srcRect/>
          <a:stretch/>
        </p:blipFill>
        <p:spPr>
          <a:xfrm>
            <a:off x="1345625" y="1474525"/>
            <a:ext cx="2017226" cy="1344826"/>
          </a:xfrm>
          <a:prstGeom prst="rect">
            <a:avLst/>
          </a:prstGeom>
          <a:noFill/>
          <a:ln>
            <a:noFill/>
          </a:ln>
        </p:spPr>
      </p:pic>
      <p:pic>
        <p:nvPicPr>
          <p:cNvPr id="306" name="Google Shape;306;p16" title="Arms crossed"/>
          <p:cNvPicPr preferRelativeResize="0"/>
          <p:nvPr/>
        </p:nvPicPr>
        <p:blipFill rotWithShape="1">
          <a:blip r:embed="rId9">
            <a:alphaModFix/>
          </a:blip>
          <a:srcRect/>
          <a:stretch/>
        </p:blipFill>
        <p:spPr>
          <a:xfrm>
            <a:off x="4572000" y="5107921"/>
            <a:ext cx="2017226" cy="1344817"/>
          </a:xfrm>
          <a:prstGeom prst="rect">
            <a:avLst/>
          </a:prstGeom>
          <a:noFill/>
          <a:ln>
            <a:noFill/>
          </a:ln>
        </p:spPr>
      </p:pic>
      <p:pic>
        <p:nvPicPr>
          <p:cNvPr id="307" name="Google Shape;307;p16" title="Confused"/>
          <p:cNvPicPr preferRelativeResize="0"/>
          <p:nvPr/>
        </p:nvPicPr>
        <p:blipFill rotWithShape="1">
          <a:blip r:embed="rId10">
            <a:alphaModFix/>
          </a:blip>
          <a:srcRect/>
          <a:stretch/>
        </p:blipFill>
        <p:spPr>
          <a:xfrm>
            <a:off x="2875525" y="4105937"/>
            <a:ext cx="2418300" cy="1612200"/>
          </a:xfrm>
          <a:prstGeom prst="rect">
            <a:avLst/>
          </a:prstGeom>
          <a:noFill/>
          <a:ln>
            <a:noFill/>
          </a:ln>
        </p:spPr>
      </p:pic>
      <p:sp>
        <p:nvSpPr>
          <p:cNvPr id="308" name="Google Shape;308;p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    Behavior is Communication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7"/>
          <p:cNvSpPr txBox="1"/>
          <p:nvPr/>
        </p:nvSpPr>
        <p:spPr>
          <a:xfrm>
            <a:off x="4940300" y="1795462"/>
            <a:ext cx="4003675" cy="414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Verdana"/>
              <a:buNone/>
            </a:pPr>
            <a:r>
              <a:rPr lang="en-US" sz="3000" b="1" i="0" u="none">
                <a:solidFill>
                  <a:srgbClr val="000000"/>
                </a:solidFill>
                <a:latin typeface="Verdana"/>
                <a:ea typeface="Verdana"/>
                <a:cs typeface="Verdana"/>
                <a:sym typeface="Verdana"/>
              </a:rPr>
              <a:t>ESCAPE</a:t>
            </a:r>
            <a:endParaRPr/>
          </a:p>
          <a:p>
            <a:pPr marL="0" marR="0" lvl="0" indent="0" algn="ctr" rtl="0">
              <a:lnSpc>
                <a:spcPct val="100000"/>
              </a:lnSpc>
              <a:spcBef>
                <a:spcPts val="0"/>
              </a:spcBef>
              <a:spcAft>
                <a:spcPts val="0"/>
              </a:spcAft>
              <a:buClr>
                <a:srgbClr val="000000"/>
              </a:buClr>
              <a:buSzPts val="2300"/>
              <a:buFont typeface="Arial"/>
              <a:buNone/>
            </a:pPr>
            <a:endParaRPr sz="2300" b="1" i="0" u="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rgbClr val="FF0000"/>
              </a:buClr>
              <a:buSzPts val="2300"/>
              <a:buFont typeface="Verdana"/>
              <a:buNone/>
            </a:pPr>
            <a:r>
              <a:rPr lang="en-US" sz="2300" b="1" i="0" u="none">
                <a:solidFill>
                  <a:srgbClr val="FF0000"/>
                </a:solidFill>
                <a:latin typeface="Verdana"/>
                <a:ea typeface="Verdana"/>
                <a:cs typeface="Verdana"/>
                <a:sym typeface="Verdana"/>
              </a:rPr>
              <a:t>task/activity</a:t>
            </a:r>
            <a:endParaRPr/>
          </a:p>
          <a:p>
            <a:pPr marL="0" marR="0" lvl="0" indent="0" algn="ctr" rtl="0">
              <a:lnSpc>
                <a:spcPct val="100000"/>
              </a:lnSpc>
              <a:spcBef>
                <a:spcPts val="0"/>
              </a:spcBef>
              <a:spcAft>
                <a:spcPts val="0"/>
              </a:spcAft>
              <a:buClr>
                <a:srgbClr val="000000"/>
              </a:buClr>
              <a:buSzPts val="2300"/>
              <a:buFont typeface="Arial"/>
              <a:buNone/>
            </a:pPr>
            <a:endParaRPr sz="2300" b="1" i="0" u="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rgbClr val="0000FF"/>
              </a:buClr>
              <a:buSzPts val="2300"/>
              <a:buFont typeface="Verdana"/>
              <a:buNone/>
            </a:pPr>
            <a:r>
              <a:rPr lang="en-US" sz="2300" b="1" i="0" u="none">
                <a:solidFill>
                  <a:srgbClr val="0000FF"/>
                </a:solidFill>
                <a:latin typeface="Verdana"/>
                <a:ea typeface="Verdana"/>
                <a:cs typeface="Verdana"/>
                <a:sym typeface="Verdana"/>
              </a:rPr>
              <a:t>attention of adult or peer</a:t>
            </a:r>
            <a:endParaRPr/>
          </a:p>
          <a:p>
            <a:pPr marL="0" marR="0" lvl="0" indent="0" algn="ctr" rtl="0">
              <a:lnSpc>
                <a:spcPct val="100000"/>
              </a:lnSpc>
              <a:spcBef>
                <a:spcPts val="0"/>
              </a:spcBef>
              <a:spcAft>
                <a:spcPts val="0"/>
              </a:spcAft>
              <a:buClr>
                <a:srgbClr val="000000"/>
              </a:buClr>
              <a:buSzPts val="2300"/>
              <a:buFont typeface="Arial"/>
              <a:buNone/>
            </a:pPr>
            <a:endParaRPr sz="2300" b="1" i="0" u="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chemeClr val="accent2"/>
              </a:buClr>
              <a:buSzPts val="2300"/>
              <a:buFont typeface="Verdana"/>
              <a:buNone/>
            </a:pPr>
            <a:r>
              <a:rPr lang="en-US" sz="2300" b="1" i="0" u="none">
                <a:solidFill>
                  <a:schemeClr val="accent2"/>
                </a:solidFill>
                <a:latin typeface="Verdana"/>
                <a:ea typeface="Verdana"/>
                <a:cs typeface="Verdana"/>
                <a:sym typeface="Verdana"/>
              </a:rPr>
              <a:t>a specific item/object</a:t>
            </a:r>
            <a:endParaRPr/>
          </a:p>
          <a:p>
            <a:pPr marL="0" marR="0" lvl="0" indent="0" algn="ctr" rtl="0">
              <a:lnSpc>
                <a:spcPct val="100000"/>
              </a:lnSpc>
              <a:spcBef>
                <a:spcPts val="0"/>
              </a:spcBef>
              <a:spcAft>
                <a:spcPts val="0"/>
              </a:spcAft>
              <a:buClr>
                <a:srgbClr val="000000"/>
              </a:buClr>
              <a:buSzPts val="2300"/>
              <a:buFont typeface="Arial"/>
              <a:buNone/>
            </a:pPr>
            <a:endParaRPr sz="2300" b="1" i="0" u="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rgbClr val="FF00FF"/>
              </a:buClr>
              <a:buSzPts val="2300"/>
              <a:buFont typeface="Verdana"/>
              <a:buNone/>
            </a:pPr>
            <a:r>
              <a:rPr lang="en-US" sz="2300" b="1" i="0" u="none">
                <a:solidFill>
                  <a:srgbClr val="FF00FF"/>
                </a:solidFill>
                <a:latin typeface="Verdana"/>
                <a:ea typeface="Verdana"/>
                <a:cs typeface="Verdana"/>
                <a:sym typeface="Verdana"/>
              </a:rPr>
              <a:t>sensory input</a:t>
            </a:r>
            <a:endParaRPr sz="2800" b="1" i="0" u="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endParaRPr sz="2800" b="1" i="0" u="none">
              <a:solidFill>
                <a:srgbClr val="000000"/>
              </a:solidFill>
              <a:latin typeface="Verdana"/>
              <a:ea typeface="Verdana"/>
              <a:cs typeface="Verdana"/>
              <a:sym typeface="Verdana"/>
            </a:endParaRPr>
          </a:p>
        </p:txBody>
      </p:sp>
      <p:sp>
        <p:nvSpPr>
          <p:cNvPr id="314" name="Google Shape;314;p17"/>
          <p:cNvSpPr txBox="1"/>
          <p:nvPr/>
        </p:nvSpPr>
        <p:spPr>
          <a:xfrm>
            <a:off x="352425" y="1795462"/>
            <a:ext cx="3927475" cy="421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Verdana"/>
              <a:buNone/>
            </a:pPr>
            <a:r>
              <a:rPr lang="en-US" sz="3000" b="1" i="0" u="none">
                <a:solidFill>
                  <a:srgbClr val="000000"/>
                </a:solidFill>
                <a:latin typeface="Verdana"/>
                <a:ea typeface="Verdana"/>
                <a:cs typeface="Verdana"/>
                <a:sym typeface="Verdana"/>
              </a:rPr>
              <a:t>GAIN</a:t>
            </a:r>
            <a:endParaRPr/>
          </a:p>
          <a:p>
            <a:pPr marL="0" marR="0" lvl="0" indent="0" algn="ctr" rtl="0">
              <a:lnSpc>
                <a:spcPct val="100000"/>
              </a:lnSpc>
              <a:spcBef>
                <a:spcPts val="0"/>
              </a:spcBef>
              <a:spcAft>
                <a:spcPts val="0"/>
              </a:spcAft>
              <a:buClr>
                <a:srgbClr val="000000"/>
              </a:buClr>
              <a:buSzPts val="2400"/>
              <a:buFont typeface="Arial"/>
              <a:buNone/>
            </a:pPr>
            <a:endParaRPr sz="2400" b="0" i="0" u="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0000"/>
              </a:buClr>
              <a:buSzPts val="2300"/>
              <a:buFont typeface="Verdana"/>
              <a:buNone/>
            </a:pPr>
            <a:r>
              <a:rPr lang="en-US" sz="2300" b="1" i="0" u="none">
                <a:solidFill>
                  <a:srgbClr val="FF0000"/>
                </a:solidFill>
                <a:latin typeface="Verdana"/>
                <a:ea typeface="Verdana"/>
                <a:cs typeface="Verdana"/>
                <a:sym typeface="Verdana"/>
              </a:rPr>
              <a:t>task/activity</a:t>
            </a:r>
            <a:endParaRPr/>
          </a:p>
          <a:p>
            <a:pPr marL="0" marR="0" lvl="0" indent="0" algn="ctr" rtl="0">
              <a:lnSpc>
                <a:spcPct val="100000"/>
              </a:lnSpc>
              <a:spcBef>
                <a:spcPts val="0"/>
              </a:spcBef>
              <a:spcAft>
                <a:spcPts val="0"/>
              </a:spcAft>
              <a:buClr>
                <a:srgbClr val="000000"/>
              </a:buClr>
              <a:buSzPts val="2300"/>
              <a:buFont typeface="Arial"/>
              <a:buNone/>
            </a:pPr>
            <a:endParaRPr sz="2300" b="1" i="0" u="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rgbClr val="0000FF"/>
              </a:buClr>
              <a:buSzPts val="2300"/>
              <a:buFont typeface="Verdana"/>
              <a:buNone/>
            </a:pPr>
            <a:r>
              <a:rPr lang="en-US" sz="2300" b="1" i="0" u="none">
                <a:solidFill>
                  <a:srgbClr val="0000FF"/>
                </a:solidFill>
                <a:latin typeface="Verdana"/>
                <a:ea typeface="Verdana"/>
                <a:cs typeface="Verdana"/>
                <a:sym typeface="Verdana"/>
              </a:rPr>
              <a:t>attention of adult or peer</a:t>
            </a:r>
            <a:endParaRPr/>
          </a:p>
          <a:p>
            <a:pPr marL="0" marR="0" lvl="0" indent="0" algn="ctr" rtl="0">
              <a:lnSpc>
                <a:spcPct val="100000"/>
              </a:lnSpc>
              <a:spcBef>
                <a:spcPts val="0"/>
              </a:spcBef>
              <a:spcAft>
                <a:spcPts val="0"/>
              </a:spcAft>
              <a:buClr>
                <a:srgbClr val="000000"/>
              </a:buClr>
              <a:buSzPts val="2300"/>
              <a:buFont typeface="Arial"/>
              <a:buNone/>
            </a:pPr>
            <a:endParaRPr sz="2300" b="1" i="0" u="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chemeClr val="accent2"/>
              </a:buClr>
              <a:buSzPts val="2300"/>
              <a:buFont typeface="Verdana"/>
              <a:buNone/>
            </a:pPr>
            <a:r>
              <a:rPr lang="en-US" sz="2300" b="1" i="0" u="none">
                <a:solidFill>
                  <a:schemeClr val="accent2"/>
                </a:solidFill>
                <a:latin typeface="Verdana"/>
                <a:ea typeface="Verdana"/>
                <a:cs typeface="Verdana"/>
                <a:sym typeface="Verdana"/>
              </a:rPr>
              <a:t>a specific item/object</a:t>
            </a:r>
            <a:endParaRPr/>
          </a:p>
          <a:p>
            <a:pPr marL="0" marR="0" lvl="0" indent="0" algn="ctr" rtl="0">
              <a:lnSpc>
                <a:spcPct val="100000"/>
              </a:lnSpc>
              <a:spcBef>
                <a:spcPts val="0"/>
              </a:spcBef>
              <a:spcAft>
                <a:spcPts val="0"/>
              </a:spcAft>
              <a:buClr>
                <a:srgbClr val="000000"/>
              </a:buClr>
              <a:buSzPts val="2300"/>
              <a:buFont typeface="Arial"/>
              <a:buNone/>
            </a:pPr>
            <a:endParaRPr sz="2300" b="1" i="0" u="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rgbClr val="FF00FF"/>
              </a:buClr>
              <a:buSzPts val="2300"/>
              <a:buFont typeface="Verdana"/>
              <a:buNone/>
            </a:pPr>
            <a:r>
              <a:rPr lang="en-US" sz="2300" b="1" i="0" u="none">
                <a:solidFill>
                  <a:srgbClr val="FF00FF"/>
                </a:solidFill>
                <a:latin typeface="Verdana"/>
                <a:ea typeface="Verdana"/>
                <a:cs typeface="Verdana"/>
                <a:sym typeface="Verdana"/>
              </a:rPr>
              <a:t>sensory input</a:t>
            </a:r>
            <a:endParaRPr/>
          </a:p>
          <a:p>
            <a:pPr marL="0" marR="0" lvl="0" indent="0" algn="l" rtl="0">
              <a:lnSpc>
                <a:spcPct val="100000"/>
              </a:lnSpc>
              <a:spcBef>
                <a:spcPts val="0"/>
              </a:spcBef>
              <a:spcAft>
                <a:spcPts val="0"/>
              </a:spcAft>
              <a:buNone/>
            </a:pPr>
            <a:endParaRPr sz="2300" b="1" i="0" u="none">
              <a:solidFill>
                <a:srgbClr val="FF00FF"/>
              </a:solidFill>
              <a:latin typeface="Verdana"/>
              <a:ea typeface="Verdana"/>
              <a:cs typeface="Verdana"/>
              <a:sym typeface="Verdana"/>
            </a:endParaRPr>
          </a:p>
        </p:txBody>
      </p:sp>
      <p:sp>
        <p:nvSpPr>
          <p:cNvPr id="315" name="Google Shape;315;p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Why do they keep doing that?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8"/>
          <p:cNvSpPr/>
          <p:nvPr/>
        </p:nvSpPr>
        <p:spPr>
          <a:xfrm>
            <a:off x="6383337" y="2647950"/>
            <a:ext cx="2338387" cy="2497137"/>
          </a:xfrm>
          <a:prstGeom prst="roundRect">
            <a:avLst>
              <a:gd name="adj" fmla="val 16667"/>
            </a:avLst>
          </a:prstGeom>
          <a:solidFill>
            <a:srgbClr val="EAD1DC"/>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Consequence</a:t>
            </a:r>
            <a:endParaRPr/>
          </a:p>
          <a:p>
            <a:pPr marL="0" marR="0" lvl="0" indent="0" algn="ctr"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Carson is followed and sent to the office</a:t>
            </a:r>
            <a:endParaRPr/>
          </a:p>
          <a:p>
            <a:pPr marL="0" marR="0" lvl="0" indent="0" algn="l"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900" b="0" i="0" u="none">
              <a:solidFill>
                <a:srgbClr val="000000"/>
              </a:solidFill>
              <a:latin typeface="Arial"/>
              <a:ea typeface="Arial"/>
              <a:cs typeface="Arial"/>
              <a:sym typeface="Arial"/>
            </a:endParaRPr>
          </a:p>
        </p:txBody>
      </p:sp>
      <p:sp>
        <p:nvSpPr>
          <p:cNvPr id="321" name="Google Shape;321;p18"/>
          <p:cNvSpPr/>
          <p:nvPr/>
        </p:nvSpPr>
        <p:spPr>
          <a:xfrm>
            <a:off x="5840412" y="3727450"/>
            <a:ext cx="444500" cy="33655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22" name="Google Shape;322;p18"/>
          <p:cNvSpPr/>
          <p:nvPr/>
        </p:nvSpPr>
        <p:spPr>
          <a:xfrm>
            <a:off x="3402012" y="2647950"/>
            <a:ext cx="2339975" cy="2497137"/>
          </a:xfrm>
          <a:prstGeom prst="roundRect">
            <a:avLst>
              <a:gd name="adj" fmla="val 16667"/>
            </a:avLst>
          </a:prstGeom>
          <a:solidFill>
            <a:srgbClr val="D9EAD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Behavior</a:t>
            </a:r>
            <a:endParaRPr/>
          </a:p>
          <a:p>
            <a:pPr marL="0" marR="0" lvl="0" indent="0" algn="ctr"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Carson runs out of the classroom</a:t>
            </a:r>
            <a:endParaRPr/>
          </a:p>
        </p:txBody>
      </p:sp>
      <p:sp>
        <p:nvSpPr>
          <p:cNvPr id="323" name="Google Shape;323;p18"/>
          <p:cNvSpPr/>
          <p:nvPr/>
        </p:nvSpPr>
        <p:spPr>
          <a:xfrm>
            <a:off x="2859087" y="3727450"/>
            <a:ext cx="444500" cy="33655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24" name="Google Shape;324;p18"/>
          <p:cNvSpPr/>
          <p:nvPr/>
        </p:nvSpPr>
        <p:spPr>
          <a:xfrm>
            <a:off x="422275" y="2647950"/>
            <a:ext cx="2338387" cy="2497137"/>
          </a:xfrm>
          <a:prstGeom prst="roundRect">
            <a:avLst>
              <a:gd name="adj" fmla="val 16667"/>
            </a:avLst>
          </a:prstGeom>
          <a:solidFill>
            <a:srgbClr val="CFE2F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Antecedent</a:t>
            </a:r>
            <a:endParaRPr/>
          </a:p>
          <a:p>
            <a:pPr marL="0" marR="0" lvl="0" indent="0" algn="ctr"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Mr. Jones passes out a math worksheet</a:t>
            </a:r>
            <a:endParaRPr/>
          </a:p>
        </p:txBody>
      </p:sp>
      <p:sp>
        <p:nvSpPr>
          <p:cNvPr id="325" name="Google Shape;325;p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ABC’s of Behavior Example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9"/>
          <p:cNvSpPr/>
          <p:nvPr/>
        </p:nvSpPr>
        <p:spPr>
          <a:xfrm>
            <a:off x="6383337" y="2647950"/>
            <a:ext cx="2338387" cy="2497137"/>
          </a:xfrm>
          <a:prstGeom prst="roundRect">
            <a:avLst>
              <a:gd name="adj" fmla="val 16667"/>
            </a:avLst>
          </a:prstGeom>
          <a:solidFill>
            <a:srgbClr val="EAD1DC"/>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a:solidFill>
                  <a:srgbClr val="000000"/>
                </a:solidFill>
                <a:latin typeface="Arial"/>
                <a:ea typeface="Arial"/>
                <a:cs typeface="Arial"/>
                <a:sym typeface="Arial"/>
              </a:rPr>
              <a:t>Consequence</a:t>
            </a:r>
            <a:endParaRPr/>
          </a:p>
          <a:p>
            <a:pPr marL="0" marR="0" lvl="0" indent="0" algn="ctr" rtl="0">
              <a:lnSpc>
                <a:spcPct val="100000"/>
              </a:lnSpc>
              <a:spcBef>
                <a:spcPts val="0"/>
              </a:spcBef>
              <a:spcAft>
                <a:spcPts val="0"/>
              </a:spcAft>
              <a:buClr>
                <a:srgbClr val="000000"/>
              </a:buClr>
              <a:buSzPts val="2200"/>
              <a:buFont typeface="Arial"/>
              <a:buNone/>
            </a:pPr>
            <a:endParaRPr sz="22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a:solidFill>
                  <a:srgbClr val="000000"/>
                </a:solidFill>
                <a:latin typeface="Arial"/>
                <a:ea typeface="Arial"/>
                <a:cs typeface="Arial"/>
                <a:sym typeface="Arial"/>
              </a:rPr>
              <a:t>The class laughs</a:t>
            </a:r>
            <a:endParaRPr/>
          </a:p>
          <a:p>
            <a:pPr marL="0" marR="0" lvl="0" indent="0" algn="l"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900" b="0" i="0" u="none">
              <a:solidFill>
                <a:srgbClr val="000000"/>
              </a:solidFill>
              <a:latin typeface="Arial"/>
              <a:ea typeface="Arial"/>
              <a:cs typeface="Arial"/>
              <a:sym typeface="Arial"/>
            </a:endParaRPr>
          </a:p>
        </p:txBody>
      </p:sp>
      <p:sp>
        <p:nvSpPr>
          <p:cNvPr id="331" name="Google Shape;331;p19"/>
          <p:cNvSpPr/>
          <p:nvPr/>
        </p:nvSpPr>
        <p:spPr>
          <a:xfrm>
            <a:off x="5840412" y="3727450"/>
            <a:ext cx="444500" cy="33655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32" name="Google Shape;332;p19"/>
          <p:cNvSpPr/>
          <p:nvPr/>
        </p:nvSpPr>
        <p:spPr>
          <a:xfrm>
            <a:off x="422275" y="2647950"/>
            <a:ext cx="2338387" cy="2497137"/>
          </a:xfrm>
          <a:prstGeom prst="roundRect">
            <a:avLst>
              <a:gd name="adj" fmla="val 16667"/>
            </a:avLst>
          </a:prstGeom>
          <a:solidFill>
            <a:srgbClr val="CFE2F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Antecedent</a:t>
            </a:r>
            <a:endParaRPr/>
          </a:p>
          <a:p>
            <a:pPr marL="0" marR="0" lvl="0" indent="0" algn="ctr"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a:solidFill>
                  <a:srgbClr val="000000"/>
                </a:solidFill>
                <a:latin typeface="Arial"/>
                <a:ea typeface="Arial"/>
                <a:cs typeface="Arial"/>
                <a:sym typeface="Arial"/>
              </a:rPr>
              <a:t>Mr. Jones prompts students to take out notebooks</a:t>
            </a:r>
            <a:endParaRPr/>
          </a:p>
        </p:txBody>
      </p:sp>
      <p:sp>
        <p:nvSpPr>
          <p:cNvPr id="333" name="Google Shape;333;p19"/>
          <p:cNvSpPr/>
          <p:nvPr/>
        </p:nvSpPr>
        <p:spPr>
          <a:xfrm>
            <a:off x="2859087" y="3727450"/>
            <a:ext cx="444500" cy="33655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34" name="Google Shape;334;p19"/>
          <p:cNvSpPr/>
          <p:nvPr/>
        </p:nvSpPr>
        <p:spPr>
          <a:xfrm>
            <a:off x="3402012" y="2647950"/>
            <a:ext cx="2339975" cy="2497137"/>
          </a:xfrm>
          <a:prstGeom prst="roundRect">
            <a:avLst>
              <a:gd name="adj" fmla="val 16667"/>
            </a:avLst>
          </a:prstGeom>
          <a:solidFill>
            <a:srgbClr val="D9EAD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a:solidFill>
                  <a:srgbClr val="000000"/>
                </a:solidFill>
                <a:latin typeface="Arial"/>
                <a:ea typeface="Arial"/>
                <a:cs typeface="Arial"/>
                <a:sym typeface="Arial"/>
              </a:rPr>
              <a:t>Behavior</a:t>
            </a:r>
            <a:endParaRPr/>
          </a:p>
          <a:p>
            <a:pPr marL="0" marR="0" lvl="0" indent="0" algn="ctr" rtl="0">
              <a:lnSpc>
                <a:spcPct val="100000"/>
              </a:lnSpc>
              <a:spcBef>
                <a:spcPts val="0"/>
              </a:spcBef>
              <a:spcAft>
                <a:spcPts val="0"/>
              </a:spcAft>
              <a:buClr>
                <a:srgbClr val="000000"/>
              </a:buClr>
              <a:buSzPts val="2200"/>
              <a:buFont typeface="Arial"/>
              <a:buNone/>
            </a:pPr>
            <a:endParaRPr sz="22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a:solidFill>
                  <a:srgbClr val="000000"/>
                </a:solidFill>
                <a:latin typeface="Arial"/>
                <a:ea typeface="Arial"/>
                <a:cs typeface="Arial"/>
                <a:sym typeface="Arial"/>
              </a:rPr>
              <a:t>Student says, ‘Mr. Jones, what is up with that ugly haircut?</a:t>
            </a:r>
            <a:r>
              <a:rPr lang="en-US" sz="1700" b="0" i="0" u="none">
                <a:solidFill>
                  <a:srgbClr val="000000"/>
                </a:solidFill>
                <a:latin typeface="Arial"/>
                <a:ea typeface="Arial"/>
                <a:cs typeface="Arial"/>
                <a:sym typeface="Arial"/>
              </a:rPr>
              <a:t>”</a:t>
            </a:r>
            <a:endParaRPr/>
          </a:p>
        </p:txBody>
      </p:sp>
      <p:sp>
        <p:nvSpPr>
          <p:cNvPr id="335" name="Google Shape;335;p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ABC’s of Behavior Example 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 descr="Heart padlocked to a fence that reads &quot;Thanks&quot;"/>
          <p:cNvPicPr preferRelativeResize="0"/>
          <p:nvPr/>
        </p:nvPicPr>
        <p:blipFill rotWithShape="1">
          <a:blip r:embed="rId3">
            <a:alphaModFix/>
          </a:blip>
          <a:srcRect/>
          <a:stretch/>
        </p:blipFill>
        <p:spPr>
          <a:xfrm>
            <a:off x="1470025" y="1606550"/>
            <a:ext cx="6430962" cy="4286250"/>
          </a:xfrm>
          <a:prstGeom prst="rect">
            <a:avLst/>
          </a:prstGeom>
          <a:noFill/>
          <a:ln>
            <a:noFill/>
          </a:ln>
        </p:spPr>
      </p:pic>
      <p:sp>
        <p:nvSpPr>
          <p:cNvPr id="174" name="Google Shape;174;p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 Message of Gratitude</a:t>
            </a:r>
            <a:endParaRPr/>
          </a:p>
        </p:txBody>
      </p:sp>
      <p:grpSp>
        <p:nvGrpSpPr>
          <p:cNvPr id="175" name="Google Shape;175;p2"/>
          <p:cNvGrpSpPr/>
          <p:nvPr/>
        </p:nvGrpSpPr>
        <p:grpSpPr>
          <a:xfrm>
            <a:off x="8094662" y="228600"/>
            <a:ext cx="709612" cy="668337"/>
            <a:chOff x="5651375" y="3806450"/>
            <a:chExt cx="481825" cy="481825"/>
          </a:xfrm>
        </p:grpSpPr>
        <p:sp>
          <p:nvSpPr>
            <p:cNvPr id="176" name="Google Shape;176;p2"/>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77" name="Google Shape;177;p2"/>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lnTo>
                    <a:pt x="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78" name="Google Shape;178;p2"/>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lnTo>
                    <a:pt x="14153" y="10202"/>
                  </a:ln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79" name="Google Shape;179;p2"/>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0"/>
          <p:cNvSpPr/>
          <p:nvPr/>
        </p:nvSpPr>
        <p:spPr>
          <a:xfrm>
            <a:off x="6383337" y="2647950"/>
            <a:ext cx="2338387" cy="2497137"/>
          </a:xfrm>
          <a:prstGeom prst="roundRect">
            <a:avLst>
              <a:gd name="adj" fmla="val 16667"/>
            </a:avLst>
          </a:prstGeom>
          <a:solidFill>
            <a:srgbClr val="EAD1DC"/>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a:solidFill>
                  <a:srgbClr val="000000"/>
                </a:solidFill>
                <a:latin typeface="Arial"/>
                <a:ea typeface="Arial"/>
                <a:cs typeface="Arial"/>
                <a:sym typeface="Arial"/>
              </a:rPr>
              <a:t>Consequence</a:t>
            </a:r>
            <a:endParaRPr sz="22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1900" b="0" i="0" u="none">
                <a:solidFill>
                  <a:srgbClr val="000000"/>
                </a:solidFill>
                <a:latin typeface="Arial"/>
                <a:ea typeface="Arial"/>
                <a:cs typeface="Arial"/>
                <a:sym typeface="Arial"/>
              </a:rPr>
              <a:t>Mr. Jones stops his instruction and raises his voice, prompting the student to put up the phone.</a:t>
            </a:r>
            <a:endParaRPr/>
          </a:p>
          <a:p>
            <a:pPr marL="0" marR="0" lvl="0" indent="0" algn="l" rtl="0">
              <a:lnSpc>
                <a:spcPct val="100000"/>
              </a:lnSpc>
              <a:spcBef>
                <a:spcPts val="0"/>
              </a:spcBef>
              <a:spcAft>
                <a:spcPts val="0"/>
              </a:spcAft>
              <a:buNone/>
            </a:pPr>
            <a:endParaRPr sz="1900" b="0" i="0" u="none">
              <a:solidFill>
                <a:srgbClr val="000000"/>
              </a:solidFill>
              <a:latin typeface="Arial"/>
              <a:ea typeface="Arial"/>
              <a:cs typeface="Arial"/>
              <a:sym typeface="Arial"/>
            </a:endParaRPr>
          </a:p>
        </p:txBody>
      </p:sp>
      <p:sp>
        <p:nvSpPr>
          <p:cNvPr id="341" name="Google Shape;341;p20"/>
          <p:cNvSpPr/>
          <p:nvPr/>
        </p:nvSpPr>
        <p:spPr>
          <a:xfrm>
            <a:off x="5840412" y="3727450"/>
            <a:ext cx="444500" cy="33655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42" name="Google Shape;342;p20"/>
          <p:cNvSpPr/>
          <p:nvPr/>
        </p:nvSpPr>
        <p:spPr>
          <a:xfrm>
            <a:off x="3402012" y="2647950"/>
            <a:ext cx="2339975" cy="2497137"/>
          </a:xfrm>
          <a:prstGeom prst="roundRect">
            <a:avLst>
              <a:gd name="adj" fmla="val 16667"/>
            </a:avLst>
          </a:prstGeom>
          <a:solidFill>
            <a:srgbClr val="D9EAD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Behavior</a:t>
            </a:r>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Student ignores Mr. Jones, pulls up the hood, and stays on phone</a:t>
            </a:r>
            <a:endParaRPr/>
          </a:p>
        </p:txBody>
      </p:sp>
      <p:sp>
        <p:nvSpPr>
          <p:cNvPr id="343" name="Google Shape;343;p20"/>
          <p:cNvSpPr/>
          <p:nvPr/>
        </p:nvSpPr>
        <p:spPr>
          <a:xfrm>
            <a:off x="2859087" y="3727450"/>
            <a:ext cx="444500" cy="33655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44" name="Google Shape;344;p20"/>
          <p:cNvSpPr/>
          <p:nvPr/>
        </p:nvSpPr>
        <p:spPr>
          <a:xfrm>
            <a:off x="422275" y="2647950"/>
            <a:ext cx="2338387" cy="2497137"/>
          </a:xfrm>
          <a:prstGeom prst="roundRect">
            <a:avLst>
              <a:gd name="adj" fmla="val 16667"/>
            </a:avLst>
          </a:prstGeom>
          <a:solidFill>
            <a:srgbClr val="CFE2F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Antecedent</a:t>
            </a:r>
            <a:endParaRPr/>
          </a:p>
          <a:p>
            <a:pPr marL="0" marR="0" lvl="0" indent="0" algn="ctr" rtl="0">
              <a:lnSpc>
                <a:spcPct val="100000"/>
              </a:lnSpc>
              <a:spcBef>
                <a:spcPts val="0"/>
              </a:spcBef>
              <a:spcAft>
                <a:spcPts val="0"/>
              </a:spcAft>
              <a:buClr>
                <a:srgbClr val="000000"/>
              </a:buClr>
              <a:buSzPts val="2100"/>
              <a:buFont typeface="Arial"/>
              <a:buNone/>
            </a:pPr>
            <a:endParaRPr sz="21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Mr. Jones prompts students to put phones away</a:t>
            </a:r>
            <a:endParaRPr/>
          </a:p>
        </p:txBody>
      </p:sp>
      <p:sp>
        <p:nvSpPr>
          <p:cNvPr id="345" name="Google Shape;345;p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ABC’s of Behavior Example 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1" title="Reflection in mirror"/>
          <p:cNvPicPr preferRelativeResize="0"/>
          <p:nvPr/>
        </p:nvPicPr>
        <p:blipFill rotWithShape="1">
          <a:blip r:embed="rId3">
            <a:alphaModFix/>
          </a:blip>
          <a:srcRect r="6041"/>
          <a:stretch/>
        </p:blipFill>
        <p:spPr>
          <a:xfrm>
            <a:off x="4485875" y="1907929"/>
            <a:ext cx="3978900" cy="2823096"/>
          </a:xfrm>
          <a:prstGeom prst="rect">
            <a:avLst/>
          </a:prstGeom>
          <a:noFill/>
          <a:ln>
            <a:noFill/>
          </a:ln>
        </p:spPr>
      </p:pic>
      <p:sp>
        <p:nvSpPr>
          <p:cNvPr id="351" name="Google Shape;351;p21"/>
          <p:cNvSpPr txBox="1">
            <a:spLocks noGrp="1"/>
          </p:cNvSpPr>
          <p:nvPr>
            <p:ph type="body" idx="1"/>
          </p:nvPr>
        </p:nvSpPr>
        <p:spPr>
          <a:xfrm>
            <a:off x="552450" y="1907925"/>
            <a:ext cx="3670500" cy="4535400"/>
          </a:xfrm>
          <a:prstGeom prst="rect">
            <a:avLst/>
          </a:prstGeom>
          <a:noFill/>
          <a:ln>
            <a:noFill/>
          </a:ln>
        </p:spPr>
        <p:txBody>
          <a:bodyPr spcFirstLastPara="1" wrap="square" lIns="91425" tIns="45700" rIns="91425" bIns="45700" anchor="t" anchorCtr="0">
            <a:normAutofit/>
          </a:bodyPr>
          <a:lstStyle/>
          <a:p>
            <a:pPr marL="1200150" lvl="0" indent="0" algn="l" rtl="0">
              <a:lnSpc>
                <a:spcPct val="90000"/>
              </a:lnSpc>
              <a:spcBef>
                <a:spcPts val="0"/>
              </a:spcBef>
              <a:spcAft>
                <a:spcPts val="0"/>
              </a:spcAft>
              <a:buNone/>
            </a:pPr>
            <a:r>
              <a:rPr lang="en-US" sz="3000" i="0" u="none">
                <a:solidFill>
                  <a:srgbClr val="000000"/>
                </a:solidFill>
                <a:latin typeface="Calibri"/>
                <a:ea typeface="Calibri"/>
                <a:cs typeface="Calibri"/>
                <a:sym typeface="Calibri"/>
              </a:rPr>
              <a:t>Let’s reflect on your personal scenario.</a:t>
            </a:r>
            <a:endParaRPr sz="3200" b="0" i="0" u="none">
              <a:solidFill>
                <a:srgbClr val="000000"/>
              </a:solidFill>
              <a:latin typeface="Verdana"/>
              <a:ea typeface="Verdana"/>
              <a:cs typeface="Verdana"/>
              <a:sym typeface="Verdana"/>
            </a:endParaRPr>
          </a:p>
          <a:p>
            <a:pPr marL="0" lvl="0" indent="0" algn="l" rtl="0">
              <a:lnSpc>
                <a:spcPct val="90000"/>
              </a:lnSpc>
              <a:spcBef>
                <a:spcPts val="2000"/>
              </a:spcBef>
              <a:spcAft>
                <a:spcPts val="2000"/>
              </a:spcAft>
              <a:buNone/>
            </a:pPr>
            <a:r>
              <a:rPr lang="en-US" sz="3000" i="0" u="none">
                <a:solidFill>
                  <a:srgbClr val="000000"/>
                </a:solidFill>
                <a:latin typeface="Calibri"/>
                <a:ea typeface="Calibri"/>
                <a:cs typeface="Calibri"/>
                <a:sym typeface="Calibri"/>
              </a:rPr>
              <a:t>Identify the antecedent, behavior, and consequence.</a:t>
            </a:r>
            <a:endParaRPr sz="3000">
              <a:latin typeface="Calibri"/>
              <a:ea typeface="Calibri"/>
              <a:cs typeface="Calibri"/>
              <a:sym typeface="Calibri"/>
            </a:endParaRPr>
          </a:p>
        </p:txBody>
      </p:sp>
      <p:sp>
        <p:nvSpPr>
          <p:cNvPr id="352" name="Google Shape;352;p21"/>
          <p:cNvSpPr txBox="1">
            <a:spLocks noGrp="1"/>
          </p:cNvSpPr>
          <p:nvPr>
            <p:ph type="title"/>
          </p:nvPr>
        </p:nvSpPr>
        <p:spPr>
          <a:xfrm>
            <a:off x="2915625" y="228600"/>
            <a:ext cx="59997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4400" i="0" u="none">
                <a:solidFill>
                  <a:srgbClr val="FFFFFF"/>
                </a:solidFill>
                <a:latin typeface="Verdana"/>
                <a:ea typeface="Verdana"/>
                <a:cs typeface="Verdana"/>
                <a:sym typeface="Verdana"/>
              </a:rPr>
              <a:t>Reflection</a:t>
            </a:r>
            <a:endParaRPr sz="4400">
              <a:latin typeface="Verdana"/>
              <a:ea typeface="Verdana"/>
              <a:cs typeface="Verdana"/>
              <a:sym typeface="Verdana"/>
            </a:endParaRPr>
          </a:p>
        </p:txBody>
      </p:sp>
      <p:pic>
        <p:nvPicPr>
          <p:cNvPr id="353" name="Google Shape;353;p21"/>
          <p:cNvPicPr preferRelativeResize="0"/>
          <p:nvPr/>
        </p:nvPicPr>
        <p:blipFill>
          <a:blip r:embed="rId4">
            <a:alphaModFix/>
          </a:blip>
          <a:stretch>
            <a:fillRect/>
          </a:stretch>
        </p:blipFill>
        <p:spPr>
          <a:xfrm>
            <a:off x="552450" y="1962150"/>
            <a:ext cx="1047750" cy="1047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2"/>
          <p:cNvSpPr txBox="1"/>
          <p:nvPr/>
        </p:nvSpPr>
        <p:spPr>
          <a:xfrm>
            <a:off x="4548187" y="3535362"/>
            <a:ext cx="32529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B45F06"/>
              </a:buClr>
              <a:buSzPts val="2000"/>
              <a:buFont typeface="Verdana"/>
              <a:buNone/>
            </a:pPr>
            <a:r>
              <a:rPr lang="en-US" sz="2000" b="0" i="0" u="none">
                <a:solidFill>
                  <a:schemeClr val="dk1"/>
                </a:solidFill>
                <a:latin typeface="Verdana"/>
                <a:ea typeface="Verdana"/>
                <a:cs typeface="Verdana"/>
                <a:sym typeface="Verdana"/>
              </a:rPr>
              <a:t>MEDICATIONS</a:t>
            </a:r>
            <a:endParaRPr>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sz="2000" b="0" i="0" u="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accent2"/>
              </a:buClr>
              <a:buSzPts val="2000"/>
              <a:buFont typeface="Verdana"/>
              <a:buNone/>
            </a:pPr>
            <a:r>
              <a:rPr lang="en-US" sz="2000" b="0" i="0" u="none">
                <a:solidFill>
                  <a:schemeClr val="dk1"/>
                </a:solidFill>
                <a:latin typeface="Verdana"/>
                <a:ea typeface="Verdana"/>
                <a:cs typeface="Verdana"/>
                <a:sym typeface="Verdana"/>
              </a:rPr>
              <a:t>ANXIETY/DEPRESSION</a:t>
            </a:r>
            <a:endParaRPr>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sz="2000" b="0" i="0" u="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FF0000"/>
              </a:buClr>
              <a:buSzPts val="2000"/>
              <a:buFont typeface="Verdana"/>
              <a:buNone/>
            </a:pPr>
            <a:r>
              <a:rPr lang="en-US" sz="2000" b="0" i="0" u="none">
                <a:solidFill>
                  <a:schemeClr val="dk1"/>
                </a:solidFill>
                <a:latin typeface="Verdana"/>
                <a:ea typeface="Verdana"/>
                <a:cs typeface="Verdana"/>
                <a:sym typeface="Verdana"/>
              </a:rPr>
              <a:t>CONFLICT</a:t>
            </a:r>
            <a:endParaRPr>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sz="2000" b="0" i="0" u="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9D90A0"/>
              </a:buClr>
              <a:buSzPts val="2000"/>
              <a:buFont typeface="Verdana"/>
              <a:buNone/>
            </a:pPr>
            <a:r>
              <a:rPr lang="en-US" sz="2000" b="0" i="0" u="none">
                <a:solidFill>
                  <a:schemeClr val="dk1"/>
                </a:solidFill>
                <a:latin typeface="Verdana"/>
                <a:ea typeface="Verdana"/>
                <a:cs typeface="Verdana"/>
                <a:sym typeface="Verdana"/>
              </a:rPr>
              <a:t>SLEEP PROBLEMS</a:t>
            </a:r>
            <a:endParaRPr>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sz="2000" b="0" i="0" u="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7F8FA9"/>
              </a:buClr>
              <a:buSzPts val="2000"/>
              <a:buFont typeface="Verdana"/>
              <a:buNone/>
            </a:pPr>
            <a:r>
              <a:rPr lang="en-US" sz="2000">
                <a:solidFill>
                  <a:schemeClr val="dk1"/>
                </a:solidFill>
                <a:latin typeface="Verdana"/>
                <a:ea typeface="Verdana"/>
                <a:cs typeface="Verdana"/>
                <a:sym typeface="Verdana"/>
              </a:rPr>
              <a:t>ADVERSE</a:t>
            </a:r>
            <a:r>
              <a:rPr lang="en-US" sz="2000" b="0" i="0" u="none">
                <a:solidFill>
                  <a:schemeClr val="dk1"/>
                </a:solidFill>
                <a:latin typeface="Verdana"/>
                <a:ea typeface="Verdana"/>
                <a:cs typeface="Verdana"/>
                <a:sym typeface="Verdana"/>
              </a:rPr>
              <a:t> EVENT</a:t>
            </a:r>
            <a:endParaRPr>
              <a:solidFill>
                <a:schemeClr val="dk1"/>
              </a:solidFill>
            </a:endParaRPr>
          </a:p>
        </p:txBody>
      </p:sp>
      <p:sp>
        <p:nvSpPr>
          <p:cNvPr id="359" name="Google Shape;359;p22"/>
          <p:cNvSpPr txBox="1"/>
          <p:nvPr/>
        </p:nvSpPr>
        <p:spPr>
          <a:xfrm>
            <a:off x="653764" y="3476062"/>
            <a:ext cx="2983800" cy="2955300"/>
          </a:xfrm>
          <a:prstGeom prst="rect">
            <a:avLst/>
          </a:prstGeom>
          <a:noFill/>
          <a:ln>
            <a:noFill/>
          </a:ln>
        </p:spPr>
        <p:txBody>
          <a:bodyPr spcFirstLastPara="1" wrap="square" lIns="91425" tIns="91425" rIns="91425" bIns="91425" anchor="t" anchorCtr="0">
            <a:spAutoFit/>
          </a:bodyPr>
          <a:lstStyle/>
          <a:p>
            <a:pPr marL="0" marR="0" lvl="0" indent="457200" algn="l" rtl="0">
              <a:lnSpc>
                <a:spcPct val="100000"/>
              </a:lnSpc>
              <a:spcBef>
                <a:spcPts val="0"/>
              </a:spcBef>
              <a:spcAft>
                <a:spcPts val="0"/>
              </a:spcAft>
              <a:buClr>
                <a:srgbClr val="9900FF"/>
              </a:buClr>
              <a:buSzPts val="2000"/>
              <a:buFont typeface="Verdana"/>
              <a:buNone/>
            </a:pPr>
            <a:r>
              <a:rPr lang="en-US" sz="2000" b="0" i="0" u="none">
                <a:solidFill>
                  <a:schemeClr val="dk1"/>
                </a:solidFill>
                <a:latin typeface="Verdana"/>
                <a:ea typeface="Verdana"/>
                <a:cs typeface="Verdana"/>
                <a:sym typeface="Verdana"/>
              </a:rPr>
              <a:t>FATIGUE</a:t>
            </a:r>
            <a:endParaRPr>
              <a:solidFill>
                <a:schemeClr val="dk1"/>
              </a:solidFill>
            </a:endParaRPr>
          </a:p>
          <a:p>
            <a:pPr marL="0" marR="0" lvl="0" indent="457200" algn="l" rtl="0">
              <a:lnSpc>
                <a:spcPct val="100000"/>
              </a:lnSpc>
              <a:spcBef>
                <a:spcPts val="0"/>
              </a:spcBef>
              <a:spcAft>
                <a:spcPts val="0"/>
              </a:spcAft>
              <a:buClr>
                <a:srgbClr val="000000"/>
              </a:buClr>
              <a:buSzPts val="2000"/>
              <a:buFont typeface="Arial"/>
              <a:buNone/>
            </a:pPr>
            <a:endParaRPr sz="2000" b="0" i="0" u="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FF"/>
              </a:buClr>
              <a:buSzPts val="2000"/>
              <a:buFont typeface="Verdana"/>
              <a:buNone/>
            </a:pPr>
            <a:r>
              <a:rPr lang="en-US" sz="2000" b="0" i="0" u="none">
                <a:solidFill>
                  <a:schemeClr val="dk1"/>
                </a:solidFill>
                <a:latin typeface="Verdana"/>
                <a:ea typeface="Verdana"/>
                <a:cs typeface="Verdana"/>
                <a:sym typeface="Verdana"/>
              </a:rPr>
              <a:t>TRANSITIONS</a:t>
            </a:r>
            <a:endParaRPr>
              <a:solidFill>
                <a:schemeClr val="dk1"/>
              </a:solidFill>
            </a:endParaRPr>
          </a:p>
          <a:p>
            <a:pPr marL="0" marR="0" lvl="0" indent="457200" algn="l" rtl="0">
              <a:lnSpc>
                <a:spcPct val="100000"/>
              </a:lnSpc>
              <a:spcBef>
                <a:spcPts val="0"/>
              </a:spcBef>
              <a:spcAft>
                <a:spcPts val="0"/>
              </a:spcAft>
              <a:buClr>
                <a:srgbClr val="000000"/>
              </a:buClr>
              <a:buSzPts val="2000"/>
              <a:buFont typeface="Arial"/>
              <a:buNone/>
            </a:pPr>
            <a:endParaRPr sz="2000" b="0" i="0" u="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FF9800"/>
              </a:buClr>
              <a:buSzPts val="2000"/>
              <a:buFont typeface="Verdana"/>
              <a:buNone/>
            </a:pPr>
            <a:r>
              <a:rPr lang="en-US" sz="2000" b="0" i="0" u="none">
                <a:solidFill>
                  <a:schemeClr val="dk1"/>
                </a:solidFill>
                <a:latin typeface="Verdana"/>
                <a:ea typeface="Verdana"/>
                <a:cs typeface="Verdana"/>
                <a:sym typeface="Verdana"/>
              </a:rPr>
              <a:t>TIME OF DAY</a:t>
            </a:r>
            <a:endParaRPr>
              <a:solidFill>
                <a:schemeClr val="dk1"/>
              </a:solidFill>
            </a:endParaRPr>
          </a:p>
          <a:p>
            <a:pPr marL="0" marR="0" lvl="0" indent="457200" algn="l" rtl="0">
              <a:lnSpc>
                <a:spcPct val="100000"/>
              </a:lnSpc>
              <a:spcBef>
                <a:spcPts val="0"/>
              </a:spcBef>
              <a:spcAft>
                <a:spcPts val="0"/>
              </a:spcAft>
              <a:buClr>
                <a:srgbClr val="000000"/>
              </a:buClr>
              <a:buSzPts val="2000"/>
              <a:buFont typeface="Arial"/>
              <a:buNone/>
            </a:pPr>
            <a:endParaRPr sz="2000" b="0" i="0" u="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741B47"/>
              </a:buClr>
              <a:buSzPts val="2000"/>
              <a:buFont typeface="Verdana"/>
              <a:buNone/>
            </a:pPr>
            <a:r>
              <a:rPr lang="en-US" sz="2000" b="0" i="0" u="none">
                <a:solidFill>
                  <a:schemeClr val="dk1"/>
                </a:solidFill>
                <a:latin typeface="Verdana"/>
                <a:ea typeface="Verdana"/>
                <a:cs typeface="Verdana"/>
                <a:sym typeface="Verdana"/>
              </a:rPr>
              <a:t>HUNGER</a:t>
            </a:r>
            <a:endParaRPr>
              <a:solidFill>
                <a:schemeClr val="dk1"/>
              </a:solidFill>
            </a:endParaRPr>
          </a:p>
          <a:p>
            <a:pPr marL="0" marR="0" lvl="0" indent="457200" algn="l" rtl="0">
              <a:lnSpc>
                <a:spcPct val="100000"/>
              </a:lnSpc>
              <a:spcBef>
                <a:spcPts val="0"/>
              </a:spcBef>
              <a:spcAft>
                <a:spcPts val="0"/>
              </a:spcAft>
              <a:buClr>
                <a:srgbClr val="000000"/>
              </a:buClr>
              <a:buSzPts val="2000"/>
              <a:buFont typeface="Arial"/>
              <a:buNone/>
            </a:pPr>
            <a:endParaRPr sz="2000" b="0" i="0" u="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FF00FF"/>
              </a:buClr>
              <a:buSzPts val="2000"/>
              <a:buFont typeface="Verdana"/>
              <a:buNone/>
            </a:pPr>
            <a:r>
              <a:rPr lang="en-US" sz="2000" b="0" i="0" u="none">
                <a:solidFill>
                  <a:schemeClr val="dk1"/>
                </a:solidFill>
                <a:latin typeface="Verdana"/>
                <a:ea typeface="Verdana"/>
                <a:cs typeface="Verdana"/>
                <a:sym typeface="Verdana"/>
              </a:rPr>
              <a:t>SICK/ALLERGIES</a:t>
            </a:r>
            <a:endParaRPr>
              <a:solidFill>
                <a:schemeClr val="dk1"/>
              </a:solidFill>
            </a:endParaRPr>
          </a:p>
        </p:txBody>
      </p:sp>
      <p:sp>
        <p:nvSpPr>
          <p:cNvPr id="360" name="Google Shape;360;p22"/>
          <p:cNvSpPr txBox="1">
            <a:spLocks noGrp="1"/>
          </p:cNvSpPr>
          <p:nvPr>
            <p:ph type="body" idx="1"/>
          </p:nvPr>
        </p:nvSpPr>
        <p:spPr>
          <a:xfrm>
            <a:off x="597150" y="1479600"/>
            <a:ext cx="7949700" cy="159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None/>
            </a:pPr>
            <a:r>
              <a:rPr lang="en-US" sz="3400" i="0" u="none">
                <a:solidFill>
                  <a:srgbClr val="000000"/>
                </a:solidFill>
                <a:latin typeface="Calibri"/>
                <a:ea typeface="Calibri"/>
                <a:cs typeface="Calibri"/>
                <a:sym typeface="Calibri"/>
              </a:rPr>
              <a:t>… help explain why people respond differently at different times when presented with the same set of </a:t>
            </a:r>
            <a:r>
              <a:rPr lang="en-US" sz="3400" i="0" u="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triggers</a:t>
            </a:r>
            <a:endParaRPr sz="3400">
              <a:latin typeface="Calibri"/>
              <a:ea typeface="Calibri"/>
              <a:cs typeface="Calibri"/>
              <a:sym typeface="Calibri"/>
            </a:endParaRPr>
          </a:p>
        </p:txBody>
      </p:sp>
      <p:sp>
        <p:nvSpPr>
          <p:cNvPr id="361" name="Google Shape;361;p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Setting Events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xEl>
                                              <p:pRg st="0" end="0"/>
                                            </p:txEl>
                                          </p:spTgt>
                                        </p:tgtEl>
                                        <p:attrNameLst>
                                          <p:attrName>style.visibility</p:attrName>
                                        </p:attrNameLst>
                                      </p:cBhvr>
                                      <p:to>
                                        <p:strVal val="visible"/>
                                      </p:to>
                                    </p:set>
                                    <p:animEffect transition="in" filter="fade">
                                      <p:cBhvr>
                                        <p:cTn id="7" dur="1000"/>
                                        <p:tgtEl>
                                          <p:spTgt spid="3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xEl>
                                              <p:pRg st="1" end="1"/>
                                            </p:txEl>
                                          </p:spTgt>
                                        </p:tgtEl>
                                        <p:attrNameLst>
                                          <p:attrName>style.visibility</p:attrName>
                                        </p:attrNameLst>
                                      </p:cBhvr>
                                      <p:to>
                                        <p:strVal val="visible"/>
                                      </p:to>
                                    </p:set>
                                    <p:animEffect transition="in" filter="fade">
                                      <p:cBhvr>
                                        <p:cTn id="12" dur="1000"/>
                                        <p:tgtEl>
                                          <p:spTgt spid="3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xEl>
                                              <p:pRg st="2" end="2"/>
                                            </p:txEl>
                                          </p:spTgt>
                                        </p:tgtEl>
                                        <p:attrNameLst>
                                          <p:attrName>style.visibility</p:attrName>
                                        </p:attrNameLst>
                                      </p:cBhvr>
                                      <p:to>
                                        <p:strVal val="visible"/>
                                      </p:to>
                                    </p:set>
                                    <p:animEffect transition="in" filter="fade">
                                      <p:cBhvr>
                                        <p:cTn id="17" dur="1000"/>
                                        <p:tgtEl>
                                          <p:spTgt spid="3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9">
                                            <p:txEl>
                                              <p:pRg st="3" end="3"/>
                                            </p:txEl>
                                          </p:spTgt>
                                        </p:tgtEl>
                                        <p:attrNameLst>
                                          <p:attrName>style.visibility</p:attrName>
                                        </p:attrNameLst>
                                      </p:cBhvr>
                                      <p:to>
                                        <p:strVal val="visible"/>
                                      </p:to>
                                    </p:set>
                                    <p:animEffect transition="in" filter="fade">
                                      <p:cBhvr>
                                        <p:cTn id="22" dur="1000"/>
                                        <p:tgtEl>
                                          <p:spTgt spid="3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9">
                                            <p:txEl>
                                              <p:pRg st="4" end="4"/>
                                            </p:txEl>
                                          </p:spTgt>
                                        </p:tgtEl>
                                        <p:attrNameLst>
                                          <p:attrName>style.visibility</p:attrName>
                                        </p:attrNameLst>
                                      </p:cBhvr>
                                      <p:to>
                                        <p:strVal val="visible"/>
                                      </p:to>
                                    </p:set>
                                    <p:animEffect transition="in" filter="fade">
                                      <p:cBhvr>
                                        <p:cTn id="27" dur="1000"/>
                                        <p:tgtEl>
                                          <p:spTgt spid="3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9">
                                            <p:txEl>
                                              <p:pRg st="5" end="5"/>
                                            </p:txEl>
                                          </p:spTgt>
                                        </p:tgtEl>
                                        <p:attrNameLst>
                                          <p:attrName>style.visibility</p:attrName>
                                        </p:attrNameLst>
                                      </p:cBhvr>
                                      <p:to>
                                        <p:strVal val="visible"/>
                                      </p:to>
                                    </p:set>
                                    <p:animEffect transition="in" filter="fade">
                                      <p:cBhvr>
                                        <p:cTn id="32" dur="1000"/>
                                        <p:tgtEl>
                                          <p:spTgt spid="3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9">
                                            <p:txEl>
                                              <p:pRg st="6" end="6"/>
                                            </p:txEl>
                                          </p:spTgt>
                                        </p:tgtEl>
                                        <p:attrNameLst>
                                          <p:attrName>style.visibility</p:attrName>
                                        </p:attrNameLst>
                                      </p:cBhvr>
                                      <p:to>
                                        <p:strVal val="visible"/>
                                      </p:to>
                                    </p:set>
                                    <p:animEffect transition="in" filter="fade">
                                      <p:cBhvr>
                                        <p:cTn id="37" dur="1000"/>
                                        <p:tgtEl>
                                          <p:spTgt spid="35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9">
                                            <p:txEl>
                                              <p:pRg st="7" end="7"/>
                                            </p:txEl>
                                          </p:spTgt>
                                        </p:tgtEl>
                                        <p:attrNameLst>
                                          <p:attrName>style.visibility</p:attrName>
                                        </p:attrNameLst>
                                      </p:cBhvr>
                                      <p:to>
                                        <p:strVal val="visible"/>
                                      </p:to>
                                    </p:set>
                                    <p:animEffect transition="in" filter="fade">
                                      <p:cBhvr>
                                        <p:cTn id="42" dur="1000"/>
                                        <p:tgtEl>
                                          <p:spTgt spid="35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9">
                                            <p:txEl>
                                              <p:pRg st="8" end="8"/>
                                            </p:txEl>
                                          </p:spTgt>
                                        </p:tgtEl>
                                        <p:attrNameLst>
                                          <p:attrName>style.visibility</p:attrName>
                                        </p:attrNameLst>
                                      </p:cBhvr>
                                      <p:to>
                                        <p:strVal val="visible"/>
                                      </p:to>
                                    </p:set>
                                    <p:animEffect transition="in" filter="fade">
                                      <p:cBhvr>
                                        <p:cTn id="47" dur="1000"/>
                                        <p:tgtEl>
                                          <p:spTgt spid="35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8">
                                            <p:txEl>
                                              <p:pRg st="0" end="0"/>
                                            </p:txEl>
                                          </p:spTgt>
                                        </p:tgtEl>
                                        <p:attrNameLst>
                                          <p:attrName>style.visibility</p:attrName>
                                        </p:attrNameLst>
                                      </p:cBhvr>
                                      <p:to>
                                        <p:strVal val="visible"/>
                                      </p:to>
                                    </p:set>
                                    <p:animEffect transition="in" filter="fade">
                                      <p:cBhvr>
                                        <p:cTn id="52" dur="1000"/>
                                        <p:tgtEl>
                                          <p:spTgt spid="35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8">
                                            <p:txEl>
                                              <p:pRg st="1" end="1"/>
                                            </p:txEl>
                                          </p:spTgt>
                                        </p:tgtEl>
                                        <p:attrNameLst>
                                          <p:attrName>style.visibility</p:attrName>
                                        </p:attrNameLst>
                                      </p:cBhvr>
                                      <p:to>
                                        <p:strVal val="visible"/>
                                      </p:to>
                                    </p:set>
                                    <p:animEffect transition="in" filter="fade">
                                      <p:cBhvr>
                                        <p:cTn id="57" dur="1000"/>
                                        <p:tgtEl>
                                          <p:spTgt spid="35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58">
                                            <p:txEl>
                                              <p:pRg st="2" end="2"/>
                                            </p:txEl>
                                          </p:spTgt>
                                        </p:tgtEl>
                                        <p:attrNameLst>
                                          <p:attrName>style.visibility</p:attrName>
                                        </p:attrNameLst>
                                      </p:cBhvr>
                                      <p:to>
                                        <p:strVal val="visible"/>
                                      </p:to>
                                    </p:set>
                                    <p:animEffect transition="in" filter="fade">
                                      <p:cBhvr>
                                        <p:cTn id="62" dur="1000"/>
                                        <p:tgtEl>
                                          <p:spTgt spid="35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8">
                                            <p:txEl>
                                              <p:pRg st="3" end="3"/>
                                            </p:txEl>
                                          </p:spTgt>
                                        </p:tgtEl>
                                        <p:attrNameLst>
                                          <p:attrName>style.visibility</p:attrName>
                                        </p:attrNameLst>
                                      </p:cBhvr>
                                      <p:to>
                                        <p:strVal val="visible"/>
                                      </p:to>
                                    </p:set>
                                    <p:animEffect transition="in" filter="fade">
                                      <p:cBhvr>
                                        <p:cTn id="67" dur="1000"/>
                                        <p:tgtEl>
                                          <p:spTgt spid="35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8">
                                            <p:txEl>
                                              <p:pRg st="4" end="4"/>
                                            </p:txEl>
                                          </p:spTgt>
                                        </p:tgtEl>
                                        <p:attrNameLst>
                                          <p:attrName>style.visibility</p:attrName>
                                        </p:attrNameLst>
                                      </p:cBhvr>
                                      <p:to>
                                        <p:strVal val="visible"/>
                                      </p:to>
                                    </p:set>
                                    <p:animEffect transition="in" filter="fade">
                                      <p:cBhvr>
                                        <p:cTn id="72" dur="1000"/>
                                        <p:tgtEl>
                                          <p:spTgt spid="358">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58">
                                            <p:txEl>
                                              <p:pRg st="5" end="5"/>
                                            </p:txEl>
                                          </p:spTgt>
                                        </p:tgtEl>
                                        <p:attrNameLst>
                                          <p:attrName>style.visibility</p:attrName>
                                        </p:attrNameLst>
                                      </p:cBhvr>
                                      <p:to>
                                        <p:strVal val="visible"/>
                                      </p:to>
                                    </p:set>
                                    <p:animEffect transition="in" filter="fade">
                                      <p:cBhvr>
                                        <p:cTn id="77" dur="1000"/>
                                        <p:tgtEl>
                                          <p:spTgt spid="358">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58">
                                            <p:txEl>
                                              <p:pRg st="6" end="6"/>
                                            </p:txEl>
                                          </p:spTgt>
                                        </p:tgtEl>
                                        <p:attrNameLst>
                                          <p:attrName>style.visibility</p:attrName>
                                        </p:attrNameLst>
                                      </p:cBhvr>
                                      <p:to>
                                        <p:strVal val="visible"/>
                                      </p:to>
                                    </p:set>
                                    <p:animEffect transition="in" filter="fade">
                                      <p:cBhvr>
                                        <p:cTn id="82" dur="1000"/>
                                        <p:tgtEl>
                                          <p:spTgt spid="358">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58">
                                            <p:txEl>
                                              <p:pRg st="7" end="7"/>
                                            </p:txEl>
                                          </p:spTgt>
                                        </p:tgtEl>
                                        <p:attrNameLst>
                                          <p:attrName>style.visibility</p:attrName>
                                        </p:attrNameLst>
                                      </p:cBhvr>
                                      <p:to>
                                        <p:strVal val="visible"/>
                                      </p:to>
                                    </p:set>
                                    <p:animEffect transition="in" filter="fade">
                                      <p:cBhvr>
                                        <p:cTn id="87" dur="1000"/>
                                        <p:tgtEl>
                                          <p:spTgt spid="358">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58">
                                            <p:txEl>
                                              <p:pRg st="8" end="8"/>
                                            </p:txEl>
                                          </p:spTgt>
                                        </p:tgtEl>
                                        <p:attrNameLst>
                                          <p:attrName>style.visibility</p:attrName>
                                        </p:attrNameLst>
                                      </p:cBhvr>
                                      <p:to>
                                        <p:strVal val="visible"/>
                                      </p:to>
                                    </p:set>
                                    <p:animEffect transition="in" filter="fade">
                                      <p:cBhvr>
                                        <p:cTn id="92" dur="1000"/>
                                        <p:tgtEl>
                                          <p:spTgt spid="3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3"/>
          <p:cNvSpPr txBox="1"/>
          <p:nvPr/>
        </p:nvSpPr>
        <p:spPr>
          <a:xfrm>
            <a:off x="6824662" y="3633787"/>
            <a:ext cx="1997075" cy="11430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a:solidFill>
                  <a:schemeClr val="lt1"/>
                </a:solidFill>
                <a:latin typeface="Arial"/>
                <a:ea typeface="Arial"/>
                <a:cs typeface="Arial"/>
                <a:sym typeface="Arial"/>
              </a:rPr>
              <a:t>CONSEQUENCE</a:t>
            </a:r>
            <a:endParaRPr>
              <a:solidFill>
                <a:schemeClr val="lt1"/>
              </a:solidFill>
            </a:endParaRPr>
          </a:p>
        </p:txBody>
      </p:sp>
      <p:sp>
        <p:nvSpPr>
          <p:cNvPr id="367" name="Google Shape;367;p23"/>
          <p:cNvSpPr/>
          <p:nvPr/>
        </p:nvSpPr>
        <p:spPr>
          <a:xfrm>
            <a:off x="6143625" y="4027487"/>
            <a:ext cx="460500" cy="384300"/>
          </a:xfrm>
          <a:prstGeom prst="rightArrow">
            <a:avLst>
              <a:gd name="adj1" fmla="val 12595"/>
              <a:gd name="adj2" fmla="val 50000"/>
            </a:avLst>
          </a:prstGeom>
          <a:solidFill>
            <a:srgbClr val="1919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68" name="Google Shape;368;p23"/>
          <p:cNvSpPr txBox="1"/>
          <p:nvPr/>
        </p:nvSpPr>
        <p:spPr>
          <a:xfrm>
            <a:off x="4065587" y="3633787"/>
            <a:ext cx="1763712" cy="11430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a:solidFill>
                  <a:srgbClr val="FFFFFF"/>
                </a:solidFill>
                <a:latin typeface="Arial"/>
                <a:ea typeface="Arial"/>
                <a:cs typeface="Arial"/>
                <a:sym typeface="Arial"/>
              </a:rPr>
              <a:t>BEHAVIOR</a:t>
            </a:r>
            <a:endParaRPr/>
          </a:p>
        </p:txBody>
      </p:sp>
      <p:sp>
        <p:nvSpPr>
          <p:cNvPr id="369" name="Google Shape;369;p23"/>
          <p:cNvSpPr/>
          <p:nvPr/>
        </p:nvSpPr>
        <p:spPr>
          <a:xfrm>
            <a:off x="3379787" y="4013200"/>
            <a:ext cx="458787" cy="382587"/>
          </a:xfrm>
          <a:prstGeom prst="rightArrow">
            <a:avLst>
              <a:gd name="adj1" fmla="val 12595"/>
              <a:gd name="adj2" fmla="val 50000"/>
            </a:avLst>
          </a:prstGeom>
          <a:solidFill>
            <a:srgbClr val="1919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70" name="Google Shape;370;p23"/>
          <p:cNvSpPr txBox="1"/>
          <p:nvPr/>
        </p:nvSpPr>
        <p:spPr>
          <a:xfrm>
            <a:off x="1389062" y="3633787"/>
            <a:ext cx="1763712" cy="11430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chemeClr val="lt1"/>
                </a:solidFill>
                <a:latin typeface="Arial"/>
                <a:ea typeface="Arial"/>
                <a:cs typeface="Arial"/>
                <a:sym typeface="Arial"/>
              </a:rPr>
              <a:t>ANTECEDENT</a:t>
            </a:r>
            <a:endParaRPr>
              <a:solidFill>
                <a:schemeClr val="lt1"/>
              </a:solidFill>
            </a:endParaRPr>
          </a:p>
        </p:txBody>
      </p:sp>
      <p:sp>
        <p:nvSpPr>
          <p:cNvPr id="371" name="Google Shape;371;p23"/>
          <p:cNvSpPr/>
          <p:nvPr/>
        </p:nvSpPr>
        <p:spPr>
          <a:xfrm>
            <a:off x="568325" y="3252787"/>
            <a:ext cx="736600" cy="1143000"/>
          </a:xfrm>
          <a:prstGeom prst="curvedRightArrow">
            <a:avLst>
              <a:gd name="adj1" fmla="val 14641"/>
              <a:gd name="adj2" fmla="val 19860"/>
              <a:gd name="adj3" fmla="val 16200"/>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72" name="Google Shape;372;p23"/>
          <p:cNvSpPr txBox="1"/>
          <p:nvPr/>
        </p:nvSpPr>
        <p:spPr>
          <a:xfrm>
            <a:off x="457200" y="2286000"/>
            <a:ext cx="1763712" cy="11430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SETTING EVENT</a:t>
            </a:r>
            <a:endParaRPr/>
          </a:p>
        </p:txBody>
      </p:sp>
      <p:sp>
        <p:nvSpPr>
          <p:cNvPr id="373" name="Google Shape;373;p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ABC’s of Behavior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4"/>
          <p:cNvSpPr/>
          <p:nvPr/>
        </p:nvSpPr>
        <p:spPr>
          <a:xfrm>
            <a:off x="6383337" y="2724150"/>
            <a:ext cx="2338500" cy="2497200"/>
          </a:xfrm>
          <a:prstGeom prst="roundRect">
            <a:avLst>
              <a:gd name="adj" fmla="val 16667"/>
            </a:avLst>
          </a:prstGeom>
          <a:solidFill>
            <a:srgbClr val="EAD1DC"/>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Consequence</a:t>
            </a:r>
            <a:endParaRPr sz="21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1900" b="0" i="0" u="none">
                <a:solidFill>
                  <a:srgbClr val="000000"/>
                </a:solidFill>
                <a:latin typeface="Arial"/>
                <a:ea typeface="Arial"/>
                <a:cs typeface="Arial"/>
                <a:sym typeface="Arial"/>
              </a:rPr>
              <a:t>Mr. Jones stops his instruction and raises his voice, prompting the student to put up the phone.</a:t>
            </a:r>
            <a:endParaRPr/>
          </a:p>
          <a:p>
            <a:pPr marL="0" marR="0" lvl="0" indent="0" algn="l" rtl="0">
              <a:lnSpc>
                <a:spcPct val="100000"/>
              </a:lnSpc>
              <a:spcBef>
                <a:spcPts val="0"/>
              </a:spcBef>
              <a:spcAft>
                <a:spcPts val="0"/>
              </a:spcAft>
              <a:buNone/>
            </a:pPr>
            <a:endParaRPr sz="1900" b="0" i="0" u="none">
              <a:solidFill>
                <a:srgbClr val="000000"/>
              </a:solidFill>
              <a:latin typeface="Arial"/>
              <a:ea typeface="Arial"/>
              <a:cs typeface="Arial"/>
              <a:sym typeface="Arial"/>
            </a:endParaRPr>
          </a:p>
        </p:txBody>
      </p:sp>
      <p:sp>
        <p:nvSpPr>
          <p:cNvPr id="379" name="Google Shape;379;p24"/>
          <p:cNvSpPr/>
          <p:nvPr/>
        </p:nvSpPr>
        <p:spPr>
          <a:xfrm>
            <a:off x="5840412" y="3803650"/>
            <a:ext cx="444600" cy="33660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0" name="Google Shape;380;p24"/>
          <p:cNvSpPr/>
          <p:nvPr/>
        </p:nvSpPr>
        <p:spPr>
          <a:xfrm>
            <a:off x="3402012" y="2724150"/>
            <a:ext cx="2340000" cy="2497200"/>
          </a:xfrm>
          <a:prstGeom prst="roundRect">
            <a:avLst>
              <a:gd name="adj" fmla="val 16667"/>
            </a:avLst>
          </a:prstGeom>
          <a:solidFill>
            <a:srgbClr val="D9EAD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Behavior</a:t>
            </a:r>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Student ignores Mr. Jones, pulls up the hood, and stays on phone</a:t>
            </a:r>
            <a:endParaRPr/>
          </a:p>
        </p:txBody>
      </p:sp>
      <p:sp>
        <p:nvSpPr>
          <p:cNvPr id="381" name="Google Shape;381;p24"/>
          <p:cNvSpPr/>
          <p:nvPr/>
        </p:nvSpPr>
        <p:spPr>
          <a:xfrm>
            <a:off x="2859087" y="3803650"/>
            <a:ext cx="444600" cy="33660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2" name="Google Shape;382;p24"/>
          <p:cNvSpPr/>
          <p:nvPr/>
        </p:nvSpPr>
        <p:spPr>
          <a:xfrm>
            <a:off x="422275" y="2724150"/>
            <a:ext cx="2338500" cy="2497200"/>
          </a:xfrm>
          <a:prstGeom prst="roundRect">
            <a:avLst>
              <a:gd name="adj" fmla="val 16667"/>
            </a:avLst>
          </a:prstGeom>
          <a:solidFill>
            <a:srgbClr val="CFE2F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Antecedent</a:t>
            </a:r>
            <a:endParaRPr/>
          </a:p>
          <a:p>
            <a:pPr marL="0" marR="0" lvl="0" indent="0" algn="ctr" rtl="0">
              <a:lnSpc>
                <a:spcPct val="100000"/>
              </a:lnSpc>
              <a:spcBef>
                <a:spcPts val="0"/>
              </a:spcBef>
              <a:spcAft>
                <a:spcPts val="0"/>
              </a:spcAft>
              <a:buClr>
                <a:srgbClr val="000000"/>
              </a:buClr>
              <a:buSzPts val="2100"/>
              <a:buFont typeface="Arial"/>
              <a:buNone/>
            </a:pPr>
            <a:endParaRPr sz="21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Mr. Jones prompts students to put phones away</a:t>
            </a:r>
            <a:endParaRPr/>
          </a:p>
        </p:txBody>
      </p:sp>
      <p:sp>
        <p:nvSpPr>
          <p:cNvPr id="383" name="Google Shape;383;p24"/>
          <p:cNvSpPr/>
          <p:nvPr/>
        </p:nvSpPr>
        <p:spPr>
          <a:xfrm>
            <a:off x="228600" y="2360612"/>
            <a:ext cx="635100" cy="1293900"/>
          </a:xfrm>
          <a:prstGeom prst="curvedRightArrow">
            <a:avLst>
              <a:gd name="adj1" fmla="val 16296"/>
              <a:gd name="adj2" fmla="val 20274"/>
              <a:gd name="adj3" fmla="val 162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4" name="Google Shape;384;p24"/>
          <p:cNvSpPr/>
          <p:nvPr/>
        </p:nvSpPr>
        <p:spPr>
          <a:xfrm>
            <a:off x="233350" y="1330325"/>
            <a:ext cx="2067000" cy="1293900"/>
          </a:xfrm>
          <a:prstGeom prst="roundRect">
            <a:avLst>
              <a:gd name="adj" fmla="val 16667"/>
            </a:avLst>
          </a:prstGeom>
          <a:solidFill>
            <a:srgbClr val="FFF2CC"/>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a:solidFill>
                  <a:srgbClr val="000000"/>
                </a:solidFill>
                <a:latin typeface="Arial"/>
                <a:ea typeface="Arial"/>
                <a:cs typeface="Arial"/>
                <a:sym typeface="Arial"/>
              </a:rPr>
              <a:t>What are some potential setting events for this scenario?</a:t>
            </a:r>
            <a:endParaRPr/>
          </a:p>
        </p:txBody>
      </p:sp>
      <p:sp>
        <p:nvSpPr>
          <p:cNvPr id="385" name="Google Shape;385;p24"/>
          <p:cNvSpPr txBox="1">
            <a:spLocks noGrp="1"/>
          </p:cNvSpPr>
          <p:nvPr>
            <p:ph type="title"/>
          </p:nvPr>
        </p:nvSpPr>
        <p:spPr>
          <a:xfrm>
            <a:off x="228600" y="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3600" b="0" i="0" u="none">
                <a:solidFill>
                  <a:srgbClr val="FFFFFF"/>
                </a:solidFill>
                <a:latin typeface="Verdana"/>
                <a:ea typeface="Verdana"/>
                <a:cs typeface="Verdana"/>
                <a:sym typeface="Verdana"/>
              </a:rPr>
              <a:t>ABC’s of Behavior and Setting Events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5"/>
          <p:cNvSpPr txBox="1">
            <a:spLocks noGrp="1"/>
          </p:cNvSpPr>
          <p:nvPr>
            <p:ph type="body" idx="1"/>
          </p:nvPr>
        </p:nvSpPr>
        <p:spPr>
          <a:xfrm>
            <a:off x="4419600" y="1949137"/>
            <a:ext cx="40386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3300" i="0" u="none">
                <a:solidFill>
                  <a:srgbClr val="000000"/>
                </a:solidFill>
                <a:latin typeface="Calibri"/>
                <a:ea typeface="Calibri"/>
                <a:cs typeface="Calibri"/>
                <a:sym typeface="Calibri"/>
              </a:rPr>
              <a:t>What setting events are your  students dealing with?</a:t>
            </a:r>
            <a:endParaRPr sz="3300">
              <a:latin typeface="Calibri"/>
              <a:ea typeface="Calibri"/>
              <a:cs typeface="Calibri"/>
              <a:sym typeface="Calibri"/>
            </a:endParaRPr>
          </a:p>
          <a:p>
            <a:pPr marL="0" lvl="0" indent="0" algn="l" rtl="0">
              <a:lnSpc>
                <a:spcPct val="90000"/>
              </a:lnSpc>
              <a:spcBef>
                <a:spcPts val="1000"/>
              </a:spcBef>
              <a:spcAft>
                <a:spcPts val="0"/>
              </a:spcAft>
              <a:buNone/>
            </a:pPr>
            <a:endParaRPr sz="3300" i="0" u="none">
              <a:solidFill>
                <a:srgbClr val="000000"/>
              </a:solidFill>
              <a:latin typeface="Calibri"/>
              <a:ea typeface="Calibri"/>
              <a:cs typeface="Calibri"/>
              <a:sym typeface="Calibri"/>
            </a:endParaRPr>
          </a:p>
          <a:p>
            <a:pPr marL="0" lvl="0" indent="0" algn="l" rtl="0">
              <a:lnSpc>
                <a:spcPct val="90000"/>
              </a:lnSpc>
              <a:spcBef>
                <a:spcPts val="1000"/>
              </a:spcBef>
              <a:spcAft>
                <a:spcPts val="1000"/>
              </a:spcAft>
              <a:buNone/>
            </a:pPr>
            <a:r>
              <a:rPr lang="en-US" sz="3300" i="0" u="none">
                <a:solidFill>
                  <a:srgbClr val="000000"/>
                </a:solidFill>
                <a:latin typeface="Calibri"/>
                <a:ea typeface="Calibri"/>
                <a:cs typeface="Calibri"/>
                <a:sym typeface="Calibri"/>
              </a:rPr>
              <a:t>What setting events are your colleagues dealing with?</a:t>
            </a:r>
            <a:endParaRPr sz="3300">
              <a:latin typeface="Calibri"/>
              <a:ea typeface="Calibri"/>
              <a:cs typeface="Calibri"/>
              <a:sym typeface="Calibri"/>
            </a:endParaRPr>
          </a:p>
        </p:txBody>
      </p:sp>
      <p:pic>
        <p:nvPicPr>
          <p:cNvPr id="391" name="Google Shape;391;p25" title="iceburg"/>
          <p:cNvPicPr preferRelativeResize="0"/>
          <p:nvPr/>
        </p:nvPicPr>
        <p:blipFill rotWithShape="1">
          <a:blip r:embed="rId3">
            <a:alphaModFix amt="55000"/>
          </a:blip>
          <a:srcRect/>
          <a:stretch/>
        </p:blipFill>
        <p:spPr>
          <a:xfrm>
            <a:off x="689475" y="1949125"/>
            <a:ext cx="3499000" cy="3874150"/>
          </a:xfrm>
          <a:prstGeom prst="rect">
            <a:avLst/>
          </a:prstGeom>
          <a:noFill/>
          <a:ln>
            <a:noFill/>
          </a:ln>
        </p:spPr>
      </p:pic>
      <p:sp>
        <p:nvSpPr>
          <p:cNvPr id="392" name="Google Shape;392;p25"/>
          <p:cNvSpPr txBox="1">
            <a:spLocks noGrp="1"/>
          </p:cNvSpPr>
          <p:nvPr>
            <p:ph type="title"/>
          </p:nvPr>
        </p:nvSpPr>
        <p:spPr>
          <a:xfrm>
            <a:off x="3023700" y="331525"/>
            <a:ext cx="55572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500" b="0" i="0" u="none">
                <a:solidFill>
                  <a:srgbClr val="FFFFFF"/>
                </a:solidFill>
                <a:latin typeface="Verdana"/>
                <a:ea typeface="Verdana"/>
                <a:cs typeface="Verdana"/>
                <a:sym typeface="Verdana"/>
              </a:rPr>
              <a:t>Small Group Discussion</a:t>
            </a:r>
            <a:endParaRPr/>
          </a:p>
        </p:txBody>
      </p:sp>
      <p:sp>
        <p:nvSpPr>
          <p:cNvPr id="393" name="Google Shape;393;p25"/>
          <p:cNvSpPr/>
          <p:nvPr/>
        </p:nvSpPr>
        <p:spPr>
          <a:xfrm>
            <a:off x="8084800" y="1704362"/>
            <a:ext cx="76836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26" title="Break Time"/>
          <p:cNvPicPr preferRelativeResize="0"/>
          <p:nvPr/>
        </p:nvPicPr>
        <p:blipFill rotWithShape="1">
          <a:blip r:embed="rId3">
            <a:alphaModFix/>
          </a:blip>
          <a:srcRect/>
          <a:stretch/>
        </p:blipFill>
        <p:spPr>
          <a:xfrm>
            <a:off x="1139630" y="1600205"/>
            <a:ext cx="6864743" cy="4572000"/>
          </a:xfrm>
          <a:prstGeom prst="rect">
            <a:avLst/>
          </a:prstGeom>
          <a:noFill/>
          <a:ln>
            <a:noFill/>
          </a:ln>
        </p:spPr>
      </p:pic>
      <p:sp>
        <p:nvSpPr>
          <p:cNvPr id="399" name="Google Shape;399;p2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Let’s Take a Break</a:t>
            </a:r>
            <a:endParaRPr/>
          </a:p>
        </p:txBody>
      </p:sp>
      <p:pic>
        <p:nvPicPr>
          <p:cNvPr id="400" name="Google Shape;400;p26"/>
          <p:cNvPicPr preferRelativeResize="0"/>
          <p:nvPr/>
        </p:nvPicPr>
        <p:blipFill rotWithShape="1">
          <a:blip r:embed="rId4">
            <a:alphaModFix/>
          </a:blip>
          <a:srcRect/>
          <a:stretch/>
        </p:blipFill>
        <p:spPr>
          <a:xfrm>
            <a:off x="4572000" y="2262187"/>
            <a:ext cx="4179887" cy="28463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 calcmode="lin" valueType="num">
                                      <p:cBhvr additive="base">
                                        <p:cTn id="7" dur="1000"/>
                                        <p:tgtEl>
                                          <p:spTgt spid="4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7" title="Reflection in Mirror"/>
          <p:cNvPicPr preferRelativeResize="0"/>
          <p:nvPr/>
        </p:nvPicPr>
        <p:blipFill rotWithShape="1">
          <a:blip r:embed="rId3">
            <a:alphaModFix/>
          </a:blip>
          <a:srcRect r="8189"/>
          <a:stretch/>
        </p:blipFill>
        <p:spPr>
          <a:xfrm>
            <a:off x="5129900" y="2333275"/>
            <a:ext cx="3801050" cy="2760001"/>
          </a:xfrm>
          <a:prstGeom prst="rect">
            <a:avLst/>
          </a:prstGeom>
          <a:noFill/>
          <a:ln>
            <a:noFill/>
          </a:ln>
        </p:spPr>
      </p:pic>
      <p:sp>
        <p:nvSpPr>
          <p:cNvPr id="406" name="Google Shape;406;p27"/>
          <p:cNvSpPr txBox="1">
            <a:spLocks noGrp="1"/>
          </p:cNvSpPr>
          <p:nvPr>
            <p:ph type="body" idx="4294967295"/>
          </p:nvPr>
        </p:nvSpPr>
        <p:spPr>
          <a:xfrm>
            <a:off x="451200" y="1460225"/>
            <a:ext cx="4608900" cy="5491200"/>
          </a:xfrm>
          <a:prstGeom prst="rect">
            <a:avLst/>
          </a:prstGeom>
          <a:noFill/>
          <a:ln>
            <a:noFill/>
          </a:ln>
        </p:spPr>
        <p:txBody>
          <a:bodyPr spcFirstLastPara="1" wrap="square" lIns="91425" tIns="45700" rIns="91425" bIns="45700" anchor="t" anchorCtr="0">
            <a:noAutofit/>
          </a:bodyPr>
          <a:lstStyle/>
          <a:p>
            <a:pPr marL="1257300" lvl="0" indent="0" algn="l" rtl="0">
              <a:lnSpc>
                <a:spcPct val="85000"/>
              </a:lnSpc>
              <a:spcBef>
                <a:spcPts val="0"/>
              </a:spcBef>
              <a:spcAft>
                <a:spcPts val="0"/>
              </a:spcAft>
              <a:buNone/>
            </a:pPr>
            <a:r>
              <a:rPr lang="en-US" sz="3000" i="0" u="none">
                <a:solidFill>
                  <a:srgbClr val="000000"/>
                </a:solidFill>
                <a:latin typeface="Calibri"/>
                <a:ea typeface="Calibri"/>
                <a:cs typeface="Calibri"/>
                <a:sym typeface="Calibri"/>
              </a:rPr>
              <a:t>Let’s reflect on your personal scenario.</a:t>
            </a:r>
            <a:endParaRPr sz="3000">
              <a:latin typeface="Calibri"/>
              <a:ea typeface="Calibri"/>
              <a:cs typeface="Calibri"/>
              <a:sym typeface="Calibri"/>
            </a:endParaRPr>
          </a:p>
          <a:p>
            <a:pPr marL="0" lvl="0" indent="0" algn="l" rtl="0">
              <a:lnSpc>
                <a:spcPct val="85000"/>
              </a:lnSpc>
              <a:spcBef>
                <a:spcPts val="2000"/>
              </a:spcBef>
              <a:spcAft>
                <a:spcPts val="0"/>
              </a:spcAft>
              <a:buNone/>
            </a:pPr>
            <a:r>
              <a:rPr lang="en-US" sz="3000" i="0" u="none">
                <a:solidFill>
                  <a:srgbClr val="000000"/>
                </a:solidFill>
                <a:latin typeface="Calibri"/>
                <a:ea typeface="Calibri"/>
                <a:cs typeface="Calibri"/>
                <a:sym typeface="Calibri"/>
              </a:rPr>
              <a:t>What setting events impacted your scenario?</a:t>
            </a:r>
            <a:endParaRPr sz="3000">
              <a:latin typeface="Calibri"/>
              <a:ea typeface="Calibri"/>
              <a:cs typeface="Calibri"/>
              <a:sym typeface="Calibri"/>
            </a:endParaRPr>
          </a:p>
          <a:p>
            <a:pPr marL="0" lvl="0" indent="0" algn="l" rtl="0">
              <a:lnSpc>
                <a:spcPct val="85000"/>
              </a:lnSpc>
              <a:spcBef>
                <a:spcPts val="2000"/>
              </a:spcBef>
              <a:spcAft>
                <a:spcPts val="0"/>
              </a:spcAft>
              <a:buNone/>
            </a:pPr>
            <a:r>
              <a:rPr lang="en-US" sz="3000" i="0" u="none">
                <a:solidFill>
                  <a:srgbClr val="000000"/>
                </a:solidFill>
                <a:latin typeface="Calibri"/>
                <a:ea typeface="Calibri"/>
                <a:cs typeface="Calibri"/>
                <a:sym typeface="Calibri"/>
              </a:rPr>
              <a:t>Based on the ABC’s and settings events, what is your hypothesis of the function? </a:t>
            </a:r>
            <a:endParaRPr sz="3000">
              <a:latin typeface="Calibri"/>
              <a:ea typeface="Calibri"/>
              <a:cs typeface="Calibri"/>
              <a:sym typeface="Calibri"/>
            </a:endParaRPr>
          </a:p>
          <a:p>
            <a:pPr marL="0" lvl="0" indent="0" algn="l" rtl="0">
              <a:lnSpc>
                <a:spcPct val="85000"/>
              </a:lnSpc>
              <a:spcBef>
                <a:spcPts val="2000"/>
              </a:spcBef>
              <a:spcAft>
                <a:spcPts val="0"/>
              </a:spcAft>
              <a:buNone/>
            </a:pPr>
            <a:r>
              <a:rPr lang="en-US" sz="3000" i="0" u="none">
                <a:solidFill>
                  <a:srgbClr val="000000"/>
                </a:solidFill>
                <a:latin typeface="Calibri"/>
                <a:ea typeface="Calibri"/>
                <a:cs typeface="Calibri"/>
                <a:sym typeface="Calibri"/>
              </a:rPr>
              <a:t>How could communication with families help you understand these setting events?</a:t>
            </a:r>
            <a:endParaRPr sz="3000">
              <a:latin typeface="Calibri"/>
              <a:ea typeface="Calibri"/>
              <a:cs typeface="Calibri"/>
              <a:sym typeface="Calibri"/>
            </a:endParaRPr>
          </a:p>
          <a:p>
            <a:pPr marL="0" lvl="0" indent="0" algn="l" rtl="0">
              <a:lnSpc>
                <a:spcPct val="80000"/>
              </a:lnSpc>
              <a:spcBef>
                <a:spcPts val="2000"/>
              </a:spcBef>
              <a:spcAft>
                <a:spcPts val="1000"/>
              </a:spcAft>
              <a:buNone/>
            </a:pPr>
            <a:endParaRPr sz="3000" i="0" u="none">
              <a:solidFill>
                <a:srgbClr val="000000"/>
              </a:solidFill>
              <a:latin typeface="Calibri"/>
              <a:ea typeface="Calibri"/>
              <a:cs typeface="Calibri"/>
              <a:sym typeface="Calibri"/>
            </a:endParaRPr>
          </a:p>
        </p:txBody>
      </p:sp>
      <p:sp>
        <p:nvSpPr>
          <p:cNvPr id="407" name="Google Shape;407;p27"/>
          <p:cNvSpPr txBox="1">
            <a:spLocks noGrp="1"/>
          </p:cNvSpPr>
          <p:nvPr>
            <p:ph type="title" idx="4294967295"/>
          </p:nvPr>
        </p:nvSpPr>
        <p:spPr>
          <a:xfrm>
            <a:off x="451200" y="228600"/>
            <a:ext cx="8241600"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sz="3200" b="0" i="0" u="none">
                <a:solidFill>
                  <a:srgbClr val="FFFFFF"/>
                </a:solidFill>
                <a:latin typeface="Verdana"/>
                <a:ea typeface="Verdana"/>
                <a:cs typeface="Verdana"/>
                <a:sym typeface="Verdana"/>
              </a:rPr>
              <a:t>Reflection </a:t>
            </a:r>
            <a:r>
              <a:rPr lang="en-US" sz="3200">
                <a:solidFill>
                  <a:srgbClr val="FFFFFF"/>
                </a:solidFill>
                <a:latin typeface="Verdana"/>
                <a:ea typeface="Verdana"/>
                <a:cs typeface="Verdana"/>
                <a:sym typeface="Verdana"/>
              </a:rPr>
              <a:t>&amp;</a:t>
            </a:r>
            <a:r>
              <a:rPr lang="en-US" sz="3200" b="0" i="0" u="none">
                <a:solidFill>
                  <a:srgbClr val="FFFFFF"/>
                </a:solidFill>
                <a:latin typeface="Verdana"/>
                <a:ea typeface="Verdana"/>
                <a:cs typeface="Verdana"/>
                <a:sym typeface="Verdana"/>
              </a:rPr>
              <a:t> Small Group Discussion</a:t>
            </a:r>
            <a:endParaRPr/>
          </a:p>
        </p:txBody>
      </p:sp>
      <p:pic>
        <p:nvPicPr>
          <p:cNvPr id="408" name="Google Shape;408;p27"/>
          <p:cNvPicPr preferRelativeResize="0"/>
          <p:nvPr/>
        </p:nvPicPr>
        <p:blipFill>
          <a:blip r:embed="rId4">
            <a:alphaModFix/>
          </a:blip>
          <a:stretch>
            <a:fillRect/>
          </a:stretch>
        </p:blipFill>
        <p:spPr>
          <a:xfrm>
            <a:off x="572125" y="1460225"/>
            <a:ext cx="990600" cy="990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Behavior Chains</a:t>
            </a:r>
            <a:endParaRPr/>
          </a:p>
        </p:txBody>
      </p:sp>
      <p:sp>
        <p:nvSpPr>
          <p:cNvPr id="414" name="Google Shape;414;p28"/>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3000" i="0" u="none">
                <a:solidFill>
                  <a:srgbClr val="000000"/>
                </a:solidFill>
                <a:latin typeface="Calibri"/>
                <a:ea typeface="Calibri"/>
                <a:cs typeface="Calibri"/>
                <a:sym typeface="Calibri"/>
              </a:rPr>
              <a:t>Each ensuing behavior in a given behavior chain becomes more serious than the one preceding it  </a:t>
            </a:r>
            <a:endParaRPr sz="3000" i="0" u="none">
              <a:solidFill>
                <a:srgbClr val="000000"/>
              </a:solidFill>
              <a:latin typeface="Calibri"/>
              <a:ea typeface="Calibri"/>
              <a:cs typeface="Calibri"/>
              <a:sym typeface="Calibri"/>
            </a:endParaRPr>
          </a:p>
          <a:p>
            <a:pPr marL="0" lvl="0" indent="0" algn="r" rtl="0">
              <a:lnSpc>
                <a:spcPct val="100000"/>
              </a:lnSpc>
              <a:spcBef>
                <a:spcPts val="0"/>
              </a:spcBef>
              <a:spcAft>
                <a:spcPts val="0"/>
              </a:spcAft>
              <a:buNone/>
            </a:pPr>
            <a:r>
              <a:rPr lang="en-US" sz="2300" i="0" u="none">
                <a:solidFill>
                  <a:srgbClr val="000000"/>
                </a:solidFill>
                <a:latin typeface="Calibri"/>
                <a:ea typeface="Calibri"/>
                <a:cs typeface="Calibri"/>
                <a:sym typeface="Calibri"/>
              </a:rPr>
              <a:t>(Walker et al., 1995).</a:t>
            </a:r>
            <a:endParaRPr sz="2300">
              <a:latin typeface="Calibri"/>
              <a:ea typeface="Calibri"/>
              <a:cs typeface="Calibri"/>
              <a:sym typeface="Calibri"/>
            </a:endParaRPr>
          </a:p>
          <a:p>
            <a:pPr marL="0" lvl="0" indent="0" algn="l" rtl="0">
              <a:lnSpc>
                <a:spcPct val="100000"/>
              </a:lnSpc>
              <a:spcBef>
                <a:spcPts val="2000"/>
              </a:spcBef>
              <a:spcAft>
                <a:spcPts val="0"/>
              </a:spcAft>
              <a:buNone/>
            </a:pPr>
            <a:r>
              <a:rPr lang="en-US" sz="3000" i="0" u="none">
                <a:solidFill>
                  <a:srgbClr val="000000"/>
                </a:solidFill>
                <a:latin typeface="Calibri"/>
                <a:ea typeface="Calibri"/>
                <a:cs typeface="Calibri"/>
                <a:sym typeface="Calibri"/>
              </a:rPr>
              <a:t>Prevent the behavior from becoming more serious by interrupting the behavioral chain at any time.</a:t>
            </a:r>
            <a:endParaRPr sz="3000">
              <a:latin typeface="Calibri"/>
              <a:ea typeface="Calibri"/>
              <a:cs typeface="Calibri"/>
              <a:sym typeface="Calibri"/>
            </a:endParaRPr>
          </a:p>
          <a:p>
            <a:pPr marL="0" lvl="0" indent="0" algn="l" rtl="0">
              <a:lnSpc>
                <a:spcPct val="100000"/>
              </a:lnSpc>
              <a:spcBef>
                <a:spcPts val="2400"/>
              </a:spcBef>
              <a:spcAft>
                <a:spcPts val="0"/>
              </a:spcAft>
              <a:buNone/>
            </a:pPr>
            <a:r>
              <a:rPr lang="en-US" sz="3000" i="0" u="none">
                <a:solidFill>
                  <a:srgbClr val="000000"/>
                </a:solidFill>
                <a:latin typeface="Calibri"/>
                <a:ea typeface="Calibri"/>
                <a:cs typeface="Calibri"/>
                <a:sym typeface="Calibri"/>
              </a:rPr>
              <a:t>One way to change the student’s successive behaviors is to change the teacher’s responses.	</a:t>
            </a:r>
            <a:endParaRPr sz="3000">
              <a:latin typeface="Calibri"/>
              <a:ea typeface="Calibri"/>
              <a:cs typeface="Calibri"/>
              <a:sym typeface="Calibri"/>
            </a:endParaRPr>
          </a:p>
          <a:p>
            <a:pPr marL="0" lvl="0" indent="0" algn="l" rtl="0">
              <a:lnSpc>
                <a:spcPct val="100000"/>
              </a:lnSpc>
              <a:spcBef>
                <a:spcPts val="2400"/>
              </a:spcBef>
              <a:spcAft>
                <a:spcPts val="0"/>
              </a:spcAft>
              <a:buNone/>
            </a:pPr>
            <a:endParaRPr sz="3000" i="0" u="non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29" descr="Chain of events showing a response to behaviror" title="Chain of events"/>
          <p:cNvPicPr preferRelativeResize="0"/>
          <p:nvPr/>
        </p:nvPicPr>
        <p:blipFill rotWithShape="1">
          <a:blip r:embed="rId3">
            <a:alphaModFix/>
          </a:blip>
          <a:srcRect/>
          <a:stretch/>
        </p:blipFill>
        <p:spPr>
          <a:xfrm>
            <a:off x="759213" y="1371600"/>
            <a:ext cx="7625581" cy="5390225"/>
          </a:xfrm>
          <a:prstGeom prst="rect">
            <a:avLst/>
          </a:prstGeom>
          <a:noFill/>
          <a:ln>
            <a:noFill/>
          </a:ln>
        </p:spPr>
      </p:pic>
      <p:sp>
        <p:nvSpPr>
          <p:cNvPr id="420" name="Google Shape;420;p29"/>
          <p:cNvSpPr txBox="1"/>
          <p:nvPr/>
        </p:nvSpPr>
        <p:spPr>
          <a:xfrm>
            <a:off x="6507162" y="6550025"/>
            <a:ext cx="1649412" cy="30797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Verdana"/>
              <a:buNone/>
            </a:pPr>
            <a:r>
              <a:rPr lang="en-US" sz="800" b="0" i="0" u="none">
                <a:solidFill>
                  <a:srgbClr val="000000"/>
                </a:solidFill>
                <a:latin typeface="Verdana"/>
                <a:ea typeface="Verdana"/>
                <a:cs typeface="Verdana"/>
                <a:sym typeface="Verdana"/>
              </a:rPr>
              <a:t>@The_Therapist_Parent</a:t>
            </a:r>
            <a:endParaRPr/>
          </a:p>
        </p:txBody>
      </p:sp>
      <p:sp>
        <p:nvSpPr>
          <p:cNvPr id="421" name="Google Shape;421;p29"/>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Responding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Establishing Our Purpose</a:t>
            </a:r>
            <a:endParaRPr/>
          </a:p>
        </p:txBody>
      </p:sp>
      <p:sp>
        <p:nvSpPr>
          <p:cNvPr id="185" name="Google Shape;185;p3"/>
          <p:cNvSpPr txBox="1">
            <a:spLocks noGrp="1"/>
          </p:cNvSpPr>
          <p:nvPr>
            <p:ph type="body" idx="1"/>
          </p:nvPr>
        </p:nvSpPr>
        <p:spPr>
          <a:xfrm>
            <a:off x="452437" y="1511300"/>
            <a:ext cx="8232775" cy="4381500"/>
          </a:xfrm>
          <a:prstGeom prst="rect">
            <a:avLst/>
          </a:prstGeom>
          <a:noFill/>
          <a:ln>
            <a:noFill/>
          </a:ln>
        </p:spPr>
        <p:txBody>
          <a:bodyPr spcFirstLastPara="1" wrap="square" lIns="514350" tIns="45700" rIns="91425" bIns="45700" anchor="t" anchorCtr="0">
            <a:noAutofit/>
          </a:bodyPr>
          <a:lstStyle/>
          <a:p>
            <a:pPr marL="0" lvl="0" indent="0" algn="l" rtl="0">
              <a:lnSpc>
                <a:spcPct val="90000"/>
              </a:lnSpc>
              <a:spcBef>
                <a:spcPts val="0"/>
              </a:spcBef>
              <a:spcAft>
                <a:spcPts val="0"/>
              </a:spcAft>
              <a:buNone/>
            </a:pPr>
            <a:r>
              <a:rPr lang="en-US" sz="3000" i="0" u="none">
                <a:solidFill>
                  <a:srgbClr val="2F2F2F"/>
                </a:solidFill>
                <a:latin typeface="Calibri"/>
                <a:ea typeface="Calibri"/>
                <a:cs typeface="Calibri"/>
                <a:sym typeface="Calibri"/>
              </a:rPr>
              <a:t>Understand the foundational principles of behavior in order to design more effective interventions</a:t>
            </a:r>
            <a:endParaRPr sz="3000">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2F2F2F"/>
                </a:solidFill>
                <a:latin typeface="Calibri"/>
                <a:ea typeface="Calibri"/>
                <a:cs typeface="Calibri"/>
                <a:sym typeface="Calibri"/>
              </a:rPr>
              <a:t>Develop an understanding of the escalation cycle and contributing factors</a:t>
            </a:r>
            <a:endParaRPr sz="3000">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2F2F2F"/>
                </a:solidFill>
                <a:latin typeface="Calibri"/>
                <a:ea typeface="Calibri"/>
                <a:cs typeface="Calibri"/>
                <a:sym typeface="Calibri"/>
              </a:rPr>
              <a:t>Examine our responses throughout the phases of the escalation cycle in order to support student behavior</a:t>
            </a:r>
            <a:endParaRPr sz="3000">
              <a:latin typeface="Calibri"/>
              <a:ea typeface="Calibri"/>
              <a:cs typeface="Calibri"/>
              <a:sym typeface="Calibri"/>
            </a:endParaRPr>
          </a:p>
          <a:p>
            <a:pPr marL="0" lvl="0" indent="0" algn="l" rtl="0">
              <a:lnSpc>
                <a:spcPct val="90000"/>
              </a:lnSpc>
              <a:spcBef>
                <a:spcPts val="1800"/>
              </a:spcBef>
              <a:spcAft>
                <a:spcPts val="1800"/>
              </a:spcAft>
              <a:buNone/>
            </a:pPr>
            <a:r>
              <a:rPr lang="en-US" sz="3000" i="0" u="none">
                <a:solidFill>
                  <a:srgbClr val="2F2F2F"/>
                </a:solidFill>
                <a:latin typeface="Calibri"/>
                <a:ea typeface="Calibri"/>
                <a:cs typeface="Calibri"/>
                <a:sym typeface="Calibri"/>
              </a:rPr>
              <a:t>Explore evidenced-based interventions to apply throughout the escalation cycle</a:t>
            </a:r>
            <a:r>
              <a:rPr lang="en-US" sz="3000" i="0" u="none">
                <a:solidFill>
                  <a:srgbClr val="000000"/>
                </a:solidFill>
                <a:latin typeface="Calibri"/>
                <a:ea typeface="Calibri"/>
                <a:cs typeface="Calibri"/>
                <a:sym typeface="Calibri"/>
              </a:rPr>
              <a:t>	</a:t>
            </a:r>
            <a:endParaRPr sz="30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graphicFrame>
        <p:nvGraphicFramePr>
          <p:cNvPr id="426" name="Google Shape;426;p30" descr="Chart showing behavior chain"/>
          <p:cNvGraphicFramePr/>
          <p:nvPr/>
        </p:nvGraphicFramePr>
        <p:xfrm>
          <a:off x="457200" y="1554162"/>
          <a:ext cx="3000000" cy="3000000"/>
        </p:xfrm>
        <a:graphic>
          <a:graphicData uri="http://schemas.openxmlformats.org/drawingml/2006/table">
            <a:tbl>
              <a:tblPr>
                <a:noFill/>
                <a:tableStyleId>{D33AD03F-60F9-4E6F-B191-7CC3D08534E7}</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49275">
                <a:tc>
                  <a:txBody>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Teacher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Student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14400">
                <a:tc>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Mr. Jones greets Carson as as he enters the classroom.</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Carson nods and puts his head down.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914400">
                <a:tc>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Mr. Jones repeats himself, “I said good morning Carson.”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Carson looks up, sucks his teeth and looks away.</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646225">
                <a:tc>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Mr. Jones says, “Fine, you can just start your work.” and passes out a math worksheet.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Carson runs out of the classroom.</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914400">
                <a:tc>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Mr. Jones follows and sends Carson to the office.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27" name="Google Shape;427;p3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Behavior Chain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31" title="Reflection in mirror"/>
          <p:cNvPicPr preferRelativeResize="0"/>
          <p:nvPr/>
        </p:nvPicPr>
        <p:blipFill rotWithShape="1">
          <a:blip r:embed="rId3">
            <a:alphaModFix/>
          </a:blip>
          <a:srcRect r="9222"/>
          <a:stretch/>
        </p:blipFill>
        <p:spPr>
          <a:xfrm>
            <a:off x="4723576" y="2222225"/>
            <a:ext cx="3758224" cy="2760001"/>
          </a:xfrm>
          <a:prstGeom prst="rect">
            <a:avLst/>
          </a:prstGeom>
          <a:noFill/>
          <a:ln>
            <a:noFill/>
          </a:ln>
        </p:spPr>
      </p:pic>
      <p:sp>
        <p:nvSpPr>
          <p:cNvPr id="433" name="Google Shape;433;p31"/>
          <p:cNvSpPr txBox="1">
            <a:spLocks noGrp="1"/>
          </p:cNvSpPr>
          <p:nvPr>
            <p:ph type="body" idx="1"/>
          </p:nvPr>
        </p:nvSpPr>
        <p:spPr>
          <a:xfrm>
            <a:off x="458787" y="2231512"/>
            <a:ext cx="4038600" cy="4535400"/>
          </a:xfrm>
          <a:prstGeom prst="rect">
            <a:avLst/>
          </a:prstGeom>
          <a:noFill/>
          <a:ln>
            <a:noFill/>
          </a:ln>
        </p:spPr>
        <p:txBody>
          <a:bodyPr spcFirstLastPara="1" wrap="square" lIns="91425" tIns="45700" rIns="91425" bIns="45700" anchor="t" anchorCtr="0">
            <a:normAutofit/>
          </a:bodyPr>
          <a:lstStyle/>
          <a:p>
            <a:pPr marL="1200150" lvl="0" indent="0" algn="l" rtl="0">
              <a:lnSpc>
                <a:spcPct val="90000"/>
              </a:lnSpc>
              <a:spcBef>
                <a:spcPts val="0"/>
              </a:spcBef>
              <a:spcAft>
                <a:spcPts val="0"/>
              </a:spcAft>
              <a:buNone/>
            </a:pPr>
            <a:r>
              <a:rPr lang="en-US" sz="3000" i="0" u="none">
                <a:solidFill>
                  <a:srgbClr val="000000"/>
                </a:solidFill>
                <a:latin typeface="Calibri"/>
                <a:ea typeface="Calibri"/>
                <a:cs typeface="Calibri"/>
                <a:sym typeface="Calibri"/>
              </a:rPr>
              <a:t>Let’s reflect on your personal scenario.</a:t>
            </a:r>
            <a:endParaRPr sz="3000">
              <a:latin typeface="Calibri"/>
              <a:ea typeface="Calibri"/>
              <a:cs typeface="Calibri"/>
              <a:sym typeface="Calibri"/>
            </a:endParaRPr>
          </a:p>
          <a:p>
            <a:pPr marL="0" lvl="0" indent="0" algn="l" rtl="0">
              <a:lnSpc>
                <a:spcPct val="90000"/>
              </a:lnSpc>
              <a:spcBef>
                <a:spcPts val="3000"/>
              </a:spcBef>
              <a:spcAft>
                <a:spcPts val="2000"/>
              </a:spcAft>
              <a:buNone/>
            </a:pPr>
            <a:r>
              <a:rPr lang="en-US" sz="3000" i="0" u="none">
                <a:solidFill>
                  <a:srgbClr val="000000"/>
                </a:solidFill>
                <a:latin typeface="Calibri"/>
                <a:ea typeface="Calibri"/>
                <a:cs typeface="Calibri"/>
                <a:sym typeface="Calibri"/>
              </a:rPr>
              <a:t>Can you identify one or more behavior chains?</a:t>
            </a:r>
            <a:endParaRPr sz="3000">
              <a:latin typeface="Calibri"/>
              <a:ea typeface="Calibri"/>
              <a:cs typeface="Calibri"/>
              <a:sym typeface="Calibri"/>
            </a:endParaRPr>
          </a:p>
        </p:txBody>
      </p:sp>
      <p:sp>
        <p:nvSpPr>
          <p:cNvPr id="434" name="Google Shape;434;p31"/>
          <p:cNvSpPr txBox="1">
            <a:spLocks noGrp="1"/>
          </p:cNvSpPr>
          <p:nvPr>
            <p:ph type="title"/>
          </p:nvPr>
        </p:nvSpPr>
        <p:spPr>
          <a:xfrm>
            <a:off x="2867575" y="228600"/>
            <a:ext cx="60477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4400" i="0" u="none">
                <a:solidFill>
                  <a:srgbClr val="FFFFFF"/>
                </a:solidFill>
                <a:latin typeface="Verdana"/>
                <a:ea typeface="Verdana"/>
                <a:cs typeface="Verdana"/>
                <a:sym typeface="Verdana"/>
              </a:rPr>
              <a:t>Reflection</a:t>
            </a:r>
            <a:endParaRPr sz="4400">
              <a:latin typeface="Verdana"/>
              <a:ea typeface="Verdana"/>
              <a:cs typeface="Verdana"/>
              <a:sym typeface="Verdana"/>
            </a:endParaRPr>
          </a:p>
        </p:txBody>
      </p:sp>
      <p:pic>
        <p:nvPicPr>
          <p:cNvPr id="435" name="Google Shape;435;p31"/>
          <p:cNvPicPr preferRelativeResize="0"/>
          <p:nvPr/>
        </p:nvPicPr>
        <p:blipFill>
          <a:blip r:embed="rId4">
            <a:alphaModFix/>
          </a:blip>
          <a:stretch>
            <a:fillRect/>
          </a:stretch>
        </p:blipFill>
        <p:spPr>
          <a:xfrm>
            <a:off x="572125" y="2374625"/>
            <a:ext cx="990600" cy="990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32" title="Drop of water"/>
          <p:cNvPicPr preferRelativeResize="0"/>
          <p:nvPr/>
        </p:nvPicPr>
        <p:blipFill rotWithShape="1">
          <a:blip r:embed="rId3">
            <a:alphaModFix/>
          </a:blip>
          <a:srcRect/>
          <a:stretch/>
        </p:blipFill>
        <p:spPr>
          <a:xfrm>
            <a:off x="1590675" y="1652575"/>
            <a:ext cx="5962650" cy="4467225"/>
          </a:xfrm>
          <a:prstGeom prst="rect">
            <a:avLst/>
          </a:prstGeom>
          <a:noFill/>
          <a:ln>
            <a:noFill/>
          </a:ln>
        </p:spPr>
      </p:pic>
      <p:sp>
        <p:nvSpPr>
          <p:cNvPr id="441" name="Google Shape;441;p3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3600" b="0" i="0" u="none">
                <a:solidFill>
                  <a:srgbClr val="FFFFFF"/>
                </a:solidFill>
                <a:latin typeface="Verdana"/>
                <a:ea typeface="Verdana"/>
                <a:cs typeface="Verdana"/>
                <a:sym typeface="Verdana"/>
              </a:rPr>
              <a:t>What else can contribute to behavior?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3"/>
          <p:cNvSpPr txBox="1"/>
          <p:nvPr/>
        </p:nvSpPr>
        <p:spPr>
          <a:xfrm>
            <a:off x="457200" y="1484225"/>
            <a:ext cx="8458200" cy="425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500" i="0" u="none" strike="noStrike" cap="none">
                <a:solidFill>
                  <a:srgbClr val="000000"/>
                </a:solidFill>
                <a:latin typeface="Calibri"/>
                <a:ea typeface="Calibri"/>
                <a:cs typeface="Calibri"/>
                <a:sym typeface="Calibri"/>
              </a:rPr>
              <a:t>Results from an </a:t>
            </a:r>
            <a:r>
              <a:rPr lang="en-US" sz="3500" b="1" i="1" u="none" strike="noStrike" cap="none">
                <a:solidFill>
                  <a:srgbClr val="000000"/>
                </a:solidFill>
                <a:latin typeface="Calibri"/>
                <a:ea typeface="Calibri"/>
                <a:cs typeface="Calibri"/>
                <a:sym typeface="Calibri"/>
              </a:rPr>
              <a:t>event</a:t>
            </a:r>
            <a:r>
              <a:rPr lang="en-US" sz="3500" i="0" u="none" strike="noStrike" cap="none">
                <a:solidFill>
                  <a:srgbClr val="000000"/>
                </a:solidFill>
                <a:latin typeface="Calibri"/>
                <a:ea typeface="Calibri"/>
                <a:cs typeface="Calibri"/>
                <a:sym typeface="Calibri"/>
              </a:rPr>
              <a:t>, series of </a:t>
            </a:r>
            <a:r>
              <a:rPr lang="en-US" sz="3500">
                <a:latin typeface="Calibri"/>
                <a:ea typeface="Calibri"/>
                <a:cs typeface="Calibri"/>
                <a:sym typeface="Calibri"/>
              </a:rPr>
              <a:t>hardships</a:t>
            </a:r>
            <a:r>
              <a:rPr lang="en-US" sz="3500" i="0" u="none" strike="noStrike" cap="none">
                <a:solidFill>
                  <a:srgbClr val="000000"/>
                </a:solidFill>
                <a:latin typeface="Calibri"/>
                <a:ea typeface="Calibri"/>
                <a:cs typeface="Calibri"/>
                <a:sym typeface="Calibri"/>
              </a:rPr>
              <a:t>, or set of circumstances that </a:t>
            </a:r>
            <a:r>
              <a:rPr lang="en-US" sz="350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is </a:t>
            </a:r>
            <a:r>
              <a:rPr lang="en-US" sz="3500" b="1" i="1"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experienced</a:t>
            </a:r>
            <a:r>
              <a:rPr lang="en-US" sz="350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by</a:t>
            </a:r>
            <a:r>
              <a:rPr lang="en-US" sz="3500" i="0" u="none" strike="noStrike" cap="none">
                <a:solidFill>
                  <a:srgbClr val="000000"/>
                </a:solidFill>
                <a:latin typeface="Calibri"/>
                <a:ea typeface="Calibri"/>
                <a:cs typeface="Calibri"/>
                <a:sym typeface="Calibri"/>
              </a:rPr>
              <a:t> an individual as physically or emotionally harmful or life threatening and that has lasting adverse </a:t>
            </a:r>
            <a:r>
              <a:rPr lang="en-US" sz="3500" b="1" i="1" u="none" strike="noStrike" cap="none">
                <a:solidFill>
                  <a:srgbClr val="000000"/>
                </a:solidFill>
                <a:latin typeface="Calibri"/>
                <a:ea typeface="Calibri"/>
                <a:cs typeface="Calibri"/>
                <a:sym typeface="Calibri"/>
              </a:rPr>
              <a:t>effects</a:t>
            </a:r>
            <a:r>
              <a:rPr lang="en-US" sz="3500" i="0" u="none" strike="noStrike" cap="none">
                <a:solidFill>
                  <a:srgbClr val="000000"/>
                </a:solidFill>
                <a:latin typeface="Calibri"/>
                <a:ea typeface="Calibri"/>
                <a:cs typeface="Calibri"/>
                <a:sym typeface="Calibri"/>
              </a:rPr>
              <a:t> on the individual's functioning and mental, physical, social, emotional, or spiritual well-being.</a:t>
            </a:r>
            <a:r>
              <a:rPr lang="en-US" sz="3200" b="0" i="0" u="none" strike="noStrike" cap="none">
                <a:solidFill>
                  <a:srgbClr val="000000"/>
                </a:solidFill>
                <a:latin typeface="Verdana"/>
                <a:ea typeface="Verdana"/>
                <a:cs typeface="Verdana"/>
                <a:sym typeface="Verdana"/>
              </a:rPr>
              <a:t> </a:t>
            </a:r>
            <a:endParaRPr sz="3200" b="0" i="0" u="none" strike="noStrike" cap="none">
              <a:solidFill>
                <a:srgbClr val="000000"/>
              </a:solidFill>
              <a:highlight>
                <a:schemeClr val="lt1"/>
              </a:highlight>
              <a:latin typeface="Verdana"/>
              <a:ea typeface="Verdana"/>
              <a:cs typeface="Verdana"/>
              <a:sym typeface="Verdana"/>
            </a:endParaRPr>
          </a:p>
          <a:p>
            <a:pPr marL="0" marR="0" lvl="0" indent="0" algn="r" rtl="0">
              <a:lnSpc>
                <a:spcPct val="100000"/>
              </a:lnSpc>
              <a:spcBef>
                <a:spcPts val="0"/>
              </a:spcBef>
              <a:spcAft>
                <a:spcPts val="0"/>
              </a:spcAft>
              <a:buClr>
                <a:srgbClr val="000000"/>
              </a:buClr>
              <a:buSzPts val="3600"/>
              <a:buFont typeface="Arial"/>
              <a:buNone/>
            </a:pPr>
            <a:r>
              <a:rPr lang="en-US" b="0" i="0" u="none" strike="noStrike" cap="none">
                <a:solidFill>
                  <a:srgbClr val="006387"/>
                </a:solidFill>
                <a:latin typeface="Calibri"/>
                <a:ea typeface="Calibri"/>
                <a:cs typeface="Calibri"/>
                <a:sym typeface="Calibri"/>
              </a:rPr>
              <a:t>				  </a:t>
            </a:r>
            <a:r>
              <a:rPr lang="en-US" b="0" i="0" u="none" strike="noStrike" cap="none">
                <a:solidFill>
                  <a:schemeClr val="dk1"/>
                </a:solidFill>
                <a:latin typeface="Calibri"/>
                <a:ea typeface="Calibri"/>
                <a:cs typeface="Calibri"/>
                <a:sym typeface="Calibri"/>
              </a:rPr>
              <a:t> (</a:t>
            </a:r>
            <a:r>
              <a:rPr lang="en-US" b="0" i="0" u="sng" strike="noStrike" cap="none">
                <a:solidFill>
                  <a:schemeClr val="hlink"/>
                </a:solidFill>
                <a:latin typeface="Calibri"/>
                <a:ea typeface="Calibri"/>
                <a:cs typeface="Calibri"/>
                <a:sym typeface="Calibri"/>
                <a:hlinkClick r:id="rId3"/>
              </a:rPr>
              <a:t>SAMHSA, 2023</a:t>
            </a:r>
            <a:r>
              <a:rPr lang="en-US" b="0" i="0" u="none" strike="noStrike" cap="none">
                <a:solidFill>
                  <a:schemeClr val="dk1"/>
                </a:solidFill>
                <a:latin typeface="Calibri"/>
                <a:ea typeface="Calibri"/>
                <a:cs typeface="Calibri"/>
                <a:sym typeface="Calibri"/>
              </a:rPr>
              <a:t>)</a:t>
            </a:r>
            <a:endParaRPr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6387"/>
                </a:solidFill>
                <a:latin typeface="Calibri"/>
                <a:ea typeface="Calibri"/>
                <a:cs typeface="Calibri"/>
                <a:sym typeface="Calibri"/>
              </a:rPr>
              <a:t>							     </a:t>
            </a:r>
            <a:endParaRPr sz="11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3000"/>
              <a:buFont typeface="Arial"/>
              <a:buNone/>
            </a:pPr>
            <a:endParaRPr sz="2000" b="0" i="0" u="none" strike="noStrike" cap="none">
              <a:solidFill>
                <a:schemeClr val="dk1"/>
              </a:solidFill>
              <a:latin typeface="Times New Roman"/>
              <a:ea typeface="Times New Roman"/>
              <a:cs typeface="Times New Roman"/>
              <a:sym typeface="Times New Roman"/>
            </a:endParaRPr>
          </a:p>
        </p:txBody>
      </p:sp>
      <p:sp>
        <p:nvSpPr>
          <p:cNvPr id="448" name="Google Shape;448;p3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Impact of </a:t>
            </a:r>
            <a:r>
              <a:rPr lang="en-US">
                <a:solidFill>
                  <a:srgbClr val="FFFFFF"/>
                </a:solidFill>
              </a:rPr>
              <a:t>Hardships </a:t>
            </a:r>
            <a:r>
              <a:rPr lang="en-US" sz="4000" b="0" i="0" u="none">
                <a:solidFill>
                  <a:srgbClr val="FFFFFF"/>
                </a:solidFill>
                <a:latin typeface="Verdana"/>
                <a:ea typeface="Verdana"/>
                <a:cs typeface="Verdana"/>
                <a:sym typeface="Verdana"/>
              </a:rPr>
              <a:t>on Behavior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4"/>
          <p:cNvSpPr txBox="1"/>
          <p:nvPr/>
        </p:nvSpPr>
        <p:spPr>
          <a:xfrm>
            <a:off x="3913187" y="5788025"/>
            <a:ext cx="3317875" cy="400050"/>
          </a:xfrm>
          <a:prstGeom prst="rect">
            <a:avLst/>
          </a:prstGeom>
          <a:noFill/>
          <a:ln>
            <a:noFill/>
          </a:ln>
        </p:spPr>
        <p:txBody>
          <a:bodyPr spcFirstLastPara="1" wrap="square" lIns="91425" tIns="91425" rIns="91425" bIns="91425" anchor="t" anchorCtr="0">
            <a:spAutoFit/>
          </a:bodyPr>
          <a:lstStyle/>
          <a:p>
            <a:pPr marL="457200" marR="0" lvl="0" indent="457200" algn="r" rtl="0">
              <a:lnSpc>
                <a:spcPct val="100000"/>
              </a:lnSpc>
              <a:spcBef>
                <a:spcPts val="0"/>
              </a:spcBef>
              <a:spcAft>
                <a:spcPts val="0"/>
              </a:spcAft>
              <a:buClr>
                <a:srgbClr val="000000"/>
              </a:buClr>
              <a:buSzPts val="1400"/>
              <a:buFont typeface="Verdana"/>
              <a:buNone/>
            </a:pPr>
            <a:r>
              <a:rPr lang="en-US" sz="1400" b="0" i="0" u="none">
                <a:solidFill>
                  <a:srgbClr val="000000"/>
                </a:solidFill>
                <a:latin typeface="Verdana"/>
                <a:ea typeface="Verdana"/>
                <a:cs typeface="Verdana"/>
                <a:sym typeface="Verdana"/>
              </a:rPr>
              <a:t>(</a:t>
            </a:r>
            <a:r>
              <a:rPr lang="en-US" sz="1400" b="0" i="0" u="sng">
                <a:solidFill>
                  <a:schemeClr val="hlink"/>
                </a:solidFill>
                <a:latin typeface="Arial"/>
                <a:ea typeface="Arial"/>
                <a:cs typeface="Arial"/>
                <a:sym typeface="Arial"/>
                <a:hlinkClick r:id="rId3"/>
              </a:rPr>
              <a:t>Goldsmith et al., 2013</a:t>
            </a:r>
            <a:r>
              <a:rPr lang="en-US" sz="1400" b="0" i="0" u="none">
                <a:solidFill>
                  <a:srgbClr val="000000"/>
                </a:solidFill>
                <a:latin typeface="Verdana"/>
                <a:ea typeface="Verdana"/>
                <a:cs typeface="Verdana"/>
                <a:sym typeface="Verdana"/>
              </a:rPr>
              <a:t>)</a:t>
            </a:r>
            <a:endParaRPr/>
          </a:p>
        </p:txBody>
      </p:sp>
      <p:sp>
        <p:nvSpPr>
          <p:cNvPr id="455" name="Google Shape;455;p34" descr="Chart showing different types of trauma" title="Trauma chart"/>
          <p:cNvSpPr/>
          <p:nvPr/>
        </p:nvSpPr>
        <p:spPr>
          <a:xfrm rot="10800000" flipH="1">
            <a:off x="299100" y="1486525"/>
            <a:ext cx="8469600" cy="1050900"/>
          </a:xfrm>
          <a:prstGeom prst="round2DiagRect">
            <a:avLst>
              <a:gd name="adj1" fmla="val 0"/>
              <a:gd name="adj2" fmla="val 17764"/>
            </a:avLst>
          </a:prstGeom>
          <a:gradFill>
            <a:gsLst>
              <a:gs pos="0">
                <a:srgbClr val="D4E5F5"/>
              </a:gs>
              <a:gs pos="100000">
                <a:srgbClr val="70A4D5"/>
              </a:gs>
            </a:gsLst>
            <a:path path="circle">
              <a:fillToRect l="50000" t="50000" r="50000" b="50000"/>
            </a:path>
            <a:tileRect/>
          </a:gra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4"/>
          <p:cNvSpPr txBox="1"/>
          <p:nvPr/>
        </p:nvSpPr>
        <p:spPr>
          <a:xfrm>
            <a:off x="2781300" y="1539875"/>
            <a:ext cx="3379787" cy="45878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Verdana"/>
              <a:buNone/>
            </a:pPr>
            <a:r>
              <a:rPr lang="en-US" sz="2400" b="1" i="0" u="none">
                <a:solidFill>
                  <a:srgbClr val="000000"/>
                </a:solidFill>
                <a:latin typeface="Verdana"/>
                <a:ea typeface="Verdana"/>
                <a:cs typeface="Verdana"/>
                <a:sym typeface="Verdana"/>
              </a:rPr>
              <a:t>ACUTE</a:t>
            </a:r>
            <a:endParaRPr/>
          </a:p>
        </p:txBody>
      </p:sp>
      <p:sp>
        <p:nvSpPr>
          <p:cNvPr id="457" name="Google Shape;457;p34"/>
          <p:cNvSpPr txBox="1"/>
          <p:nvPr/>
        </p:nvSpPr>
        <p:spPr>
          <a:xfrm>
            <a:off x="2667000" y="1939925"/>
            <a:ext cx="3608387" cy="4857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rPr>
              <a:t>A single incident</a:t>
            </a:r>
            <a:endParaRPr/>
          </a:p>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grpSp>
        <p:nvGrpSpPr>
          <p:cNvPr id="458" name="Google Shape;458;p34" descr="Chart showing different types of trauma"/>
          <p:cNvGrpSpPr/>
          <p:nvPr/>
        </p:nvGrpSpPr>
        <p:grpSpPr>
          <a:xfrm>
            <a:off x="330200" y="2622550"/>
            <a:ext cx="8483600" cy="1352550"/>
            <a:chOff x="5015939" y="2013881"/>
            <a:chExt cx="3234070" cy="1569600"/>
          </a:xfrm>
        </p:grpSpPr>
        <p:sp>
          <p:nvSpPr>
            <p:cNvPr id="459" name="Google Shape;459;p34"/>
            <p:cNvSpPr/>
            <p:nvPr/>
          </p:nvSpPr>
          <p:spPr>
            <a:xfrm>
              <a:off x="5015939" y="2013881"/>
              <a:ext cx="3181800" cy="1569600"/>
            </a:xfrm>
            <a:prstGeom prst="round2DiagRect">
              <a:avLst>
                <a:gd name="adj1" fmla="val 0"/>
                <a:gd name="adj2" fmla="val 17764"/>
              </a:avLst>
            </a:prstGeom>
            <a:gradFill>
              <a:gsLst>
                <a:gs pos="0">
                  <a:srgbClr val="DBD4EB"/>
                </a:gs>
                <a:gs pos="100000">
                  <a:srgbClr val="9180BB"/>
                </a:gs>
              </a:gsLst>
              <a:path path="circle">
                <a:fillToRect l="50000" t="50000" r="50000" b="50000"/>
              </a:path>
              <a:tileRect/>
            </a:gra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4"/>
            <p:cNvSpPr txBox="1"/>
            <p:nvPr/>
          </p:nvSpPr>
          <p:spPr>
            <a:xfrm>
              <a:off x="5078709" y="2074739"/>
              <a:ext cx="3171300" cy="50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Verdana"/>
                <a:buNone/>
              </a:pPr>
              <a:r>
                <a:rPr lang="en-US" sz="2400" b="1" i="0" u="none">
                  <a:solidFill>
                    <a:srgbClr val="000000"/>
                  </a:solidFill>
                  <a:latin typeface="Verdana"/>
                  <a:ea typeface="Verdana"/>
                  <a:cs typeface="Verdana"/>
                  <a:sym typeface="Verdana"/>
                </a:rPr>
                <a:t>CHRONIC </a:t>
              </a:r>
              <a:endParaRPr/>
            </a:p>
          </p:txBody>
        </p:sp>
      </p:grpSp>
      <p:sp>
        <p:nvSpPr>
          <p:cNvPr id="461" name="Google Shape;461;p34"/>
          <p:cNvSpPr txBox="1"/>
          <p:nvPr/>
        </p:nvSpPr>
        <p:spPr>
          <a:xfrm>
            <a:off x="533400" y="3111500"/>
            <a:ext cx="7875587" cy="11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rPr>
              <a:t>Experiences that occur repeatedly over long periods of time</a:t>
            </a:r>
            <a:endParaRPr/>
          </a:p>
        </p:txBody>
      </p:sp>
      <p:grpSp>
        <p:nvGrpSpPr>
          <p:cNvPr id="462" name="Google Shape;462;p34" descr="Chart showing different types of trauma"/>
          <p:cNvGrpSpPr/>
          <p:nvPr/>
        </p:nvGrpSpPr>
        <p:grpSpPr>
          <a:xfrm>
            <a:off x="315899" y="3974795"/>
            <a:ext cx="8435895" cy="1741014"/>
            <a:chOff x="824183" y="4219985"/>
            <a:chExt cx="3955500" cy="2459407"/>
          </a:xfrm>
        </p:grpSpPr>
        <p:sp>
          <p:nvSpPr>
            <p:cNvPr id="463" name="Google Shape;463;p34"/>
            <p:cNvSpPr/>
            <p:nvPr/>
          </p:nvSpPr>
          <p:spPr>
            <a:xfrm>
              <a:off x="824183" y="4219992"/>
              <a:ext cx="3955500" cy="2459400"/>
            </a:xfrm>
            <a:custGeom>
              <a:avLst/>
              <a:gdLst/>
              <a:ahLst/>
              <a:cxnLst/>
              <a:rect l="l" t="t" r="r" b="b"/>
              <a:pathLst>
                <a:path w="3955500" h="2459400" extrusionOk="0">
                  <a:moveTo>
                    <a:pt x="0" y="0"/>
                  </a:moveTo>
                  <a:lnTo>
                    <a:pt x="3518612" y="0"/>
                  </a:lnTo>
                  <a:cubicBezTo>
                    <a:pt x="3759899" y="0"/>
                    <a:pt x="3955500" y="195601"/>
                    <a:pt x="3955500" y="436888"/>
                  </a:cubicBezTo>
                  <a:lnTo>
                    <a:pt x="3955500" y="2459400"/>
                  </a:lnTo>
                  <a:lnTo>
                    <a:pt x="3955500" y="2459400"/>
                  </a:lnTo>
                  <a:lnTo>
                    <a:pt x="436888" y="2459400"/>
                  </a:lnTo>
                  <a:cubicBezTo>
                    <a:pt x="195601" y="2459400"/>
                    <a:pt x="0" y="2263799"/>
                    <a:pt x="0" y="2022512"/>
                  </a:cubicBezTo>
                  <a:lnTo>
                    <a:pt x="0" y="0"/>
                  </a:lnTo>
                  <a:lnTo>
                    <a:pt x="0" y="0"/>
                  </a:lnTo>
                  <a:close/>
                </a:path>
              </a:pathLst>
            </a:custGeom>
            <a:gradFill>
              <a:gsLst>
                <a:gs pos="0">
                  <a:srgbClr val="DFE9FB"/>
                </a:gs>
                <a:gs pos="100000">
                  <a:srgbClr val="6E9BE7"/>
                </a:gs>
              </a:gsLst>
              <a:lin ang="5400000" scaled="0"/>
            </a:gra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64" name="Google Shape;464;p34"/>
            <p:cNvSpPr txBox="1"/>
            <p:nvPr/>
          </p:nvSpPr>
          <p:spPr>
            <a:xfrm>
              <a:off x="1112625" y="4219985"/>
              <a:ext cx="3378600" cy="69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Verdana"/>
                <a:buNone/>
              </a:pPr>
              <a:r>
                <a:rPr lang="en-US" sz="2500" b="1" i="0" u="none">
                  <a:solidFill>
                    <a:srgbClr val="000000"/>
                  </a:solidFill>
                  <a:latin typeface="Verdana"/>
                  <a:ea typeface="Verdana"/>
                  <a:cs typeface="Verdana"/>
                  <a:sym typeface="Verdana"/>
                </a:rPr>
                <a:t>HISTORICAL</a:t>
              </a:r>
              <a:endParaRPr/>
            </a:p>
          </p:txBody>
        </p:sp>
      </p:grpSp>
      <p:sp>
        <p:nvSpPr>
          <p:cNvPr id="465" name="Google Shape;465;p34"/>
          <p:cNvSpPr txBox="1"/>
          <p:nvPr/>
        </p:nvSpPr>
        <p:spPr>
          <a:xfrm>
            <a:off x="574675" y="4443412"/>
            <a:ext cx="7793037" cy="105092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rPr>
              <a:t>The collective and cumulative </a:t>
            </a:r>
            <a:r>
              <a:rPr lang="en-US" sz="2400">
                <a:latin typeface="Verdana"/>
                <a:ea typeface="Verdana"/>
                <a:cs typeface="Verdana"/>
                <a:sym typeface="Verdana"/>
              </a:rPr>
              <a:t>hardships</a:t>
            </a:r>
            <a:r>
              <a:rPr lang="en-US" sz="2400" b="0" i="0" u="none">
                <a:solidFill>
                  <a:srgbClr val="000000"/>
                </a:solidFill>
                <a:latin typeface="Verdana"/>
                <a:ea typeface="Verdana"/>
                <a:cs typeface="Verdana"/>
                <a:sym typeface="Verdana"/>
              </a:rPr>
              <a:t> experienced by a particular group across generations still suffering the effects</a:t>
            </a:r>
            <a:endParaRPr/>
          </a:p>
        </p:txBody>
      </p:sp>
      <p:sp>
        <p:nvSpPr>
          <p:cNvPr id="466" name="Google Shape;466;p3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Types of </a:t>
            </a:r>
            <a:r>
              <a:rPr lang="en-US">
                <a:solidFill>
                  <a:srgbClr val="FFFFFF"/>
                </a:solidFill>
              </a:rPr>
              <a:t>Hardships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35" title="Black shoes"/>
          <p:cNvPicPr preferRelativeResize="0"/>
          <p:nvPr/>
        </p:nvPicPr>
        <p:blipFill rotWithShape="1">
          <a:blip r:embed="rId3">
            <a:alphaModFix/>
          </a:blip>
          <a:srcRect t="3976" b="8234"/>
          <a:stretch/>
        </p:blipFill>
        <p:spPr>
          <a:xfrm>
            <a:off x="7511150" y="1765225"/>
            <a:ext cx="1500225" cy="1975450"/>
          </a:xfrm>
          <a:prstGeom prst="rect">
            <a:avLst/>
          </a:prstGeom>
          <a:noFill/>
          <a:ln w="9525" cap="flat" cmpd="sng">
            <a:solidFill>
              <a:srgbClr val="003369"/>
            </a:solidFill>
            <a:prstDash val="solid"/>
            <a:round/>
            <a:headEnd type="none" w="sm" len="sm"/>
            <a:tailEnd type="none" w="sm" len="sm"/>
          </a:ln>
        </p:spPr>
      </p:pic>
      <p:pic>
        <p:nvPicPr>
          <p:cNvPr id="472" name="Google Shape;472;p35" title="Yellow shoes"/>
          <p:cNvPicPr preferRelativeResize="0"/>
          <p:nvPr/>
        </p:nvPicPr>
        <p:blipFill rotWithShape="1">
          <a:blip r:embed="rId4">
            <a:alphaModFix/>
          </a:blip>
          <a:srcRect l="6333" r="6672"/>
          <a:stretch/>
        </p:blipFill>
        <p:spPr>
          <a:xfrm>
            <a:off x="228600" y="1576838"/>
            <a:ext cx="2150750" cy="1646925"/>
          </a:xfrm>
          <a:prstGeom prst="rect">
            <a:avLst/>
          </a:prstGeom>
          <a:noFill/>
          <a:ln w="9525" cap="flat" cmpd="sng">
            <a:solidFill>
              <a:srgbClr val="003369"/>
            </a:solidFill>
            <a:prstDash val="solid"/>
            <a:round/>
            <a:headEnd type="none" w="sm" len="sm"/>
            <a:tailEnd type="none" w="sm" len="sm"/>
          </a:ln>
        </p:spPr>
      </p:pic>
      <p:sp>
        <p:nvSpPr>
          <p:cNvPr id="473" name="Google Shape;473;p3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Shoe Partner</a:t>
            </a:r>
            <a:endParaRPr/>
          </a:p>
        </p:txBody>
      </p:sp>
      <p:sp>
        <p:nvSpPr>
          <p:cNvPr id="474" name="Google Shape;474;p35"/>
          <p:cNvSpPr/>
          <p:nvPr/>
        </p:nvSpPr>
        <p:spPr>
          <a:xfrm>
            <a:off x="7876287" y="426250"/>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75" name="Google Shape;475;p35"/>
          <p:cNvSpPr txBox="1">
            <a:spLocks noGrp="1"/>
          </p:cNvSpPr>
          <p:nvPr>
            <p:ph type="body" idx="1"/>
          </p:nvPr>
        </p:nvSpPr>
        <p:spPr>
          <a:xfrm>
            <a:off x="2173350" y="2018638"/>
            <a:ext cx="5191800" cy="2587200"/>
          </a:xfrm>
          <a:prstGeom prst="rect">
            <a:avLst/>
          </a:prstGeom>
          <a:solidFill>
            <a:schemeClr val="lt2"/>
          </a:solidFill>
          <a:ln w="9525" cap="flat" cmpd="sng">
            <a:solidFill>
              <a:srgbClr val="003369"/>
            </a:solidFill>
            <a:prstDash val="solid"/>
            <a:round/>
            <a:headEnd type="none" w="sm" len="sm"/>
            <a:tailEnd type="none" w="sm" len="sm"/>
          </a:ln>
        </p:spPr>
        <p:txBody>
          <a:bodyPr spcFirstLastPara="1" wrap="square" lIns="91425" tIns="45700" rIns="91425" bIns="45700" anchor="t" anchorCtr="0">
            <a:noAutofit/>
          </a:bodyPr>
          <a:lstStyle/>
          <a:p>
            <a:pPr marL="25400" lvl="0" indent="0" algn="ctr" rtl="0">
              <a:lnSpc>
                <a:spcPct val="90000"/>
              </a:lnSpc>
              <a:spcBef>
                <a:spcPts val="0"/>
              </a:spcBef>
              <a:spcAft>
                <a:spcPts val="0"/>
              </a:spcAft>
              <a:buSzPts val="3200"/>
              <a:buNone/>
            </a:pPr>
            <a:r>
              <a:rPr lang="en-US" sz="3000" i="0" u="none">
                <a:solidFill>
                  <a:srgbClr val="000000"/>
                </a:solidFill>
                <a:latin typeface="Calibri"/>
                <a:ea typeface="Calibri"/>
                <a:cs typeface="Calibri"/>
                <a:sym typeface="Calibri"/>
              </a:rPr>
              <a:t>What types of </a:t>
            </a:r>
            <a:r>
              <a:rPr lang="en-US" sz="3000">
                <a:solidFill>
                  <a:srgbClr val="000000"/>
                </a:solidFill>
                <a:latin typeface="Calibri"/>
                <a:ea typeface="Calibri"/>
                <a:cs typeface="Calibri"/>
                <a:sym typeface="Calibri"/>
              </a:rPr>
              <a:t>hardships</a:t>
            </a:r>
            <a:r>
              <a:rPr lang="en-US" sz="3000" i="0" u="none">
                <a:solidFill>
                  <a:srgbClr val="000000"/>
                </a:solidFill>
                <a:latin typeface="Calibri"/>
                <a:ea typeface="Calibri"/>
                <a:cs typeface="Calibri"/>
                <a:sym typeface="Calibri"/>
              </a:rPr>
              <a:t> have your students experienced?</a:t>
            </a:r>
            <a:endParaRPr sz="3000">
              <a:solidFill>
                <a:srgbClr val="000000"/>
              </a:solidFill>
              <a:latin typeface="Calibri"/>
              <a:ea typeface="Calibri"/>
              <a:cs typeface="Calibri"/>
              <a:sym typeface="Calibri"/>
            </a:endParaRPr>
          </a:p>
          <a:p>
            <a:pPr marL="25400" lvl="0" indent="0" algn="ctr" rtl="0">
              <a:lnSpc>
                <a:spcPct val="90000"/>
              </a:lnSpc>
              <a:spcBef>
                <a:spcPts val="2000"/>
              </a:spcBef>
              <a:spcAft>
                <a:spcPts val="0"/>
              </a:spcAft>
              <a:buSzPts val="3200"/>
              <a:buNone/>
            </a:pPr>
            <a:r>
              <a:rPr lang="en-US" sz="3000" i="0" u="none">
                <a:solidFill>
                  <a:srgbClr val="000000"/>
                </a:solidFill>
                <a:latin typeface="Calibri"/>
                <a:ea typeface="Calibri"/>
                <a:cs typeface="Calibri"/>
                <a:sym typeface="Calibri"/>
              </a:rPr>
              <a:t>How d</a:t>
            </a:r>
            <a:r>
              <a:rPr lang="en-US" sz="3000">
                <a:solidFill>
                  <a:srgbClr val="000000"/>
                </a:solidFill>
                <a:latin typeface="Calibri"/>
                <a:ea typeface="Calibri"/>
                <a:cs typeface="Calibri"/>
                <a:sym typeface="Calibri"/>
              </a:rPr>
              <a:t>id their experiences impact your teaching in the classroom</a:t>
            </a:r>
            <a:r>
              <a:rPr lang="en-US" sz="3000" i="0" u="none">
                <a:solidFill>
                  <a:srgbClr val="000000"/>
                </a:solidFill>
                <a:latin typeface="Calibri"/>
                <a:ea typeface="Calibri"/>
                <a:cs typeface="Calibri"/>
                <a:sym typeface="Calibri"/>
              </a:rPr>
              <a:t>?</a:t>
            </a:r>
            <a:endParaRPr sz="3000">
              <a:latin typeface="Calibri"/>
              <a:ea typeface="Calibri"/>
              <a:cs typeface="Calibri"/>
              <a:sym typeface="Calibri"/>
            </a:endParaRPr>
          </a:p>
          <a:p>
            <a:pPr marL="25400" lvl="0" indent="0" algn="l" rtl="0">
              <a:lnSpc>
                <a:spcPct val="80000"/>
              </a:lnSpc>
              <a:spcBef>
                <a:spcPts val="2000"/>
              </a:spcBef>
              <a:spcAft>
                <a:spcPts val="0"/>
              </a:spcAft>
              <a:buSzPts val="3200"/>
              <a:buNone/>
            </a:pPr>
            <a:endParaRPr sz="3200" b="0" i="0" u="none">
              <a:solidFill>
                <a:srgbClr val="000000"/>
              </a:solidFill>
              <a:latin typeface="Verdana"/>
              <a:ea typeface="Verdana"/>
              <a:cs typeface="Verdana"/>
              <a:sym typeface="Verdana"/>
            </a:endParaRPr>
          </a:p>
          <a:p>
            <a:pPr marL="25400" lvl="0" indent="0" algn="l" rtl="0">
              <a:lnSpc>
                <a:spcPct val="80000"/>
              </a:lnSpc>
              <a:spcBef>
                <a:spcPts val="600"/>
              </a:spcBef>
              <a:spcAft>
                <a:spcPts val="0"/>
              </a:spcAft>
              <a:buSzPts val="3200"/>
              <a:buNone/>
            </a:pPr>
            <a:endParaRPr/>
          </a:p>
        </p:txBody>
      </p:sp>
      <p:pic>
        <p:nvPicPr>
          <p:cNvPr id="476" name="Google Shape;476;p35" descr="Baby shoes (Provided by Getty Images)"/>
          <p:cNvPicPr preferRelativeResize="0"/>
          <p:nvPr/>
        </p:nvPicPr>
        <p:blipFill>
          <a:blip r:embed="rId5">
            <a:alphaModFix/>
          </a:blip>
          <a:stretch>
            <a:fillRect/>
          </a:stretch>
        </p:blipFill>
        <p:spPr>
          <a:xfrm>
            <a:off x="228600" y="3740681"/>
            <a:ext cx="2150748" cy="1430321"/>
          </a:xfrm>
          <a:prstGeom prst="rect">
            <a:avLst/>
          </a:prstGeom>
          <a:noFill/>
          <a:ln w="9525" cap="flat" cmpd="sng">
            <a:solidFill>
              <a:srgbClr val="003369"/>
            </a:solidFill>
            <a:prstDash val="solid"/>
            <a:round/>
            <a:headEnd type="none" w="sm" len="sm"/>
            <a:tailEnd type="none" w="sm" len="sm"/>
          </a:ln>
        </p:spPr>
      </p:pic>
      <p:pic>
        <p:nvPicPr>
          <p:cNvPr id="477" name="Google Shape;477;p35" descr="Black shoes against white background, close-up (Provided by Getty Images)"/>
          <p:cNvPicPr preferRelativeResize="0"/>
          <p:nvPr/>
        </p:nvPicPr>
        <p:blipFill rotWithShape="1">
          <a:blip r:embed="rId6">
            <a:alphaModFix/>
          </a:blip>
          <a:srcRect l="8166" t="17114" r="5328" b="15977"/>
          <a:stretch/>
        </p:blipFill>
        <p:spPr>
          <a:xfrm>
            <a:off x="3405663" y="4789250"/>
            <a:ext cx="2332674" cy="1805000"/>
          </a:xfrm>
          <a:prstGeom prst="rect">
            <a:avLst/>
          </a:prstGeom>
          <a:noFill/>
          <a:ln w="9525" cap="flat" cmpd="sng">
            <a:solidFill>
              <a:srgbClr val="003369"/>
            </a:solidFill>
            <a:prstDash val="solid"/>
            <a:round/>
            <a:headEnd type="none" w="sm" len="sm"/>
            <a:tailEnd type="none" w="sm" len="sm"/>
          </a:ln>
        </p:spPr>
      </p:pic>
      <p:pic>
        <p:nvPicPr>
          <p:cNvPr id="478" name="Google Shape;478;p35" descr="Men's legs, trendy shoes and bright socks (Provided by Getty Images)"/>
          <p:cNvPicPr preferRelativeResize="0"/>
          <p:nvPr/>
        </p:nvPicPr>
        <p:blipFill>
          <a:blip r:embed="rId7">
            <a:alphaModFix/>
          </a:blip>
          <a:stretch>
            <a:fillRect/>
          </a:stretch>
        </p:blipFill>
        <p:spPr>
          <a:xfrm>
            <a:off x="6403025" y="4331950"/>
            <a:ext cx="1954079" cy="1465551"/>
          </a:xfrm>
          <a:prstGeom prst="rect">
            <a:avLst/>
          </a:prstGeom>
          <a:noFill/>
          <a:ln w="9525" cap="flat" cmpd="sng">
            <a:solidFill>
              <a:srgbClr val="003369"/>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6"/>
          <p:cNvSpPr txBox="1"/>
          <p:nvPr/>
        </p:nvSpPr>
        <p:spPr>
          <a:xfrm>
            <a:off x="460375" y="1627187"/>
            <a:ext cx="8229600" cy="434022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en-US" sz="3000" i="0" u="none">
                <a:solidFill>
                  <a:srgbClr val="000000"/>
                </a:solidFill>
                <a:latin typeface="Calibri"/>
                <a:ea typeface="Calibri"/>
                <a:cs typeface="Calibri"/>
                <a:sym typeface="Calibri"/>
              </a:rPr>
              <a:t>Individuals who have experienced </a:t>
            </a:r>
            <a:r>
              <a:rPr lang="en-US" sz="3000">
                <a:latin typeface="Calibri"/>
                <a:ea typeface="Calibri"/>
                <a:cs typeface="Calibri"/>
                <a:sym typeface="Calibri"/>
              </a:rPr>
              <a:t>hardships</a:t>
            </a:r>
            <a:r>
              <a:rPr lang="en-US" sz="3000" i="0" u="none">
                <a:solidFill>
                  <a:srgbClr val="000000"/>
                </a:solidFill>
                <a:latin typeface="Calibri"/>
                <a:ea typeface="Calibri"/>
                <a:cs typeface="Calibri"/>
                <a:sym typeface="Calibri"/>
              </a:rPr>
              <a:t> may react differently as they go through the phases of the escalation cycle.</a:t>
            </a:r>
            <a:endParaRPr sz="3000" i="0" u="none">
              <a:solidFill>
                <a:srgbClr val="000000"/>
              </a:solidFill>
              <a:latin typeface="Calibri"/>
              <a:ea typeface="Calibri"/>
              <a:cs typeface="Calibri"/>
              <a:sym typeface="Calibri"/>
            </a:endParaRPr>
          </a:p>
          <a:p>
            <a:pPr marL="0" marR="0" lvl="0" indent="0" algn="l" rtl="0">
              <a:lnSpc>
                <a:spcPct val="90000"/>
              </a:lnSpc>
              <a:spcBef>
                <a:spcPts val="2400"/>
              </a:spcBef>
              <a:spcAft>
                <a:spcPts val="0"/>
              </a:spcAft>
              <a:buNone/>
            </a:pPr>
            <a:r>
              <a:rPr lang="en-US" sz="3000" i="0" u="none">
                <a:solidFill>
                  <a:srgbClr val="000000"/>
                </a:solidFill>
                <a:latin typeface="Calibri"/>
                <a:ea typeface="Calibri"/>
                <a:cs typeface="Calibri"/>
                <a:sym typeface="Calibri"/>
              </a:rPr>
              <a:t>Often more challenging for adults to identify triggers and functions</a:t>
            </a:r>
            <a:endParaRPr sz="3000">
              <a:latin typeface="Calibri"/>
              <a:ea typeface="Calibri"/>
              <a:cs typeface="Calibri"/>
              <a:sym typeface="Calibri"/>
            </a:endParaRPr>
          </a:p>
          <a:p>
            <a:pPr marL="0" marR="0" lvl="0" indent="0" algn="l" rtl="0">
              <a:lnSpc>
                <a:spcPct val="90000"/>
              </a:lnSpc>
              <a:spcBef>
                <a:spcPts val="2400"/>
              </a:spcBef>
              <a:spcAft>
                <a:spcPts val="0"/>
              </a:spcAft>
              <a:buNone/>
            </a:pPr>
            <a:r>
              <a:rPr lang="en-US" sz="3000" i="0" u="none">
                <a:solidFill>
                  <a:srgbClr val="000000"/>
                </a:solidFill>
                <a:latin typeface="Calibri"/>
                <a:ea typeface="Calibri"/>
                <a:cs typeface="Calibri"/>
                <a:sym typeface="Calibri"/>
              </a:rPr>
              <a:t>Faster escalation to crisis/peak or little/no reaction when one would be expected</a:t>
            </a:r>
            <a:endParaRPr sz="3000">
              <a:latin typeface="Calibri"/>
              <a:ea typeface="Calibri"/>
              <a:cs typeface="Calibri"/>
              <a:sym typeface="Calibri"/>
            </a:endParaRPr>
          </a:p>
          <a:p>
            <a:pPr marL="0" marR="0" lvl="0" indent="0" algn="l" rtl="0">
              <a:lnSpc>
                <a:spcPct val="90000"/>
              </a:lnSpc>
              <a:spcBef>
                <a:spcPts val="2400"/>
              </a:spcBef>
              <a:spcAft>
                <a:spcPts val="0"/>
              </a:spcAft>
              <a:buNone/>
            </a:pPr>
            <a:r>
              <a:rPr lang="en-US" sz="3000" i="0" u="none">
                <a:solidFill>
                  <a:srgbClr val="000000"/>
                </a:solidFill>
                <a:latin typeface="Calibri"/>
                <a:ea typeface="Calibri"/>
                <a:cs typeface="Calibri"/>
                <a:sym typeface="Calibri"/>
              </a:rPr>
              <a:t>Longer time in crisis/peak before de-escalating</a:t>
            </a:r>
            <a:endParaRPr sz="3000" b="0" i="0" u="none">
              <a:solidFill>
                <a:srgbClr val="000000"/>
              </a:solidFill>
              <a:latin typeface="Verdana"/>
              <a:ea typeface="Verdana"/>
              <a:cs typeface="Verdana"/>
              <a:sym typeface="Verdana"/>
            </a:endParaRPr>
          </a:p>
          <a:p>
            <a:pPr marL="0" marR="0" lvl="0" indent="0" algn="ctr" rtl="0">
              <a:lnSpc>
                <a:spcPct val="100000"/>
              </a:lnSpc>
              <a:spcBef>
                <a:spcPts val="2400"/>
              </a:spcBef>
              <a:spcAft>
                <a:spcPts val="0"/>
              </a:spcAft>
              <a:buClr>
                <a:srgbClr val="000000"/>
              </a:buClr>
              <a:buSzPts val="3000"/>
              <a:buFont typeface="Verdana"/>
              <a:buNone/>
            </a:pPr>
            <a:r>
              <a:rPr lang="en-US" sz="3000" b="0" i="0" u="none">
                <a:solidFill>
                  <a:srgbClr val="000000"/>
                </a:solidFill>
                <a:latin typeface="Verdana"/>
                <a:ea typeface="Verdana"/>
                <a:cs typeface="Verdana"/>
                <a:sym typeface="Verdana"/>
              </a:rPr>
              <a:t>		                           </a:t>
            </a:r>
            <a:endParaRPr sz="1800" b="0" i="0" u="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3000" b="0" i="0" u="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endParaRPr sz="3000" b="0" i="0" u="none">
              <a:solidFill>
                <a:srgbClr val="000000"/>
              </a:solidFill>
              <a:latin typeface="Verdana"/>
              <a:ea typeface="Verdana"/>
              <a:cs typeface="Verdana"/>
              <a:sym typeface="Verdana"/>
            </a:endParaRPr>
          </a:p>
        </p:txBody>
      </p:sp>
      <p:sp>
        <p:nvSpPr>
          <p:cNvPr id="485" name="Google Shape;485;p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The Impact of </a:t>
            </a:r>
            <a:r>
              <a:rPr lang="en-US">
                <a:solidFill>
                  <a:srgbClr val="FFFFFF"/>
                </a:solidFill>
              </a:rPr>
              <a:t>Hardships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7"/>
          <p:cNvSpPr txBox="1"/>
          <p:nvPr/>
        </p:nvSpPr>
        <p:spPr>
          <a:xfrm>
            <a:off x="5318125" y="6092825"/>
            <a:ext cx="2444750" cy="650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400"/>
              <a:buFont typeface="Arial"/>
              <a:buNone/>
            </a:pPr>
            <a:r>
              <a:rPr lang="en-US" sz="1400" b="0" i="0" u="sng">
                <a:solidFill>
                  <a:schemeClr val="hlink"/>
                </a:solidFill>
                <a:latin typeface="Arial"/>
                <a:ea typeface="Arial"/>
                <a:cs typeface="Arial"/>
                <a:sym typeface="Arial"/>
                <a:hlinkClick r:id="rId3"/>
              </a:rPr>
              <a:t>(Krasnoff, 2017) </a:t>
            </a:r>
            <a:endParaRPr/>
          </a:p>
        </p:txBody>
      </p:sp>
      <p:sp>
        <p:nvSpPr>
          <p:cNvPr id="492" name="Google Shape;492;p37"/>
          <p:cNvSpPr txBox="1"/>
          <p:nvPr/>
        </p:nvSpPr>
        <p:spPr>
          <a:xfrm>
            <a:off x="1663800" y="1517013"/>
            <a:ext cx="5816400" cy="4430400"/>
          </a:xfrm>
          <a:prstGeom prst="rect">
            <a:avLst/>
          </a:prstGeom>
          <a:solidFill>
            <a:schemeClr val="lt2"/>
          </a:solidFill>
          <a:ln w="9525" cap="flat" cmpd="sng">
            <a:solidFill>
              <a:srgbClr val="003369"/>
            </a:solidFill>
            <a:prstDash val="solid"/>
            <a:round/>
            <a:headEnd type="none" w="sm" len="sm"/>
            <a:tailEnd type="none" w="sm" len="sm"/>
          </a:ln>
        </p:spPr>
        <p:txBody>
          <a:bodyPr spcFirstLastPara="1" wrap="square" lIns="182875" tIns="91425" rIns="91425" bIns="91425" anchor="t" anchorCtr="0">
            <a:noAutofit/>
          </a:bodyPr>
          <a:lstStyle/>
          <a:p>
            <a:pPr marL="0" marR="0" lvl="0" indent="0" algn="l" rtl="0">
              <a:lnSpc>
                <a:spcPct val="100000"/>
              </a:lnSpc>
              <a:spcBef>
                <a:spcPts val="0"/>
              </a:spcBef>
              <a:spcAft>
                <a:spcPts val="0"/>
              </a:spcAft>
              <a:buNone/>
            </a:pPr>
            <a:r>
              <a:rPr lang="en-US" sz="3000" i="0" u="none">
                <a:solidFill>
                  <a:srgbClr val="000000"/>
                </a:solidFill>
                <a:latin typeface="Calibri"/>
                <a:ea typeface="Calibri"/>
                <a:cs typeface="Calibri"/>
                <a:sym typeface="Calibri"/>
              </a:rPr>
              <a:t>Executive </a:t>
            </a:r>
            <a:r>
              <a:rPr lang="en-US" sz="3000">
                <a:latin typeface="Calibri"/>
                <a:ea typeface="Calibri"/>
                <a:cs typeface="Calibri"/>
                <a:sym typeface="Calibri"/>
              </a:rPr>
              <a:t>f</a:t>
            </a:r>
            <a:r>
              <a:rPr lang="en-US" sz="3000" i="0" u="none">
                <a:solidFill>
                  <a:srgbClr val="000000"/>
                </a:solidFill>
                <a:latin typeface="Calibri"/>
                <a:ea typeface="Calibri"/>
                <a:cs typeface="Calibri"/>
                <a:sym typeface="Calibri"/>
              </a:rPr>
              <a:t>unctioning</a:t>
            </a:r>
            <a:endParaRPr sz="3000" i="0" u="none">
              <a:solidFill>
                <a:srgbClr val="000000"/>
              </a:solidFill>
              <a:latin typeface="Calibri"/>
              <a:ea typeface="Calibri"/>
              <a:cs typeface="Calibri"/>
              <a:sym typeface="Calibri"/>
            </a:endParaRPr>
          </a:p>
          <a:p>
            <a:pPr marL="0" marR="0" lvl="0" indent="0" algn="l" rtl="0">
              <a:lnSpc>
                <a:spcPct val="100000"/>
              </a:lnSpc>
              <a:spcBef>
                <a:spcPts val="2000"/>
              </a:spcBef>
              <a:spcAft>
                <a:spcPts val="0"/>
              </a:spcAft>
              <a:buNone/>
            </a:pPr>
            <a:r>
              <a:rPr lang="en-US" sz="3000" i="0" u="none">
                <a:solidFill>
                  <a:srgbClr val="000000"/>
                </a:solidFill>
                <a:latin typeface="Calibri"/>
                <a:ea typeface="Calibri"/>
                <a:cs typeface="Calibri"/>
                <a:sym typeface="Calibri"/>
              </a:rPr>
              <a:t>Language and </a:t>
            </a:r>
            <a:r>
              <a:rPr lang="en-US" sz="3000">
                <a:latin typeface="Calibri"/>
                <a:ea typeface="Calibri"/>
                <a:cs typeface="Calibri"/>
                <a:sym typeface="Calibri"/>
              </a:rPr>
              <a:t>c</a:t>
            </a:r>
            <a:r>
              <a:rPr lang="en-US" sz="3000" i="0" u="none">
                <a:solidFill>
                  <a:srgbClr val="000000"/>
                </a:solidFill>
                <a:latin typeface="Calibri"/>
                <a:ea typeface="Calibri"/>
                <a:cs typeface="Calibri"/>
                <a:sym typeface="Calibri"/>
              </a:rPr>
              <a:t>ommunication </a:t>
            </a:r>
            <a:r>
              <a:rPr lang="en-US" sz="3000">
                <a:latin typeface="Calibri"/>
                <a:ea typeface="Calibri"/>
                <a:cs typeface="Calibri"/>
                <a:sym typeface="Calibri"/>
              </a:rPr>
              <a:t>s</a:t>
            </a:r>
            <a:r>
              <a:rPr lang="en-US" sz="3000" i="0" u="none">
                <a:solidFill>
                  <a:srgbClr val="000000"/>
                </a:solidFill>
                <a:latin typeface="Calibri"/>
                <a:ea typeface="Calibri"/>
                <a:cs typeface="Calibri"/>
                <a:sym typeface="Calibri"/>
              </a:rPr>
              <a:t>kills</a:t>
            </a:r>
            <a:endParaRPr sz="3000">
              <a:latin typeface="Calibri"/>
              <a:ea typeface="Calibri"/>
              <a:cs typeface="Calibri"/>
              <a:sym typeface="Calibri"/>
            </a:endParaRPr>
          </a:p>
          <a:p>
            <a:pPr marL="0" marR="0" lvl="0" indent="0" algn="l" rtl="0">
              <a:lnSpc>
                <a:spcPct val="100000"/>
              </a:lnSpc>
              <a:spcBef>
                <a:spcPts val="2000"/>
              </a:spcBef>
              <a:spcAft>
                <a:spcPts val="0"/>
              </a:spcAft>
              <a:buNone/>
            </a:pPr>
            <a:r>
              <a:rPr lang="en-US" sz="3000" i="0" u="none">
                <a:solidFill>
                  <a:srgbClr val="000000"/>
                </a:solidFill>
                <a:latin typeface="Calibri"/>
                <a:ea typeface="Calibri"/>
                <a:cs typeface="Calibri"/>
                <a:sym typeface="Calibri"/>
              </a:rPr>
              <a:t>Memory</a:t>
            </a:r>
            <a:endParaRPr sz="3000" i="0" u="none">
              <a:solidFill>
                <a:srgbClr val="000000"/>
              </a:solidFill>
              <a:latin typeface="Calibri"/>
              <a:ea typeface="Calibri"/>
              <a:cs typeface="Calibri"/>
              <a:sym typeface="Calibri"/>
            </a:endParaRPr>
          </a:p>
          <a:p>
            <a:pPr marL="0" marR="0" lvl="0" indent="0" algn="l" rtl="0">
              <a:lnSpc>
                <a:spcPct val="100000"/>
              </a:lnSpc>
              <a:spcBef>
                <a:spcPts val="2000"/>
              </a:spcBef>
              <a:spcAft>
                <a:spcPts val="0"/>
              </a:spcAft>
              <a:buNone/>
            </a:pPr>
            <a:r>
              <a:rPr lang="en-US" sz="3000" i="0" u="none">
                <a:solidFill>
                  <a:srgbClr val="000000"/>
                </a:solidFill>
                <a:latin typeface="Calibri"/>
                <a:ea typeface="Calibri"/>
                <a:cs typeface="Calibri"/>
                <a:sym typeface="Calibri"/>
              </a:rPr>
              <a:t>Ability to see </a:t>
            </a:r>
            <a:r>
              <a:rPr lang="en-US" sz="3000">
                <a:latin typeface="Calibri"/>
                <a:ea typeface="Calibri"/>
                <a:cs typeface="Calibri"/>
                <a:sym typeface="Calibri"/>
              </a:rPr>
              <a:t>c</a:t>
            </a:r>
            <a:r>
              <a:rPr lang="en-US" sz="3000" i="0" u="none">
                <a:solidFill>
                  <a:srgbClr val="000000"/>
                </a:solidFill>
                <a:latin typeface="Calibri"/>
                <a:ea typeface="Calibri"/>
                <a:cs typeface="Calibri"/>
                <a:sym typeface="Calibri"/>
              </a:rPr>
              <a:t>ause and </a:t>
            </a:r>
            <a:r>
              <a:rPr lang="en-US" sz="3000">
                <a:latin typeface="Calibri"/>
                <a:ea typeface="Calibri"/>
                <a:cs typeface="Calibri"/>
                <a:sym typeface="Calibri"/>
              </a:rPr>
              <a:t>e</a:t>
            </a:r>
            <a:r>
              <a:rPr lang="en-US" sz="3000" i="0" u="none">
                <a:solidFill>
                  <a:srgbClr val="000000"/>
                </a:solidFill>
                <a:latin typeface="Calibri"/>
                <a:ea typeface="Calibri"/>
                <a:cs typeface="Calibri"/>
                <a:sym typeface="Calibri"/>
              </a:rPr>
              <a:t>ffect</a:t>
            </a:r>
            <a:endParaRPr sz="3000">
              <a:latin typeface="Calibri"/>
              <a:ea typeface="Calibri"/>
              <a:cs typeface="Calibri"/>
              <a:sym typeface="Calibri"/>
            </a:endParaRPr>
          </a:p>
          <a:p>
            <a:pPr marL="0" marR="0" lvl="0" indent="0" algn="l" rtl="0">
              <a:lnSpc>
                <a:spcPct val="100000"/>
              </a:lnSpc>
              <a:spcBef>
                <a:spcPts val="2000"/>
              </a:spcBef>
              <a:spcAft>
                <a:spcPts val="0"/>
              </a:spcAft>
              <a:buNone/>
            </a:pPr>
            <a:r>
              <a:rPr lang="en-US" sz="3000" i="0" u="none">
                <a:solidFill>
                  <a:srgbClr val="000000"/>
                </a:solidFill>
                <a:latin typeface="Calibri"/>
                <a:ea typeface="Calibri"/>
                <a:cs typeface="Calibri"/>
                <a:sym typeface="Calibri"/>
              </a:rPr>
              <a:t>Organization</a:t>
            </a:r>
            <a:endParaRPr sz="3000">
              <a:latin typeface="Calibri"/>
              <a:ea typeface="Calibri"/>
              <a:cs typeface="Calibri"/>
              <a:sym typeface="Calibri"/>
            </a:endParaRPr>
          </a:p>
          <a:p>
            <a:pPr marL="0" marR="0" lvl="0" indent="0" algn="l" rtl="0">
              <a:lnSpc>
                <a:spcPct val="100000"/>
              </a:lnSpc>
              <a:spcBef>
                <a:spcPts val="2000"/>
              </a:spcBef>
              <a:spcAft>
                <a:spcPts val="0"/>
              </a:spcAft>
              <a:buNone/>
            </a:pPr>
            <a:r>
              <a:rPr lang="en-US" sz="3000" i="0" u="none">
                <a:solidFill>
                  <a:srgbClr val="000000"/>
                </a:solidFill>
                <a:latin typeface="Calibri"/>
                <a:ea typeface="Calibri"/>
                <a:cs typeface="Calibri"/>
                <a:sym typeface="Calibri"/>
              </a:rPr>
              <a:t>Concentration and </a:t>
            </a:r>
            <a:r>
              <a:rPr lang="en-US" sz="3000">
                <a:latin typeface="Calibri"/>
                <a:ea typeface="Calibri"/>
                <a:cs typeface="Calibri"/>
                <a:sym typeface="Calibri"/>
              </a:rPr>
              <a:t>a</a:t>
            </a:r>
            <a:r>
              <a:rPr lang="en-US" sz="3000" i="0" u="none">
                <a:solidFill>
                  <a:srgbClr val="000000"/>
                </a:solidFill>
                <a:latin typeface="Calibri"/>
                <a:ea typeface="Calibri"/>
                <a:cs typeface="Calibri"/>
                <a:sym typeface="Calibri"/>
              </a:rPr>
              <a:t>ttention</a:t>
            </a:r>
            <a:endParaRPr sz="3000">
              <a:latin typeface="Calibri"/>
              <a:ea typeface="Calibri"/>
              <a:cs typeface="Calibri"/>
              <a:sym typeface="Calibri"/>
            </a:endParaRPr>
          </a:p>
          <a:p>
            <a:pPr marL="0" marR="0" lvl="0" indent="0" algn="l" rtl="0">
              <a:lnSpc>
                <a:spcPct val="100000"/>
              </a:lnSpc>
              <a:spcBef>
                <a:spcPts val="2000"/>
              </a:spcBef>
              <a:spcAft>
                <a:spcPts val="0"/>
              </a:spcAft>
              <a:buNone/>
            </a:pPr>
            <a:endParaRPr sz="3200" b="0" i="0" u="none">
              <a:solidFill>
                <a:srgbClr val="000000"/>
              </a:solidFill>
              <a:latin typeface="Verdana"/>
              <a:ea typeface="Verdana"/>
              <a:cs typeface="Verdana"/>
              <a:sym typeface="Verdana"/>
            </a:endParaRPr>
          </a:p>
        </p:txBody>
      </p:sp>
      <p:sp>
        <p:nvSpPr>
          <p:cNvPr id="493" name="Google Shape;493;p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Impact in the Classroom?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38" title="Copy of Explaining the Brain to Children and Adolescents on Vimeo.mp4">
            <a:hlinkClick r:id="rId3"/>
          </p:cNvPr>
          <p:cNvPicPr preferRelativeResize="0"/>
          <p:nvPr/>
        </p:nvPicPr>
        <p:blipFill rotWithShape="1">
          <a:blip r:embed="rId4">
            <a:alphaModFix/>
          </a:blip>
          <a:srcRect/>
          <a:stretch/>
        </p:blipFill>
        <p:spPr>
          <a:xfrm>
            <a:off x="1782325" y="1700992"/>
            <a:ext cx="5579350" cy="4184501"/>
          </a:xfrm>
          <a:prstGeom prst="rect">
            <a:avLst/>
          </a:prstGeom>
          <a:noFill/>
          <a:ln>
            <a:noFill/>
          </a:ln>
        </p:spPr>
      </p:pic>
      <p:sp>
        <p:nvSpPr>
          <p:cNvPr id="500" name="Google Shape;500;p3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Flip Your Lid</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9"/>
          <p:cNvSpPr txBox="1">
            <a:spLocks noGrp="1"/>
          </p:cNvSpPr>
          <p:nvPr>
            <p:ph type="body" idx="1"/>
          </p:nvPr>
        </p:nvSpPr>
        <p:spPr>
          <a:xfrm>
            <a:off x="455625" y="1592475"/>
            <a:ext cx="8232900"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3700" i="0" u="none">
                <a:solidFill>
                  <a:srgbClr val="000000"/>
                </a:solidFill>
                <a:latin typeface="Calibri"/>
                <a:ea typeface="Calibri"/>
                <a:cs typeface="Calibri"/>
                <a:sym typeface="Calibri"/>
              </a:rPr>
              <a:t>What stood out to you in this video?</a:t>
            </a:r>
            <a:endParaRPr sz="3700">
              <a:latin typeface="Calibri"/>
              <a:ea typeface="Calibri"/>
              <a:cs typeface="Calibri"/>
              <a:sym typeface="Calibri"/>
            </a:endParaRPr>
          </a:p>
          <a:p>
            <a:pPr marL="0" lvl="0" indent="0" algn="l" rtl="0">
              <a:lnSpc>
                <a:spcPct val="90000"/>
              </a:lnSpc>
              <a:spcBef>
                <a:spcPts val="2000"/>
              </a:spcBef>
              <a:spcAft>
                <a:spcPts val="0"/>
              </a:spcAft>
              <a:buSzPts val="3200"/>
              <a:buNone/>
            </a:pPr>
            <a:r>
              <a:rPr lang="en-US" sz="3700" i="0" u="none">
                <a:solidFill>
                  <a:srgbClr val="000000"/>
                </a:solidFill>
                <a:latin typeface="Calibri"/>
                <a:ea typeface="Calibri"/>
                <a:cs typeface="Calibri"/>
                <a:sym typeface="Calibri"/>
              </a:rPr>
              <a:t>Why is it important to understand this information when responding to disruptive behavior?</a:t>
            </a:r>
            <a:endParaRPr sz="3700">
              <a:latin typeface="Calibri"/>
              <a:ea typeface="Calibri"/>
              <a:cs typeface="Calibri"/>
              <a:sym typeface="Calibri"/>
            </a:endParaRPr>
          </a:p>
          <a:p>
            <a:pPr marL="0" lvl="0" indent="0" algn="l" rtl="0">
              <a:lnSpc>
                <a:spcPct val="90000"/>
              </a:lnSpc>
              <a:spcBef>
                <a:spcPts val="2000"/>
              </a:spcBef>
              <a:spcAft>
                <a:spcPts val="2000"/>
              </a:spcAft>
              <a:buSzPts val="3200"/>
              <a:buNone/>
            </a:pPr>
            <a:r>
              <a:rPr lang="en-US" sz="3700" i="0" u="none">
                <a:solidFill>
                  <a:srgbClr val="000000"/>
                </a:solidFill>
                <a:latin typeface="Calibri"/>
                <a:ea typeface="Calibri"/>
                <a:cs typeface="Calibri"/>
                <a:sym typeface="Calibri"/>
              </a:rPr>
              <a:t>Why is it important to understand this information when talking with families?</a:t>
            </a:r>
            <a:endParaRPr sz="3700">
              <a:latin typeface="Calibri"/>
              <a:ea typeface="Calibri"/>
              <a:cs typeface="Calibri"/>
              <a:sym typeface="Calibri"/>
            </a:endParaRPr>
          </a:p>
        </p:txBody>
      </p:sp>
      <p:sp>
        <p:nvSpPr>
          <p:cNvPr id="506" name="Google Shape;506;p39"/>
          <p:cNvSpPr/>
          <p:nvPr/>
        </p:nvSpPr>
        <p:spPr>
          <a:xfrm>
            <a:off x="8145462" y="228600"/>
            <a:ext cx="769937" cy="747712"/>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07" name="Google Shape;507;p3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Discussion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Materials</a:t>
            </a:r>
            <a:endParaRPr/>
          </a:p>
        </p:txBody>
      </p:sp>
      <p:pic>
        <p:nvPicPr>
          <p:cNvPr id="191" name="Google Shape;191;p4"/>
          <p:cNvPicPr preferRelativeResize="0"/>
          <p:nvPr/>
        </p:nvPicPr>
        <p:blipFill>
          <a:blip r:embed="rId3">
            <a:alphaModFix/>
          </a:blip>
          <a:stretch>
            <a:fillRect/>
          </a:stretch>
        </p:blipFill>
        <p:spPr>
          <a:xfrm>
            <a:off x="2325524" y="1793375"/>
            <a:ext cx="4356601" cy="42607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Survival Brain</a:t>
            </a:r>
            <a:endParaRPr/>
          </a:p>
        </p:txBody>
      </p:sp>
      <p:sp>
        <p:nvSpPr>
          <p:cNvPr id="514" name="Google Shape;514;p40"/>
          <p:cNvSpPr txBox="1">
            <a:spLocks noGrp="1"/>
          </p:cNvSpPr>
          <p:nvPr>
            <p:ph type="subTitle" idx="2"/>
          </p:nvPr>
        </p:nvSpPr>
        <p:spPr>
          <a:xfrm>
            <a:off x="914400" y="1519237"/>
            <a:ext cx="3581400" cy="661987"/>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00"/>
              </a:spcBef>
              <a:spcAft>
                <a:spcPts val="0"/>
              </a:spcAft>
              <a:buSzPts val="2000"/>
              <a:buNone/>
            </a:pPr>
            <a:r>
              <a:rPr lang="en-US" sz="2000" b="1" i="0" u="none">
                <a:solidFill>
                  <a:srgbClr val="FFFFFF"/>
                </a:solidFill>
                <a:latin typeface="Verdana"/>
                <a:ea typeface="Verdana"/>
                <a:cs typeface="Verdana"/>
                <a:sym typeface="Verdana"/>
              </a:rPr>
              <a:t>Increased</a:t>
            </a:r>
            <a:endParaRPr/>
          </a:p>
        </p:txBody>
      </p:sp>
      <p:sp>
        <p:nvSpPr>
          <p:cNvPr id="515" name="Google Shape;515;p40"/>
          <p:cNvSpPr txBox="1">
            <a:spLocks noGrp="1"/>
          </p:cNvSpPr>
          <p:nvPr>
            <p:ph type="body" idx="1"/>
          </p:nvPr>
        </p:nvSpPr>
        <p:spPr>
          <a:xfrm>
            <a:off x="457200" y="1746300"/>
            <a:ext cx="4038600" cy="4300200"/>
          </a:xfrm>
          <a:prstGeom prst="rect">
            <a:avLst/>
          </a:prstGeom>
          <a:solidFill>
            <a:schemeClr val="lt2"/>
          </a:solidFill>
          <a:ln>
            <a:noFill/>
          </a:ln>
        </p:spPr>
        <p:txBody>
          <a:bodyPr spcFirstLastPara="1" wrap="square" lIns="182875" tIns="137150" rIns="91425" bIns="45700" anchor="t" anchorCtr="0">
            <a:noAutofit/>
          </a:bodyPr>
          <a:lstStyle/>
          <a:p>
            <a:pPr marL="0" lvl="0" indent="0" algn="l" rtl="0">
              <a:lnSpc>
                <a:spcPct val="90000"/>
              </a:lnSpc>
              <a:spcBef>
                <a:spcPts val="0"/>
              </a:spcBef>
              <a:spcAft>
                <a:spcPts val="0"/>
              </a:spcAft>
              <a:buNone/>
            </a:pPr>
            <a:r>
              <a:rPr lang="en-US" i="0" u="none">
                <a:solidFill>
                  <a:srgbClr val="000000"/>
                </a:solidFill>
                <a:latin typeface="Calibri"/>
                <a:ea typeface="Calibri"/>
                <a:cs typeface="Calibri"/>
                <a:sym typeface="Calibri"/>
              </a:rPr>
              <a:t>Emotional instability</a:t>
            </a:r>
            <a:endParaRPr>
              <a:latin typeface="Calibri"/>
              <a:ea typeface="Calibri"/>
              <a:cs typeface="Calibri"/>
              <a:sym typeface="Calibri"/>
            </a:endParaRPr>
          </a:p>
          <a:p>
            <a:pPr marL="914400" lvl="1" indent="-407924" algn="l" rtl="0">
              <a:lnSpc>
                <a:spcPct val="90000"/>
              </a:lnSpc>
              <a:spcBef>
                <a:spcPts val="2000"/>
              </a:spcBef>
              <a:spcAft>
                <a:spcPts val="0"/>
              </a:spcAft>
              <a:buClr>
                <a:srgbClr val="000000"/>
              </a:buClr>
              <a:buSzPts val="2800"/>
              <a:buFont typeface="Calibri"/>
              <a:buChar char="–"/>
            </a:pPr>
            <a:r>
              <a:rPr lang="en-US" sz="2800" i="0" u="none">
                <a:solidFill>
                  <a:srgbClr val="000000"/>
                </a:solidFill>
                <a:latin typeface="Calibri"/>
                <a:ea typeface="Calibri"/>
                <a:cs typeface="Calibri"/>
                <a:sym typeface="Calibri"/>
              </a:rPr>
              <a:t>Anxiety</a:t>
            </a:r>
            <a:endParaRPr sz="2800">
              <a:latin typeface="Calibri"/>
              <a:ea typeface="Calibri"/>
              <a:cs typeface="Calibri"/>
              <a:sym typeface="Calibri"/>
            </a:endParaRPr>
          </a:p>
          <a:p>
            <a:pPr marL="914400" lvl="1" indent="-407924" algn="l" rtl="0">
              <a:lnSpc>
                <a:spcPct val="90000"/>
              </a:lnSpc>
              <a:spcBef>
                <a:spcPts val="2000"/>
              </a:spcBef>
              <a:spcAft>
                <a:spcPts val="0"/>
              </a:spcAft>
              <a:buClr>
                <a:srgbClr val="000000"/>
              </a:buClr>
              <a:buSzPts val="2800"/>
              <a:buFont typeface="Calibri"/>
              <a:buChar char="–"/>
            </a:pPr>
            <a:r>
              <a:rPr lang="en-US" sz="2800" i="0" u="none">
                <a:solidFill>
                  <a:srgbClr val="000000"/>
                </a:solidFill>
                <a:latin typeface="Calibri"/>
                <a:ea typeface="Calibri"/>
                <a:cs typeface="Calibri"/>
                <a:sym typeface="Calibri"/>
              </a:rPr>
              <a:t>Irritability</a:t>
            </a:r>
            <a:endParaRPr sz="2800">
              <a:latin typeface="Calibri"/>
              <a:ea typeface="Calibri"/>
              <a:cs typeface="Calibri"/>
              <a:sym typeface="Calibri"/>
            </a:endParaRPr>
          </a:p>
          <a:p>
            <a:pPr marL="914400" lvl="1" indent="-407924" algn="l" rtl="0">
              <a:lnSpc>
                <a:spcPct val="90000"/>
              </a:lnSpc>
              <a:spcBef>
                <a:spcPts val="2000"/>
              </a:spcBef>
              <a:spcAft>
                <a:spcPts val="0"/>
              </a:spcAft>
              <a:buClr>
                <a:srgbClr val="000000"/>
              </a:buClr>
              <a:buSzPts val="2800"/>
              <a:buFont typeface="Calibri"/>
              <a:buChar char="–"/>
            </a:pPr>
            <a:r>
              <a:rPr lang="en-US" sz="2800" i="0" u="none">
                <a:solidFill>
                  <a:srgbClr val="000000"/>
                </a:solidFill>
                <a:latin typeface="Calibri"/>
                <a:ea typeface="Calibri"/>
                <a:cs typeface="Calibri"/>
                <a:sym typeface="Calibri"/>
              </a:rPr>
              <a:t>Anger </a:t>
            </a:r>
            <a:endParaRPr sz="2800">
              <a:latin typeface="Calibri"/>
              <a:ea typeface="Calibri"/>
              <a:cs typeface="Calibri"/>
              <a:sym typeface="Calibri"/>
            </a:endParaRPr>
          </a:p>
          <a:p>
            <a:pPr marL="914400" lvl="1" indent="-407924" algn="l" rtl="0">
              <a:lnSpc>
                <a:spcPct val="90000"/>
              </a:lnSpc>
              <a:spcBef>
                <a:spcPts val="2000"/>
              </a:spcBef>
              <a:spcAft>
                <a:spcPts val="0"/>
              </a:spcAft>
              <a:buClr>
                <a:srgbClr val="000000"/>
              </a:buClr>
              <a:buSzPts val="2800"/>
              <a:buFont typeface="Calibri"/>
              <a:buChar char="–"/>
            </a:pPr>
            <a:r>
              <a:rPr lang="en-US" sz="2800" i="0" u="none">
                <a:solidFill>
                  <a:srgbClr val="000000"/>
                </a:solidFill>
                <a:latin typeface="Calibri"/>
                <a:ea typeface="Calibri"/>
                <a:cs typeface="Calibri"/>
                <a:sym typeface="Calibri"/>
              </a:rPr>
              <a:t>Frustration</a:t>
            </a:r>
            <a:endParaRPr sz="2800">
              <a:latin typeface="Calibri"/>
              <a:ea typeface="Calibri"/>
              <a:cs typeface="Calibri"/>
              <a:sym typeface="Calibri"/>
            </a:endParaRPr>
          </a:p>
          <a:p>
            <a:pPr marL="0" lvl="0" indent="0" algn="l" rtl="0">
              <a:lnSpc>
                <a:spcPct val="90000"/>
              </a:lnSpc>
              <a:spcBef>
                <a:spcPts val="2000"/>
              </a:spcBef>
              <a:spcAft>
                <a:spcPts val="2000"/>
              </a:spcAft>
              <a:buNone/>
            </a:pPr>
            <a:r>
              <a:rPr lang="en-US" i="0" u="none">
                <a:solidFill>
                  <a:srgbClr val="000000"/>
                </a:solidFill>
                <a:latin typeface="Calibri"/>
                <a:ea typeface="Calibri"/>
                <a:cs typeface="Calibri"/>
                <a:sym typeface="Calibri"/>
              </a:rPr>
              <a:t>Impulsivity with regards to language or actions</a:t>
            </a:r>
            <a:endParaRPr>
              <a:latin typeface="Calibri"/>
              <a:ea typeface="Calibri"/>
              <a:cs typeface="Calibri"/>
              <a:sym typeface="Calibri"/>
            </a:endParaRPr>
          </a:p>
        </p:txBody>
      </p:sp>
      <p:sp>
        <p:nvSpPr>
          <p:cNvPr id="516" name="Google Shape;516;p40"/>
          <p:cNvSpPr txBox="1">
            <a:spLocks noGrp="1"/>
          </p:cNvSpPr>
          <p:nvPr>
            <p:ph type="subTitle" idx="2"/>
          </p:nvPr>
        </p:nvSpPr>
        <p:spPr>
          <a:xfrm>
            <a:off x="5105400" y="1519237"/>
            <a:ext cx="3581400" cy="661987"/>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00"/>
              </a:spcBef>
              <a:spcAft>
                <a:spcPts val="0"/>
              </a:spcAft>
              <a:buSzPts val="2000"/>
              <a:buNone/>
            </a:pPr>
            <a:r>
              <a:rPr lang="en-US" sz="2000" b="1" i="0" u="none">
                <a:solidFill>
                  <a:srgbClr val="FFFFFF"/>
                </a:solidFill>
                <a:latin typeface="Verdana"/>
                <a:ea typeface="Verdana"/>
                <a:cs typeface="Verdana"/>
                <a:sym typeface="Verdana"/>
              </a:rPr>
              <a:t>Decreased</a:t>
            </a:r>
            <a:endParaRPr/>
          </a:p>
        </p:txBody>
      </p:sp>
      <p:sp>
        <p:nvSpPr>
          <p:cNvPr id="517" name="Google Shape;517;p40"/>
          <p:cNvSpPr txBox="1">
            <a:spLocks noGrp="1"/>
          </p:cNvSpPr>
          <p:nvPr>
            <p:ph type="body" idx="1"/>
          </p:nvPr>
        </p:nvSpPr>
        <p:spPr>
          <a:xfrm>
            <a:off x="4734325" y="1746300"/>
            <a:ext cx="4038600" cy="4300200"/>
          </a:xfrm>
          <a:prstGeom prst="rect">
            <a:avLst/>
          </a:prstGeom>
          <a:solidFill>
            <a:schemeClr val="lt2"/>
          </a:solidFill>
          <a:ln>
            <a:noFill/>
          </a:ln>
        </p:spPr>
        <p:txBody>
          <a:bodyPr spcFirstLastPara="1" wrap="square" lIns="182875" tIns="137150" rIns="91425" bIns="45700" anchor="t" anchorCtr="0">
            <a:noAutofit/>
          </a:bodyPr>
          <a:lstStyle/>
          <a:p>
            <a:pPr marL="0" lvl="0" indent="0" algn="l" rtl="0">
              <a:lnSpc>
                <a:spcPct val="90000"/>
              </a:lnSpc>
              <a:spcBef>
                <a:spcPts val="0"/>
              </a:spcBef>
              <a:spcAft>
                <a:spcPts val="0"/>
              </a:spcAft>
              <a:buNone/>
            </a:pPr>
            <a:r>
              <a:rPr lang="en-US" i="0" u="none">
                <a:solidFill>
                  <a:srgbClr val="000000"/>
                </a:solidFill>
                <a:latin typeface="Calibri"/>
                <a:ea typeface="Calibri"/>
                <a:cs typeface="Calibri"/>
                <a:sym typeface="Calibri"/>
              </a:rPr>
              <a:t>Problem solving</a:t>
            </a:r>
            <a:endParaRPr>
              <a:latin typeface="Calibri"/>
              <a:ea typeface="Calibri"/>
              <a:cs typeface="Calibri"/>
              <a:sym typeface="Calibri"/>
            </a:endParaRPr>
          </a:p>
          <a:p>
            <a:pPr marL="0" lvl="0" indent="0" algn="l" rtl="0">
              <a:lnSpc>
                <a:spcPct val="90000"/>
              </a:lnSpc>
              <a:spcBef>
                <a:spcPts val="2000"/>
              </a:spcBef>
              <a:spcAft>
                <a:spcPts val="0"/>
              </a:spcAft>
              <a:buNone/>
            </a:pPr>
            <a:r>
              <a:rPr lang="en-US" i="0" u="none">
                <a:solidFill>
                  <a:srgbClr val="000000"/>
                </a:solidFill>
                <a:latin typeface="Calibri"/>
                <a:ea typeface="Calibri"/>
                <a:cs typeface="Calibri"/>
                <a:sym typeface="Calibri"/>
              </a:rPr>
              <a:t>Communication skills</a:t>
            </a:r>
            <a:endParaRPr>
              <a:latin typeface="Calibri"/>
              <a:ea typeface="Calibri"/>
              <a:cs typeface="Calibri"/>
              <a:sym typeface="Calibri"/>
            </a:endParaRPr>
          </a:p>
          <a:p>
            <a:pPr marL="0" lvl="0" indent="0" algn="l" rtl="0">
              <a:lnSpc>
                <a:spcPct val="90000"/>
              </a:lnSpc>
              <a:spcBef>
                <a:spcPts val="2000"/>
              </a:spcBef>
              <a:spcAft>
                <a:spcPts val="0"/>
              </a:spcAft>
              <a:buNone/>
            </a:pPr>
            <a:r>
              <a:rPr lang="en-US" i="0" u="none">
                <a:solidFill>
                  <a:srgbClr val="000000"/>
                </a:solidFill>
                <a:latin typeface="Calibri"/>
                <a:ea typeface="Calibri"/>
                <a:cs typeface="Calibri"/>
                <a:sym typeface="Calibri"/>
              </a:rPr>
              <a:t>Emotional regulation</a:t>
            </a:r>
            <a:endParaRPr>
              <a:latin typeface="Calibri"/>
              <a:ea typeface="Calibri"/>
              <a:cs typeface="Calibri"/>
              <a:sym typeface="Calibri"/>
            </a:endParaRPr>
          </a:p>
          <a:p>
            <a:pPr marL="0" lvl="0" indent="0" algn="l" rtl="0">
              <a:lnSpc>
                <a:spcPct val="90000"/>
              </a:lnSpc>
              <a:spcBef>
                <a:spcPts val="2000"/>
              </a:spcBef>
              <a:spcAft>
                <a:spcPts val="0"/>
              </a:spcAft>
              <a:buNone/>
            </a:pPr>
            <a:r>
              <a:rPr lang="en-US" i="0" u="none">
                <a:solidFill>
                  <a:srgbClr val="000000"/>
                </a:solidFill>
                <a:latin typeface="Calibri"/>
                <a:ea typeface="Calibri"/>
                <a:cs typeface="Calibri"/>
                <a:sym typeface="Calibri"/>
              </a:rPr>
              <a:t>Ability to retrieve previously learned information</a:t>
            </a:r>
            <a:endParaRPr>
              <a:latin typeface="Calibri"/>
              <a:ea typeface="Calibri"/>
              <a:cs typeface="Calibri"/>
              <a:sym typeface="Calibri"/>
            </a:endParaRPr>
          </a:p>
          <a:p>
            <a:pPr marL="0" lvl="0" indent="0" algn="l" rtl="0">
              <a:lnSpc>
                <a:spcPct val="90000"/>
              </a:lnSpc>
              <a:spcBef>
                <a:spcPts val="2000"/>
              </a:spcBef>
              <a:spcAft>
                <a:spcPts val="0"/>
              </a:spcAft>
              <a:buNone/>
            </a:pPr>
            <a:r>
              <a:rPr lang="en-US" i="0" u="none">
                <a:solidFill>
                  <a:srgbClr val="000000"/>
                </a:solidFill>
                <a:latin typeface="Calibri"/>
                <a:ea typeface="Calibri"/>
                <a:cs typeface="Calibri"/>
                <a:sym typeface="Calibri"/>
              </a:rPr>
              <a:t>Decision making</a:t>
            </a:r>
            <a:endParaRPr>
              <a:latin typeface="Calibri"/>
              <a:ea typeface="Calibri"/>
              <a:cs typeface="Calibri"/>
              <a:sym typeface="Calibri"/>
            </a:endParaRPr>
          </a:p>
          <a:p>
            <a:pPr marL="0" lvl="0" indent="0" algn="l" rtl="0">
              <a:lnSpc>
                <a:spcPct val="100000"/>
              </a:lnSpc>
              <a:spcBef>
                <a:spcPts val="2000"/>
              </a:spcBef>
              <a:spcAft>
                <a:spcPts val="0"/>
              </a:spcAft>
              <a:buNone/>
            </a:pPr>
            <a:endParaRPr sz="2600" b="0" i="0" u="none">
              <a:solidFill>
                <a:srgbClr val="000000"/>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41" title="Person with head down"/>
          <p:cNvPicPr preferRelativeResize="0"/>
          <p:nvPr/>
        </p:nvPicPr>
        <p:blipFill rotWithShape="1">
          <a:blip r:embed="rId3">
            <a:alphaModFix/>
          </a:blip>
          <a:srcRect/>
          <a:stretch/>
        </p:blipFill>
        <p:spPr>
          <a:xfrm>
            <a:off x="2347900" y="1810288"/>
            <a:ext cx="4448175" cy="4162425"/>
          </a:xfrm>
          <a:prstGeom prst="rect">
            <a:avLst/>
          </a:prstGeom>
          <a:noFill/>
          <a:ln>
            <a:noFill/>
          </a:ln>
        </p:spPr>
      </p:pic>
      <p:sp>
        <p:nvSpPr>
          <p:cNvPr id="523" name="Google Shape;523;p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Fight, Flight, Freeze, Appease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2"/>
          <p:cNvSpPr txBox="1"/>
          <p:nvPr/>
        </p:nvSpPr>
        <p:spPr>
          <a:xfrm>
            <a:off x="4645800" y="3879750"/>
            <a:ext cx="4193400" cy="2401200"/>
          </a:xfrm>
          <a:prstGeom prst="rect">
            <a:avLst/>
          </a:prstGeom>
          <a:solidFill>
            <a:schemeClr val="l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Verdana"/>
              <a:buNone/>
            </a:pPr>
            <a:r>
              <a:rPr lang="en-US" sz="2400" b="1" i="0" u="none">
                <a:solidFill>
                  <a:srgbClr val="000000"/>
                </a:solidFill>
                <a:latin typeface="Calibri"/>
                <a:ea typeface="Calibri"/>
                <a:cs typeface="Calibri"/>
                <a:sym typeface="Calibri"/>
              </a:rPr>
              <a:t>Appease</a:t>
            </a:r>
            <a:endParaRPr sz="24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1900" i="0" u="none">
                <a:solidFill>
                  <a:srgbClr val="000000"/>
                </a:solidFill>
                <a:latin typeface="Calibri"/>
                <a:ea typeface="Calibri"/>
                <a:cs typeface="Calibri"/>
                <a:sym typeface="Calibri"/>
              </a:rPr>
              <a:t>Socially withdrawn</a:t>
            </a:r>
            <a:endParaRPr sz="19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1900" i="0" u="none">
                <a:solidFill>
                  <a:srgbClr val="000000"/>
                </a:solidFill>
                <a:latin typeface="Calibri"/>
                <a:ea typeface="Calibri"/>
                <a:cs typeface="Calibri"/>
                <a:sym typeface="Calibri"/>
              </a:rPr>
              <a:t>Quiet</a:t>
            </a:r>
            <a:endParaRPr sz="19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1900" i="0" u="none">
                <a:solidFill>
                  <a:srgbClr val="000000"/>
                </a:solidFill>
                <a:latin typeface="Calibri"/>
                <a:ea typeface="Calibri"/>
                <a:cs typeface="Calibri"/>
                <a:sym typeface="Calibri"/>
              </a:rPr>
              <a:t>Compliant</a:t>
            </a:r>
            <a:endParaRPr sz="19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1900" i="0" u="none">
                <a:solidFill>
                  <a:srgbClr val="000000"/>
                </a:solidFill>
                <a:latin typeface="Calibri"/>
                <a:ea typeface="Calibri"/>
                <a:cs typeface="Calibri"/>
                <a:sym typeface="Calibri"/>
              </a:rPr>
              <a:t>Passive</a:t>
            </a:r>
            <a:endParaRPr sz="19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1900" i="0" u="none">
                <a:solidFill>
                  <a:srgbClr val="000000"/>
                </a:solidFill>
                <a:latin typeface="Calibri"/>
                <a:ea typeface="Calibri"/>
                <a:cs typeface="Calibri"/>
                <a:sym typeface="Calibri"/>
              </a:rPr>
              <a:t>Resigned</a:t>
            </a:r>
            <a:endParaRPr sz="19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1900" i="0" u="none">
                <a:solidFill>
                  <a:srgbClr val="000000"/>
                </a:solidFill>
                <a:latin typeface="Calibri"/>
                <a:ea typeface="Calibri"/>
                <a:cs typeface="Calibri"/>
                <a:sym typeface="Calibri"/>
              </a:rPr>
              <a:t>Low energy</a:t>
            </a:r>
            <a:endParaRPr sz="19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1900" i="0" u="none">
                <a:solidFill>
                  <a:srgbClr val="000000"/>
                </a:solidFill>
                <a:latin typeface="Calibri"/>
                <a:ea typeface="Calibri"/>
                <a:cs typeface="Calibri"/>
                <a:sym typeface="Calibri"/>
              </a:rPr>
              <a:t>Neutral expression</a:t>
            </a:r>
            <a:endParaRPr sz="1900">
              <a:latin typeface="Calibri"/>
              <a:ea typeface="Calibri"/>
              <a:cs typeface="Calibri"/>
              <a:sym typeface="Calibri"/>
            </a:endParaRPr>
          </a:p>
        </p:txBody>
      </p:sp>
      <p:sp>
        <p:nvSpPr>
          <p:cNvPr id="529" name="Google Shape;529;p42"/>
          <p:cNvSpPr txBox="1"/>
          <p:nvPr/>
        </p:nvSpPr>
        <p:spPr>
          <a:xfrm>
            <a:off x="302400" y="3879750"/>
            <a:ext cx="4193400" cy="2401200"/>
          </a:xfrm>
          <a:prstGeom prst="rect">
            <a:avLst/>
          </a:prstGeom>
          <a:solidFill>
            <a:schemeClr val="l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Verdana"/>
              <a:buNone/>
            </a:pPr>
            <a:r>
              <a:rPr lang="en-US" sz="2400" b="1" i="0" u="none">
                <a:solidFill>
                  <a:srgbClr val="000000"/>
                </a:solidFill>
                <a:latin typeface="Calibri"/>
                <a:ea typeface="Calibri"/>
                <a:cs typeface="Calibri"/>
                <a:sym typeface="Calibri"/>
              </a:rPr>
              <a:t>Freeze</a:t>
            </a:r>
            <a:endParaRPr sz="2400" i="0" u="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900" i="0" u="none">
                <a:solidFill>
                  <a:srgbClr val="000000"/>
                </a:solidFill>
                <a:latin typeface="Calibri"/>
                <a:ea typeface="Calibri"/>
                <a:cs typeface="Calibri"/>
                <a:sym typeface="Calibri"/>
              </a:rPr>
              <a:t>Bored</a:t>
            </a:r>
            <a:endParaRPr sz="1900" i="0" u="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900" i="0" u="none">
                <a:solidFill>
                  <a:srgbClr val="000000"/>
                </a:solidFill>
                <a:latin typeface="Calibri"/>
                <a:ea typeface="Calibri"/>
                <a:cs typeface="Calibri"/>
                <a:sym typeface="Calibri"/>
              </a:rPr>
              <a:t>Distracted</a:t>
            </a:r>
            <a:endParaRPr sz="1900" i="0" u="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900" i="0" u="none">
                <a:solidFill>
                  <a:srgbClr val="000000"/>
                </a:solidFill>
                <a:latin typeface="Calibri"/>
                <a:ea typeface="Calibri"/>
                <a:cs typeface="Calibri"/>
                <a:sym typeface="Calibri"/>
              </a:rPr>
              <a:t>Not listening</a:t>
            </a:r>
            <a:endParaRPr sz="1900" i="0" u="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900" i="0" u="none">
                <a:solidFill>
                  <a:srgbClr val="000000"/>
                </a:solidFill>
                <a:latin typeface="Calibri"/>
                <a:ea typeface="Calibri"/>
                <a:cs typeface="Calibri"/>
                <a:sym typeface="Calibri"/>
              </a:rPr>
              <a:t>Zoned out</a:t>
            </a:r>
            <a:endParaRPr sz="1900" i="0" u="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900" i="0" u="none">
                <a:solidFill>
                  <a:srgbClr val="000000"/>
                </a:solidFill>
                <a:latin typeface="Calibri"/>
                <a:ea typeface="Calibri"/>
                <a:cs typeface="Calibri"/>
                <a:sym typeface="Calibri"/>
              </a:rPr>
              <a:t>Wide-eyed</a:t>
            </a:r>
            <a:endParaRPr sz="1900" i="0" u="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900" i="0" u="none">
                <a:solidFill>
                  <a:srgbClr val="000000"/>
                </a:solidFill>
                <a:latin typeface="Calibri"/>
                <a:ea typeface="Calibri"/>
                <a:cs typeface="Calibri"/>
                <a:sym typeface="Calibri"/>
              </a:rPr>
              <a:t>Standing still</a:t>
            </a:r>
            <a:endParaRPr sz="2400" i="0" u="none">
              <a:solidFill>
                <a:srgbClr val="000000"/>
              </a:solidFill>
              <a:latin typeface="Calibri"/>
              <a:ea typeface="Calibri"/>
              <a:cs typeface="Calibri"/>
              <a:sym typeface="Calibri"/>
            </a:endParaRPr>
          </a:p>
        </p:txBody>
      </p:sp>
      <p:sp>
        <p:nvSpPr>
          <p:cNvPr id="530" name="Google Shape;530;p42"/>
          <p:cNvSpPr txBox="1"/>
          <p:nvPr/>
        </p:nvSpPr>
        <p:spPr>
          <a:xfrm>
            <a:off x="4645800" y="1371600"/>
            <a:ext cx="4193400" cy="2401200"/>
          </a:xfrm>
          <a:prstGeom prst="rect">
            <a:avLst/>
          </a:prstGeom>
          <a:solidFill>
            <a:schemeClr val="l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Verdana"/>
              <a:buNone/>
            </a:pPr>
            <a:r>
              <a:rPr lang="en-US" sz="2400" b="1" i="0" u="none">
                <a:solidFill>
                  <a:srgbClr val="000000"/>
                </a:solidFill>
                <a:latin typeface="Calibri"/>
                <a:ea typeface="Calibri"/>
                <a:cs typeface="Calibri"/>
                <a:sym typeface="Calibri"/>
              </a:rPr>
              <a:t>Flight</a:t>
            </a:r>
            <a:endParaRPr sz="24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Hyperactive</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Aggressive</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Running away</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Disruptive</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Leg Movement</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Fidgety</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Immature</a:t>
            </a:r>
            <a:endParaRPr sz="1400" b="0" i="0" u="none">
              <a:solidFill>
                <a:srgbClr val="000000"/>
              </a:solidFill>
              <a:latin typeface="Arial"/>
              <a:ea typeface="Arial"/>
              <a:cs typeface="Arial"/>
              <a:sym typeface="Arial"/>
            </a:endParaRPr>
          </a:p>
        </p:txBody>
      </p:sp>
      <p:sp>
        <p:nvSpPr>
          <p:cNvPr id="531" name="Google Shape;531;p42"/>
          <p:cNvSpPr txBox="1"/>
          <p:nvPr/>
        </p:nvSpPr>
        <p:spPr>
          <a:xfrm>
            <a:off x="302400" y="1371600"/>
            <a:ext cx="4193400" cy="2401200"/>
          </a:xfrm>
          <a:prstGeom prst="rect">
            <a:avLst/>
          </a:prstGeom>
          <a:solidFill>
            <a:schemeClr val="l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i="0" u="none">
                <a:solidFill>
                  <a:srgbClr val="000000"/>
                </a:solidFill>
                <a:latin typeface="Calibri"/>
                <a:ea typeface="Calibri"/>
                <a:cs typeface="Calibri"/>
                <a:sym typeface="Calibri"/>
              </a:rPr>
              <a:t>Fight</a:t>
            </a:r>
            <a:endParaRPr sz="24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Argumentative</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Aggressive</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Confrontational</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Alone</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Immature</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Glaring</a:t>
            </a:r>
            <a:endParaRPr sz="2000" i="0" u="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2000" i="0" u="none">
                <a:solidFill>
                  <a:srgbClr val="000000"/>
                </a:solidFill>
                <a:latin typeface="Calibri"/>
                <a:ea typeface="Calibri"/>
                <a:cs typeface="Calibri"/>
                <a:sym typeface="Calibri"/>
              </a:rPr>
              <a:t>Hands in fists</a:t>
            </a:r>
            <a:endParaRPr sz="2000" i="0" u="none">
              <a:solidFill>
                <a:srgbClr val="000000"/>
              </a:solidFill>
              <a:latin typeface="Calibri"/>
              <a:ea typeface="Calibri"/>
              <a:cs typeface="Calibri"/>
              <a:sym typeface="Calibri"/>
            </a:endParaRPr>
          </a:p>
        </p:txBody>
      </p:sp>
      <p:sp>
        <p:nvSpPr>
          <p:cNvPr id="532" name="Google Shape;532;p42"/>
          <p:cNvSpPr txBox="1">
            <a:spLocks noGrp="1"/>
          </p:cNvSpPr>
          <p:nvPr>
            <p:ph type="title" idx="4294967295"/>
          </p:nvPr>
        </p:nvSpPr>
        <p:spPr>
          <a:xfrm>
            <a:off x="228600" y="12165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What Does This Look Like?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4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Four Corners Activity</a:t>
            </a:r>
            <a:endParaRPr/>
          </a:p>
        </p:txBody>
      </p:sp>
      <p:sp>
        <p:nvSpPr>
          <p:cNvPr id="538" name="Google Shape;538;p43"/>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100" i="0" u="none">
                <a:solidFill>
                  <a:srgbClr val="000000"/>
                </a:solidFill>
                <a:latin typeface="Calibri"/>
                <a:ea typeface="Calibri"/>
                <a:cs typeface="Calibri"/>
                <a:sym typeface="Calibri"/>
              </a:rPr>
              <a:t>When faced with a stressor, which is the following is your most common response:</a:t>
            </a:r>
            <a:endParaRPr sz="3100">
              <a:latin typeface="Calibri"/>
              <a:ea typeface="Calibri"/>
              <a:cs typeface="Calibri"/>
              <a:sym typeface="Calibri"/>
            </a:endParaRPr>
          </a:p>
          <a:p>
            <a:pPr marL="514350" lvl="0" indent="0" algn="l" rtl="0">
              <a:lnSpc>
                <a:spcPct val="90000"/>
              </a:lnSpc>
              <a:spcBef>
                <a:spcPts val="1200"/>
              </a:spcBef>
              <a:spcAft>
                <a:spcPts val="0"/>
              </a:spcAft>
              <a:buNone/>
            </a:pPr>
            <a:r>
              <a:rPr lang="en-US" sz="3100" i="0" u="none">
                <a:solidFill>
                  <a:srgbClr val="000000"/>
                </a:solidFill>
                <a:latin typeface="Calibri"/>
                <a:ea typeface="Calibri"/>
                <a:cs typeface="Calibri"/>
                <a:sym typeface="Calibri"/>
              </a:rPr>
              <a:t>Fight</a:t>
            </a:r>
            <a:endParaRPr sz="3100">
              <a:latin typeface="Calibri"/>
              <a:ea typeface="Calibri"/>
              <a:cs typeface="Calibri"/>
              <a:sym typeface="Calibri"/>
            </a:endParaRPr>
          </a:p>
          <a:p>
            <a:pPr marL="514350" lvl="0" indent="0" algn="l" rtl="0">
              <a:lnSpc>
                <a:spcPct val="90000"/>
              </a:lnSpc>
              <a:spcBef>
                <a:spcPts val="1200"/>
              </a:spcBef>
              <a:spcAft>
                <a:spcPts val="0"/>
              </a:spcAft>
              <a:buNone/>
            </a:pPr>
            <a:r>
              <a:rPr lang="en-US" sz="3100" i="0" u="none">
                <a:solidFill>
                  <a:srgbClr val="000000"/>
                </a:solidFill>
                <a:latin typeface="Calibri"/>
                <a:ea typeface="Calibri"/>
                <a:cs typeface="Calibri"/>
                <a:sym typeface="Calibri"/>
              </a:rPr>
              <a:t>Flight</a:t>
            </a:r>
            <a:endParaRPr sz="3100">
              <a:latin typeface="Calibri"/>
              <a:ea typeface="Calibri"/>
              <a:cs typeface="Calibri"/>
              <a:sym typeface="Calibri"/>
            </a:endParaRPr>
          </a:p>
          <a:p>
            <a:pPr marL="514350" lvl="0" indent="0" algn="l" rtl="0">
              <a:lnSpc>
                <a:spcPct val="90000"/>
              </a:lnSpc>
              <a:spcBef>
                <a:spcPts val="1200"/>
              </a:spcBef>
              <a:spcAft>
                <a:spcPts val="0"/>
              </a:spcAft>
              <a:buNone/>
            </a:pPr>
            <a:r>
              <a:rPr lang="en-US" sz="3100" i="0" u="none">
                <a:solidFill>
                  <a:srgbClr val="000000"/>
                </a:solidFill>
                <a:latin typeface="Calibri"/>
                <a:ea typeface="Calibri"/>
                <a:cs typeface="Calibri"/>
                <a:sym typeface="Calibri"/>
              </a:rPr>
              <a:t>Freeze</a:t>
            </a:r>
            <a:endParaRPr sz="3100">
              <a:latin typeface="Calibri"/>
              <a:ea typeface="Calibri"/>
              <a:cs typeface="Calibri"/>
              <a:sym typeface="Calibri"/>
            </a:endParaRPr>
          </a:p>
          <a:p>
            <a:pPr marL="514350" lvl="0" indent="0" algn="l" rtl="0">
              <a:lnSpc>
                <a:spcPct val="90000"/>
              </a:lnSpc>
              <a:spcBef>
                <a:spcPts val="1200"/>
              </a:spcBef>
              <a:spcAft>
                <a:spcPts val="0"/>
              </a:spcAft>
              <a:buNone/>
            </a:pPr>
            <a:r>
              <a:rPr lang="en-US" sz="3100" i="0" u="none">
                <a:solidFill>
                  <a:srgbClr val="000000"/>
                </a:solidFill>
                <a:latin typeface="Calibri"/>
                <a:ea typeface="Calibri"/>
                <a:cs typeface="Calibri"/>
                <a:sym typeface="Calibri"/>
              </a:rPr>
              <a:t>Appease</a:t>
            </a:r>
            <a:endParaRPr sz="3100" i="0" u="none">
              <a:solidFill>
                <a:srgbClr val="000000"/>
              </a:solidFill>
              <a:latin typeface="Calibri"/>
              <a:ea typeface="Calibri"/>
              <a:cs typeface="Calibri"/>
              <a:sym typeface="Calibri"/>
            </a:endParaRPr>
          </a:p>
          <a:p>
            <a:pPr marL="0" lvl="0" indent="0" algn="l" rtl="0">
              <a:lnSpc>
                <a:spcPct val="90000"/>
              </a:lnSpc>
              <a:spcBef>
                <a:spcPts val="2200"/>
              </a:spcBef>
              <a:spcAft>
                <a:spcPts val="1200"/>
              </a:spcAft>
              <a:buNone/>
            </a:pPr>
            <a:r>
              <a:rPr lang="en-US" sz="3100" i="0" u="none">
                <a:solidFill>
                  <a:srgbClr val="000000"/>
                </a:solidFill>
                <a:latin typeface="Calibri"/>
                <a:ea typeface="Calibri"/>
                <a:cs typeface="Calibri"/>
                <a:sym typeface="Calibri"/>
              </a:rPr>
              <a:t>Go to the corner assigned to your response.</a:t>
            </a:r>
            <a:endParaRPr sz="31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Four Corners Activity Continued</a:t>
            </a:r>
            <a:endParaRPr/>
          </a:p>
        </p:txBody>
      </p:sp>
      <p:sp>
        <p:nvSpPr>
          <p:cNvPr id="544" name="Google Shape;544;p44"/>
          <p:cNvSpPr txBox="1">
            <a:spLocks noGrp="1"/>
          </p:cNvSpPr>
          <p:nvPr>
            <p:ph type="body" idx="1"/>
          </p:nvPr>
        </p:nvSpPr>
        <p:spPr>
          <a:xfrm>
            <a:off x="730450" y="1693900"/>
            <a:ext cx="7669500"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500" i="0" u="none">
                <a:solidFill>
                  <a:srgbClr val="000000"/>
                </a:solidFill>
                <a:latin typeface="Calibri"/>
                <a:ea typeface="Calibri"/>
                <a:cs typeface="Calibri"/>
                <a:sym typeface="Calibri"/>
              </a:rPr>
              <a:t>Find a partner in your group and take 4 minutes to discuss the following:</a:t>
            </a:r>
            <a:endParaRPr sz="3500" i="0" u="none">
              <a:solidFill>
                <a:srgbClr val="000000"/>
              </a:solidFill>
              <a:latin typeface="Calibri"/>
              <a:ea typeface="Calibri"/>
              <a:cs typeface="Calibri"/>
              <a:sym typeface="Calibri"/>
            </a:endParaRPr>
          </a:p>
          <a:p>
            <a:pPr marL="685800" lvl="0" indent="0" algn="l" rtl="0">
              <a:lnSpc>
                <a:spcPct val="90000"/>
              </a:lnSpc>
              <a:spcBef>
                <a:spcPts val="2000"/>
              </a:spcBef>
              <a:spcAft>
                <a:spcPts val="0"/>
              </a:spcAft>
              <a:buNone/>
            </a:pPr>
            <a:r>
              <a:rPr lang="en-US" sz="3500" i="0" u="none">
                <a:solidFill>
                  <a:srgbClr val="000000"/>
                </a:solidFill>
                <a:latin typeface="Calibri"/>
                <a:ea typeface="Calibri"/>
                <a:cs typeface="Calibri"/>
                <a:sym typeface="Calibri"/>
              </a:rPr>
              <a:t>Discuss a situation that elicited the fight, flight, freeze, appease response?</a:t>
            </a:r>
            <a:endParaRPr sz="3500">
              <a:latin typeface="Calibri"/>
              <a:ea typeface="Calibri"/>
              <a:cs typeface="Calibri"/>
              <a:sym typeface="Calibri"/>
            </a:endParaRPr>
          </a:p>
          <a:p>
            <a:pPr marL="457200" lvl="0" indent="-228600" algn="l" rtl="0">
              <a:lnSpc>
                <a:spcPct val="100000"/>
              </a:lnSpc>
              <a:spcBef>
                <a:spcPts val="2000"/>
              </a:spcBef>
              <a:spcAft>
                <a:spcPts val="0"/>
              </a:spcAft>
              <a:buSzPts val="3200"/>
              <a:buNone/>
            </a:pPr>
            <a:endParaRPr sz="3200" b="0" i="0" u="none">
              <a:solidFill>
                <a:srgbClr val="000000"/>
              </a:solidFill>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5"/>
          <p:cNvSpPr txBox="1">
            <a:spLocks noGrp="1"/>
          </p:cNvSpPr>
          <p:nvPr>
            <p:ph type="body" idx="1"/>
          </p:nvPr>
        </p:nvSpPr>
        <p:spPr>
          <a:xfrm>
            <a:off x="4876800" y="1951175"/>
            <a:ext cx="4038600" cy="4535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100" i="0" u="none">
                <a:solidFill>
                  <a:srgbClr val="000000"/>
                </a:solidFill>
                <a:latin typeface="Calibri"/>
                <a:ea typeface="Calibri"/>
                <a:cs typeface="Calibri"/>
                <a:sym typeface="Calibri"/>
              </a:rPr>
              <a:t>How does this play out in your classroom?</a:t>
            </a:r>
            <a:r>
              <a:rPr lang="en-US" sz="3100">
                <a:latin typeface="Calibri"/>
                <a:ea typeface="Calibri"/>
                <a:cs typeface="Calibri"/>
                <a:sym typeface="Calibri"/>
              </a:rPr>
              <a:t> </a:t>
            </a:r>
            <a:r>
              <a:rPr lang="en-US" sz="3100" i="0" u="none">
                <a:solidFill>
                  <a:srgbClr val="000000"/>
                </a:solidFill>
                <a:latin typeface="Calibri"/>
                <a:ea typeface="Calibri"/>
                <a:cs typeface="Calibri"/>
                <a:sym typeface="Calibri"/>
              </a:rPr>
              <a:t>(With yourself and your students)</a:t>
            </a:r>
            <a:endParaRPr sz="3100" i="0" u="none">
              <a:solidFill>
                <a:srgbClr val="000000"/>
              </a:solidFill>
              <a:latin typeface="Calibri"/>
              <a:ea typeface="Calibri"/>
              <a:cs typeface="Calibri"/>
              <a:sym typeface="Calibri"/>
            </a:endParaRPr>
          </a:p>
          <a:p>
            <a:pPr marL="0" lvl="0" indent="0" algn="l" rtl="0">
              <a:lnSpc>
                <a:spcPct val="90000"/>
              </a:lnSpc>
              <a:spcBef>
                <a:spcPts val="2000"/>
              </a:spcBef>
              <a:spcAft>
                <a:spcPts val="2000"/>
              </a:spcAft>
              <a:buNone/>
            </a:pPr>
            <a:r>
              <a:rPr lang="en-US" sz="3100" i="0" u="none">
                <a:solidFill>
                  <a:srgbClr val="000000"/>
                </a:solidFill>
                <a:latin typeface="Calibri"/>
                <a:ea typeface="Calibri"/>
                <a:cs typeface="Calibri"/>
                <a:sym typeface="Calibri"/>
              </a:rPr>
              <a:t>How does this play out when interacting with families?</a:t>
            </a:r>
            <a:endParaRPr sz="3100">
              <a:latin typeface="Calibri"/>
              <a:ea typeface="Calibri"/>
              <a:cs typeface="Calibri"/>
              <a:sym typeface="Calibri"/>
            </a:endParaRPr>
          </a:p>
        </p:txBody>
      </p:sp>
      <p:pic>
        <p:nvPicPr>
          <p:cNvPr id="550" name="Google Shape;550;p45" title="Matches"/>
          <p:cNvPicPr preferRelativeResize="0"/>
          <p:nvPr/>
        </p:nvPicPr>
        <p:blipFill rotWithShape="1">
          <a:blip r:embed="rId3">
            <a:alphaModFix/>
          </a:blip>
          <a:srcRect/>
          <a:stretch/>
        </p:blipFill>
        <p:spPr>
          <a:xfrm>
            <a:off x="489275" y="2286000"/>
            <a:ext cx="3810350" cy="2540225"/>
          </a:xfrm>
          <a:prstGeom prst="rect">
            <a:avLst/>
          </a:prstGeom>
          <a:noFill/>
          <a:ln>
            <a:noFill/>
          </a:ln>
        </p:spPr>
      </p:pic>
      <p:sp>
        <p:nvSpPr>
          <p:cNvPr id="551" name="Google Shape;551;p45"/>
          <p:cNvSpPr txBox="1">
            <a:spLocks noGrp="1"/>
          </p:cNvSpPr>
          <p:nvPr>
            <p:ph type="title"/>
          </p:nvPr>
        </p:nvSpPr>
        <p:spPr>
          <a:xfrm>
            <a:off x="3051450" y="228600"/>
            <a:ext cx="50940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500" b="0" i="0" u="none">
                <a:solidFill>
                  <a:srgbClr val="FFFFFF"/>
                </a:solidFill>
                <a:latin typeface="Verdana"/>
                <a:ea typeface="Verdana"/>
                <a:cs typeface="Verdana"/>
                <a:sym typeface="Verdana"/>
              </a:rPr>
              <a:t>Small Group Discussion</a:t>
            </a:r>
            <a:endParaRPr/>
          </a:p>
        </p:txBody>
      </p:sp>
      <p:sp>
        <p:nvSpPr>
          <p:cNvPr id="552" name="Google Shape;552;p45"/>
          <p:cNvSpPr/>
          <p:nvPr/>
        </p:nvSpPr>
        <p:spPr>
          <a:xfrm>
            <a:off x="8286987" y="304800"/>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46" title="Reflection in Mirror"/>
          <p:cNvPicPr preferRelativeResize="0"/>
          <p:nvPr/>
        </p:nvPicPr>
        <p:blipFill rotWithShape="1">
          <a:blip r:embed="rId3">
            <a:alphaModFix/>
          </a:blip>
          <a:srcRect r="8800"/>
          <a:stretch/>
        </p:blipFill>
        <p:spPr>
          <a:xfrm>
            <a:off x="4851600" y="2254350"/>
            <a:ext cx="3775500" cy="2760001"/>
          </a:xfrm>
          <a:prstGeom prst="rect">
            <a:avLst/>
          </a:prstGeom>
          <a:noFill/>
          <a:ln>
            <a:noFill/>
          </a:ln>
        </p:spPr>
      </p:pic>
      <p:sp>
        <p:nvSpPr>
          <p:cNvPr id="558" name="Google Shape;558;p46"/>
          <p:cNvSpPr txBox="1">
            <a:spLocks noGrp="1"/>
          </p:cNvSpPr>
          <p:nvPr>
            <p:ph type="body" idx="1"/>
          </p:nvPr>
        </p:nvSpPr>
        <p:spPr>
          <a:xfrm>
            <a:off x="441500" y="1903300"/>
            <a:ext cx="4130400" cy="4401900"/>
          </a:xfrm>
          <a:prstGeom prst="rect">
            <a:avLst/>
          </a:prstGeom>
          <a:noFill/>
          <a:ln>
            <a:noFill/>
          </a:ln>
        </p:spPr>
        <p:txBody>
          <a:bodyPr spcFirstLastPara="1" wrap="square" lIns="91425" tIns="45700" rIns="91425" bIns="45700" anchor="t" anchorCtr="0">
            <a:noAutofit/>
          </a:bodyPr>
          <a:lstStyle/>
          <a:p>
            <a:pPr marL="1257300" lvl="0" indent="0" algn="l" rtl="0">
              <a:lnSpc>
                <a:spcPct val="90000"/>
              </a:lnSpc>
              <a:spcBef>
                <a:spcPts val="0"/>
              </a:spcBef>
              <a:spcAft>
                <a:spcPts val="0"/>
              </a:spcAft>
              <a:buNone/>
            </a:pPr>
            <a:r>
              <a:rPr lang="en-US" sz="3000" i="0" u="none">
                <a:solidFill>
                  <a:srgbClr val="000000"/>
                </a:solidFill>
                <a:latin typeface="Calibri"/>
                <a:ea typeface="Calibri"/>
                <a:cs typeface="Calibri"/>
                <a:sym typeface="Calibri"/>
              </a:rPr>
              <a:t>Let’s reflect on your personal scenario.</a:t>
            </a:r>
            <a:endParaRPr sz="3000">
              <a:latin typeface="Calibri"/>
              <a:ea typeface="Calibri"/>
              <a:cs typeface="Calibri"/>
              <a:sym typeface="Calibri"/>
            </a:endParaRPr>
          </a:p>
          <a:p>
            <a:pPr marL="0" lvl="0" indent="0" algn="l" rtl="0">
              <a:lnSpc>
                <a:spcPct val="90000"/>
              </a:lnSpc>
              <a:spcBef>
                <a:spcPts val="2000"/>
              </a:spcBef>
              <a:spcAft>
                <a:spcPts val="2000"/>
              </a:spcAft>
              <a:buNone/>
            </a:pPr>
            <a:r>
              <a:rPr lang="en-US" sz="3000" i="0" u="none">
                <a:solidFill>
                  <a:srgbClr val="000000"/>
                </a:solidFill>
                <a:latin typeface="Calibri"/>
                <a:ea typeface="Calibri"/>
                <a:cs typeface="Calibri"/>
                <a:sym typeface="Calibri"/>
              </a:rPr>
              <a:t>Does this information increase your understanding of what was happening with your student or with you?</a:t>
            </a:r>
            <a:endParaRPr sz="3000">
              <a:latin typeface="Calibri"/>
              <a:ea typeface="Calibri"/>
              <a:cs typeface="Calibri"/>
              <a:sym typeface="Calibri"/>
            </a:endParaRPr>
          </a:p>
        </p:txBody>
      </p:sp>
      <p:sp>
        <p:nvSpPr>
          <p:cNvPr id="559" name="Google Shape;559;p46"/>
          <p:cNvSpPr txBox="1">
            <a:spLocks noGrp="1"/>
          </p:cNvSpPr>
          <p:nvPr>
            <p:ph type="title"/>
          </p:nvPr>
        </p:nvSpPr>
        <p:spPr>
          <a:xfrm>
            <a:off x="2953950" y="228600"/>
            <a:ext cx="59616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4400" i="0" u="none">
                <a:solidFill>
                  <a:srgbClr val="FFFFFF"/>
                </a:solidFill>
                <a:latin typeface="Verdana"/>
                <a:ea typeface="Verdana"/>
                <a:cs typeface="Verdana"/>
                <a:sym typeface="Verdana"/>
              </a:rPr>
              <a:t>Reflection</a:t>
            </a:r>
            <a:endParaRPr sz="4400">
              <a:latin typeface="Verdana"/>
              <a:ea typeface="Verdana"/>
              <a:cs typeface="Verdana"/>
              <a:sym typeface="Verdana"/>
            </a:endParaRPr>
          </a:p>
        </p:txBody>
      </p:sp>
      <p:pic>
        <p:nvPicPr>
          <p:cNvPr id="560" name="Google Shape;560;p46"/>
          <p:cNvPicPr preferRelativeResize="0"/>
          <p:nvPr/>
        </p:nvPicPr>
        <p:blipFill>
          <a:blip r:embed="rId4">
            <a:alphaModFix/>
          </a:blip>
          <a:stretch>
            <a:fillRect/>
          </a:stretch>
        </p:blipFill>
        <p:spPr>
          <a:xfrm>
            <a:off x="572125" y="2069825"/>
            <a:ext cx="990600" cy="990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7"/>
          <p:cNvSpPr/>
          <p:nvPr/>
        </p:nvSpPr>
        <p:spPr>
          <a:xfrm>
            <a:off x="371475" y="1482725"/>
            <a:ext cx="8170862" cy="5137150"/>
          </a:xfrm>
          <a:prstGeom prst="ellipse">
            <a:avLst/>
          </a:prstGeom>
          <a:solidFill>
            <a:srgbClr val="003369">
              <a:alpha val="74120"/>
            </a:srgbClr>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3000"/>
              <a:buFont typeface="Comic Sans MS"/>
              <a:buNone/>
            </a:pPr>
            <a:r>
              <a:rPr lang="en-US" sz="2900" i="0" u="none">
                <a:solidFill>
                  <a:schemeClr val="lt1"/>
                </a:solidFill>
                <a:latin typeface="Calibri"/>
                <a:ea typeface="Calibri"/>
                <a:cs typeface="Calibri"/>
                <a:sym typeface="Calibri"/>
              </a:rPr>
              <a:t>When little people are overwhelmed with </a:t>
            </a:r>
            <a:r>
              <a:rPr lang="en-US" sz="2900" b="1" i="0" u="none">
                <a:solidFill>
                  <a:schemeClr val="lt1"/>
                </a:solidFill>
                <a:latin typeface="Calibri"/>
                <a:ea typeface="Calibri"/>
                <a:cs typeface="Calibri"/>
                <a:sym typeface="Calibri"/>
              </a:rPr>
              <a:t>BIG EMOTIONS</a:t>
            </a:r>
            <a:r>
              <a:rPr lang="en-US" sz="2900" i="0" u="none">
                <a:solidFill>
                  <a:schemeClr val="lt1"/>
                </a:solidFill>
                <a:latin typeface="Calibri"/>
                <a:ea typeface="Calibri"/>
                <a:cs typeface="Calibri"/>
                <a:sym typeface="Calibri"/>
              </a:rPr>
              <a:t>, it’s our job to </a:t>
            </a:r>
            <a:endParaRPr sz="2900">
              <a:solidFill>
                <a:schemeClr val="lt1"/>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3000"/>
              <a:buFont typeface="Comic Sans MS"/>
              <a:buNone/>
            </a:pPr>
            <a:r>
              <a:rPr lang="en-US" sz="2900" b="1" i="1" u="none">
                <a:solidFill>
                  <a:schemeClr val="lt1"/>
                </a:solidFill>
                <a:latin typeface="Calibri"/>
                <a:ea typeface="Calibri"/>
                <a:cs typeface="Calibri"/>
                <a:sym typeface="Calibri"/>
              </a:rPr>
              <a:t>share our calm</a:t>
            </a:r>
            <a:r>
              <a:rPr lang="en-US" sz="2900" i="0" u="none">
                <a:solidFill>
                  <a:schemeClr val="lt1"/>
                </a:solidFill>
                <a:latin typeface="Calibri"/>
                <a:ea typeface="Calibri"/>
                <a:cs typeface="Calibri"/>
                <a:sym typeface="Calibri"/>
              </a:rPr>
              <a:t>, not join their chaos.</a:t>
            </a:r>
            <a:endParaRPr sz="2900">
              <a:solidFill>
                <a:schemeClr val="lt1"/>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3000"/>
              <a:buFont typeface="Arial"/>
              <a:buNone/>
            </a:pPr>
            <a:endParaRPr sz="2400" i="0" u="none">
              <a:solidFill>
                <a:schemeClr val="lt1"/>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2400"/>
              <a:buFont typeface="Pacifico"/>
              <a:buNone/>
            </a:pPr>
            <a:r>
              <a:rPr lang="en-US" sz="2400" i="0" u="none">
                <a:solidFill>
                  <a:schemeClr val="lt1"/>
                </a:solidFill>
                <a:latin typeface="Calibri"/>
                <a:ea typeface="Calibri"/>
                <a:cs typeface="Calibri"/>
                <a:sym typeface="Calibri"/>
              </a:rPr>
              <a:t>L. R. Knost</a:t>
            </a:r>
            <a:endParaRPr sz="2400">
              <a:solidFill>
                <a:schemeClr val="lt1"/>
              </a:solidFill>
              <a:latin typeface="Calibri"/>
              <a:ea typeface="Calibri"/>
              <a:cs typeface="Calibri"/>
              <a:sym typeface="Calibri"/>
            </a:endParaRPr>
          </a:p>
        </p:txBody>
      </p:sp>
      <p:sp>
        <p:nvSpPr>
          <p:cNvPr id="566" name="Google Shape;566;p4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Responding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48" title="Lunch time"/>
          <p:cNvPicPr preferRelativeResize="0"/>
          <p:nvPr/>
        </p:nvPicPr>
        <p:blipFill rotWithShape="1">
          <a:blip r:embed="rId3">
            <a:alphaModFix/>
          </a:blip>
          <a:srcRect/>
          <a:stretch/>
        </p:blipFill>
        <p:spPr>
          <a:xfrm>
            <a:off x="1101325" y="2098725"/>
            <a:ext cx="6941350" cy="3574950"/>
          </a:xfrm>
          <a:prstGeom prst="rect">
            <a:avLst/>
          </a:prstGeom>
          <a:noFill/>
          <a:ln>
            <a:noFill/>
          </a:ln>
        </p:spPr>
      </p:pic>
      <p:sp>
        <p:nvSpPr>
          <p:cNvPr id="572" name="Google Shape;572;p4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Lunch Break</a:t>
            </a:r>
            <a:endParaRPr/>
          </a:p>
        </p:txBody>
      </p:sp>
      <p:pic>
        <p:nvPicPr>
          <p:cNvPr id="573" name="Google Shape;573;p48"/>
          <p:cNvPicPr preferRelativeResize="0"/>
          <p:nvPr/>
        </p:nvPicPr>
        <p:blipFill rotWithShape="1">
          <a:blip r:embed="rId4">
            <a:alphaModFix/>
          </a:blip>
          <a:srcRect/>
          <a:stretch/>
        </p:blipFill>
        <p:spPr>
          <a:xfrm>
            <a:off x="336550" y="3101975"/>
            <a:ext cx="4619625" cy="3146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anim calcmode="lin" valueType="num">
                                      <p:cBhvr additive="base">
                                        <p:cTn id="7" dur="1000"/>
                                        <p:tgtEl>
                                          <p:spTgt spid="5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49" title="Escalation Cycle"/>
          <p:cNvPicPr preferRelativeResize="0"/>
          <p:nvPr/>
        </p:nvPicPr>
        <p:blipFill rotWithShape="1">
          <a:blip r:embed="rId3">
            <a:alphaModFix/>
          </a:blip>
          <a:srcRect/>
          <a:stretch/>
        </p:blipFill>
        <p:spPr>
          <a:xfrm>
            <a:off x="838200" y="1570050"/>
            <a:ext cx="6914025" cy="4373325"/>
          </a:xfrm>
          <a:prstGeom prst="rect">
            <a:avLst/>
          </a:prstGeom>
          <a:noFill/>
          <a:ln>
            <a:noFill/>
          </a:ln>
        </p:spPr>
      </p:pic>
      <p:sp>
        <p:nvSpPr>
          <p:cNvPr id="579" name="Google Shape;579;p4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The Escalation Cycle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5"/>
          <p:cNvSpPr txBox="1">
            <a:spLocks noGrp="1"/>
          </p:cNvSpPr>
          <p:nvPr>
            <p:ph type="body" idx="1"/>
          </p:nvPr>
        </p:nvSpPr>
        <p:spPr>
          <a:xfrm>
            <a:off x="4876825" y="1219212"/>
            <a:ext cx="4038600" cy="453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00"/>
              </a:spcBef>
              <a:spcAft>
                <a:spcPts val="0"/>
              </a:spcAft>
              <a:buSzPts val="3200"/>
              <a:buNone/>
            </a:pPr>
            <a:endParaRPr sz="3200" b="0" i="0" u="none">
              <a:solidFill>
                <a:srgbClr val="000000"/>
              </a:solidFill>
              <a:latin typeface="Verdana"/>
              <a:ea typeface="Verdana"/>
              <a:cs typeface="Verdana"/>
              <a:sym typeface="Verdana"/>
            </a:endParaRPr>
          </a:p>
          <a:p>
            <a:pPr marL="0" lvl="0" indent="0" algn="l" rtl="0">
              <a:lnSpc>
                <a:spcPct val="100000"/>
              </a:lnSpc>
              <a:spcBef>
                <a:spcPts val="300"/>
              </a:spcBef>
              <a:spcAft>
                <a:spcPts val="0"/>
              </a:spcAft>
              <a:buSzPts val="3200"/>
              <a:buNone/>
            </a:pPr>
            <a:endParaRPr sz="3200" b="0" i="0" u="none">
              <a:solidFill>
                <a:srgbClr val="000000"/>
              </a:solidFill>
              <a:latin typeface="Verdana"/>
              <a:ea typeface="Verdana"/>
              <a:cs typeface="Verdana"/>
              <a:sym typeface="Verdana"/>
            </a:endParaRPr>
          </a:p>
          <a:p>
            <a:pPr marL="0" lvl="0" indent="0" algn="l" rtl="0">
              <a:lnSpc>
                <a:spcPct val="100000"/>
              </a:lnSpc>
              <a:spcBef>
                <a:spcPts val="300"/>
              </a:spcBef>
              <a:spcAft>
                <a:spcPts val="0"/>
              </a:spcAft>
              <a:buSzPts val="3200"/>
              <a:buNone/>
            </a:pPr>
            <a:r>
              <a:rPr lang="en-US" sz="3600" i="0" u="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When</a:t>
            </a:r>
            <a:r>
              <a:rPr lang="en-US" sz="3600" i="0" u="none">
                <a:solidFill>
                  <a:srgbClr val="000000"/>
                </a:solidFill>
                <a:latin typeface="Calibri"/>
                <a:ea typeface="Calibri"/>
                <a:cs typeface="Calibri"/>
                <a:sym typeface="Calibri"/>
              </a:rPr>
              <a:t> it comes to Defusing Disruptive Behavior, what strength do you bring to the table?</a:t>
            </a:r>
            <a:endParaRPr sz="3600">
              <a:latin typeface="Calibri"/>
              <a:ea typeface="Calibri"/>
              <a:cs typeface="Calibri"/>
              <a:sym typeface="Calibri"/>
            </a:endParaRPr>
          </a:p>
        </p:txBody>
      </p:sp>
      <p:pic>
        <p:nvPicPr>
          <p:cNvPr id="197" name="Google Shape;197;p5" descr="Hands together in a show of teamwork" title="All hands in"/>
          <p:cNvPicPr preferRelativeResize="0"/>
          <p:nvPr/>
        </p:nvPicPr>
        <p:blipFill rotWithShape="1">
          <a:blip r:embed="rId3">
            <a:alphaModFix/>
          </a:blip>
          <a:srcRect/>
          <a:stretch/>
        </p:blipFill>
        <p:spPr>
          <a:xfrm>
            <a:off x="453675" y="2381540"/>
            <a:ext cx="4118326" cy="2743358"/>
          </a:xfrm>
          <a:prstGeom prst="rect">
            <a:avLst/>
          </a:prstGeom>
          <a:noFill/>
          <a:ln>
            <a:noFill/>
          </a:ln>
        </p:spPr>
      </p:pic>
      <p:sp>
        <p:nvSpPr>
          <p:cNvPr id="198" name="Google Shape;198;p5"/>
          <p:cNvSpPr txBox="1">
            <a:spLocks noGrp="1"/>
          </p:cNvSpPr>
          <p:nvPr>
            <p:ph type="title"/>
          </p:nvPr>
        </p:nvSpPr>
        <p:spPr>
          <a:xfrm>
            <a:off x="406825" y="228600"/>
            <a:ext cx="85086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500" b="0" i="0" u="none">
                <a:solidFill>
                  <a:srgbClr val="FFFFFF"/>
                </a:solidFill>
                <a:latin typeface="Verdana"/>
                <a:ea typeface="Verdana"/>
                <a:cs typeface="Verdana"/>
                <a:sym typeface="Verdana"/>
              </a:rPr>
              <a:t>Honoring Your Expertise</a:t>
            </a:r>
            <a:endParaRPr/>
          </a:p>
        </p:txBody>
      </p:sp>
      <p:sp>
        <p:nvSpPr>
          <p:cNvPr id="199" name="Google Shape;199;p5" descr="Small Group Discussion"/>
          <p:cNvSpPr/>
          <p:nvPr/>
        </p:nvSpPr>
        <p:spPr>
          <a:xfrm>
            <a:off x="7965212" y="350050"/>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4" name="Google Shape;584;p50"/>
          <p:cNvSpPr/>
          <p:nvPr/>
        </p:nvSpPr>
        <p:spPr>
          <a:xfrm>
            <a:off x="3304525" y="5997925"/>
            <a:ext cx="2150208" cy="611125"/>
          </a:xfrm>
          <a:prstGeom prst="rect">
            <a:avLst/>
          </a:prstGeom>
        </p:spPr>
        <p:txBody>
          <a:bodyPr>
            <a:prstTxWarp prst="textPlain">
              <a:avLst/>
            </a:prstTxWarp>
          </a:bodyPr>
          <a:lstStyle/>
          <a:p>
            <a:pPr lvl="0" algn="ctr"/>
            <a:r>
              <a:rPr b="0" i="0">
                <a:ln>
                  <a:noFill/>
                </a:ln>
                <a:noFill/>
                <a:latin typeface="Arial"/>
              </a:rPr>
              <a:t>health concerns</a:t>
            </a:r>
          </a:p>
        </p:txBody>
      </p:sp>
      <p:sp>
        <p:nvSpPr>
          <p:cNvPr id="585" name="Google Shape;585;p50"/>
          <p:cNvSpPr/>
          <p:nvPr/>
        </p:nvSpPr>
        <p:spPr>
          <a:xfrm>
            <a:off x="3293202" y="5375500"/>
            <a:ext cx="2150199" cy="488151"/>
          </a:xfrm>
          <a:prstGeom prst="rect">
            <a:avLst/>
          </a:prstGeom>
        </p:spPr>
        <p:txBody>
          <a:bodyPr>
            <a:prstTxWarp prst="textPlain">
              <a:avLst/>
            </a:prstTxWarp>
          </a:bodyPr>
          <a:lstStyle/>
          <a:p>
            <a:pPr lvl="0" algn="ctr"/>
            <a:r>
              <a:rPr b="0" i="0">
                <a:ln>
                  <a:noFill/>
                </a:ln>
                <a:noFill/>
                <a:latin typeface="Caveat"/>
              </a:rPr>
              <a:t>grades due</a:t>
            </a:r>
          </a:p>
        </p:txBody>
      </p:sp>
      <p:sp>
        <p:nvSpPr>
          <p:cNvPr id="586" name="Google Shape;586;p50"/>
          <p:cNvSpPr/>
          <p:nvPr/>
        </p:nvSpPr>
        <p:spPr>
          <a:xfrm>
            <a:off x="3185876" y="4764374"/>
            <a:ext cx="2364857" cy="611124"/>
          </a:xfrm>
          <a:prstGeom prst="rect">
            <a:avLst/>
          </a:prstGeom>
        </p:spPr>
        <p:txBody>
          <a:bodyPr>
            <a:prstTxWarp prst="textPlain">
              <a:avLst/>
            </a:prstTxWarp>
          </a:bodyPr>
          <a:lstStyle/>
          <a:p>
            <a:pPr lvl="0" algn="ctr"/>
            <a:r>
              <a:rPr b="0" i="0">
                <a:ln>
                  <a:noFill/>
                </a:ln>
                <a:noFill/>
                <a:latin typeface="Dosis"/>
              </a:rPr>
              <a:t>second job</a:t>
            </a:r>
          </a:p>
        </p:txBody>
      </p:sp>
      <p:sp>
        <p:nvSpPr>
          <p:cNvPr id="587" name="Google Shape;587;p50"/>
          <p:cNvSpPr/>
          <p:nvPr/>
        </p:nvSpPr>
        <p:spPr>
          <a:xfrm>
            <a:off x="3079275" y="4276225"/>
            <a:ext cx="2580921" cy="712376"/>
          </a:xfrm>
          <a:prstGeom prst="rect">
            <a:avLst/>
          </a:prstGeom>
        </p:spPr>
        <p:txBody>
          <a:bodyPr>
            <a:prstTxWarp prst="textPlain">
              <a:avLst/>
            </a:prstTxWarp>
          </a:bodyPr>
          <a:lstStyle/>
          <a:p>
            <a:pPr lvl="0" algn="ctr"/>
            <a:r>
              <a:rPr b="0" i="0">
                <a:ln>
                  <a:noFill/>
                </a:ln>
                <a:noFill/>
                <a:latin typeface="Pacifico"/>
              </a:rPr>
              <a:t>anxiety</a:t>
            </a:r>
          </a:p>
        </p:txBody>
      </p:sp>
      <p:sp>
        <p:nvSpPr>
          <p:cNvPr id="588" name="Google Shape;588;p50"/>
          <p:cNvSpPr/>
          <p:nvPr/>
        </p:nvSpPr>
        <p:spPr>
          <a:xfrm>
            <a:off x="2950225" y="3680375"/>
            <a:ext cx="2858796" cy="611126"/>
          </a:xfrm>
          <a:prstGeom prst="rect">
            <a:avLst/>
          </a:prstGeom>
        </p:spPr>
        <p:txBody>
          <a:bodyPr>
            <a:prstTxWarp prst="textPlain">
              <a:avLst/>
            </a:prstTxWarp>
          </a:bodyPr>
          <a:lstStyle/>
          <a:p>
            <a:pPr lvl="0" algn="ctr"/>
            <a:r>
              <a:rPr b="0" i="0">
                <a:ln>
                  <a:noFill/>
                </a:ln>
                <a:noFill/>
                <a:latin typeface="Arial"/>
              </a:rPr>
              <a:t>Taking care of a parent</a:t>
            </a:r>
          </a:p>
        </p:txBody>
      </p:sp>
      <p:sp>
        <p:nvSpPr>
          <p:cNvPr id="589" name="Google Shape;589;p50"/>
          <p:cNvSpPr/>
          <p:nvPr/>
        </p:nvSpPr>
        <p:spPr>
          <a:xfrm>
            <a:off x="2950225" y="3095375"/>
            <a:ext cx="2858808" cy="620526"/>
          </a:xfrm>
          <a:prstGeom prst="rect">
            <a:avLst/>
          </a:prstGeom>
        </p:spPr>
        <p:txBody>
          <a:bodyPr>
            <a:prstTxWarp prst="textPlain">
              <a:avLst/>
            </a:prstTxWarp>
          </a:bodyPr>
          <a:lstStyle/>
          <a:p>
            <a:pPr lvl="0" algn="ctr"/>
            <a:r>
              <a:rPr b="0" i="0">
                <a:ln>
                  <a:noFill/>
                </a:ln>
                <a:noFill/>
                <a:latin typeface="Caveat"/>
              </a:rPr>
              <a:t>Struggle with your third period</a:t>
            </a:r>
          </a:p>
        </p:txBody>
      </p:sp>
      <p:sp>
        <p:nvSpPr>
          <p:cNvPr id="590" name="Google Shape;590;p50"/>
          <p:cNvSpPr/>
          <p:nvPr/>
        </p:nvSpPr>
        <p:spPr>
          <a:xfrm>
            <a:off x="2792281" y="2621550"/>
            <a:ext cx="3152071" cy="337600"/>
          </a:xfrm>
          <a:prstGeom prst="rect">
            <a:avLst/>
          </a:prstGeom>
        </p:spPr>
        <p:txBody>
          <a:bodyPr>
            <a:prstTxWarp prst="textPlain">
              <a:avLst/>
            </a:prstTxWarp>
          </a:bodyPr>
          <a:lstStyle/>
          <a:p>
            <a:pPr lvl="0" algn="ctr"/>
            <a:r>
              <a:rPr b="0" i="0">
                <a:ln>
                  <a:noFill/>
                </a:ln>
                <a:noFill/>
                <a:latin typeface="Calibri"/>
              </a:rPr>
              <a:t>Car Trouble</a:t>
            </a:r>
          </a:p>
        </p:txBody>
      </p:sp>
      <p:sp>
        <p:nvSpPr>
          <p:cNvPr id="591" name="Google Shape;591;p50"/>
          <p:cNvSpPr/>
          <p:nvPr/>
        </p:nvSpPr>
        <p:spPr>
          <a:xfrm>
            <a:off x="2792275" y="2064300"/>
            <a:ext cx="3152072" cy="488152"/>
          </a:xfrm>
          <a:prstGeom prst="rect">
            <a:avLst/>
          </a:prstGeom>
        </p:spPr>
        <p:txBody>
          <a:bodyPr>
            <a:prstTxWarp prst="textPlain">
              <a:avLst/>
            </a:prstTxWarp>
          </a:bodyPr>
          <a:lstStyle/>
          <a:p>
            <a:pPr lvl="0" algn="ctr"/>
            <a:r>
              <a:rPr b="0" i="0">
                <a:ln>
                  <a:noFill/>
                </a:ln>
                <a:noFill/>
                <a:latin typeface="Arial"/>
              </a:rPr>
              <a:t>Overslept this morning</a:t>
            </a:r>
          </a:p>
        </p:txBody>
      </p:sp>
      <p:sp>
        <p:nvSpPr>
          <p:cNvPr id="592" name="Google Shape;592;p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How Full is Your Cup?</a:t>
            </a:r>
            <a:endParaRPr/>
          </a:p>
        </p:txBody>
      </p:sp>
      <p:pic>
        <p:nvPicPr>
          <p:cNvPr id="593" name="Google Shape;593;p50" descr="a plastic cup with a blue liquid in it (Provided by Tenor)"/>
          <p:cNvPicPr preferRelativeResize="0"/>
          <p:nvPr/>
        </p:nvPicPr>
        <p:blipFill>
          <a:blip r:embed="rId3">
            <a:alphaModFix/>
          </a:blip>
          <a:stretch>
            <a:fillRect/>
          </a:stretch>
        </p:blipFill>
        <p:spPr>
          <a:xfrm>
            <a:off x="3185877" y="1736950"/>
            <a:ext cx="2667000" cy="4743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10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51" title="Reflection in Mirror"/>
          <p:cNvPicPr preferRelativeResize="0"/>
          <p:nvPr/>
        </p:nvPicPr>
        <p:blipFill rotWithShape="1">
          <a:blip r:embed="rId3">
            <a:alphaModFix/>
          </a:blip>
          <a:srcRect r="7132"/>
          <a:stretch/>
        </p:blipFill>
        <p:spPr>
          <a:xfrm>
            <a:off x="4775150" y="2049000"/>
            <a:ext cx="3844824" cy="2760001"/>
          </a:xfrm>
          <a:prstGeom prst="rect">
            <a:avLst/>
          </a:prstGeom>
          <a:noFill/>
          <a:ln>
            <a:noFill/>
          </a:ln>
        </p:spPr>
      </p:pic>
      <p:sp>
        <p:nvSpPr>
          <p:cNvPr id="599" name="Google Shape;599;p51"/>
          <p:cNvSpPr txBox="1"/>
          <p:nvPr/>
        </p:nvSpPr>
        <p:spPr>
          <a:xfrm>
            <a:off x="211123" y="5902325"/>
            <a:ext cx="8547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US" sz="2800" i="0" u="none">
                <a:solidFill>
                  <a:srgbClr val="000000"/>
                </a:solidFill>
                <a:latin typeface="Calibri"/>
                <a:ea typeface="Calibri"/>
                <a:cs typeface="Calibri"/>
                <a:sym typeface="Calibri"/>
              </a:rPr>
              <a:t>(Complete independently with no expectation to share)</a:t>
            </a:r>
            <a:endParaRPr sz="2800">
              <a:latin typeface="Calibri"/>
              <a:ea typeface="Calibri"/>
              <a:cs typeface="Calibri"/>
              <a:sym typeface="Calibri"/>
            </a:endParaRPr>
          </a:p>
        </p:txBody>
      </p:sp>
      <p:sp>
        <p:nvSpPr>
          <p:cNvPr id="600" name="Google Shape;600;p51"/>
          <p:cNvSpPr txBox="1">
            <a:spLocks noGrp="1"/>
          </p:cNvSpPr>
          <p:nvPr>
            <p:ph type="body" idx="1"/>
          </p:nvPr>
        </p:nvSpPr>
        <p:spPr>
          <a:xfrm>
            <a:off x="293699" y="1982525"/>
            <a:ext cx="4278300" cy="45354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00"/>
              </a:spcBef>
              <a:spcAft>
                <a:spcPts val="0"/>
              </a:spcAft>
              <a:buSzPts val="3200"/>
              <a:buNone/>
            </a:pPr>
            <a:r>
              <a:rPr lang="en-US" sz="3000" i="0" u="none">
                <a:solidFill>
                  <a:srgbClr val="000000"/>
                </a:solidFill>
                <a:latin typeface="Calibri"/>
                <a:ea typeface="Calibri"/>
                <a:cs typeface="Calibri"/>
                <a:sym typeface="Calibri"/>
              </a:rPr>
              <a:t>How full is your cup?</a:t>
            </a:r>
            <a:endParaRPr sz="3000">
              <a:latin typeface="Calibri"/>
              <a:ea typeface="Calibri"/>
              <a:cs typeface="Calibri"/>
              <a:sym typeface="Calibri"/>
            </a:endParaRPr>
          </a:p>
          <a:p>
            <a:pPr marL="25400" lvl="0" indent="0" algn="l" rtl="0">
              <a:lnSpc>
                <a:spcPct val="100000"/>
              </a:lnSpc>
              <a:spcBef>
                <a:spcPts val="600"/>
              </a:spcBef>
              <a:spcAft>
                <a:spcPts val="0"/>
              </a:spcAft>
              <a:buSzPts val="3200"/>
              <a:buNone/>
            </a:pPr>
            <a:endParaRPr sz="3000" i="0" u="none">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r>
              <a:rPr lang="en-US" sz="3000" i="0" u="none">
                <a:solidFill>
                  <a:srgbClr val="000000"/>
                </a:solidFill>
                <a:latin typeface="Calibri"/>
                <a:ea typeface="Calibri"/>
                <a:cs typeface="Calibri"/>
                <a:sym typeface="Calibri"/>
              </a:rPr>
              <a:t>Take a few minutes to fill in your own cup with all of the things that you  have on your plate right now. </a:t>
            </a:r>
            <a:endParaRPr sz="3000">
              <a:latin typeface="Calibri"/>
              <a:ea typeface="Calibri"/>
              <a:cs typeface="Calibri"/>
              <a:sym typeface="Calibri"/>
            </a:endParaRPr>
          </a:p>
          <a:p>
            <a:pPr marL="25400" lvl="0" indent="0" algn="l" rtl="0">
              <a:lnSpc>
                <a:spcPct val="100000"/>
              </a:lnSpc>
              <a:spcBef>
                <a:spcPts val="600"/>
              </a:spcBef>
              <a:spcAft>
                <a:spcPts val="0"/>
              </a:spcAft>
              <a:buSzPts val="3200"/>
              <a:buNone/>
            </a:pPr>
            <a:endParaRPr sz="3000" b="0" i="0" u="none">
              <a:solidFill>
                <a:srgbClr val="000000"/>
              </a:solidFill>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3000" b="0" i="0" u="none">
              <a:solidFill>
                <a:srgbClr val="000000"/>
              </a:solidFill>
              <a:latin typeface="Verdana"/>
              <a:ea typeface="Verdana"/>
              <a:cs typeface="Verdana"/>
              <a:sym typeface="Verdana"/>
            </a:endParaRPr>
          </a:p>
        </p:txBody>
      </p:sp>
      <p:sp>
        <p:nvSpPr>
          <p:cNvPr id="601" name="Google Shape;601;p51"/>
          <p:cNvSpPr txBox="1">
            <a:spLocks noGrp="1"/>
          </p:cNvSpPr>
          <p:nvPr>
            <p:ph type="title"/>
          </p:nvPr>
        </p:nvSpPr>
        <p:spPr>
          <a:xfrm>
            <a:off x="2850300" y="228600"/>
            <a:ext cx="60651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500" i="0" u="none">
                <a:solidFill>
                  <a:srgbClr val="FFFFFF"/>
                </a:solidFill>
                <a:latin typeface="Verdana"/>
                <a:ea typeface="Verdana"/>
                <a:cs typeface="Verdana"/>
                <a:sym typeface="Verdana"/>
              </a:rPr>
              <a:t>Independent Reflection</a:t>
            </a:r>
            <a:endParaRPr sz="3500">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2"/>
          <p:cNvSpPr txBox="1"/>
          <p:nvPr/>
        </p:nvSpPr>
        <p:spPr>
          <a:xfrm>
            <a:off x="6136162" y="6076750"/>
            <a:ext cx="27495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a:solidFill>
                  <a:schemeClr val="dk2"/>
                </a:solidFill>
                <a:latin typeface="Arial"/>
                <a:ea typeface="Arial"/>
                <a:cs typeface="Arial"/>
                <a:sym typeface="Arial"/>
              </a:rPr>
              <a:t>(Nagoski &amp; Nagoski, 2020) </a:t>
            </a:r>
            <a:endParaRPr>
              <a:solidFill>
                <a:schemeClr val="dk2"/>
              </a:solidFill>
            </a:endParaRPr>
          </a:p>
        </p:txBody>
      </p:sp>
      <p:sp>
        <p:nvSpPr>
          <p:cNvPr id="608" name="Google Shape;608;p52"/>
          <p:cNvSpPr txBox="1">
            <a:spLocks noGrp="1"/>
          </p:cNvSpPr>
          <p:nvPr>
            <p:ph type="body" idx="1"/>
          </p:nvPr>
        </p:nvSpPr>
        <p:spPr>
          <a:xfrm>
            <a:off x="4694650" y="2209025"/>
            <a:ext cx="4038600" cy="3867600"/>
          </a:xfrm>
          <a:prstGeom prst="rect">
            <a:avLst/>
          </a:prstGeom>
          <a:solidFill>
            <a:schemeClr val="lt2"/>
          </a:solid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3000" i="0" u="none">
                <a:solidFill>
                  <a:srgbClr val="000000"/>
                </a:solidFill>
                <a:latin typeface="Calibri"/>
                <a:ea typeface="Calibri"/>
                <a:cs typeface="Calibri"/>
                <a:sym typeface="Calibri"/>
              </a:rPr>
              <a:t>Neurological and physiological shift that happens when you encounter one of these threats.</a:t>
            </a:r>
            <a:endParaRPr sz="3000">
              <a:latin typeface="Calibri"/>
              <a:ea typeface="Calibri"/>
              <a:cs typeface="Calibri"/>
              <a:sym typeface="Calibri"/>
            </a:endParaRPr>
          </a:p>
          <a:p>
            <a:pPr marL="0" lvl="0" indent="0" algn="l" rtl="0">
              <a:lnSpc>
                <a:spcPct val="80000"/>
              </a:lnSpc>
              <a:spcBef>
                <a:spcPts val="2200"/>
              </a:spcBef>
              <a:spcAft>
                <a:spcPts val="2200"/>
              </a:spcAft>
              <a:buNone/>
            </a:pPr>
            <a:r>
              <a:rPr lang="en-US" sz="3000" i="0" u="none">
                <a:solidFill>
                  <a:srgbClr val="000000"/>
                </a:solidFill>
                <a:latin typeface="Calibri"/>
                <a:ea typeface="Calibri"/>
                <a:cs typeface="Calibri"/>
                <a:sym typeface="Calibri"/>
              </a:rPr>
              <a:t>Designed to help us survive (flight, fight, freeze, appease)</a:t>
            </a:r>
            <a:endParaRPr sz="3000">
              <a:latin typeface="Calibri"/>
              <a:ea typeface="Calibri"/>
              <a:cs typeface="Calibri"/>
              <a:sym typeface="Calibri"/>
            </a:endParaRPr>
          </a:p>
        </p:txBody>
      </p:sp>
      <p:sp>
        <p:nvSpPr>
          <p:cNvPr id="609" name="Google Shape;609;p52"/>
          <p:cNvSpPr txBox="1">
            <a:spLocks noGrp="1"/>
          </p:cNvSpPr>
          <p:nvPr>
            <p:ph type="subTitle" idx="2"/>
          </p:nvPr>
        </p:nvSpPr>
        <p:spPr>
          <a:xfrm>
            <a:off x="4694650" y="1546963"/>
            <a:ext cx="4038600" cy="662100"/>
          </a:xfrm>
          <a:prstGeom prst="rect">
            <a:avLst/>
          </a:prstGeom>
          <a:solidFill>
            <a:schemeClr val="dk2"/>
          </a:solidFill>
          <a:ln>
            <a:noFill/>
          </a:ln>
        </p:spPr>
        <p:txBody>
          <a:bodyPr spcFirstLastPara="1" wrap="square" lIns="91425" tIns="45700" rIns="91425" bIns="45700" anchor="ctr" anchorCtr="0">
            <a:noAutofit/>
          </a:bodyPr>
          <a:lstStyle/>
          <a:p>
            <a:pPr marL="457200" lvl="0" indent="-431800" algn="l" rtl="0">
              <a:lnSpc>
                <a:spcPct val="100000"/>
              </a:lnSpc>
              <a:spcBef>
                <a:spcPts val="600"/>
              </a:spcBef>
              <a:spcAft>
                <a:spcPts val="0"/>
              </a:spcAft>
              <a:buSzPts val="2000"/>
              <a:buNone/>
            </a:pPr>
            <a:r>
              <a:rPr lang="en-US" sz="2000" b="1" i="0" u="none">
                <a:solidFill>
                  <a:srgbClr val="FFFFFF"/>
                </a:solidFill>
                <a:latin typeface="Verdana"/>
                <a:ea typeface="Verdana"/>
                <a:cs typeface="Verdana"/>
                <a:sym typeface="Verdana"/>
              </a:rPr>
              <a:t>Stress</a:t>
            </a:r>
            <a:endParaRPr/>
          </a:p>
        </p:txBody>
      </p:sp>
      <p:sp>
        <p:nvSpPr>
          <p:cNvPr id="610" name="Google Shape;610;p52"/>
          <p:cNvSpPr txBox="1">
            <a:spLocks noGrp="1"/>
          </p:cNvSpPr>
          <p:nvPr>
            <p:ph type="body" idx="1"/>
          </p:nvPr>
        </p:nvSpPr>
        <p:spPr>
          <a:xfrm>
            <a:off x="381000" y="2209075"/>
            <a:ext cx="4038600" cy="3867600"/>
          </a:xfrm>
          <a:prstGeom prst="rect">
            <a:avLst/>
          </a:prstGeom>
          <a:solidFill>
            <a:schemeClr val="lt2"/>
          </a:solid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3000" i="0" u="none">
                <a:solidFill>
                  <a:srgbClr val="000000"/>
                </a:solidFill>
                <a:latin typeface="Calibri"/>
                <a:ea typeface="Calibri"/>
                <a:cs typeface="Calibri"/>
                <a:sym typeface="Calibri"/>
              </a:rPr>
              <a:t>Threats that activate the stress response in your body</a:t>
            </a:r>
            <a:endParaRPr sz="3000">
              <a:latin typeface="Calibri"/>
              <a:ea typeface="Calibri"/>
              <a:cs typeface="Calibri"/>
              <a:sym typeface="Calibri"/>
            </a:endParaRPr>
          </a:p>
          <a:p>
            <a:pPr marL="0" lvl="0" indent="0" algn="l" rtl="0">
              <a:lnSpc>
                <a:spcPct val="80000"/>
              </a:lnSpc>
              <a:spcBef>
                <a:spcPts val="2200"/>
              </a:spcBef>
              <a:spcAft>
                <a:spcPts val="0"/>
              </a:spcAft>
              <a:buNone/>
            </a:pPr>
            <a:r>
              <a:rPr lang="en-US" sz="3000" i="0" u="none">
                <a:solidFill>
                  <a:srgbClr val="000000"/>
                </a:solidFill>
                <a:latin typeface="Calibri"/>
                <a:ea typeface="Calibri"/>
                <a:cs typeface="Calibri"/>
                <a:sym typeface="Calibri"/>
              </a:rPr>
              <a:t>Anything you see, hear, smell, touch, taste or imagine could do you harm</a:t>
            </a:r>
            <a:endParaRPr sz="3000">
              <a:latin typeface="Calibri"/>
              <a:ea typeface="Calibri"/>
              <a:cs typeface="Calibri"/>
              <a:sym typeface="Calibri"/>
            </a:endParaRPr>
          </a:p>
          <a:p>
            <a:pPr marL="0" lvl="0" indent="0" algn="l" rtl="0">
              <a:lnSpc>
                <a:spcPct val="80000"/>
              </a:lnSpc>
              <a:spcBef>
                <a:spcPts val="2200"/>
              </a:spcBef>
              <a:spcAft>
                <a:spcPts val="2200"/>
              </a:spcAft>
              <a:buNone/>
            </a:pPr>
            <a:r>
              <a:rPr lang="en-US" sz="3000" i="0" u="none">
                <a:solidFill>
                  <a:srgbClr val="000000"/>
                </a:solidFill>
                <a:latin typeface="Calibri"/>
                <a:ea typeface="Calibri"/>
                <a:cs typeface="Calibri"/>
                <a:sym typeface="Calibri"/>
              </a:rPr>
              <a:t>Internal or External</a:t>
            </a:r>
            <a:endParaRPr sz="3000">
              <a:latin typeface="Calibri"/>
              <a:ea typeface="Calibri"/>
              <a:cs typeface="Calibri"/>
              <a:sym typeface="Calibri"/>
            </a:endParaRPr>
          </a:p>
        </p:txBody>
      </p:sp>
      <p:sp>
        <p:nvSpPr>
          <p:cNvPr id="611" name="Google Shape;611;p52"/>
          <p:cNvSpPr txBox="1">
            <a:spLocks noGrp="1"/>
          </p:cNvSpPr>
          <p:nvPr>
            <p:ph type="subTitle" idx="2"/>
          </p:nvPr>
        </p:nvSpPr>
        <p:spPr>
          <a:xfrm>
            <a:off x="381000" y="1519225"/>
            <a:ext cx="4038600" cy="662100"/>
          </a:xfrm>
          <a:prstGeom prst="rect">
            <a:avLst/>
          </a:prstGeom>
          <a:solidFill>
            <a:schemeClr val="dk2"/>
          </a:solidFill>
          <a:ln>
            <a:noFill/>
          </a:ln>
        </p:spPr>
        <p:txBody>
          <a:bodyPr spcFirstLastPara="1" wrap="square" lIns="91425" tIns="45700" rIns="91425" bIns="45700" anchor="ctr" anchorCtr="0">
            <a:noAutofit/>
          </a:bodyPr>
          <a:lstStyle/>
          <a:p>
            <a:pPr marL="457200" lvl="0" indent="-431800" algn="l" rtl="0">
              <a:lnSpc>
                <a:spcPct val="100000"/>
              </a:lnSpc>
              <a:spcBef>
                <a:spcPts val="600"/>
              </a:spcBef>
              <a:spcAft>
                <a:spcPts val="0"/>
              </a:spcAft>
              <a:buSzPts val="2000"/>
              <a:buNone/>
            </a:pPr>
            <a:r>
              <a:rPr lang="en-US" sz="2000" b="1" i="0" u="none">
                <a:solidFill>
                  <a:srgbClr val="FFFFFF"/>
                </a:solidFill>
                <a:latin typeface="Verdana"/>
                <a:ea typeface="Verdana"/>
                <a:cs typeface="Verdana"/>
                <a:sym typeface="Verdana"/>
              </a:rPr>
              <a:t>Stressors</a:t>
            </a:r>
            <a:endParaRPr/>
          </a:p>
        </p:txBody>
      </p:sp>
      <p:sp>
        <p:nvSpPr>
          <p:cNvPr id="612" name="Google Shape;612;p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Let’s Talk About Stress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53" title="Lions"/>
          <p:cNvPicPr preferRelativeResize="0"/>
          <p:nvPr/>
        </p:nvPicPr>
        <p:blipFill rotWithShape="1">
          <a:blip r:embed="rId3">
            <a:alphaModFix/>
          </a:blip>
          <a:srcRect/>
          <a:stretch/>
        </p:blipFill>
        <p:spPr>
          <a:xfrm>
            <a:off x="1565050" y="1737337"/>
            <a:ext cx="6492050" cy="3895230"/>
          </a:xfrm>
          <a:prstGeom prst="rect">
            <a:avLst/>
          </a:prstGeom>
          <a:noFill/>
          <a:ln>
            <a:noFill/>
          </a:ln>
        </p:spPr>
      </p:pic>
      <p:sp>
        <p:nvSpPr>
          <p:cNvPr id="619" name="Google Shape;619;p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The Stress Cycle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54" title="RPMs"/>
          <p:cNvPicPr preferRelativeResize="0"/>
          <p:nvPr/>
        </p:nvPicPr>
        <p:blipFill rotWithShape="1">
          <a:blip r:embed="rId3">
            <a:alphaModFix/>
          </a:blip>
          <a:srcRect/>
          <a:stretch/>
        </p:blipFill>
        <p:spPr>
          <a:xfrm>
            <a:off x="436050" y="2103325"/>
            <a:ext cx="3138150" cy="3192350"/>
          </a:xfrm>
          <a:prstGeom prst="rect">
            <a:avLst/>
          </a:prstGeom>
          <a:noFill/>
          <a:ln>
            <a:noFill/>
          </a:ln>
        </p:spPr>
      </p:pic>
      <p:sp>
        <p:nvSpPr>
          <p:cNvPr id="626" name="Google Shape;626;p54"/>
          <p:cNvSpPr txBox="1">
            <a:spLocks noGrp="1"/>
          </p:cNvSpPr>
          <p:nvPr>
            <p:ph type="body" idx="1"/>
          </p:nvPr>
        </p:nvSpPr>
        <p:spPr>
          <a:xfrm>
            <a:off x="3951187" y="1387112"/>
            <a:ext cx="4964100" cy="50037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2900" i="0" u="none">
                <a:solidFill>
                  <a:srgbClr val="000000"/>
                </a:solidFill>
                <a:latin typeface="Calibri"/>
                <a:ea typeface="Calibri"/>
                <a:cs typeface="Calibri"/>
                <a:sym typeface="Calibri"/>
              </a:rPr>
              <a:t>Our bodies and brains react to danger to keep us safe</a:t>
            </a:r>
            <a:endParaRPr sz="2900">
              <a:latin typeface="Calibri"/>
              <a:ea typeface="Calibri"/>
              <a:cs typeface="Calibri"/>
              <a:sym typeface="Calibri"/>
            </a:endParaRPr>
          </a:p>
          <a:p>
            <a:pPr marL="0" lvl="0" indent="0" algn="l" rtl="0">
              <a:lnSpc>
                <a:spcPct val="80000"/>
              </a:lnSpc>
              <a:spcBef>
                <a:spcPts val="2200"/>
              </a:spcBef>
              <a:spcAft>
                <a:spcPts val="0"/>
              </a:spcAft>
              <a:buNone/>
            </a:pPr>
            <a:r>
              <a:rPr lang="en-US" sz="2900" i="0" u="none">
                <a:solidFill>
                  <a:srgbClr val="000000"/>
                </a:solidFill>
                <a:latin typeface="Calibri"/>
                <a:ea typeface="Calibri"/>
                <a:cs typeface="Calibri"/>
                <a:sym typeface="Calibri"/>
              </a:rPr>
              <a:t>Ongoing stress and failing to complete the stress cycle makes this system less effective and more reactive</a:t>
            </a:r>
            <a:endParaRPr sz="2900">
              <a:latin typeface="Calibri"/>
              <a:ea typeface="Calibri"/>
              <a:cs typeface="Calibri"/>
              <a:sym typeface="Calibri"/>
            </a:endParaRPr>
          </a:p>
          <a:p>
            <a:pPr marL="0" lvl="0" indent="0" algn="l" rtl="0">
              <a:lnSpc>
                <a:spcPct val="80000"/>
              </a:lnSpc>
              <a:spcBef>
                <a:spcPts val="2200"/>
              </a:spcBef>
              <a:spcAft>
                <a:spcPts val="0"/>
              </a:spcAft>
              <a:buNone/>
            </a:pPr>
            <a:r>
              <a:rPr lang="en-US" sz="2900" i="0" u="none">
                <a:solidFill>
                  <a:srgbClr val="000000"/>
                </a:solidFill>
                <a:latin typeface="Calibri"/>
                <a:ea typeface="Calibri"/>
                <a:cs typeface="Calibri"/>
                <a:sym typeface="Calibri"/>
              </a:rPr>
              <a:t>This can lead to wear and tear on the body and brain</a:t>
            </a:r>
            <a:endParaRPr sz="2900">
              <a:latin typeface="Calibri"/>
              <a:ea typeface="Calibri"/>
              <a:cs typeface="Calibri"/>
              <a:sym typeface="Calibri"/>
            </a:endParaRPr>
          </a:p>
          <a:p>
            <a:pPr marL="0" lvl="0" indent="0" algn="l" rtl="0">
              <a:lnSpc>
                <a:spcPct val="80000"/>
              </a:lnSpc>
              <a:spcBef>
                <a:spcPts val="2200"/>
              </a:spcBef>
              <a:spcAft>
                <a:spcPts val="2200"/>
              </a:spcAft>
              <a:buNone/>
            </a:pPr>
            <a:r>
              <a:rPr lang="en-US" sz="2900" i="0" u="none">
                <a:solidFill>
                  <a:srgbClr val="000000"/>
                </a:solidFill>
                <a:latin typeface="Calibri"/>
                <a:ea typeface="Calibri"/>
                <a:cs typeface="Calibri"/>
                <a:sym typeface="Calibri"/>
              </a:rPr>
              <a:t>This could be compared to revving a car engine for weeks at a time</a:t>
            </a:r>
            <a:endParaRPr sz="2900">
              <a:latin typeface="Calibri"/>
              <a:ea typeface="Calibri"/>
              <a:cs typeface="Calibri"/>
              <a:sym typeface="Calibri"/>
            </a:endParaRPr>
          </a:p>
        </p:txBody>
      </p:sp>
      <p:sp>
        <p:nvSpPr>
          <p:cNvPr id="627" name="Google Shape;627;p54"/>
          <p:cNvSpPr txBox="1">
            <a:spLocks noGrp="1"/>
          </p:cNvSpPr>
          <p:nvPr>
            <p:ph type="title"/>
          </p:nvPr>
        </p:nvSpPr>
        <p:spPr>
          <a:xfrm>
            <a:off x="2830700" y="228600"/>
            <a:ext cx="6084600" cy="990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9375"/>
              <a:buNone/>
            </a:pPr>
            <a:r>
              <a:rPr lang="en-US" sz="3200" b="0" i="0" u="none">
                <a:solidFill>
                  <a:srgbClr val="FFFFFF"/>
                </a:solidFill>
                <a:latin typeface="Verdana"/>
                <a:ea typeface="Verdana"/>
                <a:cs typeface="Verdana"/>
                <a:sym typeface="Verdana"/>
              </a:rPr>
              <a:t>The Impact of Ongoing Stress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5"/>
          <p:cNvSpPr txBox="1">
            <a:spLocks noGrp="1"/>
          </p:cNvSpPr>
          <p:nvPr>
            <p:ph type="body" idx="1"/>
          </p:nvPr>
        </p:nvSpPr>
        <p:spPr>
          <a:xfrm>
            <a:off x="689850" y="1511300"/>
            <a:ext cx="7689900" cy="43815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00"/>
              </a:spcBef>
              <a:spcAft>
                <a:spcPts val="0"/>
              </a:spcAft>
              <a:buSzPts val="3200"/>
              <a:buNone/>
            </a:pPr>
            <a:r>
              <a:rPr lang="en-US" sz="3600" i="0" u="none">
                <a:solidFill>
                  <a:srgbClr val="000000"/>
                </a:solidFill>
                <a:latin typeface="Calibri"/>
                <a:ea typeface="Calibri"/>
                <a:cs typeface="Calibri"/>
                <a:sym typeface="Calibri"/>
              </a:rPr>
              <a:t>Connect with someone who is NOT at your table and discuss the following.</a:t>
            </a:r>
            <a:endParaRPr sz="3600">
              <a:latin typeface="Calibri"/>
              <a:ea typeface="Calibri"/>
              <a:cs typeface="Calibri"/>
              <a:sym typeface="Calibri"/>
            </a:endParaRPr>
          </a:p>
          <a:p>
            <a:pPr marL="25400" lvl="0" indent="0" algn="l" rtl="0">
              <a:lnSpc>
                <a:spcPct val="100000"/>
              </a:lnSpc>
              <a:spcBef>
                <a:spcPts val="600"/>
              </a:spcBef>
              <a:spcAft>
                <a:spcPts val="0"/>
              </a:spcAft>
              <a:buSzPts val="3200"/>
              <a:buNone/>
            </a:pPr>
            <a:endParaRPr sz="3600" i="0" u="none">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r>
              <a:rPr lang="en-US" sz="3600" i="0" u="none">
                <a:solidFill>
                  <a:srgbClr val="000000"/>
                </a:solidFill>
                <a:latin typeface="Calibri"/>
                <a:ea typeface="Calibri"/>
                <a:cs typeface="Calibri"/>
                <a:sym typeface="Calibri"/>
              </a:rPr>
              <a:t>How does ongoing stress impact you on a daily basis?</a:t>
            </a:r>
            <a:endParaRPr sz="3600">
              <a:latin typeface="Calibri"/>
              <a:ea typeface="Calibri"/>
              <a:cs typeface="Calibri"/>
              <a:sym typeface="Calibri"/>
            </a:endParaRPr>
          </a:p>
        </p:txBody>
      </p:sp>
      <p:sp>
        <p:nvSpPr>
          <p:cNvPr id="633" name="Google Shape;633;p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Make A New Connection</a:t>
            </a:r>
            <a:endParaRPr/>
          </a:p>
        </p:txBody>
      </p:sp>
      <p:sp>
        <p:nvSpPr>
          <p:cNvPr id="634" name="Google Shape;634;p55"/>
          <p:cNvSpPr/>
          <p:nvPr/>
        </p:nvSpPr>
        <p:spPr>
          <a:xfrm>
            <a:off x="7993062" y="381000"/>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56" title="Window of Tolerance"/>
          <p:cNvPicPr preferRelativeResize="0"/>
          <p:nvPr/>
        </p:nvPicPr>
        <p:blipFill rotWithShape="1">
          <a:blip r:embed="rId3">
            <a:alphaModFix/>
          </a:blip>
          <a:srcRect/>
          <a:stretch/>
        </p:blipFill>
        <p:spPr>
          <a:xfrm>
            <a:off x="2075750" y="1371900"/>
            <a:ext cx="4992498" cy="5486100"/>
          </a:xfrm>
          <a:prstGeom prst="rect">
            <a:avLst/>
          </a:prstGeom>
          <a:noFill/>
          <a:ln>
            <a:noFill/>
          </a:ln>
        </p:spPr>
      </p:pic>
      <p:sp>
        <p:nvSpPr>
          <p:cNvPr id="640" name="Google Shape;640;p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Window of Tolerance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7"/>
          <p:cNvSpPr txBox="1">
            <a:spLocks noGrp="1"/>
          </p:cNvSpPr>
          <p:nvPr>
            <p:ph type="body" idx="1"/>
          </p:nvPr>
        </p:nvSpPr>
        <p:spPr>
          <a:xfrm>
            <a:off x="4957950" y="2221625"/>
            <a:ext cx="3584100" cy="360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700" i="0" u="none">
                <a:solidFill>
                  <a:srgbClr val="000000"/>
                </a:solidFill>
                <a:latin typeface="Calibri"/>
                <a:ea typeface="Calibri"/>
                <a:cs typeface="Calibri"/>
                <a:sym typeface="Calibri"/>
              </a:rPr>
              <a:t>How does the window of tolerance apply to you?</a:t>
            </a:r>
            <a:endParaRPr sz="2700" i="0" u="none">
              <a:solidFill>
                <a:srgbClr val="000000"/>
              </a:solidFill>
              <a:latin typeface="Calibri"/>
              <a:ea typeface="Calibri"/>
              <a:cs typeface="Calibri"/>
              <a:sym typeface="Calibri"/>
            </a:endParaRPr>
          </a:p>
          <a:p>
            <a:pPr marL="0" lvl="0" indent="0" algn="l" rtl="0">
              <a:lnSpc>
                <a:spcPct val="90000"/>
              </a:lnSpc>
              <a:spcBef>
                <a:spcPts val="2400"/>
              </a:spcBef>
              <a:spcAft>
                <a:spcPts val="0"/>
              </a:spcAft>
              <a:buNone/>
            </a:pPr>
            <a:r>
              <a:rPr lang="en-US" sz="2700" i="0" u="none">
                <a:solidFill>
                  <a:srgbClr val="000000"/>
                </a:solidFill>
                <a:latin typeface="Calibri"/>
                <a:ea typeface="Calibri"/>
                <a:cs typeface="Calibri"/>
                <a:sym typeface="Calibri"/>
              </a:rPr>
              <a:t>How could you use this in the classroom?</a:t>
            </a:r>
            <a:endParaRPr sz="2700" i="0" u="none">
              <a:solidFill>
                <a:srgbClr val="000000"/>
              </a:solidFill>
              <a:latin typeface="Calibri"/>
              <a:ea typeface="Calibri"/>
              <a:cs typeface="Calibri"/>
              <a:sym typeface="Calibri"/>
            </a:endParaRPr>
          </a:p>
          <a:p>
            <a:pPr marL="0" lvl="0" indent="0" algn="l" rtl="0">
              <a:lnSpc>
                <a:spcPct val="90000"/>
              </a:lnSpc>
              <a:spcBef>
                <a:spcPts val="2400"/>
              </a:spcBef>
              <a:spcAft>
                <a:spcPts val="2400"/>
              </a:spcAft>
              <a:buNone/>
            </a:pPr>
            <a:r>
              <a:rPr lang="en-US" sz="2700" i="0" u="none">
                <a:solidFill>
                  <a:srgbClr val="000000"/>
                </a:solidFill>
                <a:latin typeface="Calibri"/>
                <a:ea typeface="Calibri"/>
                <a:cs typeface="Calibri"/>
                <a:sym typeface="Calibri"/>
              </a:rPr>
              <a:t>How could you use this at the schoolwide level?</a:t>
            </a:r>
            <a:endParaRPr>
              <a:latin typeface="Calibri"/>
              <a:ea typeface="Calibri"/>
              <a:cs typeface="Calibri"/>
              <a:sym typeface="Calibri"/>
            </a:endParaRPr>
          </a:p>
        </p:txBody>
      </p:sp>
      <p:pic>
        <p:nvPicPr>
          <p:cNvPr id="646" name="Google Shape;646;p57" title="Window of Tolerance"/>
          <p:cNvPicPr preferRelativeResize="0"/>
          <p:nvPr/>
        </p:nvPicPr>
        <p:blipFill rotWithShape="1">
          <a:blip r:embed="rId3">
            <a:alphaModFix/>
          </a:blip>
          <a:srcRect/>
          <a:stretch/>
        </p:blipFill>
        <p:spPr>
          <a:xfrm>
            <a:off x="662225" y="1812300"/>
            <a:ext cx="3781275" cy="4155100"/>
          </a:xfrm>
          <a:prstGeom prst="rect">
            <a:avLst/>
          </a:prstGeom>
          <a:noFill/>
          <a:ln>
            <a:noFill/>
          </a:ln>
        </p:spPr>
      </p:pic>
      <p:sp>
        <p:nvSpPr>
          <p:cNvPr id="647" name="Google Shape;647;p57"/>
          <p:cNvSpPr txBox="1">
            <a:spLocks noGrp="1"/>
          </p:cNvSpPr>
          <p:nvPr>
            <p:ph type="title"/>
          </p:nvPr>
        </p:nvSpPr>
        <p:spPr>
          <a:xfrm>
            <a:off x="2830700" y="228600"/>
            <a:ext cx="60849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500" b="0" i="0" u="none">
                <a:solidFill>
                  <a:srgbClr val="FFFFFF"/>
                </a:solidFill>
                <a:latin typeface="Verdana"/>
                <a:ea typeface="Verdana"/>
                <a:cs typeface="Verdana"/>
                <a:sym typeface="Verdana"/>
              </a:rPr>
              <a:t>Small Group Discussion</a:t>
            </a:r>
            <a:endParaRPr/>
          </a:p>
        </p:txBody>
      </p:sp>
      <p:sp>
        <p:nvSpPr>
          <p:cNvPr id="648" name="Google Shape;648;p57"/>
          <p:cNvSpPr/>
          <p:nvPr/>
        </p:nvSpPr>
        <p:spPr>
          <a:xfrm>
            <a:off x="8440625" y="101449"/>
            <a:ext cx="616351" cy="490438"/>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Our Role in the Escalation Cycle?</a:t>
            </a:r>
            <a:endParaRPr/>
          </a:p>
        </p:txBody>
      </p:sp>
      <p:sp>
        <p:nvSpPr>
          <p:cNvPr id="654" name="Google Shape;654;p58"/>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600" i="0" u="none">
                <a:solidFill>
                  <a:srgbClr val="000000"/>
                </a:solidFill>
                <a:latin typeface="Calibri"/>
                <a:ea typeface="Calibri"/>
                <a:cs typeface="Calibri"/>
                <a:sym typeface="Calibri"/>
              </a:rPr>
              <a:t>First, we need to engage in practices that allow us to bring our best selves each day</a:t>
            </a:r>
            <a:endParaRPr sz="3600">
              <a:latin typeface="Calibri"/>
              <a:ea typeface="Calibri"/>
              <a:cs typeface="Calibri"/>
              <a:sym typeface="Calibri"/>
            </a:endParaRPr>
          </a:p>
          <a:p>
            <a:pPr marL="0" lvl="0" indent="0" algn="l" rtl="0">
              <a:lnSpc>
                <a:spcPct val="90000"/>
              </a:lnSpc>
              <a:spcBef>
                <a:spcPts val="2200"/>
              </a:spcBef>
              <a:spcAft>
                <a:spcPts val="0"/>
              </a:spcAft>
              <a:buNone/>
            </a:pPr>
            <a:r>
              <a:rPr lang="en-US" sz="3600" i="0" u="none">
                <a:solidFill>
                  <a:srgbClr val="000000"/>
                </a:solidFill>
                <a:latin typeface="Calibri"/>
                <a:ea typeface="Calibri"/>
                <a:cs typeface="Calibri"/>
                <a:sym typeface="Calibri"/>
              </a:rPr>
              <a:t>We need a plan to maintain self control during a crisis/power struggle. (Remember fight, flight, freeze, or appease response)</a:t>
            </a:r>
            <a:endParaRPr sz="3600">
              <a:latin typeface="Calibri"/>
              <a:ea typeface="Calibri"/>
              <a:cs typeface="Calibri"/>
              <a:sym typeface="Calibri"/>
            </a:endParaRPr>
          </a:p>
          <a:p>
            <a:pPr marL="0" lvl="0" indent="0" algn="l" rtl="0">
              <a:lnSpc>
                <a:spcPct val="90000"/>
              </a:lnSpc>
              <a:spcBef>
                <a:spcPts val="2200"/>
              </a:spcBef>
              <a:spcAft>
                <a:spcPts val="2200"/>
              </a:spcAft>
              <a:buNone/>
            </a:pPr>
            <a:r>
              <a:rPr lang="en-US" sz="3600" i="0" u="none">
                <a:solidFill>
                  <a:srgbClr val="000000"/>
                </a:solidFill>
                <a:latin typeface="Calibri"/>
                <a:ea typeface="Calibri"/>
                <a:cs typeface="Calibri"/>
                <a:sym typeface="Calibri"/>
              </a:rPr>
              <a:t>Our goal is to remain calm &amp; regain an “emotional balance”</a:t>
            </a:r>
            <a:endParaRPr sz="360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00"/>
              </a:spcBef>
              <a:spcAft>
                <a:spcPts val="0"/>
              </a:spcAft>
              <a:buSzPts val="3200"/>
              <a:buNone/>
            </a:pPr>
            <a:endParaRPr sz="3200" b="0" i="0" u="none">
              <a:solidFill>
                <a:srgbClr val="000000"/>
              </a:solidFill>
              <a:latin typeface="Verdana"/>
              <a:ea typeface="Verdana"/>
              <a:cs typeface="Verdana"/>
              <a:sym typeface="Verdana"/>
            </a:endParaRPr>
          </a:p>
          <a:p>
            <a:pPr marL="457200" lvl="0" indent="0" algn="l" rtl="0">
              <a:lnSpc>
                <a:spcPct val="100000"/>
              </a:lnSpc>
              <a:spcBef>
                <a:spcPts val="600"/>
              </a:spcBef>
              <a:spcAft>
                <a:spcPts val="0"/>
              </a:spcAft>
              <a:buNone/>
            </a:pPr>
            <a:endParaRPr/>
          </a:p>
        </p:txBody>
      </p:sp>
      <p:sp>
        <p:nvSpPr>
          <p:cNvPr id="660" name="Google Shape;660;p5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FFFFFF"/>
                </a:solidFill>
              </a:rPr>
              <a:t>Self-Care </a:t>
            </a:r>
            <a:r>
              <a:rPr lang="en-US">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Wheel</a:t>
            </a:r>
            <a:endParaRPr/>
          </a:p>
        </p:txBody>
      </p:sp>
      <p:grpSp>
        <p:nvGrpSpPr>
          <p:cNvPr id="661" name="Google Shape;661;p59"/>
          <p:cNvGrpSpPr/>
          <p:nvPr/>
        </p:nvGrpSpPr>
        <p:grpSpPr>
          <a:xfrm>
            <a:off x="8266112" y="228600"/>
            <a:ext cx="649287" cy="660400"/>
            <a:chOff x="1490050" y="3805975"/>
            <a:chExt cx="491900" cy="482350"/>
          </a:xfrm>
        </p:grpSpPr>
        <p:sp>
          <p:nvSpPr>
            <p:cNvPr id="662" name="Google Shape;662;p59"/>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63" name="Google Shape;663;p59"/>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64" name="Google Shape;664;p59"/>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65" name="Google Shape;665;p59"/>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pic>
        <p:nvPicPr>
          <p:cNvPr id="666" name="Google Shape;666;p59"/>
          <p:cNvPicPr preferRelativeResize="0"/>
          <p:nvPr/>
        </p:nvPicPr>
        <p:blipFill>
          <a:blip r:embed="rId3">
            <a:alphaModFix/>
          </a:blip>
          <a:stretch>
            <a:fillRect/>
          </a:stretch>
        </p:blipFill>
        <p:spPr>
          <a:xfrm>
            <a:off x="2075800" y="1371600"/>
            <a:ext cx="4889207" cy="5486401"/>
          </a:xfrm>
          <a:prstGeom prst="rect">
            <a:avLst/>
          </a:prstGeom>
          <a:noFill/>
          <a:ln>
            <a:noFill/>
          </a:ln>
        </p:spPr>
      </p:pic>
      <p:sp>
        <p:nvSpPr>
          <p:cNvPr id="667" name="Google Shape;667;p59"/>
          <p:cNvSpPr txBox="1"/>
          <p:nvPr/>
        </p:nvSpPr>
        <p:spPr>
          <a:xfrm>
            <a:off x="6650700" y="6400800"/>
            <a:ext cx="2493300" cy="6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2"/>
                </a:solidFill>
              </a:rPr>
              <a:t>Workbook pg. 18</a:t>
            </a:r>
            <a:endParaRPr sz="1800" b="1">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6"/>
          <p:cNvSpPr txBox="1"/>
          <p:nvPr/>
        </p:nvSpPr>
        <p:spPr>
          <a:xfrm>
            <a:off x="3492500" y="4543425"/>
            <a:ext cx="5422800" cy="16623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000" b="0" i="0" u="none">
                <a:solidFill>
                  <a:srgbClr val="000000"/>
                </a:solidFill>
                <a:latin typeface="Verdana"/>
                <a:ea typeface="Verdana"/>
                <a:cs typeface="Verdana"/>
                <a:sym typeface="Verdana"/>
              </a:rPr>
              <a:t>Focus on the here and now</a:t>
            </a:r>
            <a:endParaRPr sz="1400" b="0" i="0" u="none">
              <a:solidFill>
                <a:srgbClr val="000000"/>
              </a:solidFill>
              <a:latin typeface="Arial"/>
              <a:ea typeface="Arial"/>
              <a:cs typeface="Arial"/>
              <a:sym typeface="Arial"/>
            </a:endParaRPr>
          </a:p>
          <a:p>
            <a:pPr marL="0" marR="0" lvl="0" indent="0" algn="l" rtl="0">
              <a:lnSpc>
                <a:spcPct val="90000"/>
              </a:lnSpc>
              <a:spcBef>
                <a:spcPts val="1800"/>
              </a:spcBef>
              <a:spcAft>
                <a:spcPts val="0"/>
              </a:spcAft>
              <a:buNone/>
            </a:pPr>
            <a:r>
              <a:rPr lang="en-US" sz="2000" b="0" i="0" u="none">
                <a:solidFill>
                  <a:srgbClr val="000000"/>
                </a:solidFill>
                <a:latin typeface="Verdana"/>
                <a:ea typeface="Verdana"/>
                <a:cs typeface="Verdana"/>
                <a:sym typeface="Verdana"/>
              </a:rPr>
              <a:t>Share your expertise, information and ideas.</a:t>
            </a:r>
            <a:endParaRPr sz="1400" b="0" i="0" u="none">
              <a:solidFill>
                <a:srgbClr val="000000"/>
              </a:solidFill>
              <a:latin typeface="Arial"/>
              <a:ea typeface="Arial"/>
              <a:cs typeface="Arial"/>
              <a:sym typeface="Arial"/>
            </a:endParaRPr>
          </a:p>
          <a:p>
            <a:pPr marL="0" marR="0" lvl="0" indent="0" algn="l" rtl="0">
              <a:lnSpc>
                <a:spcPct val="90000"/>
              </a:lnSpc>
              <a:spcBef>
                <a:spcPts val="1800"/>
              </a:spcBef>
              <a:spcAft>
                <a:spcPts val="1800"/>
              </a:spcAft>
              <a:buNone/>
            </a:pPr>
            <a:r>
              <a:rPr lang="en-US" sz="2000" b="0" i="0" u="none">
                <a:solidFill>
                  <a:srgbClr val="000000"/>
                </a:solidFill>
                <a:latin typeface="Verdana"/>
                <a:ea typeface="Verdana"/>
                <a:cs typeface="Verdana"/>
                <a:sym typeface="Verdana"/>
              </a:rPr>
              <a:t>Assign a group recorder</a:t>
            </a:r>
            <a:endParaRPr/>
          </a:p>
        </p:txBody>
      </p:sp>
      <p:sp>
        <p:nvSpPr>
          <p:cNvPr id="206" name="Google Shape;206;p6"/>
          <p:cNvSpPr txBox="1"/>
          <p:nvPr/>
        </p:nvSpPr>
        <p:spPr>
          <a:xfrm>
            <a:off x="228600" y="4543425"/>
            <a:ext cx="3264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rPr>
              <a:t>Practice </a:t>
            </a:r>
            <a:endParaRPr sz="14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rPr>
              <a:t>Presence</a:t>
            </a:r>
            <a:endParaRPr/>
          </a:p>
        </p:txBody>
      </p:sp>
      <p:cxnSp>
        <p:nvCxnSpPr>
          <p:cNvPr id="207" name="Google Shape;207;p6"/>
          <p:cNvCxnSpPr/>
          <p:nvPr/>
        </p:nvCxnSpPr>
        <p:spPr>
          <a:xfrm>
            <a:off x="492188" y="4272900"/>
            <a:ext cx="8320200" cy="0"/>
          </a:xfrm>
          <a:prstGeom prst="straightConnector1">
            <a:avLst/>
          </a:prstGeom>
          <a:noFill/>
          <a:ln w="28575" cap="flat" cmpd="sng">
            <a:solidFill>
              <a:schemeClr val="dk1"/>
            </a:solidFill>
            <a:prstDash val="solid"/>
            <a:miter lim="800000"/>
            <a:headEnd type="none" w="med" len="med"/>
            <a:tailEnd type="none" w="med" len="med"/>
          </a:ln>
        </p:spPr>
      </p:cxnSp>
      <p:sp>
        <p:nvSpPr>
          <p:cNvPr id="208" name="Google Shape;208;p6"/>
          <p:cNvSpPr txBox="1"/>
          <p:nvPr/>
        </p:nvSpPr>
        <p:spPr>
          <a:xfrm>
            <a:off x="3492500" y="3171825"/>
            <a:ext cx="5422800" cy="877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000" b="0" i="0" u="none">
                <a:solidFill>
                  <a:srgbClr val="000000"/>
                </a:solidFill>
                <a:latin typeface="Verdana"/>
                <a:ea typeface="Verdana"/>
                <a:cs typeface="Verdana"/>
                <a:sym typeface="Verdana"/>
              </a:rPr>
              <a:t>Be open to new thoughts and ideas</a:t>
            </a:r>
            <a:endParaRPr sz="1400" b="0" i="0" u="none">
              <a:solidFill>
                <a:srgbClr val="000000"/>
              </a:solidFill>
              <a:latin typeface="Arial"/>
              <a:ea typeface="Arial"/>
              <a:cs typeface="Arial"/>
              <a:sym typeface="Arial"/>
            </a:endParaRPr>
          </a:p>
          <a:p>
            <a:pPr marL="0" marR="0" lvl="0" indent="0" algn="l" rtl="0">
              <a:lnSpc>
                <a:spcPct val="90000"/>
              </a:lnSpc>
              <a:spcBef>
                <a:spcPts val="1800"/>
              </a:spcBef>
              <a:spcAft>
                <a:spcPts val="1800"/>
              </a:spcAft>
              <a:buNone/>
            </a:pPr>
            <a:r>
              <a:rPr lang="en-US" sz="2000" b="0" i="0" u="none">
                <a:solidFill>
                  <a:srgbClr val="000000"/>
                </a:solidFill>
                <a:latin typeface="Verdana"/>
                <a:ea typeface="Verdana"/>
                <a:cs typeface="Verdana"/>
                <a:sym typeface="Verdana"/>
              </a:rPr>
              <a:t>Embrace learning opportunities</a:t>
            </a:r>
            <a:endParaRPr/>
          </a:p>
        </p:txBody>
      </p:sp>
      <p:sp>
        <p:nvSpPr>
          <p:cNvPr id="209" name="Google Shape;209;p6"/>
          <p:cNvSpPr txBox="1"/>
          <p:nvPr/>
        </p:nvSpPr>
        <p:spPr>
          <a:xfrm>
            <a:off x="228600" y="3171825"/>
            <a:ext cx="3264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rPr>
              <a:t>Practice </a:t>
            </a:r>
            <a:endParaRPr sz="14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rPr>
              <a:t>Growth </a:t>
            </a:r>
            <a:r>
              <a:rPr lang="en-US" sz="2400">
                <a:latin typeface="Verdana"/>
                <a:ea typeface="Verdana"/>
                <a:cs typeface="Verdana"/>
                <a:sym typeface="Verdana"/>
              </a:rPr>
              <a:t>M</a:t>
            </a:r>
            <a:r>
              <a:rPr lang="en-US" sz="2400" b="0" i="0" u="none">
                <a:solidFill>
                  <a:srgbClr val="000000"/>
                </a:solidFill>
                <a:latin typeface="Verdana"/>
                <a:ea typeface="Verdana"/>
                <a:cs typeface="Verdana"/>
                <a:sym typeface="Verdana"/>
              </a:rPr>
              <a:t>indset</a:t>
            </a:r>
            <a:endParaRPr/>
          </a:p>
        </p:txBody>
      </p:sp>
      <p:cxnSp>
        <p:nvCxnSpPr>
          <p:cNvPr id="210" name="Google Shape;210;p6"/>
          <p:cNvCxnSpPr/>
          <p:nvPr/>
        </p:nvCxnSpPr>
        <p:spPr>
          <a:xfrm>
            <a:off x="492125" y="2912437"/>
            <a:ext cx="8320200" cy="0"/>
          </a:xfrm>
          <a:prstGeom prst="straightConnector1">
            <a:avLst/>
          </a:prstGeom>
          <a:noFill/>
          <a:ln w="28575" cap="flat" cmpd="sng">
            <a:solidFill>
              <a:schemeClr val="dk1"/>
            </a:solidFill>
            <a:prstDash val="solid"/>
            <a:miter lim="800000"/>
            <a:headEnd type="none" w="med" len="med"/>
            <a:tailEnd type="none" w="med" len="med"/>
          </a:ln>
        </p:spPr>
      </p:cxnSp>
      <p:sp>
        <p:nvSpPr>
          <p:cNvPr id="211" name="Google Shape;211;p6"/>
          <p:cNvSpPr txBox="1"/>
          <p:nvPr/>
        </p:nvSpPr>
        <p:spPr>
          <a:xfrm>
            <a:off x="3492500" y="1749425"/>
            <a:ext cx="5422800" cy="877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000" b="0" i="0" u="none">
                <a:solidFill>
                  <a:srgbClr val="000000"/>
                </a:solidFill>
                <a:latin typeface="Verdana"/>
                <a:ea typeface="Verdana"/>
                <a:cs typeface="Verdana"/>
                <a:sym typeface="Verdana"/>
              </a:rPr>
              <a:t>Extend patience, grace, and kindness</a:t>
            </a:r>
            <a:endParaRPr sz="1400" b="0" i="0" u="none">
              <a:solidFill>
                <a:srgbClr val="000000"/>
              </a:solidFill>
              <a:latin typeface="Arial"/>
              <a:ea typeface="Arial"/>
              <a:cs typeface="Arial"/>
              <a:sym typeface="Arial"/>
            </a:endParaRPr>
          </a:p>
          <a:p>
            <a:pPr marL="0" marR="0" lvl="0" indent="0" algn="l" rtl="0">
              <a:lnSpc>
                <a:spcPct val="90000"/>
              </a:lnSpc>
              <a:spcBef>
                <a:spcPts val="1800"/>
              </a:spcBef>
              <a:spcAft>
                <a:spcPts val="1800"/>
              </a:spcAft>
              <a:buNone/>
            </a:pPr>
            <a:r>
              <a:rPr lang="en-US" sz="2000" b="0" i="0" u="none">
                <a:solidFill>
                  <a:srgbClr val="000000"/>
                </a:solidFill>
                <a:latin typeface="Verdana"/>
                <a:ea typeface="Verdana"/>
                <a:cs typeface="Verdana"/>
                <a:sym typeface="Verdana"/>
              </a:rPr>
              <a:t>Focus on solutions to make things easier</a:t>
            </a:r>
            <a:endParaRPr/>
          </a:p>
        </p:txBody>
      </p:sp>
      <p:sp>
        <p:nvSpPr>
          <p:cNvPr id="212" name="Google Shape;212;p6"/>
          <p:cNvSpPr txBox="1"/>
          <p:nvPr/>
        </p:nvSpPr>
        <p:spPr>
          <a:xfrm>
            <a:off x="228600" y="1749425"/>
            <a:ext cx="3263900"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Practice</a:t>
            </a:r>
            <a:r>
              <a:rPr lang="en-US" sz="2400" b="0" i="0" u="none">
                <a:solidFill>
                  <a:srgbClr val="000000"/>
                </a:solidFill>
                <a:latin typeface="Verdana"/>
                <a:ea typeface="Verdana"/>
                <a:cs typeface="Verdana"/>
                <a:sym typeface="Verdana"/>
              </a:rPr>
              <a:t> </a:t>
            </a:r>
            <a:endParaRPr sz="14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rPr>
              <a:t>Self-Compassion</a:t>
            </a:r>
            <a:endParaRPr/>
          </a:p>
        </p:txBody>
      </p:sp>
      <p:sp>
        <p:nvSpPr>
          <p:cNvPr id="213" name="Google Shape;213;p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Community Agreements</a:t>
            </a:r>
            <a:endParaRPr/>
          </a:p>
        </p:txBody>
      </p:sp>
      <p:grpSp>
        <p:nvGrpSpPr>
          <p:cNvPr id="214" name="Google Shape;214;p6" descr="Personal Reflection"/>
          <p:cNvGrpSpPr/>
          <p:nvPr/>
        </p:nvGrpSpPr>
        <p:grpSpPr>
          <a:xfrm>
            <a:off x="8014726" y="469910"/>
            <a:ext cx="649308" cy="660385"/>
            <a:chOff x="1490050" y="3805975"/>
            <a:chExt cx="491900" cy="482350"/>
          </a:xfrm>
        </p:grpSpPr>
        <p:sp>
          <p:nvSpPr>
            <p:cNvPr id="215" name="Google Shape;215;p6"/>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6" name="Google Shape;216;p6"/>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7" name="Google Shape;217;p6"/>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8" name="Google Shape;218;p6"/>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What is Wellness?</a:t>
            </a:r>
            <a:endParaRPr/>
          </a:p>
        </p:txBody>
      </p:sp>
      <p:sp>
        <p:nvSpPr>
          <p:cNvPr id="674" name="Google Shape;674;p60"/>
          <p:cNvSpPr txBox="1">
            <a:spLocks noGrp="1"/>
          </p:cNvSpPr>
          <p:nvPr>
            <p:ph type="body" idx="1"/>
          </p:nvPr>
        </p:nvSpPr>
        <p:spPr>
          <a:xfrm>
            <a:off x="1623175" y="1667900"/>
            <a:ext cx="6107100" cy="4068300"/>
          </a:xfrm>
          <a:prstGeom prst="rect">
            <a:avLst/>
          </a:prstGeom>
          <a:solidFill>
            <a:schemeClr val="lt2"/>
          </a:solidFill>
          <a:ln w="9525" cap="flat" cmpd="sng">
            <a:solidFill>
              <a:srgbClr val="003369"/>
            </a:solidFill>
            <a:prstDash val="solid"/>
            <a:round/>
            <a:headEnd type="none" w="sm" len="sm"/>
            <a:tailEnd type="none" w="sm" len="sm"/>
          </a:ln>
        </p:spPr>
        <p:txBody>
          <a:bodyPr spcFirstLastPara="1" wrap="square" lIns="182875" tIns="137150" rIns="182875" bIns="137150" anchor="t" anchorCtr="0">
            <a:noAutofit/>
          </a:bodyPr>
          <a:lstStyle/>
          <a:p>
            <a:pPr marL="0" lvl="0" indent="0" algn="l" rtl="0">
              <a:lnSpc>
                <a:spcPct val="100000"/>
              </a:lnSpc>
              <a:spcBef>
                <a:spcPts val="600"/>
              </a:spcBef>
              <a:spcAft>
                <a:spcPts val="0"/>
              </a:spcAft>
              <a:buNone/>
            </a:pPr>
            <a:r>
              <a:rPr lang="en-US" sz="3400" i="0" u="none">
                <a:solidFill>
                  <a:srgbClr val="000000"/>
                </a:solidFill>
                <a:latin typeface="Calibri"/>
                <a:ea typeface="Calibri"/>
                <a:cs typeface="Calibri"/>
                <a:sym typeface="Calibri"/>
              </a:rPr>
              <a:t>“To be “well” is not to live in a state of perpetual safety and calm, but to move fluidly from a state of adversity, risk, adventure, or excitement, back to safety and calm, and out again.” </a:t>
            </a:r>
            <a:endParaRPr sz="2000">
              <a:latin typeface="Calibri"/>
              <a:ea typeface="Calibri"/>
              <a:cs typeface="Calibri"/>
              <a:sym typeface="Calibri"/>
            </a:endParaRPr>
          </a:p>
          <a:p>
            <a:pPr marL="0" lvl="0" indent="0" algn="l" rtl="0">
              <a:lnSpc>
                <a:spcPct val="100000"/>
              </a:lnSpc>
              <a:spcBef>
                <a:spcPts val="600"/>
              </a:spcBef>
              <a:spcAft>
                <a:spcPts val="0"/>
              </a:spcAft>
              <a:buSzPts val="3200"/>
              <a:buNone/>
            </a:pPr>
            <a:endParaRPr sz="3200" b="0" i="0" u="none">
              <a:solidFill>
                <a:srgbClr val="000000"/>
              </a:solidFill>
              <a:latin typeface="Verdana"/>
              <a:ea typeface="Verdana"/>
              <a:cs typeface="Verdana"/>
              <a:sym typeface="Verdana"/>
            </a:endParaRPr>
          </a:p>
          <a:p>
            <a:pPr marL="0" lvl="0" indent="0" algn="r" rtl="0">
              <a:lnSpc>
                <a:spcPct val="100000"/>
              </a:lnSpc>
              <a:spcBef>
                <a:spcPts val="600"/>
              </a:spcBef>
              <a:spcAft>
                <a:spcPts val="0"/>
              </a:spcAft>
              <a:buSzPts val="3200"/>
              <a:buNone/>
            </a:pPr>
            <a:endParaRPr/>
          </a:p>
        </p:txBody>
      </p:sp>
      <p:sp>
        <p:nvSpPr>
          <p:cNvPr id="675" name="Google Shape;675;p60"/>
          <p:cNvSpPr txBox="1"/>
          <p:nvPr/>
        </p:nvSpPr>
        <p:spPr>
          <a:xfrm>
            <a:off x="3286975" y="6032500"/>
            <a:ext cx="4037700" cy="400200"/>
          </a:xfrm>
          <a:prstGeom prst="rect">
            <a:avLst/>
          </a:prstGeom>
          <a:noFill/>
          <a:ln>
            <a:noFill/>
          </a:ln>
        </p:spPr>
        <p:txBody>
          <a:bodyPr spcFirstLastPara="1" wrap="square" lIns="91425" tIns="91425" rIns="91425" bIns="91425" anchor="t" anchorCtr="0">
            <a:spAutoFit/>
          </a:bodyPr>
          <a:lstStyle/>
          <a:p>
            <a:pPr marL="457200" lvl="0" indent="-228600" algn="r" rtl="0">
              <a:spcBef>
                <a:spcPts val="600"/>
              </a:spcBef>
              <a:spcAft>
                <a:spcPts val="0"/>
              </a:spcAft>
              <a:buNone/>
            </a:pPr>
            <a:r>
              <a:rPr lang="en-US">
                <a:solidFill>
                  <a:schemeClr val="dk2"/>
                </a:solidFill>
              </a:rPr>
              <a:t>(Nagoski &amp; Nagoski, 2020)</a:t>
            </a:r>
            <a:endParaRPr>
              <a:solidFill>
                <a:schemeClr val="dk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1"/>
          <p:cNvSpPr txBox="1">
            <a:spLocks noGrp="1"/>
          </p:cNvSpPr>
          <p:nvPr>
            <p:ph type="body" idx="1"/>
          </p:nvPr>
        </p:nvSpPr>
        <p:spPr>
          <a:xfrm>
            <a:off x="628650" y="1633050"/>
            <a:ext cx="7886700" cy="4381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3200"/>
              <a:buNone/>
            </a:pPr>
            <a:r>
              <a:rPr lang="en-US" sz="3600" i="0" u="none">
                <a:solidFill>
                  <a:srgbClr val="000000"/>
                </a:solidFill>
                <a:latin typeface="Calibri"/>
                <a:ea typeface="Calibri"/>
                <a:cs typeface="Calibri"/>
                <a:sym typeface="Calibri"/>
              </a:rPr>
              <a:t>What would it look like and sound like if we were to think about wellness, individual and collective, as a precursor to showing up as our best selves?</a:t>
            </a:r>
            <a:endParaRPr sz="3600">
              <a:latin typeface="Calibri"/>
              <a:ea typeface="Calibri"/>
              <a:cs typeface="Calibri"/>
              <a:sym typeface="Calibri"/>
            </a:endParaRPr>
          </a:p>
          <a:p>
            <a:pPr marL="457200" lvl="0" indent="-228600" algn="l" rtl="0">
              <a:lnSpc>
                <a:spcPct val="100000"/>
              </a:lnSpc>
              <a:spcBef>
                <a:spcPts val="600"/>
              </a:spcBef>
              <a:spcAft>
                <a:spcPts val="0"/>
              </a:spcAft>
              <a:buSzPts val="3200"/>
              <a:buNone/>
            </a:pPr>
            <a:endParaRPr sz="3200" b="0" i="0" u="none">
              <a:solidFill>
                <a:srgbClr val="000000"/>
              </a:solidFill>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3200" b="0" i="0" u="none">
              <a:solidFill>
                <a:srgbClr val="000000"/>
              </a:solidFill>
              <a:latin typeface="Verdana"/>
              <a:ea typeface="Verdana"/>
              <a:cs typeface="Verdana"/>
              <a:sym typeface="Verdana"/>
            </a:endParaRPr>
          </a:p>
        </p:txBody>
      </p:sp>
      <p:sp>
        <p:nvSpPr>
          <p:cNvPr id="681" name="Google Shape;681;p6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Discussion</a:t>
            </a:r>
            <a:endParaRPr/>
          </a:p>
        </p:txBody>
      </p:sp>
      <p:sp>
        <p:nvSpPr>
          <p:cNvPr id="682" name="Google Shape;682;p61"/>
          <p:cNvSpPr/>
          <p:nvPr/>
        </p:nvSpPr>
        <p:spPr>
          <a:xfrm>
            <a:off x="7985437" y="426250"/>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33d40b9bb48_0_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1100"/>
              <a:buFont typeface="Arial"/>
              <a:buNone/>
            </a:pPr>
            <a:r>
              <a:rPr lang="en-US" sz="2300">
                <a:solidFill>
                  <a:srgbClr val="181818"/>
                </a:solidFill>
                <a:highlight>
                  <a:srgbClr val="FFFFFF"/>
                </a:highlight>
                <a:latin typeface="Arial"/>
                <a:ea typeface="Arial"/>
                <a:cs typeface="Arial"/>
                <a:sym typeface="Arial"/>
              </a:rPr>
              <a:t>“I’ve come to a frightening conclusion that I am the decisive element in the classroom. It’s my personal approach that creates the climate. It’s my daily mood that makes the weather. As a teacher, I possess a tremendous power to make a child’s life miserable or joyous. I can be a tool of torture or an instrument of inspiration. I can humiliate or heal. In all situations, it is my response that decides whether a crisis will be escalated or de-escalated and a child humanized or dehumanized.”</a:t>
            </a:r>
            <a:endParaRPr sz="2300">
              <a:solidFill>
                <a:srgbClr val="181818"/>
              </a:solidFill>
              <a:highlight>
                <a:srgbClr val="FFFFFF"/>
              </a:highlight>
              <a:latin typeface="Arial"/>
              <a:ea typeface="Arial"/>
              <a:cs typeface="Arial"/>
              <a:sym typeface="Arial"/>
            </a:endParaRPr>
          </a:p>
          <a:p>
            <a:pPr marL="0" lvl="0" indent="0" algn="l" rtl="0">
              <a:lnSpc>
                <a:spcPct val="100000"/>
              </a:lnSpc>
              <a:spcBef>
                <a:spcPts val="1100"/>
              </a:spcBef>
              <a:spcAft>
                <a:spcPts val="0"/>
              </a:spcAft>
              <a:buSzPts val="3200"/>
              <a:buNone/>
            </a:pPr>
            <a:r>
              <a:rPr lang="en-US" sz="2300">
                <a:solidFill>
                  <a:srgbClr val="181818"/>
                </a:solidFill>
                <a:highlight>
                  <a:srgbClr val="FFFFFF"/>
                </a:highlight>
                <a:latin typeface="Arial"/>
                <a:ea typeface="Arial"/>
                <a:cs typeface="Arial"/>
                <a:sym typeface="Arial"/>
              </a:rPr>
              <a:t>― </a:t>
            </a:r>
            <a:r>
              <a:rPr lang="en-US" sz="2300" b="1">
                <a:solidFill>
                  <a:srgbClr val="333333"/>
                </a:solidFill>
                <a:highlight>
                  <a:srgbClr val="FFFFFF"/>
                </a:highlight>
                <a:latin typeface="Arial"/>
                <a:ea typeface="Arial"/>
                <a:cs typeface="Arial"/>
                <a:sym typeface="Arial"/>
              </a:rPr>
              <a:t>Haim Ginott</a:t>
            </a:r>
            <a:endParaRPr sz="2300">
              <a:latin typeface="Arial"/>
              <a:ea typeface="Arial"/>
              <a:cs typeface="Arial"/>
              <a:sym typeface="Arial"/>
            </a:endParaRPr>
          </a:p>
        </p:txBody>
      </p:sp>
      <p:sp>
        <p:nvSpPr>
          <p:cNvPr id="688" name="Google Shape;688;g33d40b9bb48_0_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Words of Wisdom</a:t>
            </a:r>
            <a:endParaRPr/>
          </a:p>
        </p:txBody>
      </p:sp>
      <p:pic>
        <p:nvPicPr>
          <p:cNvPr id="689" name="Google Shape;689;g33d40b9bb48_0_1"/>
          <p:cNvPicPr preferRelativeResize="0"/>
          <p:nvPr/>
        </p:nvPicPr>
        <p:blipFill rotWithShape="1">
          <a:blip r:embed="rId3">
            <a:alphaModFix/>
          </a:blip>
          <a:srcRect/>
          <a:stretch/>
        </p:blipFill>
        <p:spPr>
          <a:xfrm rot="1213311">
            <a:off x="7856947" y="336831"/>
            <a:ext cx="926839" cy="92683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Vulnerable Decision Points (VDP)</a:t>
            </a:r>
            <a:endParaRPr/>
          </a:p>
        </p:txBody>
      </p:sp>
      <p:sp>
        <p:nvSpPr>
          <p:cNvPr id="695" name="Google Shape;695;p62"/>
          <p:cNvSpPr txBox="1">
            <a:spLocks noGrp="1"/>
          </p:cNvSpPr>
          <p:nvPr>
            <p:ph type="body" idx="1"/>
          </p:nvPr>
        </p:nvSpPr>
        <p:spPr>
          <a:xfrm>
            <a:off x="876900" y="1511300"/>
            <a:ext cx="73380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00"/>
              </a:spcBef>
              <a:spcAft>
                <a:spcPts val="0"/>
              </a:spcAft>
              <a:buSzPts val="3200"/>
              <a:buNone/>
            </a:pPr>
            <a:endParaRPr sz="3200" b="0" i="0" u="none">
              <a:solidFill>
                <a:srgbClr val="000000"/>
              </a:solidFill>
              <a:latin typeface="Verdana"/>
              <a:ea typeface="Verdana"/>
              <a:cs typeface="Verdana"/>
              <a:sym typeface="Verdana"/>
            </a:endParaRPr>
          </a:p>
          <a:p>
            <a:pPr marL="0" lvl="0" indent="0" algn="ctr" rtl="0">
              <a:lnSpc>
                <a:spcPct val="100000"/>
              </a:lnSpc>
              <a:spcBef>
                <a:spcPts val="600"/>
              </a:spcBef>
              <a:spcAft>
                <a:spcPts val="0"/>
              </a:spcAft>
              <a:buSzPts val="3200"/>
              <a:buNone/>
            </a:pPr>
            <a:r>
              <a:rPr lang="en-US" sz="3900" i="0" u="none">
                <a:solidFill>
                  <a:srgbClr val="000000"/>
                </a:solidFill>
                <a:latin typeface="Calibri"/>
                <a:ea typeface="Calibri"/>
                <a:cs typeface="Calibri"/>
                <a:sym typeface="Calibri"/>
              </a:rPr>
              <a:t>A VDP is a given situation coupled with a person's internal state that affects discipline </a:t>
            </a:r>
            <a:r>
              <a:rPr lang="en-US" sz="3900" b="1" i="0" u="none">
                <a:solidFill>
                  <a:srgbClr val="000000"/>
                </a:solidFill>
                <a:latin typeface="Calibri"/>
                <a:ea typeface="Calibri"/>
                <a:cs typeface="Calibri"/>
                <a:sym typeface="Calibri"/>
              </a:rPr>
              <a:t>decision </a:t>
            </a:r>
            <a:r>
              <a:rPr lang="en-US" sz="3900" i="0" u="none">
                <a:solidFill>
                  <a:srgbClr val="000000"/>
                </a:solidFill>
                <a:latin typeface="Calibri"/>
                <a:ea typeface="Calibri"/>
                <a:cs typeface="Calibri"/>
                <a:sym typeface="Calibri"/>
              </a:rPr>
              <a:t>making.</a:t>
            </a:r>
            <a:endParaRPr sz="3900" i="0" u="none">
              <a:solidFill>
                <a:srgbClr val="000000"/>
              </a:solidFill>
              <a:latin typeface="Calibri"/>
              <a:ea typeface="Calibri"/>
              <a:cs typeface="Calibri"/>
              <a:sym typeface="Calibri"/>
            </a:endParaRPr>
          </a:p>
          <a:p>
            <a:pPr marL="457200" lvl="0" indent="-228600" algn="l" rtl="0">
              <a:lnSpc>
                <a:spcPct val="100000"/>
              </a:lnSpc>
              <a:spcBef>
                <a:spcPts val="600"/>
              </a:spcBef>
              <a:spcAft>
                <a:spcPts val="0"/>
              </a:spcAft>
              <a:buSzPts val="3200"/>
              <a:buNone/>
            </a:pPr>
            <a:endParaRPr sz="3200" b="0" i="0" u="none">
              <a:solidFill>
                <a:srgbClr val="000000"/>
              </a:solidFill>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3200" b="0" i="0" u="none">
              <a:solidFill>
                <a:srgbClr val="000000"/>
              </a:solidFill>
              <a:latin typeface="Verdana"/>
              <a:ea typeface="Verdana"/>
              <a:cs typeface="Verdana"/>
              <a:sym typeface="Verdan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Situations</a:t>
            </a:r>
            <a:endParaRPr/>
          </a:p>
        </p:txBody>
      </p:sp>
      <p:sp>
        <p:nvSpPr>
          <p:cNvPr id="701" name="Google Shape;701;p63"/>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000" i="0" u="none">
                <a:solidFill>
                  <a:srgbClr val="000000"/>
                </a:solidFill>
                <a:latin typeface="Calibri"/>
                <a:ea typeface="Calibri"/>
                <a:cs typeface="Calibri"/>
                <a:sym typeface="Calibri"/>
              </a:rPr>
              <a:t>Subjective </a:t>
            </a:r>
            <a:r>
              <a:rPr lang="en-US" sz="3000">
                <a:solidFill>
                  <a:srgbClr val="000000"/>
                </a:solidFill>
                <a:latin typeface="Calibri"/>
                <a:ea typeface="Calibri"/>
                <a:cs typeface="Calibri"/>
                <a:sym typeface="Calibri"/>
              </a:rPr>
              <a:t>interfering</a:t>
            </a:r>
            <a:r>
              <a:rPr lang="en-US" sz="3000" i="0" u="none">
                <a:solidFill>
                  <a:srgbClr val="000000"/>
                </a:solidFill>
                <a:latin typeface="Calibri"/>
                <a:ea typeface="Calibri"/>
                <a:cs typeface="Calibri"/>
                <a:sym typeface="Calibri"/>
              </a:rPr>
              <a:t> behavior</a:t>
            </a:r>
            <a:endParaRPr sz="3000">
              <a:latin typeface="Calibri"/>
              <a:ea typeface="Calibri"/>
              <a:cs typeface="Calibri"/>
              <a:sym typeface="Calibri"/>
            </a:endParaRPr>
          </a:p>
          <a:p>
            <a:pPr marL="914400" lvl="1" indent="-418592" algn="l" rtl="0">
              <a:lnSpc>
                <a:spcPct val="90000"/>
              </a:lnSpc>
              <a:spcBef>
                <a:spcPts val="2000"/>
              </a:spcBef>
              <a:spcAft>
                <a:spcPts val="0"/>
              </a:spcAft>
              <a:buClr>
                <a:srgbClr val="000000"/>
              </a:buClr>
              <a:buSzPts val="3000"/>
              <a:buFont typeface="Calibri"/>
              <a:buChar char="–"/>
            </a:pPr>
            <a:r>
              <a:rPr lang="en-US" sz="3000" i="0" u="none">
                <a:solidFill>
                  <a:srgbClr val="000000"/>
                </a:solidFill>
                <a:latin typeface="Calibri"/>
                <a:ea typeface="Calibri"/>
                <a:cs typeface="Calibri"/>
                <a:sym typeface="Calibri"/>
              </a:rPr>
              <a:t>Defiance, Disrespect, Disruption</a:t>
            </a:r>
            <a:endParaRPr sz="3000">
              <a:latin typeface="Calibri"/>
              <a:ea typeface="Calibri"/>
              <a:cs typeface="Calibri"/>
              <a:sym typeface="Calibri"/>
            </a:endParaRPr>
          </a:p>
          <a:p>
            <a:pPr marL="914400" lvl="1" indent="-418592" algn="l" rtl="0">
              <a:lnSpc>
                <a:spcPct val="90000"/>
              </a:lnSpc>
              <a:spcBef>
                <a:spcPts val="2000"/>
              </a:spcBef>
              <a:spcAft>
                <a:spcPts val="0"/>
              </a:spcAft>
              <a:buClr>
                <a:srgbClr val="000000"/>
              </a:buClr>
              <a:buSzPts val="3000"/>
              <a:buFont typeface="Calibri"/>
              <a:buChar char="–"/>
            </a:pPr>
            <a:r>
              <a:rPr lang="en-US" sz="3000" i="0" u="none">
                <a:solidFill>
                  <a:srgbClr val="000000"/>
                </a:solidFill>
                <a:latin typeface="Calibri"/>
                <a:ea typeface="Calibri"/>
                <a:cs typeface="Calibri"/>
                <a:sym typeface="Calibri"/>
              </a:rPr>
              <a:t>Major vs. Minor</a:t>
            </a:r>
            <a:endParaRPr sz="30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3000" i="0" u="none">
                <a:solidFill>
                  <a:srgbClr val="000000"/>
                </a:solidFill>
                <a:latin typeface="Calibri"/>
                <a:ea typeface="Calibri"/>
                <a:cs typeface="Calibri"/>
                <a:sym typeface="Calibri"/>
              </a:rPr>
              <a:t>Non-classroom areas</a:t>
            </a:r>
            <a:endParaRPr sz="3000">
              <a:latin typeface="Calibri"/>
              <a:ea typeface="Calibri"/>
              <a:cs typeface="Calibri"/>
              <a:sym typeface="Calibri"/>
            </a:endParaRPr>
          </a:p>
          <a:p>
            <a:pPr marL="914400" lvl="1" indent="-418592" algn="l" rtl="0">
              <a:lnSpc>
                <a:spcPct val="90000"/>
              </a:lnSpc>
              <a:spcBef>
                <a:spcPts val="2000"/>
              </a:spcBef>
              <a:spcAft>
                <a:spcPts val="0"/>
              </a:spcAft>
              <a:buClr>
                <a:srgbClr val="000000"/>
              </a:buClr>
              <a:buSzPts val="3000"/>
              <a:buFont typeface="Calibri"/>
              <a:buChar char="–"/>
            </a:pPr>
            <a:r>
              <a:rPr lang="en-US" sz="3000" i="0" u="none">
                <a:solidFill>
                  <a:srgbClr val="000000"/>
                </a:solidFill>
                <a:latin typeface="Calibri"/>
                <a:ea typeface="Calibri"/>
                <a:cs typeface="Calibri"/>
                <a:sym typeface="Calibri"/>
              </a:rPr>
              <a:t>hallways, cafeterias</a:t>
            </a:r>
            <a:endParaRPr sz="30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3000" i="0" u="none">
                <a:solidFill>
                  <a:srgbClr val="000000"/>
                </a:solidFill>
                <a:latin typeface="Calibri"/>
                <a:ea typeface="Calibri"/>
                <a:cs typeface="Calibri"/>
                <a:sym typeface="Calibri"/>
              </a:rPr>
              <a:t>Classrooms</a:t>
            </a:r>
            <a:endParaRPr sz="30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3000" i="0" u="none">
                <a:solidFill>
                  <a:srgbClr val="000000"/>
                </a:solidFill>
                <a:latin typeface="Calibri"/>
                <a:ea typeface="Calibri"/>
                <a:cs typeface="Calibri"/>
                <a:sym typeface="Calibri"/>
              </a:rPr>
              <a:t>Afternoons</a:t>
            </a:r>
            <a:endParaRPr sz="3000">
              <a:latin typeface="Calibri"/>
              <a:ea typeface="Calibri"/>
              <a:cs typeface="Calibri"/>
              <a:sym typeface="Calibri"/>
            </a:endParaRPr>
          </a:p>
          <a:p>
            <a:pPr marL="457200" lvl="0" indent="-228600" algn="l" rtl="0">
              <a:lnSpc>
                <a:spcPct val="100000"/>
              </a:lnSpc>
              <a:spcBef>
                <a:spcPts val="2000"/>
              </a:spcBef>
              <a:spcAft>
                <a:spcPts val="0"/>
              </a:spcAft>
              <a:buSzPts val="3200"/>
              <a:buNone/>
            </a:pPr>
            <a:endParaRPr sz="3000" b="0" i="0" u="none">
              <a:solidFill>
                <a:srgbClr val="000000"/>
              </a:solidFill>
              <a:latin typeface="Verdana"/>
              <a:ea typeface="Verdana"/>
              <a:cs typeface="Verdana"/>
              <a:sym typeface="Verdana"/>
            </a:endParaRPr>
          </a:p>
        </p:txBody>
      </p:sp>
      <p:pic>
        <p:nvPicPr>
          <p:cNvPr id="702" name="Google Shape;702;p63"/>
          <p:cNvPicPr preferRelativeResize="0"/>
          <p:nvPr/>
        </p:nvPicPr>
        <p:blipFill rotWithShape="1">
          <a:blip r:embed="rId3">
            <a:alphaModFix/>
          </a:blip>
          <a:srcRect/>
          <a:stretch/>
        </p:blipFill>
        <p:spPr>
          <a:xfrm rot="1200011">
            <a:off x="6410795" y="3418724"/>
            <a:ext cx="1882738" cy="1882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anim calcmode="lin" valueType="num">
                                      <p:cBhvr additive="base">
                                        <p:cTn id="7" dur="1000"/>
                                        <p:tgtEl>
                                          <p:spTgt spid="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Decision States</a:t>
            </a:r>
            <a:endParaRPr/>
          </a:p>
        </p:txBody>
      </p:sp>
      <p:sp>
        <p:nvSpPr>
          <p:cNvPr id="708" name="Google Shape;708;p64"/>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None/>
            </a:pPr>
            <a:r>
              <a:rPr lang="en-US" sz="3600" b="1" i="0" u="none">
                <a:solidFill>
                  <a:srgbClr val="000000"/>
                </a:solidFill>
                <a:latin typeface="Calibri"/>
                <a:ea typeface="Calibri"/>
                <a:cs typeface="Calibri"/>
                <a:sym typeface="Calibri"/>
              </a:rPr>
              <a:t>Setting Events </a:t>
            </a:r>
            <a:r>
              <a:rPr lang="en-US" sz="3600" i="0" u="none">
                <a:solidFill>
                  <a:srgbClr val="000000"/>
                </a:solidFill>
                <a:latin typeface="Calibri"/>
                <a:ea typeface="Calibri"/>
                <a:cs typeface="Calibri"/>
                <a:sym typeface="Calibri"/>
              </a:rPr>
              <a:t>- an event occurring before or with an antecedent that increases the likelihood of a behavior</a:t>
            </a:r>
            <a:endParaRPr sz="3600">
              <a:latin typeface="Calibri"/>
              <a:ea typeface="Calibri"/>
              <a:cs typeface="Calibri"/>
              <a:sym typeface="Calibri"/>
            </a:endParaRPr>
          </a:p>
          <a:p>
            <a:pPr marL="0" lvl="0" indent="0" algn="l" rtl="0">
              <a:lnSpc>
                <a:spcPct val="100000"/>
              </a:lnSpc>
              <a:spcBef>
                <a:spcPts val="600"/>
              </a:spcBef>
              <a:spcAft>
                <a:spcPts val="0"/>
              </a:spcAft>
              <a:buNone/>
            </a:pPr>
            <a:endParaRPr sz="3600" i="0" u="none">
              <a:solidFill>
                <a:srgbClr val="000000"/>
              </a:solidFill>
              <a:latin typeface="Calibri"/>
              <a:ea typeface="Calibri"/>
              <a:cs typeface="Calibri"/>
              <a:sym typeface="Calibri"/>
            </a:endParaRPr>
          </a:p>
          <a:p>
            <a:pPr marL="0" lvl="0" indent="0" algn="l" rtl="0">
              <a:lnSpc>
                <a:spcPct val="100000"/>
              </a:lnSpc>
              <a:spcBef>
                <a:spcPts val="600"/>
              </a:spcBef>
              <a:spcAft>
                <a:spcPts val="0"/>
              </a:spcAft>
              <a:buNone/>
            </a:pPr>
            <a:r>
              <a:rPr lang="en-US" sz="3600" b="1" i="0" u="none">
                <a:solidFill>
                  <a:srgbClr val="000000"/>
                </a:solidFill>
                <a:latin typeface="Calibri"/>
                <a:ea typeface="Calibri"/>
                <a:cs typeface="Calibri"/>
                <a:sym typeface="Calibri"/>
              </a:rPr>
              <a:t>Resource Depletion </a:t>
            </a:r>
            <a:r>
              <a:rPr lang="en-US" sz="3600" i="0" u="none">
                <a:solidFill>
                  <a:srgbClr val="000000"/>
                </a:solidFill>
                <a:latin typeface="Calibri"/>
                <a:ea typeface="Calibri"/>
                <a:cs typeface="Calibri"/>
                <a:sym typeface="Calibri"/>
              </a:rPr>
              <a:t>- as we become fatigued, our filters for appropriate behavior can be affected</a:t>
            </a:r>
            <a:endParaRPr sz="3600">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65"/>
          <p:cNvSpPr txBox="1"/>
          <p:nvPr/>
        </p:nvSpPr>
        <p:spPr>
          <a:xfrm>
            <a:off x="5509873" y="6383325"/>
            <a:ext cx="2245200" cy="260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Verdana"/>
              <a:buNone/>
            </a:pPr>
            <a:r>
              <a:rPr lang="en-US" sz="1200" i="0" u="none">
                <a:solidFill>
                  <a:schemeClr val="dk2"/>
                </a:solidFill>
              </a:rPr>
              <a:t>(Danziger et al.,  2011)</a:t>
            </a:r>
            <a:endParaRPr sz="1200">
              <a:solidFill>
                <a:schemeClr val="dk2"/>
              </a:solidFill>
            </a:endParaRPr>
          </a:p>
        </p:txBody>
      </p:sp>
      <p:sp>
        <p:nvSpPr>
          <p:cNvPr id="714" name="Google Shape;714;p65"/>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0" lvl="0" indent="-25400" algn="ctr" rtl="0">
              <a:lnSpc>
                <a:spcPct val="100000"/>
              </a:lnSpc>
              <a:spcBef>
                <a:spcPts val="600"/>
              </a:spcBef>
              <a:spcAft>
                <a:spcPts val="0"/>
              </a:spcAft>
              <a:buClr>
                <a:srgbClr val="000000"/>
              </a:buClr>
              <a:buSzPts val="400"/>
              <a:buFont typeface="Arial"/>
              <a:buChar char="•"/>
            </a:pPr>
            <a:r>
              <a:rPr lang="en-US" sz="3200" b="0" i="0" u="none">
                <a:solidFill>
                  <a:srgbClr val="000000"/>
                </a:solidFill>
                <a:latin typeface="Verdana"/>
                <a:ea typeface="Verdana"/>
                <a:cs typeface="Verdana"/>
                <a:sym typeface="Verdana"/>
              </a:rPr>
              <a:t>Outcomes of parole hearings</a:t>
            </a:r>
            <a:endParaRPr/>
          </a:p>
        </p:txBody>
      </p:sp>
      <p:pic>
        <p:nvPicPr>
          <p:cNvPr id="715" name="Google Shape;715;p65" descr="This graph shows proportion of parole decisions before and after snack and lunch breaks. More individuals were granted parole when the judge was not hungry and had just taken a break or early in the morning when the day started. The point of this picture is to show that rest, breaks, and hunger can impact our decision making." title="Outcomes of parole hearings"/>
          <p:cNvPicPr preferRelativeResize="0"/>
          <p:nvPr/>
        </p:nvPicPr>
        <p:blipFill rotWithShape="1">
          <a:blip r:embed="rId3">
            <a:alphaModFix/>
          </a:blip>
          <a:srcRect/>
          <a:stretch/>
        </p:blipFill>
        <p:spPr>
          <a:xfrm>
            <a:off x="466925" y="2088675"/>
            <a:ext cx="7872403" cy="4184109"/>
          </a:xfrm>
          <a:prstGeom prst="rect">
            <a:avLst/>
          </a:prstGeom>
          <a:noFill/>
          <a:ln>
            <a:noFill/>
          </a:ln>
        </p:spPr>
      </p:pic>
      <p:sp>
        <p:nvSpPr>
          <p:cNvPr id="716" name="Google Shape;716;p65"/>
          <p:cNvSpPr txBox="1"/>
          <p:nvPr/>
        </p:nvSpPr>
        <p:spPr>
          <a:xfrm>
            <a:off x="2619375" y="2132012"/>
            <a:ext cx="1230312" cy="569912"/>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Judge’s snack break</a:t>
            </a:r>
            <a:endParaRPr/>
          </a:p>
        </p:txBody>
      </p:sp>
      <p:sp>
        <p:nvSpPr>
          <p:cNvPr id="717" name="Google Shape;717;p65" descr="Arrow pointing to break time."/>
          <p:cNvSpPr/>
          <p:nvPr/>
        </p:nvSpPr>
        <p:spPr>
          <a:xfrm rot="10800000" flipH="1">
            <a:off x="3151187" y="2738437"/>
            <a:ext cx="698500" cy="873125"/>
          </a:xfrm>
          <a:custGeom>
            <a:avLst/>
            <a:gdLst/>
            <a:ahLst/>
            <a:cxnLst/>
            <a:rect l="l" t="t" r="r" b="b"/>
            <a:pathLst>
              <a:path w="698400" h="872700" extrusionOk="0">
                <a:moveTo>
                  <a:pt x="0" y="872700"/>
                </a:moveTo>
                <a:lnTo>
                  <a:pt x="0" y="392850"/>
                </a:lnTo>
                <a:cubicBezTo>
                  <a:pt x="0" y="224099"/>
                  <a:pt x="136799" y="87300"/>
                  <a:pt x="305550" y="87300"/>
                </a:cubicBezTo>
                <a:lnTo>
                  <a:pt x="523800" y="87300"/>
                </a:lnTo>
                <a:lnTo>
                  <a:pt x="523800" y="0"/>
                </a:lnTo>
                <a:lnTo>
                  <a:pt x="698400" y="174600"/>
                </a:lnTo>
                <a:lnTo>
                  <a:pt x="523800" y="349200"/>
                </a:lnTo>
                <a:lnTo>
                  <a:pt x="523800" y="261900"/>
                </a:lnTo>
                <a:lnTo>
                  <a:pt x="305550" y="261900"/>
                </a:lnTo>
                <a:cubicBezTo>
                  <a:pt x="233228" y="261900"/>
                  <a:pt x="174600" y="320528"/>
                  <a:pt x="174600" y="392850"/>
                </a:cubicBezTo>
                <a:lnTo>
                  <a:pt x="174600" y="872700"/>
                </a:lnTo>
                <a:lnTo>
                  <a:pt x="0" y="872700"/>
                </a:lnTo>
                <a:close/>
              </a:path>
            </a:pathLst>
          </a:cu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63500" dist="23000" dir="5400000">
              <a:srgbClr val="000000">
                <a:alpha val="3254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18" name="Google Shape;718;p65"/>
          <p:cNvSpPr txBox="1"/>
          <p:nvPr/>
        </p:nvSpPr>
        <p:spPr>
          <a:xfrm>
            <a:off x="5411787" y="2162175"/>
            <a:ext cx="1190625" cy="568325"/>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Judge’s lunch break</a:t>
            </a:r>
            <a:endParaRPr/>
          </a:p>
        </p:txBody>
      </p:sp>
      <p:sp>
        <p:nvSpPr>
          <p:cNvPr id="719" name="Google Shape;719;p65" descr="Arrow pointing to break time."/>
          <p:cNvSpPr/>
          <p:nvPr/>
        </p:nvSpPr>
        <p:spPr>
          <a:xfrm rot="10800000" flipH="1">
            <a:off x="5730875" y="2732087"/>
            <a:ext cx="698500" cy="850900"/>
          </a:xfrm>
          <a:custGeom>
            <a:avLst/>
            <a:gdLst/>
            <a:ahLst/>
            <a:cxnLst/>
            <a:rect l="l" t="t" r="r" b="b"/>
            <a:pathLst>
              <a:path w="698400" h="852000" extrusionOk="0">
                <a:moveTo>
                  <a:pt x="0" y="852000"/>
                </a:moveTo>
                <a:lnTo>
                  <a:pt x="0" y="392850"/>
                </a:lnTo>
                <a:cubicBezTo>
                  <a:pt x="0" y="224099"/>
                  <a:pt x="136799" y="87300"/>
                  <a:pt x="305550" y="87300"/>
                </a:cubicBezTo>
                <a:lnTo>
                  <a:pt x="523800" y="87300"/>
                </a:lnTo>
                <a:lnTo>
                  <a:pt x="523800" y="0"/>
                </a:lnTo>
                <a:lnTo>
                  <a:pt x="698400" y="174600"/>
                </a:lnTo>
                <a:lnTo>
                  <a:pt x="523800" y="349200"/>
                </a:lnTo>
                <a:lnTo>
                  <a:pt x="523800" y="261900"/>
                </a:lnTo>
                <a:lnTo>
                  <a:pt x="305550" y="261900"/>
                </a:lnTo>
                <a:cubicBezTo>
                  <a:pt x="233228" y="261900"/>
                  <a:pt x="174600" y="320528"/>
                  <a:pt x="174600" y="392850"/>
                </a:cubicBezTo>
                <a:lnTo>
                  <a:pt x="174600" y="852000"/>
                </a:lnTo>
                <a:lnTo>
                  <a:pt x="0" y="852000"/>
                </a:lnTo>
                <a:close/>
              </a:path>
            </a:pathLst>
          </a:cu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63500" dist="23000" dir="5400000">
              <a:srgbClr val="000000">
                <a:alpha val="3254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20" name="Google Shape;720;p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Example: Resource Depletion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66"/>
          <p:cNvSpPr txBox="1">
            <a:spLocks noGrp="1"/>
          </p:cNvSpPr>
          <p:nvPr>
            <p:ph type="body" idx="1"/>
          </p:nvPr>
        </p:nvSpPr>
        <p:spPr>
          <a:xfrm>
            <a:off x="452425" y="1511300"/>
            <a:ext cx="83487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00"/>
              </a:spcBef>
              <a:spcAft>
                <a:spcPts val="0"/>
              </a:spcAft>
              <a:buSzPts val="3200"/>
              <a:buNone/>
            </a:pPr>
            <a:r>
              <a:rPr lang="en-US" sz="3600" i="0" u="none">
                <a:solidFill>
                  <a:srgbClr val="000000"/>
                </a:solidFill>
                <a:latin typeface="Calibri"/>
                <a:ea typeface="Calibri"/>
                <a:cs typeface="Calibri"/>
                <a:sym typeface="Calibri"/>
              </a:rPr>
              <a:t>What are some common VDP’s for adults in your school?</a:t>
            </a:r>
            <a:endParaRPr sz="3600">
              <a:latin typeface="Calibri"/>
              <a:ea typeface="Calibri"/>
              <a:cs typeface="Calibri"/>
              <a:sym typeface="Calibri"/>
            </a:endParaRPr>
          </a:p>
          <a:p>
            <a:pPr marL="25400" lvl="0" indent="0" algn="l" rtl="0">
              <a:lnSpc>
                <a:spcPct val="100000"/>
              </a:lnSpc>
              <a:spcBef>
                <a:spcPts val="600"/>
              </a:spcBef>
              <a:spcAft>
                <a:spcPts val="0"/>
              </a:spcAft>
              <a:buSzPts val="3200"/>
              <a:buNone/>
            </a:pPr>
            <a:endParaRPr sz="3600" i="0" u="none">
              <a:solidFill>
                <a:srgbClr val="000000"/>
              </a:solidFill>
              <a:latin typeface="Calibri"/>
              <a:ea typeface="Calibri"/>
              <a:cs typeface="Calibri"/>
              <a:sym typeface="Calibri"/>
            </a:endParaRPr>
          </a:p>
          <a:p>
            <a:pPr marL="25400" lvl="0" indent="431800" algn="l" rtl="0">
              <a:lnSpc>
                <a:spcPct val="100000"/>
              </a:lnSpc>
              <a:spcBef>
                <a:spcPts val="600"/>
              </a:spcBef>
              <a:spcAft>
                <a:spcPts val="0"/>
              </a:spcAft>
              <a:buSzPts val="3200"/>
              <a:buNone/>
            </a:pPr>
            <a:r>
              <a:rPr lang="en-US" sz="3600" i="0" u="none">
                <a:solidFill>
                  <a:srgbClr val="000000"/>
                </a:solidFill>
                <a:latin typeface="Calibri"/>
                <a:ea typeface="Calibri"/>
                <a:cs typeface="Calibri"/>
                <a:sym typeface="Calibri"/>
              </a:rPr>
              <a:t>Reminder: A VDP is a given situation coupled with a person's internal state (setting events and resource depletion) that affects discipline </a:t>
            </a:r>
            <a:r>
              <a:rPr lang="en-US" sz="3600" b="1" i="0" u="none">
                <a:solidFill>
                  <a:srgbClr val="000000"/>
                </a:solidFill>
                <a:latin typeface="Calibri"/>
                <a:ea typeface="Calibri"/>
                <a:cs typeface="Calibri"/>
                <a:sym typeface="Calibri"/>
              </a:rPr>
              <a:t>decision</a:t>
            </a:r>
            <a:r>
              <a:rPr lang="en-US" sz="3600" i="0" u="none">
                <a:solidFill>
                  <a:srgbClr val="000000"/>
                </a:solidFill>
                <a:latin typeface="Calibri"/>
                <a:ea typeface="Calibri"/>
                <a:cs typeface="Calibri"/>
                <a:sym typeface="Calibri"/>
              </a:rPr>
              <a:t> making.</a:t>
            </a:r>
            <a:endParaRPr sz="3600">
              <a:latin typeface="Calibri"/>
              <a:ea typeface="Calibri"/>
              <a:cs typeface="Calibri"/>
              <a:sym typeface="Calibri"/>
            </a:endParaRPr>
          </a:p>
        </p:txBody>
      </p:sp>
      <p:sp>
        <p:nvSpPr>
          <p:cNvPr id="726" name="Google Shape;726;p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3600" b="0" i="0" u="none">
                <a:solidFill>
                  <a:srgbClr val="FFFFFF"/>
                </a:solidFill>
                <a:latin typeface="Verdana"/>
                <a:ea typeface="Verdana"/>
                <a:cs typeface="Verdana"/>
                <a:sym typeface="Verdana"/>
              </a:rPr>
              <a:t>Small Group Brainstorming and Discussion</a:t>
            </a:r>
            <a:endParaRPr/>
          </a:p>
        </p:txBody>
      </p:sp>
      <p:sp>
        <p:nvSpPr>
          <p:cNvPr id="727" name="Google Shape;727;p66"/>
          <p:cNvSpPr/>
          <p:nvPr/>
        </p:nvSpPr>
        <p:spPr>
          <a:xfrm>
            <a:off x="8031162" y="426250"/>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67" title="Break time"/>
          <p:cNvPicPr preferRelativeResize="0"/>
          <p:nvPr/>
        </p:nvPicPr>
        <p:blipFill rotWithShape="1">
          <a:blip r:embed="rId3">
            <a:alphaModFix/>
          </a:blip>
          <a:srcRect/>
          <a:stretch/>
        </p:blipFill>
        <p:spPr>
          <a:xfrm>
            <a:off x="1139630" y="1600205"/>
            <a:ext cx="6864743" cy="4572000"/>
          </a:xfrm>
          <a:prstGeom prst="rect">
            <a:avLst/>
          </a:prstGeom>
          <a:noFill/>
          <a:ln>
            <a:noFill/>
          </a:ln>
        </p:spPr>
      </p:pic>
      <p:sp>
        <p:nvSpPr>
          <p:cNvPr id="733" name="Google Shape;733;p6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Let’s Take a Break</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68"/>
          <p:cNvSpPr txBox="1">
            <a:spLocks noGrp="1"/>
          </p:cNvSpPr>
          <p:nvPr>
            <p:ph type="body" idx="1"/>
          </p:nvPr>
        </p:nvSpPr>
        <p:spPr>
          <a:xfrm>
            <a:off x="452427" y="1511300"/>
            <a:ext cx="7074600" cy="43815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600"/>
              </a:spcBef>
              <a:spcAft>
                <a:spcPts val="0"/>
              </a:spcAft>
              <a:buNone/>
            </a:pPr>
            <a:r>
              <a:rPr lang="en-US" sz="3000" i="0" u="none">
                <a:solidFill>
                  <a:srgbClr val="000000"/>
                </a:solidFill>
                <a:latin typeface="Calibri"/>
                <a:ea typeface="Calibri"/>
                <a:cs typeface="Calibri"/>
                <a:sym typeface="Calibri"/>
              </a:rPr>
              <a:t>When you see an </a:t>
            </a:r>
            <a:r>
              <a:rPr lang="en-US" sz="3000">
                <a:solidFill>
                  <a:srgbClr val="000000"/>
                </a:solidFill>
                <a:latin typeface="Calibri"/>
                <a:ea typeface="Calibri"/>
                <a:cs typeface="Calibri"/>
                <a:sym typeface="Calibri"/>
              </a:rPr>
              <a:t>interfering</a:t>
            </a:r>
            <a:r>
              <a:rPr lang="en-US" sz="3000" i="0" u="none">
                <a:solidFill>
                  <a:srgbClr val="000000"/>
                </a:solidFill>
                <a:latin typeface="Calibri"/>
                <a:ea typeface="Calibri"/>
                <a:cs typeface="Calibri"/>
                <a:sym typeface="Calibri"/>
              </a:rPr>
              <a:t> behavior or </a:t>
            </a:r>
            <a:r>
              <a:rPr lang="en-US" sz="3000" i="0" u="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the</a:t>
            </a:r>
            <a:r>
              <a:rPr lang="en-US" sz="3000" i="0" u="none">
                <a:solidFill>
                  <a:srgbClr val="000000"/>
                </a:solidFill>
                <a:latin typeface="Calibri"/>
                <a:ea typeface="Calibri"/>
                <a:cs typeface="Calibri"/>
                <a:sym typeface="Calibri"/>
              </a:rPr>
              <a:t> start a power struggle, stop and ask yourself…</a:t>
            </a:r>
            <a:endParaRPr sz="3000">
              <a:latin typeface="Calibri"/>
              <a:ea typeface="Calibri"/>
              <a:cs typeface="Calibri"/>
              <a:sym typeface="Calibri"/>
            </a:endParaRPr>
          </a:p>
          <a:p>
            <a:pPr marL="0" lvl="0" indent="0" algn="l" rtl="0">
              <a:lnSpc>
                <a:spcPct val="80000"/>
              </a:lnSpc>
              <a:spcBef>
                <a:spcPts val="600"/>
              </a:spcBef>
              <a:spcAft>
                <a:spcPts val="0"/>
              </a:spcAft>
              <a:buNone/>
            </a:pPr>
            <a:endParaRPr sz="3000" i="0" u="none">
              <a:solidFill>
                <a:srgbClr val="000000"/>
              </a:solidFill>
              <a:latin typeface="Calibri"/>
              <a:ea typeface="Calibri"/>
              <a:cs typeface="Calibri"/>
              <a:sym typeface="Calibri"/>
            </a:endParaRPr>
          </a:p>
          <a:p>
            <a:pPr marL="0" lvl="0" indent="0" algn="l" rtl="0">
              <a:lnSpc>
                <a:spcPct val="80000"/>
              </a:lnSpc>
              <a:spcBef>
                <a:spcPts val="600"/>
              </a:spcBef>
              <a:spcAft>
                <a:spcPts val="0"/>
              </a:spcAft>
              <a:buNone/>
            </a:pPr>
            <a:r>
              <a:rPr lang="en-US" sz="3000" i="0" u="none">
                <a:solidFill>
                  <a:srgbClr val="000000"/>
                </a:solidFill>
                <a:latin typeface="Calibri"/>
                <a:ea typeface="Calibri"/>
                <a:cs typeface="Calibri"/>
                <a:sym typeface="Calibri"/>
              </a:rPr>
              <a:t>“Am I triggered or agitated?”</a:t>
            </a:r>
            <a:endParaRPr sz="3000">
              <a:latin typeface="Calibri"/>
              <a:ea typeface="Calibri"/>
              <a:cs typeface="Calibri"/>
              <a:sym typeface="Calibri"/>
            </a:endParaRPr>
          </a:p>
          <a:p>
            <a:pPr marL="457200" lvl="0" indent="0" algn="l" rtl="0">
              <a:lnSpc>
                <a:spcPct val="80000"/>
              </a:lnSpc>
              <a:spcBef>
                <a:spcPts val="500"/>
              </a:spcBef>
              <a:spcAft>
                <a:spcPts val="0"/>
              </a:spcAft>
              <a:buNone/>
            </a:pPr>
            <a:r>
              <a:rPr lang="en-US" sz="3000" i="0" u="none">
                <a:solidFill>
                  <a:srgbClr val="000000"/>
                </a:solidFill>
                <a:latin typeface="Calibri"/>
                <a:ea typeface="Calibri"/>
                <a:cs typeface="Calibri"/>
                <a:sym typeface="Calibri"/>
              </a:rPr>
              <a:t>by this student or situation</a:t>
            </a:r>
            <a:endParaRPr sz="3000">
              <a:latin typeface="Calibri"/>
              <a:ea typeface="Calibri"/>
              <a:cs typeface="Calibri"/>
              <a:sym typeface="Calibri"/>
            </a:endParaRPr>
          </a:p>
          <a:p>
            <a:pPr marL="457200" lvl="0" indent="0" algn="l" rtl="0">
              <a:lnSpc>
                <a:spcPct val="80000"/>
              </a:lnSpc>
              <a:spcBef>
                <a:spcPts val="500"/>
              </a:spcBef>
              <a:spcAft>
                <a:spcPts val="0"/>
              </a:spcAft>
              <a:buNone/>
            </a:pPr>
            <a:r>
              <a:rPr lang="en-US" sz="3000" i="0" u="none">
                <a:solidFill>
                  <a:srgbClr val="000000"/>
                </a:solidFill>
                <a:latin typeface="Calibri"/>
                <a:ea typeface="Calibri"/>
                <a:cs typeface="Calibri"/>
                <a:sym typeface="Calibri"/>
              </a:rPr>
              <a:t>or an outside factor</a:t>
            </a:r>
            <a:endParaRPr sz="3000">
              <a:latin typeface="Calibri"/>
              <a:ea typeface="Calibri"/>
              <a:cs typeface="Calibri"/>
              <a:sym typeface="Calibri"/>
            </a:endParaRPr>
          </a:p>
          <a:p>
            <a:pPr marL="0" lvl="0" indent="0" algn="l" rtl="0">
              <a:lnSpc>
                <a:spcPct val="80000"/>
              </a:lnSpc>
              <a:spcBef>
                <a:spcPts val="600"/>
              </a:spcBef>
              <a:spcAft>
                <a:spcPts val="0"/>
              </a:spcAft>
              <a:buNone/>
            </a:pPr>
            <a:endParaRPr sz="3000" i="0" u="none">
              <a:solidFill>
                <a:srgbClr val="000000"/>
              </a:solidFill>
              <a:latin typeface="Calibri"/>
              <a:ea typeface="Calibri"/>
              <a:cs typeface="Calibri"/>
              <a:sym typeface="Calibri"/>
            </a:endParaRPr>
          </a:p>
          <a:p>
            <a:pPr marL="0" lvl="0" indent="0" algn="l" rtl="0">
              <a:lnSpc>
                <a:spcPct val="80000"/>
              </a:lnSpc>
              <a:spcBef>
                <a:spcPts val="600"/>
              </a:spcBef>
              <a:spcAft>
                <a:spcPts val="0"/>
              </a:spcAft>
              <a:buNone/>
            </a:pPr>
            <a:r>
              <a:rPr lang="en-US" sz="3000" i="0" u="none">
                <a:solidFill>
                  <a:srgbClr val="000000"/>
                </a:solidFill>
                <a:latin typeface="Calibri"/>
                <a:ea typeface="Calibri"/>
                <a:cs typeface="Calibri"/>
                <a:sym typeface="Calibri"/>
              </a:rPr>
              <a:t>If yes, use an agreed-upon alternative response (neutralizing routine)</a:t>
            </a:r>
            <a:endParaRPr sz="3000">
              <a:latin typeface="Calibri"/>
              <a:ea typeface="Calibri"/>
              <a:cs typeface="Calibri"/>
              <a:sym typeface="Calibri"/>
            </a:endParaRPr>
          </a:p>
        </p:txBody>
      </p:sp>
      <p:pic>
        <p:nvPicPr>
          <p:cNvPr id="739" name="Google Shape;739;p68" title="Angry person"/>
          <p:cNvPicPr preferRelativeResize="0"/>
          <p:nvPr/>
        </p:nvPicPr>
        <p:blipFill rotWithShape="1">
          <a:blip r:embed="rId3">
            <a:alphaModFix/>
          </a:blip>
          <a:srcRect/>
          <a:stretch/>
        </p:blipFill>
        <p:spPr>
          <a:xfrm>
            <a:off x="7312999" y="3429000"/>
            <a:ext cx="1771475" cy="2302000"/>
          </a:xfrm>
          <a:prstGeom prst="rect">
            <a:avLst/>
          </a:prstGeom>
          <a:noFill/>
          <a:ln>
            <a:noFill/>
          </a:ln>
        </p:spPr>
      </p:pic>
      <p:sp>
        <p:nvSpPr>
          <p:cNvPr id="740" name="Google Shape;740;p68"/>
          <p:cNvSpPr txBox="1">
            <a:spLocks noGrp="1"/>
          </p:cNvSpPr>
          <p:nvPr>
            <p:ph type="title"/>
          </p:nvPr>
        </p:nvSpPr>
        <p:spPr>
          <a:xfrm>
            <a:off x="157162" y="8255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3600" b="0" i="0" u="none">
                <a:solidFill>
                  <a:srgbClr val="FFFFFF"/>
                </a:solidFill>
                <a:latin typeface="Verdana"/>
                <a:ea typeface="Verdana"/>
                <a:cs typeface="Verdana"/>
                <a:sym typeface="Verdana"/>
              </a:rPr>
              <a:t>Vulnerable Decision Points </a:t>
            </a:r>
            <a:endParaRPr sz="3600" b="0" i="0" u="none">
              <a:solidFill>
                <a:srgbClr val="FFFFFF"/>
              </a:solidFill>
              <a:latin typeface="Verdana"/>
              <a:ea typeface="Verdana"/>
              <a:cs typeface="Verdana"/>
              <a:sym typeface="Verdana"/>
            </a:endParaRPr>
          </a:p>
          <a:p>
            <a:pPr marL="0" lvl="0" indent="0" algn="ctr" rtl="0">
              <a:lnSpc>
                <a:spcPct val="100000"/>
              </a:lnSpc>
              <a:spcBef>
                <a:spcPts val="0"/>
              </a:spcBef>
              <a:spcAft>
                <a:spcPts val="0"/>
              </a:spcAft>
              <a:buSzPct val="111111"/>
              <a:buNone/>
            </a:pPr>
            <a:r>
              <a:rPr lang="en-US" sz="3600" b="0" i="0" u="none">
                <a:solidFill>
                  <a:srgbClr val="FFFFFF"/>
                </a:solidFill>
                <a:latin typeface="Verdana"/>
                <a:ea typeface="Verdana"/>
                <a:cs typeface="Verdana"/>
                <a:sym typeface="Verdana"/>
              </a:rPr>
              <a:t>&amp; Neutralizing Routines</a:t>
            </a:r>
            <a:endParaRPr/>
          </a:p>
        </p:txBody>
      </p:sp>
      <p:sp>
        <p:nvSpPr>
          <p:cNvPr id="741" name="Google Shape;741;p68"/>
          <p:cNvSpPr txBox="1"/>
          <p:nvPr/>
        </p:nvSpPr>
        <p:spPr>
          <a:xfrm>
            <a:off x="2195300" y="5892800"/>
            <a:ext cx="5117700" cy="4062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600"/>
              </a:spcBef>
              <a:spcAft>
                <a:spcPts val="0"/>
              </a:spcAft>
              <a:buNone/>
            </a:pPr>
            <a:r>
              <a:rPr lang="en-US" sz="1800">
                <a:solidFill>
                  <a:schemeClr val="dk1"/>
                </a:solidFill>
              </a:rPr>
              <a:t>(</a:t>
            </a:r>
            <a:r>
              <a:rPr lang="en-US" sz="1800" u="sng">
                <a:solidFill>
                  <a:schemeClr val="accent5"/>
                </a:solidFill>
                <a:hlinkClick r:id="rId4">
                  <a:extLst>
                    <a:ext uri="{A12FA001-AC4F-418D-AE19-62706E023703}">
                      <ahyp:hlinkClr xmlns:ahyp="http://schemas.microsoft.com/office/drawing/2018/hyperlinkcolor" val="tx"/>
                    </a:ext>
                  </a:extLst>
                </a:hlinkClick>
              </a:rPr>
              <a:t>Northeast PBIS Network, 2023</a:t>
            </a:r>
            <a:r>
              <a:rPr lang="en-US" sz="1800">
                <a:solidFill>
                  <a:schemeClr val="dk1"/>
                </a:solidFill>
              </a:rPr>
              <a:t>)</a:t>
            </a: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7"/>
          <p:cNvSpPr txBox="1">
            <a:spLocks noGrp="1"/>
          </p:cNvSpPr>
          <p:nvPr>
            <p:ph type="body" idx="1"/>
          </p:nvPr>
        </p:nvSpPr>
        <p:spPr>
          <a:xfrm>
            <a:off x="388600" y="2413625"/>
            <a:ext cx="3921000" cy="3895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300"/>
              </a:spcBef>
              <a:spcAft>
                <a:spcPts val="0"/>
              </a:spcAft>
              <a:buSzPts val="3200"/>
              <a:buNone/>
            </a:pPr>
            <a:r>
              <a:rPr lang="en-US" sz="3700" i="0" u="none">
                <a:solidFill>
                  <a:srgbClr val="000000"/>
                </a:solidFill>
                <a:latin typeface="Calibri"/>
                <a:ea typeface="Calibri"/>
                <a:cs typeface="Calibri"/>
                <a:sym typeface="Calibri"/>
              </a:rPr>
              <a:t>What is your personal intention for our time together?</a:t>
            </a:r>
            <a:endParaRPr sz="2300">
              <a:latin typeface="Calibri"/>
              <a:ea typeface="Calibri"/>
              <a:cs typeface="Calibri"/>
              <a:sym typeface="Calibri"/>
            </a:endParaRPr>
          </a:p>
        </p:txBody>
      </p:sp>
      <p:pic>
        <p:nvPicPr>
          <p:cNvPr id="224" name="Google Shape;224;p7" descr="Target" title="Target"/>
          <p:cNvPicPr preferRelativeResize="0"/>
          <p:nvPr/>
        </p:nvPicPr>
        <p:blipFill rotWithShape="1">
          <a:blip r:embed="rId3">
            <a:alphaModFix/>
          </a:blip>
          <a:srcRect/>
          <a:stretch/>
        </p:blipFill>
        <p:spPr>
          <a:xfrm>
            <a:off x="4572000" y="1979275"/>
            <a:ext cx="3615175" cy="3615175"/>
          </a:xfrm>
          <a:prstGeom prst="rect">
            <a:avLst/>
          </a:prstGeom>
          <a:noFill/>
          <a:ln>
            <a:noFill/>
          </a:ln>
        </p:spPr>
      </p:pic>
      <p:sp>
        <p:nvSpPr>
          <p:cNvPr id="225" name="Google Shape;225;p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Setting Intentions</a:t>
            </a:r>
            <a:endParaRPr/>
          </a:p>
        </p:txBody>
      </p:sp>
      <p:grpSp>
        <p:nvGrpSpPr>
          <p:cNvPr id="226" name="Google Shape;226;p7" descr="Personal Reflection"/>
          <p:cNvGrpSpPr/>
          <p:nvPr/>
        </p:nvGrpSpPr>
        <p:grpSpPr>
          <a:xfrm>
            <a:off x="7900426" y="469910"/>
            <a:ext cx="649308" cy="660385"/>
            <a:chOff x="1490050" y="3805975"/>
            <a:chExt cx="491900" cy="482350"/>
          </a:xfrm>
        </p:grpSpPr>
        <p:sp>
          <p:nvSpPr>
            <p:cNvPr id="227" name="Google Shape;227;p7"/>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28" name="Google Shape;228;p7"/>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29" name="Google Shape;229;p7"/>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30" name="Google Shape;230;p7"/>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69" title="Hand model of upstairs and downstairs brain"/>
          <p:cNvPicPr preferRelativeResize="0"/>
          <p:nvPr/>
        </p:nvPicPr>
        <p:blipFill rotWithShape="1">
          <a:blip r:embed="rId3">
            <a:alphaModFix/>
          </a:blip>
          <a:srcRect/>
          <a:stretch/>
        </p:blipFill>
        <p:spPr>
          <a:xfrm>
            <a:off x="1871850" y="1600175"/>
            <a:ext cx="5561350" cy="4922325"/>
          </a:xfrm>
          <a:prstGeom prst="rect">
            <a:avLst/>
          </a:prstGeom>
          <a:noFill/>
          <a:ln>
            <a:noFill/>
          </a:ln>
        </p:spPr>
      </p:pic>
      <p:sp>
        <p:nvSpPr>
          <p:cNvPr id="747" name="Google Shape;747;p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Goal of Neutralizing Routines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70" title="rumble strips"/>
          <p:cNvPicPr preferRelativeResize="0"/>
          <p:nvPr/>
        </p:nvPicPr>
        <p:blipFill rotWithShape="1">
          <a:blip r:embed="rId3">
            <a:alphaModFix/>
          </a:blip>
          <a:srcRect/>
          <a:stretch/>
        </p:blipFill>
        <p:spPr>
          <a:xfrm>
            <a:off x="675075" y="2274800"/>
            <a:ext cx="7786050" cy="2832650"/>
          </a:xfrm>
          <a:prstGeom prst="rect">
            <a:avLst/>
          </a:prstGeom>
          <a:noFill/>
          <a:ln>
            <a:noFill/>
          </a:ln>
        </p:spPr>
      </p:pic>
      <p:sp>
        <p:nvSpPr>
          <p:cNvPr id="753" name="Google Shape;753;p7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600" b="0" i="0" u="none">
                <a:solidFill>
                  <a:srgbClr val="FFFFFF"/>
                </a:solidFill>
                <a:latin typeface="Verdana"/>
                <a:ea typeface="Verdana"/>
                <a:cs typeface="Verdana"/>
                <a:sym typeface="Verdana"/>
              </a:rPr>
              <a:t>Emotions are Our Warning System</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7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Emotional Agility</a:t>
            </a:r>
            <a:endParaRPr/>
          </a:p>
        </p:txBody>
      </p:sp>
      <p:sp>
        <p:nvSpPr>
          <p:cNvPr id="759" name="Google Shape;759;p71"/>
          <p:cNvSpPr txBox="1">
            <a:spLocks noGrp="1"/>
          </p:cNvSpPr>
          <p:nvPr>
            <p:ph type="body" idx="1"/>
          </p:nvPr>
        </p:nvSpPr>
        <p:spPr>
          <a:xfrm>
            <a:off x="455625" y="1648450"/>
            <a:ext cx="8232900" cy="4381500"/>
          </a:xfrm>
          <a:prstGeom prst="rect">
            <a:avLst/>
          </a:prstGeom>
          <a:noFill/>
          <a:ln>
            <a:noFill/>
          </a:ln>
        </p:spPr>
        <p:txBody>
          <a:bodyPr spcFirstLastPara="1" wrap="square" lIns="91425" tIns="45700" rIns="91425" bIns="45700" anchor="t" anchorCtr="0">
            <a:noAutofit/>
          </a:bodyPr>
          <a:lstStyle/>
          <a:p>
            <a:pPr marL="25400" lvl="0" indent="0" algn="l" rtl="0">
              <a:lnSpc>
                <a:spcPct val="90000"/>
              </a:lnSpc>
              <a:spcBef>
                <a:spcPts val="0"/>
              </a:spcBef>
              <a:spcAft>
                <a:spcPts val="0"/>
              </a:spcAft>
              <a:buSzPts val="3200"/>
              <a:buNone/>
            </a:pPr>
            <a:r>
              <a:rPr lang="en-US" sz="3100" i="0" u="none">
                <a:solidFill>
                  <a:srgbClr val="000000"/>
                </a:solidFill>
                <a:latin typeface="Calibri"/>
                <a:ea typeface="Calibri"/>
                <a:cs typeface="Calibri"/>
                <a:sym typeface="Calibri"/>
              </a:rPr>
              <a:t>“Emotional Agility….choosing how you’ll respond to your emotional warning system...between stimulus and response there is a space.”</a:t>
            </a:r>
            <a:endParaRPr sz="3100">
              <a:solidFill>
                <a:srgbClr val="000000"/>
              </a:solidFill>
              <a:latin typeface="Calibri"/>
              <a:ea typeface="Calibri"/>
              <a:cs typeface="Calibri"/>
              <a:sym typeface="Calibri"/>
            </a:endParaRPr>
          </a:p>
          <a:p>
            <a:pPr marL="25400" lvl="0" indent="0" algn="r" rtl="0">
              <a:lnSpc>
                <a:spcPct val="90000"/>
              </a:lnSpc>
              <a:spcBef>
                <a:spcPts val="800"/>
              </a:spcBef>
              <a:spcAft>
                <a:spcPts val="0"/>
              </a:spcAft>
              <a:buSzPts val="3200"/>
              <a:buNone/>
            </a:pPr>
            <a:r>
              <a:rPr lang="en-US" sz="1700">
                <a:solidFill>
                  <a:schemeClr val="dk1"/>
                </a:solidFill>
                <a:latin typeface="Calibri"/>
                <a:ea typeface="Calibri"/>
                <a:cs typeface="Calibri"/>
                <a:sym typeface="Calibri"/>
              </a:rPr>
              <a:t>(David, 2021)</a:t>
            </a:r>
            <a:r>
              <a:rPr lang="en-US" sz="3200" i="0" u="none">
                <a:solidFill>
                  <a:srgbClr val="000000"/>
                </a:solidFill>
                <a:latin typeface="Calibri"/>
                <a:ea typeface="Calibri"/>
                <a:cs typeface="Calibri"/>
                <a:sym typeface="Calibri"/>
              </a:rPr>
              <a:t>                           </a:t>
            </a:r>
            <a:endParaRPr sz="3200" i="0" u="none">
              <a:solidFill>
                <a:srgbClr val="000000"/>
              </a:solidFill>
              <a:latin typeface="Calibri"/>
              <a:ea typeface="Calibri"/>
              <a:cs typeface="Calibri"/>
              <a:sym typeface="Calibri"/>
            </a:endParaRPr>
          </a:p>
          <a:p>
            <a:pPr marL="25400" lvl="0" indent="0" algn="l" rtl="0">
              <a:lnSpc>
                <a:spcPct val="90000"/>
              </a:lnSpc>
              <a:spcBef>
                <a:spcPts val="800"/>
              </a:spcBef>
              <a:spcAft>
                <a:spcPts val="0"/>
              </a:spcAft>
              <a:buSzPts val="3200"/>
              <a:buNone/>
            </a:pPr>
            <a:r>
              <a:rPr lang="en-US" sz="3100" i="0" u="none">
                <a:solidFill>
                  <a:srgbClr val="000000"/>
                </a:solidFill>
                <a:latin typeface="Calibri"/>
                <a:ea typeface="Calibri"/>
                <a:cs typeface="Calibri"/>
                <a:sym typeface="Calibri"/>
              </a:rPr>
              <a:t>“In that space is our power to choose our response. In our response lies our growth and freedom.”  </a:t>
            </a:r>
            <a:endParaRPr sz="3100">
              <a:solidFill>
                <a:srgbClr val="000000"/>
              </a:solidFill>
              <a:latin typeface="Calibri"/>
              <a:ea typeface="Calibri"/>
              <a:cs typeface="Calibri"/>
              <a:sym typeface="Calibri"/>
            </a:endParaRPr>
          </a:p>
          <a:p>
            <a:pPr marL="25400" lvl="0" indent="0" algn="r" rtl="0">
              <a:lnSpc>
                <a:spcPct val="90000"/>
              </a:lnSpc>
              <a:spcBef>
                <a:spcPts val="800"/>
              </a:spcBef>
              <a:spcAft>
                <a:spcPts val="0"/>
              </a:spcAft>
              <a:buSzPts val="3200"/>
              <a:buNone/>
            </a:pPr>
            <a:r>
              <a:rPr lang="en-US">
                <a:solidFill>
                  <a:schemeClr val="dk1"/>
                </a:solidFill>
                <a:latin typeface="Calibri"/>
                <a:ea typeface="Calibri"/>
                <a:cs typeface="Calibri"/>
                <a:sym typeface="Calibri"/>
              </a:rPr>
              <a:t>(Frankl, 1946)</a:t>
            </a:r>
            <a:r>
              <a:rPr lang="en-US" i="0" u="none">
                <a:solidFill>
                  <a:srgbClr val="000000"/>
                </a:solidFill>
                <a:latin typeface="Calibri"/>
                <a:ea typeface="Calibri"/>
                <a:cs typeface="Calibri"/>
                <a:sym typeface="Calibri"/>
              </a:rPr>
              <a:t>     </a:t>
            </a:r>
            <a:r>
              <a:rPr lang="en-US" sz="3200" i="0" u="none">
                <a:solidFill>
                  <a:srgbClr val="000000"/>
                </a:solidFill>
                <a:latin typeface="Calibri"/>
                <a:ea typeface="Calibri"/>
                <a:cs typeface="Calibri"/>
                <a:sym typeface="Calibri"/>
              </a:rPr>
              <a:t>   </a:t>
            </a:r>
            <a:r>
              <a:rPr lang="en-US" sz="3000" i="0" u="none">
                <a:solidFill>
                  <a:srgbClr val="000000"/>
                </a:solidFill>
                <a:latin typeface="Calibri"/>
                <a:ea typeface="Calibri"/>
                <a:cs typeface="Calibri"/>
                <a:sym typeface="Calibri"/>
              </a:rPr>
              <a:t>                       </a:t>
            </a:r>
            <a:endParaRPr sz="3000">
              <a:latin typeface="Calibri"/>
              <a:ea typeface="Calibri"/>
              <a:cs typeface="Calibri"/>
              <a:sym typeface="Calibri"/>
            </a:endParaRPr>
          </a:p>
          <a:p>
            <a:pPr marL="25400" lvl="0" indent="0" algn="l" rtl="0">
              <a:lnSpc>
                <a:spcPct val="90000"/>
              </a:lnSpc>
              <a:spcBef>
                <a:spcPts val="800"/>
              </a:spcBef>
              <a:spcAft>
                <a:spcPts val="0"/>
              </a:spcAft>
              <a:buSzPts val="3200"/>
              <a:buNone/>
            </a:pPr>
            <a:endParaRPr sz="2700" i="0" u="none">
              <a:solidFill>
                <a:srgbClr val="000000"/>
              </a:solidFill>
              <a:latin typeface="Calibri"/>
              <a:ea typeface="Calibri"/>
              <a:cs typeface="Calibri"/>
              <a:sym typeface="Calibri"/>
            </a:endParaRPr>
          </a:p>
          <a:p>
            <a:pPr marL="457200" lvl="0" indent="-228600" algn="l" rtl="0">
              <a:lnSpc>
                <a:spcPct val="100000"/>
              </a:lnSpc>
              <a:spcBef>
                <a:spcPts val="800"/>
              </a:spcBef>
              <a:spcAft>
                <a:spcPts val="0"/>
              </a:spcAft>
              <a:buSzPts val="3200"/>
              <a:buNone/>
            </a:pPr>
            <a:endParaRPr sz="2700" b="0" i="0" u="none">
              <a:solidFill>
                <a:srgbClr val="000000"/>
              </a:solidFill>
              <a:latin typeface="Verdana"/>
              <a:ea typeface="Verdana"/>
              <a:cs typeface="Verdana"/>
              <a:sym typeface="Verdan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Neutralizing Routines</a:t>
            </a:r>
            <a:endParaRPr/>
          </a:p>
        </p:txBody>
      </p:sp>
      <p:sp>
        <p:nvSpPr>
          <p:cNvPr id="765" name="Google Shape;765;p72"/>
          <p:cNvSpPr txBox="1">
            <a:spLocks noGrp="1"/>
          </p:cNvSpPr>
          <p:nvPr>
            <p:ph type="body" idx="1"/>
          </p:nvPr>
        </p:nvSpPr>
        <p:spPr>
          <a:xfrm>
            <a:off x="228600" y="1598475"/>
            <a:ext cx="4038600" cy="639900"/>
          </a:xfrm>
          <a:prstGeom prst="rect">
            <a:avLst/>
          </a:prstGeom>
          <a:solidFill>
            <a:srgbClr val="5F7D95"/>
          </a:solidFill>
          <a:ln>
            <a:noFill/>
          </a:ln>
        </p:spPr>
        <p:txBody>
          <a:bodyPr spcFirstLastPara="1" wrap="square" lIns="91425" tIns="45700" rIns="91425" bIns="45700" anchor="ctr" anchorCtr="0">
            <a:noAutofit/>
          </a:bodyPr>
          <a:lstStyle/>
          <a:p>
            <a:pPr marL="25400" lvl="0" indent="0" algn="ctr" rtl="0">
              <a:lnSpc>
                <a:spcPct val="100000"/>
              </a:lnSpc>
              <a:spcBef>
                <a:spcPts val="600"/>
              </a:spcBef>
              <a:spcAft>
                <a:spcPts val="0"/>
              </a:spcAft>
              <a:buSzPts val="3200"/>
              <a:buNone/>
            </a:pPr>
            <a:r>
              <a:rPr lang="en-US" sz="3200" b="1" i="0" u="none">
                <a:solidFill>
                  <a:schemeClr val="lt1"/>
                </a:solidFill>
                <a:latin typeface="Calibri"/>
                <a:ea typeface="Calibri"/>
                <a:cs typeface="Calibri"/>
                <a:sym typeface="Calibri"/>
              </a:rPr>
              <a:t>COMPONENTS:</a:t>
            </a:r>
            <a:endParaRPr>
              <a:solidFill>
                <a:schemeClr val="lt1"/>
              </a:solidFill>
              <a:latin typeface="Calibri"/>
              <a:ea typeface="Calibri"/>
              <a:cs typeface="Calibri"/>
              <a:sym typeface="Calibri"/>
            </a:endParaRPr>
          </a:p>
        </p:txBody>
      </p:sp>
      <p:sp>
        <p:nvSpPr>
          <p:cNvPr id="766" name="Google Shape;766;p72"/>
          <p:cNvSpPr txBox="1">
            <a:spLocks noGrp="1"/>
          </p:cNvSpPr>
          <p:nvPr>
            <p:ph type="body" idx="1"/>
          </p:nvPr>
        </p:nvSpPr>
        <p:spPr>
          <a:xfrm>
            <a:off x="227850" y="2238375"/>
            <a:ext cx="4040100" cy="3721800"/>
          </a:xfrm>
          <a:prstGeom prst="rect">
            <a:avLst/>
          </a:prstGeom>
          <a:solidFill>
            <a:schemeClr val="lt2"/>
          </a:solid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3100" i="0" u="none">
                <a:solidFill>
                  <a:srgbClr val="000000"/>
                </a:solidFill>
                <a:latin typeface="Calibri"/>
                <a:ea typeface="Calibri"/>
                <a:cs typeface="Calibri"/>
                <a:sym typeface="Calibri"/>
              </a:rPr>
              <a:t>If - then statement</a:t>
            </a:r>
            <a:endParaRPr sz="3100">
              <a:latin typeface="Calibri"/>
              <a:ea typeface="Calibri"/>
              <a:cs typeface="Calibri"/>
              <a:sym typeface="Calibri"/>
            </a:endParaRPr>
          </a:p>
          <a:p>
            <a:pPr marL="0" lvl="0" indent="0" algn="l" rtl="0">
              <a:lnSpc>
                <a:spcPct val="80000"/>
              </a:lnSpc>
              <a:spcBef>
                <a:spcPts val="2000"/>
              </a:spcBef>
              <a:spcAft>
                <a:spcPts val="0"/>
              </a:spcAft>
              <a:buNone/>
            </a:pPr>
            <a:r>
              <a:rPr lang="en-US" sz="3100" i="0" u="none">
                <a:solidFill>
                  <a:srgbClr val="000000"/>
                </a:solidFill>
                <a:latin typeface="Calibri"/>
                <a:ea typeface="Calibri"/>
                <a:cs typeface="Calibri"/>
                <a:sym typeface="Calibri"/>
              </a:rPr>
              <a:t>Brief</a:t>
            </a:r>
            <a:endParaRPr sz="3100">
              <a:latin typeface="Calibri"/>
              <a:ea typeface="Calibri"/>
              <a:cs typeface="Calibri"/>
              <a:sym typeface="Calibri"/>
            </a:endParaRPr>
          </a:p>
          <a:p>
            <a:pPr marL="0" lvl="0" indent="0" algn="l" rtl="0">
              <a:lnSpc>
                <a:spcPct val="80000"/>
              </a:lnSpc>
              <a:spcBef>
                <a:spcPts val="2000"/>
              </a:spcBef>
              <a:spcAft>
                <a:spcPts val="0"/>
              </a:spcAft>
              <a:buNone/>
            </a:pPr>
            <a:r>
              <a:rPr lang="en-US" sz="3100" i="0" u="none">
                <a:solidFill>
                  <a:srgbClr val="000000"/>
                </a:solidFill>
                <a:latin typeface="Calibri"/>
                <a:ea typeface="Calibri"/>
                <a:cs typeface="Calibri"/>
                <a:sym typeface="Calibri"/>
              </a:rPr>
              <a:t>Clear Steps</a:t>
            </a:r>
            <a:endParaRPr sz="3100">
              <a:latin typeface="Calibri"/>
              <a:ea typeface="Calibri"/>
              <a:cs typeface="Calibri"/>
              <a:sym typeface="Calibri"/>
            </a:endParaRPr>
          </a:p>
          <a:p>
            <a:pPr marL="0" lvl="0" indent="0" algn="l" rtl="0">
              <a:lnSpc>
                <a:spcPct val="80000"/>
              </a:lnSpc>
              <a:spcBef>
                <a:spcPts val="2000"/>
              </a:spcBef>
              <a:spcAft>
                <a:spcPts val="0"/>
              </a:spcAft>
              <a:buNone/>
            </a:pPr>
            <a:r>
              <a:rPr lang="en-US" sz="3100" i="0" u="none">
                <a:solidFill>
                  <a:srgbClr val="000000"/>
                </a:solidFill>
                <a:latin typeface="Calibri"/>
                <a:ea typeface="Calibri"/>
                <a:cs typeface="Calibri"/>
                <a:sym typeface="Calibri"/>
              </a:rPr>
              <a:t>Doable</a:t>
            </a:r>
            <a:endParaRPr sz="3100">
              <a:latin typeface="Calibri"/>
              <a:ea typeface="Calibri"/>
              <a:cs typeface="Calibri"/>
              <a:sym typeface="Calibri"/>
            </a:endParaRPr>
          </a:p>
          <a:p>
            <a:pPr marL="0" lvl="0" indent="0" algn="l" rtl="0">
              <a:lnSpc>
                <a:spcPct val="80000"/>
              </a:lnSpc>
              <a:spcBef>
                <a:spcPts val="2000"/>
              </a:spcBef>
              <a:spcAft>
                <a:spcPts val="2000"/>
              </a:spcAft>
              <a:buNone/>
            </a:pPr>
            <a:r>
              <a:rPr lang="en-US" sz="3100" i="0" u="none">
                <a:solidFill>
                  <a:srgbClr val="000000"/>
                </a:solidFill>
                <a:latin typeface="Calibri"/>
                <a:ea typeface="Calibri"/>
                <a:cs typeface="Calibri"/>
                <a:sym typeface="Calibri"/>
              </a:rPr>
              <a:t>Interrupts the chain of events</a:t>
            </a:r>
            <a:endParaRPr sz="3100">
              <a:latin typeface="Calibri"/>
              <a:ea typeface="Calibri"/>
              <a:cs typeface="Calibri"/>
              <a:sym typeface="Calibri"/>
            </a:endParaRPr>
          </a:p>
        </p:txBody>
      </p:sp>
      <p:sp>
        <p:nvSpPr>
          <p:cNvPr id="767" name="Google Shape;767;p72"/>
          <p:cNvSpPr txBox="1">
            <a:spLocks noGrp="1"/>
          </p:cNvSpPr>
          <p:nvPr>
            <p:ph type="subTitle" idx="4294967295"/>
          </p:nvPr>
        </p:nvSpPr>
        <p:spPr>
          <a:xfrm>
            <a:off x="4875200" y="1598475"/>
            <a:ext cx="4038600" cy="639900"/>
          </a:xfrm>
          <a:prstGeom prst="rect">
            <a:avLst/>
          </a:prstGeom>
          <a:solidFill>
            <a:srgbClr val="5F7D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EXAMPLES:</a:t>
            </a:r>
            <a:endParaRPr>
              <a:solidFill>
                <a:schemeClr val="lt1"/>
              </a:solidFill>
              <a:latin typeface="Calibri"/>
              <a:ea typeface="Calibri"/>
              <a:cs typeface="Calibri"/>
              <a:sym typeface="Calibri"/>
            </a:endParaRPr>
          </a:p>
        </p:txBody>
      </p:sp>
      <p:sp>
        <p:nvSpPr>
          <p:cNvPr id="768" name="Google Shape;768;p72"/>
          <p:cNvSpPr txBox="1">
            <a:spLocks noGrp="1"/>
          </p:cNvSpPr>
          <p:nvPr>
            <p:ph type="subTitle" idx="4294967295"/>
          </p:nvPr>
        </p:nvSpPr>
        <p:spPr>
          <a:xfrm>
            <a:off x="4875200" y="2238400"/>
            <a:ext cx="4038600" cy="3721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3200" i="0" u="none" strike="noStrike" cap="none">
                <a:solidFill>
                  <a:srgbClr val="000000"/>
                </a:solidFill>
                <a:latin typeface="Calibri"/>
                <a:ea typeface="Calibri"/>
                <a:cs typeface="Calibri"/>
                <a:sym typeface="Calibri"/>
              </a:rPr>
              <a:t>Delay the decision until I can think clearly</a:t>
            </a:r>
            <a:endParaRPr sz="3200" i="0" u="none" strike="noStrike" cap="none">
              <a:solidFill>
                <a:srgbClr val="000000"/>
              </a:solidFill>
              <a:latin typeface="Calibri"/>
              <a:ea typeface="Calibri"/>
              <a:cs typeface="Calibri"/>
              <a:sym typeface="Calibri"/>
            </a:endParaRPr>
          </a:p>
          <a:p>
            <a:pPr marL="0" marR="0" lvl="0" indent="0" algn="l" rtl="0">
              <a:lnSpc>
                <a:spcPct val="80000"/>
              </a:lnSpc>
              <a:spcBef>
                <a:spcPts val="2000"/>
              </a:spcBef>
              <a:spcAft>
                <a:spcPts val="0"/>
              </a:spcAft>
              <a:buNone/>
            </a:pPr>
            <a:r>
              <a:rPr lang="en-US" sz="3200" i="0" u="none" strike="noStrike" cap="none">
                <a:solidFill>
                  <a:srgbClr val="000000"/>
                </a:solidFill>
                <a:latin typeface="Calibri"/>
                <a:ea typeface="Calibri"/>
                <a:cs typeface="Calibri"/>
                <a:sym typeface="Calibri"/>
              </a:rPr>
              <a:t>Reframe the situation</a:t>
            </a:r>
            <a:endParaRPr sz="3200">
              <a:latin typeface="Calibri"/>
              <a:ea typeface="Calibri"/>
              <a:cs typeface="Calibri"/>
              <a:sym typeface="Calibri"/>
            </a:endParaRPr>
          </a:p>
          <a:p>
            <a:pPr marL="0" marR="0" lvl="0" indent="0" algn="l" rtl="0">
              <a:lnSpc>
                <a:spcPct val="80000"/>
              </a:lnSpc>
              <a:spcBef>
                <a:spcPts val="2000"/>
              </a:spcBef>
              <a:spcAft>
                <a:spcPts val="0"/>
              </a:spcAft>
              <a:buNone/>
            </a:pPr>
            <a:r>
              <a:rPr lang="en-US" sz="3200" i="0" u="none" strike="noStrike" cap="none">
                <a:solidFill>
                  <a:srgbClr val="000000"/>
                </a:solidFill>
                <a:latin typeface="Calibri"/>
                <a:ea typeface="Calibri"/>
                <a:cs typeface="Calibri"/>
                <a:sym typeface="Calibri"/>
              </a:rPr>
              <a:t>Take care of yourself</a:t>
            </a:r>
            <a:endParaRPr sz="3200">
              <a:latin typeface="Calibri"/>
              <a:ea typeface="Calibri"/>
              <a:cs typeface="Calibri"/>
              <a:sym typeface="Calibri"/>
            </a:endParaRPr>
          </a:p>
          <a:p>
            <a:pPr marL="0" marR="0" lvl="0" indent="0" algn="l" rtl="0">
              <a:lnSpc>
                <a:spcPct val="100000"/>
              </a:lnSpc>
              <a:spcBef>
                <a:spcPts val="2000"/>
              </a:spcBef>
              <a:spcAft>
                <a:spcPts val="0"/>
              </a:spcAft>
              <a:buNone/>
            </a:pPr>
            <a:endParaRPr sz="2600" b="0" i="0" u="none" strike="noStrike" cap="none">
              <a:solidFill>
                <a:srgbClr val="000000"/>
              </a:solidFill>
              <a:latin typeface="Verdana"/>
              <a:ea typeface="Verdana"/>
              <a:cs typeface="Verdana"/>
              <a:sym typeface="Verdana"/>
            </a:endParaRPr>
          </a:p>
        </p:txBody>
      </p:sp>
      <p:pic>
        <p:nvPicPr>
          <p:cNvPr id="769" name="Google Shape;769;p72"/>
          <p:cNvPicPr preferRelativeResize="0"/>
          <p:nvPr/>
        </p:nvPicPr>
        <p:blipFill>
          <a:blip r:embed="rId3">
            <a:alphaModFix/>
          </a:blip>
          <a:stretch>
            <a:fillRect/>
          </a:stretch>
        </p:blipFill>
        <p:spPr>
          <a:xfrm>
            <a:off x="4048425" y="5260275"/>
            <a:ext cx="1047150" cy="10471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73" descr="Take 5 is a great mindfulness and relaxation exercise to use with kids, adults, and anyone in between. I teach it in education, healthcare, and corporate settings and people love it. Try it out!&#10;&#10;Cory Muscara is the founder of the Long Island Center for Mindfulness. He serves as faculty at Columbia Teachers College and the University of Pennsylvania, where he teaches mindfulness and positive psychology, and in 2012 spent six months in silence living as a monk in Asia.  You can learn more about his teachings at www.LImindfulness.com" title="Simple Mindfulness Strategy -- Take 5">
            <a:hlinkClick r:id="rId3"/>
          </p:cNvPr>
          <p:cNvPicPr preferRelativeResize="0"/>
          <p:nvPr/>
        </p:nvPicPr>
        <p:blipFill rotWithShape="1">
          <a:blip r:embed="rId4">
            <a:alphaModFix/>
          </a:blip>
          <a:srcRect/>
          <a:stretch/>
        </p:blipFill>
        <p:spPr>
          <a:xfrm>
            <a:off x="1553875" y="1649275"/>
            <a:ext cx="5990326" cy="4492750"/>
          </a:xfrm>
          <a:prstGeom prst="rect">
            <a:avLst/>
          </a:prstGeom>
          <a:noFill/>
          <a:ln>
            <a:noFill/>
          </a:ln>
        </p:spPr>
      </p:pic>
      <p:sp>
        <p:nvSpPr>
          <p:cNvPr id="776" name="Google Shape;776;p7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 Quick Neutralizing Routine</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3600" b="0" i="0" u="none">
                <a:solidFill>
                  <a:srgbClr val="FFFFFF"/>
                </a:solidFill>
                <a:latin typeface="Verdana"/>
                <a:ea typeface="Verdana"/>
                <a:cs typeface="Verdana"/>
                <a:sym typeface="Verdana"/>
              </a:rPr>
              <a:t>Mindfulness as a Neutralizing Routine</a:t>
            </a:r>
            <a:endParaRPr/>
          </a:p>
        </p:txBody>
      </p:sp>
      <p:sp>
        <p:nvSpPr>
          <p:cNvPr id="782" name="Google Shape;782;p74"/>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rgbClr val="000000"/>
              </a:buClr>
              <a:buSzPts val="3600"/>
              <a:buFont typeface="Calibri"/>
              <a:buChar char="➔"/>
            </a:pPr>
            <a:r>
              <a:rPr lang="en-US" sz="3600" i="0" u="none">
                <a:solidFill>
                  <a:srgbClr val="000000"/>
                </a:solidFill>
                <a:latin typeface="Calibri"/>
                <a:ea typeface="Calibri"/>
                <a:cs typeface="Calibri"/>
                <a:sym typeface="Calibri"/>
              </a:rPr>
              <a:t>Release your tongue from the top of your mouth</a:t>
            </a:r>
            <a:endParaRPr sz="3600">
              <a:latin typeface="Calibri"/>
              <a:ea typeface="Calibri"/>
              <a:cs typeface="Calibri"/>
              <a:sym typeface="Calibri"/>
            </a:endParaRPr>
          </a:p>
          <a:p>
            <a:pPr marL="457200" lvl="0" indent="-457200" algn="l" rtl="0">
              <a:lnSpc>
                <a:spcPct val="80000"/>
              </a:lnSpc>
              <a:spcBef>
                <a:spcPts val="1200"/>
              </a:spcBef>
              <a:spcAft>
                <a:spcPts val="0"/>
              </a:spcAft>
              <a:buClr>
                <a:srgbClr val="000000"/>
              </a:buClr>
              <a:buSzPts val="3600"/>
              <a:buFont typeface="Calibri"/>
              <a:buChar char="➔"/>
            </a:pPr>
            <a:r>
              <a:rPr lang="en-US" sz="3600" i="0" u="none">
                <a:solidFill>
                  <a:srgbClr val="000000"/>
                </a:solidFill>
                <a:latin typeface="Calibri"/>
                <a:ea typeface="Calibri"/>
                <a:cs typeface="Calibri"/>
                <a:sym typeface="Calibri"/>
              </a:rPr>
              <a:t>Name 5 things you see</a:t>
            </a:r>
            <a:endParaRPr sz="3600">
              <a:latin typeface="Calibri"/>
              <a:ea typeface="Calibri"/>
              <a:cs typeface="Calibri"/>
              <a:sym typeface="Calibri"/>
            </a:endParaRPr>
          </a:p>
          <a:p>
            <a:pPr marL="457200" lvl="0" indent="-457200" algn="l" rtl="0">
              <a:lnSpc>
                <a:spcPct val="80000"/>
              </a:lnSpc>
              <a:spcBef>
                <a:spcPts val="1200"/>
              </a:spcBef>
              <a:spcAft>
                <a:spcPts val="0"/>
              </a:spcAft>
              <a:buClr>
                <a:srgbClr val="000000"/>
              </a:buClr>
              <a:buSzPts val="3600"/>
              <a:buFont typeface="Calibri"/>
              <a:buChar char="➔"/>
            </a:pPr>
            <a:r>
              <a:rPr lang="en-US" sz="3600" i="0" u="none">
                <a:solidFill>
                  <a:srgbClr val="000000"/>
                </a:solidFill>
                <a:latin typeface="Calibri"/>
                <a:ea typeface="Calibri"/>
                <a:cs typeface="Calibri"/>
                <a:sym typeface="Calibri"/>
              </a:rPr>
              <a:t>Push your feet through the floor</a:t>
            </a:r>
            <a:endParaRPr sz="3600">
              <a:latin typeface="Calibri"/>
              <a:ea typeface="Calibri"/>
              <a:cs typeface="Calibri"/>
              <a:sym typeface="Calibri"/>
            </a:endParaRPr>
          </a:p>
          <a:p>
            <a:pPr marL="457200" lvl="0" indent="-457200" algn="l" rtl="0">
              <a:lnSpc>
                <a:spcPct val="80000"/>
              </a:lnSpc>
              <a:spcBef>
                <a:spcPts val="1200"/>
              </a:spcBef>
              <a:spcAft>
                <a:spcPts val="0"/>
              </a:spcAft>
              <a:buClr>
                <a:srgbClr val="000000"/>
              </a:buClr>
              <a:buSzPts val="3600"/>
              <a:buFont typeface="Calibri"/>
              <a:buChar char="➔"/>
            </a:pPr>
            <a:r>
              <a:rPr lang="en-US" sz="3600" i="0" u="none">
                <a:solidFill>
                  <a:srgbClr val="000000"/>
                </a:solidFill>
                <a:latin typeface="Calibri"/>
                <a:ea typeface="Calibri"/>
                <a:cs typeface="Calibri"/>
                <a:sym typeface="Calibri"/>
              </a:rPr>
              <a:t>Relax your jaw</a:t>
            </a:r>
            <a:endParaRPr sz="3600">
              <a:latin typeface="Calibri"/>
              <a:ea typeface="Calibri"/>
              <a:cs typeface="Calibri"/>
              <a:sym typeface="Calibri"/>
            </a:endParaRPr>
          </a:p>
          <a:p>
            <a:pPr marL="457200" lvl="0" indent="-457200" algn="l" rtl="0">
              <a:lnSpc>
                <a:spcPct val="80000"/>
              </a:lnSpc>
              <a:spcBef>
                <a:spcPts val="1200"/>
              </a:spcBef>
              <a:spcAft>
                <a:spcPts val="0"/>
              </a:spcAft>
              <a:buClr>
                <a:srgbClr val="000000"/>
              </a:buClr>
              <a:buSzPts val="3600"/>
              <a:buFont typeface="Calibri"/>
              <a:buChar char="➔"/>
            </a:pPr>
            <a:r>
              <a:rPr lang="en-US" sz="3600" i="0" u="none">
                <a:solidFill>
                  <a:srgbClr val="000000"/>
                </a:solidFill>
                <a:latin typeface="Calibri"/>
                <a:ea typeface="Calibri"/>
                <a:cs typeface="Calibri"/>
                <a:sym typeface="Calibri"/>
              </a:rPr>
              <a:t>Count the things in the room that begin with the letter B</a:t>
            </a:r>
            <a:endParaRPr sz="3600">
              <a:latin typeface="Calibri"/>
              <a:ea typeface="Calibri"/>
              <a:cs typeface="Calibri"/>
              <a:sym typeface="Calibri"/>
            </a:endParaRPr>
          </a:p>
          <a:p>
            <a:pPr marL="457200" lvl="0" indent="-457200" algn="l" rtl="0">
              <a:lnSpc>
                <a:spcPct val="80000"/>
              </a:lnSpc>
              <a:spcBef>
                <a:spcPts val="1200"/>
              </a:spcBef>
              <a:spcAft>
                <a:spcPts val="0"/>
              </a:spcAft>
              <a:buClr>
                <a:srgbClr val="000000"/>
              </a:buClr>
              <a:buSzPts val="3600"/>
              <a:buFont typeface="Calibri"/>
              <a:buChar char="➔"/>
            </a:pPr>
            <a:r>
              <a:rPr lang="en-US" sz="3600" i="0" u="none">
                <a:solidFill>
                  <a:srgbClr val="000000"/>
                </a:solidFill>
                <a:latin typeface="Calibri"/>
                <a:ea typeface="Calibri"/>
                <a:cs typeface="Calibri"/>
                <a:sym typeface="Calibri"/>
              </a:rPr>
              <a:t>Drop your shoulders away from your ears</a:t>
            </a:r>
            <a:endParaRPr sz="3600">
              <a:latin typeface="Calibri"/>
              <a:ea typeface="Calibri"/>
              <a:cs typeface="Calibri"/>
              <a:sym typeface="Calibri"/>
            </a:endParaRPr>
          </a:p>
          <a:p>
            <a:pPr marL="457200" lvl="0" indent="-228600" algn="l" rtl="0">
              <a:lnSpc>
                <a:spcPct val="80000"/>
              </a:lnSpc>
              <a:spcBef>
                <a:spcPts val="1200"/>
              </a:spcBef>
              <a:spcAft>
                <a:spcPts val="1200"/>
              </a:spcAft>
              <a:buSzPts val="3200"/>
              <a:buNone/>
            </a:pPr>
            <a:endParaRPr sz="3000" b="0" i="0" u="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fade">
                                      <p:cBhvr>
                                        <p:cTn id="7" dur="1000"/>
                                        <p:tgtEl>
                                          <p:spTgt spid="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75"/>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00"/>
              </a:spcBef>
              <a:spcAft>
                <a:spcPts val="0"/>
              </a:spcAft>
              <a:buSzPts val="3200"/>
              <a:buNone/>
            </a:pPr>
            <a:r>
              <a:rPr lang="en-US" sz="3200" i="0" u="none">
                <a:solidFill>
                  <a:srgbClr val="000000"/>
                </a:solidFill>
                <a:latin typeface="Calibri"/>
                <a:ea typeface="Calibri"/>
                <a:cs typeface="Calibri"/>
                <a:sym typeface="Calibri"/>
              </a:rPr>
              <a:t>What neutralizing routines work for you?</a:t>
            </a:r>
            <a:endParaRPr sz="3200">
              <a:latin typeface="Calibri"/>
              <a:ea typeface="Calibri"/>
              <a:cs typeface="Calibri"/>
              <a:sym typeface="Calibri"/>
            </a:endParaRPr>
          </a:p>
          <a:p>
            <a:pPr marL="25400" lvl="0" indent="0" algn="l" rtl="0">
              <a:lnSpc>
                <a:spcPct val="100000"/>
              </a:lnSpc>
              <a:spcBef>
                <a:spcPts val="600"/>
              </a:spcBef>
              <a:spcAft>
                <a:spcPts val="0"/>
              </a:spcAft>
              <a:buSzPts val="3200"/>
              <a:buNone/>
            </a:pPr>
            <a:endParaRPr sz="3200" i="0" u="none">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r>
              <a:rPr lang="en-US" sz="3200" i="0" u="none">
                <a:solidFill>
                  <a:srgbClr val="000000"/>
                </a:solidFill>
                <a:latin typeface="Calibri"/>
                <a:ea typeface="Calibri"/>
                <a:cs typeface="Calibri"/>
                <a:sym typeface="Calibri"/>
              </a:rPr>
              <a:t>What routines might you add to your toolkit?</a:t>
            </a:r>
            <a:endParaRPr sz="3200">
              <a:latin typeface="Calibri"/>
              <a:ea typeface="Calibri"/>
              <a:cs typeface="Calibri"/>
              <a:sym typeface="Calibri"/>
            </a:endParaRPr>
          </a:p>
          <a:p>
            <a:pPr marL="25400" lvl="0" indent="0" algn="l" rtl="0">
              <a:lnSpc>
                <a:spcPct val="100000"/>
              </a:lnSpc>
              <a:spcBef>
                <a:spcPts val="600"/>
              </a:spcBef>
              <a:spcAft>
                <a:spcPts val="0"/>
              </a:spcAft>
              <a:buSzPts val="3200"/>
              <a:buNone/>
            </a:pPr>
            <a:endParaRPr sz="3200" i="0" u="none">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r>
              <a:rPr lang="en-US" sz="3200" i="0" u="none">
                <a:solidFill>
                  <a:srgbClr val="000000"/>
                </a:solidFill>
                <a:latin typeface="Calibri"/>
                <a:ea typeface="Calibri"/>
                <a:cs typeface="Calibri"/>
                <a:sym typeface="Calibri"/>
              </a:rPr>
              <a:t>Could you turn these into classroom  or school-wide routines for your students as well?</a:t>
            </a:r>
            <a:endParaRPr sz="3200">
              <a:latin typeface="Calibri"/>
              <a:ea typeface="Calibri"/>
              <a:cs typeface="Calibri"/>
              <a:sym typeface="Calibri"/>
            </a:endParaRPr>
          </a:p>
        </p:txBody>
      </p:sp>
      <p:sp>
        <p:nvSpPr>
          <p:cNvPr id="788" name="Google Shape;788;p7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Discussion</a:t>
            </a:r>
            <a:endParaRPr/>
          </a:p>
        </p:txBody>
      </p:sp>
      <p:sp>
        <p:nvSpPr>
          <p:cNvPr id="789" name="Google Shape;789;p75"/>
          <p:cNvSpPr/>
          <p:nvPr/>
        </p:nvSpPr>
        <p:spPr>
          <a:xfrm>
            <a:off x="7915262" y="426250"/>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7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Independent Reflection</a:t>
            </a:r>
            <a:endParaRPr/>
          </a:p>
        </p:txBody>
      </p:sp>
      <p:sp>
        <p:nvSpPr>
          <p:cNvPr id="795" name="Google Shape;795;p76"/>
          <p:cNvSpPr txBox="1">
            <a:spLocks noGrp="1"/>
          </p:cNvSpPr>
          <p:nvPr>
            <p:ph type="body" idx="1"/>
          </p:nvPr>
        </p:nvSpPr>
        <p:spPr>
          <a:xfrm>
            <a:off x="452437" y="1739900"/>
            <a:ext cx="8232900" cy="4381500"/>
          </a:xfrm>
          <a:prstGeom prst="rect">
            <a:avLst/>
          </a:prstGeom>
          <a:noFill/>
          <a:ln>
            <a:noFill/>
          </a:ln>
        </p:spPr>
        <p:txBody>
          <a:bodyPr spcFirstLastPara="1" wrap="square" lIns="91425" tIns="45700" rIns="91425" bIns="45700" anchor="t" anchorCtr="0">
            <a:noAutofit/>
          </a:bodyPr>
          <a:lstStyle/>
          <a:p>
            <a:pPr marL="1257300" lvl="0" indent="0" algn="l" rtl="0">
              <a:lnSpc>
                <a:spcPct val="100000"/>
              </a:lnSpc>
              <a:spcBef>
                <a:spcPts val="0"/>
              </a:spcBef>
              <a:spcAft>
                <a:spcPts val="0"/>
              </a:spcAft>
              <a:buSzPts val="3200"/>
              <a:buNone/>
            </a:pPr>
            <a:r>
              <a:rPr lang="en-US" sz="3000" i="0" u="none">
                <a:solidFill>
                  <a:srgbClr val="000000"/>
                </a:solidFill>
                <a:latin typeface="Calibri"/>
                <a:ea typeface="Calibri"/>
                <a:cs typeface="Calibri"/>
                <a:sym typeface="Calibri"/>
              </a:rPr>
              <a:t>Reflect on your personal scenario.</a:t>
            </a:r>
            <a:endParaRPr sz="3000">
              <a:latin typeface="Calibri"/>
              <a:ea typeface="Calibri"/>
              <a:cs typeface="Calibri"/>
              <a:sym typeface="Calibri"/>
            </a:endParaRPr>
          </a:p>
          <a:p>
            <a:pPr marL="25400" lvl="0" indent="0" algn="l" rtl="0">
              <a:lnSpc>
                <a:spcPct val="100000"/>
              </a:lnSpc>
              <a:spcBef>
                <a:spcPts val="5000"/>
              </a:spcBef>
              <a:spcAft>
                <a:spcPts val="0"/>
              </a:spcAft>
              <a:buSzPts val="3200"/>
              <a:buNone/>
            </a:pPr>
            <a:r>
              <a:rPr lang="en-US" sz="3000" i="0" u="none">
                <a:solidFill>
                  <a:srgbClr val="000000"/>
                </a:solidFill>
                <a:latin typeface="Calibri"/>
                <a:ea typeface="Calibri"/>
                <a:cs typeface="Calibri"/>
                <a:sym typeface="Calibri"/>
              </a:rPr>
              <a:t>Was there an opportunity for you to utilize a neutralizing routine?</a:t>
            </a:r>
            <a:endParaRPr sz="3000">
              <a:latin typeface="Calibri"/>
              <a:ea typeface="Calibri"/>
              <a:cs typeface="Calibri"/>
              <a:sym typeface="Calibri"/>
            </a:endParaRPr>
          </a:p>
          <a:p>
            <a:pPr marL="25400" lvl="0" indent="0" algn="l" rtl="0">
              <a:lnSpc>
                <a:spcPct val="100000"/>
              </a:lnSpc>
              <a:spcBef>
                <a:spcPts val="4000"/>
              </a:spcBef>
              <a:spcAft>
                <a:spcPts val="4000"/>
              </a:spcAft>
              <a:buSzPts val="3200"/>
              <a:buNone/>
            </a:pPr>
            <a:r>
              <a:rPr lang="en-US" sz="3000" i="0" u="none">
                <a:solidFill>
                  <a:srgbClr val="000000"/>
                </a:solidFill>
                <a:latin typeface="Calibri"/>
                <a:ea typeface="Calibri"/>
                <a:cs typeface="Calibri"/>
                <a:sym typeface="Calibri"/>
              </a:rPr>
              <a:t>Any opportunity for growth in this area?</a:t>
            </a:r>
            <a:endParaRPr sz="3000">
              <a:latin typeface="Calibri"/>
              <a:ea typeface="Calibri"/>
              <a:cs typeface="Calibri"/>
              <a:sym typeface="Calibri"/>
            </a:endParaRPr>
          </a:p>
        </p:txBody>
      </p:sp>
      <p:grpSp>
        <p:nvGrpSpPr>
          <p:cNvPr id="796" name="Google Shape;796;p76"/>
          <p:cNvGrpSpPr/>
          <p:nvPr/>
        </p:nvGrpSpPr>
        <p:grpSpPr>
          <a:xfrm>
            <a:off x="8036026" y="469910"/>
            <a:ext cx="649308" cy="660385"/>
            <a:chOff x="1490050" y="3805975"/>
            <a:chExt cx="491900" cy="482350"/>
          </a:xfrm>
        </p:grpSpPr>
        <p:sp>
          <p:nvSpPr>
            <p:cNvPr id="797" name="Google Shape;797;p76"/>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98" name="Google Shape;798;p76"/>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99" name="Google Shape;799;p76"/>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00" name="Google Shape;800;p76"/>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pic>
        <p:nvPicPr>
          <p:cNvPr id="801" name="Google Shape;801;p76"/>
          <p:cNvPicPr preferRelativeResize="0"/>
          <p:nvPr/>
        </p:nvPicPr>
        <p:blipFill>
          <a:blip r:embed="rId3">
            <a:alphaModFix/>
          </a:blip>
          <a:stretch>
            <a:fillRect/>
          </a:stretch>
        </p:blipFill>
        <p:spPr>
          <a:xfrm>
            <a:off x="572125" y="1612625"/>
            <a:ext cx="990600" cy="9906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77" title="Desk and Chairs"/>
          <p:cNvPicPr preferRelativeResize="0"/>
          <p:nvPr/>
        </p:nvPicPr>
        <p:blipFill rotWithShape="1">
          <a:blip r:embed="rId3">
            <a:alphaModFix/>
          </a:blip>
          <a:srcRect/>
          <a:stretch/>
        </p:blipFill>
        <p:spPr>
          <a:xfrm>
            <a:off x="2916676" y="3188250"/>
            <a:ext cx="3310625" cy="2878800"/>
          </a:xfrm>
          <a:prstGeom prst="rect">
            <a:avLst/>
          </a:prstGeom>
          <a:noFill/>
          <a:ln>
            <a:noFill/>
          </a:ln>
        </p:spPr>
      </p:pic>
      <p:sp>
        <p:nvSpPr>
          <p:cNvPr id="807" name="Google Shape;807;p77"/>
          <p:cNvSpPr txBox="1">
            <a:spLocks noGrp="1"/>
          </p:cNvSpPr>
          <p:nvPr>
            <p:ph type="body" idx="1"/>
          </p:nvPr>
        </p:nvSpPr>
        <p:spPr>
          <a:xfrm>
            <a:off x="462775" y="1146175"/>
            <a:ext cx="8218500" cy="3586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00"/>
              <a:buNone/>
            </a:pPr>
            <a:endParaRPr sz="4000" b="0" i="0" u="none">
              <a:solidFill>
                <a:srgbClr val="000000"/>
              </a:solidFill>
              <a:latin typeface="Verdana"/>
              <a:ea typeface="Verdana"/>
              <a:cs typeface="Verdana"/>
              <a:sym typeface="Verdana"/>
            </a:endParaRPr>
          </a:p>
          <a:p>
            <a:pPr marL="0" lvl="0" indent="0" algn="ctr" rtl="0">
              <a:lnSpc>
                <a:spcPct val="100000"/>
              </a:lnSpc>
              <a:spcBef>
                <a:spcPts val="0"/>
              </a:spcBef>
              <a:spcAft>
                <a:spcPts val="0"/>
              </a:spcAft>
              <a:buSzPts val="3200"/>
              <a:buNone/>
            </a:pPr>
            <a:r>
              <a:rPr lang="en-US" sz="4000" b="0" i="0" u="none">
                <a:solidFill>
                  <a:srgbClr val="000000"/>
                </a:solidFill>
                <a:latin typeface="Verdana"/>
                <a:ea typeface="Verdana"/>
                <a:cs typeface="Verdana"/>
                <a:sym typeface="Verdana"/>
              </a:rPr>
              <a:t>2 - Setting Our Classrooms up for Success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78" title="Heirarchy of Needs"/>
          <p:cNvPicPr preferRelativeResize="0"/>
          <p:nvPr/>
        </p:nvPicPr>
        <p:blipFill rotWithShape="1">
          <a:blip r:embed="rId3">
            <a:alphaModFix/>
          </a:blip>
          <a:srcRect l="2461" r="7710" b="6138"/>
          <a:stretch/>
        </p:blipFill>
        <p:spPr>
          <a:xfrm>
            <a:off x="295925" y="1572275"/>
            <a:ext cx="4874701" cy="4257925"/>
          </a:xfrm>
          <a:prstGeom prst="rect">
            <a:avLst/>
          </a:prstGeom>
          <a:noFill/>
          <a:ln>
            <a:noFill/>
          </a:ln>
        </p:spPr>
      </p:pic>
      <p:sp>
        <p:nvSpPr>
          <p:cNvPr id="813" name="Google Shape;813;p78"/>
          <p:cNvSpPr txBox="1">
            <a:spLocks noGrp="1"/>
          </p:cNvSpPr>
          <p:nvPr>
            <p:ph type="body" idx="1"/>
          </p:nvPr>
        </p:nvSpPr>
        <p:spPr>
          <a:xfrm>
            <a:off x="5170625" y="1716238"/>
            <a:ext cx="3569100"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200" i="0" u="none">
                <a:solidFill>
                  <a:srgbClr val="000000"/>
                </a:solidFill>
                <a:latin typeface="Calibri"/>
                <a:ea typeface="Calibri"/>
                <a:cs typeface="Calibri"/>
                <a:sym typeface="Calibri"/>
              </a:rPr>
              <a:t>Food</a:t>
            </a:r>
            <a:endParaRPr sz="32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200" i="0" u="none">
                <a:solidFill>
                  <a:srgbClr val="000000"/>
                </a:solidFill>
                <a:latin typeface="Calibri"/>
                <a:ea typeface="Calibri"/>
                <a:cs typeface="Calibri"/>
                <a:sym typeface="Calibri"/>
              </a:rPr>
              <a:t>Rest/sleep</a:t>
            </a:r>
            <a:endParaRPr sz="32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200" i="0" u="none">
                <a:solidFill>
                  <a:srgbClr val="000000"/>
                </a:solidFill>
                <a:latin typeface="Calibri"/>
                <a:ea typeface="Calibri"/>
                <a:cs typeface="Calibri"/>
                <a:sym typeface="Calibri"/>
              </a:rPr>
              <a:t>Safety (physical &amp; emotional)</a:t>
            </a:r>
            <a:endParaRPr sz="3200" i="0" u="none">
              <a:solidFill>
                <a:srgbClr val="000000"/>
              </a:solidFill>
              <a:latin typeface="Calibri"/>
              <a:ea typeface="Calibri"/>
              <a:cs typeface="Calibri"/>
              <a:sym typeface="Calibri"/>
            </a:endParaRPr>
          </a:p>
          <a:p>
            <a:pPr marL="0" lvl="0" indent="0" algn="l" rtl="0">
              <a:lnSpc>
                <a:spcPct val="90000"/>
              </a:lnSpc>
              <a:spcBef>
                <a:spcPts val="1800"/>
              </a:spcBef>
              <a:spcAft>
                <a:spcPts val="1800"/>
              </a:spcAft>
              <a:buNone/>
            </a:pPr>
            <a:r>
              <a:rPr lang="en-US" sz="3200" i="0" u="none">
                <a:solidFill>
                  <a:srgbClr val="000000"/>
                </a:solidFill>
                <a:latin typeface="Calibri"/>
                <a:ea typeface="Calibri"/>
                <a:cs typeface="Calibri"/>
                <a:sym typeface="Calibri"/>
              </a:rPr>
              <a:t>Belonging through non-contingent and contingent </a:t>
            </a:r>
            <a:r>
              <a:rPr lang="en-US" sz="3200">
                <a:solidFill>
                  <a:srgbClr val="000000"/>
                </a:solidFill>
                <a:latin typeface="Calibri"/>
                <a:ea typeface="Calibri"/>
                <a:cs typeface="Calibri"/>
                <a:sym typeface="Calibri"/>
              </a:rPr>
              <a:t>praise</a:t>
            </a:r>
            <a:endParaRPr sz="3200" i="0" u="none">
              <a:solidFill>
                <a:srgbClr val="000000"/>
              </a:solidFill>
              <a:latin typeface="Calibri"/>
              <a:ea typeface="Calibri"/>
              <a:cs typeface="Calibri"/>
              <a:sym typeface="Calibri"/>
            </a:endParaRPr>
          </a:p>
        </p:txBody>
      </p:sp>
      <p:sp>
        <p:nvSpPr>
          <p:cNvPr id="814" name="Google Shape;814;p78"/>
          <p:cNvSpPr txBox="1">
            <a:spLocks noGrp="1"/>
          </p:cNvSpPr>
          <p:nvPr>
            <p:ph type="title"/>
          </p:nvPr>
        </p:nvSpPr>
        <p:spPr>
          <a:xfrm>
            <a:off x="295925" y="201825"/>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Meet Basic Needs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8"/>
          <p:cNvSpPr/>
          <p:nvPr/>
        </p:nvSpPr>
        <p:spPr>
          <a:xfrm>
            <a:off x="457200" y="2819650"/>
            <a:ext cx="8229603" cy="2091400"/>
          </a:xfrm>
          <a:prstGeom prst="rect">
            <a:avLst/>
          </a:prstGeom>
        </p:spPr>
        <p:txBody>
          <a:bodyPr>
            <a:prstTxWarp prst="textPlain">
              <a:avLst/>
            </a:prstTxWarp>
          </a:bodyPr>
          <a:lstStyle/>
          <a:p>
            <a:pPr lvl="0" algn="ctr"/>
            <a:r>
              <a:rPr b="0" i="0">
                <a:ln>
                  <a:noFill/>
                </a:ln>
                <a:noFill/>
                <a:latin typeface="Arial"/>
              </a:rPr>
              <a:t>5, 4, 3, 2, 1</a:t>
            </a:r>
          </a:p>
        </p:txBody>
      </p:sp>
      <p:sp>
        <p:nvSpPr>
          <p:cNvPr id="236" name="Google Shape;236;p8"/>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00"/>
              </a:spcBef>
              <a:spcAft>
                <a:spcPts val="0"/>
              </a:spcAft>
              <a:buSzPts val="3200"/>
              <a:buNone/>
            </a:pPr>
            <a:endParaRPr sz="3200" b="0" i="0" u="none">
              <a:solidFill>
                <a:srgbClr val="000000"/>
              </a:solidFill>
              <a:latin typeface="Verdana"/>
              <a:ea typeface="Verdana"/>
              <a:cs typeface="Verdana"/>
              <a:sym typeface="Verdana"/>
            </a:endParaRPr>
          </a:p>
          <a:p>
            <a:pPr marL="0" lvl="0" indent="0" algn="ctr" rtl="0">
              <a:lnSpc>
                <a:spcPct val="100000"/>
              </a:lnSpc>
              <a:spcBef>
                <a:spcPts val="300"/>
              </a:spcBef>
              <a:spcAft>
                <a:spcPts val="0"/>
              </a:spcAft>
              <a:buSzPts val="3200"/>
              <a:buNone/>
            </a:pPr>
            <a:r>
              <a:rPr lang="en-US" sz="3600" i="0" u="none">
                <a:solidFill>
                  <a:srgbClr val="000000"/>
                </a:solidFill>
                <a:latin typeface="Calibri"/>
                <a:ea typeface="Calibri"/>
                <a:cs typeface="Calibri"/>
                <a:sym typeface="Calibri"/>
              </a:rPr>
              <a:t>Attention Getting Signal:</a:t>
            </a:r>
            <a:endParaRPr sz="3600">
              <a:latin typeface="Calibri"/>
              <a:ea typeface="Calibri"/>
              <a:cs typeface="Calibri"/>
              <a:sym typeface="Calibri"/>
            </a:endParaRPr>
          </a:p>
          <a:p>
            <a:pPr marL="0" lvl="0" indent="0" algn="ctr" rtl="0">
              <a:lnSpc>
                <a:spcPct val="100000"/>
              </a:lnSpc>
              <a:spcBef>
                <a:spcPts val="300"/>
              </a:spcBef>
              <a:spcAft>
                <a:spcPts val="0"/>
              </a:spcAft>
              <a:buSzPts val="3200"/>
              <a:buNone/>
            </a:pPr>
            <a:endParaRPr sz="3200" b="0" i="0" u="none">
              <a:solidFill>
                <a:srgbClr val="000000"/>
              </a:solidFill>
              <a:latin typeface="Verdana"/>
              <a:ea typeface="Verdana"/>
              <a:cs typeface="Verdana"/>
              <a:sym typeface="Verdana"/>
            </a:endParaRPr>
          </a:p>
          <a:p>
            <a:pPr marL="0" lvl="0" indent="0" algn="ctr" rtl="0">
              <a:lnSpc>
                <a:spcPct val="100000"/>
              </a:lnSpc>
              <a:spcBef>
                <a:spcPts val="300"/>
              </a:spcBef>
              <a:spcAft>
                <a:spcPts val="0"/>
              </a:spcAft>
              <a:buSzPts val="3200"/>
              <a:buNone/>
            </a:pPr>
            <a:r>
              <a:rPr lang="en-US" sz="3200">
                <a:solidFill>
                  <a:srgbClr val="000000"/>
                </a:solidFill>
                <a:latin typeface="Verdana"/>
                <a:ea typeface="Verdana"/>
                <a:cs typeface="Verdana"/>
                <a:sym typeface="Verdana"/>
              </a:rPr>
              <a:t>Have fun and…</a:t>
            </a:r>
            <a:endParaRPr sz="3200">
              <a:solidFill>
                <a:srgbClr val="000000"/>
              </a:solidFill>
              <a:latin typeface="Verdana"/>
              <a:ea typeface="Verdana"/>
              <a:cs typeface="Verdana"/>
              <a:sym typeface="Verdana"/>
            </a:endParaRPr>
          </a:p>
          <a:p>
            <a:pPr marL="0" lvl="0" indent="0" algn="ctr" rtl="0">
              <a:lnSpc>
                <a:spcPct val="100000"/>
              </a:lnSpc>
              <a:spcBef>
                <a:spcPts val="300"/>
              </a:spcBef>
              <a:spcAft>
                <a:spcPts val="0"/>
              </a:spcAft>
              <a:buSzPts val="3200"/>
              <a:buNone/>
            </a:pPr>
            <a:endParaRPr sz="3200">
              <a:solidFill>
                <a:srgbClr val="000000"/>
              </a:solidFill>
              <a:latin typeface="Verdana"/>
              <a:ea typeface="Verdana"/>
              <a:cs typeface="Verdana"/>
              <a:sym typeface="Verdana"/>
            </a:endParaRPr>
          </a:p>
          <a:p>
            <a:pPr marL="0" lvl="0" indent="0" algn="ctr" rtl="0">
              <a:lnSpc>
                <a:spcPct val="100000"/>
              </a:lnSpc>
              <a:spcBef>
                <a:spcPts val="300"/>
              </a:spcBef>
              <a:spcAft>
                <a:spcPts val="0"/>
              </a:spcAft>
              <a:buSzPts val="3200"/>
              <a:buNone/>
            </a:pPr>
            <a:r>
              <a:rPr lang="en-US" sz="3200">
                <a:solidFill>
                  <a:srgbClr val="000000"/>
                </a:solidFill>
                <a:latin typeface="Verdana"/>
                <a:ea typeface="Verdana"/>
                <a:cs typeface="Verdana"/>
                <a:sym typeface="Verdana"/>
              </a:rPr>
              <a:t>Stay cool!</a:t>
            </a:r>
            <a:endParaRPr sz="3200">
              <a:solidFill>
                <a:srgbClr val="000000"/>
              </a:solidFill>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3200" b="0" i="0" u="none">
              <a:solidFill>
                <a:srgbClr val="000000"/>
              </a:solidFill>
              <a:latin typeface="Verdana"/>
              <a:ea typeface="Verdana"/>
              <a:cs typeface="Verdana"/>
              <a:sym typeface="Verdana"/>
            </a:endParaRPr>
          </a:p>
        </p:txBody>
      </p:sp>
      <p:sp>
        <p:nvSpPr>
          <p:cNvPr id="237" name="Google Shape;237;p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 Routines for Our Time Together</a:t>
            </a:r>
            <a:endParaRPr/>
          </a:p>
        </p:txBody>
      </p:sp>
      <p:pic>
        <p:nvPicPr>
          <p:cNvPr id="238" name="Google Shape;238;p8" descr="a cartoon cat wearing sunglasses is peeking out from behind a wall . (Provided by Tenor)"/>
          <p:cNvPicPr preferRelativeResize="0"/>
          <p:nvPr/>
        </p:nvPicPr>
        <p:blipFill>
          <a:blip r:embed="rId3">
            <a:alphaModFix/>
          </a:blip>
          <a:stretch>
            <a:fillRect/>
          </a:stretch>
        </p:blipFill>
        <p:spPr>
          <a:xfrm>
            <a:off x="783950" y="3704725"/>
            <a:ext cx="1657350" cy="1905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79"/>
          <p:cNvSpPr txBox="1">
            <a:spLocks noGrp="1"/>
          </p:cNvSpPr>
          <p:nvPr>
            <p:ph type="body" idx="1"/>
          </p:nvPr>
        </p:nvSpPr>
        <p:spPr>
          <a:xfrm>
            <a:off x="625450" y="1511300"/>
            <a:ext cx="8059800"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3600" i="0" u="none">
                <a:solidFill>
                  <a:srgbClr val="000000"/>
                </a:solidFill>
                <a:latin typeface="Calibri"/>
                <a:ea typeface="Calibri"/>
                <a:cs typeface="Calibri"/>
                <a:sym typeface="Calibri"/>
              </a:rPr>
              <a:t>What is one thing you do to establish a sense of emotional safety in your classroom?</a:t>
            </a:r>
            <a:endParaRPr sz="3600">
              <a:latin typeface="Calibri"/>
              <a:ea typeface="Calibri"/>
              <a:cs typeface="Calibri"/>
              <a:sym typeface="Calibri"/>
            </a:endParaRPr>
          </a:p>
          <a:p>
            <a:pPr marL="0" lvl="0" indent="0" algn="l" rtl="0">
              <a:lnSpc>
                <a:spcPct val="90000"/>
              </a:lnSpc>
              <a:spcBef>
                <a:spcPts val="1800"/>
              </a:spcBef>
              <a:spcAft>
                <a:spcPts val="0"/>
              </a:spcAft>
              <a:buSzPts val="3200"/>
              <a:buNone/>
            </a:pPr>
            <a:endParaRPr sz="36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SzPts val="3200"/>
              <a:buNone/>
            </a:pPr>
            <a:r>
              <a:rPr lang="en-US" sz="3600" i="0" u="none">
                <a:solidFill>
                  <a:srgbClr val="000000"/>
                </a:solidFill>
                <a:latin typeface="Calibri"/>
                <a:ea typeface="Calibri"/>
                <a:cs typeface="Calibri"/>
                <a:sym typeface="Calibri"/>
              </a:rPr>
              <a:t>Be prepared to share 1 or 2 ideas from your table.</a:t>
            </a:r>
            <a:endParaRPr sz="3600">
              <a:latin typeface="Calibri"/>
              <a:ea typeface="Calibri"/>
              <a:cs typeface="Calibri"/>
              <a:sym typeface="Calibri"/>
            </a:endParaRPr>
          </a:p>
          <a:p>
            <a:pPr marL="457200" lvl="0" indent="-228600" algn="l" rtl="0">
              <a:lnSpc>
                <a:spcPct val="100000"/>
              </a:lnSpc>
              <a:spcBef>
                <a:spcPts val="1800"/>
              </a:spcBef>
              <a:spcAft>
                <a:spcPts val="0"/>
              </a:spcAft>
              <a:buSzPts val="3200"/>
              <a:buNone/>
            </a:pPr>
            <a:endParaRPr sz="3200" b="0" i="0" u="none">
              <a:solidFill>
                <a:srgbClr val="000000"/>
              </a:solidFill>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3200" b="0" i="0" u="none">
              <a:solidFill>
                <a:srgbClr val="000000"/>
              </a:solidFill>
              <a:latin typeface="Verdana"/>
              <a:ea typeface="Verdana"/>
              <a:cs typeface="Verdana"/>
              <a:sym typeface="Verdana"/>
            </a:endParaRPr>
          </a:p>
        </p:txBody>
      </p:sp>
      <p:sp>
        <p:nvSpPr>
          <p:cNvPr id="821" name="Google Shape;821;p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Discussion</a:t>
            </a:r>
            <a:endParaRPr/>
          </a:p>
        </p:txBody>
      </p:sp>
      <p:sp>
        <p:nvSpPr>
          <p:cNvPr id="822" name="Google Shape;822;p79"/>
          <p:cNvSpPr/>
          <p:nvPr/>
        </p:nvSpPr>
        <p:spPr>
          <a:xfrm>
            <a:off x="7915262" y="427050"/>
            <a:ext cx="769956" cy="746114"/>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8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The Importance of </a:t>
            </a:r>
            <a:r>
              <a:rPr lang="en-US" sz="4000" b="0" i="0" u="none">
                <a:solidFill>
                  <a:srgbClr val="FFFFFF"/>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Relationships</a:t>
            </a:r>
            <a:endParaRPr/>
          </a:p>
        </p:txBody>
      </p:sp>
      <p:pic>
        <p:nvPicPr>
          <p:cNvPr id="828" name="Google Shape;828;p80" title="Why every student deserves a champion ¦ Rita Pierson (1080p_30fps_H264-128kbit_AAC).mp4">
            <a:hlinkClick r:id="rId3"/>
          </p:cNvPr>
          <p:cNvPicPr preferRelativeResize="0"/>
          <p:nvPr/>
        </p:nvPicPr>
        <p:blipFill>
          <a:blip r:embed="rId4">
            <a:alphaModFix/>
          </a:blip>
          <a:stretch>
            <a:fillRect/>
          </a:stretch>
        </p:blipFill>
        <p:spPr>
          <a:xfrm>
            <a:off x="1832238" y="1744400"/>
            <a:ext cx="5479525" cy="4109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animEffect transition="in" filter="fade">
                                      <p:cBhvr>
                                        <p:cTn id="7" dur="10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1"/>
          <p:cNvSpPr txBox="1">
            <a:spLocks noGrp="1"/>
          </p:cNvSpPr>
          <p:nvPr>
            <p:ph type="body" idx="1"/>
          </p:nvPr>
        </p:nvSpPr>
        <p:spPr>
          <a:xfrm>
            <a:off x="455625" y="1625600"/>
            <a:ext cx="8232900" cy="43815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00"/>
              </a:spcBef>
              <a:spcAft>
                <a:spcPts val="0"/>
              </a:spcAft>
              <a:buSzPts val="3200"/>
              <a:buNone/>
            </a:pPr>
            <a:endParaRPr sz="3600">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endParaRPr sz="3600">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r>
              <a:rPr lang="en-US" sz="3600" i="0" u="none">
                <a:solidFill>
                  <a:srgbClr val="000000"/>
                </a:solidFill>
                <a:latin typeface="Calibri"/>
                <a:ea typeface="Calibri"/>
                <a:cs typeface="Calibri"/>
                <a:sym typeface="Calibri"/>
              </a:rPr>
              <a:t>What resonated with you about this video?</a:t>
            </a:r>
            <a:endParaRPr sz="3600">
              <a:latin typeface="Calibri"/>
              <a:ea typeface="Calibri"/>
              <a:cs typeface="Calibri"/>
              <a:sym typeface="Calibri"/>
            </a:endParaRPr>
          </a:p>
          <a:p>
            <a:pPr marL="25400" lvl="0" indent="0" algn="l" rtl="0">
              <a:lnSpc>
                <a:spcPct val="100000"/>
              </a:lnSpc>
              <a:spcBef>
                <a:spcPts val="600"/>
              </a:spcBef>
              <a:spcAft>
                <a:spcPts val="0"/>
              </a:spcAft>
              <a:buSzPts val="3200"/>
              <a:buNone/>
            </a:pPr>
            <a:endParaRPr sz="3600" i="0" u="none">
              <a:solidFill>
                <a:srgbClr val="000000"/>
              </a:solidFill>
              <a:latin typeface="Calibri"/>
              <a:ea typeface="Calibri"/>
              <a:cs typeface="Calibri"/>
              <a:sym typeface="Calibri"/>
            </a:endParaRPr>
          </a:p>
          <a:p>
            <a:pPr marL="457200" lvl="0" indent="-228600" algn="l" rtl="0">
              <a:lnSpc>
                <a:spcPct val="100000"/>
              </a:lnSpc>
              <a:spcBef>
                <a:spcPts val="640"/>
              </a:spcBef>
              <a:spcAft>
                <a:spcPts val="0"/>
              </a:spcAft>
              <a:buSzPts val="3200"/>
              <a:buNone/>
            </a:pPr>
            <a:endParaRPr sz="3200" b="0" i="0" u="none">
              <a:solidFill>
                <a:srgbClr val="000000"/>
              </a:solidFill>
              <a:latin typeface="Verdana"/>
              <a:ea typeface="Verdana"/>
              <a:cs typeface="Verdana"/>
              <a:sym typeface="Verdana"/>
            </a:endParaRPr>
          </a:p>
        </p:txBody>
      </p:sp>
      <p:sp>
        <p:nvSpPr>
          <p:cNvPr id="834" name="Google Shape;834;p8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Discussion</a:t>
            </a:r>
            <a:endParaRPr/>
          </a:p>
        </p:txBody>
      </p:sp>
      <p:sp>
        <p:nvSpPr>
          <p:cNvPr id="835" name="Google Shape;835;p81"/>
          <p:cNvSpPr/>
          <p:nvPr/>
        </p:nvSpPr>
        <p:spPr>
          <a:xfrm>
            <a:off x="7915262" y="426250"/>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2"/>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3600" i="0" u="none">
                <a:solidFill>
                  <a:srgbClr val="000000"/>
                </a:solidFill>
                <a:latin typeface="Calibri"/>
                <a:ea typeface="Calibri"/>
                <a:cs typeface="Calibri"/>
                <a:sym typeface="Calibri"/>
              </a:rPr>
              <a:t>Reflect on the strategies and practices that we have covered today.</a:t>
            </a:r>
            <a:endParaRPr sz="3600">
              <a:latin typeface="Calibri"/>
              <a:ea typeface="Calibri"/>
              <a:cs typeface="Calibri"/>
              <a:sym typeface="Calibri"/>
            </a:endParaRPr>
          </a:p>
          <a:p>
            <a:pPr marL="0" lvl="0" indent="0" algn="l" rtl="0">
              <a:lnSpc>
                <a:spcPct val="90000"/>
              </a:lnSpc>
              <a:spcBef>
                <a:spcPts val="1200"/>
              </a:spcBef>
              <a:spcAft>
                <a:spcPts val="0"/>
              </a:spcAft>
              <a:buSzPts val="3200"/>
              <a:buNone/>
            </a:pPr>
            <a:endParaRPr sz="3600" i="0" u="none">
              <a:solidFill>
                <a:srgbClr val="000000"/>
              </a:solidFill>
              <a:latin typeface="Calibri"/>
              <a:ea typeface="Calibri"/>
              <a:cs typeface="Calibri"/>
              <a:sym typeface="Calibri"/>
            </a:endParaRPr>
          </a:p>
          <a:p>
            <a:pPr marL="0" lvl="0" indent="0" algn="l" rtl="0">
              <a:lnSpc>
                <a:spcPct val="90000"/>
              </a:lnSpc>
              <a:spcBef>
                <a:spcPts val="1200"/>
              </a:spcBef>
              <a:spcAft>
                <a:spcPts val="1200"/>
              </a:spcAft>
              <a:buSzPts val="3200"/>
              <a:buNone/>
            </a:pPr>
            <a:r>
              <a:rPr lang="en-US" sz="3600" i="0" u="none">
                <a:solidFill>
                  <a:srgbClr val="000000"/>
                </a:solidFill>
                <a:latin typeface="Calibri"/>
                <a:ea typeface="Calibri"/>
                <a:cs typeface="Calibri"/>
                <a:sym typeface="Calibri"/>
              </a:rPr>
              <a:t>What are some things you have learned that you can apply to access your own brilliance?</a:t>
            </a:r>
            <a:endParaRPr sz="3600">
              <a:latin typeface="Calibri"/>
              <a:ea typeface="Calibri"/>
              <a:cs typeface="Calibri"/>
              <a:sym typeface="Calibri"/>
            </a:endParaRPr>
          </a:p>
        </p:txBody>
      </p:sp>
      <p:sp>
        <p:nvSpPr>
          <p:cNvPr id="841" name="Google Shape;841;p8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Independent Reflection</a:t>
            </a:r>
            <a:endParaRPr/>
          </a:p>
        </p:txBody>
      </p:sp>
      <p:grpSp>
        <p:nvGrpSpPr>
          <p:cNvPr id="842" name="Google Shape;842;p82"/>
          <p:cNvGrpSpPr/>
          <p:nvPr/>
        </p:nvGrpSpPr>
        <p:grpSpPr>
          <a:xfrm>
            <a:off x="8037512" y="274637"/>
            <a:ext cx="649287" cy="660400"/>
            <a:chOff x="1490050" y="3805975"/>
            <a:chExt cx="491900" cy="482350"/>
          </a:xfrm>
        </p:grpSpPr>
        <p:sp>
          <p:nvSpPr>
            <p:cNvPr id="843" name="Google Shape;843;p82"/>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44" name="Google Shape;844;p82"/>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45" name="Google Shape;845;p82"/>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46" name="Google Shape;846;p82"/>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83"/>
          <p:cNvSpPr txBox="1">
            <a:spLocks noGrp="1"/>
          </p:cNvSpPr>
          <p:nvPr>
            <p:ph type="body" idx="1"/>
          </p:nvPr>
        </p:nvSpPr>
        <p:spPr>
          <a:xfrm>
            <a:off x="455562" y="1717025"/>
            <a:ext cx="8232900"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300" i="0" u="none">
                <a:solidFill>
                  <a:srgbClr val="000000"/>
                </a:solidFill>
                <a:latin typeface="Calibri"/>
                <a:ea typeface="Calibri"/>
                <a:cs typeface="Calibri"/>
                <a:sym typeface="Calibri"/>
              </a:rPr>
              <a:t>Choose an item from the bag.</a:t>
            </a:r>
            <a:endParaRPr sz="33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300" i="0" u="none">
                <a:solidFill>
                  <a:srgbClr val="000000"/>
                </a:solidFill>
                <a:latin typeface="Calibri"/>
                <a:ea typeface="Calibri"/>
                <a:cs typeface="Calibri"/>
                <a:sym typeface="Calibri"/>
              </a:rPr>
              <a:t>How is this item connected to what we have learned today?</a:t>
            </a:r>
            <a:endParaRPr sz="33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300" i="0" u="none">
                <a:solidFill>
                  <a:srgbClr val="000000"/>
                </a:solidFill>
                <a:latin typeface="Calibri"/>
                <a:ea typeface="Calibri"/>
                <a:cs typeface="Calibri"/>
                <a:sym typeface="Calibri"/>
              </a:rPr>
              <a:t>Share in your small group.</a:t>
            </a:r>
            <a:endParaRPr sz="3300" i="0" u="none">
              <a:solidFill>
                <a:srgbClr val="000000"/>
              </a:solidFill>
              <a:latin typeface="Calibri"/>
              <a:ea typeface="Calibri"/>
              <a:cs typeface="Calibri"/>
              <a:sym typeface="Calibri"/>
            </a:endParaRPr>
          </a:p>
          <a:p>
            <a:pPr marL="0" lvl="0" indent="0" algn="l" rtl="0">
              <a:lnSpc>
                <a:spcPct val="90000"/>
              </a:lnSpc>
              <a:spcBef>
                <a:spcPts val="1800"/>
              </a:spcBef>
              <a:spcAft>
                <a:spcPts val="1800"/>
              </a:spcAft>
              <a:buNone/>
            </a:pPr>
            <a:r>
              <a:rPr lang="en-US" sz="3300" i="0" u="none">
                <a:solidFill>
                  <a:srgbClr val="000000"/>
                </a:solidFill>
                <a:latin typeface="Calibri"/>
                <a:ea typeface="Calibri"/>
                <a:cs typeface="Calibri"/>
                <a:sym typeface="Calibri"/>
              </a:rPr>
              <a:t>As a table, pick two people to share out with the larger group.</a:t>
            </a:r>
            <a:endParaRPr sz="3300">
              <a:latin typeface="Calibri"/>
              <a:ea typeface="Calibri"/>
              <a:cs typeface="Calibri"/>
              <a:sym typeface="Calibri"/>
            </a:endParaRPr>
          </a:p>
        </p:txBody>
      </p:sp>
      <p:sp>
        <p:nvSpPr>
          <p:cNvPr id="852" name="Google Shape;852;p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Grab Bag Activity</a:t>
            </a:r>
            <a:endParaRPr/>
          </a:p>
        </p:txBody>
      </p:sp>
      <p:grpSp>
        <p:nvGrpSpPr>
          <p:cNvPr id="853" name="Google Shape;853;p83"/>
          <p:cNvGrpSpPr/>
          <p:nvPr/>
        </p:nvGrpSpPr>
        <p:grpSpPr>
          <a:xfrm>
            <a:off x="7973982" y="465931"/>
            <a:ext cx="711222" cy="668339"/>
            <a:chOff x="5651375" y="3806450"/>
            <a:chExt cx="481825" cy="481825"/>
          </a:xfrm>
        </p:grpSpPr>
        <p:sp>
          <p:nvSpPr>
            <p:cNvPr id="854" name="Google Shape;854;p83"/>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55" name="Google Shape;855;p83"/>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56" name="Google Shape;856;p83"/>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lnTo>
                    <a:pt x="14153" y="10202"/>
                  </a:ln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57" name="Google Shape;857;p83"/>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84"/>
          <p:cNvSpPr txBox="1"/>
          <p:nvPr/>
        </p:nvSpPr>
        <p:spPr>
          <a:xfrm>
            <a:off x="5422900" y="5546725"/>
            <a:ext cx="3130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u="sng">
                <a:solidFill>
                  <a:schemeClr val="hlink"/>
                </a:solidFill>
                <a:hlinkClick r:id="rId3"/>
              </a:rPr>
              <a:t>https://forms.gle/k37T5uZdftXdxa9r6</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863" name="Google Shape;863;p84"/>
          <p:cNvSpPr/>
          <p:nvPr/>
        </p:nvSpPr>
        <p:spPr>
          <a:xfrm>
            <a:off x="2259512" y="3497700"/>
            <a:ext cx="2959200" cy="1143000"/>
          </a:xfrm>
          <a:prstGeom prst="rightArrow">
            <a:avLst>
              <a:gd name="adj1" fmla="val 17429"/>
              <a:gd name="adj2" fmla="val 50000"/>
            </a:avLst>
          </a:prstGeom>
          <a:solidFill>
            <a:srgbClr val="00ACC3">
              <a:alpha val="84313"/>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64" name="Google Shape;864;p84"/>
          <p:cNvSpPr txBox="1">
            <a:spLocks noGrp="1"/>
          </p:cNvSpPr>
          <p:nvPr>
            <p:ph type="body" idx="1"/>
          </p:nvPr>
        </p:nvSpPr>
        <p:spPr>
          <a:xfrm>
            <a:off x="2161625" y="1511300"/>
            <a:ext cx="6133800" cy="3017700"/>
          </a:xfrm>
          <a:prstGeom prst="rect">
            <a:avLst/>
          </a:prstGeom>
          <a:noFill/>
          <a:ln>
            <a:noFill/>
          </a:ln>
        </p:spPr>
        <p:txBody>
          <a:bodyPr spcFirstLastPara="1" wrap="square" lIns="91425" tIns="45700" rIns="91425" bIns="45700" anchor="t" anchorCtr="0">
            <a:noAutofit/>
          </a:bodyPr>
          <a:lstStyle/>
          <a:p>
            <a:pPr marL="25400" lvl="0" indent="0" algn="ctr" rtl="0">
              <a:lnSpc>
                <a:spcPct val="100000"/>
              </a:lnSpc>
              <a:spcBef>
                <a:spcPts val="600"/>
              </a:spcBef>
              <a:spcAft>
                <a:spcPts val="0"/>
              </a:spcAft>
              <a:buSzPts val="3200"/>
              <a:buNone/>
            </a:pPr>
            <a:r>
              <a:rPr lang="en-US" sz="3700" i="0" u="none">
                <a:solidFill>
                  <a:srgbClr val="000000"/>
                </a:solidFill>
                <a:latin typeface="Calibri"/>
                <a:ea typeface="Calibri"/>
                <a:cs typeface="Calibri"/>
                <a:sym typeface="Calibri"/>
              </a:rPr>
              <a:t>Please complete the exit ticket before you leave for the </a:t>
            </a:r>
            <a:r>
              <a:rPr lang="en-US" sz="3700" i="0" u="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day</a:t>
            </a:r>
            <a:r>
              <a:rPr lang="en-US" sz="3700" i="0" u="none">
                <a:solidFill>
                  <a:srgbClr val="000000"/>
                </a:solidFill>
                <a:latin typeface="Calibri"/>
                <a:ea typeface="Calibri"/>
                <a:cs typeface="Calibri"/>
                <a:sym typeface="Calibri"/>
              </a:rPr>
              <a:t>!</a:t>
            </a:r>
            <a:endParaRPr sz="2300">
              <a:latin typeface="Calibri"/>
              <a:ea typeface="Calibri"/>
              <a:cs typeface="Calibri"/>
              <a:sym typeface="Calibri"/>
            </a:endParaRPr>
          </a:p>
        </p:txBody>
      </p:sp>
      <p:sp>
        <p:nvSpPr>
          <p:cNvPr id="865" name="Google Shape;865;p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Exit Ticket</a:t>
            </a:r>
            <a:endParaRPr/>
          </a:p>
        </p:txBody>
      </p:sp>
      <p:pic>
        <p:nvPicPr>
          <p:cNvPr id="866" name="Google Shape;866;p84" title="Screenshot 2025-06-27 at 11.42.49 AM.png"/>
          <p:cNvPicPr preferRelativeResize="0"/>
          <p:nvPr/>
        </p:nvPicPr>
        <p:blipFill>
          <a:blip r:embed="rId4">
            <a:alphaModFix/>
          </a:blip>
          <a:stretch>
            <a:fillRect/>
          </a:stretch>
        </p:blipFill>
        <p:spPr>
          <a:xfrm>
            <a:off x="5583650" y="2869300"/>
            <a:ext cx="2603151" cy="25948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9" descr="Fist to Five" title="Fist to Five"/>
          <p:cNvPicPr preferRelativeResize="0"/>
          <p:nvPr/>
        </p:nvPicPr>
        <p:blipFill rotWithShape="1">
          <a:blip r:embed="rId3">
            <a:alphaModFix/>
          </a:blip>
          <a:srcRect/>
          <a:stretch/>
        </p:blipFill>
        <p:spPr>
          <a:xfrm>
            <a:off x="1870972" y="1828500"/>
            <a:ext cx="5293878" cy="4572000"/>
          </a:xfrm>
          <a:prstGeom prst="rect">
            <a:avLst/>
          </a:prstGeom>
          <a:noFill/>
          <a:ln>
            <a:noFill/>
          </a:ln>
        </p:spPr>
      </p:pic>
      <p:sp>
        <p:nvSpPr>
          <p:cNvPr id="244" name="Google Shape;244;p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Fist to Five</a:t>
            </a:r>
            <a:endParaRPr/>
          </a:p>
        </p:txBody>
      </p:sp>
    </p:spTree>
  </p:cSld>
  <p:clrMapOvr>
    <a:masterClrMapping/>
  </p:clrMapOvr>
</p:sld>
</file>

<file path=ppt/theme/theme1.xml><?xml version="1.0" encoding="utf-8"?>
<a:theme xmlns:a="http://schemas.openxmlformats.org/drawingml/2006/main" name="MTSS Dar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2434</Words>
  <Application>Microsoft Office PowerPoint</Application>
  <PresentationFormat>On-screen Show (4:3)</PresentationFormat>
  <Paragraphs>456</Paragraphs>
  <Slides>85</Slides>
  <Notes>85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85</vt:i4>
      </vt:variant>
    </vt:vector>
  </HeadingPairs>
  <TitlesOfParts>
    <vt:vector size="96" baseType="lpstr">
      <vt:lpstr>Times New Roman</vt:lpstr>
      <vt:lpstr>Dosis</vt:lpstr>
      <vt:lpstr>Pacifico</vt:lpstr>
      <vt:lpstr>Verdana</vt:lpstr>
      <vt:lpstr>Comic Sans MS</vt:lpstr>
      <vt:lpstr>Arial</vt:lpstr>
      <vt:lpstr>Caveat</vt:lpstr>
      <vt:lpstr>Quattrocento Sans</vt:lpstr>
      <vt:lpstr>Calibri</vt:lpstr>
      <vt:lpstr>Roboto</vt:lpstr>
      <vt:lpstr>MTSS Dark</vt:lpstr>
      <vt:lpstr>Defusing Disruptive Behavior</vt:lpstr>
      <vt:lpstr>A Message of Gratitude</vt:lpstr>
      <vt:lpstr>Establishing Our Purpose</vt:lpstr>
      <vt:lpstr>Materials</vt:lpstr>
      <vt:lpstr>Honoring Your Expertise</vt:lpstr>
      <vt:lpstr>Community Agreements</vt:lpstr>
      <vt:lpstr>Setting Intentions</vt:lpstr>
      <vt:lpstr> Routines for Our Time Together</vt:lpstr>
      <vt:lpstr>Fist to Five</vt:lpstr>
      <vt:lpstr>Community Parking Lot</vt:lpstr>
      <vt:lpstr>Agenda for Today</vt:lpstr>
      <vt:lpstr>A Balanced Approach to Implementation</vt:lpstr>
      <vt:lpstr>Personal Reflection</vt:lpstr>
      <vt:lpstr>PowerPoint Presentation</vt:lpstr>
      <vt:lpstr>Foundational Understandings  of Behavior</vt:lpstr>
      <vt:lpstr>    Behavior is Communication</vt:lpstr>
      <vt:lpstr>Why do they keep doing that?</vt:lpstr>
      <vt:lpstr>ABC’s of Behavior Example </vt:lpstr>
      <vt:lpstr>ABC’s of Behavior Example 2</vt:lpstr>
      <vt:lpstr>ABC’s of Behavior Example 3</vt:lpstr>
      <vt:lpstr>Reflection</vt:lpstr>
      <vt:lpstr>Setting Events</vt:lpstr>
      <vt:lpstr>ABC’s of Behavior</vt:lpstr>
      <vt:lpstr>ABC’s of Behavior and Setting Events</vt:lpstr>
      <vt:lpstr>Small Group Discussion</vt:lpstr>
      <vt:lpstr>Let’s Take a Break</vt:lpstr>
      <vt:lpstr>Reflection &amp; Small Group Discussion</vt:lpstr>
      <vt:lpstr>Behavior Chains</vt:lpstr>
      <vt:lpstr>Responding</vt:lpstr>
      <vt:lpstr>Behavior Chain</vt:lpstr>
      <vt:lpstr>Reflection</vt:lpstr>
      <vt:lpstr>What else can contribute to behavior?</vt:lpstr>
      <vt:lpstr>Impact of Hardships on Behavior</vt:lpstr>
      <vt:lpstr>Types of Hardships</vt:lpstr>
      <vt:lpstr>Shoe Partner</vt:lpstr>
      <vt:lpstr>The Impact of Hardships</vt:lpstr>
      <vt:lpstr>Impact in the Classroom?</vt:lpstr>
      <vt:lpstr>Flip Your Lid</vt:lpstr>
      <vt:lpstr>Small Group Discussion </vt:lpstr>
      <vt:lpstr>Survival Brain</vt:lpstr>
      <vt:lpstr>Fight, Flight, Freeze, Appease</vt:lpstr>
      <vt:lpstr>What Does This Look Like?</vt:lpstr>
      <vt:lpstr>Four Corners Activity</vt:lpstr>
      <vt:lpstr>Four Corners Activity Continued</vt:lpstr>
      <vt:lpstr>Small Group Discussion</vt:lpstr>
      <vt:lpstr>Reflection</vt:lpstr>
      <vt:lpstr>Responding</vt:lpstr>
      <vt:lpstr>Lunch Break</vt:lpstr>
      <vt:lpstr>The Escalation Cycle</vt:lpstr>
      <vt:lpstr>How Full is Your Cup?</vt:lpstr>
      <vt:lpstr>Independent Reflection</vt:lpstr>
      <vt:lpstr>Let’s Talk About Stress</vt:lpstr>
      <vt:lpstr>The Stress Cycle</vt:lpstr>
      <vt:lpstr>The Impact of Ongoing Stress</vt:lpstr>
      <vt:lpstr>Make A New Connection</vt:lpstr>
      <vt:lpstr>Window of Tolerance</vt:lpstr>
      <vt:lpstr>Small Group Discussion</vt:lpstr>
      <vt:lpstr>Our Role in the Escalation Cycle?</vt:lpstr>
      <vt:lpstr>Self-Care Wheel</vt:lpstr>
      <vt:lpstr>What is Wellness?</vt:lpstr>
      <vt:lpstr>Small Group Discussion</vt:lpstr>
      <vt:lpstr>Words of Wisdom</vt:lpstr>
      <vt:lpstr>Vulnerable Decision Points (VDP)</vt:lpstr>
      <vt:lpstr>Situations</vt:lpstr>
      <vt:lpstr>Decision States</vt:lpstr>
      <vt:lpstr>Example: Resource Depletion</vt:lpstr>
      <vt:lpstr>Small Group Brainstorming and Discussion</vt:lpstr>
      <vt:lpstr>Let’s Take a Break</vt:lpstr>
      <vt:lpstr>Vulnerable Decision Points  &amp; Neutralizing Routines</vt:lpstr>
      <vt:lpstr>Goal of Neutralizing Routines</vt:lpstr>
      <vt:lpstr>Emotions are Our Warning System</vt:lpstr>
      <vt:lpstr>Emotional Agility</vt:lpstr>
      <vt:lpstr>Neutralizing Routines</vt:lpstr>
      <vt:lpstr>A Quick Neutralizing Routine</vt:lpstr>
      <vt:lpstr>Mindfulness as a Neutralizing Routine</vt:lpstr>
      <vt:lpstr>Small Group Discussion</vt:lpstr>
      <vt:lpstr>Independent Reflection</vt:lpstr>
      <vt:lpstr>PowerPoint Presentation</vt:lpstr>
      <vt:lpstr>Meet Basic Needs </vt:lpstr>
      <vt:lpstr>Small Group Discussion</vt:lpstr>
      <vt:lpstr>The Importance of Relationships</vt:lpstr>
      <vt:lpstr>Small Group Discussion</vt:lpstr>
      <vt:lpstr>Independent Reflection</vt:lpstr>
      <vt:lpstr>Grab Bag Activity</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Wendi Jenkins</dc:creator>
  <cp:lastModifiedBy>Matthew Tayman</cp:lastModifiedBy>
  <cp:revision>1</cp:revision>
  <dcterms:modified xsi:type="dcterms:W3CDTF">2025-07-09T18:57:04Z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0x01010007B9D24C74AFF046B9B75183F2B86112</vt:lpwstr>
  </property>
</Properties>
</file>